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Cambria" panose="02040503050406030204" pitchFamily="18"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gWrDOoYklGE2xke/BY8dBuNuM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75000"/>
              </a:lnSpc>
              <a:spcBef>
                <a:spcPts val="1500"/>
              </a:spcBef>
              <a:spcAft>
                <a:spcPts val="0"/>
              </a:spcAft>
              <a:buClr>
                <a:schemeClr val="dk1"/>
              </a:buClr>
              <a:buSzPts val="1100"/>
              <a:buFont typeface="Arial"/>
              <a:buNone/>
            </a:pPr>
            <a:r>
              <a:rPr lang="en">
                <a:solidFill>
                  <a:schemeClr val="dk1"/>
                </a:solidFill>
              </a:rPr>
              <a:t>DNA vaccines represent a promising approach for the prevention of rabies, a deadly viral disease that affects the central nervous system. Traditional rabies vaccines are typically inactivated or attenuated virus vaccines, which may have limitations such as high cost and complex manufacturing processes. In contrast, DNA vaccines offer several advantages for rabies vaccination.</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DNA vaccines work by introducing a small piece of the rabies virus' genetic material into the body, usually in the form of plasmid DNA. Once inside the cells, the DNA is translated into viral proteins, which are then presented to the immune system. This triggers an immune response, including the production of antibodies against rabies.</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One of the key advantages of DNA vaccines for rabies is their simplified manufacturing process. DNA vaccines can be easily and cost-effectively produced compared to traditional vaccines, which may require laborious virus cultivation and purification steps. This makes DNA vaccines potentially more accessible for rabies control in resource-limited settings.</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Another advantage of DNA vaccines is their rapid development potential. DNA vaccines can be developed and manufactured quickly in response to emerging outbreaks or changing viral strains. This allows for a more nimble response to the dynamic nature of rabies, which is endemic in many parts of the world and can present new challenges.</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Safety is also a notable advantage of DNA vaccines for rabies. DNA vaccines do not contain live virus and do not replicate in the body, reducing the risk of adverse effects associated with live virus vaccines. This may improve the safety profile of DNA vaccines and enhance their acceptability for use in different populations.</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Moreover, DNA vaccines have shown promising results in preclinical and clinical studies for rabies and other viral diseases. Some DNA vaccine candidates for rabies have demonstrated efficacy in animal models and early-stage human trials, although further research and clinical trials are ongoing to evaluate their safety and efficacy.</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In conclusion, DNA vaccines for rabies hold promise as a potential alternative to traditional vaccines, offering advantages such as simplified manufacturing, rapid development, safety, and efficacy. Continued research and development in this field may lead to the availability of DNA vaccines for rabies that could contribute to the prevention and control of this deadly disease.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Regenerate response</a:t>
            </a:r>
            <a:endParaRPr>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49323505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49323505a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https://www.youtube.com/watch?v=YO244P1e9QM&amp;ab_channel=AmoebaSisters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0"/>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0" name="Google Shape;50;p29"/>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30"/>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21"/>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22"/>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23"/>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4"/>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25"/>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26"/>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 name="Google Shape;43;p27"/>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6" name="Google Shape;46;p28"/>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9"/>
          <p:cNvPicPr preferRelativeResize="0"/>
          <p:nvPr/>
        </p:nvPicPr>
        <p:blipFill rotWithShape="1">
          <a:blip r:embed="rId13">
            <a:alphaModFix/>
          </a:blip>
          <a:srcRect/>
          <a:stretch/>
        </p:blipFill>
        <p:spPr>
          <a:xfrm>
            <a:off x="8018676" y="244525"/>
            <a:ext cx="813625" cy="813600"/>
          </a:xfrm>
          <a:prstGeom prst="rect">
            <a:avLst/>
          </a:prstGeom>
          <a:noFill/>
          <a:ln>
            <a:noFill/>
          </a:ln>
        </p:spPr>
      </p:pic>
      <p:sp>
        <p:nvSpPr>
          <p:cNvPr id="10" name="Google Shape;10;p19"/>
          <p:cNvSpPr txBox="1"/>
          <p:nvPr/>
        </p:nvSpPr>
        <p:spPr>
          <a:xfrm>
            <a:off x="3260400" y="4698473"/>
            <a:ext cx="2623200" cy="323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Arial"/>
                <a:ea typeface="Arial"/>
                <a:cs typeface="Arial"/>
                <a:sym typeface="Arial"/>
              </a:rPr>
              <a:t>Biology for Engineers - 17th April 2023</a:t>
            </a:r>
            <a:endParaRPr sz="900" b="0" i="0" u="none" strike="noStrike" cap="none">
              <a:solidFill>
                <a:schemeClr val="dk2"/>
              </a:solidFill>
              <a:latin typeface="Arial"/>
              <a:ea typeface="Arial"/>
              <a:cs typeface="Arial"/>
              <a:sym typeface="Arial"/>
            </a:endParaRPr>
          </a:p>
        </p:txBody>
      </p:sp>
      <p:sp>
        <p:nvSpPr>
          <p:cNvPr id="11" name="Google Shape;11;p19"/>
          <p:cNvSpPr txBox="1"/>
          <p:nvPr/>
        </p:nvSpPr>
        <p:spPr>
          <a:xfrm>
            <a:off x="311700" y="4698473"/>
            <a:ext cx="20949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Arial"/>
                <a:ea typeface="Arial"/>
                <a:cs typeface="Arial"/>
                <a:sym typeface="Arial"/>
              </a:rPr>
              <a:t>Dept. of Biotechnology, DSCE</a:t>
            </a:r>
            <a:endParaRPr sz="9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Nucleic Acids</a:t>
            </a:r>
            <a:endParaRPr b="1">
              <a:solidFill>
                <a:srgbClr val="0000FF"/>
              </a:solidFill>
            </a:endParaRPr>
          </a:p>
        </p:txBody>
      </p:sp>
      <p:sp>
        <p:nvSpPr>
          <p:cNvPr id="65" name="Google Shape;65;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Nucleic acids are the building blocks of life, essential for genetic information storage, replication, and expression.</a:t>
            </a:r>
            <a:endParaRPr/>
          </a:p>
          <a:p>
            <a:pPr marL="457200" lvl="0" indent="-342900" algn="l" rtl="0">
              <a:lnSpc>
                <a:spcPct val="115000"/>
              </a:lnSpc>
              <a:spcBef>
                <a:spcPts val="0"/>
              </a:spcBef>
              <a:spcAft>
                <a:spcPts val="0"/>
              </a:spcAft>
              <a:buSzPts val="1800"/>
              <a:buChar char="●"/>
            </a:pPr>
            <a:r>
              <a:rPr lang="en"/>
              <a:t>Two main types: DNA (deoxyribonucleic acid) and RNA (ribonucleic acid)</a:t>
            </a:r>
            <a:endParaRPr/>
          </a:p>
          <a:p>
            <a:pPr marL="457200" lvl="0" indent="-342900" algn="l" rtl="0">
              <a:lnSpc>
                <a:spcPct val="115000"/>
              </a:lnSpc>
              <a:spcBef>
                <a:spcPts val="0"/>
              </a:spcBef>
              <a:spcAft>
                <a:spcPts val="0"/>
              </a:spcAft>
              <a:buSzPts val="1800"/>
              <a:buChar char="●"/>
            </a:pPr>
            <a:r>
              <a:rPr lang="en"/>
              <a:t>Composed of nucleotides that contain a sugar, a phosphate group, and a nitrogenous base</a:t>
            </a:r>
            <a:endParaRPr/>
          </a:p>
        </p:txBody>
      </p:sp>
      <p:sp>
        <p:nvSpPr>
          <p:cNvPr id="66" name="Google Shape;66;p2"/>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pic>
        <p:nvPicPr>
          <p:cNvPr id="67" name="Google Shape;67;p2"/>
          <p:cNvPicPr preferRelativeResize="0"/>
          <p:nvPr/>
        </p:nvPicPr>
        <p:blipFill rotWithShape="1">
          <a:blip r:embed="rId3">
            <a:alphaModFix/>
          </a:blip>
          <a:srcRect/>
          <a:stretch/>
        </p:blipFill>
        <p:spPr>
          <a:xfrm>
            <a:off x="5083350" y="2637400"/>
            <a:ext cx="3601450" cy="2025826"/>
          </a:xfrm>
          <a:prstGeom prst="rect">
            <a:avLst/>
          </a:prstGeom>
          <a:noFill/>
          <a:ln>
            <a:noFill/>
          </a:ln>
        </p:spPr>
      </p:pic>
      <p:sp>
        <p:nvSpPr>
          <p:cNvPr id="68" name="Google Shape;68;p2"/>
          <p:cNvSpPr txBox="1"/>
          <p:nvPr/>
        </p:nvSpPr>
        <p:spPr>
          <a:xfrm>
            <a:off x="4572000" y="4309225"/>
            <a:ext cx="45258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chemeClr val="dk1"/>
                </a:solidFill>
                <a:latin typeface="Arial"/>
                <a:ea typeface="Arial"/>
                <a:cs typeface="Arial"/>
                <a:sym typeface="Arial"/>
              </a:rPr>
              <a:t>The ﻿chemical structures of deoxyribose (left) and ribose (right) sugars</a:t>
            </a:r>
            <a:endParaRPr sz="1100" b="0" i="1" u="none" strike="noStrike" cap="none">
              <a:solidFill>
                <a:schemeClr val="dk1"/>
              </a:solidFill>
              <a:latin typeface="Arial"/>
              <a:ea typeface="Arial"/>
              <a:cs typeface="Arial"/>
              <a:sym typeface="Arial"/>
            </a:endParaRPr>
          </a:p>
        </p:txBody>
      </p:sp>
      <p:pic>
        <p:nvPicPr>
          <p:cNvPr id="69" name="Google Shape;69;p2"/>
          <p:cNvPicPr preferRelativeResize="0"/>
          <p:nvPr/>
        </p:nvPicPr>
        <p:blipFill rotWithShape="1">
          <a:blip r:embed="rId4">
            <a:alphaModFix/>
          </a:blip>
          <a:srcRect/>
          <a:stretch/>
        </p:blipFill>
        <p:spPr>
          <a:xfrm>
            <a:off x="427026" y="2891600"/>
            <a:ext cx="3930575" cy="182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40" name="Google Shape;140;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141" name="Google Shape;141;p11"/>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pic>
        <p:nvPicPr>
          <p:cNvPr id="142" name="Google Shape;142;p11"/>
          <p:cNvPicPr preferRelativeResize="0"/>
          <p:nvPr/>
        </p:nvPicPr>
        <p:blipFill rotWithShape="1">
          <a:blip r:embed="rId3">
            <a:alphaModFix/>
          </a:blip>
          <a:srcRect/>
          <a:stretch/>
        </p:blipFill>
        <p:spPr>
          <a:xfrm>
            <a:off x="230600" y="893399"/>
            <a:ext cx="7882702" cy="4043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Applications of RT-PCR</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148" name="Google Shape;148;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COVID-19 diagnosis</a:t>
            </a:r>
            <a:endParaRPr/>
          </a:p>
          <a:p>
            <a:pPr marL="457200" lvl="0" indent="-342900" algn="l" rtl="0">
              <a:lnSpc>
                <a:spcPct val="115000"/>
              </a:lnSpc>
              <a:spcBef>
                <a:spcPts val="0"/>
              </a:spcBef>
              <a:spcAft>
                <a:spcPts val="0"/>
              </a:spcAft>
              <a:buSzPts val="1800"/>
              <a:buChar char="●"/>
            </a:pPr>
            <a:r>
              <a:rPr lang="en"/>
              <a:t>Detection of other viral infections</a:t>
            </a:r>
            <a:endParaRPr/>
          </a:p>
          <a:p>
            <a:pPr marL="457200" lvl="0" indent="-342900" algn="l" rtl="0">
              <a:lnSpc>
                <a:spcPct val="115000"/>
              </a:lnSpc>
              <a:spcBef>
                <a:spcPts val="0"/>
              </a:spcBef>
              <a:spcAft>
                <a:spcPts val="0"/>
              </a:spcAft>
              <a:buSzPts val="1800"/>
              <a:buChar char="●"/>
            </a:pPr>
            <a:r>
              <a:rPr lang="en"/>
              <a:t>Gene expression analysis</a:t>
            </a:r>
            <a:endParaRPr/>
          </a:p>
          <a:p>
            <a:pPr marL="457200" lvl="0" indent="-342900" algn="l" rtl="0">
              <a:lnSpc>
                <a:spcPct val="115000"/>
              </a:lnSpc>
              <a:spcBef>
                <a:spcPts val="0"/>
              </a:spcBef>
              <a:spcAft>
                <a:spcPts val="0"/>
              </a:spcAft>
              <a:buSzPts val="1800"/>
              <a:buChar char="●"/>
            </a:pPr>
            <a:r>
              <a:rPr lang="en"/>
              <a:t>Cancer diagnostics </a:t>
            </a:r>
            <a:endParaRPr/>
          </a:p>
          <a:p>
            <a:pPr marL="457200" lvl="0" indent="-342900" algn="l" rtl="0">
              <a:lnSpc>
                <a:spcPct val="115000"/>
              </a:lnSpc>
              <a:spcBef>
                <a:spcPts val="0"/>
              </a:spcBef>
              <a:spcAft>
                <a:spcPts val="0"/>
              </a:spcAft>
              <a:buSzPts val="1800"/>
              <a:buChar char="●"/>
            </a:pPr>
            <a:r>
              <a:rPr lang="en"/>
              <a:t>Forensic investigations</a:t>
            </a:r>
            <a:endParaRPr/>
          </a:p>
        </p:txBody>
      </p:sp>
      <p:sp>
        <p:nvSpPr>
          <p:cNvPr id="149" name="Google Shape;149;p12"/>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DNA Vaccine for Rabies</a:t>
            </a:r>
            <a:endParaRPr b="1">
              <a:solidFill>
                <a:srgbClr val="0000FF"/>
              </a:solidFill>
            </a:endParaRPr>
          </a:p>
        </p:txBody>
      </p:sp>
      <p:sp>
        <p:nvSpPr>
          <p:cNvPr id="155" name="Google Shape;15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DNA vaccines represent a promising approach for the prevention of rabies, a deadly viral disease that affects the central nervous system.</a:t>
            </a:r>
            <a:endParaRPr/>
          </a:p>
          <a:p>
            <a:pPr marL="457200" lvl="0" indent="-342900" algn="l" rtl="0">
              <a:lnSpc>
                <a:spcPct val="115000"/>
              </a:lnSpc>
              <a:spcBef>
                <a:spcPts val="0"/>
              </a:spcBef>
              <a:spcAft>
                <a:spcPts val="0"/>
              </a:spcAft>
              <a:buSzPts val="1800"/>
              <a:buChar char="●"/>
            </a:pPr>
            <a:r>
              <a:rPr lang="en"/>
              <a:t>DNA vaccines work by introducing a small piece of the rabies virus' genetic material into the body.</a:t>
            </a:r>
            <a:endParaRPr/>
          </a:p>
          <a:p>
            <a:pPr marL="457200" lvl="0" indent="-342900" algn="l" rtl="0">
              <a:lnSpc>
                <a:spcPct val="115000"/>
              </a:lnSpc>
              <a:spcBef>
                <a:spcPts val="0"/>
              </a:spcBef>
              <a:spcAft>
                <a:spcPts val="0"/>
              </a:spcAft>
              <a:buSzPts val="1800"/>
              <a:buChar char="●"/>
            </a:pPr>
            <a:r>
              <a:rPr lang="en"/>
              <a:t>Once inside the cells, the DNA is translated into viral proteins, which are then presented to the immune system. </a:t>
            </a:r>
            <a:endParaRPr/>
          </a:p>
          <a:p>
            <a:pPr marL="457200" lvl="0" indent="-342900" algn="l" rtl="0">
              <a:lnSpc>
                <a:spcPct val="115000"/>
              </a:lnSpc>
              <a:spcBef>
                <a:spcPts val="0"/>
              </a:spcBef>
              <a:spcAft>
                <a:spcPts val="0"/>
              </a:spcAft>
              <a:buSzPts val="1800"/>
              <a:buChar char="●"/>
            </a:pPr>
            <a:r>
              <a:rPr lang="en"/>
              <a:t>This triggers an immune response, including the production of antibodies against rabies.</a:t>
            </a:r>
            <a:endParaRPr/>
          </a:p>
        </p:txBody>
      </p:sp>
      <p:sp>
        <p:nvSpPr>
          <p:cNvPr id="156" name="Google Shape;156;p13"/>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65425" y="850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RNA vaccines for Covid19</a:t>
            </a:r>
            <a:endParaRPr b="1">
              <a:solidFill>
                <a:srgbClr val="0000FF"/>
              </a:solidFill>
            </a:endParaRPr>
          </a:p>
          <a:p>
            <a:pPr marL="0" lvl="0" indent="0" algn="l" rtl="0">
              <a:lnSpc>
                <a:spcPct val="100000"/>
              </a:lnSpc>
              <a:spcBef>
                <a:spcPts val="0"/>
              </a:spcBef>
              <a:spcAft>
                <a:spcPts val="0"/>
              </a:spcAft>
              <a:buSzPct val="111111"/>
              <a:buNone/>
            </a:pPr>
            <a:endParaRPr b="1">
              <a:solidFill>
                <a:srgbClr val="0000FF"/>
              </a:solidFill>
            </a:endParaRPr>
          </a:p>
        </p:txBody>
      </p:sp>
      <p:sp>
        <p:nvSpPr>
          <p:cNvPr id="162" name="Google Shape;162;p14"/>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163" name="Google Shape;163;p14"/>
          <p:cNvPicPr preferRelativeResize="0"/>
          <p:nvPr/>
        </p:nvPicPr>
        <p:blipFill rotWithShape="1">
          <a:blip r:embed="rId3">
            <a:alphaModFix/>
          </a:blip>
          <a:srcRect b="19491"/>
          <a:stretch/>
        </p:blipFill>
        <p:spPr>
          <a:xfrm>
            <a:off x="184225" y="774325"/>
            <a:ext cx="7719525" cy="349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Forensics – DNA fingerprinting</a:t>
            </a:r>
            <a:endParaRPr b="1">
              <a:solidFill>
                <a:srgbClr val="0000FF"/>
              </a:solidFill>
            </a:endParaRPr>
          </a:p>
        </p:txBody>
      </p:sp>
      <p:sp>
        <p:nvSpPr>
          <p:cNvPr id="169" name="Google Shape;169;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DNA fingerprinting, also known as DNA profiling or DNA typing, is a powerful tool used in forensics to identify individuals, solve crimes and solving parental disputes in the court of law.</a:t>
            </a:r>
            <a:endParaRPr/>
          </a:p>
          <a:p>
            <a:pPr marL="0" lvl="0" indent="0" algn="l" rtl="0">
              <a:lnSpc>
                <a:spcPct val="115000"/>
              </a:lnSpc>
              <a:spcBef>
                <a:spcPts val="1200"/>
              </a:spcBef>
              <a:spcAft>
                <a:spcPts val="0"/>
              </a:spcAft>
              <a:buClr>
                <a:schemeClr val="dk1"/>
              </a:buClr>
              <a:buSzPts val="1100"/>
              <a:buFont typeface="Arial"/>
              <a:buNone/>
            </a:pPr>
            <a:r>
              <a:rPr lang="en"/>
              <a:t>It involves analyzing specific regions of an individual's DNA to create a unique pattern, which can be compared to other DNA samples to determine their identity.</a:t>
            </a:r>
            <a:endParaRPr/>
          </a:p>
          <a:p>
            <a:pPr marL="0" lvl="0" indent="0" algn="l" rtl="0">
              <a:lnSpc>
                <a:spcPct val="115000"/>
              </a:lnSpc>
              <a:spcBef>
                <a:spcPts val="1200"/>
              </a:spcBef>
              <a:spcAft>
                <a:spcPts val="1200"/>
              </a:spcAft>
              <a:buSzPts val="1800"/>
              <a:buNone/>
            </a:pPr>
            <a:endParaRPr/>
          </a:p>
        </p:txBody>
      </p:sp>
      <p:sp>
        <p:nvSpPr>
          <p:cNvPr id="170" name="Google Shape;170;p15"/>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DNA fingerprinting</a:t>
            </a:r>
            <a:endParaRPr/>
          </a:p>
        </p:txBody>
      </p:sp>
      <p:sp>
        <p:nvSpPr>
          <p:cNvPr id="176" name="Google Shape;176;p16"/>
          <p:cNvSpPr txBox="1">
            <a:spLocks noGrp="1"/>
          </p:cNvSpPr>
          <p:nvPr>
            <p:ph type="body" idx="1"/>
          </p:nvPr>
        </p:nvSpPr>
        <p:spPr>
          <a:xfrm>
            <a:off x="311700" y="1152475"/>
            <a:ext cx="27138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0000"/>
              <a:buNone/>
            </a:pPr>
            <a:r>
              <a:rPr lang="en"/>
              <a:t>DNA can be isolated from the cells of an individual and cut it into specific pieces/fragments and are separated on gel system and observe DNA fragments for analysis and interpretation.</a:t>
            </a:r>
            <a:endParaRPr/>
          </a:p>
          <a:p>
            <a:pPr marL="0" lvl="0" indent="0" algn="l" rtl="0">
              <a:lnSpc>
                <a:spcPct val="115000"/>
              </a:lnSpc>
              <a:spcBef>
                <a:spcPts val="1200"/>
              </a:spcBef>
              <a:spcAft>
                <a:spcPts val="1200"/>
              </a:spcAft>
              <a:buSzPct val="100000"/>
              <a:buNone/>
            </a:pPr>
            <a:r>
              <a:rPr lang="en"/>
              <a:t>Based on DNA banding patterns individuals can be identified.</a:t>
            </a:r>
            <a:endParaRPr/>
          </a:p>
        </p:txBody>
      </p:sp>
      <p:sp>
        <p:nvSpPr>
          <p:cNvPr id="177" name="Google Shape;177;p16"/>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78" name="Google Shape;178;p16"/>
          <p:cNvPicPr preferRelativeResize="0"/>
          <p:nvPr/>
        </p:nvPicPr>
        <p:blipFill rotWithShape="1">
          <a:blip r:embed="rId3">
            <a:alphaModFix/>
          </a:blip>
          <a:srcRect l="22700" r="23634"/>
          <a:stretch/>
        </p:blipFill>
        <p:spPr>
          <a:xfrm>
            <a:off x="4095850" y="983325"/>
            <a:ext cx="3419524" cy="358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Conclusion</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184" name="Google Shape;18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457200" lvl="0" indent="-342900" algn="l" rtl="0">
              <a:lnSpc>
                <a:spcPct val="115000"/>
              </a:lnSpc>
              <a:spcBef>
                <a:spcPts val="0"/>
              </a:spcBef>
              <a:spcAft>
                <a:spcPts val="0"/>
              </a:spcAft>
              <a:buSzPts val="1800"/>
              <a:buChar char="●"/>
            </a:pPr>
            <a:r>
              <a:rPr lang="en"/>
              <a:t>Nucleic acids are critical for life, and their study has revolutionized biology and medicine.</a:t>
            </a:r>
            <a:endParaRPr/>
          </a:p>
          <a:p>
            <a:pPr marL="457200" lvl="0" indent="-342900" algn="l" rtl="0">
              <a:lnSpc>
                <a:spcPct val="115000"/>
              </a:lnSpc>
              <a:spcBef>
                <a:spcPts val="0"/>
              </a:spcBef>
              <a:spcAft>
                <a:spcPts val="0"/>
              </a:spcAft>
              <a:buSzPts val="1800"/>
              <a:buChar char="●"/>
            </a:pPr>
            <a:r>
              <a:rPr lang="en"/>
              <a:t>The central dogma provides a framework for understanding genetic information flow.</a:t>
            </a:r>
            <a:endParaRPr/>
          </a:p>
          <a:p>
            <a:pPr marL="457200" lvl="0" indent="-342900" algn="l" rtl="0">
              <a:lnSpc>
                <a:spcPct val="115000"/>
              </a:lnSpc>
              <a:spcBef>
                <a:spcPts val="0"/>
              </a:spcBef>
              <a:spcAft>
                <a:spcPts val="0"/>
              </a:spcAft>
              <a:buSzPts val="1800"/>
              <a:buChar char="●"/>
            </a:pPr>
            <a:r>
              <a:rPr lang="en"/>
              <a:t>RT-PCR is a versatile tool that has transformed diagnostics and research.</a:t>
            </a:r>
            <a:endParaRPr/>
          </a:p>
          <a:p>
            <a:pPr marL="457200" lvl="0" indent="-342900" algn="l" rtl="0">
              <a:lnSpc>
                <a:spcPct val="115000"/>
              </a:lnSpc>
              <a:spcBef>
                <a:spcPts val="0"/>
              </a:spcBef>
              <a:spcAft>
                <a:spcPts val="0"/>
              </a:spcAft>
              <a:buSzPts val="1800"/>
              <a:buChar char="●"/>
            </a:pPr>
            <a:r>
              <a:rPr lang="en"/>
              <a:t> DNA vaccines for rabies hold promise as a potential alternative to traditional vaccines, offering advantages such as simplified manufacturing, rapid development, safety, and efficacy.</a:t>
            </a:r>
            <a:endParaRPr/>
          </a:p>
          <a:p>
            <a:pPr marL="457200" lvl="0" indent="-342900" algn="l" rtl="0">
              <a:lnSpc>
                <a:spcPct val="115000"/>
              </a:lnSpc>
              <a:spcBef>
                <a:spcPts val="0"/>
              </a:spcBef>
              <a:spcAft>
                <a:spcPts val="0"/>
              </a:spcAft>
              <a:buSzPts val="1800"/>
              <a:buChar char="●"/>
            </a:pPr>
            <a:r>
              <a:rPr lang="en"/>
              <a:t>The rapid development and authorization of RNA vaccines have played a crucial role in the global response to the COVID-19 pandemic</a:t>
            </a:r>
            <a:endParaRPr/>
          </a:p>
          <a:p>
            <a:pPr marL="457200" lvl="0" indent="-342900" algn="l" rtl="0">
              <a:lnSpc>
                <a:spcPct val="115000"/>
              </a:lnSpc>
              <a:spcBef>
                <a:spcPts val="0"/>
              </a:spcBef>
              <a:spcAft>
                <a:spcPts val="0"/>
              </a:spcAft>
              <a:buSzPts val="1800"/>
              <a:buChar char="●"/>
            </a:pPr>
            <a:r>
              <a:rPr lang="en"/>
              <a:t>DNA fingerprinting is a powerful tool in forensic science for identifying individuals and solving crimes.</a:t>
            </a:r>
            <a:endParaRPr/>
          </a:p>
        </p:txBody>
      </p:sp>
      <p:sp>
        <p:nvSpPr>
          <p:cNvPr id="185" name="Google Shape;185;p17"/>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g249323505af_0_0"/>
          <p:cNvPicPr preferRelativeResize="0"/>
          <p:nvPr/>
        </p:nvPicPr>
        <p:blipFill rotWithShape="1">
          <a:blip r:embed="rId3">
            <a:alphaModFix/>
          </a:blip>
          <a:srcRect/>
          <a:stretch/>
        </p:blipFill>
        <p:spPr>
          <a:xfrm>
            <a:off x="7781926" y="54850"/>
            <a:ext cx="1306568" cy="1211975"/>
          </a:xfrm>
          <a:prstGeom prst="rect">
            <a:avLst/>
          </a:prstGeom>
          <a:noFill/>
          <a:ln>
            <a:noFill/>
          </a:ln>
        </p:spPr>
      </p:pic>
      <p:pic>
        <p:nvPicPr>
          <p:cNvPr id="75" name="Google Shape;75;g249323505af_0_0"/>
          <p:cNvPicPr preferRelativeResize="0"/>
          <p:nvPr/>
        </p:nvPicPr>
        <p:blipFill rotWithShape="1">
          <a:blip r:embed="rId4">
            <a:alphaModFix/>
          </a:blip>
          <a:srcRect/>
          <a:stretch/>
        </p:blipFill>
        <p:spPr>
          <a:xfrm>
            <a:off x="0" y="1177925"/>
            <a:ext cx="7924800" cy="57150"/>
          </a:xfrm>
          <a:prstGeom prst="rect">
            <a:avLst/>
          </a:prstGeom>
          <a:noFill/>
          <a:ln>
            <a:noFill/>
          </a:ln>
        </p:spPr>
      </p:pic>
      <p:sp>
        <p:nvSpPr>
          <p:cNvPr id="76" name="Google Shape;76;g249323505af_0_0"/>
          <p:cNvSpPr txBox="1"/>
          <p:nvPr/>
        </p:nvSpPr>
        <p:spPr>
          <a:xfrm>
            <a:off x="76200" y="0"/>
            <a:ext cx="6711300" cy="754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600"/>
              <a:buFont typeface="Arial"/>
              <a:buNone/>
            </a:pPr>
            <a:r>
              <a:rPr lang="en" sz="1600" b="1" i="0" u="none" strike="noStrike" cap="none">
                <a:solidFill>
                  <a:schemeClr val="dk1"/>
                </a:solidFill>
                <a:latin typeface="Cambria"/>
                <a:ea typeface="Cambria"/>
                <a:cs typeface="Cambria"/>
                <a:sym typeface="Cambria"/>
              </a:rPr>
              <a:t>Biology for Engineers</a:t>
            </a:r>
            <a:endParaRPr sz="1600" b="1" i="0" u="none" strike="noStrike" cap="none">
              <a:solidFill>
                <a:schemeClr val="dk1"/>
              </a:solidFill>
              <a:latin typeface="Cambria"/>
              <a:ea typeface="Cambria"/>
              <a:cs typeface="Cambria"/>
              <a:sym typeface="Cambria"/>
            </a:endParaRPr>
          </a:p>
          <a:p>
            <a:pPr marL="0" marR="0" lvl="0" indent="0" algn="l" rtl="0">
              <a:lnSpc>
                <a:spcPct val="150000"/>
              </a:lnSpc>
              <a:spcBef>
                <a:spcPts val="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Biomolecules and their applications</a:t>
            </a:r>
            <a:endParaRPr sz="1300" b="1" i="0" u="none" strike="noStrike" cap="none">
              <a:solidFill>
                <a:schemeClr val="dk1"/>
              </a:solidFill>
              <a:latin typeface="Cambria"/>
              <a:ea typeface="Cambria"/>
              <a:cs typeface="Cambria"/>
              <a:sym typeface="Cambria"/>
            </a:endParaRPr>
          </a:p>
        </p:txBody>
      </p:sp>
      <p:sp>
        <p:nvSpPr>
          <p:cNvPr id="77" name="Google Shape;77;g249323505af_0_0"/>
          <p:cNvSpPr txBox="1"/>
          <p:nvPr/>
        </p:nvSpPr>
        <p:spPr>
          <a:xfrm>
            <a:off x="42600" y="719075"/>
            <a:ext cx="4631400" cy="384900"/>
          </a:xfrm>
          <a:prstGeom prst="rect">
            <a:avLst/>
          </a:prstGeom>
          <a:noFill/>
          <a:ln>
            <a:noFill/>
          </a:ln>
        </p:spPr>
        <p:txBody>
          <a:bodyPr spcFirstLastPara="1" wrap="square" lIns="91425" tIns="91425" rIns="91425" bIns="91425" anchor="t" anchorCtr="0">
            <a:spAutoFit/>
          </a:bodyPr>
          <a:lstStyle/>
          <a:p>
            <a:pPr marL="0" marR="139700" lvl="0" indent="0" algn="l" rtl="0">
              <a:lnSpc>
                <a:spcPct val="100000"/>
              </a:lnSpc>
              <a:spcBef>
                <a:spcPts val="1200"/>
              </a:spcBef>
              <a:spcAft>
                <a:spcPts val="1200"/>
              </a:spcAft>
              <a:buClr>
                <a:srgbClr val="000000"/>
              </a:buClr>
              <a:buSzPts val="1300"/>
              <a:buFont typeface="Arial"/>
              <a:buNone/>
            </a:pPr>
            <a:r>
              <a:rPr lang="en" sz="1300" b="1" i="0" u="none" strike="noStrike" cap="none">
                <a:solidFill>
                  <a:schemeClr val="dk1"/>
                </a:solidFill>
                <a:latin typeface="Arial"/>
                <a:ea typeface="Arial"/>
                <a:cs typeface="Arial"/>
                <a:sym typeface="Arial"/>
              </a:rPr>
              <a:t>Introduction to Biology: About biological molecules</a:t>
            </a:r>
            <a:endParaRPr sz="1500" b="1" i="0" u="none" strike="noStrike" cap="none">
              <a:solidFill>
                <a:schemeClr val="dk1"/>
              </a:solidFill>
              <a:latin typeface="Arial"/>
              <a:ea typeface="Arial"/>
              <a:cs typeface="Arial"/>
              <a:sym typeface="Arial"/>
            </a:endParaRPr>
          </a:p>
        </p:txBody>
      </p:sp>
      <p:sp>
        <p:nvSpPr>
          <p:cNvPr id="78" name="Google Shape;78;g249323505af_0_0"/>
          <p:cNvSpPr/>
          <p:nvPr/>
        </p:nvSpPr>
        <p:spPr>
          <a:xfrm>
            <a:off x="235368" y="1300262"/>
            <a:ext cx="84642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1800" b="1" i="0" u="none" strike="noStrike" cap="none">
                <a:solidFill>
                  <a:srgbClr val="000000"/>
                </a:solidFill>
                <a:latin typeface="Arial"/>
                <a:ea typeface="Arial"/>
                <a:cs typeface="Arial"/>
                <a:sym typeface="Arial"/>
              </a:rPr>
              <a:t>Eukaryotic Chromosome </a:t>
            </a:r>
            <a:endParaRPr sz="1800" b="1" i="0" u="none" strike="noStrike" cap="none">
              <a:solidFill>
                <a:srgbClr val="000000"/>
              </a:solidFill>
              <a:latin typeface="Arial"/>
              <a:ea typeface="Arial"/>
              <a:cs typeface="Arial"/>
              <a:sym typeface="Arial"/>
            </a:endParaRPr>
          </a:p>
        </p:txBody>
      </p:sp>
      <p:pic>
        <p:nvPicPr>
          <p:cNvPr id="79" name="Google Shape;79;g249323505af_0_0" descr="https://player.slideplayer.com/93/15542570/slides/slide_6.jpg"/>
          <p:cNvPicPr preferRelativeResize="0"/>
          <p:nvPr/>
        </p:nvPicPr>
        <p:blipFill rotWithShape="1">
          <a:blip r:embed="rId5">
            <a:alphaModFix/>
          </a:blip>
          <a:srcRect t="22468" r="507"/>
          <a:stretch/>
        </p:blipFill>
        <p:spPr>
          <a:xfrm>
            <a:off x="1450976" y="1689099"/>
            <a:ext cx="5632376" cy="3291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DNA</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85" name="Google Shape;85;p3"/>
          <p:cNvSpPr txBox="1">
            <a:spLocks noGrp="1"/>
          </p:cNvSpPr>
          <p:nvPr>
            <p:ph type="body" idx="1"/>
          </p:nvPr>
        </p:nvSpPr>
        <p:spPr>
          <a:xfrm>
            <a:off x="311700" y="1152475"/>
            <a:ext cx="3791100" cy="3416400"/>
          </a:xfrm>
          <a:prstGeom prst="rect">
            <a:avLst/>
          </a:prstGeom>
          <a:noFill/>
          <a:ln>
            <a:noFill/>
          </a:ln>
        </p:spPr>
        <p:txBody>
          <a:bodyPr spcFirstLastPara="1" wrap="square" lIns="91425" tIns="91425" rIns="91425" bIns="91425" anchor="t" anchorCtr="0">
            <a:normAutofit fontScale="85000" lnSpcReduction="20000"/>
          </a:bodyPr>
          <a:lstStyle/>
          <a:p>
            <a:pPr marL="457200" lvl="0" indent="-325755" algn="just" rtl="0">
              <a:lnSpc>
                <a:spcPct val="115000"/>
              </a:lnSpc>
              <a:spcBef>
                <a:spcPts val="0"/>
              </a:spcBef>
              <a:spcAft>
                <a:spcPts val="0"/>
              </a:spcAft>
              <a:buSzPct val="100000"/>
              <a:buChar char="●"/>
            </a:pPr>
            <a:r>
              <a:rPr lang="en"/>
              <a:t>DNA is the genetic material that carries instructions for the development, functioning, growth, and reproduction of all living organisms.</a:t>
            </a:r>
            <a:endParaRPr/>
          </a:p>
          <a:p>
            <a:pPr marL="457200" lvl="0" indent="-325755" algn="just" rtl="0">
              <a:lnSpc>
                <a:spcPct val="115000"/>
              </a:lnSpc>
              <a:spcBef>
                <a:spcPts val="0"/>
              </a:spcBef>
              <a:spcAft>
                <a:spcPts val="0"/>
              </a:spcAft>
              <a:buSzPct val="100000"/>
              <a:buChar char="●"/>
            </a:pPr>
            <a:r>
              <a:rPr lang="en"/>
              <a:t>It is a double-stranded helix, with two complementary strands that run in opposite directions.</a:t>
            </a:r>
            <a:endParaRPr/>
          </a:p>
          <a:p>
            <a:pPr marL="457200" lvl="0" indent="-325755" algn="just" rtl="0">
              <a:lnSpc>
                <a:spcPct val="115000"/>
              </a:lnSpc>
              <a:spcBef>
                <a:spcPts val="0"/>
              </a:spcBef>
              <a:spcAft>
                <a:spcPts val="0"/>
              </a:spcAft>
              <a:buSzPct val="100000"/>
              <a:buChar char="●"/>
            </a:pPr>
            <a:r>
              <a:rPr lang="en"/>
              <a:t>The nitrogenous bases in DNA pair up in a specific manner: A always pairs with T, and C always pairs with G.</a:t>
            </a:r>
            <a:endParaRPr/>
          </a:p>
          <a:p>
            <a:pPr marL="0" lvl="0" indent="0" algn="l" rtl="0">
              <a:lnSpc>
                <a:spcPct val="115000"/>
              </a:lnSpc>
              <a:spcBef>
                <a:spcPts val="1200"/>
              </a:spcBef>
              <a:spcAft>
                <a:spcPts val="1200"/>
              </a:spcAft>
              <a:buSzPct val="117647"/>
              <a:buNone/>
            </a:pPr>
            <a:endParaRPr/>
          </a:p>
        </p:txBody>
      </p:sp>
      <p:pic>
        <p:nvPicPr>
          <p:cNvPr id="86" name="Google Shape;86;p3"/>
          <p:cNvPicPr preferRelativeResize="0"/>
          <p:nvPr/>
        </p:nvPicPr>
        <p:blipFill rotWithShape="1">
          <a:blip r:embed="rId3">
            <a:alphaModFix/>
          </a:blip>
          <a:srcRect/>
          <a:stretch/>
        </p:blipFill>
        <p:spPr>
          <a:xfrm>
            <a:off x="4207050" y="-59575"/>
            <a:ext cx="4936950" cy="4722799"/>
          </a:xfrm>
          <a:prstGeom prst="rect">
            <a:avLst/>
          </a:prstGeom>
          <a:noFill/>
          <a:ln>
            <a:noFill/>
          </a:ln>
        </p:spPr>
      </p:pic>
      <p:sp>
        <p:nvSpPr>
          <p:cNvPr id="87" name="Google Shape;87;p3"/>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RNA</a:t>
            </a:r>
            <a:endParaRPr b="1">
              <a:solidFill>
                <a:srgbClr val="0000FF"/>
              </a:solidFill>
            </a:endParaRPr>
          </a:p>
        </p:txBody>
      </p:sp>
      <p:sp>
        <p:nvSpPr>
          <p:cNvPr id="93" name="Google Shape;93;p4"/>
          <p:cNvSpPr txBox="1">
            <a:spLocks noGrp="1"/>
          </p:cNvSpPr>
          <p:nvPr>
            <p:ph type="body" idx="1"/>
          </p:nvPr>
        </p:nvSpPr>
        <p:spPr>
          <a:xfrm>
            <a:off x="311700" y="1152475"/>
            <a:ext cx="6327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Single-stranded molecule</a:t>
            </a:r>
            <a:endParaRPr/>
          </a:p>
          <a:p>
            <a:pPr marL="457200" lvl="0" indent="-342900" algn="l" rtl="0">
              <a:lnSpc>
                <a:spcPct val="115000"/>
              </a:lnSpc>
              <a:spcBef>
                <a:spcPts val="0"/>
              </a:spcBef>
              <a:spcAft>
                <a:spcPts val="0"/>
              </a:spcAft>
              <a:buSzPts val="1800"/>
              <a:buChar char="●"/>
            </a:pPr>
            <a:r>
              <a:rPr lang="en"/>
              <a:t>Four nitrogenous bases: adenine, guanine, cytosine, and uracil</a:t>
            </a:r>
            <a:endParaRPr/>
          </a:p>
          <a:p>
            <a:pPr marL="457200" lvl="0" indent="-342900" algn="l" rtl="0">
              <a:lnSpc>
                <a:spcPct val="115000"/>
              </a:lnSpc>
              <a:spcBef>
                <a:spcPts val="0"/>
              </a:spcBef>
              <a:spcAft>
                <a:spcPts val="0"/>
              </a:spcAft>
              <a:buSzPts val="1800"/>
              <a:buChar char="●"/>
            </a:pPr>
            <a:r>
              <a:rPr lang="en"/>
              <a:t>Several types: mRNA, tRNA, rRNA</a:t>
            </a:r>
            <a:endParaRPr/>
          </a:p>
          <a:p>
            <a:pPr marL="457200" lvl="0" indent="0" algn="l" rtl="0">
              <a:lnSpc>
                <a:spcPct val="115000"/>
              </a:lnSpc>
              <a:spcBef>
                <a:spcPts val="1200"/>
              </a:spcBef>
              <a:spcAft>
                <a:spcPts val="1200"/>
              </a:spcAft>
              <a:buSzPts val="1800"/>
              <a:buNone/>
            </a:pPr>
            <a:endParaRPr/>
          </a:p>
        </p:txBody>
      </p:sp>
      <p:pic>
        <p:nvPicPr>
          <p:cNvPr id="94" name="Google Shape;94;p4"/>
          <p:cNvPicPr preferRelativeResize="0"/>
          <p:nvPr/>
        </p:nvPicPr>
        <p:blipFill rotWithShape="1">
          <a:blip r:embed="rId3">
            <a:alphaModFix/>
          </a:blip>
          <a:srcRect/>
          <a:stretch/>
        </p:blipFill>
        <p:spPr>
          <a:xfrm>
            <a:off x="6045718" y="140375"/>
            <a:ext cx="3509382" cy="4679176"/>
          </a:xfrm>
          <a:prstGeom prst="rect">
            <a:avLst/>
          </a:prstGeom>
          <a:noFill/>
          <a:ln>
            <a:noFill/>
          </a:ln>
        </p:spPr>
      </p:pic>
      <p:pic>
        <p:nvPicPr>
          <p:cNvPr id="95" name="Google Shape;95;p4"/>
          <p:cNvPicPr preferRelativeResize="0"/>
          <p:nvPr/>
        </p:nvPicPr>
        <p:blipFill rotWithShape="1">
          <a:blip r:embed="rId4">
            <a:alphaModFix/>
          </a:blip>
          <a:srcRect/>
          <a:stretch/>
        </p:blipFill>
        <p:spPr>
          <a:xfrm>
            <a:off x="0" y="2311500"/>
            <a:ext cx="5959701" cy="2508050"/>
          </a:xfrm>
          <a:prstGeom prst="rect">
            <a:avLst/>
          </a:prstGeom>
          <a:noFill/>
          <a:ln>
            <a:noFill/>
          </a:ln>
        </p:spPr>
      </p:pic>
      <p:sp>
        <p:nvSpPr>
          <p:cNvPr id="96" name="Google Shape;96;p4"/>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Central Dogma</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102" name="Google Shape;102;p5"/>
          <p:cNvSpPr txBox="1">
            <a:spLocks noGrp="1"/>
          </p:cNvSpPr>
          <p:nvPr>
            <p:ph type="body" idx="1"/>
          </p:nvPr>
        </p:nvSpPr>
        <p:spPr>
          <a:xfrm>
            <a:off x="311700" y="1152475"/>
            <a:ext cx="56160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457200" lvl="0" indent="-342900" algn="l" rtl="0">
              <a:lnSpc>
                <a:spcPct val="115000"/>
              </a:lnSpc>
              <a:spcBef>
                <a:spcPts val="1200"/>
              </a:spcBef>
              <a:spcAft>
                <a:spcPts val="0"/>
              </a:spcAft>
              <a:buSzPts val="1800"/>
              <a:buChar char="●"/>
            </a:pPr>
            <a:r>
              <a:rPr lang="en"/>
              <a:t>Explains how genetic information flows in cells</a:t>
            </a:r>
            <a:endParaRPr/>
          </a:p>
          <a:p>
            <a:pPr marL="457200" lvl="0" indent="-342900" algn="l" rtl="0">
              <a:lnSpc>
                <a:spcPct val="115000"/>
              </a:lnSpc>
              <a:spcBef>
                <a:spcPts val="0"/>
              </a:spcBef>
              <a:spcAft>
                <a:spcPts val="0"/>
              </a:spcAft>
              <a:buSzPts val="1800"/>
              <a:buChar char="●"/>
            </a:pPr>
            <a:r>
              <a:rPr lang="en"/>
              <a:t>Replication</a:t>
            </a:r>
            <a:endParaRPr/>
          </a:p>
          <a:p>
            <a:pPr marL="457200" lvl="0" indent="-342900" algn="l" rtl="0">
              <a:lnSpc>
                <a:spcPct val="115000"/>
              </a:lnSpc>
              <a:spcBef>
                <a:spcPts val="0"/>
              </a:spcBef>
              <a:spcAft>
                <a:spcPts val="0"/>
              </a:spcAft>
              <a:buSzPts val="1800"/>
              <a:buChar char="●"/>
            </a:pPr>
            <a:r>
              <a:rPr lang="en"/>
              <a:t>Transcription</a:t>
            </a:r>
            <a:endParaRPr/>
          </a:p>
          <a:p>
            <a:pPr marL="457200" lvl="0" indent="-342900" algn="l" rtl="0">
              <a:lnSpc>
                <a:spcPct val="115000"/>
              </a:lnSpc>
              <a:spcBef>
                <a:spcPts val="0"/>
              </a:spcBef>
              <a:spcAft>
                <a:spcPts val="0"/>
              </a:spcAft>
              <a:buSzPts val="1800"/>
              <a:buChar char="●"/>
            </a:pPr>
            <a:r>
              <a:rPr lang="en"/>
              <a:t>Translation</a:t>
            </a:r>
            <a:endParaRPr/>
          </a:p>
          <a:p>
            <a:pPr marL="457200" lvl="0" indent="-342900" algn="l" rtl="0">
              <a:lnSpc>
                <a:spcPct val="115000"/>
              </a:lnSpc>
              <a:spcBef>
                <a:spcPts val="0"/>
              </a:spcBef>
              <a:spcAft>
                <a:spcPts val="0"/>
              </a:spcAft>
              <a:buSzPts val="1800"/>
              <a:buChar char="●"/>
            </a:pPr>
            <a:r>
              <a:rPr lang="en"/>
              <a:t>DNA is transcribed into mRNA, which is translated into proteins</a:t>
            </a:r>
            <a:endParaRPr/>
          </a:p>
          <a:p>
            <a:pPr marL="0" lvl="0" indent="0" algn="l" rtl="0">
              <a:lnSpc>
                <a:spcPct val="115000"/>
              </a:lnSpc>
              <a:spcBef>
                <a:spcPts val="1200"/>
              </a:spcBef>
              <a:spcAft>
                <a:spcPts val="1200"/>
              </a:spcAft>
              <a:buSzPts val="1800"/>
              <a:buNone/>
            </a:pPr>
            <a:endParaRPr/>
          </a:p>
        </p:txBody>
      </p:sp>
      <p:pic>
        <p:nvPicPr>
          <p:cNvPr id="103" name="Google Shape;103;p5"/>
          <p:cNvPicPr preferRelativeResize="0"/>
          <p:nvPr/>
        </p:nvPicPr>
        <p:blipFill rotWithShape="1">
          <a:blip r:embed="rId3">
            <a:alphaModFix/>
          </a:blip>
          <a:srcRect/>
          <a:stretch/>
        </p:blipFill>
        <p:spPr>
          <a:xfrm>
            <a:off x="5789400" y="609425"/>
            <a:ext cx="2841349" cy="4534074"/>
          </a:xfrm>
          <a:prstGeom prst="rect">
            <a:avLst/>
          </a:prstGeom>
          <a:noFill/>
          <a:ln>
            <a:noFill/>
          </a:ln>
        </p:spPr>
      </p:pic>
      <p:sp>
        <p:nvSpPr>
          <p:cNvPr id="104" name="Google Shape;104;p5"/>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10" name="Google Shape;11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111" name="Google Shape;111;p6"/>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112" name="Google Shape;112;p6"/>
          <p:cNvPicPr preferRelativeResize="0"/>
          <p:nvPr/>
        </p:nvPicPr>
        <p:blipFill rotWithShape="1">
          <a:blip r:embed="rId3">
            <a:alphaModFix/>
          </a:blip>
          <a:srcRect/>
          <a:stretch/>
        </p:blipFill>
        <p:spPr>
          <a:xfrm>
            <a:off x="311696" y="1266325"/>
            <a:ext cx="8520600" cy="3221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Gene structure in eukaryotes</a:t>
            </a:r>
            <a:endParaRPr b="1">
              <a:solidFill>
                <a:srgbClr val="0000FF"/>
              </a:solidFill>
            </a:endParaRPr>
          </a:p>
        </p:txBody>
      </p:sp>
      <p:sp>
        <p:nvSpPr>
          <p:cNvPr id="118" name="Google Shape;118;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19" name="Google Shape;119;p8"/>
          <p:cNvPicPr preferRelativeResize="0"/>
          <p:nvPr/>
        </p:nvPicPr>
        <p:blipFill rotWithShape="1">
          <a:blip r:embed="rId3">
            <a:alphaModFix/>
          </a:blip>
          <a:srcRect/>
          <a:stretch/>
        </p:blipFill>
        <p:spPr>
          <a:xfrm>
            <a:off x="1162050" y="1631538"/>
            <a:ext cx="6819900" cy="23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Gene structure in Prokaryotes</a:t>
            </a:r>
            <a:endParaRPr b="1">
              <a:solidFill>
                <a:srgbClr val="0000FF"/>
              </a:solidFill>
            </a:endParaRPr>
          </a:p>
          <a:p>
            <a:pPr marL="0" lvl="0" indent="0" algn="l" rtl="0">
              <a:lnSpc>
                <a:spcPct val="100000"/>
              </a:lnSpc>
              <a:spcBef>
                <a:spcPts val="0"/>
              </a:spcBef>
              <a:spcAft>
                <a:spcPts val="0"/>
              </a:spcAft>
              <a:buSzPct val="111111"/>
              <a:buNone/>
            </a:pPr>
            <a:endParaRPr/>
          </a:p>
        </p:txBody>
      </p:sp>
      <p:sp>
        <p:nvSpPr>
          <p:cNvPr id="125" name="Google Shape;12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26" name="Google Shape;126;p9"/>
          <p:cNvPicPr preferRelativeResize="0"/>
          <p:nvPr/>
        </p:nvPicPr>
        <p:blipFill rotWithShape="1">
          <a:blip r:embed="rId3">
            <a:alphaModFix/>
          </a:blip>
          <a:srcRect/>
          <a:stretch/>
        </p:blipFill>
        <p:spPr>
          <a:xfrm>
            <a:off x="-80575" y="1152431"/>
            <a:ext cx="9144000" cy="37861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RT-PCR</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132" name="Google Shape;132;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A powerful diagnostic tool </a:t>
            </a:r>
            <a:endParaRPr/>
          </a:p>
          <a:p>
            <a:pPr marL="457200" lvl="0" indent="-342900" algn="l" rtl="0">
              <a:lnSpc>
                <a:spcPct val="115000"/>
              </a:lnSpc>
              <a:spcBef>
                <a:spcPts val="0"/>
              </a:spcBef>
              <a:spcAft>
                <a:spcPts val="0"/>
              </a:spcAft>
              <a:buSzPts val="1800"/>
              <a:buChar char="●"/>
            </a:pPr>
            <a:r>
              <a:rPr lang="en"/>
              <a:t>Reverse transcription polymerase chain reaction (RT-PCR)</a:t>
            </a:r>
            <a:endParaRPr/>
          </a:p>
          <a:p>
            <a:pPr marL="457200" lvl="0" indent="-342900" algn="l" rtl="0">
              <a:lnSpc>
                <a:spcPct val="115000"/>
              </a:lnSpc>
              <a:spcBef>
                <a:spcPts val="0"/>
              </a:spcBef>
              <a:spcAft>
                <a:spcPts val="0"/>
              </a:spcAft>
              <a:buSzPts val="1800"/>
              <a:buChar char="●"/>
            </a:pPr>
            <a:r>
              <a:rPr lang="en"/>
              <a:t>Converts RNA into DNA, then amplifies specific DNA sequences</a:t>
            </a:r>
            <a:endParaRPr/>
          </a:p>
          <a:p>
            <a:pPr marL="457200" lvl="0" indent="-342900" algn="l" rtl="0">
              <a:lnSpc>
                <a:spcPct val="115000"/>
              </a:lnSpc>
              <a:spcBef>
                <a:spcPts val="0"/>
              </a:spcBef>
              <a:spcAft>
                <a:spcPts val="0"/>
              </a:spcAft>
              <a:buSzPts val="1800"/>
              <a:buChar char="●"/>
            </a:pPr>
            <a:r>
              <a:rPr lang="en"/>
              <a:t>Allows for the detection and quantification of RNA molecules, including viral RNA</a:t>
            </a:r>
            <a:endParaRPr/>
          </a:p>
        </p:txBody>
      </p:sp>
      <p:sp>
        <p:nvSpPr>
          <p:cNvPr id="133" name="Google Shape;133;p10"/>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134" name="Google Shape;134;p10"/>
          <p:cNvPicPr preferRelativeResize="0"/>
          <p:nvPr/>
        </p:nvPicPr>
        <p:blipFill rotWithShape="1">
          <a:blip r:embed="rId3">
            <a:alphaModFix/>
          </a:blip>
          <a:srcRect/>
          <a:stretch/>
        </p:blipFill>
        <p:spPr>
          <a:xfrm>
            <a:off x="1295425" y="2798450"/>
            <a:ext cx="5795200" cy="18647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On-screen Show (16:9)</PresentationFormat>
  <Paragraphs>78</Paragraphs>
  <Slides>16</Slides>
  <Notes>16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Roboto</vt:lpstr>
      <vt:lpstr>Simple Light</vt:lpstr>
      <vt:lpstr>Nucleic Acids</vt:lpstr>
      <vt:lpstr>PowerPoint Presentation</vt:lpstr>
      <vt:lpstr>DNA  </vt:lpstr>
      <vt:lpstr>RNA</vt:lpstr>
      <vt:lpstr>Central Dogma  </vt:lpstr>
      <vt:lpstr>PowerPoint Presentation</vt:lpstr>
      <vt:lpstr>Gene structure in eukaryotes</vt:lpstr>
      <vt:lpstr>Gene structure in Prokaryotes </vt:lpstr>
      <vt:lpstr>RT-PCR  </vt:lpstr>
      <vt:lpstr>PowerPoint Presentation</vt:lpstr>
      <vt:lpstr>Applications of RT-PCR  </vt:lpstr>
      <vt:lpstr>DNA Vaccine for Rabies</vt:lpstr>
      <vt:lpstr>RNA vaccines for Covid19 </vt:lpstr>
      <vt:lpstr>Forensics – DNA fingerprinting</vt:lpstr>
      <vt:lpstr>DNA fingerprinting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Nucleic Acids</dc:title>
  <cp:lastModifiedBy>MAHESH MALINI</cp:lastModifiedBy>
  <cp:revision>1</cp:revision>
  <dcterms:modified xsi:type="dcterms:W3CDTF">2023-06-05T02:45:31Z</dcterms:modified>
</cp:coreProperties>
</file>