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1"/>
  </p:notesMasterIdLst>
  <p:sldIdLst>
    <p:sldId id="260" r:id="rId2"/>
    <p:sldId id="258" r:id="rId3"/>
    <p:sldId id="262" r:id="rId4"/>
    <p:sldId id="261" r:id="rId5"/>
    <p:sldId id="266" r:id="rId6"/>
    <p:sldId id="269" r:id="rId7"/>
    <p:sldId id="271" r:id="rId8"/>
    <p:sldId id="272" r:id="rId9"/>
    <p:sldId id="273" r:id="rId10"/>
    <p:sldId id="274" r:id="rId11"/>
    <p:sldId id="311" r:id="rId12"/>
    <p:sldId id="277" r:id="rId13"/>
    <p:sldId id="278" r:id="rId14"/>
    <p:sldId id="279" r:id="rId15"/>
    <p:sldId id="280" r:id="rId16"/>
    <p:sldId id="281" r:id="rId17"/>
    <p:sldId id="282" r:id="rId18"/>
    <p:sldId id="283" r:id="rId19"/>
    <p:sldId id="284" r:id="rId20"/>
    <p:sldId id="285" r:id="rId21"/>
    <p:sldId id="286" r:id="rId22"/>
    <p:sldId id="289" r:id="rId23"/>
    <p:sldId id="292" r:id="rId24"/>
    <p:sldId id="293" r:id="rId25"/>
    <p:sldId id="294" r:id="rId26"/>
    <p:sldId id="296" r:id="rId27"/>
    <p:sldId id="305" r:id="rId28"/>
    <p:sldId id="306" r:id="rId29"/>
    <p:sldId id="307" r:id="rId30"/>
    <p:sldId id="308" r:id="rId31"/>
    <p:sldId id="297" r:id="rId32"/>
    <p:sldId id="298" r:id="rId33"/>
    <p:sldId id="299" r:id="rId34"/>
    <p:sldId id="309" r:id="rId35"/>
    <p:sldId id="310" r:id="rId36"/>
    <p:sldId id="300" r:id="rId37"/>
    <p:sldId id="302" r:id="rId38"/>
    <p:sldId id="303" r:id="rId39"/>
    <p:sldId id="30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387852"/>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138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8B0C04-7E03-4E79-8034-1BCB115ED4A4}" type="datetimeFigureOut">
              <a:rPr lang="en-US" smtClean="0"/>
              <a:pPr/>
              <a:t>6/26/2023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6CCB1D-7D52-4877-ABF1-9B1C3680D0F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B14EBEF-63B3-41B1-AFDA-48889000A963}" type="slidenum">
              <a:rPr lang="en-US" altLang="en-US"/>
              <a:pPr/>
              <a:t>3</a:t>
            </a:fld>
            <a:endParaRPr lang="en-US" altLang="en-US"/>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DFE733A-9370-4B61-8A69-04AA4196A41A}" type="slidenum">
              <a:rPr lang="en-US" altLang="en-US"/>
              <a:pPr/>
              <a:t>5</a:t>
            </a:fld>
            <a:endParaRPr lang="en-US" altLang="en-US"/>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b="1">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CCFEB82-3FB8-4BAC-9DD8-0DA7D6D232A4}" type="slidenum">
              <a:rPr lang="en-US" altLang="en-US"/>
              <a:pPr/>
              <a:t>6</a:t>
            </a:fld>
            <a:endParaRPr lang="en-US" altLang="en-US"/>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b="1">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D3388FF-3C1A-401C-8B72-537EA3E1AE85}" type="slidenum">
              <a:rPr lang="en-US" altLang="en-US"/>
              <a:pPr/>
              <a:t>7</a:t>
            </a:fld>
            <a:endParaRPr lang="en-US" altLang="en-US"/>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DFD4364-5E3D-44D8-923F-6022E6E0828C}" type="slidenum">
              <a:rPr lang="en-US" altLang="en-US"/>
              <a:pPr/>
              <a:t>8</a:t>
            </a:fld>
            <a:endParaRPr lang="en-US" altLang="en-US"/>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365E1A3-9840-4B66-999C-37C8A2811452}" type="slidenum">
              <a:rPr lang="en-US" altLang="en-US"/>
              <a:pPr/>
              <a:t>9</a:t>
            </a:fld>
            <a:endParaRPr lang="en-US" altLang="en-US"/>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271ACDAA-79F7-4964-9D9B-D0B07B71E787}" type="datetime1">
              <a:rPr lang="en-US" smtClean="0"/>
              <a:pPr/>
              <a:t>6/26/2023</a:t>
            </a:fld>
            <a:endParaRPr lang="en-IN"/>
          </a:p>
        </p:txBody>
      </p:sp>
      <p:sp>
        <p:nvSpPr>
          <p:cNvPr id="17" name="Footer Placeholder 16"/>
          <p:cNvSpPr>
            <a:spLocks noGrp="1"/>
          </p:cNvSpPr>
          <p:nvPr>
            <p:ph type="ftr" sz="quarter" idx="11"/>
          </p:nvPr>
        </p:nvSpPr>
        <p:spPr>
          <a:xfrm>
            <a:off x="5410200" y="4205288"/>
            <a:ext cx="1295400" cy="457200"/>
          </a:xfrm>
        </p:spPr>
        <p:txBody>
          <a:bodyPr/>
          <a:lstStyle/>
          <a:p>
            <a:r>
              <a:rPr lang="en-IN"/>
              <a:t>Dept of Biotechnology, DSCE</a:t>
            </a:r>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54377DC-7F86-4D82-8D35-E1BE0CC933B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28D752-B93C-488E-92C4-D21AF4B8271D}" type="datetime1">
              <a:rPr lang="en-US" smtClean="0"/>
              <a:pPr/>
              <a:t>6/26/2023</a:t>
            </a:fld>
            <a:endParaRPr lang="en-IN"/>
          </a:p>
        </p:txBody>
      </p:sp>
      <p:sp>
        <p:nvSpPr>
          <p:cNvPr id="5" name="Footer Placeholder 4"/>
          <p:cNvSpPr>
            <a:spLocks noGrp="1"/>
          </p:cNvSpPr>
          <p:nvPr>
            <p:ph type="ftr" sz="quarter" idx="11"/>
          </p:nvPr>
        </p:nvSpPr>
        <p:spPr/>
        <p:txBody>
          <a:bodyPr/>
          <a:lstStyle/>
          <a:p>
            <a:r>
              <a:rPr lang="en-IN"/>
              <a:t>Dept of Biotechnology, DSCE</a:t>
            </a:r>
          </a:p>
        </p:txBody>
      </p:sp>
      <p:sp>
        <p:nvSpPr>
          <p:cNvPr id="6" name="Slide Number Placeholder 5"/>
          <p:cNvSpPr>
            <a:spLocks noGrp="1"/>
          </p:cNvSpPr>
          <p:nvPr>
            <p:ph type="sldNum" sz="quarter" idx="12"/>
          </p:nvPr>
        </p:nvSpPr>
        <p:spPr/>
        <p:txBody>
          <a:bodyPr/>
          <a:lstStyle/>
          <a:p>
            <a:fld id="{754377DC-7F86-4D82-8D35-E1BE0CC933B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A598602-F0C9-4F32-80BF-1E82A78BFFBC}" type="datetime1">
              <a:rPr lang="en-US" smtClean="0"/>
              <a:pPr/>
              <a:t>6/26/2023</a:t>
            </a:fld>
            <a:endParaRPr lang="en-IN"/>
          </a:p>
        </p:txBody>
      </p:sp>
      <p:sp>
        <p:nvSpPr>
          <p:cNvPr id="5" name="Footer Placeholder 4"/>
          <p:cNvSpPr>
            <a:spLocks noGrp="1"/>
          </p:cNvSpPr>
          <p:nvPr>
            <p:ph type="ftr" sz="quarter" idx="11"/>
          </p:nvPr>
        </p:nvSpPr>
        <p:spPr/>
        <p:txBody>
          <a:bodyPr/>
          <a:lstStyle/>
          <a:p>
            <a:r>
              <a:rPr lang="en-IN"/>
              <a:t>Dept of Biotechnology, DSCE</a:t>
            </a:r>
          </a:p>
        </p:txBody>
      </p:sp>
      <p:sp>
        <p:nvSpPr>
          <p:cNvPr id="6" name="Slide Number Placeholder 5"/>
          <p:cNvSpPr>
            <a:spLocks noGrp="1"/>
          </p:cNvSpPr>
          <p:nvPr>
            <p:ph type="sldNum" sz="quarter" idx="12"/>
          </p:nvPr>
        </p:nvSpPr>
        <p:spPr/>
        <p:txBody>
          <a:bodyPr/>
          <a:lstStyle/>
          <a:p>
            <a:fld id="{754377DC-7F86-4D82-8D35-E1BE0CC933BF}"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p:txBody>
          <a:bodyPr/>
          <a:lstStyle>
            <a:lvl1pPr>
              <a:defRPr/>
            </a:lvl1pPr>
          </a:lstStyle>
          <a:p>
            <a:pPr>
              <a:defRPr/>
            </a:pPr>
            <a:fld id="{8B9B9AD2-F459-4E3D-8D63-D455E5713B6C}" type="datetime1">
              <a:rPr lang="en-US" smtClean="0"/>
              <a:pPr>
                <a:defRPr/>
              </a:pPr>
              <a:t>6/26/2023</a:t>
            </a:fld>
            <a:endParaRPr lang="en-US"/>
          </a:p>
        </p:txBody>
      </p:sp>
      <p:sp>
        <p:nvSpPr>
          <p:cNvPr id="7" name="Rectangle 5"/>
          <p:cNvSpPr>
            <a:spLocks noGrp="1" noChangeArrowheads="1"/>
          </p:cNvSpPr>
          <p:nvPr>
            <p:ph type="ftr" sz="quarter" idx="11"/>
          </p:nvPr>
        </p:nvSpPr>
        <p:spPr/>
        <p:txBody>
          <a:bodyPr/>
          <a:lstStyle>
            <a:lvl1pPr>
              <a:defRPr/>
            </a:lvl1pPr>
          </a:lstStyle>
          <a:p>
            <a:pPr>
              <a:defRPr/>
            </a:pPr>
            <a:r>
              <a:rPr lang="en-US"/>
              <a:t>Dept of Biotechnology, DSCE</a:t>
            </a:r>
          </a:p>
        </p:txBody>
      </p:sp>
      <p:sp>
        <p:nvSpPr>
          <p:cNvPr id="8" name="Rectangle 6"/>
          <p:cNvSpPr>
            <a:spLocks noGrp="1" noChangeArrowheads="1"/>
          </p:cNvSpPr>
          <p:nvPr>
            <p:ph type="sldNum" sz="quarter" idx="12"/>
          </p:nvPr>
        </p:nvSpPr>
        <p:spPr/>
        <p:txBody>
          <a:bodyPr/>
          <a:lstStyle>
            <a:lvl1pPr>
              <a:defRPr/>
            </a:lvl1pPr>
          </a:lstStyle>
          <a:p>
            <a:pPr>
              <a:defRPr/>
            </a:pPr>
            <a:fld id="{85BE6724-9DB7-4D20-8495-5FE1E9847E4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B84E52-26CC-49D3-8A1A-E3163379FECD}" type="datetime1">
              <a:rPr lang="en-US" smtClean="0"/>
              <a:pPr/>
              <a:t>6/26/2023</a:t>
            </a:fld>
            <a:endParaRPr lang="en-IN"/>
          </a:p>
        </p:txBody>
      </p:sp>
      <p:sp>
        <p:nvSpPr>
          <p:cNvPr id="5" name="Footer Placeholder 4"/>
          <p:cNvSpPr>
            <a:spLocks noGrp="1"/>
          </p:cNvSpPr>
          <p:nvPr>
            <p:ph type="ftr" sz="quarter" idx="11"/>
          </p:nvPr>
        </p:nvSpPr>
        <p:spPr/>
        <p:txBody>
          <a:bodyPr/>
          <a:lstStyle/>
          <a:p>
            <a:r>
              <a:rPr lang="en-IN"/>
              <a:t>Dept of Biotechnology, DSCE</a:t>
            </a:r>
          </a:p>
        </p:txBody>
      </p:sp>
      <p:sp>
        <p:nvSpPr>
          <p:cNvPr id="6" name="Slide Number Placeholder 5"/>
          <p:cNvSpPr>
            <a:spLocks noGrp="1"/>
          </p:cNvSpPr>
          <p:nvPr>
            <p:ph type="sldNum" sz="quarter" idx="12"/>
          </p:nvPr>
        </p:nvSpPr>
        <p:spPr/>
        <p:txBody>
          <a:bodyPr/>
          <a:lstStyle/>
          <a:p>
            <a:fld id="{754377DC-7F86-4D82-8D35-E1BE0CC933B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0ED3068-E983-43EB-A922-5D2A8F3781FC}" type="datetime1">
              <a:rPr lang="en-US" smtClean="0"/>
              <a:pPr/>
              <a:t>6/26/2023</a:t>
            </a:fld>
            <a:endParaRPr lang="en-IN"/>
          </a:p>
        </p:txBody>
      </p:sp>
      <p:sp>
        <p:nvSpPr>
          <p:cNvPr id="5" name="Footer Placeholder 4"/>
          <p:cNvSpPr>
            <a:spLocks noGrp="1"/>
          </p:cNvSpPr>
          <p:nvPr>
            <p:ph type="ftr" sz="quarter" idx="11"/>
          </p:nvPr>
        </p:nvSpPr>
        <p:spPr/>
        <p:txBody>
          <a:bodyPr/>
          <a:lstStyle/>
          <a:p>
            <a:r>
              <a:rPr lang="en-IN"/>
              <a:t>Dept of Biotechnology, DSCE</a:t>
            </a:r>
          </a:p>
        </p:txBody>
      </p:sp>
      <p:sp>
        <p:nvSpPr>
          <p:cNvPr id="6" name="Slide Number Placeholder 5"/>
          <p:cNvSpPr>
            <a:spLocks noGrp="1"/>
          </p:cNvSpPr>
          <p:nvPr>
            <p:ph type="sldNum" sz="quarter" idx="12"/>
          </p:nvPr>
        </p:nvSpPr>
        <p:spPr/>
        <p:txBody>
          <a:bodyPr/>
          <a:lstStyle/>
          <a:p>
            <a:fld id="{754377DC-7F86-4D82-8D35-E1BE0CC933B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FED4A1F-BBC1-45BB-9737-BA9059CC3964}" type="datetime1">
              <a:rPr lang="en-US" smtClean="0"/>
              <a:pPr/>
              <a:t>6/26/2023</a:t>
            </a:fld>
            <a:endParaRPr lang="en-IN"/>
          </a:p>
        </p:txBody>
      </p:sp>
      <p:sp>
        <p:nvSpPr>
          <p:cNvPr id="6" name="Footer Placeholder 5"/>
          <p:cNvSpPr>
            <a:spLocks noGrp="1"/>
          </p:cNvSpPr>
          <p:nvPr>
            <p:ph type="ftr" sz="quarter" idx="11"/>
          </p:nvPr>
        </p:nvSpPr>
        <p:spPr/>
        <p:txBody>
          <a:bodyPr/>
          <a:lstStyle/>
          <a:p>
            <a:r>
              <a:rPr lang="en-IN"/>
              <a:t>Dept of Biotechnology, DSCE</a:t>
            </a:r>
          </a:p>
        </p:txBody>
      </p:sp>
      <p:sp>
        <p:nvSpPr>
          <p:cNvPr id="7" name="Slide Number Placeholder 6"/>
          <p:cNvSpPr>
            <a:spLocks noGrp="1"/>
          </p:cNvSpPr>
          <p:nvPr>
            <p:ph type="sldNum" sz="quarter" idx="12"/>
          </p:nvPr>
        </p:nvSpPr>
        <p:spPr/>
        <p:txBody>
          <a:bodyPr/>
          <a:lstStyle/>
          <a:p>
            <a:fld id="{754377DC-7F86-4D82-8D35-E1BE0CC933B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44EABB4B-77ED-4B9B-9652-647063CC7BA0}" type="datetime1">
              <a:rPr lang="en-US" smtClean="0"/>
              <a:pPr/>
              <a:t>6/26/2023</a:t>
            </a:fld>
            <a:endParaRPr lang="en-IN"/>
          </a:p>
        </p:txBody>
      </p:sp>
      <p:sp>
        <p:nvSpPr>
          <p:cNvPr id="27" name="Slide Number Placeholder 26"/>
          <p:cNvSpPr>
            <a:spLocks noGrp="1"/>
          </p:cNvSpPr>
          <p:nvPr>
            <p:ph type="sldNum" sz="quarter" idx="11"/>
          </p:nvPr>
        </p:nvSpPr>
        <p:spPr/>
        <p:txBody>
          <a:bodyPr rtlCol="0"/>
          <a:lstStyle/>
          <a:p>
            <a:fld id="{754377DC-7F86-4D82-8D35-E1BE0CC933BF}" type="slidenum">
              <a:rPr lang="en-IN" smtClean="0"/>
              <a:pPr/>
              <a:t>‹#›</a:t>
            </a:fld>
            <a:endParaRPr lang="en-IN"/>
          </a:p>
        </p:txBody>
      </p:sp>
      <p:sp>
        <p:nvSpPr>
          <p:cNvPr id="28" name="Footer Placeholder 27"/>
          <p:cNvSpPr>
            <a:spLocks noGrp="1"/>
          </p:cNvSpPr>
          <p:nvPr>
            <p:ph type="ftr" sz="quarter" idx="12"/>
          </p:nvPr>
        </p:nvSpPr>
        <p:spPr/>
        <p:txBody>
          <a:bodyPr rtlCol="0"/>
          <a:lstStyle/>
          <a:p>
            <a:r>
              <a:rPr lang="en-IN"/>
              <a:t>Dept of Biotechnology, DSCE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BE2203F3-1CCA-4231-A964-487B1ED96FD3}" type="datetime1">
              <a:rPr lang="en-US" smtClean="0"/>
              <a:pPr/>
              <a:t>6/26/2023</a:t>
            </a:fld>
            <a:endParaRPr lang="en-IN"/>
          </a:p>
        </p:txBody>
      </p:sp>
      <p:sp>
        <p:nvSpPr>
          <p:cNvPr id="4" name="Footer Placeholder 3"/>
          <p:cNvSpPr>
            <a:spLocks noGrp="1"/>
          </p:cNvSpPr>
          <p:nvPr>
            <p:ph type="ftr" sz="quarter" idx="11"/>
          </p:nvPr>
        </p:nvSpPr>
        <p:spPr>
          <a:xfrm>
            <a:off x="5257800" y="612648"/>
            <a:ext cx="1325880" cy="457200"/>
          </a:xfrm>
        </p:spPr>
        <p:txBody>
          <a:bodyPr/>
          <a:lstStyle/>
          <a:p>
            <a:r>
              <a:rPr lang="en-IN"/>
              <a:t>Dept of Biotechnology, DSCE</a:t>
            </a:r>
          </a:p>
        </p:txBody>
      </p:sp>
      <p:sp>
        <p:nvSpPr>
          <p:cNvPr id="5" name="Slide Number Placeholder 4"/>
          <p:cNvSpPr>
            <a:spLocks noGrp="1"/>
          </p:cNvSpPr>
          <p:nvPr>
            <p:ph type="sldNum" sz="quarter" idx="12"/>
          </p:nvPr>
        </p:nvSpPr>
        <p:spPr>
          <a:xfrm>
            <a:off x="8174736" y="2272"/>
            <a:ext cx="762000" cy="365760"/>
          </a:xfrm>
        </p:spPr>
        <p:txBody>
          <a:bodyPr/>
          <a:lstStyle/>
          <a:p>
            <a:fld id="{754377DC-7F86-4D82-8D35-E1BE0CC933B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0F646-59EA-4F97-809F-97972D4D1E58}" type="datetime1">
              <a:rPr lang="en-US" smtClean="0"/>
              <a:pPr/>
              <a:t>6/26/2023</a:t>
            </a:fld>
            <a:endParaRPr lang="en-IN"/>
          </a:p>
        </p:txBody>
      </p:sp>
      <p:sp>
        <p:nvSpPr>
          <p:cNvPr id="3" name="Footer Placeholder 2"/>
          <p:cNvSpPr>
            <a:spLocks noGrp="1"/>
          </p:cNvSpPr>
          <p:nvPr>
            <p:ph type="ftr" sz="quarter" idx="11"/>
          </p:nvPr>
        </p:nvSpPr>
        <p:spPr/>
        <p:txBody>
          <a:bodyPr/>
          <a:lstStyle/>
          <a:p>
            <a:r>
              <a:rPr lang="en-IN"/>
              <a:t>Dept of Biotechnology, DSCE</a:t>
            </a:r>
          </a:p>
        </p:txBody>
      </p:sp>
      <p:sp>
        <p:nvSpPr>
          <p:cNvPr id="4" name="Slide Number Placeholder 3"/>
          <p:cNvSpPr>
            <a:spLocks noGrp="1"/>
          </p:cNvSpPr>
          <p:nvPr>
            <p:ph type="sldNum" sz="quarter" idx="12"/>
          </p:nvPr>
        </p:nvSpPr>
        <p:spPr/>
        <p:txBody>
          <a:bodyPr/>
          <a:lstStyle/>
          <a:p>
            <a:fld id="{754377DC-7F86-4D82-8D35-E1BE0CC933B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365B311-243C-4016-8E70-E8D5B4F8B6F1}" type="datetime1">
              <a:rPr lang="en-US" smtClean="0"/>
              <a:pPr/>
              <a:t>6/26/2023</a:t>
            </a:fld>
            <a:endParaRPr lang="en-IN"/>
          </a:p>
        </p:txBody>
      </p:sp>
      <p:sp>
        <p:nvSpPr>
          <p:cNvPr id="6" name="Footer Placeholder 5"/>
          <p:cNvSpPr>
            <a:spLocks noGrp="1"/>
          </p:cNvSpPr>
          <p:nvPr>
            <p:ph type="ftr" sz="quarter" idx="11"/>
          </p:nvPr>
        </p:nvSpPr>
        <p:spPr/>
        <p:txBody>
          <a:bodyPr/>
          <a:lstStyle/>
          <a:p>
            <a:r>
              <a:rPr lang="en-IN"/>
              <a:t>Dept of Biotechnology, DSCE</a:t>
            </a:r>
          </a:p>
        </p:txBody>
      </p:sp>
      <p:sp>
        <p:nvSpPr>
          <p:cNvPr id="7" name="Slide Number Placeholder 6"/>
          <p:cNvSpPr>
            <a:spLocks noGrp="1"/>
          </p:cNvSpPr>
          <p:nvPr>
            <p:ph type="sldNum" sz="quarter" idx="12"/>
          </p:nvPr>
        </p:nvSpPr>
        <p:spPr/>
        <p:txBody>
          <a:bodyPr/>
          <a:lstStyle/>
          <a:p>
            <a:fld id="{754377DC-7F86-4D82-8D35-E1BE0CC933B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7496CDD-4747-4136-92F7-A15A879BAB78}" type="datetime1">
              <a:rPr lang="en-US" smtClean="0"/>
              <a:pPr/>
              <a:t>6/26/2023</a:t>
            </a:fld>
            <a:endParaRPr lang="en-IN"/>
          </a:p>
        </p:txBody>
      </p:sp>
      <p:sp>
        <p:nvSpPr>
          <p:cNvPr id="6" name="Footer Placeholder 5"/>
          <p:cNvSpPr>
            <a:spLocks noGrp="1"/>
          </p:cNvSpPr>
          <p:nvPr>
            <p:ph type="ftr" sz="quarter" idx="11"/>
          </p:nvPr>
        </p:nvSpPr>
        <p:spPr/>
        <p:txBody>
          <a:bodyPr/>
          <a:lstStyle/>
          <a:p>
            <a:r>
              <a:rPr lang="en-IN"/>
              <a:t>Dept of Biotechnology, DSCE</a:t>
            </a:r>
          </a:p>
        </p:txBody>
      </p:sp>
      <p:sp>
        <p:nvSpPr>
          <p:cNvPr id="7" name="Slide Number Placeholder 6"/>
          <p:cNvSpPr>
            <a:spLocks noGrp="1"/>
          </p:cNvSpPr>
          <p:nvPr>
            <p:ph type="sldNum" sz="quarter" idx="12"/>
          </p:nvPr>
        </p:nvSpPr>
        <p:spPr/>
        <p:txBody>
          <a:bodyPr/>
          <a:lstStyle/>
          <a:p>
            <a:fld id="{754377DC-7F86-4D82-8D35-E1BE0CC933B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C52241A-CB3E-4E0B-8022-5162EFCAF8DD}" type="datetime1">
              <a:rPr lang="en-US" smtClean="0"/>
              <a:pPr/>
              <a:t>6/26/2023</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r>
              <a:rPr lang="en-IN"/>
              <a:t>Dept of Biotechnology, DSCE</a:t>
            </a: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754377DC-7F86-4D82-8D35-E1BE0CC933B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1" r:id="rId12"/>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44813623"/>
              </p:ext>
            </p:extLst>
          </p:nvPr>
        </p:nvGraphicFramePr>
        <p:xfrm>
          <a:off x="207264" y="228600"/>
          <a:ext cx="8784336" cy="6184060"/>
        </p:xfrm>
        <a:graphic>
          <a:graphicData uri="http://schemas.openxmlformats.org/drawingml/2006/table">
            <a:tbl>
              <a:tblPr>
                <a:tableStyleId>{EB9631B5-78F2-41C9-869B-9F39066F8104}</a:tableStyleId>
              </a:tblPr>
              <a:tblGrid>
                <a:gridCol w="4495528">
                  <a:extLst>
                    <a:ext uri="{9D8B030D-6E8A-4147-A177-3AD203B41FA5}">
                      <a16:colId xmlns:a16="http://schemas.microsoft.com/office/drawing/2014/main" val="20000"/>
                    </a:ext>
                  </a:extLst>
                </a:gridCol>
                <a:gridCol w="4288808">
                  <a:extLst>
                    <a:ext uri="{9D8B030D-6E8A-4147-A177-3AD203B41FA5}">
                      <a16:colId xmlns:a16="http://schemas.microsoft.com/office/drawing/2014/main" val="20001"/>
                    </a:ext>
                  </a:extLst>
                </a:gridCol>
              </a:tblGrid>
              <a:tr h="259706">
                <a:tc>
                  <a:txBody>
                    <a:bodyPr/>
                    <a:lstStyle/>
                    <a:p>
                      <a:pPr algn="ctr" fontAlgn="ctr"/>
                      <a:r>
                        <a:rPr lang="en-IN" sz="1800" b="1" dirty="0">
                          <a:solidFill>
                            <a:srgbClr val="C00000"/>
                          </a:solidFill>
                          <a:effectLst>
                            <a:outerShdw blurRad="38100" dist="38100" dir="2700000" algn="tl">
                              <a:srgbClr val="000000">
                                <a:alpha val="43137"/>
                              </a:srgbClr>
                            </a:outerShdw>
                          </a:effectLst>
                        </a:rPr>
                        <a:t>Human Brain</a:t>
                      </a:r>
                      <a:endParaRPr lang="en-IN" sz="1800" b="1" dirty="0">
                        <a:solidFill>
                          <a:srgbClr val="C00000"/>
                        </a:solidFill>
                        <a:effectLst>
                          <a:outerShdw blurRad="38100" dist="38100" dir="2700000" algn="tl">
                            <a:srgbClr val="000000">
                              <a:alpha val="43137"/>
                            </a:srgbClr>
                          </a:outerShdw>
                        </a:effectLst>
                        <a:latin typeface="Cambria" pitchFamily="18" charset="0"/>
                        <a:ea typeface="Cambria" pitchFamily="18" charset="0"/>
                      </a:endParaRPr>
                    </a:p>
                  </a:txBody>
                  <a:tcPr marL="21167" marR="21167" marT="21167" marB="21167" anchor="ctr"/>
                </a:tc>
                <a:tc>
                  <a:txBody>
                    <a:bodyPr/>
                    <a:lstStyle/>
                    <a:p>
                      <a:pPr algn="ctr" fontAlgn="ctr"/>
                      <a:r>
                        <a:rPr lang="en-IN" sz="1800" b="1" dirty="0">
                          <a:solidFill>
                            <a:srgbClr val="C00000"/>
                          </a:solidFill>
                          <a:effectLst>
                            <a:outerShdw blurRad="38100" dist="38100" dir="2700000" algn="tl">
                              <a:srgbClr val="000000">
                                <a:alpha val="43137"/>
                              </a:srgbClr>
                            </a:outerShdw>
                          </a:effectLst>
                        </a:rPr>
                        <a:t>Computer</a:t>
                      </a:r>
                      <a:endParaRPr lang="en-IN" sz="1800" b="1" dirty="0">
                        <a:solidFill>
                          <a:srgbClr val="C00000"/>
                        </a:solidFill>
                        <a:effectLst>
                          <a:outerShdw blurRad="38100" dist="38100" dir="2700000" algn="tl">
                            <a:srgbClr val="000000">
                              <a:alpha val="43137"/>
                            </a:srgbClr>
                          </a:outerShdw>
                        </a:effectLst>
                        <a:latin typeface="Cambria" pitchFamily="18" charset="0"/>
                        <a:ea typeface="Cambria" pitchFamily="18" charset="0"/>
                      </a:endParaRPr>
                    </a:p>
                  </a:txBody>
                  <a:tcPr marL="21167" marR="21167" marT="21167" marB="21167" anchor="ctr"/>
                </a:tc>
                <a:extLst>
                  <a:ext uri="{0D108BD9-81ED-4DB2-BD59-A6C34878D82A}">
                    <a16:rowId xmlns:a16="http://schemas.microsoft.com/office/drawing/2014/main" val="10000"/>
                  </a:ext>
                </a:extLst>
              </a:tr>
              <a:tr h="484691">
                <a:tc>
                  <a:txBody>
                    <a:bodyPr/>
                    <a:lstStyle/>
                    <a:p>
                      <a:pPr fontAlgn="t"/>
                      <a:r>
                        <a:rPr lang="en-IN" sz="1800" b="1" dirty="0">
                          <a:solidFill>
                            <a:srgbClr val="7030A0"/>
                          </a:solidFill>
                          <a:latin typeface="Cambria" pitchFamily="18" charset="0"/>
                          <a:ea typeface="Cambria" pitchFamily="18" charset="0"/>
                        </a:rPr>
                        <a:t>Brain is constituted by neurons &amp; synapses.</a:t>
                      </a:r>
                    </a:p>
                  </a:txBody>
                  <a:tcPr marL="21167" marR="21167" marT="21167" marB="21167"/>
                </a:tc>
                <a:tc>
                  <a:txBody>
                    <a:bodyPr/>
                    <a:lstStyle/>
                    <a:p>
                      <a:pPr fontAlgn="t"/>
                      <a:r>
                        <a:rPr lang="en-IN" sz="1800" dirty="0">
                          <a:latin typeface="Cambria" pitchFamily="18" charset="0"/>
                          <a:ea typeface="Cambria" pitchFamily="18" charset="0"/>
                        </a:rPr>
                        <a:t>Can be constructed using IC, transistors, diodes, capacitors, and transistors.</a:t>
                      </a:r>
                    </a:p>
                  </a:txBody>
                  <a:tcPr marL="21167" marR="21167" marT="21167" marB="21167"/>
                </a:tc>
                <a:extLst>
                  <a:ext uri="{0D108BD9-81ED-4DB2-BD59-A6C34878D82A}">
                    <a16:rowId xmlns:a16="http://schemas.microsoft.com/office/drawing/2014/main" val="10001"/>
                  </a:ext>
                </a:extLst>
              </a:tr>
              <a:tr h="484691">
                <a:tc>
                  <a:txBody>
                    <a:bodyPr/>
                    <a:lstStyle/>
                    <a:p>
                      <a:pPr fontAlgn="t"/>
                      <a:r>
                        <a:rPr lang="en-IN" sz="1800" b="1" dirty="0">
                          <a:solidFill>
                            <a:srgbClr val="7030A0"/>
                          </a:solidFill>
                          <a:latin typeface="Cambria" pitchFamily="18" charset="0"/>
                          <a:ea typeface="Cambria" pitchFamily="18" charset="0"/>
                        </a:rPr>
                        <a:t>The memory growth of a brain increases every time synaptic links are connected.</a:t>
                      </a:r>
                    </a:p>
                  </a:txBody>
                  <a:tcPr marL="21167" marR="21167" marT="21167" marB="21167"/>
                </a:tc>
                <a:tc>
                  <a:txBody>
                    <a:bodyPr/>
                    <a:lstStyle/>
                    <a:p>
                      <a:pPr fontAlgn="t"/>
                      <a:r>
                        <a:rPr lang="en-IN" sz="1800" dirty="0">
                          <a:latin typeface="Cambria" pitchFamily="18" charset="0"/>
                          <a:ea typeface="Cambria" pitchFamily="18" charset="0"/>
                        </a:rPr>
                        <a:t>The memory growth of the computer can be increased by adding memory chips</a:t>
                      </a:r>
                    </a:p>
                  </a:txBody>
                  <a:tcPr marL="21167" marR="21167" marT="21167" marB="21167"/>
                </a:tc>
                <a:extLst>
                  <a:ext uri="{0D108BD9-81ED-4DB2-BD59-A6C34878D82A}">
                    <a16:rowId xmlns:a16="http://schemas.microsoft.com/office/drawing/2014/main" val="10002"/>
                  </a:ext>
                </a:extLst>
              </a:tr>
              <a:tr h="709676">
                <a:tc>
                  <a:txBody>
                    <a:bodyPr/>
                    <a:lstStyle/>
                    <a:p>
                      <a:pPr fontAlgn="t"/>
                      <a:r>
                        <a:rPr lang="en-IN" sz="1800" b="1" dirty="0">
                          <a:solidFill>
                            <a:srgbClr val="7030A0"/>
                          </a:solidFill>
                          <a:latin typeface="Cambria" pitchFamily="18" charset="0"/>
                          <a:ea typeface="Cambria" pitchFamily="18" charset="0"/>
                        </a:rPr>
                        <a:t>Brain has a memory power of about 100 teraflops (approx. 100 trillion calculations/seconds)</a:t>
                      </a:r>
                    </a:p>
                  </a:txBody>
                  <a:tcPr marL="21167" marR="21167" marT="21167" marB="21167"/>
                </a:tc>
                <a:tc>
                  <a:txBody>
                    <a:bodyPr/>
                    <a:lstStyle/>
                    <a:p>
                      <a:pPr fontAlgn="t"/>
                      <a:r>
                        <a:rPr lang="en-IN" sz="1800" dirty="0">
                          <a:latin typeface="Cambria" pitchFamily="18" charset="0"/>
                          <a:ea typeface="Cambria" pitchFamily="18" charset="0"/>
                        </a:rPr>
                        <a:t>Computer has a memory power of about 100 million megabytes.</a:t>
                      </a:r>
                    </a:p>
                  </a:txBody>
                  <a:tcPr marL="21167" marR="21167" marT="21167" marB="21167"/>
                </a:tc>
                <a:extLst>
                  <a:ext uri="{0D108BD9-81ED-4DB2-BD59-A6C34878D82A}">
                    <a16:rowId xmlns:a16="http://schemas.microsoft.com/office/drawing/2014/main" val="10003"/>
                  </a:ext>
                </a:extLst>
              </a:tr>
              <a:tr h="484691">
                <a:tc>
                  <a:txBody>
                    <a:bodyPr/>
                    <a:lstStyle/>
                    <a:p>
                      <a:pPr fontAlgn="t"/>
                      <a:r>
                        <a:rPr lang="en-IN" sz="1800" b="1" dirty="0">
                          <a:solidFill>
                            <a:srgbClr val="7030A0"/>
                          </a:solidFill>
                          <a:latin typeface="Cambria" pitchFamily="18" charset="0"/>
                          <a:ea typeface="Cambria" pitchFamily="18" charset="0"/>
                        </a:rPr>
                        <a:t>The memory density of the brain is 10</a:t>
                      </a:r>
                      <a:r>
                        <a:rPr lang="en-IN" sz="1800" b="1" baseline="30000" dirty="0">
                          <a:solidFill>
                            <a:srgbClr val="7030A0"/>
                          </a:solidFill>
                          <a:latin typeface="Cambria" pitchFamily="18" charset="0"/>
                          <a:ea typeface="Cambria" pitchFamily="18" charset="0"/>
                        </a:rPr>
                        <a:t>7</a:t>
                      </a:r>
                      <a:r>
                        <a:rPr lang="en-IN" sz="1800" b="1" dirty="0">
                          <a:solidFill>
                            <a:srgbClr val="7030A0"/>
                          </a:solidFill>
                          <a:latin typeface="Cambria" pitchFamily="18" charset="0"/>
                          <a:ea typeface="Cambria" pitchFamily="18" charset="0"/>
                        </a:rPr>
                        <a:t> circuits/cm</a:t>
                      </a:r>
                      <a:r>
                        <a:rPr lang="en-IN" sz="1800" b="1" baseline="30000" dirty="0">
                          <a:solidFill>
                            <a:srgbClr val="7030A0"/>
                          </a:solidFill>
                          <a:latin typeface="Cambria" pitchFamily="18" charset="0"/>
                          <a:ea typeface="Cambria" pitchFamily="18" charset="0"/>
                        </a:rPr>
                        <a:t>3</a:t>
                      </a:r>
                      <a:r>
                        <a:rPr lang="en-IN" sz="1800" b="1" dirty="0">
                          <a:solidFill>
                            <a:srgbClr val="7030A0"/>
                          </a:solidFill>
                          <a:latin typeface="Cambria" pitchFamily="18" charset="0"/>
                          <a:ea typeface="Cambria" pitchFamily="18" charset="0"/>
                        </a:rPr>
                        <a:t>.</a:t>
                      </a:r>
                    </a:p>
                  </a:txBody>
                  <a:tcPr marL="21167" marR="21167" marT="21167" marB="21167"/>
                </a:tc>
                <a:tc>
                  <a:txBody>
                    <a:bodyPr/>
                    <a:lstStyle/>
                    <a:p>
                      <a:pPr fontAlgn="t"/>
                      <a:r>
                        <a:rPr lang="en-IN" sz="1800" dirty="0">
                          <a:latin typeface="Cambria" pitchFamily="18" charset="0"/>
                          <a:ea typeface="Cambria" pitchFamily="18" charset="0"/>
                        </a:rPr>
                        <a:t>Computer has a memory density of 10</a:t>
                      </a:r>
                      <a:r>
                        <a:rPr lang="en-IN" sz="1800" baseline="30000" dirty="0">
                          <a:latin typeface="Cambria" pitchFamily="18" charset="0"/>
                          <a:ea typeface="Cambria" pitchFamily="18" charset="0"/>
                        </a:rPr>
                        <a:t>14</a:t>
                      </a:r>
                      <a:r>
                        <a:rPr lang="en-IN" sz="1800" dirty="0">
                          <a:latin typeface="Cambria" pitchFamily="18" charset="0"/>
                          <a:ea typeface="Cambria" pitchFamily="18" charset="0"/>
                        </a:rPr>
                        <a:t> bits/cm</a:t>
                      </a:r>
                      <a:r>
                        <a:rPr lang="en-IN" sz="1800" baseline="30000" dirty="0">
                          <a:latin typeface="Cambria" pitchFamily="18" charset="0"/>
                          <a:ea typeface="Cambria" pitchFamily="18" charset="0"/>
                        </a:rPr>
                        <a:t>3</a:t>
                      </a:r>
                      <a:r>
                        <a:rPr lang="en-IN" sz="1800" dirty="0">
                          <a:latin typeface="Cambria" pitchFamily="18" charset="0"/>
                          <a:ea typeface="Cambria" pitchFamily="18" charset="0"/>
                        </a:rPr>
                        <a:t> .</a:t>
                      </a:r>
                    </a:p>
                  </a:txBody>
                  <a:tcPr marL="21167" marR="21167" marT="21167" marB="21167"/>
                </a:tc>
                <a:extLst>
                  <a:ext uri="{0D108BD9-81ED-4DB2-BD59-A6C34878D82A}">
                    <a16:rowId xmlns:a16="http://schemas.microsoft.com/office/drawing/2014/main" val="10004"/>
                  </a:ext>
                </a:extLst>
              </a:tr>
              <a:tr h="484691">
                <a:tc>
                  <a:txBody>
                    <a:bodyPr/>
                    <a:lstStyle/>
                    <a:p>
                      <a:pPr fontAlgn="t"/>
                      <a:r>
                        <a:rPr lang="en-IN" sz="1800" b="1" dirty="0">
                          <a:solidFill>
                            <a:srgbClr val="7030A0"/>
                          </a:solidFill>
                          <a:latin typeface="Cambria" pitchFamily="18" charset="0"/>
                          <a:ea typeface="Cambria" pitchFamily="18" charset="0"/>
                        </a:rPr>
                        <a:t>The energy consumption is 12 watts of power.</a:t>
                      </a:r>
                    </a:p>
                  </a:txBody>
                  <a:tcPr marL="21167" marR="21167" marT="21167" marB="21167"/>
                </a:tc>
                <a:tc>
                  <a:txBody>
                    <a:bodyPr/>
                    <a:lstStyle/>
                    <a:p>
                      <a:pPr fontAlgn="t"/>
                      <a:r>
                        <a:rPr lang="en-IN" sz="1800" dirty="0">
                          <a:latin typeface="Cambria" pitchFamily="18" charset="0"/>
                          <a:ea typeface="Cambria" pitchFamily="18" charset="0"/>
                        </a:rPr>
                        <a:t>The energy consumption is in terms of </a:t>
                      </a:r>
                      <a:r>
                        <a:rPr lang="en-IN" sz="1800" dirty="0" err="1">
                          <a:latin typeface="Cambria" pitchFamily="18" charset="0"/>
                          <a:ea typeface="Cambria" pitchFamily="18" charset="0"/>
                        </a:rPr>
                        <a:t>gigawatts</a:t>
                      </a:r>
                      <a:r>
                        <a:rPr lang="en-IN" sz="1800" dirty="0">
                          <a:latin typeface="Cambria" pitchFamily="18" charset="0"/>
                          <a:ea typeface="Cambria" pitchFamily="18" charset="0"/>
                        </a:rPr>
                        <a:t> of power.</a:t>
                      </a:r>
                    </a:p>
                  </a:txBody>
                  <a:tcPr marL="21167" marR="21167" marT="21167" marB="21167"/>
                </a:tc>
                <a:extLst>
                  <a:ext uri="{0D108BD9-81ED-4DB2-BD59-A6C34878D82A}">
                    <a16:rowId xmlns:a16="http://schemas.microsoft.com/office/drawing/2014/main" val="10005"/>
                  </a:ext>
                </a:extLst>
              </a:tr>
              <a:tr h="484691">
                <a:tc>
                  <a:txBody>
                    <a:bodyPr/>
                    <a:lstStyle/>
                    <a:p>
                      <a:pPr fontAlgn="t"/>
                      <a:r>
                        <a:rPr lang="en-IN" sz="1800" b="1" dirty="0">
                          <a:solidFill>
                            <a:srgbClr val="7030A0"/>
                          </a:solidFill>
                          <a:latin typeface="Cambria" pitchFamily="18" charset="0"/>
                          <a:ea typeface="Cambria" pitchFamily="18" charset="0"/>
                        </a:rPr>
                        <a:t>The information is stored as electrochemical and electric impulses.</a:t>
                      </a:r>
                    </a:p>
                  </a:txBody>
                  <a:tcPr marL="21167" marR="21167" marT="21167" marB="21167"/>
                </a:tc>
                <a:tc>
                  <a:txBody>
                    <a:bodyPr/>
                    <a:lstStyle/>
                    <a:p>
                      <a:pPr fontAlgn="t"/>
                      <a:r>
                        <a:rPr lang="en-IN" sz="1800" dirty="0">
                          <a:latin typeface="Cambria" pitchFamily="18" charset="0"/>
                          <a:ea typeface="Cambria" pitchFamily="18" charset="0"/>
                        </a:rPr>
                        <a:t>The information is stored in numeric and symbolic form (as in binary bits).</a:t>
                      </a:r>
                    </a:p>
                  </a:txBody>
                  <a:tcPr marL="21167" marR="21167" marT="21167" marB="21167"/>
                </a:tc>
                <a:extLst>
                  <a:ext uri="{0D108BD9-81ED-4DB2-BD59-A6C34878D82A}">
                    <a16:rowId xmlns:a16="http://schemas.microsoft.com/office/drawing/2014/main" val="10006"/>
                  </a:ext>
                </a:extLst>
              </a:tr>
              <a:tr h="709676">
                <a:tc>
                  <a:txBody>
                    <a:bodyPr/>
                    <a:lstStyle/>
                    <a:p>
                      <a:pPr fontAlgn="t"/>
                      <a:r>
                        <a:rPr lang="en-IN" sz="1800" b="1" dirty="0">
                          <a:solidFill>
                            <a:srgbClr val="7030A0"/>
                          </a:solidFill>
                          <a:latin typeface="Cambria" pitchFamily="18" charset="0"/>
                          <a:ea typeface="Cambria" pitchFamily="18" charset="0"/>
                        </a:rPr>
                        <a:t>The information is transmitted using chemicals that fire the action potential in the neurons.</a:t>
                      </a:r>
                    </a:p>
                  </a:txBody>
                  <a:tcPr marL="21167" marR="21167" marT="21167" marB="21167"/>
                </a:tc>
                <a:tc>
                  <a:txBody>
                    <a:bodyPr/>
                    <a:lstStyle/>
                    <a:p>
                      <a:pPr fontAlgn="t"/>
                      <a:r>
                        <a:rPr lang="en-IN" sz="1800" dirty="0">
                          <a:latin typeface="Cambria" pitchFamily="18" charset="0"/>
                          <a:ea typeface="Cambria" pitchFamily="18" charset="0"/>
                        </a:rPr>
                        <a:t>The communication happens using electrical coded signals.</a:t>
                      </a:r>
                    </a:p>
                  </a:txBody>
                  <a:tcPr marL="21167" marR="21167" marT="21167" marB="21167"/>
                </a:tc>
                <a:extLst>
                  <a:ext uri="{0D108BD9-81ED-4DB2-BD59-A6C34878D82A}">
                    <a16:rowId xmlns:a16="http://schemas.microsoft.com/office/drawing/2014/main" val="10007"/>
                  </a:ext>
                </a:extLst>
              </a:tr>
              <a:tr h="484691">
                <a:tc>
                  <a:txBody>
                    <a:bodyPr/>
                    <a:lstStyle/>
                    <a:p>
                      <a:pPr fontAlgn="t"/>
                      <a:r>
                        <a:rPr lang="en-IN" sz="1800" b="1" dirty="0">
                          <a:solidFill>
                            <a:srgbClr val="7030A0"/>
                          </a:solidFill>
                          <a:latin typeface="Cambria" pitchFamily="18" charset="0"/>
                          <a:ea typeface="Cambria" pitchFamily="18" charset="0"/>
                        </a:rPr>
                        <a:t>The input or output equipment is the sensory organs.</a:t>
                      </a:r>
                    </a:p>
                  </a:txBody>
                  <a:tcPr marL="21167" marR="21167" marT="21167" marB="21167"/>
                </a:tc>
                <a:tc>
                  <a:txBody>
                    <a:bodyPr/>
                    <a:lstStyle/>
                    <a:p>
                      <a:pPr fontAlgn="t"/>
                      <a:r>
                        <a:rPr lang="en-IN" sz="1800" dirty="0">
                          <a:latin typeface="Cambria" pitchFamily="18" charset="0"/>
                          <a:ea typeface="Cambria" pitchFamily="18" charset="0"/>
                        </a:rPr>
                        <a:t>The input and/or output equipment includes keyboards, mouse, web cameras.</a:t>
                      </a:r>
                    </a:p>
                  </a:txBody>
                  <a:tcPr marL="21167" marR="21167" marT="21167" marB="21167"/>
                </a:tc>
                <a:extLst>
                  <a:ext uri="{0D108BD9-81ED-4DB2-BD59-A6C34878D82A}">
                    <a16:rowId xmlns:a16="http://schemas.microsoft.com/office/drawing/2014/main" val="10008"/>
                  </a:ext>
                </a:extLst>
              </a:tr>
              <a:tr h="484691">
                <a:tc>
                  <a:txBody>
                    <a:bodyPr/>
                    <a:lstStyle/>
                    <a:p>
                      <a:pPr fontAlgn="t"/>
                      <a:r>
                        <a:rPr lang="en-IN" sz="1800" b="1" dirty="0">
                          <a:solidFill>
                            <a:srgbClr val="7030A0"/>
                          </a:solidFill>
                          <a:latin typeface="Cambria" pitchFamily="18" charset="0"/>
                          <a:ea typeface="Cambria" pitchFamily="18" charset="0"/>
                        </a:rPr>
                        <a:t>Brain implements massive amounts of parallelism.</a:t>
                      </a:r>
                    </a:p>
                  </a:txBody>
                  <a:tcPr marL="21167" marR="21167" marT="21167" marB="21167"/>
                </a:tc>
                <a:tc>
                  <a:txBody>
                    <a:bodyPr/>
                    <a:lstStyle/>
                    <a:p>
                      <a:pPr fontAlgn="t"/>
                      <a:r>
                        <a:rPr lang="en-IN" sz="1800" dirty="0">
                          <a:latin typeface="Cambria" pitchFamily="18" charset="0"/>
                          <a:ea typeface="Cambria" pitchFamily="18" charset="0"/>
                        </a:rPr>
                        <a:t>Computer has limited parallelism.</a:t>
                      </a:r>
                    </a:p>
                  </a:txBody>
                  <a:tcPr marL="21167" marR="21167" marT="21167" marB="21167"/>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754377DC-7F86-4D82-8D35-E1BE0CC933BF}" type="slidenum">
              <a:rPr lang="en-IN" smtClean="0"/>
              <a:pPr/>
              <a:t>1</a:t>
            </a:fld>
            <a:endParaRPr lang="en-IN"/>
          </a:p>
        </p:txBody>
      </p:sp>
      <p:sp>
        <p:nvSpPr>
          <p:cNvPr id="6" name="Date Placeholder 5"/>
          <p:cNvSpPr>
            <a:spLocks noGrp="1"/>
          </p:cNvSpPr>
          <p:nvPr>
            <p:ph type="dt" sz="half" idx="10"/>
          </p:nvPr>
        </p:nvSpPr>
        <p:spPr/>
        <p:txBody>
          <a:bodyPr/>
          <a:lstStyle/>
          <a:p>
            <a:fld id="{09C2BCD8-7928-4605-8DE5-BE2717BD99EE}" type="datetime1">
              <a:rPr lang="en-US" smtClean="0"/>
              <a:pPr/>
              <a:t>6/26/2023</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91600" cy="769441"/>
          </a:xfrm>
          <a:prstGeom prst="rect">
            <a:avLst/>
          </a:prstGeom>
          <a:noFill/>
        </p:spPr>
        <p:txBody>
          <a:bodyPr>
            <a:spAutoFit/>
          </a:bodyPr>
          <a:lstStyle/>
          <a:p>
            <a:pPr algn="ctr" fontAlgn="auto">
              <a:spcBef>
                <a:spcPts val="0"/>
              </a:spcBef>
              <a:spcAft>
                <a:spcPts val="0"/>
              </a:spcAft>
              <a:defRPr/>
            </a:pPr>
            <a:r>
              <a:rPr lang="en-US" sz="4400" b="1" dirty="0">
                <a:ln w="1905"/>
                <a:effectLst>
                  <a:innerShdw blurRad="69850" dist="43180" dir="5400000">
                    <a:srgbClr val="000000">
                      <a:alpha val="65000"/>
                    </a:srgbClr>
                  </a:innerShdw>
                </a:effectLst>
                <a:latin typeface="+mn-lt"/>
              </a:rPr>
              <a:t>Types of neurons…</a:t>
            </a:r>
          </a:p>
        </p:txBody>
      </p:sp>
      <p:sp>
        <p:nvSpPr>
          <p:cNvPr id="7" name="Rectangle 6"/>
          <p:cNvSpPr/>
          <p:nvPr/>
        </p:nvSpPr>
        <p:spPr>
          <a:xfrm>
            <a:off x="0" y="0"/>
            <a:ext cx="9144000" cy="6858000"/>
          </a:xfrm>
          <a:prstGeom prst="rect">
            <a:avLst/>
          </a:prstGeom>
          <a:noFill/>
          <a:ln w="190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892" name="TextBox 7"/>
          <p:cNvSpPr txBox="1">
            <a:spLocks noChangeArrowheads="1"/>
          </p:cNvSpPr>
          <p:nvPr/>
        </p:nvSpPr>
        <p:spPr bwMode="auto">
          <a:xfrm>
            <a:off x="152400" y="685800"/>
            <a:ext cx="4495800" cy="4154984"/>
          </a:xfrm>
          <a:prstGeom prst="rect">
            <a:avLst/>
          </a:prstGeom>
          <a:noFill/>
          <a:ln w="9525">
            <a:noFill/>
            <a:miter lim="800000"/>
            <a:headEnd/>
            <a:tailEnd/>
          </a:ln>
        </p:spPr>
        <p:txBody>
          <a:bodyPr>
            <a:spAutoFit/>
          </a:bodyPr>
          <a:lstStyle/>
          <a:p>
            <a:pPr>
              <a:buFont typeface="Courier New" pitchFamily="49" charset="0"/>
              <a:buChar char="o"/>
            </a:pPr>
            <a:r>
              <a:rPr lang="en-US" sz="2400" b="1" dirty="0"/>
              <a:t>The motor neurons usually have one axon and several dendrites. </a:t>
            </a:r>
          </a:p>
          <a:p>
            <a:pPr>
              <a:buFont typeface="Courier New" pitchFamily="49" charset="0"/>
              <a:buChar char="o"/>
            </a:pPr>
            <a:r>
              <a:rPr lang="en-US" sz="2400" b="1" dirty="0"/>
              <a:t> The axon is covered with a insulating fatty layer called a myelin sheath, and transmits signals a long distance from the neuron to the area to be activated. </a:t>
            </a:r>
          </a:p>
          <a:p>
            <a:pPr>
              <a:buFont typeface="Courier New" pitchFamily="49" charset="0"/>
              <a:buChar char="o"/>
            </a:pPr>
            <a:r>
              <a:rPr lang="en-US" sz="2400" b="1" dirty="0"/>
              <a:t>Dendrites are short and unsheathed. </a:t>
            </a:r>
            <a:endParaRPr lang="en-US" sz="2400" dirty="0"/>
          </a:p>
        </p:txBody>
      </p:sp>
      <p:sp>
        <p:nvSpPr>
          <p:cNvPr id="37893" name="TextBox 5"/>
          <p:cNvSpPr txBox="1">
            <a:spLocks noChangeArrowheads="1"/>
          </p:cNvSpPr>
          <p:nvPr/>
        </p:nvSpPr>
        <p:spPr bwMode="auto">
          <a:xfrm>
            <a:off x="0" y="5214950"/>
            <a:ext cx="8763000" cy="1384300"/>
          </a:xfrm>
          <a:prstGeom prst="rect">
            <a:avLst/>
          </a:prstGeom>
          <a:noFill/>
          <a:ln w="9525">
            <a:noFill/>
            <a:miter lim="800000"/>
            <a:headEnd/>
            <a:tailEnd/>
          </a:ln>
        </p:spPr>
        <p:txBody>
          <a:bodyPr>
            <a:spAutoFit/>
          </a:bodyPr>
          <a:lstStyle/>
          <a:p>
            <a:pPr algn="ctr"/>
            <a:r>
              <a:rPr lang="en-US" sz="2800" b="1" dirty="0"/>
              <a:t>Motor neurons cause muscle contractions and control secretions from glands and organs… controlling body functions.</a:t>
            </a:r>
          </a:p>
        </p:txBody>
      </p:sp>
      <p:pic>
        <p:nvPicPr>
          <p:cNvPr id="37894" name="Picture 2" descr="neuron"/>
          <p:cNvPicPr>
            <a:picLocks noChangeAspect="1" noChangeArrowheads="1"/>
          </p:cNvPicPr>
          <p:nvPr/>
        </p:nvPicPr>
        <p:blipFill>
          <a:blip r:embed="rId2"/>
          <a:srcRect/>
          <a:stretch>
            <a:fillRect/>
          </a:stretch>
        </p:blipFill>
        <p:spPr bwMode="auto">
          <a:xfrm>
            <a:off x="4876800" y="685801"/>
            <a:ext cx="3962400" cy="4457712"/>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754377DC-7F86-4D82-8D35-E1BE0CC933BF}" type="slidenum">
              <a:rPr lang="en-IN" smtClean="0"/>
              <a:pPr/>
              <a:t>10</a:t>
            </a:fld>
            <a:endParaRPr lang="en-IN"/>
          </a:p>
        </p:txBody>
      </p:sp>
      <p:sp>
        <p:nvSpPr>
          <p:cNvPr id="11" name="Date Placeholder 10"/>
          <p:cNvSpPr>
            <a:spLocks noGrp="1"/>
          </p:cNvSpPr>
          <p:nvPr>
            <p:ph type="dt" sz="half" idx="10"/>
          </p:nvPr>
        </p:nvSpPr>
        <p:spPr/>
        <p:txBody>
          <a:bodyPr/>
          <a:lstStyle/>
          <a:p>
            <a:fld id="{1182F0E7-0FD6-40B2-854B-B4D3DBAFAB67}" type="datetime1">
              <a:rPr lang="en-US" smtClean="0"/>
              <a:pPr/>
              <a:t>6/26/2023</a:t>
            </a:fld>
            <a:endParaRPr lang="en-IN"/>
          </a:p>
        </p:txBody>
      </p:sp>
      <p:sp>
        <p:nvSpPr>
          <p:cNvPr id="12" name="Footer Placeholder 11"/>
          <p:cNvSpPr>
            <a:spLocks noGrp="1"/>
          </p:cNvSpPr>
          <p:nvPr>
            <p:ph type="ftr" sz="quarter" idx="11"/>
          </p:nvPr>
        </p:nvSpPr>
        <p:spPr/>
        <p:txBody>
          <a:bodyPr/>
          <a:lstStyle/>
          <a:p>
            <a:r>
              <a:rPr lang="en-IN"/>
              <a:t>Dept of Biotechnology, DSCE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47ED41-C32B-C9D6-D9CF-B06FB2BE694C}"/>
              </a:ext>
            </a:extLst>
          </p:cNvPr>
          <p:cNvSpPr>
            <a:spLocks noGrp="1"/>
          </p:cNvSpPr>
          <p:nvPr>
            <p:ph type="dt" sz="half" idx="10"/>
          </p:nvPr>
        </p:nvSpPr>
        <p:spPr/>
        <p:txBody>
          <a:bodyPr/>
          <a:lstStyle/>
          <a:p>
            <a:fld id="{9B20F646-59EA-4F97-809F-97972D4D1E58}" type="datetime1">
              <a:rPr lang="en-US" smtClean="0"/>
              <a:pPr/>
              <a:t>6/26/2023</a:t>
            </a:fld>
            <a:endParaRPr lang="en-IN"/>
          </a:p>
        </p:txBody>
      </p:sp>
      <p:sp>
        <p:nvSpPr>
          <p:cNvPr id="3" name="Footer Placeholder 2">
            <a:extLst>
              <a:ext uri="{FF2B5EF4-FFF2-40B4-BE49-F238E27FC236}">
                <a16:creationId xmlns:a16="http://schemas.microsoft.com/office/drawing/2014/main" id="{209226F0-9DFA-12A4-A14C-84EB11A1DD40}"/>
              </a:ext>
            </a:extLst>
          </p:cNvPr>
          <p:cNvSpPr>
            <a:spLocks noGrp="1"/>
          </p:cNvSpPr>
          <p:nvPr>
            <p:ph type="ftr" sz="quarter" idx="11"/>
          </p:nvPr>
        </p:nvSpPr>
        <p:spPr/>
        <p:txBody>
          <a:bodyPr/>
          <a:lstStyle/>
          <a:p>
            <a:r>
              <a:rPr lang="en-IN"/>
              <a:t>Dept of Biotechnology, DSCE</a:t>
            </a:r>
          </a:p>
        </p:txBody>
      </p:sp>
      <p:sp>
        <p:nvSpPr>
          <p:cNvPr id="4" name="Slide Number Placeholder 3">
            <a:extLst>
              <a:ext uri="{FF2B5EF4-FFF2-40B4-BE49-F238E27FC236}">
                <a16:creationId xmlns:a16="http://schemas.microsoft.com/office/drawing/2014/main" id="{4A7118AD-6DC1-F430-F4D5-AFBEABCB790D}"/>
              </a:ext>
            </a:extLst>
          </p:cNvPr>
          <p:cNvSpPr>
            <a:spLocks noGrp="1"/>
          </p:cNvSpPr>
          <p:nvPr>
            <p:ph type="sldNum" sz="quarter" idx="12"/>
          </p:nvPr>
        </p:nvSpPr>
        <p:spPr/>
        <p:txBody>
          <a:bodyPr/>
          <a:lstStyle/>
          <a:p>
            <a:fld id="{754377DC-7F86-4D82-8D35-E1BE0CC933BF}" type="slidenum">
              <a:rPr lang="en-IN" smtClean="0"/>
              <a:pPr/>
              <a:t>11</a:t>
            </a:fld>
            <a:endParaRPr lang="en-IN"/>
          </a:p>
        </p:txBody>
      </p:sp>
      <p:pic>
        <p:nvPicPr>
          <p:cNvPr id="5" name="Picture 4">
            <a:extLst>
              <a:ext uri="{FF2B5EF4-FFF2-40B4-BE49-F238E27FC236}">
                <a16:creationId xmlns:a16="http://schemas.microsoft.com/office/drawing/2014/main" id="{BB7C567F-D308-FFC2-6695-4BB816B2054E}"/>
              </a:ext>
            </a:extLst>
          </p:cNvPr>
          <p:cNvPicPr>
            <a:picLocks noChangeAspect="1"/>
          </p:cNvPicPr>
          <p:nvPr/>
        </p:nvPicPr>
        <p:blipFill>
          <a:blip r:embed="rId2"/>
          <a:stretch>
            <a:fillRect/>
          </a:stretch>
        </p:blipFill>
        <p:spPr>
          <a:xfrm>
            <a:off x="523875" y="1412776"/>
            <a:ext cx="8096250" cy="5328592"/>
          </a:xfrm>
          <a:prstGeom prst="rect">
            <a:avLst/>
          </a:prstGeom>
        </p:spPr>
      </p:pic>
    </p:spTree>
    <p:extLst>
      <p:ext uri="{BB962C8B-B14F-4D97-AF65-F5344CB8AC3E}">
        <p14:creationId xmlns:p14="http://schemas.microsoft.com/office/powerpoint/2010/main" val="2573486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2"/>
          <p:cNvSpPr txBox="1">
            <a:spLocks noChangeArrowheads="1"/>
          </p:cNvSpPr>
          <p:nvPr/>
        </p:nvSpPr>
        <p:spPr bwMode="auto">
          <a:xfrm>
            <a:off x="152400" y="762000"/>
            <a:ext cx="8839200" cy="1816100"/>
          </a:xfrm>
          <a:prstGeom prst="rect">
            <a:avLst/>
          </a:prstGeom>
          <a:noFill/>
          <a:ln w="9525">
            <a:noFill/>
            <a:miter lim="800000"/>
            <a:headEnd/>
            <a:tailEnd/>
          </a:ln>
        </p:spPr>
        <p:txBody>
          <a:bodyPr>
            <a:spAutoFit/>
          </a:bodyPr>
          <a:lstStyle/>
          <a:p>
            <a:pPr algn="ctr"/>
            <a:r>
              <a:rPr lang="en-US" sz="2800" b="1"/>
              <a:t>Nerve impulses are transmitted via branches called synapses. The synapses are connectors… hooking dendrites and axons from one neuron to another.   </a:t>
            </a:r>
          </a:p>
        </p:txBody>
      </p:sp>
      <p:sp>
        <p:nvSpPr>
          <p:cNvPr id="7" name="Rectangle 6"/>
          <p:cNvSpPr/>
          <p:nvPr/>
        </p:nvSpPr>
        <p:spPr>
          <a:xfrm>
            <a:off x="0" y="0"/>
            <a:ext cx="9144000" cy="6858000"/>
          </a:xfrm>
          <a:prstGeom prst="rect">
            <a:avLst/>
          </a:prstGeom>
          <a:noFill/>
          <a:ln w="190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152400"/>
            <a:ext cx="4038600" cy="769441"/>
          </a:xfrm>
          <a:prstGeom prst="rect">
            <a:avLst/>
          </a:prstGeom>
          <a:noFill/>
        </p:spPr>
        <p:txBody>
          <a:bodyPr>
            <a:spAutoFit/>
          </a:bodyPr>
          <a:lstStyle/>
          <a:p>
            <a:pPr algn="ctr" fontAlgn="auto">
              <a:spcBef>
                <a:spcPts val="0"/>
              </a:spcBef>
              <a:spcAft>
                <a:spcPts val="0"/>
              </a:spcAft>
              <a:defRPr/>
            </a:pPr>
            <a:r>
              <a:rPr lang="en-US" sz="4400" b="1" dirty="0">
                <a:ln w="1905"/>
                <a:effectLst>
                  <a:innerShdw blurRad="69850" dist="43180" dir="5400000">
                    <a:srgbClr val="000000">
                      <a:alpha val="65000"/>
                    </a:srgbClr>
                  </a:innerShdw>
                </a:effectLst>
                <a:latin typeface="+mn-lt"/>
              </a:rPr>
              <a:t>Synapses…</a:t>
            </a:r>
          </a:p>
        </p:txBody>
      </p:sp>
      <p:pic>
        <p:nvPicPr>
          <p:cNvPr id="40965" name="Picture 7" descr="http://ec.europa.eu/research/health/genomics/newsletter/images/article06_en_clip_image002.gif"/>
          <p:cNvPicPr>
            <a:picLocks noChangeAspect="1" noChangeArrowheads="1"/>
          </p:cNvPicPr>
          <p:nvPr/>
        </p:nvPicPr>
        <p:blipFill>
          <a:blip r:embed="rId2"/>
          <a:srcRect/>
          <a:stretch>
            <a:fillRect/>
          </a:stretch>
        </p:blipFill>
        <p:spPr bwMode="auto">
          <a:xfrm>
            <a:off x="228600" y="2590800"/>
            <a:ext cx="5308600" cy="4048125"/>
          </a:xfrm>
          <a:prstGeom prst="rect">
            <a:avLst/>
          </a:prstGeom>
          <a:noFill/>
          <a:ln w="9525">
            <a:noFill/>
            <a:miter lim="800000"/>
            <a:headEnd/>
            <a:tailEnd/>
          </a:ln>
        </p:spPr>
      </p:pic>
      <p:sp>
        <p:nvSpPr>
          <p:cNvPr id="40966" name="TextBox 8"/>
          <p:cNvSpPr txBox="1">
            <a:spLocks noChangeArrowheads="1"/>
          </p:cNvSpPr>
          <p:nvPr/>
        </p:nvSpPr>
        <p:spPr bwMode="auto">
          <a:xfrm>
            <a:off x="5562600" y="2438400"/>
            <a:ext cx="3429000" cy="3970338"/>
          </a:xfrm>
          <a:prstGeom prst="rect">
            <a:avLst/>
          </a:prstGeom>
          <a:noFill/>
          <a:ln w="9525">
            <a:noFill/>
            <a:miter lim="800000"/>
            <a:headEnd/>
            <a:tailEnd/>
          </a:ln>
        </p:spPr>
        <p:txBody>
          <a:bodyPr>
            <a:spAutoFit/>
          </a:bodyPr>
          <a:lstStyle/>
          <a:p>
            <a:pPr algn="ctr"/>
            <a:r>
              <a:rPr lang="en-US" sz="2800" b="1"/>
              <a:t>The number of synapses influences transmission.  That number can decrease with disease, lack of stimulation, drug use, etc. </a:t>
            </a:r>
          </a:p>
        </p:txBody>
      </p:sp>
      <p:sp>
        <p:nvSpPr>
          <p:cNvPr id="10" name="Slide Number Placeholder 9"/>
          <p:cNvSpPr>
            <a:spLocks noGrp="1"/>
          </p:cNvSpPr>
          <p:nvPr>
            <p:ph type="sldNum" sz="quarter" idx="12"/>
          </p:nvPr>
        </p:nvSpPr>
        <p:spPr/>
        <p:txBody>
          <a:bodyPr/>
          <a:lstStyle/>
          <a:p>
            <a:fld id="{754377DC-7F86-4D82-8D35-E1BE0CC933BF}" type="slidenum">
              <a:rPr lang="en-IN" smtClean="0"/>
              <a:pPr/>
              <a:t>12</a:t>
            </a:fld>
            <a:endParaRPr lang="en-IN"/>
          </a:p>
        </p:txBody>
      </p:sp>
      <p:sp>
        <p:nvSpPr>
          <p:cNvPr id="12" name="Date Placeholder 11"/>
          <p:cNvSpPr>
            <a:spLocks noGrp="1"/>
          </p:cNvSpPr>
          <p:nvPr>
            <p:ph type="dt" sz="half" idx="10"/>
          </p:nvPr>
        </p:nvSpPr>
        <p:spPr/>
        <p:txBody>
          <a:bodyPr/>
          <a:lstStyle/>
          <a:p>
            <a:fld id="{E0C4FB72-23B7-4416-B3F5-DCBD81D8FB31}" type="datetime1">
              <a:rPr lang="en-US" smtClean="0"/>
              <a:pPr/>
              <a:t>6/26/2023</a:t>
            </a:fld>
            <a:endParaRPr lang="en-IN"/>
          </a:p>
        </p:txBody>
      </p:sp>
      <p:sp>
        <p:nvSpPr>
          <p:cNvPr id="13" name="Footer Placeholder 12"/>
          <p:cNvSpPr>
            <a:spLocks noGrp="1"/>
          </p:cNvSpPr>
          <p:nvPr>
            <p:ph type="ftr" sz="quarter" idx="11"/>
          </p:nvPr>
        </p:nvSpPr>
        <p:spPr/>
        <p:txBody>
          <a:bodyPr/>
          <a:lstStyle/>
          <a:p>
            <a:r>
              <a:rPr lang="en-IN"/>
              <a:t>Dept of Biotechnology, DSCE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noFill/>
          <a:ln w="190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0" y="152400"/>
            <a:ext cx="8991600" cy="707886"/>
          </a:xfrm>
          <a:prstGeom prst="rect">
            <a:avLst/>
          </a:prstGeom>
          <a:noFill/>
        </p:spPr>
        <p:txBody>
          <a:bodyPr>
            <a:spAutoFit/>
          </a:bodyPr>
          <a:lstStyle/>
          <a:p>
            <a:pPr algn="ctr" fontAlgn="auto">
              <a:spcBef>
                <a:spcPts val="0"/>
              </a:spcBef>
              <a:spcAft>
                <a:spcPts val="0"/>
              </a:spcAft>
              <a:defRPr/>
            </a:pPr>
            <a:r>
              <a:rPr lang="en-US" sz="4000" b="1" dirty="0">
                <a:ln w="1905"/>
                <a:effectLst>
                  <a:innerShdw blurRad="69850" dist="43180" dir="5400000">
                    <a:srgbClr val="000000">
                      <a:alpha val="65000"/>
                    </a:srgbClr>
                  </a:innerShdw>
                </a:effectLst>
                <a:latin typeface="+mn-lt"/>
              </a:rPr>
              <a:t>Parts of the brain…the cerebrum</a:t>
            </a:r>
          </a:p>
        </p:txBody>
      </p:sp>
      <p:sp>
        <p:nvSpPr>
          <p:cNvPr id="44036" name="TextBox 8"/>
          <p:cNvSpPr txBox="1">
            <a:spLocks noChangeArrowheads="1"/>
          </p:cNvSpPr>
          <p:nvPr/>
        </p:nvSpPr>
        <p:spPr bwMode="auto">
          <a:xfrm>
            <a:off x="0" y="838200"/>
            <a:ext cx="8786842" cy="2677656"/>
          </a:xfrm>
          <a:prstGeom prst="rect">
            <a:avLst/>
          </a:prstGeom>
          <a:noFill/>
          <a:ln w="9525">
            <a:noFill/>
            <a:miter lim="800000"/>
            <a:headEnd/>
            <a:tailEnd/>
          </a:ln>
        </p:spPr>
        <p:txBody>
          <a:bodyPr wrap="square">
            <a:spAutoFit/>
          </a:bodyPr>
          <a:lstStyle/>
          <a:p>
            <a:pPr marL="269875" indent="-269875" algn="just">
              <a:buFont typeface="Arial" pitchFamily="34" charset="0"/>
              <a:buChar char="•"/>
            </a:pPr>
            <a:r>
              <a:rPr lang="en-US" sz="2800" b="1" dirty="0"/>
              <a:t>Taking up 7/8ths of the brain’s weight, the cerebrum governs all sensory and motor activity. </a:t>
            </a:r>
          </a:p>
          <a:p>
            <a:pPr marL="269875" indent="-269875" algn="just">
              <a:buFont typeface="Arial" pitchFamily="34" charset="0"/>
              <a:buChar char="•"/>
            </a:pPr>
            <a:r>
              <a:rPr lang="en-US" sz="2800" b="1" dirty="0"/>
              <a:t>Includes sensory perception, emotions, consciousness, memory, and voluntary movements. </a:t>
            </a:r>
          </a:p>
        </p:txBody>
      </p:sp>
      <p:sp>
        <p:nvSpPr>
          <p:cNvPr id="44037" name="TextBox 7"/>
          <p:cNvSpPr txBox="1">
            <a:spLocks noChangeArrowheads="1"/>
          </p:cNvSpPr>
          <p:nvPr/>
        </p:nvSpPr>
        <p:spPr bwMode="auto">
          <a:xfrm>
            <a:off x="381000" y="3571876"/>
            <a:ext cx="8405842" cy="2246769"/>
          </a:xfrm>
          <a:prstGeom prst="rect">
            <a:avLst/>
          </a:prstGeom>
          <a:noFill/>
          <a:ln w="9525">
            <a:noFill/>
            <a:miter lim="800000"/>
            <a:headEnd/>
            <a:tailEnd/>
          </a:ln>
        </p:spPr>
        <p:txBody>
          <a:bodyPr wrap="square">
            <a:spAutoFit/>
          </a:bodyPr>
          <a:lstStyle/>
          <a:p>
            <a:pPr algn="just"/>
            <a:r>
              <a:rPr lang="en-US" sz="2800" b="1" dirty="0">
                <a:solidFill>
                  <a:srgbClr val="7030A0"/>
                </a:solidFill>
              </a:rPr>
              <a:t>It is divided into the left and right hemispheres. </a:t>
            </a:r>
          </a:p>
          <a:p>
            <a:pPr algn="just"/>
            <a:r>
              <a:rPr lang="en-US" sz="2800" b="1" dirty="0">
                <a:solidFill>
                  <a:srgbClr val="7030A0"/>
                </a:solidFill>
              </a:rPr>
              <a:t>The surface or cortex is arranged in bulging folds, each one called a gyrus ,  and furrows, each one called a sulcus </a:t>
            </a:r>
            <a:endParaRPr lang="en-US" sz="2800" dirty="0">
              <a:solidFill>
                <a:srgbClr val="7030A0"/>
              </a:solidFill>
            </a:endParaRPr>
          </a:p>
        </p:txBody>
      </p:sp>
      <p:sp>
        <p:nvSpPr>
          <p:cNvPr id="9" name="Slide Number Placeholder 8"/>
          <p:cNvSpPr>
            <a:spLocks noGrp="1"/>
          </p:cNvSpPr>
          <p:nvPr>
            <p:ph type="sldNum" sz="quarter" idx="12"/>
          </p:nvPr>
        </p:nvSpPr>
        <p:spPr/>
        <p:txBody>
          <a:bodyPr/>
          <a:lstStyle/>
          <a:p>
            <a:fld id="{754377DC-7F86-4D82-8D35-E1BE0CC933BF}" type="slidenum">
              <a:rPr lang="en-IN" smtClean="0"/>
              <a:pPr/>
              <a:t>13</a:t>
            </a:fld>
            <a:endParaRPr lang="en-IN"/>
          </a:p>
        </p:txBody>
      </p:sp>
      <p:sp>
        <p:nvSpPr>
          <p:cNvPr id="11" name="Date Placeholder 10"/>
          <p:cNvSpPr>
            <a:spLocks noGrp="1"/>
          </p:cNvSpPr>
          <p:nvPr>
            <p:ph type="dt" sz="half" idx="10"/>
          </p:nvPr>
        </p:nvSpPr>
        <p:spPr/>
        <p:txBody>
          <a:bodyPr/>
          <a:lstStyle/>
          <a:p>
            <a:fld id="{59D3EA4E-54D4-4A5C-91B8-7D57D344AFE8}" type="datetime1">
              <a:rPr lang="en-US" smtClean="0"/>
              <a:pPr/>
              <a:t>6/26/2023</a:t>
            </a:fld>
            <a:endParaRPr lang="en-IN"/>
          </a:p>
        </p:txBody>
      </p:sp>
      <p:sp>
        <p:nvSpPr>
          <p:cNvPr id="12" name="Footer Placeholder 11"/>
          <p:cNvSpPr>
            <a:spLocks noGrp="1"/>
          </p:cNvSpPr>
          <p:nvPr>
            <p:ph type="ftr" sz="quarter" idx="11"/>
          </p:nvPr>
        </p:nvSpPr>
        <p:spPr/>
        <p:txBody>
          <a:bodyPr/>
          <a:lstStyle/>
          <a:p>
            <a:r>
              <a:rPr lang="en-IN"/>
              <a:t>Dept of Biotechnology, DSCE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noFill/>
          <a:ln w="190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0" y="0"/>
            <a:ext cx="8991600" cy="707886"/>
          </a:xfrm>
          <a:prstGeom prst="rect">
            <a:avLst/>
          </a:prstGeom>
          <a:noFill/>
        </p:spPr>
        <p:txBody>
          <a:bodyPr>
            <a:spAutoFit/>
          </a:bodyPr>
          <a:lstStyle/>
          <a:p>
            <a:pPr algn="ctr" fontAlgn="auto">
              <a:spcBef>
                <a:spcPts val="0"/>
              </a:spcBef>
              <a:spcAft>
                <a:spcPts val="0"/>
              </a:spcAft>
              <a:defRPr/>
            </a:pPr>
            <a:r>
              <a:rPr lang="en-US" sz="4000" b="1" dirty="0">
                <a:ln w="1905"/>
                <a:effectLst>
                  <a:innerShdw blurRad="69850" dist="43180" dir="5400000">
                    <a:srgbClr val="000000">
                      <a:alpha val="65000"/>
                    </a:srgbClr>
                  </a:innerShdw>
                </a:effectLst>
                <a:latin typeface="+mn-lt"/>
              </a:rPr>
              <a:t>Parts of the brain…the cerebrum</a:t>
            </a:r>
          </a:p>
        </p:txBody>
      </p:sp>
      <p:sp>
        <p:nvSpPr>
          <p:cNvPr id="45060" name="TextBox 8"/>
          <p:cNvSpPr txBox="1">
            <a:spLocks noChangeArrowheads="1"/>
          </p:cNvSpPr>
          <p:nvPr/>
        </p:nvSpPr>
        <p:spPr bwMode="auto">
          <a:xfrm>
            <a:off x="214282" y="642918"/>
            <a:ext cx="4929222" cy="4908550"/>
          </a:xfrm>
          <a:prstGeom prst="rect">
            <a:avLst/>
          </a:prstGeom>
          <a:noFill/>
          <a:ln w="9525">
            <a:noFill/>
            <a:miter lim="800000"/>
            <a:headEnd/>
            <a:tailEnd/>
          </a:ln>
        </p:spPr>
        <p:txBody>
          <a:bodyPr wrap="square">
            <a:spAutoFit/>
          </a:bodyPr>
          <a:lstStyle/>
          <a:p>
            <a:pPr algn="just"/>
            <a:r>
              <a:rPr lang="en-US" sz="2800" b="1" dirty="0"/>
              <a:t>The cortex is also divided into </a:t>
            </a:r>
            <a:r>
              <a:rPr lang="en-US" sz="2800" b="1" dirty="0">
                <a:solidFill>
                  <a:srgbClr val="C00000"/>
                </a:solidFill>
              </a:rPr>
              <a:t>4 lobes </a:t>
            </a:r>
            <a:r>
              <a:rPr lang="en-US" sz="2800" b="1" dirty="0"/>
              <a:t>that correspond to the overlying bones of the skull:  the </a:t>
            </a:r>
            <a:r>
              <a:rPr lang="en-US" sz="2800" b="1" dirty="0">
                <a:solidFill>
                  <a:srgbClr val="FF0066"/>
                </a:solidFill>
              </a:rPr>
              <a:t>frontal lobe </a:t>
            </a:r>
            <a:r>
              <a:rPr lang="en-US" sz="2800" b="1" dirty="0"/>
              <a:t>specializes in </a:t>
            </a:r>
            <a:r>
              <a:rPr lang="en-US" sz="2800" b="1" i="1" dirty="0">
                <a:solidFill>
                  <a:srgbClr val="FF0066"/>
                </a:solidFill>
              </a:rPr>
              <a:t>motor activity, personality, and speech</a:t>
            </a:r>
            <a:r>
              <a:rPr lang="en-US" sz="2800" b="1" dirty="0"/>
              <a:t>;  the </a:t>
            </a:r>
            <a:r>
              <a:rPr lang="en-US" sz="2800" b="1" dirty="0">
                <a:solidFill>
                  <a:schemeClr val="accent2">
                    <a:lumMod val="75000"/>
                  </a:schemeClr>
                </a:solidFill>
              </a:rPr>
              <a:t>parietal lobe </a:t>
            </a:r>
            <a:r>
              <a:rPr lang="en-US" sz="2800" b="1" dirty="0"/>
              <a:t>is where </a:t>
            </a:r>
            <a:r>
              <a:rPr lang="en-US" sz="2800" b="1" dirty="0">
                <a:solidFill>
                  <a:schemeClr val="accent2">
                    <a:lumMod val="75000"/>
                  </a:schemeClr>
                </a:solidFill>
              </a:rPr>
              <a:t>language, temperature, pressure, touch</a:t>
            </a:r>
            <a:r>
              <a:rPr lang="en-US" sz="2800" b="1" dirty="0"/>
              <a:t> are interpreted;</a:t>
            </a:r>
          </a:p>
        </p:txBody>
      </p:sp>
      <p:sp>
        <p:nvSpPr>
          <p:cNvPr id="45061" name="TextBox 7"/>
          <p:cNvSpPr txBox="1">
            <a:spLocks noChangeArrowheads="1"/>
          </p:cNvSpPr>
          <p:nvPr/>
        </p:nvSpPr>
        <p:spPr bwMode="auto">
          <a:xfrm>
            <a:off x="0" y="5410200"/>
            <a:ext cx="9144000" cy="1384300"/>
          </a:xfrm>
          <a:prstGeom prst="rect">
            <a:avLst/>
          </a:prstGeom>
          <a:noFill/>
          <a:ln w="9525">
            <a:noFill/>
            <a:miter lim="800000"/>
            <a:headEnd/>
            <a:tailEnd/>
          </a:ln>
        </p:spPr>
        <p:txBody>
          <a:bodyPr>
            <a:spAutoFit/>
          </a:bodyPr>
          <a:lstStyle/>
          <a:p>
            <a:pPr algn="ctr"/>
            <a:r>
              <a:rPr lang="en-US" sz="2800" b="1" dirty="0">
                <a:solidFill>
                  <a:srgbClr val="7030A0"/>
                </a:solidFill>
              </a:rPr>
              <a:t>Temporal lobe </a:t>
            </a:r>
            <a:r>
              <a:rPr lang="en-US" sz="2800" b="1" dirty="0"/>
              <a:t>contains centers for </a:t>
            </a:r>
            <a:r>
              <a:rPr lang="en-US" sz="2800" b="1" i="1" dirty="0">
                <a:solidFill>
                  <a:srgbClr val="7030A0"/>
                </a:solidFill>
              </a:rPr>
              <a:t>hearing, smell, and language input</a:t>
            </a:r>
            <a:r>
              <a:rPr lang="en-US" sz="2800" b="1" dirty="0"/>
              <a:t>;  the </a:t>
            </a:r>
            <a:r>
              <a:rPr lang="en-US" sz="2800" b="1" dirty="0">
                <a:solidFill>
                  <a:srgbClr val="C00000"/>
                </a:solidFill>
              </a:rPr>
              <a:t>occipital lobe </a:t>
            </a:r>
            <a:r>
              <a:rPr lang="en-US" sz="2800" b="1" dirty="0"/>
              <a:t>specializes in </a:t>
            </a:r>
            <a:r>
              <a:rPr lang="en-US" sz="2800" b="1" i="1" dirty="0">
                <a:solidFill>
                  <a:srgbClr val="C00000"/>
                </a:solidFill>
              </a:rPr>
              <a:t>vision.</a:t>
            </a:r>
            <a:endParaRPr lang="en-US" sz="2800" i="1" dirty="0">
              <a:solidFill>
                <a:srgbClr val="C00000"/>
              </a:solidFill>
            </a:endParaRPr>
          </a:p>
        </p:txBody>
      </p:sp>
      <p:pic>
        <p:nvPicPr>
          <p:cNvPr id="45062" name="Picture 2" descr="http://www.medical-look.com/systems_images/Cerebrum_Lobes.jpg"/>
          <p:cNvPicPr>
            <a:picLocks noChangeAspect="1" noChangeArrowheads="1"/>
          </p:cNvPicPr>
          <p:nvPr/>
        </p:nvPicPr>
        <p:blipFill>
          <a:blip r:embed="rId2"/>
          <a:srcRect l="2400" r="2400" b="5038"/>
          <a:stretch>
            <a:fillRect/>
          </a:stretch>
        </p:blipFill>
        <p:spPr bwMode="auto">
          <a:xfrm>
            <a:off x="5357818" y="928670"/>
            <a:ext cx="3786182" cy="4124325"/>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754377DC-7F86-4D82-8D35-E1BE0CC933BF}" type="slidenum">
              <a:rPr lang="en-IN" smtClean="0"/>
              <a:pPr/>
              <a:t>14</a:t>
            </a:fld>
            <a:endParaRPr lang="en-IN"/>
          </a:p>
        </p:txBody>
      </p:sp>
      <p:sp>
        <p:nvSpPr>
          <p:cNvPr id="11" name="Date Placeholder 10"/>
          <p:cNvSpPr>
            <a:spLocks noGrp="1"/>
          </p:cNvSpPr>
          <p:nvPr>
            <p:ph type="dt" sz="half" idx="10"/>
          </p:nvPr>
        </p:nvSpPr>
        <p:spPr/>
        <p:txBody>
          <a:bodyPr/>
          <a:lstStyle/>
          <a:p>
            <a:fld id="{D5D7F155-9556-4BAF-B71E-51C2DA040061}" type="datetime1">
              <a:rPr lang="en-US" smtClean="0"/>
              <a:pPr/>
              <a:t>6/26/2023</a:t>
            </a:fld>
            <a:endParaRPr lang="en-IN"/>
          </a:p>
        </p:txBody>
      </p:sp>
      <p:sp>
        <p:nvSpPr>
          <p:cNvPr id="12" name="Footer Placeholder 11"/>
          <p:cNvSpPr>
            <a:spLocks noGrp="1"/>
          </p:cNvSpPr>
          <p:nvPr>
            <p:ph type="ftr" sz="quarter" idx="11"/>
          </p:nvPr>
        </p:nvSpPr>
        <p:spPr/>
        <p:txBody>
          <a:bodyPr/>
          <a:lstStyle/>
          <a:p>
            <a:r>
              <a:rPr lang="en-IN"/>
              <a:t>Dept of Biotechnology, DSCE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noFill/>
          <a:ln w="190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0" y="152400"/>
            <a:ext cx="8991600" cy="646331"/>
          </a:xfrm>
          <a:prstGeom prst="rect">
            <a:avLst/>
          </a:prstGeom>
          <a:noFill/>
        </p:spPr>
        <p:txBody>
          <a:bodyPr>
            <a:spAutoFit/>
          </a:bodyPr>
          <a:lstStyle/>
          <a:p>
            <a:pPr algn="ctr" fontAlgn="auto">
              <a:spcBef>
                <a:spcPts val="0"/>
              </a:spcBef>
              <a:spcAft>
                <a:spcPts val="0"/>
              </a:spcAft>
              <a:defRPr/>
            </a:pPr>
            <a:r>
              <a:rPr lang="en-US" sz="3600" b="1" dirty="0">
                <a:ln w="1905"/>
                <a:effectLst>
                  <a:innerShdw blurRad="69850" dist="43180" dir="5400000">
                    <a:srgbClr val="000000">
                      <a:alpha val="65000"/>
                    </a:srgbClr>
                  </a:innerShdw>
                </a:effectLst>
                <a:latin typeface="+mn-lt"/>
              </a:rPr>
              <a:t>Parts of the brain…the cerebellum</a:t>
            </a:r>
          </a:p>
        </p:txBody>
      </p:sp>
      <p:sp>
        <p:nvSpPr>
          <p:cNvPr id="46084" name="TextBox 8"/>
          <p:cNvSpPr txBox="1">
            <a:spLocks noChangeArrowheads="1"/>
          </p:cNvSpPr>
          <p:nvPr/>
        </p:nvSpPr>
        <p:spPr bwMode="auto">
          <a:xfrm>
            <a:off x="152400" y="914400"/>
            <a:ext cx="4191000" cy="5694363"/>
          </a:xfrm>
          <a:prstGeom prst="rect">
            <a:avLst/>
          </a:prstGeom>
          <a:noFill/>
          <a:ln w="9525">
            <a:noFill/>
            <a:miter lim="800000"/>
            <a:headEnd/>
            <a:tailEnd/>
          </a:ln>
        </p:spPr>
        <p:txBody>
          <a:bodyPr>
            <a:spAutoFit/>
          </a:bodyPr>
          <a:lstStyle/>
          <a:p>
            <a:pPr algn="ctr"/>
            <a:r>
              <a:rPr lang="en-US" sz="2800" b="1"/>
              <a:t>The cerebellum is the second largest part of the brain. It contains nerve fibers that connect it to every part of the central nervous system.  It coordinates voluntary and involuntary patterns of movements. It also adjusts muscles to automatically maintain posture.</a:t>
            </a:r>
          </a:p>
        </p:txBody>
      </p:sp>
      <p:pic>
        <p:nvPicPr>
          <p:cNvPr id="46085" name="Picture 2" descr="http://www.neuroskills.com/images/cerebellum.jpg"/>
          <p:cNvPicPr>
            <a:picLocks noChangeAspect="1" noChangeArrowheads="1"/>
          </p:cNvPicPr>
          <p:nvPr/>
        </p:nvPicPr>
        <p:blipFill>
          <a:blip r:embed="rId2"/>
          <a:srcRect/>
          <a:stretch>
            <a:fillRect/>
          </a:stretch>
        </p:blipFill>
        <p:spPr bwMode="auto">
          <a:xfrm>
            <a:off x="4419600" y="838200"/>
            <a:ext cx="4467225" cy="5678488"/>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754377DC-7F86-4D82-8D35-E1BE0CC933BF}" type="slidenum">
              <a:rPr lang="en-IN" smtClean="0"/>
              <a:pPr/>
              <a:t>15</a:t>
            </a:fld>
            <a:endParaRPr lang="en-IN"/>
          </a:p>
        </p:txBody>
      </p:sp>
      <p:sp>
        <p:nvSpPr>
          <p:cNvPr id="11" name="Date Placeholder 10"/>
          <p:cNvSpPr>
            <a:spLocks noGrp="1"/>
          </p:cNvSpPr>
          <p:nvPr>
            <p:ph type="dt" sz="half" idx="10"/>
          </p:nvPr>
        </p:nvSpPr>
        <p:spPr/>
        <p:txBody>
          <a:bodyPr/>
          <a:lstStyle/>
          <a:p>
            <a:fld id="{525E3214-21B0-4F7A-A18D-3CD5B5A7EA6D}" type="datetime1">
              <a:rPr lang="en-US" smtClean="0"/>
              <a:pPr/>
              <a:t>6/26/2023</a:t>
            </a:fld>
            <a:endParaRPr lang="en-IN"/>
          </a:p>
        </p:txBody>
      </p:sp>
      <p:sp>
        <p:nvSpPr>
          <p:cNvPr id="12" name="Footer Placeholder 11"/>
          <p:cNvSpPr>
            <a:spLocks noGrp="1"/>
          </p:cNvSpPr>
          <p:nvPr>
            <p:ph type="ftr" sz="quarter" idx="11"/>
          </p:nvPr>
        </p:nvSpPr>
        <p:spPr/>
        <p:txBody>
          <a:bodyPr/>
          <a:lstStyle/>
          <a:p>
            <a:r>
              <a:rPr lang="en-IN"/>
              <a:t>Dept of Biotechnology, DSCE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noFill/>
          <a:ln w="190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52400" y="152400"/>
            <a:ext cx="8839200" cy="707886"/>
          </a:xfrm>
          <a:prstGeom prst="rect">
            <a:avLst/>
          </a:prstGeom>
          <a:noFill/>
        </p:spPr>
        <p:txBody>
          <a:bodyPr>
            <a:spAutoFit/>
          </a:bodyPr>
          <a:lstStyle/>
          <a:p>
            <a:pPr fontAlgn="auto">
              <a:spcBef>
                <a:spcPts val="0"/>
              </a:spcBef>
              <a:spcAft>
                <a:spcPts val="0"/>
              </a:spcAft>
              <a:defRPr/>
            </a:pPr>
            <a:r>
              <a:rPr lang="en-US" sz="4000" b="1" dirty="0">
                <a:ln w="1905"/>
                <a:effectLst>
                  <a:innerShdw blurRad="69850" dist="43180" dir="5400000">
                    <a:srgbClr val="000000">
                      <a:alpha val="65000"/>
                    </a:srgbClr>
                  </a:innerShdw>
                </a:effectLst>
                <a:latin typeface="+mn-lt"/>
              </a:rPr>
              <a:t>The spinal cord…</a:t>
            </a:r>
          </a:p>
        </p:txBody>
      </p:sp>
      <p:sp>
        <p:nvSpPr>
          <p:cNvPr id="50180" name="TextBox 8"/>
          <p:cNvSpPr txBox="1">
            <a:spLocks noChangeArrowheads="1"/>
          </p:cNvSpPr>
          <p:nvPr/>
        </p:nvSpPr>
        <p:spPr bwMode="auto">
          <a:xfrm>
            <a:off x="152400" y="4495800"/>
            <a:ext cx="8839200" cy="2246313"/>
          </a:xfrm>
          <a:prstGeom prst="rect">
            <a:avLst/>
          </a:prstGeom>
          <a:noFill/>
          <a:ln w="9525">
            <a:noFill/>
            <a:miter lim="800000"/>
            <a:headEnd/>
            <a:tailEnd/>
          </a:ln>
        </p:spPr>
        <p:txBody>
          <a:bodyPr>
            <a:spAutoFit/>
          </a:bodyPr>
          <a:lstStyle/>
          <a:p>
            <a:pPr algn="ctr"/>
            <a:r>
              <a:rPr lang="en-US" sz="2800" b="1"/>
              <a:t>At each segment of the spinal cord, left and right pairs of sensory and motor nerves branch out and connect to the peripheral nervous system. Impulses travel back and forth to the brain and back to the muscles.</a:t>
            </a:r>
          </a:p>
        </p:txBody>
      </p:sp>
      <p:pic>
        <p:nvPicPr>
          <p:cNvPr id="50181" name="Picture 2" descr="http://www.sensory-systems.ethz.ch/Images/SpinalCordX-section2.gif"/>
          <p:cNvPicPr>
            <a:picLocks noChangeAspect="1" noChangeArrowheads="1"/>
          </p:cNvPicPr>
          <p:nvPr/>
        </p:nvPicPr>
        <p:blipFill>
          <a:blip r:embed="rId2"/>
          <a:srcRect l="10155" r="14769"/>
          <a:stretch>
            <a:fillRect/>
          </a:stretch>
        </p:blipFill>
        <p:spPr bwMode="auto">
          <a:xfrm>
            <a:off x="1600200" y="762000"/>
            <a:ext cx="6324600" cy="3741738"/>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754377DC-7F86-4D82-8D35-E1BE0CC933BF}" type="slidenum">
              <a:rPr lang="en-IN" smtClean="0"/>
              <a:pPr/>
              <a:t>16</a:t>
            </a:fld>
            <a:endParaRPr lang="en-IN"/>
          </a:p>
        </p:txBody>
      </p:sp>
      <p:sp>
        <p:nvSpPr>
          <p:cNvPr id="11" name="Date Placeholder 10"/>
          <p:cNvSpPr>
            <a:spLocks noGrp="1"/>
          </p:cNvSpPr>
          <p:nvPr>
            <p:ph type="dt" sz="half" idx="10"/>
          </p:nvPr>
        </p:nvSpPr>
        <p:spPr/>
        <p:txBody>
          <a:bodyPr/>
          <a:lstStyle/>
          <a:p>
            <a:fld id="{1BC226B8-5E71-4DBA-9831-AFC6164C4DA3}" type="datetime1">
              <a:rPr lang="en-US" smtClean="0"/>
              <a:pPr/>
              <a:t>6/26/2023</a:t>
            </a:fld>
            <a:endParaRPr lang="en-IN"/>
          </a:p>
        </p:txBody>
      </p:sp>
      <p:sp>
        <p:nvSpPr>
          <p:cNvPr id="12" name="Footer Placeholder 11"/>
          <p:cNvSpPr>
            <a:spLocks noGrp="1"/>
          </p:cNvSpPr>
          <p:nvPr>
            <p:ph type="ftr" sz="quarter" idx="11"/>
          </p:nvPr>
        </p:nvSpPr>
        <p:spPr/>
        <p:txBody>
          <a:bodyPr/>
          <a:lstStyle/>
          <a:p>
            <a:r>
              <a:rPr lang="en-IN"/>
              <a:t>Dept of Biotechnology, DSCE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noFill/>
          <a:ln w="190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12" name="Rectangle 11"/>
          <p:cNvSpPr/>
          <p:nvPr/>
        </p:nvSpPr>
        <p:spPr>
          <a:xfrm>
            <a:off x="0" y="152400"/>
            <a:ext cx="7848600" cy="707886"/>
          </a:xfrm>
          <a:prstGeom prst="rect">
            <a:avLst/>
          </a:prstGeom>
          <a:noFill/>
        </p:spPr>
        <p:txBody>
          <a:bodyPr>
            <a:spAutoFit/>
          </a:bodyPr>
          <a:lstStyle/>
          <a:p>
            <a:pPr fontAlgn="auto">
              <a:spcBef>
                <a:spcPts val="0"/>
              </a:spcBef>
              <a:spcAft>
                <a:spcPts val="0"/>
              </a:spcAft>
              <a:defRPr/>
            </a:pPr>
            <a:r>
              <a:rPr lang="en-US" sz="4000" b="1" dirty="0">
                <a:ln w="1905"/>
                <a:effectLst>
                  <a:innerShdw blurRad="69850" dist="43180" dir="5400000">
                    <a:srgbClr val="000000">
                      <a:alpha val="65000"/>
                    </a:srgbClr>
                  </a:innerShdw>
                </a:effectLst>
                <a:latin typeface="+mn-lt"/>
              </a:rPr>
              <a:t>Peripheral nervous system…</a:t>
            </a:r>
          </a:p>
        </p:txBody>
      </p:sp>
      <p:sp>
        <p:nvSpPr>
          <p:cNvPr id="52228" name="TextBox 12"/>
          <p:cNvSpPr txBox="1">
            <a:spLocks noChangeArrowheads="1"/>
          </p:cNvSpPr>
          <p:nvPr/>
        </p:nvSpPr>
        <p:spPr bwMode="auto">
          <a:xfrm>
            <a:off x="152400" y="762000"/>
            <a:ext cx="4419600" cy="5693866"/>
          </a:xfrm>
          <a:prstGeom prst="rect">
            <a:avLst/>
          </a:prstGeom>
          <a:noFill/>
          <a:ln w="9525">
            <a:noFill/>
            <a:miter lim="800000"/>
            <a:headEnd/>
            <a:tailEnd/>
          </a:ln>
        </p:spPr>
        <p:txBody>
          <a:bodyPr>
            <a:spAutoFit/>
          </a:bodyPr>
          <a:lstStyle/>
          <a:p>
            <a:r>
              <a:rPr lang="en-US" sz="2800" dirty="0"/>
              <a:t>The network of nerves branching out throughout the body from the brain and spinal cord is called the </a:t>
            </a:r>
            <a:r>
              <a:rPr lang="en-US" sz="2800" i="1" dirty="0"/>
              <a:t>peripheral nervous system</a:t>
            </a:r>
            <a:r>
              <a:rPr lang="en-US" sz="2800" dirty="0"/>
              <a:t>.</a:t>
            </a:r>
          </a:p>
          <a:p>
            <a:r>
              <a:rPr lang="en-US" sz="2800" dirty="0"/>
              <a:t> In addition to the 31 pairs of spinal nerves on the spinal cord, there are 12 pairs of cranial nerves that attach to the brain: </a:t>
            </a:r>
          </a:p>
          <a:p>
            <a:pPr algn="ctr"/>
            <a:endParaRPr lang="en-US" sz="2800" b="1" dirty="0"/>
          </a:p>
          <a:p>
            <a:pPr algn="ctr"/>
            <a:r>
              <a:rPr lang="en-US" sz="2800" b="1" dirty="0"/>
              <a:t> </a:t>
            </a:r>
          </a:p>
        </p:txBody>
      </p:sp>
      <p:pic>
        <p:nvPicPr>
          <p:cNvPr id="52229" name="Picture 7" descr="http://www.daviddarling.info/images/olfactory_nerve.jpg"/>
          <p:cNvPicPr>
            <a:picLocks noChangeAspect="1" noChangeArrowheads="1"/>
          </p:cNvPicPr>
          <p:nvPr/>
        </p:nvPicPr>
        <p:blipFill>
          <a:blip r:embed="rId2"/>
          <a:srcRect/>
          <a:stretch>
            <a:fillRect/>
          </a:stretch>
        </p:blipFill>
        <p:spPr bwMode="auto">
          <a:xfrm>
            <a:off x="4800600" y="838200"/>
            <a:ext cx="3810000" cy="4333875"/>
          </a:xfrm>
          <a:prstGeom prst="rect">
            <a:avLst/>
          </a:prstGeom>
          <a:noFill/>
          <a:ln w="9525">
            <a:noFill/>
            <a:miter lim="800000"/>
            <a:headEnd/>
            <a:tailEnd/>
          </a:ln>
        </p:spPr>
      </p:pic>
      <p:sp>
        <p:nvSpPr>
          <p:cNvPr id="52230" name="TextBox 6"/>
          <p:cNvSpPr txBox="1">
            <a:spLocks noChangeArrowheads="1"/>
          </p:cNvSpPr>
          <p:nvPr/>
        </p:nvSpPr>
        <p:spPr bwMode="auto">
          <a:xfrm>
            <a:off x="4800600" y="5257800"/>
            <a:ext cx="4191000" cy="1384300"/>
          </a:xfrm>
          <a:prstGeom prst="rect">
            <a:avLst/>
          </a:prstGeom>
          <a:noFill/>
          <a:ln w="9525">
            <a:noFill/>
            <a:miter lim="800000"/>
            <a:headEnd/>
            <a:tailEnd/>
          </a:ln>
        </p:spPr>
        <p:txBody>
          <a:bodyPr>
            <a:spAutoFit/>
          </a:bodyPr>
          <a:lstStyle/>
          <a:p>
            <a:pPr algn="ctr"/>
            <a:r>
              <a:rPr lang="en-US" sz="2800" b="1" dirty="0" err="1"/>
              <a:t>Eg</a:t>
            </a:r>
            <a:r>
              <a:rPr lang="en-US" sz="2800" b="1" dirty="0"/>
              <a:t> I:The olfactory nerve carries sensory input for smell</a:t>
            </a:r>
          </a:p>
        </p:txBody>
      </p:sp>
      <p:cxnSp>
        <p:nvCxnSpPr>
          <p:cNvPr id="9" name="Straight Arrow Connector 8"/>
          <p:cNvCxnSpPr/>
          <p:nvPr/>
        </p:nvCxnSpPr>
        <p:spPr>
          <a:xfrm rot="10800000" flipV="1">
            <a:off x="6553200" y="1447800"/>
            <a:ext cx="609600" cy="381000"/>
          </a:xfrm>
          <a:prstGeom prst="straightConnector1">
            <a:avLst/>
          </a:prstGeom>
          <a:ln w="444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754377DC-7F86-4D82-8D35-E1BE0CC933BF}" type="slidenum">
              <a:rPr lang="en-IN" smtClean="0"/>
              <a:pPr/>
              <a:t>17</a:t>
            </a:fld>
            <a:endParaRPr lang="en-IN"/>
          </a:p>
        </p:txBody>
      </p:sp>
      <p:sp>
        <p:nvSpPr>
          <p:cNvPr id="13" name="Date Placeholder 12"/>
          <p:cNvSpPr>
            <a:spLocks noGrp="1"/>
          </p:cNvSpPr>
          <p:nvPr>
            <p:ph type="dt" sz="half" idx="10"/>
          </p:nvPr>
        </p:nvSpPr>
        <p:spPr/>
        <p:txBody>
          <a:bodyPr/>
          <a:lstStyle/>
          <a:p>
            <a:fld id="{7E3370D9-E5E4-4BD2-AA69-E960358E155D}" type="datetime1">
              <a:rPr lang="en-US" smtClean="0"/>
              <a:pPr/>
              <a:t>6/26/2023</a:t>
            </a:fld>
            <a:endParaRPr lang="en-IN"/>
          </a:p>
        </p:txBody>
      </p:sp>
      <p:sp>
        <p:nvSpPr>
          <p:cNvPr id="14" name="Footer Placeholder 13"/>
          <p:cNvSpPr>
            <a:spLocks noGrp="1"/>
          </p:cNvSpPr>
          <p:nvPr>
            <p:ph type="ftr" sz="quarter" idx="11"/>
          </p:nvPr>
        </p:nvSpPr>
        <p:spPr/>
        <p:txBody>
          <a:bodyPr/>
          <a:lstStyle/>
          <a:p>
            <a:r>
              <a:rPr lang="en-IN"/>
              <a:t>Dept of Biotechnology, DSCE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noFill/>
          <a:ln w="190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12" name="Rectangle 11"/>
          <p:cNvSpPr/>
          <p:nvPr/>
        </p:nvSpPr>
        <p:spPr>
          <a:xfrm>
            <a:off x="0" y="152400"/>
            <a:ext cx="7848600" cy="707886"/>
          </a:xfrm>
          <a:prstGeom prst="rect">
            <a:avLst/>
          </a:prstGeom>
          <a:noFill/>
        </p:spPr>
        <p:txBody>
          <a:bodyPr>
            <a:spAutoFit/>
          </a:bodyPr>
          <a:lstStyle/>
          <a:p>
            <a:pPr fontAlgn="auto">
              <a:spcBef>
                <a:spcPts val="0"/>
              </a:spcBef>
              <a:spcAft>
                <a:spcPts val="0"/>
              </a:spcAft>
              <a:defRPr/>
            </a:pPr>
            <a:r>
              <a:rPr lang="en-US" sz="4000" b="1" dirty="0">
                <a:ln w="1905"/>
                <a:effectLst>
                  <a:innerShdw blurRad="69850" dist="43180" dir="5400000">
                    <a:srgbClr val="000000">
                      <a:alpha val="65000"/>
                    </a:srgbClr>
                  </a:innerShdw>
                </a:effectLst>
                <a:latin typeface="+mn-lt"/>
              </a:rPr>
              <a:t>Peripheral nervous system…</a:t>
            </a:r>
          </a:p>
        </p:txBody>
      </p:sp>
      <p:sp>
        <p:nvSpPr>
          <p:cNvPr id="53252" name="TextBox 12"/>
          <p:cNvSpPr txBox="1">
            <a:spLocks noChangeArrowheads="1"/>
          </p:cNvSpPr>
          <p:nvPr/>
        </p:nvSpPr>
        <p:spPr bwMode="auto">
          <a:xfrm>
            <a:off x="152400" y="762000"/>
            <a:ext cx="4919666" cy="5693866"/>
          </a:xfrm>
          <a:prstGeom prst="rect">
            <a:avLst/>
          </a:prstGeom>
          <a:noFill/>
          <a:ln w="9525">
            <a:noFill/>
            <a:miter lim="800000"/>
            <a:headEnd/>
            <a:tailEnd/>
          </a:ln>
        </p:spPr>
        <p:txBody>
          <a:bodyPr wrap="square">
            <a:spAutoFit/>
          </a:bodyPr>
          <a:lstStyle/>
          <a:p>
            <a:pPr marL="514350" indent="-514350"/>
            <a:r>
              <a:rPr lang="en-US" sz="2800" b="1" dirty="0"/>
              <a:t>II.  The optic nerve carries sensory input for vision</a:t>
            </a:r>
          </a:p>
          <a:p>
            <a:pPr marL="514350" indent="-514350"/>
            <a:r>
              <a:rPr lang="en-US" sz="2800" b="1" dirty="0"/>
              <a:t>III. The </a:t>
            </a:r>
            <a:r>
              <a:rPr lang="en-US" sz="2800" b="1" dirty="0" err="1"/>
              <a:t>oculomotor</a:t>
            </a:r>
            <a:r>
              <a:rPr lang="en-US" sz="2800" b="1" dirty="0"/>
              <a:t> nerve controls muscles of the eye and eyelid</a:t>
            </a:r>
          </a:p>
          <a:p>
            <a:pPr marL="514350" indent="-514350"/>
            <a:r>
              <a:rPr lang="en-US" sz="2800" b="1" dirty="0"/>
              <a:t>IV. The </a:t>
            </a:r>
            <a:r>
              <a:rPr lang="en-US" sz="2800" b="1" dirty="0" err="1"/>
              <a:t>trochlear</a:t>
            </a:r>
            <a:r>
              <a:rPr lang="en-US" sz="2800" b="1" dirty="0"/>
              <a:t> nerve controls the eyeball</a:t>
            </a:r>
          </a:p>
          <a:p>
            <a:pPr marL="514350" indent="-514350"/>
            <a:r>
              <a:rPr lang="en-US" sz="2800" b="1" dirty="0"/>
              <a:t>V. The trigeminal nerve controls the face, nose, mouth, forehead, top of head, and jaw.</a:t>
            </a:r>
          </a:p>
          <a:p>
            <a:pPr marL="514350" indent="-514350"/>
            <a:endParaRPr lang="en-US" sz="2800" b="1" dirty="0"/>
          </a:p>
        </p:txBody>
      </p:sp>
      <p:sp>
        <p:nvSpPr>
          <p:cNvPr id="53253" name="TextBox 9"/>
          <p:cNvSpPr txBox="1">
            <a:spLocks noChangeArrowheads="1"/>
          </p:cNvSpPr>
          <p:nvPr/>
        </p:nvSpPr>
        <p:spPr bwMode="auto">
          <a:xfrm>
            <a:off x="5486400" y="4876800"/>
            <a:ext cx="3505200" cy="1816100"/>
          </a:xfrm>
          <a:prstGeom prst="rect">
            <a:avLst/>
          </a:prstGeom>
          <a:noFill/>
          <a:ln w="9525">
            <a:noFill/>
            <a:miter lim="800000"/>
            <a:headEnd/>
            <a:tailEnd/>
          </a:ln>
        </p:spPr>
        <p:txBody>
          <a:bodyPr>
            <a:spAutoFit/>
          </a:bodyPr>
          <a:lstStyle/>
          <a:p>
            <a:r>
              <a:rPr lang="en-US" sz="2800" b="1" dirty="0"/>
              <a:t>VI. The </a:t>
            </a:r>
            <a:r>
              <a:rPr lang="en-US" sz="2800" b="1" dirty="0" err="1"/>
              <a:t>abducens</a:t>
            </a:r>
            <a:r>
              <a:rPr lang="en-US" sz="2800" b="1" dirty="0"/>
              <a:t> nerve also controls the eyeball</a:t>
            </a:r>
          </a:p>
        </p:txBody>
      </p:sp>
      <p:pic>
        <p:nvPicPr>
          <p:cNvPr id="53254" name="Picture 4" descr="http://pacificu.edu/optometry/ce/courses/22746/images/clip_image008.jpg"/>
          <p:cNvPicPr>
            <a:picLocks noChangeAspect="1" noChangeArrowheads="1"/>
          </p:cNvPicPr>
          <p:nvPr/>
        </p:nvPicPr>
        <p:blipFill>
          <a:blip r:embed="rId2"/>
          <a:srcRect/>
          <a:stretch>
            <a:fillRect/>
          </a:stretch>
        </p:blipFill>
        <p:spPr bwMode="auto">
          <a:xfrm>
            <a:off x="5072066" y="838200"/>
            <a:ext cx="3424234" cy="3944938"/>
          </a:xfrm>
          <a:prstGeom prst="rect">
            <a:avLst/>
          </a:prstGeom>
          <a:noFill/>
          <a:ln w="9525">
            <a:noFill/>
            <a:miter lim="800000"/>
            <a:headEnd/>
            <a:tailEnd/>
          </a:ln>
        </p:spPr>
      </p:pic>
      <p:sp>
        <p:nvSpPr>
          <p:cNvPr id="11" name="Oval 10"/>
          <p:cNvSpPr/>
          <p:nvPr/>
        </p:nvSpPr>
        <p:spPr>
          <a:xfrm>
            <a:off x="4800600" y="1143000"/>
            <a:ext cx="1371600" cy="1371600"/>
          </a:xfrm>
          <a:prstGeom prst="ellipse">
            <a:avLst/>
          </a:prstGeom>
          <a:noFill/>
          <a:ln w="7302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Slide Number Placeholder 8"/>
          <p:cNvSpPr>
            <a:spLocks noGrp="1"/>
          </p:cNvSpPr>
          <p:nvPr>
            <p:ph type="sldNum" sz="quarter" idx="12"/>
          </p:nvPr>
        </p:nvSpPr>
        <p:spPr/>
        <p:txBody>
          <a:bodyPr/>
          <a:lstStyle/>
          <a:p>
            <a:fld id="{754377DC-7F86-4D82-8D35-E1BE0CC933BF}" type="slidenum">
              <a:rPr lang="en-IN" smtClean="0"/>
              <a:pPr/>
              <a:t>18</a:t>
            </a:fld>
            <a:endParaRPr lang="en-IN"/>
          </a:p>
        </p:txBody>
      </p:sp>
      <p:sp>
        <p:nvSpPr>
          <p:cNvPr id="13" name="Date Placeholder 12"/>
          <p:cNvSpPr>
            <a:spLocks noGrp="1"/>
          </p:cNvSpPr>
          <p:nvPr>
            <p:ph type="dt" sz="half" idx="10"/>
          </p:nvPr>
        </p:nvSpPr>
        <p:spPr/>
        <p:txBody>
          <a:bodyPr/>
          <a:lstStyle/>
          <a:p>
            <a:fld id="{7F497E2A-F566-451E-899C-64870538A44C}" type="datetime1">
              <a:rPr lang="en-US" smtClean="0"/>
              <a:pPr/>
              <a:t>6/26/2023</a:t>
            </a:fld>
            <a:endParaRPr lang="en-IN"/>
          </a:p>
        </p:txBody>
      </p:sp>
      <p:sp>
        <p:nvSpPr>
          <p:cNvPr id="14" name="Footer Placeholder 13"/>
          <p:cNvSpPr>
            <a:spLocks noGrp="1"/>
          </p:cNvSpPr>
          <p:nvPr>
            <p:ph type="ftr" sz="quarter" idx="11"/>
          </p:nvPr>
        </p:nvSpPr>
        <p:spPr/>
        <p:txBody>
          <a:bodyPr/>
          <a:lstStyle/>
          <a:p>
            <a:r>
              <a:rPr lang="en-IN"/>
              <a:t>Dept of Biotechnology, DSCE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noFill/>
          <a:ln w="190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12" name="Rectangle 11"/>
          <p:cNvSpPr/>
          <p:nvPr/>
        </p:nvSpPr>
        <p:spPr>
          <a:xfrm>
            <a:off x="0" y="152400"/>
            <a:ext cx="7848600" cy="707886"/>
          </a:xfrm>
          <a:prstGeom prst="rect">
            <a:avLst/>
          </a:prstGeom>
          <a:noFill/>
        </p:spPr>
        <p:txBody>
          <a:bodyPr>
            <a:spAutoFit/>
          </a:bodyPr>
          <a:lstStyle/>
          <a:p>
            <a:pPr fontAlgn="auto">
              <a:spcBef>
                <a:spcPts val="0"/>
              </a:spcBef>
              <a:spcAft>
                <a:spcPts val="0"/>
              </a:spcAft>
              <a:defRPr/>
            </a:pPr>
            <a:r>
              <a:rPr lang="en-US" sz="4000" b="1" dirty="0">
                <a:ln w="1905"/>
                <a:effectLst>
                  <a:innerShdw blurRad="69850" dist="43180" dir="5400000">
                    <a:srgbClr val="000000">
                      <a:alpha val="65000"/>
                    </a:srgbClr>
                  </a:innerShdw>
                </a:effectLst>
                <a:latin typeface="+mn-lt"/>
              </a:rPr>
              <a:t>Peripheral nervous system…</a:t>
            </a:r>
          </a:p>
        </p:txBody>
      </p:sp>
      <p:sp>
        <p:nvSpPr>
          <p:cNvPr id="13" name="TextBox 12"/>
          <p:cNvSpPr txBox="1"/>
          <p:nvPr/>
        </p:nvSpPr>
        <p:spPr>
          <a:xfrm>
            <a:off x="152400" y="762000"/>
            <a:ext cx="4724400" cy="3647152"/>
          </a:xfrm>
          <a:prstGeom prst="rect">
            <a:avLst/>
          </a:prstGeom>
          <a:noFill/>
        </p:spPr>
        <p:txBody>
          <a:bodyPr>
            <a:spAutoFit/>
          </a:bodyPr>
          <a:lstStyle/>
          <a:p>
            <a:pPr marL="514350" indent="-514350">
              <a:defRPr/>
            </a:pPr>
            <a:r>
              <a:rPr lang="en-US" sz="2800" b="1" dirty="0"/>
              <a:t>VII. </a:t>
            </a:r>
            <a:r>
              <a:rPr lang="en-US" sz="2400" b="1" dirty="0"/>
              <a:t>The facial nerve   </a:t>
            </a:r>
          </a:p>
          <a:p>
            <a:pPr marL="514350" indent="-514350">
              <a:defRPr/>
            </a:pPr>
            <a:r>
              <a:rPr lang="en-US" sz="2400" b="1" dirty="0"/>
              <a:t>       controls muscles          </a:t>
            </a:r>
          </a:p>
          <a:p>
            <a:pPr marL="514350" indent="-514350">
              <a:defRPr/>
            </a:pPr>
            <a:r>
              <a:rPr lang="en-US" sz="2400" b="1" dirty="0"/>
              <a:t>       of the face and               </a:t>
            </a:r>
          </a:p>
          <a:p>
            <a:pPr marL="514350" indent="-514350">
              <a:defRPr/>
            </a:pPr>
            <a:r>
              <a:rPr lang="en-US" sz="2400" b="1" dirty="0"/>
              <a:t>       scalp, and part of             </a:t>
            </a:r>
          </a:p>
          <a:p>
            <a:pPr marL="514350" indent="-514350">
              <a:defRPr/>
            </a:pPr>
            <a:r>
              <a:rPr lang="en-US" sz="2400" b="1" dirty="0"/>
              <a:t>       the tongue for                  </a:t>
            </a:r>
          </a:p>
          <a:p>
            <a:pPr marL="514350" indent="-514350">
              <a:defRPr/>
            </a:pPr>
            <a:r>
              <a:rPr lang="en-US" sz="2400" b="1" dirty="0"/>
              <a:t>       sense of taste.</a:t>
            </a:r>
          </a:p>
          <a:p>
            <a:pPr marL="514350" indent="-514350">
              <a:defRPr/>
            </a:pPr>
            <a:endParaRPr lang="en-US" sz="1100" b="1" dirty="0"/>
          </a:p>
          <a:p>
            <a:pPr marL="571500" indent="-571500">
              <a:buFontTx/>
              <a:buAutoNum type="romanUcPeriod" startAt="8"/>
              <a:defRPr/>
            </a:pPr>
            <a:r>
              <a:rPr lang="en-US" sz="2400" b="1" dirty="0"/>
              <a:t> The auditory or   </a:t>
            </a:r>
          </a:p>
          <a:p>
            <a:pPr marL="571500" indent="-571500">
              <a:defRPr/>
            </a:pPr>
            <a:r>
              <a:rPr lang="en-US" sz="2400" b="1" dirty="0"/>
              <a:t>        cochlear nerve </a:t>
            </a:r>
          </a:p>
          <a:p>
            <a:pPr marL="571500" indent="-571500">
              <a:defRPr/>
            </a:pPr>
            <a:r>
              <a:rPr lang="en-US" sz="2400" b="1" dirty="0"/>
              <a:t>        provides sensory</a:t>
            </a:r>
          </a:p>
        </p:txBody>
      </p:sp>
      <p:pic>
        <p:nvPicPr>
          <p:cNvPr id="54277" name="Picture 2" descr="http://www.med.yale.edu/caim/cnerves/cn7/cn7_graphics/fig7_1.gif"/>
          <p:cNvPicPr>
            <a:picLocks noChangeAspect="1" noChangeArrowheads="1"/>
          </p:cNvPicPr>
          <p:nvPr/>
        </p:nvPicPr>
        <p:blipFill>
          <a:blip r:embed="rId2"/>
          <a:srcRect/>
          <a:stretch>
            <a:fillRect/>
          </a:stretch>
        </p:blipFill>
        <p:spPr bwMode="auto">
          <a:xfrm>
            <a:off x="4073525" y="762000"/>
            <a:ext cx="4908550" cy="3733800"/>
          </a:xfrm>
          <a:prstGeom prst="rect">
            <a:avLst/>
          </a:prstGeom>
          <a:noFill/>
          <a:ln w="9525">
            <a:noFill/>
            <a:miter lim="800000"/>
            <a:headEnd/>
            <a:tailEnd/>
          </a:ln>
        </p:spPr>
      </p:pic>
      <p:sp>
        <p:nvSpPr>
          <p:cNvPr id="54278" name="TextBox 8"/>
          <p:cNvSpPr txBox="1">
            <a:spLocks noChangeArrowheads="1"/>
          </p:cNvSpPr>
          <p:nvPr/>
        </p:nvSpPr>
        <p:spPr bwMode="auto">
          <a:xfrm>
            <a:off x="304800" y="4429132"/>
            <a:ext cx="8839200" cy="2154436"/>
          </a:xfrm>
          <a:prstGeom prst="rect">
            <a:avLst/>
          </a:prstGeom>
          <a:noFill/>
          <a:ln w="9525">
            <a:noFill/>
            <a:miter lim="800000"/>
            <a:headEnd/>
            <a:tailEnd/>
          </a:ln>
        </p:spPr>
        <p:txBody>
          <a:bodyPr>
            <a:spAutoFit/>
          </a:bodyPr>
          <a:lstStyle/>
          <a:p>
            <a:pPr marL="571500" indent="-571500"/>
            <a:r>
              <a:rPr lang="en-US" sz="2400" b="1" dirty="0"/>
              <a:t>        input for hearing and equilibrium.</a:t>
            </a:r>
          </a:p>
          <a:p>
            <a:pPr marL="571500" indent="-571500"/>
            <a:endParaRPr lang="en-US" sz="1400" b="1" dirty="0"/>
          </a:p>
          <a:p>
            <a:pPr marL="571500" indent="-571500"/>
            <a:r>
              <a:rPr lang="en-US" sz="2400" b="1" dirty="0"/>
              <a:t> IX.  The </a:t>
            </a:r>
            <a:r>
              <a:rPr lang="en-US" sz="2400" b="1" dirty="0" err="1"/>
              <a:t>glossopharyngeal</a:t>
            </a:r>
            <a:r>
              <a:rPr lang="en-US" sz="2400" b="1" dirty="0"/>
              <a:t>  nerve controls saliva, swallowing, and taste.</a:t>
            </a:r>
          </a:p>
          <a:p>
            <a:pPr marL="571500" indent="-571500"/>
            <a:endParaRPr lang="en-US" sz="2400" b="1" dirty="0"/>
          </a:p>
          <a:p>
            <a:pPr marL="571500" indent="-571500"/>
            <a:r>
              <a:rPr lang="en-US" sz="2400" b="1" dirty="0"/>
              <a:t>        </a:t>
            </a:r>
          </a:p>
        </p:txBody>
      </p:sp>
      <p:sp>
        <p:nvSpPr>
          <p:cNvPr id="8" name="Slide Number Placeholder 7"/>
          <p:cNvSpPr>
            <a:spLocks noGrp="1"/>
          </p:cNvSpPr>
          <p:nvPr>
            <p:ph type="sldNum" sz="quarter" idx="12"/>
          </p:nvPr>
        </p:nvSpPr>
        <p:spPr/>
        <p:txBody>
          <a:bodyPr/>
          <a:lstStyle/>
          <a:p>
            <a:fld id="{754377DC-7F86-4D82-8D35-E1BE0CC933BF}" type="slidenum">
              <a:rPr lang="en-IN" smtClean="0"/>
              <a:pPr/>
              <a:t>19</a:t>
            </a:fld>
            <a:endParaRPr lang="en-IN"/>
          </a:p>
        </p:txBody>
      </p:sp>
      <p:sp>
        <p:nvSpPr>
          <p:cNvPr id="10" name="Date Placeholder 9"/>
          <p:cNvSpPr>
            <a:spLocks noGrp="1"/>
          </p:cNvSpPr>
          <p:nvPr>
            <p:ph type="dt" sz="half" idx="10"/>
          </p:nvPr>
        </p:nvSpPr>
        <p:spPr/>
        <p:txBody>
          <a:bodyPr/>
          <a:lstStyle/>
          <a:p>
            <a:fld id="{EC6E541B-21E8-4E12-8F35-3C691C07F40B}" type="datetime1">
              <a:rPr lang="en-US" smtClean="0"/>
              <a:pPr/>
              <a:t>6/26/2023</a:t>
            </a:fld>
            <a:endParaRPr lang="en-IN"/>
          </a:p>
        </p:txBody>
      </p:sp>
      <p:sp>
        <p:nvSpPr>
          <p:cNvPr id="11" name="Footer Placeholder 10"/>
          <p:cNvSpPr>
            <a:spLocks noGrp="1"/>
          </p:cNvSpPr>
          <p:nvPr>
            <p:ph type="ftr" sz="quarter" idx="11"/>
          </p:nvPr>
        </p:nvSpPr>
        <p:spPr/>
        <p:txBody>
          <a:bodyPr/>
          <a:lstStyle/>
          <a:p>
            <a:r>
              <a:rPr lang="en-IN"/>
              <a:t>Dept of Biotechnology, DSCE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90600"/>
            <a:ext cx="3886200" cy="1938992"/>
          </a:xfrm>
          <a:prstGeom prst="rect">
            <a:avLst/>
          </a:prstGeom>
          <a:noFill/>
        </p:spPr>
        <p:txBody>
          <a:bodyPr>
            <a:spAutoFit/>
          </a:bodyPr>
          <a:lstStyle/>
          <a:p>
            <a:pPr algn="ctr" fontAlgn="auto">
              <a:spcBef>
                <a:spcPts val="0"/>
              </a:spcBef>
              <a:spcAft>
                <a:spcPts val="0"/>
              </a:spcAft>
              <a:defRPr/>
            </a:pPr>
            <a:r>
              <a:rPr lang="en-US" sz="4000" b="1" dirty="0">
                <a:ln w="1905"/>
                <a:effectLst>
                  <a:innerShdw blurRad="69850" dist="43180" dir="5400000">
                    <a:srgbClr val="000000">
                      <a:alpha val="65000"/>
                    </a:srgbClr>
                  </a:innerShdw>
                </a:effectLst>
                <a:latin typeface="+mn-lt"/>
              </a:rPr>
              <a:t>What is the nervous system?</a:t>
            </a:r>
          </a:p>
        </p:txBody>
      </p:sp>
      <p:sp>
        <p:nvSpPr>
          <p:cNvPr id="17411" name="TextBox 2"/>
          <p:cNvSpPr txBox="1">
            <a:spLocks noChangeArrowheads="1"/>
          </p:cNvSpPr>
          <p:nvPr/>
        </p:nvSpPr>
        <p:spPr bwMode="auto">
          <a:xfrm>
            <a:off x="152400" y="4495800"/>
            <a:ext cx="8991600" cy="2246313"/>
          </a:xfrm>
          <a:prstGeom prst="rect">
            <a:avLst/>
          </a:prstGeom>
          <a:noFill/>
          <a:ln w="9525">
            <a:noFill/>
            <a:miter lim="800000"/>
            <a:headEnd/>
            <a:tailEnd/>
          </a:ln>
        </p:spPr>
        <p:txBody>
          <a:bodyPr>
            <a:spAutoFit/>
          </a:bodyPr>
          <a:lstStyle/>
          <a:p>
            <a:pPr algn="just"/>
            <a:r>
              <a:rPr lang="en-US" sz="2800" dirty="0"/>
              <a:t>The nervous system consists of two divisions:  the </a:t>
            </a:r>
            <a:r>
              <a:rPr lang="en-US" sz="2800" dirty="0">
                <a:solidFill>
                  <a:srgbClr val="7030A0"/>
                </a:solidFill>
              </a:rPr>
              <a:t>Central Nervous System </a:t>
            </a:r>
            <a:r>
              <a:rPr lang="en-US" sz="2800" dirty="0"/>
              <a:t>containing the </a:t>
            </a:r>
            <a:r>
              <a:rPr lang="en-US" sz="2800" dirty="0">
                <a:solidFill>
                  <a:srgbClr val="7030A0"/>
                </a:solidFill>
                <a:effectLst>
                  <a:outerShdw blurRad="38100" dist="38100" dir="2700000" algn="tl">
                    <a:srgbClr val="000000">
                      <a:alpha val="43137"/>
                    </a:srgbClr>
                  </a:outerShdw>
                </a:effectLst>
              </a:rPr>
              <a:t>brain and spinal cord</a:t>
            </a:r>
            <a:r>
              <a:rPr lang="en-US" sz="2800" dirty="0"/>
              <a:t>,  and the </a:t>
            </a:r>
            <a:r>
              <a:rPr lang="en-US" sz="2800" dirty="0">
                <a:solidFill>
                  <a:srgbClr val="387852"/>
                </a:solidFill>
              </a:rPr>
              <a:t>Peripheral Nervous System </a:t>
            </a:r>
            <a:r>
              <a:rPr lang="en-US" sz="2800" dirty="0"/>
              <a:t>which is a </a:t>
            </a:r>
            <a:r>
              <a:rPr lang="en-US" sz="2800" dirty="0">
                <a:solidFill>
                  <a:srgbClr val="00B050"/>
                </a:solidFill>
                <a:effectLst>
                  <a:outerShdw blurRad="38100" dist="38100" dir="2700000" algn="tl">
                    <a:srgbClr val="000000">
                      <a:alpha val="43137"/>
                    </a:srgbClr>
                  </a:outerShdw>
                </a:effectLst>
              </a:rPr>
              <a:t>network of nerves and neural tissues branching out </a:t>
            </a:r>
            <a:r>
              <a:rPr lang="en-US" sz="2800" dirty="0"/>
              <a:t>throughout the body.</a:t>
            </a:r>
          </a:p>
        </p:txBody>
      </p:sp>
      <p:sp>
        <p:nvSpPr>
          <p:cNvPr id="7" name="Rectangle 6"/>
          <p:cNvSpPr/>
          <p:nvPr/>
        </p:nvSpPr>
        <p:spPr>
          <a:xfrm>
            <a:off x="0" y="0"/>
            <a:ext cx="9144000" cy="6858000"/>
          </a:xfrm>
          <a:prstGeom prst="rect">
            <a:avLst/>
          </a:prstGeom>
          <a:noFill/>
          <a:ln w="190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7413" name="Picture 8" descr="Nervous system"/>
          <p:cNvPicPr>
            <a:picLocks noChangeAspect="1" noChangeArrowheads="1"/>
          </p:cNvPicPr>
          <p:nvPr/>
        </p:nvPicPr>
        <p:blipFill>
          <a:blip r:embed="rId2"/>
          <a:srcRect t="7230" b="3613"/>
          <a:stretch>
            <a:fillRect/>
          </a:stretch>
        </p:blipFill>
        <p:spPr bwMode="auto">
          <a:xfrm>
            <a:off x="3581400" y="228600"/>
            <a:ext cx="5257800" cy="4341813"/>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754377DC-7F86-4D82-8D35-E1BE0CC933BF}" type="slidenum">
              <a:rPr lang="en-IN" smtClean="0"/>
              <a:pPr/>
              <a:t>2</a:t>
            </a:fld>
            <a:endParaRPr lang="en-IN"/>
          </a:p>
        </p:txBody>
      </p:sp>
      <p:sp>
        <p:nvSpPr>
          <p:cNvPr id="10" name="Date Placeholder 9"/>
          <p:cNvSpPr>
            <a:spLocks noGrp="1"/>
          </p:cNvSpPr>
          <p:nvPr>
            <p:ph type="dt" sz="half" idx="10"/>
          </p:nvPr>
        </p:nvSpPr>
        <p:spPr/>
        <p:txBody>
          <a:bodyPr/>
          <a:lstStyle/>
          <a:p>
            <a:fld id="{F1BDF2B8-ACD3-42AF-8FB9-36599713097F}" type="datetime1">
              <a:rPr lang="en-US" smtClean="0"/>
              <a:pPr/>
              <a:t>6/26/2023</a:t>
            </a:fld>
            <a:endParaRPr lang="en-IN"/>
          </a:p>
        </p:txBody>
      </p:sp>
      <p:sp>
        <p:nvSpPr>
          <p:cNvPr id="11" name="Footer Placeholder 10"/>
          <p:cNvSpPr>
            <a:spLocks noGrp="1"/>
          </p:cNvSpPr>
          <p:nvPr>
            <p:ph type="ftr" sz="quarter" idx="11"/>
          </p:nvPr>
        </p:nvSpPr>
        <p:spPr/>
        <p:txBody>
          <a:bodyPr/>
          <a:lstStyle/>
          <a:p>
            <a:r>
              <a:rPr lang="en-IN"/>
              <a:t>Dept of Biotechnology, DSCE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7158" y="357166"/>
            <a:ext cx="8229600" cy="1066800"/>
          </a:xfrm>
        </p:spPr>
        <p:txBody>
          <a:bodyPr/>
          <a:lstStyle/>
          <a:p>
            <a:r>
              <a:rPr lang="en-US" b="1" dirty="0">
                <a:solidFill>
                  <a:srgbClr val="7030A0"/>
                </a:solidFill>
                <a:cs typeface="Times New Roman" pitchFamily="18" charset="0"/>
              </a:rPr>
              <a:t>Cell Membrane Potential</a:t>
            </a:r>
            <a:endParaRPr lang="en-IN" dirty="0">
              <a:solidFill>
                <a:srgbClr val="7030A0"/>
              </a:solidFill>
            </a:endParaRPr>
          </a:p>
        </p:txBody>
      </p:sp>
      <p:sp>
        <p:nvSpPr>
          <p:cNvPr id="56322" name="Slide Number Placeholder 4"/>
          <p:cNvSpPr>
            <a:spLocks noGrp="1"/>
          </p:cNvSpPr>
          <p:nvPr>
            <p:ph type="sldNum" sz="quarter" idx="12"/>
          </p:nvPr>
        </p:nvSpPr>
        <p:spPr>
          <a:noFill/>
          <a:ln>
            <a:miter lim="800000"/>
            <a:headEnd/>
            <a:tailEnd/>
          </a:ln>
        </p:spPr>
        <p:txBody>
          <a:bodyPr/>
          <a:lstStyle/>
          <a:p>
            <a:r>
              <a:rPr lang="en-US"/>
              <a:t> 9 - </a:t>
            </a:r>
            <a:fld id="{A4ACD237-446A-4001-9238-5A102EEBC78A}" type="slidenum">
              <a:rPr lang="en-US"/>
              <a:pPr/>
              <a:t>20</a:t>
            </a:fld>
            <a:endParaRPr lang="en-US"/>
          </a:p>
        </p:txBody>
      </p:sp>
      <p:sp>
        <p:nvSpPr>
          <p:cNvPr id="5" name="Content Placeholder 4"/>
          <p:cNvSpPr>
            <a:spLocks noGrp="1"/>
          </p:cNvSpPr>
          <p:nvPr>
            <p:ph idx="1"/>
          </p:nvPr>
        </p:nvSpPr>
        <p:spPr>
          <a:xfrm>
            <a:off x="285720" y="1285860"/>
            <a:ext cx="8572560" cy="5288676"/>
          </a:xfrm>
        </p:spPr>
        <p:txBody>
          <a:bodyPr>
            <a:normAutofit/>
          </a:bodyPr>
          <a:lstStyle/>
          <a:p>
            <a:pPr>
              <a:buFont typeface="Wingdings" pitchFamily="2" charset="2"/>
              <a:buChar char="q"/>
            </a:pPr>
            <a:r>
              <a:rPr lang="en-US" dirty="0">
                <a:solidFill>
                  <a:srgbClr val="000000"/>
                </a:solidFill>
                <a:cs typeface="Times New Roman" pitchFamily="18" charset="0"/>
              </a:rPr>
              <a:t>A cell membrane is usually  polarized, with an excess of  negative charges on the inside of  the membrane; polarization is important to the conduction of  nerve impulses</a:t>
            </a:r>
          </a:p>
          <a:p>
            <a:pPr>
              <a:lnSpc>
                <a:spcPct val="90000"/>
              </a:lnSpc>
              <a:buNone/>
            </a:pPr>
            <a:r>
              <a:rPr lang="en-US" dirty="0">
                <a:solidFill>
                  <a:srgbClr val="FF0000"/>
                </a:solidFill>
                <a:cs typeface="Times New Roman" pitchFamily="18" charset="0"/>
              </a:rPr>
              <a:t>A.</a:t>
            </a:r>
            <a:r>
              <a:rPr lang="en-US" dirty="0">
                <a:solidFill>
                  <a:srgbClr val="000000"/>
                </a:solidFill>
                <a:cs typeface="Times New Roman" pitchFamily="18" charset="0"/>
              </a:rPr>
              <a:t>	</a:t>
            </a:r>
            <a:r>
              <a:rPr lang="en-US" b="1" dirty="0">
                <a:solidFill>
                  <a:srgbClr val="000066"/>
                </a:solidFill>
                <a:cs typeface="Times New Roman" pitchFamily="18" charset="0"/>
              </a:rPr>
              <a:t>Distribution of Ions</a:t>
            </a:r>
            <a:r>
              <a:rPr lang="en-US" b="1" dirty="0">
                <a:solidFill>
                  <a:srgbClr val="FFFF00"/>
                </a:solidFill>
                <a:cs typeface="Times New Roman" pitchFamily="18" charset="0"/>
              </a:rPr>
              <a:t> </a:t>
            </a:r>
          </a:p>
          <a:p>
            <a:pPr marL="624078" indent="-514350">
              <a:lnSpc>
                <a:spcPct val="90000"/>
              </a:lnSpc>
              <a:buAutoNum type="arabicPeriod"/>
            </a:pPr>
            <a:r>
              <a:rPr lang="en-US" dirty="0">
                <a:solidFill>
                  <a:srgbClr val="000000"/>
                </a:solidFill>
                <a:cs typeface="Times New Roman" pitchFamily="18" charset="0"/>
              </a:rPr>
              <a:t>The distribution of ions is  determined by the membrane channel proteins that are selective for certain ions.</a:t>
            </a:r>
          </a:p>
          <a:p>
            <a:pPr marL="624078" indent="-514350">
              <a:lnSpc>
                <a:spcPct val="90000"/>
              </a:lnSpc>
              <a:buAutoNum type="arabicPeriod"/>
            </a:pPr>
            <a:r>
              <a:rPr lang="en-US" dirty="0">
                <a:solidFill>
                  <a:srgbClr val="000000"/>
                </a:solidFill>
                <a:cs typeface="Times New Roman" pitchFamily="18" charset="0"/>
              </a:rPr>
              <a:t>Potassium ions pass through the membrane more readily than do sodium ions, making potassium ions a major contributor to membrane polarization.</a:t>
            </a:r>
            <a:endParaRPr lang="en-US" dirty="0">
              <a:solidFill>
                <a:srgbClr val="000000"/>
              </a:solidFill>
              <a:cs typeface="Courier New" pitchFamily="49" charset="0"/>
            </a:endParaRPr>
          </a:p>
          <a:p>
            <a:pPr>
              <a:buFont typeface="Wingdings" pitchFamily="2" charset="2"/>
              <a:buChar char="q"/>
            </a:pPr>
            <a:endParaRPr lang="en-US" dirty="0">
              <a:solidFill>
                <a:srgbClr val="000000"/>
              </a:solidFill>
              <a:cs typeface="Times New Roman" pitchFamily="18" charset="0"/>
            </a:endParaRPr>
          </a:p>
          <a:p>
            <a:pPr>
              <a:buFont typeface="Wingdings" pitchFamily="2" charset="2"/>
              <a:buChar char="q"/>
            </a:pPr>
            <a:endParaRPr lang="en-IN" dirty="0"/>
          </a:p>
        </p:txBody>
      </p:sp>
      <p:sp>
        <p:nvSpPr>
          <p:cNvPr id="8" name="Date Placeholder 7"/>
          <p:cNvSpPr>
            <a:spLocks noGrp="1"/>
          </p:cNvSpPr>
          <p:nvPr>
            <p:ph type="dt" sz="half" idx="10"/>
          </p:nvPr>
        </p:nvSpPr>
        <p:spPr/>
        <p:txBody>
          <a:bodyPr/>
          <a:lstStyle/>
          <a:p>
            <a:fld id="{AF5B910B-04D8-48E2-9792-168393B2A72A}" type="datetime1">
              <a:rPr lang="en-US" smtClean="0"/>
              <a:pPr/>
              <a:t>6/26/2023</a:t>
            </a:fld>
            <a:endParaRPr lang="en-IN"/>
          </a:p>
        </p:txBody>
      </p:sp>
      <p:sp>
        <p:nvSpPr>
          <p:cNvPr id="9" name="Footer Placeholder 8"/>
          <p:cNvSpPr>
            <a:spLocks noGrp="1"/>
          </p:cNvSpPr>
          <p:nvPr>
            <p:ph type="ftr" sz="quarter" idx="11"/>
          </p:nvPr>
        </p:nvSpPr>
        <p:spPr/>
        <p:txBody>
          <a:bodyPr/>
          <a:lstStyle/>
          <a:p>
            <a:r>
              <a:rPr lang="en-IN"/>
              <a:t>Dept of Biotechnology, DSCE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a:ln>
            <a:miter lim="800000"/>
            <a:headEnd/>
            <a:tailEnd/>
          </a:ln>
        </p:spPr>
        <p:txBody>
          <a:bodyPr/>
          <a:lstStyle/>
          <a:p>
            <a:r>
              <a:rPr lang="en-US"/>
              <a:t> 9 - </a:t>
            </a:r>
            <a:fld id="{37B1F57C-F22C-48C5-9DD2-887AD4D3F41C}" type="slidenum">
              <a:rPr lang="en-US"/>
              <a:pPr/>
              <a:t>21</a:t>
            </a:fld>
            <a:endParaRPr lang="en-US"/>
          </a:p>
        </p:txBody>
      </p:sp>
      <p:pic>
        <p:nvPicPr>
          <p:cNvPr id="57348" name="Picture 5" descr="09_08a"/>
          <p:cNvPicPr>
            <a:picLocks noChangeAspect="1" noChangeArrowheads="1"/>
          </p:cNvPicPr>
          <p:nvPr/>
        </p:nvPicPr>
        <p:blipFill>
          <a:blip r:embed="rId2"/>
          <a:srcRect/>
          <a:stretch>
            <a:fillRect/>
          </a:stretch>
        </p:blipFill>
        <p:spPr bwMode="auto">
          <a:xfrm>
            <a:off x="0" y="500042"/>
            <a:ext cx="4419600" cy="3314700"/>
          </a:xfrm>
          <a:prstGeom prst="rect">
            <a:avLst/>
          </a:prstGeom>
          <a:noFill/>
          <a:ln w="9525">
            <a:noFill/>
            <a:miter lim="800000"/>
            <a:headEnd/>
            <a:tailEnd/>
          </a:ln>
        </p:spPr>
      </p:pic>
      <p:pic>
        <p:nvPicPr>
          <p:cNvPr id="57349" name="Picture 6" descr="09_08b"/>
          <p:cNvPicPr>
            <a:picLocks noChangeAspect="1" noChangeArrowheads="1"/>
          </p:cNvPicPr>
          <p:nvPr/>
        </p:nvPicPr>
        <p:blipFill>
          <a:blip r:embed="rId3"/>
          <a:srcRect/>
          <a:stretch>
            <a:fillRect/>
          </a:stretch>
        </p:blipFill>
        <p:spPr bwMode="auto">
          <a:xfrm>
            <a:off x="4648200" y="714356"/>
            <a:ext cx="4495800" cy="3371850"/>
          </a:xfrm>
          <a:prstGeom prst="rect">
            <a:avLst/>
          </a:prstGeom>
          <a:noFill/>
          <a:ln w="9525">
            <a:noFill/>
            <a:miter lim="800000"/>
            <a:headEnd/>
            <a:tailEnd/>
          </a:ln>
        </p:spPr>
      </p:pic>
      <p:sp>
        <p:nvSpPr>
          <p:cNvPr id="6" name="Rectangle 2"/>
          <p:cNvSpPr txBox="1">
            <a:spLocks noChangeArrowheads="1"/>
          </p:cNvSpPr>
          <p:nvPr/>
        </p:nvSpPr>
        <p:spPr>
          <a:xfrm>
            <a:off x="500034" y="3857628"/>
            <a:ext cx="8643966" cy="3000372"/>
          </a:xfrm>
          <a:prstGeom prst="rect">
            <a:avLst/>
          </a:prstGeom>
        </p:spPr>
        <p:txBody>
          <a:bodyPr vert="horz">
            <a:normAutofit fontScale="92500" lnSpcReduction="20000"/>
          </a:bodyPr>
          <a:lstStyle/>
          <a:p>
            <a:pPr marL="365760" marR="0" lvl="0" indent="-256032" algn="l" defTabSz="914400" rtl="0" eaLnBrk="1" fontAlgn="auto" latinLnBrk="0" hangingPunct="1">
              <a:lnSpc>
                <a:spcPct val="90000"/>
              </a:lnSpc>
              <a:spcBef>
                <a:spcPts val="300"/>
              </a:spcBef>
              <a:spcAft>
                <a:spcPts val="0"/>
              </a:spcAft>
              <a:buClr>
                <a:schemeClr val="accent3"/>
              </a:buClr>
              <a:buSzTx/>
              <a:buFontTx/>
              <a:buNone/>
              <a:tabLst/>
              <a:defRPr/>
            </a:pPr>
            <a:r>
              <a:rPr kumimoji="0" lang="en-US" sz="2800" b="1" i="0" u="none" strike="noStrike" kern="1200" cap="none" spc="0" normalizeH="0" baseline="0" noProof="0" dirty="0">
                <a:ln>
                  <a:noFill/>
                </a:ln>
                <a:solidFill>
                  <a:srgbClr val="FFFF00"/>
                </a:solidFill>
                <a:effectLst/>
                <a:uLnTx/>
                <a:uFillTx/>
                <a:latin typeface="+mn-lt"/>
                <a:ea typeface="+mn-ea"/>
                <a:cs typeface="Times New Roman" pitchFamily="18" charset="0"/>
              </a:rPr>
              <a:t>	</a:t>
            </a:r>
            <a:r>
              <a:rPr lang="en-US" sz="2800" dirty="0">
                <a:solidFill>
                  <a:srgbClr val="FF0000"/>
                </a:solidFill>
                <a:cs typeface="Times New Roman" pitchFamily="18" charset="0"/>
              </a:rPr>
              <a:t>B</a:t>
            </a:r>
            <a:r>
              <a:rPr kumimoji="0" lang="en-US" sz="2800" b="0" i="0" u="none" strike="noStrike" kern="1200" cap="none" spc="0" normalizeH="0" baseline="0" noProof="0" dirty="0">
                <a:ln>
                  <a:noFill/>
                </a:ln>
                <a:solidFill>
                  <a:srgbClr val="000000"/>
                </a:solidFill>
                <a:effectLst/>
                <a:uLnTx/>
                <a:uFillTx/>
                <a:latin typeface="+mn-lt"/>
                <a:ea typeface="+mn-ea"/>
                <a:cs typeface="Times New Roman" pitchFamily="18" charset="0"/>
              </a:rPr>
              <a:t>.	</a:t>
            </a:r>
            <a:r>
              <a:rPr kumimoji="0" lang="en-US" sz="2800" b="1" i="0" u="none" strike="noStrike" kern="1200" cap="none" spc="0" normalizeH="0" baseline="0" noProof="0" dirty="0">
                <a:ln>
                  <a:noFill/>
                </a:ln>
                <a:solidFill>
                  <a:srgbClr val="000066"/>
                </a:solidFill>
                <a:effectLst/>
                <a:uLnTx/>
                <a:uFillTx/>
                <a:latin typeface="+mn-lt"/>
                <a:ea typeface="+mn-ea"/>
                <a:cs typeface="Times New Roman" pitchFamily="18" charset="0"/>
              </a:rPr>
              <a:t>Resting Potential</a:t>
            </a:r>
            <a:r>
              <a:rPr kumimoji="0" lang="en-US" sz="2800" b="1" i="0" u="none" strike="noStrike" kern="1200" cap="none" spc="0" normalizeH="0" baseline="0" noProof="0" dirty="0">
                <a:ln>
                  <a:noFill/>
                </a:ln>
                <a:solidFill>
                  <a:srgbClr val="FFFF00"/>
                </a:solidFill>
                <a:effectLst/>
                <a:uLnTx/>
                <a:uFillTx/>
                <a:latin typeface="+mn-lt"/>
                <a:ea typeface="+mn-ea"/>
                <a:cs typeface="Times New Roman" pitchFamily="18" charset="0"/>
              </a:rPr>
              <a:t> </a:t>
            </a:r>
          </a:p>
          <a:p>
            <a:pPr marL="365760" marR="0" lvl="0" indent="-256032" algn="l" defTabSz="914400" rtl="0" eaLnBrk="1" fontAlgn="auto" latinLnBrk="0" hangingPunct="1">
              <a:lnSpc>
                <a:spcPct val="90000"/>
              </a:lnSpc>
              <a:spcBef>
                <a:spcPts val="300"/>
              </a:spcBef>
              <a:spcAft>
                <a:spcPts val="0"/>
              </a:spcAft>
              <a:buClr>
                <a:schemeClr val="accent3"/>
              </a:buClr>
              <a:buSzTx/>
              <a:buFontTx/>
              <a:buNone/>
              <a:tabLst/>
              <a:defRPr/>
            </a:pPr>
            <a:r>
              <a:rPr kumimoji="0" lang="en-US" sz="2800" b="0" i="0" u="none" strike="noStrike" kern="1200" cap="none" spc="0" normalizeH="0" baseline="0" noProof="0" dirty="0">
                <a:ln>
                  <a:noFill/>
                </a:ln>
                <a:solidFill>
                  <a:srgbClr val="000000"/>
                </a:solidFill>
                <a:effectLst/>
                <a:uLnTx/>
                <a:uFillTx/>
                <a:latin typeface="+mn-lt"/>
                <a:ea typeface="+mn-ea"/>
                <a:cs typeface="Times New Roman" pitchFamily="18" charset="0"/>
              </a:rPr>
              <a:t>1.	Due to active transport, the cell  maintains a greater concentration of </a:t>
            </a:r>
            <a:r>
              <a:rPr lang="en-US" sz="2800" dirty="0">
                <a:solidFill>
                  <a:srgbClr val="000000"/>
                </a:solidFill>
                <a:cs typeface="Times New Roman" pitchFamily="18" charset="0"/>
              </a:rPr>
              <a:t> </a:t>
            </a:r>
            <a:r>
              <a:rPr kumimoji="0" lang="en-US" sz="2800" b="0" i="0" u="none" strike="noStrike" kern="1200" cap="none" spc="0" normalizeH="0" baseline="0" noProof="0" dirty="0">
                <a:ln>
                  <a:noFill/>
                </a:ln>
                <a:solidFill>
                  <a:srgbClr val="000000"/>
                </a:solidFill>
                <a:effectLst/>
                <a:uLnTx/>
                <a:uFillTx/>
                <a:latin typeface="+mn-lt"/>
                <a:ea typeface="+mn-ea"/>
                <a:cs typeface="Times New Roman" pitchFamily="18" charset="0"/>
              </a:rPr>
              <a:t>sodium ions outside and a greater  concentration of potassium ions inside the membrane.</a:t>
            </a:r>
            <a:endParaRPr kumimoji="0" lang="en-US" sz="2800" b="0" i="0" u="none" strike="noStrike" kern="1200" cap="none" spc="0" normalizeH="0" baseline="0" noProof="0" dirty="0">
              <a:ln>
                <a:noFill/>
              </a:ln>
              <a:solidFill>
                <a:srgbClr val="000000"/>
              </a:solidFill>
              <a:effectLst/>
              <a:uLnTx/>
              <a:uFillTx/>
              <a:latin typeface="+mn-lt"/>
              <a:ea typeface="+mn-ea"/>
              <a:cs typeface="Courier New" pitchFamily="49" charset="0"/>
            </a:endParaRPr>
          </a:p>
          <a:p>
            <a:pPr marL="365760" marR="0" lvl="0" indent="-256032" algn="l" defTabSz="914400" rtl="0" eaLnBrk="1" fontAlgn="auto" latinLnBrk="0" hangingPunct="1">
              <a:lnSpc>
                <a:spcPct val="90000"/>
              </a:lnSpc>
              <a:spcBef>
                <a:spcPts val="300"/>
              </a:spcBef>
              <a:spcAft>
                <a:spcPts val="0"/>
              </a:spcAft>
              <a:buClr>
                <a:schemeClr val="accent3"/>
              </a:buClr>
              <a:buSzTx/>
              <a:buFontTx/>
              <a:buNone/>
              <a:tabLst/>
              <a:defRPr/>
            </a:pPr>
            <a:r>
              <a:rPr lang="en-US" sz="2800" dirty="0">
                <a:solidFill>
                  <a:srgbClr val="000000"/>
                </a:solidFill>
                <a:cs typeface="Times New Roman" pitchFamily="18" charset="0"/>
              </a:rPr>
              <a:t>2.</a:t>
            </a:r>
            <a:r>
              <a:rPr kumimoji="0" lang="en-US" sz="2800" b="0" i="0" u="none" strike="noStrike" kern="1200" cap="none" spc="0" normalizeH="0" baseline="0" noProof="0" dirty="0">
                <a:ln>
                  <a:noFill/>
                </a:ln>
                <a:solidFill>
                  <a:srgbClr val="000000"/>
                </a:solidFill>
                <a:effectLst/>
                <a:uLnTx/>
                <a:uFillTx/>
                <a:latin typeface="+mn-lt"/>
                <a:ea typeface="+mn-ea"/>
                <a:cs typeface="Times New Roman" pitchFamily="18" charset="0"/>
              </a:rPr>
              <a:t>The inside of the membrane has  excess negative charges, while the outside has more positive charges.</a:t>
            </a:r>
            <a:endParaRPr kumimoji="0" lang="en-US" sz="2800" b="0" i="0" u="none" strike="noStrike" kern="1200" cap="none" spc="0" normalizeH="0" baseline="0" noProof="0" dirty="0">
              <a:ln>
                <a:noFill/>
              </a:ln>
              <a:solidFill>
                <a:srgbClr val="000000"/>
              </a:solidFill>
              <a:effectLst/>
              <a:uLnTx/>
              <a:uFillTx/>
              <a:latin typeface="+mn-lt"/>
              <a:ea typeface="+mn-ea"/>
              <a:cs typeface="Courier New" pitchFamily="49" charset="0"/>
            </a:endParaRPr>
          </a:p>
          <a:p>
            <a:pPr marL="365760" marR="0" lvl="0" indent="-256032" algn="l" defTabSz="914400" rtl="0" eaLnBrk="1" fontAlgn="auto" latinLnBrk="0" hangingPunct="1">
              <a:lnSpc>
                <a:spcPct val="90000"/>
              </a:lnSpc>
              <a:spcBef>
                <a:spcPts val="300"/>
              </a:spcBef>
              <a:spcAft>
                <a:spcPts val="0"/>
              </a:spcAft>
              <a:buClr>
                <a:schemeClr val="accent3"/>
              </a:buClr>
              <a:buSzTx/>
              <a:buFontTx/>
              <a:buNone/>
              <a:tabLst/>
              <a:defRPr/>
            </a:pPr>
            <a:r>
              <a:rPr lang="en-US" sz="2800" dirty="0">
                <a:solidFill>
                  <a:srgbClr val="000000"/>
                </a:solidFill>
                <a:cs typeface="Times New Roman" pitchFamily="18" charset="0"/>
              </a:rPr>
              <a:t>3. </a:t>
            </a:r>
            <a:r>
              <a:rPr kumimoji="0" lang="en-US" sz="2800" b="0" i="0" u="none" strike="noStrike" kern="1200" cap="none" spc="0" normalizeH="0" baseline="0" noProof="0" dirty="0">
                <a:ln>
                  <a:noFill/>
                </a:ln>
                <a:solidFill>
                  <a:srgbClr val="000000"/>
                </a:solidFill>
                <a:effectLst/>
                <a:uLnTx/>
                <a:uFillTx/>
                <a:latin typeface="+mn-lt"/>
                <a:ea typeface="+mn-ea"/>
                <a:cs typeface="Times New Roman" pitchFamily="18" charset="0"/>
              </a:rPr>
              <a:t>This separation of charge, or potential difference, is called the resting potential</a:t>
            </a:r>
            <a:r>
              <a:rPr kumimoji="0" lang="en-US" sz="2800" b="0" i="0" u="none" strike="noStrike" kern="1200" cap="none" spc="0" normalizeH="0" noProof="0" dirty="0">
                <a:ln>
                  <a:noFill/>
                </a:ln>
                <a:solidFill>
                  <a:srgbClr val="000000"/>
                </a:solidFill>
                <a:effectLst/>
                <a:uLnTx/>
                <a:uFillTx/>
                <a:latin typeface="+mn-lt"/>
                <a:ea typeface="+mn-ea"/>
                <a:cs typeface="Times New Roman" pitchFamily="18" charset="0"/>
              </a:rPr>
              <a:t> (-70mV)</a:t>
            </a:r>
            <a:endParaRPr kumimoji="0" lang="en-US" sz="2800" b="0" i="0" u="none" strike="noStrike" kern="1200" cap="none" spc="0" normalizeH="0" baseline="0" noProof="0" dirty="0">
              <a:ln>
                <a:noFill/>
              </a:ln>
              <a:solidFill>
                <a:srgbClr val="000000"/>
              </a:solidFill>
              <a:effectLst/>
              <a:uLnTx/>
              <a:uFillTx/>
              <a:latin typeface="+mn-lt"/>
              <a:ea typeface="+mn-ea"/>
              <a:cs typeface="Courier New" pitchFamily="49" charset="0"/>
            </a:endParaRPr>
          </a:p>
          <a:p>
            <a:pPr marL="365760" marR="0" lvl="0" indent="-256032" algn="l" defTabSz="914400" rtl="0" eaLnBrk="1" fontAlgn="auto" latinLnBrk="0" hangingPunct="1">
              <a:lnSpc>
                <a:spcPct val="90000"/>
              </a:lnSpc>
              <a:spcBef>
                <a:spcPts val="300"/>
              </a:spcBef>
              <a:spcAft>
                <a:spcPts val="0"/>
              </a:spcAft>
              <a:buClr>
                <a:schemeClr val="accent3"/>
              </a:buClr>
              <a:buSzTx/>
              <a:buFontTx/>
              <a:buNone/>
              <a:tabLst/>
              <a:defRPr/>
            </a:pPr>
            <a:r>
              <a:rPr kumimoji="0" lang="en-US" sz="2800" b="1" i="0" u="none" strike="noStrike" kern="1200" cap="none" spc="0" normalizeH="0" baseline="0" noProof="0" dirty="0">
                <a:ln>
                  <a:noFill/>
                </a:ln>
                <a:solidFill>
                  <a:srgbClr val="FFFF00"/>
                </a:solidFill>
                <a:effectLst/>
                <a:uLnTx/>
                <a:uFillTx/>
                <a:latin typeface="+mn-lt"/>
                <a:ea typeface="+mn-ea"/>
                <a:cs typeface="Times New Roman" pitchFamily="18" charset="0"/>
              </a:rPr>
              <a:t>	</a:t>
            </a:r>
          </a:p>
        </p:txBody>
      </p:sp>
      <p:sp>
        <p:nvSpPr>
          <p:cNvPr id="9" name="Date Placeholder 8"/>
          <p:cNvSpPr>
            <a:spLocks noGrp="1"/>
          </p:cNvSpPr>
          <p:nvPr>
            <p:ph type="dt" sz="half" idx="10"/>
          </p:nvPr>
        </p:nvSpPr>
        <p:spPr/>
        <p:txBody>
          <a:bodyPr/>
          <a:lstStyle/>
          <a:p>
            <a:fld id="{8D4DB8A8-36CF-425B-91CA-AD0ECFC331B4}" type="datetime1">
              <a:rPr lang="en-US" smtClean="0"/>
              <a:pPr/>
              <a:t>6/26/2023</a:t>
            </a:fld>
            <a:endParaRPr lang="en-IN"/>
          </a:p>
        </p:txBody>
      </p:sp>
      <p:sp>
        <p:nvSpPr>
          <p:cNvPr id="10" name="Footer Placeholder 9"/>
          <p:cNvSpPr>
            <a:spLocks noGrp="1"/>
          </p:cNvSpPr>
          <p:nvPr>
            <p:ph type="ftr" sz="quarter" idx="11"/>
          </p:nvPr>
        </p:nvSpPr>
        <p:spPr/>
        <p:txBody>
          <a:bodyPr/>
          <a:lstStyle/>
          <a:p>
            <a:r>
              <a:rPr lang="en-IN"/>
              <a:t>Dept of Biotechnology, DSCE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Horizontal)">
                                      <p:cBhvr>
                                        <p:cTn id="7" dur="500"/>
                                        <p:tgtEl>
                                          <p:spTgt spid="6">
                                            <p:txEl>
                                              <p:pRg st="0" end="0"/>
                                            </p:txEl>
                                          </p:spTgt>
                                        </p:tgtEl>
                                      </p:cBhvr>
                                    </p:animEffect>
                                  </p:childTnLst>
                                </p:cTn>
                              </p:par>
                            </p:childTnLst>
                          </p:cTn>
                        </p:par>
                        <p:par>
                          <p:cTn id="8" fill="hold">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barn(inHorizontal)">
                                      <p:cBhvr>
                                        <p:cTn id="11" dur="500"/>
                                        <p:tgtEl>
                                          <p:spTgt spid="6">
                                            <p:txEl>
                                              <p:pRg st="1" end="1"/>
                                            </p:txEl>
                                          </p:spTgt>
                                        </p:tgtEl>
                                      </p:cBhvr>
                                    </p:animEffect>
                                  </p:childTnLst>
                                </p:cTn>
                              </p:par>
                            </p:childTnLst>
                          </p:cTn>
                        </p:par>
                        <p:par>
                          <p:cTn id="12" fill="hold">
                            <p:stCondLst>
                              <p:cond delay="1000"/>
                            </p:stCondLst>
                            <p:childTnLst>
                              <p:par>
                                <p:cTn id="13" presetID="16" presetClass="entr" presetSubtype="26"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arn(inHorizontal)">
                                      <p:cBhvr>
                                        <p:cTn id="15" dur="500"/>
                                        <p:tgtEl>
                                          <p:spTgt spid="6">
                                            <p:txEl>
                                              <p:pRg st="2" end="2"/>
                                            </p:txEl>
                                          </p:spTgt>
                                        </p:tgtEl>
                                      </p:cBhvr>
                                    </p:animEffect>
                                  </p:childTnLst>
                                </p:cTn>
                              </p:par>
                            </p:childTnLst>
                          </p:cTn>
                        </p:par>
                        <p:par>
                          <p:cTn id="16" fill="hold">
                            <p:stCondLst>
                              <p:cond delay="1500"/>
                            </p:stCondLst>
                            <p:childTnLst>
                              <p:par>
                                <p:cTn id="17" presetID="16" presetClass="entr" presetSubtype="26"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barn(inHorizontal)">
                                      <p:cBhvr>
                                        <p:cTn id="19" dur="500"/>
                                        <p:tgtEl>
                                          <p:spTgt spid="6">
                                            <p:txEl>
                                              <p:pRg st="3" end="3"/>
                                            </p:txEl>
                                          </p:spTgt>
                                        </p:tgtEl>
                                      </p:cBhvr>
                                    </p:animEffect>
                                  </p:childTnLst>
                                </p:cTn>
                              </p:par>
                            </p:childTnLst>
                          </p:cTn>
                        </p:par>
                        <p:par>
                          <p:cTn id="20" fill="hold">
                            <p:stCondLst>
                              <p:cond delay="2000"/>
                            </p:stCondLst>
                            <p:childTnLst>
                              <p:par>
                                <p:cTn id="21" presetID="16" presetClass="entr" presetSubtype="26"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arn(inHorizontal)">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a:ln>
            <a:miter lim="800000"/>
            <a:headEnd/>
            <a:tailEnd/>
          </a:ln>
        </p:spPr>
        <p:txBody>
          <a:bodyPr/>
          <a:lstStyle/>
          <a:p>
            <a:r>
              <a:rPr lang="en-US"/>
              <a:t> 9 - </a:t>
            </a:r>
            <a:fld id="{BB9EE7F5-7D99-41A8-B7F9-013A71675684}" type="slidenum">
              <a:rPr lang="en-US"/>
              <a:pPr/>
              <a:t>22</a:t>
            </a:fld>
            <a:endParaRPr lang="en-US"/>
          </a:p>
        </p:txBody>
      </p:sp>
      <p:sp>
        <p:nvSpPr>
          <p:cNvPr id="60419" name="Rectangle 2"/>
          <p:cNvSpPr>
            <a:spLocks noGrp="1" noChangeArrowheads="1"/>
          </p:cNvSpPr>
          <p:nvPr>
            <p:ph type="body" idx="1"/>
          </p:nvPr>
        </p:nvSpPr>
        <p:spPr>
          <a:xfrm>
            <a:off x="285720" y="609600"/>
            <a:ext cx="8858280" cy="4191000"/>
          </a:xfrm>
        </p:spPr>
        <p:txBody>
          <a:bodyPr>
            <a:normAutofit fontScale="92500" lnSpcReduction="10000"/>
          </a:bodyPr>
          <a:lstStyle/>
          <a:p>
            <a:pPr eaLnBrk="1" hangingPunct="1">
              <a:lnSpc>
                <a:spcPct val="90000"/>
              </a:lnSpc>
              <a:buFontTx/>
              <a:buNone/>
            </a:pPr>
            <a:r>
              <a:rPr lang="en-US" sz="2800" b="1" dirty="0">
                <a:solidFill>
                  <a:srgbClr val="FFFF00"/>
                </a:solidFill>
                <a:cs typeface="Times New Roman" pitchFamily="18" charset="0"/>
              </a:rPr>
              <a:t>	</a:t>
            </a:r>
            <a:r>
              <a:rPr lang="en-US" b="1" dirty="0">
                <a:solidFill>
                  <a:srgbClr val="000000"/>
                </a:solidFill>
                <a:cs typeface="Times New Roman" pitchFamily="18" charset="0"/>
              </a:rPr>
              <a:t>C</a:t>
            </a:r>
            <a:r>
              <a:rPr lang="en-US" sz="2800" dirty="0">
                <a:solidFill>
                  <a:srgbClr val="000000"/>
                </a:solidFill>
                <a:cs typeface="Times New Roman" pitchFamily="18" charset="0"/>
              </a:rPr>
              <a:t>.	</a:t>
            </a:r>
            <a:r>
              <a:rPr lang="en-US" sz="2800" b="1" dirty="0">
                <a:solidFill>
                  <a:srgbClr val="000066"/>
                </a:solidFill>
                <a:cs typeface="Times New Roman" pitchFamily="18" charset="0"/>
              </a:rPr>
              <a:t>Potential Changes</a:t>
            </a:r>
            <a:r>
              <a:rPr lang="en-US" sz="2800" dirty="0">
                <a:solidFill>
                  <a:srgbClr val="000000"/>
                </a:solidFill>
                <a:cs typeface="Times New Roman" pitchFamily="18" charset="0"/>
              </a:rPr>
              <a:t> </a:t>
            </a:r>
          </a:p>
          <a:p>
            <a:pPr eaLnBrk="1" hangingPunct="1">
              <a:lnSpc>
                <a:spcPct val="90000"/>
              </a:lnSpc>
              <a:buFontTx/>
              <a:buNone/>
            </a:pPr>
            <a:r>
              <a:rPr lang="en-US" sz="2800" dirty="0">
                <a:solidFill>
                  <a:srgbClr val="000000"/>
                </a:solidFill>
                <a:cs typeface="Times New Roman" pitchFamily="18" charset="0"/>
              </a:rPr>
              <a:t>1.	</a:t>
            </a:r>
            <a:r>
              <a:rPr lang="en-US" dirty="0">
                <a:solidFill>
                  <a:srgbClr val="000000"/>
                </a:solidFill>
                <a:cs typeface="Times New Roman" pitchFamily="18" charset="0"/>
              </a:rPr>
              <a:t> </a:t>
            </a:r>
            <a:r>
              <a:rPr lang="en-US" sz="2800" dirty="0">
                <a:solidFill>
                  <a:srgbClr val="000000"/>
                </a:solidFill>
                <a:cs typeface="Times New Roman" pitchFamily="18" charset="0"/>
              </a:rPr>
              <a:t>When the membrane potential becomes less negative(-55mV), the membrane is depolarized.</a:t>
            </a:r>
            <a:endParaRPr lang="en-US" dirty="0">
              <a:solidFill>
                <a:srgbClr val="000000"/>
              </a:solidFill>
              <a:cs typeface="Courier New" pitchFamily="49" charset="0"/>
            </a:endParaRPr>
          </a:p>
          <a:p>
            <a:pPr eaLnBrk="1" hangingPunct="1">
              <a:lnSpc>
                <a:spcPct val="90000"/>
              </a:lnSpc>
              <a:buFontTx/>
              <a:buNone/>
            </a:pPr>
            <a:r>
              <a:rPr lang="en-US" dirty="0">
                <a:solidFill>
                  <a:srgbClr val="000000"/>
                </a:solidFill>
                <a:cs typeface="Courier New" pitchFamily="49" charset="0"/>
              </a:rPr>
              <a:t>2.</a:t>
            </a:r>
            <a:r>
              <a:rPr lang="en-US" sz="2800" dirty="0">
                <a:solidFill>
                  <a:srgbClr val="000000"/>
                </a:solidFill>
                <a:cs typeface="Courier New" pitchFamily="49" charset="0"/>
              </a:rPr>
              <a:t> </a:t>
            </a:r>
            <a:r>
              <a:rPr lang="en-US" sz="2800" dirty="0">
                <a:solidFill>
                  <a:srgbClr val="000000"/>
                </a:solidFill>
                <a:cs typeface="Times New Roman" pitchFamily="18" charset="0"/>
              </a:rPr>
              <a:t>If sufficiently strong depolarization occurs, a threshold potential is achieved as ion channels open.</a:t>
            </a:r>
          </a:p>
          <a:p>
            <a:pPr>
              <a:buNone/>
            </a:pPr>
            <a:r>
              <a:rPr lang="en-US" dirty="0">
                <a:solidFill>
                  <a:srgbClr val="000000"/>
                </a:solidFill>
                <a:cs typeface="Times New Roman" pitchFamily="18" charset="0"/>
              </a:rPr>
              <a:t>3. At </a:t>
            </a:r>
            <a:r>
              <a:rPr lang="en-US" b="1" u="sng" dirty="0">
                <a:solidFill>
                  <a:srgbClr val="000000"/>
                </a:solidFill>
                <a:cs typeface="Times New Roman" pitchFamily="18" charset="0"/>
              </a:rPr>
              <a:t>threshold</a:t>
            </a:r>
            <a:r>
              <a:rPr lang="en-US" dirty="0">
                <a:solidFill>
                  <a:srgbClr val="000000"/>
                </a:solidFill>
                <a:cs typeface="Times New Roman" pitchFamily="18" charset="0"/>
              </a:rPr>
              <a:t>,(+30mV) action potential is reached.</a:t>
            </a:r>
            <a:endParaRPr lang="en-US" dirty="0">
              <a:solidFill>
                <a:srgbClr val="000000"/>
              </a:solidFill>
              <a:cs typeface="Courier New" pitchFamily="49" charset="0"/>
            </a:endParaRPr>
          </a:p>
          <a:p>
            <a:pPr>
              <a:buNone/>
            </a:pPr>
            <a:r>
              <a:rPr lang="en-US" dirty="0">
                <a:solidFill>
                  <a:srgbClr val="000000"/>
                </a:solidFill>
                <a:cs typeface="Times New Roman" pitchFamily="18" charset="0"/>
              </a:rPr>
              <a:t>4. Action potential may be reached when a series of </a:t>
            </a:r>
            <a:r>
              <a:rPr lang="en-US" dirty="0" err="1">
                <a:solidFill>
                  <a:srgbClr val="000000"/>
                </a:solidFill>
                <a:cs typeface="Times New Roman" pitchFamily="18" charset="0"/>
              </a:rPr>
              <a:t>subthreshold</a:t>
            </a:r>
            <a:r>
              <a:rPr lang="en-US" dirty="0">
                <a:solidFill>
                  <a:srgbClr val="000000"/>
                </a:solidFill>
                <a:cs typeface="Times New Roman" pitchFamily="18" charset="0"/>
              </a:rPr>
              <a:t> stimuli summate  and reach threshold. </a:t>
            </a:r>
          </a:p>
          <a:p>
            <a:pPr eaLnBrk="1" hangingPunct="1">
              <a:lnSpc>
                <a:spcPct val="90000"/>
              </a:lnSpc>
              <a:buFontTx/>
              <a:buNone/>
            </a:pPr>
            <a:endParaRPr lang="en-US" sz="2800" dirty="0">
              <a:solidFill>
                <a:srgbClr val="000000"/>
              </a:solidFill>
              <a:cs typeface="Times New Roman" pitchFamily="18" charset="0"/>
            </a:endParaRPr>
          </a:p>
          <a:p>
            <a:pPr eaLnBrk="1" hangingPunct="1">
              <a:lnSpc>
                <a:spcPct val="90000"/>
              </a:lnSpc>
              <a:buFontTx/>
              <a:buNone/>
            </a:pPr>
            <a:endParaRPr lang="en-US" sz="2800" dirty="0">
              <a:solidFill>
                <a:srgbClr val="000000"/>
              </a:solidFill>
              <a:cs typeface="Courier New" pitchFamily="49" charset="0"/>
            </a:endParaRPr>
          </a:p>
          <a:p>
            <a:pPr eaLnBrk="1" hangingPunct="1">
              <a:lnSpc>
                <a:spcPct val="90000"/>
              </a:lnSpc>
              <a:buFontTx/>
              <a:buNone/>
            </a:pPr>
            <a:r>
              <a:rPr lang="en-US" sz="2800" dirty="0">
                <a:solidFill>
                  <a:srgbClr val="000000"/>
                </a:solidFill>
                <a:cs typeface="Times New Roman" pitchFamily="18" charset="0"/>
              </a:rPr>
              <a:t>	</a:t>
            </a:r>
          </a:p>
        </p:txBody>
      </p:sp>
      <p:pic>
        <p:nvPicPr>
          <p:cNvPr id="5" name="Picture 1029" descr="09_09"/>
          <p:cNvPicPr>
            <a:picLocks noChangeAspect="1" noChangeArrowheads="1"/>
          </p:cNvPicPr>
          <p:nvPr/>
        </p:nvPicPr>
        <p:blipFill>
          <a:blip r:embed="rId2"/>
          <a:srcRect/>
          <a:stretch>
            <a:fillRect/>
          </a:stretch>
        </p:blipFill>
        <p:spPr bwMode="auto">
          <a:xfrm>
            <a:off x="0" y="3524250"/>
            <a:ext cx="4445000" cy="3333750"/>
          </a:xfrm>
          <a:prstGeom prst="rect">
            <a:avLst/>
          </a:prstGeom>
          <a:noFill/>
          <a:ln w="9525">
            <a:noFill/>
            <a:miter lim="800000"/>
            <a:headEnd/>
            <a:tailEnd/>
          </a:ln>
        </p:spPr>
      </p:pic>
      <p:pic>
        <p:nvPicPr>
          <p:cNvPr id="6" name="Picture 1030" descr="09_10"/>
          <p:cNvPicPr>
            <a:picLocks noChangeAspect="1" noChangeArrowheads="1"/>
          </p:cNvPicPr>
          <p:nvPr/>
        </p:nvPicPr>
        <p:blipFill>
          <a:blip r:embed="rId3"/>
          <a:srcRect/>
          <a:stretch>
            <a:fillRect/>
          </a:stretch>
        </p:blipFill>
        <p:spPr bwMode="auto">
          <a:xfrm>
            <a:off x="4357686" y="3486150"/>
            <a:ext cx="4495800" cy="3371850"/>
          </a:xfrm>
          <a:prstGeom prst="rect">
            <a:avLst/>
          </a:prstGeom>
          <a:noFill/>
          <a:ln w="9525">
            <a:noFill/>
            <a:miter lim="800000"/>
            <a:headEnd/>
            <a:tailEnd/>
          </a:ln>
        </p:spPr>
      </p:pic>
      <p:sp>
        <p:nvSpPr>
          <p:cNvPr id="9" name="Date Placeholder 8"/>
          <p:cNvSpPr>
            <a:spLocks noGrp="1"/>
          </p:cNvSpPr>
          <p:nvPr>
            <p:ph type="dt" sz="half" idx="10"/>
          </p:nvPr>
        </p:nvSpPr>
        <p:spPr/>
        <p:txBody>
          <a:bodyPr/>
          <a:lstStyle/>
          <a:p>
            <a:fld id="{81FAEC8D-6F64-49D2-97E6-712DA0AF7B41}" type="datetime1">
              <a:rPr lang="en-US" smtClean="0"/>
              <a:pPr/>
              <a:t>6/26/2023</a:t>
            </a:fld>
            <a:endParaRPr lang="en-IN"/>
          </a:p>
        </p:txBody>
      </p:sp>
      <p:sp>
        <p:nvSpPr>
          <p:cNvPr id="10" name="Footer Placeholder 9"/>
          <p:cNvSpPr>
            <a:spLocks noGrp="1"/>
          </p:cNvSpPr>
          <p:nvPr>
            <p:ph type="ftr" sz="quarter" idx="11"/>
          </p:nvPr>
        </p:nvSpPr>
        <p:spPr/>
        <p:txBody>
          <a:bodyPr/>
          <a:lstStyle/>
          <a:p>
            <a:r>
              <a:rPr lang="en-IN"/>
              <a:t>Dept of Biotechnology, DSCE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a:ln>
            <a:miter lim="800000"/>
            <a:headEnd/>
            <a:tailEnd/>
          </a:ln>
        </p:spPr>
        <p:txBody>
          <a:bodyPr/>
          <a:lstStyle/>
          <a:p>
            <a:r>
              <a:rPr lang="en-US"/>
              <a:t> 9 - </a:t>
            </a:r>
            <a:fld id="{C81A081B-B5D7-4CF3-9F20-0DCEACD51211}" type="slidenum">
              <a:rPr lang="en-US"/>
              <a:pPr/>
              <a:t>23</a:t>
            </a:fld>
            <a:endParaRPr lang="en-US"/>
          </a:p>
        </p:txBody>
      </p:sp>
      <p:sp>
        <p:nvSpPr>
          <p:cNvPr id="63491" name="Rectangle 2"/>
          <p:cNvSpPr>
            <a:spLocks noGrp="1" noChangeArrowheads="1"/>
          </p:cNvSpPr>
          <p:nvPr>
            <p:ph type="body" idx="1"/>
          </p:nvPr>
        </p:nvSpPr>
        <p:spPr>
          <a:xfrm>
            <a:off x="214282" y="609600"/>
            <a:ext cx="8929718" cy="5891234"/>
          </a:xfrm>
        </p:spPr>
        <p:txBody>
          <a:bodyPr>
            <a:normAutofit fontScale="85000" lnSpcReduction="20000"/>
          </a:bodyPr>
          <a:lstStyle/>
          <a:p>
            <a:pPr eaLnBrk="1" hangingPunct="1">
              <a:lnSpc>
                <a:spcPct val="90000"/>
              </a:lnSpc>
              <a:buFontTx/>
              <a:buNone/>
            </a:pPr>
            <a:r>
              <a:rPr lang="en-US" sz="3600" b="1" dirty="0">
                <a:solidFill>
                  <a:srgbClr val="FFFF00"/>
                </a:solidFill>
                <a:cs typeface="Times New Roman" pitchFamily="18" charset="0"/>
              </a:rPr>
              <a:t>	</a:t>
            </a:r>
            <a:r>
              <a:rPr lang="en-US" sz="3600" b="1" dirty="0">
                <a:solidFill>
                  <a:srgbClr val="FF0000"/>
                </a:solidFill>
                <a:cs typeface="Times New Roman" pitchFamily="18" charset="0"/>
              </a:rPr>
              <a:t>D</a:t>
            </a:r>
            <a:r>
              <a:rPr lang="en-US" sz="3600" dirty="0">
                <a:solidFill>
                  <a:srgbClr val="FF0000"/>
                </a:solidFill>
                <a:cs typeface="Times New Roman" pitchFamily="18" charset="0"/>
              </a:rPr>
              <a:t>.</a:t>
            </a:r>
            <a:r>
              <a:rPr lang="en-US" sz="3600" dirty="0">
                <a:solidFill>
                  <a:srgbClr val="000000"/>
                </a:solidFill>
                <a:cs typeface="Times New Roman" pitchFamily="18" charset="0"/>
              </a:rPr>
              <a:t>	</a:t>
            </a:r>
            <a:r>
              <a:rPr lang="en-US" sz="3600" b="1" dirty="0">
                <a:solidFill>
                  <a:srgbClr val="000066"/>
                </a:solidFill>
                <a:cs typeface="Times New Roman" pitchFamily="18" charset="0"/>
              </a:rPr>
              <a:t>Action Potential</a:t>
            </a:r>
            <a:r>
              <a:rPr lang="en-US" sz="3600" dirty="0">
                <a:solidFill>
                  <a:srgbClr val="FF3300"/>
                </a:solidFill>
                <a:cs typeface="Times New Roman" pitchFamily="18" charset="0"/>
              </a:rPr>
              <a:t> </a:t>
            </a:r>
          </a:p>
          <a:p>
            <a:pPr marL="539750" indent="-430213" eaLnBrk="1" hangingPunct="1">
              <a:lnSpc>
                <a:spcPct val="90000"/>
              </a:lnSpc>
              <a:buFont typeface="+mj-lt"/>
              <a:buAutoNum type="arabicPeriod"/>
            </a:pPr>
            <a:r>
              <a:rPr lang="en-US" sz="3300" dirty="0">
                <a:solidFill>
                  <a:srgbClr val="000000"/>
                </a:solidFill>
                <a:cs typeface="Times New Roman" pitchFamily="18" charset="0"/>
              </a:rPr>
              <a:t>At threshold potential, membrane permeability to sodium suddenly  changes in the region of stimulation.</a:t>
            </a:r>
            <a:endParaRPr lang="en-US" sz="3300" dirty="0">
              <a:solidFill>
                <a:srgbClr val="000000"/>
              </a:solidFill>
              <a:cs typeface="Courier New" pitchFamily="49" charset="0"/>
            </a:endParaRPr>
          </a:p>
          <a:p>
            <a:pPr marL="539750" indent="-430213" eaLnBrk="1" hangingPunct="1">
              <a:lnSpc>
                <a:spcPct val="90000"/>
              </a:lnSpc>
              <a:buFont typeface="+mj-lt"/>
              <a:buAutoNum type="arabicPeriod"/>
            </a:pPr>
            <a:r>
              <a:rPr lang="en-US" sz="3300" dirty="0">
                <a:solidFill>
                  <a:srgbClr val="000000"/>
                </a:solidFill>
                <a:cs typeface="Times New Roman" pitchFamily="18" charset="0"/>
              </a:rPr>
              <a:t>As sodium channels open, sodium ions rush in, and the membrane potential changes and becomes depolarized.</a:t>
            </a:r>
          </a:p>
          <a:p>
            <a:pPr marL="539750" indent="-430213">
              <a:lnSpc>
                <a:spcPct val="90000"/>
              </a:lnSpc>
              <a:buAutoNum type="arabicPeriod" startAt="3"/>
            </a:pPr>
            <a:r>
              <a:rPr lang="en-US" sz="3300" dirty="0">
                <a:solidFill>
                  <a:srgbClr val="000000"/>
                </a:solidFill>
                <a:cs typeface="Times New Roman" pitchFamily="18" charset="0"/>
              </a:rPr>
              <a:t>At the same time, potassium channels open to allow potassium ions to leave the cell, the membrane becomes </a:t>
            </a:r>
            <a:r>
              <a:rPr lang="en-US" sz="3300" u="sng" dirty="0" err="1">
                <a:solidFill>
                  <a:srgbClr val="000000"/>
                </a:solidFill>
                <a:cs typeface="Times New Roman" pitchFamily="18" charset="0"/>
              </a:rPr>
              <a:t>repolarized</a:t>
            </a:r>
            <a:r>
              <a:rPr lang="en-US" sz="3300" dirty="0">
                <a:solidFill>
                  <a:srgbClr val="000000"/>
                </a:solidFill>
                <a:cs typeface="Times New Roman" pitchFamily="18" charset="0"/>
              </a:rPr>
              <a:t>, and resting potential is reestablished.</a:t>
            </a:r>
            <a:endParaRPr lang="en-US" sz="3300" dirty="0">
              <a:solidFill>
                <a:srgbClr val="000000"/>
              </a:solidFill>
              <a:cs typeface="Courier New" pitchFamily="49" charset="0"/>
            </a:endParaRPr>
          </a:p>
          <a:p>
            <a:pPr marL="539750" indent="-430213">
              <a:lnSpc>
                <a:spcPct val="90000"/>
              </a:lnSpc>
              <a:buAutoNum type="arabicPeriod" startAt="3"/>
            </a:pPr>
            <a:r>
              <a:rPr lang="en-US" sz="3300" dirty="0">
                <a:solidFill>
                  <a:srgbClr val="000000"/>
                </a:solidFill>
                <a:cs typeface="Times New Roman" pitchFamily="18" charset="0"/>
              </a:rPr>
              <a:t>This rapid sequence of events is the action potential.</a:t>
            </a:r>
            <a:endParaRPr lang="en-US" sz="3300" dirty="0">
              <a:solidFill>
                <a:srgbClr val="000000"/>
              </a:solidFill>
              <a:cs typeface="Courier New" pitchFamily="49" charset="0"/>
            </a:endParaRPr>
          </a:p>
          <a:p>
            <a:pPr marL="539750" indent="-430213">
              <a:lnSpc>
                <a:spcPct val="90000"/>
              </a:lnSpc>
              <a:buAutoNum type="arabicPeriod" startAt="3"/>
            </a:pPr>
            <a:r>
              <a:rPr lang="en-US" sz="3300" dirty="0">
                <a:solidFill>
                  <a:srgbClr val="000000"/>
                </a:solidFill>
                <a:cs typeface="Times New Roman" pitchFamily="18" charset="0"/>
              </a:rPr>
              <a:t>The active transport mechanism then works to  maintain the original  concentrations of sodium and  Potassium ions. </a:t>
            </a:r>
          </a:p>
          <a:p>
            <a:pPr eaLnBrk="1" hangingPunct="1">
              <a:lnSpc>
                <a:spcPct val="90000"/>
              </a:lnSpc>
              <a:buFontTx/>
              <a:buNone/>
            </a:pPr>
            <a:endParaRPr lang="en-US" sz="2800" dirty="0">
              <a:solidFill>
                <a:srgbClr val="000000"/>
              </a:solidFill>
              <a:cs typeface="Times New Roman" pitchFamily="18" charset="0"/>
            </a:endParaRPr>
          </a:p>
          <a:p>
            <a:pPr eaLnBrk="1" hangingPunct="1">
              <a:lnSpc>
                <a:spcPct val="90000"/>
              </a:lnSpc>
              <a:buFontTx/>
              <a:buNone/>
            </a:pPr>
            <a:endParaRPr lang="en-US" sz="2800" dirty="0">
              <a:solidFill>
                <a:srgbClr val="000000"/>
              </a:solidFill>
              <a:cs typeface="Courier New" pitchFamily="49" charset="0"/>
            </a:endParaRPr>
          </a:p>
          <a:p>
            <a:pPr eaLnBrk="1" hangingPunct="1">
              <a:lnSpc>
                <a:spcPct val="90000"/>
              </a:lnSpc>
              <a:buFontTx/>
              <a:buNone/>
            </a:pPr>
            <a:r>
              <a:rPr lang="en-US" sz="2800" dirty="0">
                <a:solidFill>
                  <a:srgbClr val="000000"/>
                </a:solidFill>
                <a:cs typeface="Times New Roman" pitchFamily="18" charset="0"/>
              </a:rPr>
              <a:t>		</a:t>
            </a:r>
          </a:p>
        </p:txBody>
      </p:sp>
      <p:sp>
        <p:nvSpPr>
          <p:cNvPr id="5" name="Rectangle 4"/>
          <p:cNvSpPr/>
          <p:nvPr/>
        </p:nvSpPr>
        <p:spPr>
          <a:xfrm>
            <a:off x="1285852" y="5286388"/>
            <a:ext cx="7072362" cy="1323439"/>
          </a:xfrm>
          <a:prstGeom prst="rect">
            <a:avLst/>
          </a:prstGeom>
          <a:ln w="3175">
            <a:solidFill>
              <a:schemeClr val="tx1"/>
            </a:solidFill>
          </a:ln>
        </p:spPr>
        <p:txBody>
          <a:bodyPr wrap="square">
            <a:spAutoFit/>
          </a:bodyPr>
          <a:lstStyle/>
          <a:p>
            <a:r>
              <a:rPr lang="en-US" sz="2000" b="1" i="1" dirty="0">
                <a:solidFill>
                  <a:srgbClr val="C00000"/>
                </a:solidFill>
                <a:cs typeface="Times New Roman" pitchFamily="18" charset="0"/>
              </a:rPr>
              <a:t>A nerve impulse is conducted as action potential is reached at the trigger zone and spreads by a local current flowing down the fiber, and adjacent areas of the membrane reach action potential.</a:t>
            </a:r>
            <a:endParaRPr lang="en-IN" sz="2000" b="1" i="1" dirty="0">
              <a:solidFill>
                <a:srgbClr val="C00000"/>
              </a:solidFill>
            </a:endParaRPr>
          </a:p>
        </p:txBody>
      </p:sp>
      <p:sp>
        <p:nvSpPr>
          <p:cNvPr id="8" name="Date Placeholder 7"/>
          <p:cNvSpPr>
            <a:spLocks noGrp="1"/>
          </p:cNvSpPr>
          <p:nvPr>
            <p:ph type="dt" sz="half" idx="10"/>
          </p:nvPr>
        </p:nvSpPr>
        <p:spPr/>
        <p:txBody>
          <a:bodyPr/>
          <a:lstStyle/>
          <a:p>
            <a:fld id="{44ACEFBB-E8D4-4133-B03D-D7F429BE7823}" type="datetime1">
              <a:rPr lang="en-US" smtClean="0"/>
              <a:pPr/>
              <a:t>6/26/2023</a:t>
            </a:fld>
            <a:endParaRPr lang="en-IN"/>
          </a:p>
        </p:txBody>
      </p:sp>
      <p:sp>
        <p:nvSpPr>
          <p:cNvPr id="9" name="Footer Placeholder 8"/>
          <p:cNvSpPr>
            <a:spLocks noGrp="1"/>
          </p:cNvSpPr>
          <p:nvPr>
            <p:ph type="ftr" sz="quarter" idx="11"/>
          </p:nvPr>
        </p:nvSpPr>
        <p:spPr/>
        <p:txBody>
          <a:bodyPr/>
          <a:lstStyle/>
          <a:p>
            <a:r>
              <a:rPr lang="en-IN"/>
              <a:t>Dept of Biotechnology, DSCE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066800"/>
          </a:xfrm>
        </p:spPr>
        <p:txBody>
          <a:bodyPr>
            <a:normAutofit fontScale="90000"/>
          </a:bodyPr>
          <a:lstStyle/>
          <a:p>
            <a:r>
              <a:rPr lang="en-IN" dirty="0"/>
              <a:t>Does the human brain operate as an </a:t>
            </a:r>
            <a:r>
              <a:rPr lang="en-IN" dirty="0" err="1"/>
              <a:t>analog</a:t>
            </a:r>
            <a:r>
              <a:rPr lang="en-IN" dirty="0"/>
              <a:t> system, or a digital one?</a:t>
            </a:r>
          </a:p>
        </p:txBody>
      </p:sp>
      <p:sp>
        <p:nvSpPr>
          <p:cNvPr id="3" name="Content Placeholder 2"/>
          <p:cNvSpPr>
            <a:spLocks noGrp="1"/>
          </p:cNvSpPr>
          <p:nvPr>
            <p:ph idx="1"/>
          </p:nvPr>
        </p:nvSpPr>
        <p:spPr>
          <a:xfrm>
            <a:off x="457200" y="1643050"/>
            <a:ext cx="8229600" cy="4931486"/>
          </a:xfrm>
        </p:spPr>
        <p:txBody>
          <a:bodyPr/>
          <a:lstStyle/>
          <a:p>
            <a:r>
              <a:rPr lang="en-IN" dirty="0"/>
              <a:t>The answer is “both”. </a:t>
            </a:r>
          </a:p>
          <a:p>
            <a:r>
              <a:rPr lang="en-IN" dirty="0"/>
              <a:t>On the one hand, a neuron either does or does not transmit an action potential. </a:t>
            </a:r>
          </a:p>
          <a:p>
            <a:r>
              <a:rPr lang="en-IN" dirty="0"/>
              <a:t>This is an “all-or-nothing” process, and in this sense, the brain operates digitally. </a:t>
            </a:r>
          </a:p>
          <a:p>
            <a:r>
              <a:rPr lang="en-IN" b="1" dirty="0">
                <a:solidFill>
                  <a:srgbClr val="0033CC"/>
                </a:solidFill>
                <a:effectLst>
                  <a:outerShdw blurRad="38100" dist="38100" dir="2700000" algn="tl">
                    <a:srgbClr val="000000">
                      <a:alpha val="43137"/>
                    </a:srgbClr>
                  </a:outerShdw>
                </a:effectLst>
              </a:rPr>
              <a:t>But the frequency at which a neuron transmits action potentials can vary continuously, thus giving it this property of an </a:t>
            </a:r>
            <a:r>
              <a:rPr lang="en-IN" b="1" dirty="0" err="1">
                <a:solidFill>
                  <a:srgbClr val="0033CC"/>
                </a:solidFill>
                <a:effectLst>
                  <a:outerShdw blurRad="38100" dist="38100" dir="2700000" algn="tl">
                    <a:srgbClr val="000000">
                      <a:alpha val="43137"/>
                    </a:srgbClr>
                  </a:outerShdw>
                </a:effectLst>
              </a:rPr>
              <a:t>analog</a:t>
            </a:r>
            <a:r>
              <a:rPr lang="en-IN" b="1" dirty="0">
                <a:solidFill>
                  <a:srgbClr val="0033CC"/>
                </a:solidFill>
                <a:effectLst>
                  <a:outerShdw blurRad="38100" dist="38100" dir="2700000" algn="tl">
                    <a:srgbClr val="000000">
                      <a:alpha val="43137"/>
                    </a:srgbClr>
                  </a:outerShdw>
                </a:effectLst>
              </a:rPr>
              <a:t> system as well.</a:t>
            </a:r>
          </a:p>
          <a:p>
            <a:endParaRPr lang="en-IN" dirty="0"/>
          </a:p>
        </p:txBody>
      </p:sp>
      <p:sp>
        <p:nvSpPr>
          <p:cNvPr id="5" name="Slide Number Placeholder 4"/>
          <p:cNvSpPr>
            <a:spLocks noGrp="1"/>
          </p:cNvSpPr>
          <p:nvPr>
            <p:ph type="sldNum" sz="quarter" idx="12"/>
          </p:nvPr>
        </p:nvSpPr>
        <p:spPr/>
        <p:txBody>
          <a:bodyPr/>
          <a:lstStyle/>
          <a:p>
            <a:fld id="{754377DC-7F86-4D82-8D35-E1BE0CC933BF}" type="slidenum">
              <a:rPr lang="en-IN" smtClean="0"/>
              <a:pPr/>
              <a:t>24</a:t>
            </a:fld>
            <a:endParaRPr lang="en-IN"/>
          </a:p>
        </p:txBody>
      </p:sp>
      <p:sp>
        <p:nvSpPr>
          <p:cNvPr id="7" name="Date Placeholder 6"/>
          <p:cNvSpPr>
            <a:spLocks noGrp="1"/>
          </p:cNvSpPr>
          <p:nvPr>
            <p:ph type="dt" sz="half" idx="10"/>
          </p:nvPr>
        </p:nvSpPr>
        <p:spPr/>
        <p:txBody>
          <a:bodyPr/>
          <a:lstStyle/>
          <a:p>
            <a:fld id="{CC5BA535-C673-4AC2-A4C0-1B34C782FAEE}" type="datetime1">
              <a:rPr lang="en-US" smtClean="0"/>
              <a:pPr/>
              <a:t>6/26/2023</a:t>
            </a:fld>
            <a:endParaRPr lang="en-IN"/>
          </a:p>
        </p:txBody>
      </p:sp>
      <p:sp>
        <p:nvSpPr>
          <p:cNvPr id="8" name="Footer Placeholder 7"/>
          <p:cNvSpPr>
            <a:spLocks noGrp="1"/>
          </p:cNvSpPr>
          <p:nvPr>
            <p:ph type="ftr" sz="quarter" idx="11"/>
          </p:nvPr>
        </p:nvSpPr>
        <p:spPr/>
        <p:txBody>
          <a:bodyPr/>
          <a:lstStyle/>
          <a:p>
            <a:r>
              <a:rPr lang="en-IN"/>
              <a:t>Dept of Biotechnology, DSCE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715404" cy="571504"/>
          </a:xfrm>
        </p:spPr>
        <p:txBody>
          <a:bodyPr>
            <a:normAutofit fontScale="90000"/>
          </a:bodyPr>
          <a:lstStyle/>
          <a:p>
            <a:r>
              <a:rPr lang="en-IN" b="1" dirty="0"/>
              <a:t>Deterministic versus non-deterministic</a:t>
            </a:r>
            <a:br>
              <a:rPr lang="en-IN" dirty="0"/>
            </a:br>
            <a:endParaRPr lang="en-IN" dirty="0"/>
          </a:p>
        </p:txBody>
      </p:sp>
      <p:sp>
        <p:nvSpPr>
          <p:cNvPr id="3" name="Content Placeholder 2"/>
          <p:cNvSpPr>
            <a:spLocks noGrp="1"/>
          </p:cNvSpPr>
          <p:nvPr>
            <p:ph idx="1"/>
          </p:nvPr>
        </p:nvSpPr>
        <p:spPr>
          <a:xfrm>
            <a:off x="428596" y="928670"/>
            <a:ext cx="8429684" cy="5929330"/>
          </a:xfrm>
        </p:spPr>
        <p:txBody>
          <a:bodyPr>
            <a:normAutofit fontScale="92500" lnSpcReduction="20000"/>
          </a:bodyPr>
          <a:lstStyle/>
          <a:p>
            <a:r>
              <a:rPr lang="en-IN" dirty="0"/>
              <a:t>Computers are </a:t>
            </a:r>
            <a:r>
              <a:rPr lang="en-IN" b="1" dirty="0">
                <a:solidFill>
                  <a:srgbClr val="C00000"/>
                </a:solidFill>
              </a:rPr>
              <a:t>deterministic machines </a:t>
            </a:r>
            <a:r>
              <a:rPr lang="en-IN" dirty="0"/>
              <a:t>in the sense that </a:t>
            </a:r>
            <a:r>
              <a:rPr lang="en-IN" dirty="0">
                <a:solidFill>
                  <a:srgbClr val="C00000"/>
                </a:solidFill>
              </a:rPr>
              <a:t>with a given input, they will always produce the same output</a:t>
            </a:r>
            <a:r>
              <a:rPr lang="en-IN" dirty="0"/>
              <a:t>. Computers can simulate non-deterministic systems by </a:t>
            </a:r>
            <a:r>
              <a:rPr lang="en-IN" dirty="0">
                <a:solidFill>
                  <a:srgbClr val="C00000"/>
                </a:solidFill>
              </a:rPr>
              <a:t>introducing pseudo-random variables</a:t>
            </a:r>
            <a:r>
              <a:rPr lang="en-IN" dirty="0"/>
              <a:t>.</a:t>
            </a:r>
          </a:p>
          <a:p>
            <a:r>
              <a:rPr lang="en-IN" dirty="0"/>
              <a:t> Computers can also apply equations from chaos physics , in which the results of deterministic processes can be greatly influenced by tiny variations in the initial conditions.</a:t>
            </a:r>
          </a:p>
          <a:p>
            <a:pPr>
              <a:buFont typeface="Wingdings" pitchFamily="2" charset="2"/>
              <a:buChar char="q"/>
            </a:pPr>
            <a:r>
              <a:rPr lang="en-IN" dirty="0"/>
              <a:t>The brain is considered a </a:t>
            </a:r>
            <a:r>
              <a:rPr lang="en-IN" b="1" dirty="0">
                <a:solidFill>
                  <a:srgbClr val="FF0066"/>
                </a:solidFill>
              </a:rPr>
              <a:t>non-deterministic system: </a:t>
            </a:r>
            <a:r>
              <a:rPr lang="en-IN" dirty="0"/>
              <a:t>that it is </a:t>
            </a:r>
            <a:r>
              <a:rPr lang="en-IN" dirty="0">
                <a:solidFill>
                  <a:srgbClr val="FF0066"/>
                </a:solidFill>
              </a:rPr>
              <a:t>never completely the same from one moment to the next.</a:t>
            </a:r>
            <a:r>
              <a:rPr lang="en-IN" dirty="0"/>
              <a:t> </a:t>
            </a:r>
          </a:p>
          <a:p>
            <a:pPr>
              <a:buFont typeface="Wingdings" pitchFamily="2" charset="2"/>
              <a:buChar char="q"/>
            </a:pPr>
            <a:r>
              <a:rPr lang="en-IN" dirty="0"/>
              <a:t>It is constantly forming new synapses and strengthening or weakening existing ones according to how they are being used. Consequently, a given input will never produce exactly the same output twice. </a:t>
            </a:r>
          </a:p>
        </p:txBody>
      </p:sp>
      <p:sp>
        <p:nvSpPr>
          <p:cNvPr id="5" name="Slide Number Placeholder 4"/>
          <p:cNvSpPr>
            <a:spLocks noGrp="1"/>
          </p:cNvSpPr>
          <p:nvPr>
            <p:ph type="sldNum" sz="quarter" idx="12"/>
          </p:nvPr>
        </p:nvSpPr>
        <p:spPr/>
        <p:txBody>
          <a:bodyPr/>
          <a:lstStyle/>
          <a:p>
            <a:fld id="{754377DC-7F86-4D82-8D35-E1BE0CC933BF}" type="slidenum">
              <a:rPr lang="en-IN" smtClean="0"/>
              <a:pPr/>
              <a:t>25</a:t>
            </a:fld>
            <a:endParaRPr lang="en-IN"/>
          </a:p>
        </p:txBody>
      </p:sp>
      <p:sp>
        <p:nvSpPr>
          <p:cNvPr id="7" name="Date Placeholder 6"/>
          <p:cNvSpPr>
            <a:spLocks noGrp="1"/>
          </p:cNvSpPr>
          <p:nvPr>
            <p:ph type="dt" sz="half" idx="10"/>
          </p:nvPr>
        </p:nvSpPr>
        <p:spPr/>
        <p:txBody>
          <a:bodyPr/>
          <a:lstStyle/>
          <a:p>
            <a:fld id="{5DFD348B-2EC6-47BD-839B-0742303DBA64}" type="datetime1">
              <a:rPr lang="en-US" smtClean="0"/>
              <a:pPr/>
              <a:t>6/26/2023</a:t>
            </a:fld>
            <a:endParaRPr lang="en-IN"/>
          </a:p>
        </p:txBody>
      </p:sp>
      <p:sp>
        <p:nvSpPr>
          <p:cNvPr id="8" name="Footer Placeholder 7"/>
          <p:cNvSpPr>
            <a:spLocks noGrp="1"/>
          </p:cNvSpPr>
          <p:nvPr>
            <p:ph type="ftr" sz="quarter" idx="11"/>
          </p:nvPr>
        </p:nvSpPr>
        <p:spPr/>
        <p:txBody>
          <a:bodyPr/>
          <a:lstStyle/>
          <a:p>
            <a:r>
              <a:rPr lang="en-IN"/>
              <a:t>Dept of Biotechnology, DSCE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Limitations of the brain</a:t>
            </a:r>
          </a:p>
        </p:txBody>
      </p:sp>
      <p:sp>
        <p:nvSpPr>
          <p:cNvPr id="3" name="Content Placeholder 2"/>
          <p:cNvSpPr>
            <a:spLocks noGrp="1"/>
          </p:cNvSpPr>
          <p:nvPr>
            <p:ph idx="1"/>
          </p:nvPr>
        </p:nvSpPr>
        <p:spPr/>
        <p:txBody>
          <a:bodyPr>
            <a:normAutofit lnSpcReduction="10000"/>
          </a:bodyPr>
          <a:lstStyle/>
          <a:p>
            <a:r>
              <a:rPr lang="en-IN" dirty="0"/>
              <a:t>More generally, </a:t>
            </a:r>
            <a:r>
              <a:rPr lang="en-IN" dirty="0">
                <a:solidFill>
                  <a:srgbClr val="FF0066"/>
                </a:solidFill>
              </a:rPr>
              <a:t>three essential bottlenecks </a:t>
            </a:r>
            <a:r>
              <a:rPr lang="en-IN" dirty="0"/>
              <a:t>were shown to limit information processes in the brain: </a:t>
            </a:r>
            <a:r>
              <a:rPr lang="en-IN" b="1" dirty="0">
                <a:solidFill>
                  <a:srgbClr val="C00000"/>
                </a:solidFill>
              </a:rPr>
              <a:t>the </a:t>
            </a:r>
            <a:r>
              <a:rPr lang="en-IN" b="1" dirty="0" err="1">
                <a:solidFill>
                  <a:srgbClr val="C00000"/>
                </a:solidFill>
              </a:rPr>
              <a:t>Attentional</a:t>
            </a:r>
            <a:r>
              <a:rPr lang="en-IN" b="1" dirty="0">
                <a:solidFill>
                  <a:srgbClr val="C00000"/>
                </a:solidFill>
              </a:rPr>
              <a:t> Blink (AB)</a:t>
            </a:r>
            <a:r>
              <a:rPr lang="en-IN" dirty="0"/>
              <a:t> limits our ability to consciously perceive, </a:t>
            </a:r>
          </a:p>
          <a:p>
            <a:r>
              <a:rPr lang="en-IN" dirty="0"/>
              <a:t>The </a:t>
            </a:r>
            <a:r>
              <a:rPr lang="en-IN" b="1" dirty="0">
                <a:solidFill>
                  <a:srgbClr val="0070C0"/>
                </a:solidFill>
              </a:rPr>
              <a:t>Visual Short-Term Memory (VSTM) </a:t>
            </a:r>
            <a:r>
              <a:rPr lang="en-IN" dirty="0"/>
              <a:t>our capacity to hold in mind, and </a:t>
            </a:r>
          </a:p>
          <a:p>
            <a:r>
              <a:rPr lang="en-IN" dirty="0"/>
              <a:t>The </a:t>
            </a:r>
            <a:r>
              <a:rPr lang="en-IN" b="1" dirty="0">
                <a:solidFill>
                  <a:srgbClr val="7030A0"/>
                </a:solidFill>
              </a:rPr>
              <a:t>Psychological Refractory Period (PRP) </a:t>
            </a:r>
            <a:r>
              <a:rPr lang="en-IN" dirty="0"/>
              <a:t>our ability to act upon the visual world. In particular, the brain takes up to 100 ms to process complex images</a:t>
            </a:r>
          </a:p>
        </p:txBody>
      </p:sp>
      <p:sp>
        <p:nvSpPr>
          <p:cNvPr id="5" name="Slide Number Placeholder 4"/>
          <p:cNvSpPr>
            <a:spLocks noGrp="1"/>
          </p:cNvSpPr>
          <p:nvPr>
            <p:ph type="sldNum" sz="quarter" idx="12"/>
          </p:nvPr>
        </p:nvSpPr>
        <p:spPr/>
        <p:txBody>
          <a:bodyPr/>
          <a:lstStyle/>
          <a:p>
            <a:fld id="{754377DC-7F86-4D82-8D35-E1BE0CC933BF}" type="slidenum">
              <a:rPr lang="en-IN" smtClean="0"/>
              <a:pPr/>
              <a:t>26</a:t>
            </a:fld>
            <a:endParaRPr lang="en-IN"/>
          </a:p>
        </p:txBody>
      </p:sp>
      <p:sp>
        <p:nvSpPr>
          <p:cNvPr id="7" name="Date Placeholder 6"/>
          <p:cNvSpPr>
            <a:spLocks noGrp="1"/>
          </p:cNvSpPr>
          <p:nvPr>
            <p:ph type="dt" sz="half" idx="10"/>
          </p:nvPr>
        </p:nvSpPr>
        <p:spPr/>
        <p:txBody>
          <a:bodyPr/>
          <a:lstStyle/>
          <a:p>
            <a:fld id="{AF16BA8A-EEA7-4ACB-924A-E19B0C6206D3}" type="datetime1">
              <a:rPr lang="en-US" smtClean="0"/>
              <a:pPr/>
              <a:t>6/26/2023</a:t>
            </a:fld>
            <a:endParaRPr lang="en-IN"/>
          </a:p>
        </p:txBody>
      </p:sp>
      <p:sp>
        <p:nvSpPr>
          <p:cNvPr id="8" name="Footer Placeholder 7"/>
          <p:cNvSpPr>
            <a:spLocks noGrp="1"/>
          </p:cNvSpPr>
          <p:nvPr>
            <p:ph type="ftr" sz="quarter" idx="11"/>
          </p:nvPr>
        </p:nvSpPr>
        <p:spPr/>
        <p:txBody>
          <a:bodyPr/>
          <a:lstStyle/>
          <a:p>
            <a:r>
              <a:rPr lang="en-IN"/>
              <a:t>Dept of Biotechnology, DSCE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1066800"/>
          </a:xfrm>
        </p:spPr>
        <p:txBody>
          <a:bodyPr/>
          <a:lstStyle/>
          <a:p>
            <a:r>
              <a:rPr lang="en-IN" dirty="0"/>
              <a:t>Electro Encephalogram (EEG)</a:t>
            </a:r>
          </a:p>
        </p:txBody>
      </p:sp>
      <p:sp>
        <p:nvSpPr>
          <p:cNvPr id="3" name="Content Placeholder 2"/>
          <p:cNvSpPr>
            <a:spLocks noGrp="1"/>
          </p:cNvSpPr>
          <p:nvPr>
            <p:ph idx="1"/>
          </p:nvPr>
        </p:nvSpPr>
        <p:spPr>
          <a:xfrm>
            <a:off x="285720" y="1214422"/>
            <a:ext cx="8501122" cy="5214974"/>
          </a:xfrm>
        </p:spPr>
        <p:txBody>
          <a:bodyPr>
            <a:normAutofit lnSpcReduction="10000"/>
          </a:bodyPr>
          <a:lstStyle/>
          <a:p>
            <a:r>
              <a:rPr lang="en-IN" dirty="0"/>
              <a:t>A test that measures electrical activity in the brain using small, metal discs (electrodes) attached to the scalp.</a:t>
            </a:r>
          </a:p>
          <a:p>
            <a:r>
              <a:rPr lang="en-IN" dirty="0"/>
              <a:t> Brain cells communicate via electrical impulses and are active all the time, even during asleep.</a:t>
            </a:r>
          </a:p>
          <a:p>
            <a:r>
              <a:rPr lang="en-IN" dirty="0"/>
              <a:t>It may also be made from electrodes placed directly over the surface of the brain or from needle electrodes inserted into the brain. </a:t>
            </a:r>
          </a:p>
          <a:p>
            <a:r>
              <a:rPr lang="en-IN" dirty="0"/>
              <a:t>The architecture of the brain is not uniform but varies with different locations. Thus the EEG can vary depending on the location of the recording electrodes.</a:t>
            </a:r>
          </a:p>
        </p:txBody>
      </p:sp>
      <p:sp>
        <p:nvSpPr>
          <p:cNvPr id="5" name="Slide Number Placeholder 4"/>
          <p:cNvSpPr>
            <a:spLocks noGrp="1"/>
          </p:cNvSpPr>
          <p:nvPr>
            <p:ph type="sldNum" sz="quarter" idx="12"/>
          </p:nvPr>
        </p:nvSpPr>
        <p:spPr/>
        <p:txBody>
          <a:bodyPr/>
          <a:lstStyle/>
          <a:p>
            <a:fld id="{754377DC-7F86-4D82-8D35-E1BE0CC933BF}" type="slidenum">
              <a:rPr lang="en-IN" smtClean="0"/>
              <a:pPr/>
              <a:t>27</a:t>
            </a:fld>
            <a:endParaRPr lang="en-IN"/>
          </a:p>
        </p:txBody>
      </p:sp>
      <p:sp>
        <p:nvSpPr>
          <p:cNvPr id="7" name="Date Placeholder 6"/>
          <p:cNvSpPr>
            <a:spLocks noGrp="1"/>
          </p:cNvSpPr>
          <p:nvPr>
            <p:ph type="dt" sz="half" idx="10"/>
          </p:nvPr>
        </p:nvSpPr>
        <p:spPr/>
        <p:txBody>
          <a:bodyPr/>
          <a:lstStyle/>
          <a:p>
            <a:fld id="{53A6C075-A8D6-4E4C-A63F-26D8E6F0E8B0}" type="datetime1">
              <a:rPr lang="en-US" smtClean="0"/>
              <a:pPr/>
              <a:t>6/26/2023</a:t>
            </a:fld>
            <a:endParaRPr lang="en-IN"/>
          </a:p>
        </p:txBody>
      </p:sp>
      <p:sp>
        <p:nvSpPr>
          <p:cNvPr id="8" name="Footer Placeholder 7"/>
          <p:cNvSpPr>
            <a:spLocks noGrp="1"/>
          </p:cNvSpPr>
          <p:nvPr>
            <p:ph type="ftr" sz="quarter" idx="11"/>
          </p:nvPr>
        </p:nvSpPr>
        <p:spPr/>
        <p:txBody>
          <a:bodyPr/>
          <a:lstStyle/>
          <a:p>
            <a:r>
              <a:rPr lang="en-IN"/>
              <a:t>Dept of Biotechnology, DSCE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71480"/>
            <a:ext cx="8786842" cy="5715040"/>
          </a:xfrm>
        </p:spPr>
        <p:txBody>
          <a:bodyPr>
            <a:normAutofit fontScale="77500" lnSpcReduction="20000"/>
          </a:bodyPr>
          <a:lstStyle/>
          <a:p>
            <a:r>
              <a:rPr lang="en-IN" dirty="0">
                <a:solidFill>
                  <a:srgbClr val="0033CC"/>
                </a:solidFill>
                <a:effectLst>
                  <a:outerShdw blurRad="38100" dist="38100" dir="2700000" algn="tl">
                    <a:srgbClr val="000000">
                      <a:alpha val="43137"/>
                    </a:srgbClr>
                  </a:outerShdw>
                </a:effectLst>
              </a:rPr>
              <a:t>Alpha waves </a:t>
            </a:r>
            <a:r>
              <a:rPr lang="en-IN" dirty="0"/>
              <a:t>- frequencies between 8 - 13 Hz with amplitude less than 10 µV. Found people who </a:t>
            </a:r>
            <a:r>
              <a:rPr lang="en-IN" dirty="0">
                <a:solidFill>
                  <a:srgbClr val="7030A0"/>
                </a:solidFill>
              </a:rPr>
              <a:t>are awake and resting quietly</a:t>
            </a:r>
            <a:r>
              <a:rPr lang="en-IN" dirty="0"/>
              <a:t>, </a:t>
            </a:r>
            <a:r>
              <a:rPr lang="en-IN" dirty="0">
                <a:solidFill>
                  <a:srgbClr val="7030A0"/>
                </a:solidFill>
              </a:rPr>
              <a:t>not in intense mental activity</a:t>
            </a:r>
          </a:p>
          <a:p>
            <a:r>
              <a:rPr lang="en-IN" sz="2900" dirty="0">
                <a:solidFill>
                  <a:srgbClr val="0033CC"/>
                </a:solidFill>
                <a:effectLst>
                  <a:outerShdw blurRad="38100" dist="38100" dir="2700000" algn="tl">
                    <a:srgbClr val="000000">
                      <a:alpha val="43137"/>
                    </a:srgbClr>
                  </a:outerShdw>
                </a:effectLst>
              </a:rPr>
              <a:t>Beta waves </a:t>
            </a:r>
            <a:r>
              <a:rPr lang="en-IN" dirty="0"/>
              <a:t>-frequency  14 to 22 Hz, </a:t>
            </a:r>
            <a:r>
              <a:rPr lang="en-IN" dirty="0" err="1"/>
              <a:t>upto</a:t>
            </a:r>
            <a:r>
              <a:rPr lang="en-IN" dirty="0"/>
              <a:t> 50 Hz under intense mental activity. two types: beta I waves, lower frequencies which disappear during mental activity, and beta II waves, higher frequencies which appear during tension and intense mental activity. </a:t>
            </a:r>
          </a:p>
          <a:p>
            <a:r>
              <a:rPr lang="en-IN" sz="2900" dirty="0">
                <a:solidFill>
                  <a:srgbClr val="0033CC"/>
                </a:solidFill>
                <a:effectLst>
                  <a:outerShdw blurRad="38100" dist="38100" dir="2700000" algn="tl">
                    <a:srgbClr val="000000">
                      <a:alpha val="43137"/>
                    </a:srgbClr>
                  </a:outerShdw>
                </a:effectLst>
              </a:rPr>
              <a:t>Gamma waves :</a:t>
            </a:r>
            <a:r>
              <a:rPr lang="en-IN" dirty="0"/>
              <a:t>22 -30 Hz with an amplitude of less than 2 µV peak-to-peak and are found when the subject is paying attention or is having some other sensory stimulation.</a:t>
            </a:r>
          </a:p>
          <a:p>
            <a:r>
              <a:rPr lang="en-IN" sz="2900" dirty="0">
                <a:solidFill>
                  <a:srgbClr val="0033CC"/>
                </a:solidFill>
                <a:effectLst>
                  <a:outerShdw blurRad="38100" dist="38100" dir="2700000" algn="tl">
                    <a:srgbClr val="000000">
                      <a:alpha val="43137"/>
                    </a:srgbClr>
                  </a:outerShdw>
                </a:effectLst>
              </a:rPr>
              <a:t>Theta waves: </a:t>
            </a:r>
            <a:r>
              <a:rPr lang="en-IN" dirty="0"/>
              <a:t>freq 4 to 7 Hz with an amplitude of less than 100 µV. They occur mainly in the parietal and temporal regions in sleep and also in children when awake, and </a:t>
            </a:r>
            <a:r>
              <a:rPr lang="en-IN" b="1" i="1" dirty="0">
                <a:solidFill>
                  <a:srgbClr val="FF0000"/>
                </a:solidFill>
                <a:effectLst>
                  <a:outerShdw blurRad="38100" dist="38100" dir="2700000" algn="tl">
                    <a:srgbClr val="000000">
                      <a:alpha val="43137"/>
                    </a:srgbClr>
                  </a:outerShdw>
                </a:effectLst>
              </a:rPr>
              <a:t>during emotional stress in some adults, particularly during disappointment and frustration. Sudden removal of something causing pleasure will cause about 20 s of theta waves.</a:t>
            </a:r>
          </a:p>
          <a:p>
            <a:r>
              <a:rPr lang="en-IN" sz="2900" dirty="0">
                <a:solidFill>
                  <a:srgbClr val="0033CC"/>
                </a:solidFill>
                <a:effectLst>
                  <a:outerShdw blurRad="38100" dist="38100" dir="2700000" algn="tl">
                    <a:srgbClr val="000000">
                      <a:alpha val="43137"/>
                    </a:srgbClr>
                  </a:outerShdw>
                </a:effectLst>
              </a:rPr>
              <a:t>Delta Waves </a:t>
            </a:r>
            <a:r>
              <a:rPr lang="en-IN" dirty="0"/>
              <a:t>(Up to 4 Hz)are high-amplitude brain waves and are associated with deep sleep stages. </a:t>
            </a:r>
            <a:endParaRPr lang="en-IN" b="1" i="1" dirty="0">
              <a:solidFill>
                <a:srgbClr val="FF0000"/>
              </a:solidFill>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754377DC-7F86-4D82-8D35-E1BE0CC933BF}" type="slidenum">
              <a:rPr lang="en-IN" smtClean="0"/>
              <a:pPr/>
              <a:t>28</a:t>
            </a:fld>
            <a:endParaRPr lang="en-IN"/>
          </a:p>
        </p:txBody>
      </p:sp>
      <p:sp>
        <p:nvSpPr>
          <p:cNvPr id="7" name="Date Placeholder 6"/>
          <p:cNvSpPr>
            <a:spLocks noGrp="1"/>
          </p:cNvSpPr>
          <p:nvPr>
            <p:ph type="dt" sz="half" idx="10"/>
          </p:nvPr>
        </p:nvSpPr>
        <p:spPr/>
        <p:txBody>
          <a:bodyPr/>
          <a:lstStyle/>
          <a:p>
            <a:fld id="{D6E2AAEB-2764-4246-9955-3877B9F633B3}" type="datetime1">
              <a:rPr lang="en-US" smtClean="0"/>
              <a:pPr/>
              <a:t>6/26/2023</a:t>
            </a:fld>
            <a:endParaRPr lang="en-IN"/>
          </a:p>
        </p:txBody>
      </p:sp>
      <p:sp>
        <p:nvSpPr>
          <p:cNvPr id="8" name="Footer Placeholder 7"/>
          <p:cNvSpPr>
            <a:spLocks noGrp="1"/>
          </p:cNvSpPr>
          <p:nvPr>
            <p:ph type="ftr" sz="quarter" idx="11"/>
          </p:nvPr>
        </p:nvSpPr>
        <p:spPr/>
        <p:txBody>
          <a:bodyPr/>
          <a:lstStyle/>
          <a:p>
            <a:r>
              <a:rPr lang="en-IN"/>
              <a:t>Dept of Biotechnology, DSCE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85728"/>
            <a:ext cx="8229600" cy="642942"/>
          </a:xfrm>
        </p:spPr>
        <p:txBody>
          <a:bodyPr>
            <a:normAutofit fontScale="90000"/>
          </a:bodyPr>
          <a:lstStyle/>
          <a:p>
            <a:r>
              <a:rPr lang="en-IN" dirty="0"/>
              <a:t>Brain waves in EEG</a:t>
            </a:r>
          </a:p>
        </p:txBody>
      </p:sp>
      <p:pic>
        <p:nvPicPr>
          <p:cNvPr id="4" name="Picture 2"/>
          <p:cNvPicPr>
            <a:picLocks noGrp="1" noChangeAspect="1" noChangeArrowheads="1"/>
          </p:cNvPicPr>
          <p:nvPr>
            <p:ph idx="1"/>
          </p:nvPr>
        </p:nvPicPr>
        <p:blipFill>
          <a:blip r:embed="rId2"/>
          <a:srcRect l="29649" t="24414" r="35761" b="18945"/>
          <a:stretch>
            <a:fillRect/>
          </a:stretch>
        </p:blipFill>
        <p:spPr bwMode="auto">
          <a:xfrm>
            <a:off x="788778" y="928669"/>
            <a:ext cx="6783618" cy="558759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754377DC-7F86-4D82-8D35-E1BE0CC933BF}" type="slidenum">
              <a:rPr lang="en-IN" smtClean="0"/>
              <a:pPr/>
              <a:t>29</a:t>
            </a:fld>
            <a:endParaRPr lang="en-IN"/>
          </a:p>
        </p:txBody>
      </p:sp>
      <p:sp>
        <p:nvSpPr>
          <p:cNvPr id="8" name="Date Placeholder 7"/>
          <p:cNvSpPr>
            <a:spLocks noGrp="1"/>
          </p:cNvSpPr>
          <p:nvPr>
            <p:ph type="dt" sz="half" idx="10"/>
          </p:nvPr>
        </p:nvSpPr>
        <p:spPr/>
        <p:txBody>
          <a:bodyPr/>
          <a:lstStyle/>
          <a:p>
            <a:fld id="{5C6FFD09-4EA5-408E-BBBD-38C892C170A4}" type="datetime1">
              <a:rPr lang="en-US" smtClean="0"/>
              <a:pPr/>
              <a:t>6/26/2023</a:t>
            </a:fld>
            <a:endParaRPr lang="en-IN"/>
          </a:p>
        </p:txBody>
      </p:sp>
      <p:sp>
        <p:nvSpPr>
          <p:cNvPr id="9" name="Footer Placeholder 8"/>
          <p:cNvSpPr>
            <a:spLocks noGrp="1"/>
          </p:cNvSpPr>
          <p:nvPr>
            <p:ph type="ftr" sz="quarter" idx="11"/>
          </p:nvPr>
        </p:nvSpPr>
        <p:spPr/>
        <p:txBody>
          <a:bodyPr/>
          <a:lstStyle/>
          <a:p>
            <a:r>
              <a:rPr lang="en-IN"/>
              <a:t>Dept of Biotechnology, DSCE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52400"/>
            <a:ext cx="8229600" cy="838200"/>
          </a:xfrm>
        </p:spPr>
        <p:txBody>
          <a:bodyPr/>
          <a:lstStyle/>
          <a:p>
            <a:pPr eaLnBrk="1" hangingPunct="1"/>
            <a:r>
              <a:rPr lang="en-US" altLang="en-US" sz="3200" dirty="0"/>
              <a:t>Organization of the nervous system</a:t>
            </a:r>
          </a:p>
        </p:txBody>
      </p:sp>
      <p:sp>
        <p:nvSpPr>
          <p:cNvPr id="20483" name="Rectangle 3"/>
          <p:cNvSpPr>
            <a:spLocks noGrp="1" noChangeArrowheads="1"/>
          </p:cNvSpPr>
          <p:nvPr>
            <p:ph type="body" idx="1"/>
          </p:nvPr>
        </p:nvSpPr>
        <p:spPr/>
        <p:txBody>
          <a:bodyPr/>
          <a:lstStyle/>
          <a:p>
            <a:pPr eaLnBrk="1" hangingPunct="1"/>
            <a:endParaRPr lang="en-US" altLang="en-US"/>
          </a:p>
        </p:txBody>
      </p:sp>
      <p:pic>
        <p:nvPicPr>
          <p:cNvPr id="20484" name="Picture 4" descr="pg_110"/>
          <p:cNvPicPr>
            <a:picLocks noChangeAspect="1" noChangeArrowheads="1"/>
          </p:cNvPicPr>
          <p:nvPr/>
        </p:nvPicPr>
        <p:blipFill>
          <a:blip r:embed="rId3"/>
          <a:srcRect/>
          <a:stretch>
            <a:fillRect/>
          </a:stretch>
        </p:blipFill>
        <p:spPr bwMode="auto">
          <a:xfrm>
            <a:off x="0" y="1133080"/>
            <a:ext cx="9104046" cy="550267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754377DC-7F86-4D82-8D35-E1BE0CC933BF}" type="slidenum">
              <a:rPr lang="en-IN" smtClean="0"/>
              <a:pPr/>
              <a:t>3</a:t>
            </a:fld>
            <a:endParaRPr lang="en-IN"/>
          </a:p>
        </p:txBody>
      </p:sp>
      <p:sp>
        <p:nvSpPr>
          <p:cNvPr id="8" name="Date Placeholder 7"/>
          <p:cNvSpPr>
            <a:spLocks noGrp="1"/>
          </p:cNvSpPr>
          <p:nvPr>
            <p:ph type="dt" sz="half" idx="10"/>
          </p:nvPr>
        </p:nvSpPr>
        <p:spPr/>
        <p:txBody>
          <a:bodyPr/>
          <a:lstStyle/>
          <a:p>
            <a:fld id="{BD5895D9-AD03-4B42-B4D2-4D782C2BA6F4}" type="datetime1">
              <a:rPr lang="en-US" smtClean="0"/>
              <a:pPr/>
              <a:t>6/26/2023</a:t>
            </a:fld>
            <a:endParaRPr lang="en-IN"/>
          </a:p>
        </p:txBody>
      </p:sp>
      <p:sp>
        <p:nvSpPr>
          <p:cNvPr id="9" name="Footer Placeholder 8"/>
          <p:cNvSpPr>
            <a:spLocks noGrp="1"/>
          </p:cNvSpPr>
          <p:nvPr>
            <p:ph type="ftr" sz="quarter" idx="11"/>
          </p:nvPr>
        </p:nvSpPr>
        <p:spPr/>
        <p:txBody>
          <a:bodyPr/>
          <a:lstStyle/>
          <a:p>
            <a:r>
              <a:rPr lang="en-IN"/>
              <a:t>Dept of Biotechnology, DSCE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F245-7D0B-79E3-4603-4012CDA2EF69}"/>
              </a:ext>
            </a:extLst>
          </p:cNvPr>
          <p:cNvSpPr>
            <a:spLocks noGrp="1"/>
          </p:cNvSpPr>
          <p:nvPr>
            <p:ph type="title"/>
          </p:nvPr>
        </p:nvSpPr>
        <p:spPr/>
        <p:txBody>
          <a:bodyPr/>
          <a:lstStyle/>
          <a:p>
            <a:r>
              <a:rPr lang="en-IN" dirty="0"/>
              <a:t>Applications of EEG</a:t>
            </a:r>
          </a:p>
        </p:txBody>
      </p:sp>
      <p:sp>
        <p:nvSpPr>
          <p:cNvPr id="3" name="Content Placeholder 2">
            <a:extLst>
              <a:ext uri="{FF2B5EF4-FFF2-40B4-BE49-F238E27FC236}">
                <a16:creationId xmlns:a16="http://schemas.microsoft.com/office/drawing/2014/main" id="{D49BEE1F-A8B5-F742-0BE9-6B9E35F46E89}"/>
              </a:ext>
            </a:extLst>
          </p:cNvPr>
          <p:cNvSpPr>
            <a:spLocks noGrp="1"/>
          </p:cNvSpPr>
          <p:nvPr>
            <p:ph idx="1"/>
          </p:nvPr>
        </p:nvSpPr>
        <p:spPr/>
        <p:txBody>
          <a:bodyPr/>
          <a:lstStyle/>
          <a:p>
            <a:pPr algn="just">
              <a:lnSpc>
                <a:spcPct val="107000"/>
              </a:lnSpc>
              <a:spcAft>
                <a:spcPts val="800"/>
              </a:spcAft>
              <a:tabLst>
                <a:tab pos="1226820" algn="l"/>
              </a:tabLst>
            </a:pPr>
            <a:r>
              <a:rPr lang="en-IN" sz="32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Diagnosis of epilepsy </a:t>
            </a:r>
            <a:endParaRPr lang="en-IN" sz="32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1226820" algn="l"/>
              </a:tabLst>
            </a:pPr>
            <a:r>
              <a:rPr lang="en-IN" sz="32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2. Localization of brain tumour</a:t>
            </a:r>
            <a:endParaRPr lang="en-IN" sz="32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1226820" algn="l"/>
              </a:tabLst>
            </a:pPr>
            <a:r>
              <a:rPr lang="en-IN" sz="32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3.Dementia (Memory problems)</a:t>
            </a:r>
            <a:endParaRPr lang="en-IN" sz="32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1226820" algn="l"/>
              </a:tabLst>
            </a:pPr>
            <a:r>
              <a:rPr lang="en-IN" sz="32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4.Head injury </a:t>
            </a:r>
            <a:endParaRPr lang="en-IN" sz="32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1226820" algn="l"/>
              </a:tabLst>
            </a:pPr>
            <a:r>
              <a:rPr lang="en-IN" sz="32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5. Psychological disorder</a:t>
            </a:r>
            <a:endParaRPr lang="en-IN" sz="32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11E05884-435C-7460-1281-1F2AD9956DF1}"/>
              </a:ext>
            </a:extLst>
          </p:cNvPr>
          <p:cNvSpPr>
            <a:spLocks noGrp="1"/>
          </p:cNvSpPr>
          <p:nvPr>
            <p:ph type="dt" sz="half" idx="10"/>
          </p:nvPr>
        </p:nvSpPr>
        <p:spPr/>
        <p:txBody>
          <a:bodyPr/>
          <a:lstStyle/>
          <a:p>
            <a:fld id="{05B84E52-26CC-49D3-8A1A-E3163379FECD}" type="datetime1">
              <a:rPr lang="en-US" smtClean="0"/>
              <a:pPr/>
              <a:t>6/26/2023</a:t>
            </a:fld>
            <a:endParaRPr lang="en-IN"/>
          </a:p>
        </p:txBody>
      </p:sp>
      <p:sp>
        <p:nvSpPr>
          <p:cNvPr id="5" name="Footer Placeholder 4">
            <a:extLst>
              <a:ext uri="{FF2B5EF4-FFF2-40B4-BE49-F238E27FC236}">
                <a16:creationId xmlns:a16="http://schemas.microsoft.com/office/drawing/2014/main" id="{F0A1E807-C6BC-9913-498A-5C4F522EA69E}"/>
              </a:ext>
            </a:extLst>
          </p:cNvPr>
          <p:cNvSpPr>
            <a:spLocks noGrp="1"/>
          </p:cNvSpPr>
          <p:nvPr>
            <p:ph type="ftr" sz="quarter" idx="11"/>
          </p:nvPr>
        </p:nvSpPr>
        <p:spPr/>
        <p:txBody>
          <a:bodyPr/>
          <a:lstStyle/>
          <a:p>
            <a:r>
              <a:rPr lang="en-IN"/>
              <a:t>Dept of Biotechnology, DSCE</a:t>
            </a:r>
          </a:p>
        </p:txBody>
      </p:sp>
      <p:sp>
        <p:nvSpPr>
          <p:cNvPr id="6" name="Slide Number Placeholder 5">
            <a:extLst>
              <a:ext uri="{FF2B5EF4-FFF2-40B4-BE49-F238E27FC236}">
                <a16:creationId xmlns:a16="http://schemas.microsoft.com/office/drawing/2014/main" id="{60EE8B74-2CE7-495E-BB59-FCF5554DBA86}"/>
              </a:ext>
            </a:extLst>
          </p:cNvPr>
          <p:cNvSpPr>
            <a:spLocks noGrp="1"/>
          </p:cNvSpPr>
          <p:nvPr>
            <p:ph type="sldNum" sz="quarter" idx="12"/>
          </p:nvPr>
        </p:nvSpPr>
        <p:spPr/>
        <p:txBody>
          <a:bodyPr/>
          <a:lstStyle/>
          <a:p>
            <a:fld id="{754377DC-7F86-4D82-8D35-E1BE0CC933BF}" type="slidenum">
              <a:rPr lang="en-IN" smtClean="0"/>
              <a:pPr/>
              <a:t>30</a:t>
            </a:fld>
            <a:endParaRPr lang="en-IN"/>
          </a:p>
        </p:txBody>
      </p:sp>
    </p:spTree>
    <p:extLst>
      <p:ext uri="{BB962C8B-B14F-4D97-AF65-F5344CB8AC3E}">
        <p14:creationId xmlns:p14="http://schemas.microsoft.com/office/powerpoint/2010/main" val="3127620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571504"/>
          </a:xfrm>
        </p:spPr>
        <p:txBody>
          <a:bodyPr>
            <a:normAutofit fontScale="90000"/>
          </a:bodyPr>
          <a:lstStyle/>
          <a:p>
            <a:r>
              <a:rPr lang="en-IN" dirty="0"/>
              <a:t>Robotics in prosthetic limbs</a:t>
            </a:r>
            <a:br>
              <a:rPr lang="en-IN" dirty="0"/>
            </a:br>
            <a:endParaRPr lang="en-IN" dirty="0"/>
          </a:p>
        </p:txBody>
      </p:sp>
      <p:sp>
        <p:nvSpPr>
          <p:cNvPr id="3" name="Content Placeholder 2"/>
          <p:cNvSpPr>
            <a:spLocks noGrp="1"/>
          </p:cNvSpPr>
          <p:nvPr>
            <p:ph idx="1"/>
          </p:nvPr>
        </p:nvSpPr>
        <p:spPr>
          <a:xfrm>
            <a:off x="457200" y="857232"/>
            <a:ext cx="8686800" cy="5717304"/>
          </a:xfrm>
        </p:spPr>
        <p:txBody>
          <a:bodyPr>
            <a:normAutofit/>
          </a:bodyPr>
          <a:lstStyle/>
          <a:p>
            <a:r>
              <a:rPr lang="en-IN" sz="2400" dirty="0"/>
              <a:t>Robotic prosthetic limb is a well-established research area that integrates advanced mechatronics, intelligent sensing, and control for achieving higher order lost sensory motor functions while maintaining the physical appearance of amputated limb.</a:t>
            </a:r>
          </a:p>
          <a:p>
            <a:r>
              <a:rPr lang="en-IN" sz="2400" dirty="0"/>
              <a:t>Example: </a:t>
            </a:r>
            <a:r>
              <a:rPr lang="en-IN" sz="2400"/>
              <a:t>an </a:t>
            </a:r>
            <a:r>
              <a:rPr lang="en-IN" sz="2400" b="1">
                <a:solidFill>
                  <a:srgbClr val="C00000"/>
                </a:solidFill>
              </a:rPr>
              <a:t>under actuated </a:t>
            </a:r>
            <a:r>
              <a:rPr lang="en-IN" sz="2400" b="1" dirty="0">
                <a:solidFill>
                  <a:srgbClr val="C00000"/>
                </a:solidFill>
              </a:rPr>
              <a:t>robot</a:t>
            </a:r>
            <a:r>
              <a:rPr lang="en-IN" sz="2400" dirty="0"/>
              <a:t> with 15 degrees of freedom and can achieve five grasping patterns: </a:t>
            </a:r>
            <a:r>
              <a:rPr lang="en-IN" sz="2400" dirty="0">
                <a:solidFill>
                  <a:srgbClr val="0033CC"/>
                </a:solidFill>
                <a:effectLst>
                  <a:outerShdw blurRad="38100" dist="38100" dir="2700000" algn="tl">
                    <a:srgbClr val="000000">
                      <a:alpha val="43137"/>
                    </a:srgbClr>
                  </a:outerShdw>
                </a:effectLst>
              </a:rPr>
              <a:t>power grasp, tip grasp, lateral grasp, hook grasp, and index point</a:t>
            </a:r>
            <a:r>
              <a:rPr lang="en-IN" sz="2400" dirty="0"/>
              <a:t>. </a:t>
            </a:r>
          </a:p>
          <a:p>
            <a:r>
              <a:rPr lang="en-IN" sz="2400" dirty="0"/>
              <a:t>Can achieve required hand </a:t>
            </a:r>
            <a:r>
              <a:rPr lang="en-IN" sz="2400" dirty="0" err="1"/>
              <a:t>preshaping</a:t>
            </a:r>
            <a:r>
              <a:rPr lang="en-IN" sz="2400" dirty="0"/>
              <a:t> for a given grasping pattern using electric-power in the </a:t>
            </a:r>
            <a:r>
              <a:rPr lang="en-IN" sz="2400" dirty="0" err="1"/>
              <a:t>pregrasp</a:t>
            </a:r>
            <a:r>
              <a:rPr lang="en-IN" sz="2400" dirty="0"/>
              <a:t> stage and body power is used in grasp stage to execute the final grasping action.</a:t>
            </a:r>
          </a:p>
          <a:p>
            <a:endParaRPr lang="en-IN" dirty="0"/>
          </a:p>
        </p:txBody>
      </p:sp>
      <p:pic>
        <p:nvPicPr>
          <p:cNvPr id="2050" name="Picture 2"/>
          <p:cNvPicPr>
            <a:picLocks noChangeAspect="1" noChangeArrowheads="1"/>
          </p:cNvPicPr>
          <p:nvPr/>
        </p:nvPicPr>
        <p:blipFill>
          <a:blip r:embed="rId2"/>
          <a:srcRect l="58748" t="33203" r="11603" b="43359"/>
          <a:stretch>
            <a:fillRect/>
          </a:stretch>
        </p:blipFill>
        <p:spPr bwMode="auto">
          <a:xfrm>
            <a:off x="5214942" y="5111752"/>
            <a:ext cx="3929058" cy="1746248"/>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754377DC-7F86-4D82-8D35-E1BE0CC933BF}" type="slidenum">
              <a:rPr lang="en-IN" smtClean="0"/>
              <a:pPr/>
              <a:t>31</a:t>
            </a:fld>
            <a:endParaRPr lang="en-IN"/>
          </a:p>
        </p:txBody>
      </p:sp>
      <p:sp>
        <p:nvSpPr>
          <p:cNvPr id="8" name="Date Placeholder 7"/>
          <p:cNvSpPr>
            <a:spLocks noGrp="1"/>
          </p:cNvSpPr>
          <p:nvPr>
            <p:ph type="dt" sz="half" idx="10"/>
          </p:nvPr>
        </p:nvSpPr>
        <p:spPr/>
        <p:txBody>
          <a:bodyPr/>
          <a:lstStyle/>
          <a:p>
            <a:fld id="{D8ED4BFE-CDB0-4E8B-9F64-E3B0DE4D5358}" type="datetime1">
              <a:rPr lang="en-US" smtClean="0"/>
              <a:pPr/>
              <a:t>6/26/2023</a:t>
            </a:fld>
            <a:endParaRPr lang="en-IN"/>
          </a:p>
        </p:txBody>
      </p:sp>
      <p:sp>
        <p:nvSpPr>
          <p:cNvPr id="9" name="Footer Placeholder 8"/>
          <p:cNvSpPr>
            <a:spLocks noGrp="1"/>
          </p:cNvSpPr>
          <p:nvPr>
            <p:ph type="ftr" sz="quarter" idx="11"/>
          </p:nvPr>
        </p:nvSpPr>
        <p:spPr/>
        <p:txBody>
          <a:bodyPr/>
          <a:lstStyle/>
          <a:p>
            <a:r>
              <a:rPr lang="en-IN"/>
              <a:t>Dept of Biotechnology, DSCE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8604"/>
            <a:ext cx="8229600" cy="1066800"/>
          </a:xfrm>
        </p:spPr>
        <p:txBody>
          <a:bodyPr/>
          <a:lstStyle/>
          <a:p>
            <a:r>
              <a:rPr lang="en-IN" dirty="0" err="1"/>
              <a:t>Transtibial</a:t>
            </a:r>
            <a:r>
              <a:rPr lang="en-IN" dirty="0"/>
              <a:t> robotic prosthetic limb</a:t>
            </a:r>
          </a:p>
        </p:txBody>
      </p:sp>
      <p:sp>
        <p:nvSpPr>
          <p:cNvPr id="3" name="Content Placeholder 2"/>
          <p:cNvSpPr>
            <a:spLocks noGrp="1"/>
          </p:cNvSpPr>
          <p:nvPr>
            <p:ph idx="1"/>
          </p:nvPr>
        </p:nvSpPr>
        <p:spPr>
          <a:xfrm>
            <a:off x="214282" y="1285860"/>
            <a:ext cx="4929222" cy="5572140"/>
          </a:xfrm>
        </p:spPr>
        <p:txBody>
          <a:bodyPr>
            <a:normAutofit fontScale="92500"/>
          </a:bodyPr>
          <a:lstStyle/>
          <a:p>
            <a:r>
              <a:rPr lang="en-IN" sz="2400" dirty="0"/>
              <a:t>A powered </a:t>
            </a:r>
            <a:r>
              <a:rPr lang="en-IN" sz="2400" dirty="0" err="1"/>
              <a:t>biarticular</a:t>
            </a:r>
            <a:r>
              <a:rPr lang="en-IN" sz="2400" dirty="0"/>
              <a:t> </a:t>
            </a:r>
            <a:r>
              <a:rPr lang="en-IN" sz="2400" dirty="0" err="1"/>
              <a:t>transtibial</a:t>
            </a:r>
            <a:r>
              <a:rPr lang="en-IN" sz="2400" dirty="0"/>
              <a:t> prosthesis, which is a combination of a commercial powered ankle-foot prosthesis and a motorized robotic knee </a:t>
            </a:r>
            <a:r>
              <a:rPr lang="en-IN" sz="2400" dirty="0" err="1"/>
              <a:t>orthosis</a:t>
            </a:r>
            <a:r>
              <a:rPr lang="en-IN" sz="2400" dirty="0"/>
              <a:t>. </a:t>
            </a:r>
          </a:p>
          <a:p>
            <a:r>
              <a:rPr lang="en-IN" sz="2400" dirty="0"/>
              <a:t>The orthosis is controlled to imitate the </a:t>
            </a:r>
            <a:r>
              <a:rPr lang="en-IN" sz="2400" b="1" dirty="0"/>
              <a:t>human gastrocnemius </a:t>
            </a:r>
            <a:r>
              <a:rPr lang="en-IN" sz="2400" dirty="0"/>
              <a:t>based on neuromuscular models of matched non-amputees.</a:t>
            </a:r>
          </a:p>
          <a:p>
            <a:r>
              <a:rPr lang="en-IN" sz="2200" i="1" dirty="0" err="1"/>
              <a:t>Gastrocnemius</a:t>
            </a:r>
            <a:r>
              <a:rPr lang="en-IN" sz="2200" i="1" dirty="0"/>
              <a:t> muscle is a complex muscle that is fundamental for walking and posture. It forms the major bulk at the back of lower leg and is a very powerful muscle.</a:t>
            </a:r>
          </a:p>
        </p:txBody>
      </p:sp>
      <p:pic>
        <p:nvPicPr>
          <p:cNvPr id="1026" name="Picture 2"/>
          <p:cNvPicPr>
            <a:picLocks noChangeAspect="1" noChangeArrowheads="1"/>
          </p:cNvPicPr>
          <p:nvPr/>
        </p:nvPicPr>
        <p:blipFill>
          <a:blip r:embed="rId2"/>
          <a:srcRect l="37335" t="19531" r="43997" b="20898"/>
          <a:stretch>
            <a:fillRect/>
          </a:stretch>
        </p:blipFill>
        <p:spPr bwMode="auto">
          <a:xfrm>
            <a:off x="5072066" y="1357298"/>
            <a:ext cx="3429024" cy="5126727"/>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754377DC-7F86-4D82-8D35-E1BE0CC933BF}" type="slidenum">
              <a:rPr lang="en-IN" smtClean="0"/>
              <a:pPr/>
              <a:t>32</a:t>
            </a:fld>
            <a:endParaRPr lang="en-IN"/>
          </a:p>
        </p:txBody>
      </p:sp>
      <p:sp>
        <p:nvSpPr>
          <p:cNvPr id="8" name="Date Placeholder 7"/>
          <p:cNvSpPr>
            <a:spLocks noGrp="1"/>
          </p:cNvSpPr>
          <p:nvPr>
            <p:ph type="dt" sz="half" idx="10"/>
          </p:nvPr>
        </p:nvSpPr>
        <p:spPr>
          <a:xfrm>
            <a:off x="6072198" y="6500834"/>
            <a:ext cx="957264" cy="357166"/>
          </a:xfrm>
        </p:spPr>
        <p:txBody>
          <a:bodyPr/>
          <a:lstStyle/>
          <a:p>
            <a:fld id="{29DD5FA5-0483-48F7-AEBA-FCEF216DF856}" type="datetime1">
              <a:rPr lang="en-US" smtClean="0"/>
              <a:pPr/>
              <a:t>6/26/2023</a:t>
            </a:fld>
            <a:endParaRPr lang="en-IN" dirty="0"/>
          </a:p>
        </p:txBody>
      </p:sp>
      <p:sp>
        <p:nvSpPr>
          <p:cNvPr id="9" name="Footer Placeholder 8"/>
          <p:cNvSpPr>
            <a:spLocks noGrp="1"/>
          </p:cNvSpPr>
          <p:nvPr>
            <p:ph type="ftr" sz="quarter" idx="11"/>
          </p:nvPr>
        </p:nvSpPr>
        <p:spPr>
          <a:xfrm>
            <a:off x="2428860" y="6400800"/>
            <a:ext cx="2143140" cy="457200"/>
          </a:xfrm>
        </p:spPr>
        <p:txBody>
          <a:bodyPr/>
          <a:lstStyle/>
          <a:p>
            <a:r>
              <a:rPr lang="en-IN" dirty="0"/>
              <a:t>Dept of Biotechnology, DSCE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00042"/>
            <a:ext cx="8229600" cy="857256"/>
          </a:xfrm>
        </p:spPr>
        <p:txBody>
          <a:bodyPr/>
          <a:lstStyle/>
          <a:p>
            <a:r>
              <a:rPr lang="en-IN" dirty="0"/>
              <a:t>Types of Limb control</a:t>
            </a:r>
          </a:p>
        </p:txBody>
      </p:sp>
      <p:sp>
        <p:nvSpPr>
          <p:cNvPr id="3" name="Content Placeholder 2"/>
          <p:cNvSpPr>
            <a:spLocks noGrp="1"/>
          </p:cNvSpPr>
          <p:nvPr>
            <p:ph idx="1"/>
          </p:nvPr>
        </p:nvSpPr>
        <p:spPr>
          <a:xfrm>
            <a:off x="214282" y="1285860"/>
            <a:ext cx="8715436" cy="5288676"/>
          </a:xfrm>
        </p:spPr>
        <p:txBody>
          <a:bodyPr>
            <a:normAutofit/>
          </a:bodyPr>
          <a:lstStyle/>
          <a:p>
            <a:r>
              <a:rPr lang="en-IN" dirty="0"/>
              <a:t>Lower limb impedance control:</a:t>
            </a:r>
          </a:p>
          <a:p>
            <a:r>
              <a:rPr lang="en-IN" dirty="0"/>
              <a:t> </a:t>
            </a:r>
            <a:r>
              <a:rPr lang="en-IN" sz="2400" i="1" dirty="0">
                <a:solidFill>
                  <a:srgbClr val="C00000"/>
                </a:solidFill>
              </a:rPr>
              <a:t>Used to control the dynamic interactions between the environment and a manipulator. </a:t>
            </a:r>
          </a:p>
          <a:p>
            <a:r>
              <a:rPr lang="en-IN" sz="2400" i="1" dirty="0">
                <a:solidFill>
                  <a:srgbClr val="C00000"/>
                </a:solidFill>
              </a:rPr>
              <a:t>Works by treating the environment as an admittance and the manipulator as the impedance.</a:t>
            </a:r>
          </a:p>
          <a:p>
            <a:r>
              <a:rPr lang="en-IN" sz="2400" i="1" dirty="0">
                <a:solidFill>
                  <a:srgbClr val="C00000"/>
                </a:solidFill>
              </a:rPr>
              <a:t> This translates into the torque required at each joint during a single stride,</a:t>
            </a:r>
          </a:p>
          <a:p>
            <a:r>
              <a:rPr lang="en-IN" sz="2400" i="1" dirty="0">
                <a:solidFill>
                  <a:srgbClr val="C00000"/>
                </a:solidFill>
              </a:rPr>
              <a:t> represented as a series of passive impedance functions piece wise connected over a gait cycle.</a:t>
            </a:r>
          </a:p>
        </p:txBody>
      </p:sp>
      <p:sp>
        <p:nvSpPr>
          <p:cNvPr id="5" name="Slide Number Placeholder 4"/>
          <p:cNvSpPr>
            <a:spLocks noGrp="1"/>
          </p:cNvSpPr>
          <p:nvPr>
            <p:ph type="sldNum" sz="quarter" idx="12"/>
          </p:nvPr>
        </p:nvSpPr>
        <p:spPr/>
        <p:txBody>
          <a:bodyPr/>
          <a:lstStyle/>
          <a:p>
            <a:fld id="{754377DC-7F86-4D82-8D35-E1BE0CC933BF}" type="slidenum">
              <a:rPr lang="en-IN" smtClean="0"/>
              <a:pPr/>
              <a:t>33</a:t>
            </a:fld>
            <a:endParaRPr lang="en-IN"/>
          </a:p>
        </p:txBody>
      </p:sp>
      <p:sp>
        <p:nvSpPr>
          <p:cNvPr id="7" name="Date Placeholder 6"/>
          <p:cNvSpPr>
            <a:spLocks noGrp="1"/>
          </p:cNvSpPr>
          <p:nvPr>
            <p:ph type="dt" sz="half" idx="10"/>
          </p:nvPr>
        </p:nvSpPr>
        <p:spPr/>
        <p:txBody>
          <a:bodyPr/>
          <a:lstStyle/>
          <a:p>
            <a:fld id="{6EFCEB94-F279-4706-B7CB-F2B9F43E5443}" type="datetime1">
              <a:rPr lang="en-US" smtClean="0"/>
              <a:pPr/>
              <a:t>6/26/2023</a:t>
            </a:fld>
            <a:endParaRPr lang="en-IN"/>
          </a:p>
        </p:txBody>
      </p:sp>
      <p:sp>
        <p:nvSpPr>
          <p:cNvPr id="8" name="Footer Placeholder 7"/>
          <p:cNvSpPr>
            <a:spLocks noGrp="1"/>
          </p:cNvSpPr>
          <p:nvPr>
            <p:ph type="ftr" sz="quarter" idx="11"/>
          </p:nvPr>
        </p:nvSpPr>
        <p:spPr/>
        <p:txBody>
          <a:bodyPr/>
          <a:lstStyle/>
          <a:p>
            <a:r>
              <a:rPr lang="en-IN"/>
              <a:t>Dept of Biotechnology, DSCE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90055-B6CD-0A3D-ACBF-D29C4D6DFC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FB2A97-2772-DC45-57C1-2F56FB8D510C}"/>
              </a:ext>
            </a:extLst>
          </p:cNvPr>
          <p:cNvSpPr>
            <a:spLocks noGrp="1"/>
          </p:cNvSpPr>
          <p:nvPr>
            <p:ph idx="1"/>
          </p:nvPr>
        </p:nvSpPr>
        <p:spPr/>
        <p:txBody>
          <a:bodyPr/>
          <a:lstStyle/>
          <a:p>
            <a:r>
              <a:rPr lang="en-IN" dirty="0"/>
              <a:t>Myoelectric control:</a:t>
            </a:r>
            <a:r>
              <a:rPr lang="en-IN" u="sng" dirty="0"/>
              <a:t> </a:t>
            </a:r>
          </a:p>
          <a:p>
            <a:r>
              <a:rPr lang="en-IN" sz="2800" i="1" dirty="0">
                <a:solidFill>
                  <a:srgbClr val="C00000"/>
                </a:solidFill>
              </a:rPr>
              <a:t>Electromyography (EMG) is a technique used for evaluating and recording the electrical activity produced by skeletal muscles.</a:t>
            </a:r>
          </a:p>
          <a:p>
            <a:endParaRPr lang="en-IN" i="1" dirty="0">
              <a:solidFill>
                <a:srgbClr val="C00000"/>
              </a:solidFill>
            </a:endParaRPr>
          </a:p>
          <a:p>
            <a:r>
              <a:rPr lang="en-IN" sz="2800" i="1" dirty="0">
                <a:solidFill>
                  <a:srgbClr val="C00000"/>
                </a:solidFill>
              </a:rPr>
              <a:t> Advanced pattern recognition algorithms can take these recordings and decode the unique EMG signal patterns generated by muscles during specific movements</a:t>
            </a:r>
          </a:p>
          <a:p>
            <a:endParaRPr lang="en-IN" dirty="0"/>
          </a:p>
        </p:txBody>
      </p:sp>
      <p:sp>
        <p:nvSpPr>
          <p:cNvPr id="4" name="Date Placeholder 3">
            <a:extLst>
              <a:ext uri="{FF2B5EF4-FFF2-40B4-BE49-F238E27FC236}">
                <a16:creationId xmlns:a16="http://schemas.microsoft.com/office/drawing/2014/main" id="{98ED70E3-51CF-D0B6-DE90-153C5D711629}"/>
              </a:ext>
            </a:extLst>
          </p:cNvPr>
          <p:cNvSpPr>
            <a:spLocks noGrp="1"/>
          </p:cNvSpPr>
          <p:nvPr>
            <p:ph type="dt" sz="half" idx="10"/>
          </p:nvPr>
        </p:nvSpPr>
        <p:spPr/>
        <p:txBody>
          <a:bodyPr/>
          <a:lstStyle/>
          <a:p>
            <a:fld id="{05B84E52-26CC-49D3-8A1A-E3163379FECD}" type="datetime1">
              <a:rPr lang="en-US" smtClean="0"/>
              <a:pPr/>
              <a:t>6/26/2023</a:t>
            </a:fld>
            <a:endParaRPr lang="en-IN"/>
          </a:p>
        </p:txBody>
      </p:sp>
      <p:sp>
        <p:nvSpPr>
          <p:cNvPr id="5" name="Footer Placeholder 4">
            <a:extLst>
              <a:ext uri="{FF2B5EF4-FFF2-40B4-BE49-F238E27FC236}">
                <a16:creationId xmlns:a16="http://schemas.microsoft.com/office/drawing/2014/main" id="{8C804230-4B5F-C0A2-9FDC-D67F169EFC93}"/>
              </a:ext>
            </a:extLst>
          </p:cNvPr>
          <p:cNvSpPr>
            <a:spLocks noGrp="1"/>
          </p:cNvSpPr>
          <p:nvPr>
            <p:ph type="ftr" sz="quarter" idx="11"/>
          </p:nvPr>
        </p:nvSpPr>
        <p:spPr/>
        <p:txBody>
          <a:bodyPr/>
          <a:lstStyle/>
          <a:p>
            <a:r>
              <a:rPr lang="en-IN"/>
              <a:t>Dept of Biotechnology, DSCE</a:t>
            </a:r>
          </a:p>
        </p:txBody>
      </p:sp>
      <p:sp>
        <p:nvSpPr>
          <p:cNvPr id="6" name="Slide Number Placeholder 5">
            <a:extLst>
              <a:ext uri="{FF2B5EF4-FFF2-40B4-BE49-F238E27FC236}">
                <a16:creationId xmlns:a16="http://schemas.microsoft.com/office/drawing/2014/main" id="{3460F053-9CF4-12FB-3540-D979A9399CA5}"/>
              </a:ext>
            </a:extLst>
          </p:cNvPr>
          <p:cNvSpPr>
            <a:spLocks noGrp="1"/>
          </p:cNvSpPr>
          <p:nvPr>
            <p:ph type="sldNum" sz="quarter" idx="12"/>
          </p:nvPr>
        </p:nvSpPr>
        <p:spPr/>
        <p:txBody>
          <a:bodyPr/>
          <a:lstStyle/>
          <a:p>
            <a:fld id="{754377DC-7F86-4D82-8D35-E1BE0CC933BF}" type="slidenum">
              <a:rPr lang="en-IN" smtClean="0"/>
              <a:pPr/>
              <a:t>34</a:t>
            </a:fld>
            <a:endParaRPr lang="en-IN"/>
          </a:p>
        </p:txBody>
      </p:sp>
    </p:spTree>
    <p:extLst>
      <p:ext uri="{BB962C8B-B14F-4D97-AF65-F5344CB8AC3E}">
        <p14:creationId xmlns:p14="http://schemas.microsoft.com/office/powerpoint/2010/main" val="1533587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FF0B-8716-D764-1628-783B327FDE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D77FCA-C2B6-B9CC-7FF1-E2D8D3AB96C3}"/>
              </a:ext>
            </a:extLst>
          </p:cNvPr>
          <p:cNvSpPr>
            <a:spLocks noGrp="1"/>
          </p:cNvSpPr>
          <p:nvPr>
            <p:ph idx="1"/>
          </p:nvPr>
        </p:nvSpPr>
        <p:spPr/>
        <p:txBody>
          <a:bodyPr>
            <a:normAutofit lnSpcReduction="10000"/>
          </a:bodyPr>
          <a:lstStyle/>
          <a:p>
            <a:r>
              <a:rPr lang="en-IN" dirty="0"/>
              <a:t>Speed-adaptation mechanism:</a:t>
            </a:r>
          </a:p>
          <a:p>
            <a:r>
              <a:rPr lang="en-IN" dirty="0"/>
              <a:t> </a:t>
            </a:r>
            <a:r>
              <a:rPr lang="en-IN" sz="2800" i="1" dirty="0">
                <a:solidFill>
                  <a:srgbClr val="C00000"/>
                </a:solidFill>
              </a:rPr>
              <a:t>The speed-adaption mechanism is a mechanism used to determine the required torque from the joints at different moving speeds.</a:t>
            </a:r>
          </a:p>
          <a:p>
            <a:r>
              <a:rPr lang="en-IN" sz="2800" i="1" dirty="0">
                <a:solidFill>
                  <a:srgbClr val="C00000"/>
                </a:solidFill>
              </a:rPr>
              <a:t>During the stance phase it has been seen that quasi- stiffness, which is the derivative of the torque angle relationship with respect the angle, changes constantly as a function of walking speed</a:t>
            </a:r>
          </a:p>
          <a:p>
            <a:endParaRPr lang="en-IN" dirty="0"/>
          </a:p>
        </p:txBody>
      </p:sp>
      <p:sp>
        <p:nvSpPr>
          <p:cNvPr id="4" name="Date Placeholder 3">
            <a:extLst>
              <a:ext uri="{FF2B5EF4-FFF2-40B4-BE49-F238E27FC236}">
                <a16:creationId xmlns:a16="http://schemas.microsoft.com/office/drawing/2014/main" id="{3DEBC698-434F-1251-9079-47D21C6C6324}"/>
              </a:ext>
            </a:extLst>
          </p:cNvPr>
          <p:cNvSpPr>
            <a:spLocks noGrp="1"/>
          </p:cNvSpPr>
          <p:nvPr>
            <p:ph type="dt" sz="half" idx="10"/>
          </p:nvPr>
        </p:nvSpPr>
        <p:spPr/>
        <p:txBody>
          <a:bodyPr/>
          <a:lstStyle/>
          <a:p>
            <a:fld id="{05B84E52-26CC-49D3-8A1A-E3163379FECD}" type="datetime1">
              <a:rPr lang="en-US" smtClean="0"/>
              <a:pPr/>
              <a:t>6/26/2023</a:t>
            </a:fld>
            <a:endParaRPr lang="en-IN"/>
          </a:p>
        </p:txBody>
      </p:sp>
      <p:sp>
        <p:nvSpPr>
          <p:cNvPr id="5" name="Footer Placeholder 4">
            <a:extLst>
              <a:ext uri="{FF2B5EF4-FFF2-40B4-BE49-F238E27FC236}">
                <a16:creationId xmlns:a16="http://schemas.microsoft.com/office/drawing/2014/main" id="{28C287C2-46F3-B064-3753-C4A0DAF20A56}"/>
              </a:ext>
            </a:extLst>
          </p:cNvPr>
          <p:cNvSpPr>
            <a:spLocks noGrp="1"/>
          </p:cNvSpPr>
          <p:nvPr>
            <p:ph type="ftr" sz="quarter" idx="11"/>
          </p:nvPr>
        </p:nvSpPr>
        <p:spPr/>
        <p:txBody>
          <a:bodyPr/>
          <a:lstStyle/>
          <a:p>
            <a:r>
              <a:rPr lang="en-IN"/>
              <a:t>Dept of Biotechnology, DSCE</a:t>
            </a:r>
          </a:p>
        </p:txBody>
      </p:sp>
      <p:sp>
        <p:nvSpPr>
          <p:cNvPr id="6" name="Slide Number Placeholder 5">
            <a:extLst>
              <a:ext uri="{FF2B5EF4-FFF2-40B4-BE49-F238E27FC236}">
                <a16:creationId xmlns:a16="http://schemas.microsoft.com/office/drawing/2014/main" id="{B29700F9-CA3C-1524-3056-8576A6B86262}"/>
              </a:ext>
            </a:extLst>
          </p:cNvPr>
          <p:cNvSpPr>
            <a:spLocks noGrp="1"/>
          </p:cNvSpPr>
          <p:nvPr>
            <p:ph type="sldNum" sz="quarter" idx="12"/>
          </p:nvPr>
        </p:nvSpPr>
        <p:spPr/>
        <p:txBody>
          <a:bodyPr/>
          <a:lstStyle/>
          <a:p>
            <a:fld id="{754377DC-7F86-4D82-8D35-E1BE0CC933BF}" type="slidenum">
              <a:rPr lang="en-IN" smtClean="0"/>
              <a:pPr/>
              <a:t>35</a:t>
            </a:fld>
            <a:endParaRPr lang="en-IN"/>
          </a:p>
        </p:txBody>
      </p:sp>
    </p:spTree>
    <p:extLst>
      <p:ext uri="{BB962C8B-B14F-4D97-AF65-F5344CB8AC3E}">
        <p14:creationId xmlns:p14="http://schemas.microsoft.com/office/powerpoint/2010/main" val="396758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Upcoming research</a:t>
            </a:r>
          </a:p>
        </p:txBody>
      </p:sp>
      <p:sp>
        <p:nvSpPr>
          <p:cNvPr id="3" name="Content Placeholder 2"/>
          <p:cNvSpPr>
            <a:spLocks noGrp="1"/>
          </p:cNvSpPr>
          <p:nvPr>
            <p:ph idx="1"/>
          </p:nvPr>
        </p:nvSpPr>
        <p:spPr/>
        <p:txBody>
          <a:bodyPr>
            <a:normAutofit fontScale="92500" lnSpcReduction="20000"/>
          </a:bodyPr>
          <a:lstStyle/>
          <a:p>
            <a:pPr lvl="0">
              <a:buFont typeface="Wingdings" pitchFamily="2" charset="2"/>
              <a:buChar char="Ø"/>
            </a:pPr>
            <a:r>
              <a:rPr lang="en-IN" dirty="0"/>
              <a:t>implanted electrodes (neural, intramuscular and </a:t>
            </a:r>
            <a:r>
              <a:rPr lang="en-IN" dirty="0" err="1"/>
              <a:t>epymisial</a:t>
            </a:r>
            <a:r>
              <a:rPr lang="en-IN" dirty="0"/>
              <a:t> electrodes) to record neural or muscle activity;</a:t>
            </a:r>
          </a:p>
          <a:p>
            <a:pPr lvl="0">
              <a:buFont typeface="Wingdings" pitchFamily="2" charset="2"/>
              <a:buChar char="Ø"/>
            </a:pPr>
            <a:r>
              <a:rPr lang="en-IN" dirty="0"/>
              <a:t>pressure sensor matrices to detect force changes during muscle contraction;</a:t>
            </a:r>
          </a:p>
          <a:p>
            <a:pPr lvl="0">
              <a:buFont typeface="Wingdings" pitchFamily="2" charset="2"/>
              <a:buChar char="Ø"/>
            </a:pPr>
            <a:r>
              <a:rPr lang="en-IN" dirty="0"/>
              <a:t>the </a:t>
            </a:r>
            <a:r>
              <a:rPr lang="en-IN" dirty="0" err="1">
                <a:solidFill>
                  <a:srgbClr val="C00000"/>
                </a:solidFill>
                <a:effectLst>
                  <a:outerShdw blurRad="38100" dist="38100" dir="2700000" algn="tl">
                    <a:srgbClr val="000000">
                      <a:alpha val="43137"/>
                    </a:srgbClr>
                  </a:outerShdw>
                </a:effectLst>
              </a:rPr>
              <a:t>myokinetic</a:t>
            </a:r>
            <a:r>
              <a:rPr lang="en-IN" dirty="0">
                <a:solidFill>
                  <a:srgbClr val="C00000"/>
                </a:solidFill>
                <a:effectLst>
                  <a:outerShdw blurRad="38100" dist="38100" dir="2700000" algn="tl">
                    <a:srgbClr val="000000">
                      <a:alpha val="43137"/>
                    </a:srgbClr>
                  </a:outerShdw>
                </a:effectLst>
              </a:rPr>
              <a:t> approach </a:t>
            </a:r>
            <a:r>
              <a:rPr lang="en-IN" dirty="0"/>
              <a:t>to measure muscle deformation.</a:t>
            </a:r>
          </a:p>
          <a:p>
            <a:pPr lvl="1">
              <a:buFont typeface="Wingdings" pitchFamily="2" charset="2"/>
              <a:buChar char="Ø"/>
            </a:pPr>
            <a:r>
              <a:rPr lang="en-IN" i="1" dirty="0">
                <a:solidFill>
                  <a:srgbClr val="C00000"/>
                </a:solidFill>
              </a:rPr>
              <a:t>Aims at measuring muscle deformation during contraction instead of muscle electrical activity. A novel approach based on sensing the magnetic field of permanent magnets directly implanted into residual muscles</a:t>
            </a:r>
          </a:p>
          <a:p>
            <a:endParaRPr lang="en-IN" dirty="0"/>
          </a:p>
        </p:txBody>
      </p:sp>
      <p:sp>
        <p:nvSpPr>
          <p:cNvPr id="5" name="Slide Number Placeholder 4"/>
          <p:cNvSpPr>
            <a:spLocks noGrp="1"/>
          </p:cNvSpPr>
          <p:nvPr>
            <p:ph type="sldNum" sz="quarter" idx="12"/>
          </p:nvPr>
        </p:nvSpPr>
        <p:spPr/>
        <p:txBody>
          <a:bodyPr/>
          <a:lstStyle/>
          <a:p>
            <a:fld id="{754377DC-7F86-4D82-8D35-E1BE0CC933BF}" type="slidenum">
              <a:rPr lang="en-IN" smtClean="0"/>
              <a:pPr/>
              <a:t>36</a:t>
            </a:fld>
            <a:endParaRPr lang="en-IN"/>
          </a:p>
        </p:txBody>
      </p:sp>
      <p:sp>
        <p:nvSpPr>
          <p:cNvPr id="7" name="Date Placeholder 6"/>
          <p:cNvSpPr>
            <a:spLocks noGrp="1"/>
          </p:cNvSpPr>
          <p:nvPr>
            <p:ph type="dt" sz="half" idx="10"/>
          </p:nvPr>
        </p:nvSpPr>
        <p:spPr/>
        <p:txBody>
          <a:bodyPr/>
          <a:lstStyle/>
          <a:p>
            <a:fld id="{BAE24599-6CB6-474C-AC3C-CE030F961AE1}" type="datetime1">
              <a:rPr lang="en-US" smtClean="0"/>
              <a:pPr/>
              <a:t>6/26/2023</a:t>
            </a:fld>
            <a:endParaRPr lang="en-IN"/>
          </a:p>
        </p:txBody>
      </p:sp>
      <p:sp>
        <p:nvSpPr>
          <p:cNvPr id="8" name="Footer Placeholder 7"/>
          <p:cNvSpPr>
            <a:spLocks noGrp="1"/>
          </p:cNvSpPr>
          <p:nvPr>
            <p:ph type="ftr" sz="quarter" idx="11"/>
          </p:nvPr>
        </p:nvSpPr>
        <p:spPr/>
        <p:txBody>
          <a:bodyPr/>
          <a:lstStyle/>
          <a:p>
            <a:r>
              <a:rPr lang="en-IN"/>
              <a:t>Dept of Biotechnology, DSCE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229600" cy="714380"/>
          </a:xfrm>
        </p:spPr>
        <p:txBody>
          <a:bodyPr>
            <a:normAutofit fontScale="90000"/>
          </a:bodyPr>
          <a:lstStyle/>
          <a:p>
            <a:r>
              <a:rPr lang="en-IN" sz="3600" dirty="0"/>
              <a:t>Engineering solutions for </a:t>
            </a:r>
            <a:r>
              <a:rPr lang="en-IN" sz="3600" dirty="0" err="1"/>
              <a:t>Parkinsons</a:t>
            </a:r>
            <a:r>
              <a:rPr lang="en-IN" sz="3600" dirty="0"/>
              <a:t> disease</a:t>
            </a:r>
            <a:br>
              <a:rPr lang="en-IN" dirty="0"/>
            </a:br>
            <a:endParaRPr lang="en-IN" dirty="0"/>
          </a:p>
        </p:txBody>
      </p:sp>
      <p:sp>
        <p:nvSpPr>
          <p:cNvPr id="3" name="Content Placeholder 2"/>
          <p:cNvSpPr>
            <a:spLocks noGrp="1"/>
          </p:cNvSpPr>
          <p:nvPr>
            <p:ph idx="1"/>
          </p:nvPr>
        </p:nvSpPr>
        <p:spPr>
          <a:xfrm>
            <a:off x="214282" y="714356"/>
            <a:ext cx="8929718" cy="3429024"/>
          </a:xfrm>
        </p:spPr>
        <p:txBody>
          <a:bodyPr>
            <a:normAutofit/>
          </a:bodyPr>
          <a:lstStyle/>
          <a:p>
            <a:r>
              <a:rPr lang="en-IN" sz="2000" i="1" dirty="0" err="1"/>
              <a:t>PDis</a:t>
            </a:r>
            <a:r>
              <a:rPr lang="en-IN" sz="2000" i="1" dirty="0"/>
              <a:t> a neurodegenerative disease that affects parts of the brain that control the movement of muscles, and can result in the person having ‘shakes’ or tremors and experience difficulty walking and speaking. </a:t>
            </a:r>
          </a:p>
          <a:p>
            <a:r>
              <a:rPr lang="en-IN" sz="2000" i="1" dirty="0"/>
              <a:t>The neurological condition affects parts of the brain that help us to control our movements, and this means that people with Parkinson’s disease typically develop tremors or ‘shakes’, they may stoop, sway, fall. </a:t>
            </a:r>
          </a:p>
          <a:p>
            <a:r>
              <a:rPr lang="en-IN" sz="2000" i="1" dirty="0"/>
              <a:t>They may have trouble speaking clearly and their muscles may ‘freeze’ when they want to walk.</a:t>
            </a:r>
          </a:p>
        </p:txBody>
      </p:sp>
      <p:sp>
        <p:nvSpPr>
          <p:cNvPr id="4" name="Rectangle 3"/>
          <p:cNvSpPr/>
          <p:nvPr/>
        </p:nvSpPr>
        <p:spPr>
          <a:xfrm>
            <a:off x="285720" y="3357562"/>
            <a:ext cx="8858280" cy="3970318"/>
          </a:xfrm>
          <a:prstGeom prst="rect">
            <a:avLst/>
          </a:prstGeom>
        </p:spPr>
        <p:txBody>
          <a:bodyPr wrap="square">
            <a:spAutoFit/>
          </a:bodyPr>
          <a:lstStyle/>
          <a:p>
            <a:pPr>
              <a:buFont typeface="Arial" pitchFamily="34" charset="0"/>
              <a:buChar char="•"/>
            </a:pPr>
            <a:r>
              <a:rPr lang="en-IN" sz="2400" dirty="0"/>
              <a:t>When medicines no longer control the tremors or gait ‘freezing’- one treatment option to manage symptoms is Deep Brain Stimulation (DBS)</a:t>
            </a:r>
          </a:p>
          <a:p>
            <a:pPr>
              <a:buFont typeface="Arial" pitchFamily="34" charset="0"/>
              <a:buChar char="•"/>
            </a:pPr>
            <a:r>
              <a:rPr lang="en-IN" sz="2400" dirty="0"/>
              <a:t>This involves surgically implanting an electrode into an affected brain region.</a:t>
            </a:r>
          </a:p>
          <a:p>
            <a:pPr>
              <a:buFont typeface="Arial" pitchFamily="34" charset="0"/>
              <a:buChar char="•"/>
            </a:pPr>
            <a:r>
              <a:rPr lang="en-IN" sz="2400" dirty="0"/>
              <a:t> The electrode is powered by a battery, which is in turn implanted into the person’s chest cavity, and the electrode delivers small electrical pulses or stimuli to brain cells which are involved in the control of muscles.</a:t>
            </a:r>
          </a:p>
          <a:p>
            <a:pPr>
              <a:buFont typeface="Arial" pitchFamily="34" charset="0"/>
              <a:buChar char="•"/>
            </a:pPr>
            <a:endParaRPr lang="en-IN" dirty="0"/>
          </a:p>
          <a:p>
            <a:pPr>
              <a:buFont typeface="Arial" pitchFamily="34" charset="0"/>
              <a:buChar char="•"/>
            </a:pPr>
            <a:endParaRPr lang="en-IN" dirty="0"/>
          </a:p>
        </p:txBody>
      </p:sp>
      <p:sp>
        <p:nvSpPr>
          <p:cNvPr id="6" name="Slide Number Placeholder 5"/>
          <p:cNvSpPr>
            <a:spLocks noGrp="1"/>
          </p:cNvSpPr>
          <p:nvPr>
            <p:ph type="sldNum" sz="quarter" idx="12"/>
          </p:nvPr>
        </p:nvSpPr>
        <p:spPr/>
        <p:txBody>
          <a:bodyPr/>
          <a:lstStyle/>
          <a:p>
            <a:fld id="{754377DC-7F86-4D82-8D35-E1BE0CC933BF}" type="slidenum">
              <a:rPr lang="en-IN" smtClean="0"/>
              <a:pPr/>
              <a:t>37</a:t>
            </a:fld>
            <a:endParaRPr lang="en-IN"/>
          </a:p>
        </p:txBody>
      </p:sp>
      <p:sp>
        <p:nvSpPr>
          <p:cNvPr id="8" name="Date Placeholder 7"/>
          <p:cNvSpPr>
            <a:spLocks noGrp="1"/>
          </p:cNvSpPr>
          <p:nvPr>
            <p:ph type="dt" sz="half" idx="10"/>
          </p:nvPr>
        </p:nvSpPr>
        <p:spPr/>
        <p:txBody>
          <a:bodyPr/>
          <a:lstStyle/>
          <a:p>
            <a:fld id="{E6D05C80-5000-4E6B-AF9E-56E2B5DF7B5B}" type="datetime1">
              <a:rPr lang="en-US" smtClean="0"/>
              <a:pPr/>
              <a:t>6/26/2023</a:t>
            </a:fld>
            <a:endParaRPr lang="en-IN"/>
          </a:p>
        </p:txBody>
      </p:sp>
      <p:sp>
        <p:nvSpPr>
          <p:cNvPr id="9" name="Footer Placeholder 8"/>
          <p:cNvSpPr>
            <a:spLocks noGrp="1"/>
          </p:cNvSpPr>
          <p:nvPr>
            <p:ph type="ftr" sz="quarter" idx="11"/>
          </p:nvPr>
        </p:nvSpPr>
        <p:spPr/>
        <p:txBody>
          <a:bodyPr/>
          <a:lstStyle/>
          <a:p>
            <a:r>
              <a:rPr lang="en-IN"/>
              <a:t>Dept of Biotechnology, DSCE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714356"/>
            <a:ext cx="8643998" cy="5860180"/>
          </a:xfrm>
        </p:spPr>
        <p:txBody>
          <a:bodyPr>
            <a:normAutofit lnSpcReduction="10000"/>
          </a:bodyPr>
          <a:lstStyle/>
          <a:p>
            <a:r>
              <a:rPr lang="en-IN" sz="2400" dirty="0"/>
              <a:t>A </a:t>
            </a:r>
            <a:r>
              <a:rPr lang="en-IN" sz="2400" dirty="0">
                <a:solidFill>
                  <a:srgbClr val="00B050"/>
                </a:solidFill>
                <a:effectLst>
                  <a:outerShdw blurRad="38100" dist="38100" dir="2700000" algn="tl">
                    <a:srgbClr val="000000">
                      <a:alpha val="43137"/>
                    </a:srgbClr>
                  </a:outerShdw>
                </a:effectLst>
              </a:rPr>
              <a:t>Closed Loop Computer Model </a:t>
            </a:r>
            <a:r>
              <a:rPr lang="en-IN" sz="2400" dirty="0"/>
              <a:t>of the entire neuromuscular system which captures the electrode in DBS and how it affects surrounding brain tissue and the muscles it controls</a:t>
            </a:r>
          </a:p>
          <a:p>
            <a:r>
              <a:rPr lang="en-IN" sz="2400" dirty="0">
                <a:solidFill>
                  <a:srgbClr val="C00000"/>
                </a:solidFill>
                <a:effectLst>
                  <a:outerShdw blurRad="38100" dist="38100" dir="2700000" algn="tl">
                    <a:srgbClr val="000000">
                      <a:alpha val="43137"/>
                    </a:srgbClr>
                  </a:outerShdw>
                </a:effectLst>
              </a:rPr>
              <a:t>Simulation pathways on the models and by taking measurements from healthy volunteers and people with PD.</a:t>
            </a:r>
          </a:p>
          <a:p>
            <a:r>
              <a:rPr lang="en-IN" sz="2400" dirty="0"/>
              <a:t>The </a:t>
            </a:r>
            <a:r>
              <a:rPr lang="en-IN" sz="2400" b="1" dirty="0"/>
              <a:t>Personal </a:t>
            </a:r>
            <a:r>
              <a:rPr lang="en-IN" sz="2400" b="1" dirty="0" err="1"/>
              <a:t>KinetiGraph</a:t>
            </a:r>
            <a:r>
              <a:rPr lang="en-IN" sz="2400" b="1" dirty="0"/>
              <a:t> </a:t>
            </a:r>
            <a:r>
              <a:rPr lang="en-IN" sz="2400" dirty="0"/>
              <a:t>is a wearable device that collects data on a patient’s movement, providing information -such as tremors, slow or involuntary movements and immobility – to a patient’s doctor, which reduces the cost of a visit.</a:t>
            </a:r>
          </a:p>
          <a:p>
            <a:r>
              <a:rPr lang="en-IN" sz="2400" b="1" dirty="0">
                <a:solidFill>
                  <a:srgbClr val="C00000"/>
                </a:solidFill>
              </a:rPr>
              <a:t>Web application </a:t>
            </a:r>
            <a:r>
              <a:rPr lang="en-IN" sz="2400" dirty="0"/>
              <a:t>able to detect early warning signs of PD: Users upload a video recording of certain tasks.AI software then combines machine learning and computer vision techniques to identify and track the movements in various joints, comparing them with known Parkinson’s symptoms.</a:t>
            </a:r>
          </a:p>
          <a:p>
            <a:endParaRPr lang="en-IN" sz="2400" dirty="0"/>
          </a:p>
          <a:p>
            <a:endParaRPr lang="en-IN" sz="2400" dirty="0"/>
          </a:p>
          <a:p>
            <a:endParaRPr lang="en-IN" sz="2400" dirty="0"/>
          </a:p>
          <a:p>
            <a:endParaRPr lang="en-IN" dirty="0"/>
          </a:p>
        </p:txBody>
      </p:sp>
      <p:sp>
        <p:nvSpPr>
          <p:cNvPr id="5" name="Slide Number Placeholder 4"/>
          <p:cNvSpPr>
            <a:spLocks noGrp="1"/>
          </p:cNvSpPr>
          <p:nvPr>
            <p:ph type="sldNum" sz="quarter" idx="12"/>
          </p:nvPr>
        </p:nvSpPr>
        <p:spPr/>
        <p:txBody>
          <a:bodyPr/>
          <a:lstStyle/>
          <a:p>
            <a:fld id="{754377DC-7F86-4D82-8D35-E1BE0CC933BF}" type="slidenum">
              <a:rPr lang="en-IN" smtClean="0"/>
              <a:pPr/>
              <a:t>38</a:t>
            </a:fld>
            <a:endParaRPr lang="en-IN"/>
          </a:p>
        </p:txBody>
      </p:sp>
      <p:sp>
        <p:nvSpPr>
          <p:cNvPr id="7" name="Date Placeholder 6"/>
          <p:cNvSpPr>
            <a:spLocks noGrp="1"/>
          </p:cNvSpPr>
          <p:nvPr>
            <p:ph type="dt" sz="half" idx="10"/>
          </p:nvPr>
        </p:nvSpPr>
        <p:spPr/>
        <p:txBody>
          <a:bodyPr/>
          <a:lstStyle/>
          <a:p>
            <a:fld id="{FE317D46-97AA-471E-AFD6-2DA376B13FDC}" type="datetime1">
              <a:rPr lang="en-US" smtClean="0"/>
              <a:pPr/>
              <a:t>6/26/2023</a:t>
            </a:fld>
            <a:endParaRPr lang="en-IN"/>
          </a:p>
        </p:txBody>
      </p:sp>
      <p:sp>
        <p:nvSpPr>
          <p:cNvPr id="8" name="Footer Placeholder 7"/>
          <p:cNvSpPr>
            <a:spLocks noGrp="1"/>
          </p:cNvSpPr>
          <p:nvPr>
            <p:ph type="ftr" sz="quarter" idx="11"/>
          </p:nvPr>
        </p:nvSpPr>
        <p:spPr/>
        <p:txBody>
          <a:bodyPr/>
          <a:lstStyle/>
          <a:p>
            <a:r>
              <a:rPr lang="en-IN"/>
              <a:t>Dept of Biotechnology, DSCE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28596" y="4357694"/>
            <a:ext cx="4038600" cy="2203379"/>
          </a:xfrm>
        </p:spPr>
        <p:txBody>
          <a:bodyPr>
            <a:normAutofit fontScale="92500" lnSpcReduction="20000"/>
          </a:bodyPr>
          <a:lstStyle/>
          <a:p>
            <a:r>
              <a:rPr lang="en-IN" dirty="0"/>
              <a:t>The </a:t>
            </a:r>
            <a:r>
              <a:rPr lang="en-IN" dirty="0" err="1"/>
              <a:t>cueStim</a:t>
            </a:r>
            <a:r>
              <a:rPr lang="en-IN" dirty="0"/>
              <a:t> system is a device worn around the waist that helps prevent </a:t>
            </a:r>
            <a:r>
              <a:rPr lang="en-IN" b="1" i="1" dirty="0">
                <a:solidFill>
                  <a:srgbClr val="FF0000"/>
                </a:solidFill>
              </a:rPr>
              <a:t>Gait Freezing </a:t>
            </a:r>
            <a:r>
              <a:rPr lang="en-IN" i="1" dirty="0">
                <a:solidFill>
                  <a:srgbClr val="FF0000"/>
                </a:solidFill>
              </a:rPr>
              <a:t>– which patients describe as feeling like their “feet are being glued to the ground</a:t>
            </a:r>
            <a:r>
              <a:rPr lang="en-IN" i="1" u="sng" dirty="0"/>
              <a:t>”</a:t>
            </a:r>
            <a:r>
              <a:rPr lang="en-IN" dirty="0"/>
              <a:t> – by using electrical stimulation.</a:t>
            </a:r>
          </a:p>
          <a:p>
            <a:endParaRPr lang="en-IN" dirty="0"/>
          </a:p>
        </p:txBody>
      </p:sp>
      <p:sp>
        <p:nvSpPr>
          <p:cNvPr id="5" name="Content Placeholder 4"/>
          <p:cNvSpPr>
            <a:spLocks noGrp="1"/>
          </p:cNvSpPr>
          <p:nvPr>
            <p:ph sz="half" idx="2"/>
          </p:nvPr>
        </p:nvSpPr>
        <p:spPr>
          <a:xfrm>
            <a:off x="4648200" y="4286256"/>
            <a:ext cx="4281518" cy="2489131"/>
          </a:xfrm>
        </p:spPr>
        <p:txBody>
          <a:bodyPr>
            <a:normAutofit fontScale="92500" lnSpcReduction="20000"/>
          </a:bodyPr>
          <a:lstStyle/>
          <a:p>
            <a:r>
              <a:rPr lang="en-IN" dirty="0"/>
              <a:t>A new DBS model involves sending mild electrical stimulation to leads implanted in a targeted area of the brain, powered by an implantable pulse generator.</a:t>
            </a:r>
          </a:p>
          <a:p>
            <a:r>
              <a:rPr lang="en-IN" dirty="0"/>
              <a:t>This FDA-approved device enable physicians </a:t>
            </a:r>
            <a:r>
              <a:rPr lang="en-IN" dirty="0">
                <a:solidFill>
                  <a:srgbClr val="C00000"/>
                </a:solidFill>
              </a:rPr>
              <a:t>to control the range, shape, position and direction of electrical stimulation</a:t>
            </a:r>
            <a:r>
              <a:rPr lang="en-IN" dirty="0"/>
              <a:t> to treat the symptoms of Parkinson’s disease.</a:t>
            </a:r>
          </a:p>
          <a:p>
            <a:endParaRPr lang="en-IN" dirty="0"/>
          </a:p>
        </p:txBody>
      </p:sp>
      <p:pic>
        <p:nvPicPr>
          <p:cNvPr id="6" name="Picture 5" descr="World Parkinson's Day"/>
          <p:cNvPicPr/>
          <p:nvPr/>
        </p:nvPicPr>
        <p:blipFill>
          <a:blip r:embed="rId2"/>
          <a:srcRect/>
          <a:stretch>
            <a:fillRect/>
          </a:stretch>
        </p:blipFill>
        <p:spPr bwMode="auto">
          <a:xfrm>
            <a:off x="500034" y="857232"/>
            <a:ext cx="3597274" cy="3405828"/>
          </a:xfrm>
          <a:prstGeom prst="rect">
            <a:avLst/>
          </a:prstGeom>
          <a:noFill/>
          <a:ln w="9525">
            <a:noFill/>
            <a:miter lim="800000"/>
            <a:headEnd/>
            <a:tailEnd/>
          </a:ln>
        </p:spPr>
      </p:pic>
      <p:pic>
        <p:nvPicPr>
          <p:cNvPr id="7" name="Picture 6" descr="World Parkinson's Day"/>
          <p:cNvPicPr/>
          <p:nvPr/>
        </p:nvPicPr>
        <p:blipFill>
          <a:blip r:embed="rId3"/>
          <a:srcRect l="5956" t="8742" r="4081" b="17236"/>
          <a:stretch>
            <a:fillRect/>
          </a:stretch>
        </p:blipFill>
        <p:spPr bwMode="auto">
          <a:xfrm>
            <a:off x="4357686" y="642918"/>
            <a:ext cx="4786314" cy="3643338"/>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754377DC-7F86-4D82-8D35-E1BE0CC933BF}" type="slidenum">
              <a:rPr lang="en-IN" smtClean="0"/>
              <a:pPr/>
              <a:t>39</a:t>
            </a:fld>
            <a:endParaRPr lang="en-IN"/>
          </a:p>
        </p:txBody>
      </p:sp>
      <p:sp>
        <p:nvSpPr>
          <p:cNvPr id="11" name="Date Placeholder 10"/>
          <p:cNvSpPr>
            <a:spLocks noGrp="1"/>
          </p:cNvSpPr>
          <p:nvPr>
            <p:ph type="dt" sz="half" idx="10"/>
          </p:nvPr>
        </p:nvSpPr>
        <p:spPr/>
        <p:txBody>
          <a:bodyPr/>
          <a:lstStyle/>
          <a:p>
            <a:fld id="{B03B144D-C68F-40A0-BA00-9E2AAE24619C}" type="datetime1">
              <a:rPr lang="en-US" smtClean="0"/>
              <a:pPr/>
              <a:t>6/26/2023</a:t>
            </a:fld>
            <a:endParaRPr lang="en-IN"/>
          </a:p>
        </p:txBody>
      </p:sp>
      <p:sp>
        <p:nvSpPr>
          <p:cNvPr id="12" name="Footer Placeholder 11"/>
          <p:cNvSpPr>
            <a:spLocks noGrp="1"/>
          </p:cNvSpPr>
          <p:nvPr>
            <p:ph type="ftr" sz="quarter" idx="11"/>
          </p:nvPr>
        </p:nvSpPr>
        <p:spPr/>
        <p:txBody>
          <a:bodyPr/>
          <a:lstStyle/>
          <a:p>
            <a:r>
              <a:rPr lang="en-IN"/>
              <a:t>Dept of Biotechnology, DSCE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noChangeArrowheads="1"/>
          </p:cNvPicPr>
          <p:nvPr/>
        </p:nvPicPr>
        <p:blipFill>
          <a:blip r:embed="rId2"/>
          <a:srcRect/>
          <a:stretch>
            <a:fillRect/>
          </a:stretch>
        </p:blipFill>
        <p:spPr bwMode="auto">
          <a:xfrm>
            <a:off x="304800" y="609600"/>
            <a:ext cx="8305800" cy="5791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754377DC-7F86-4D82-8D35-E1BE0CC933BF}" type="slidenum">
              <a:rPr lang="en-IN" smtClean="0"/>
              <a:pPr/>
              <a:t>4</a:t>
            </a:fld>
            <a:endParaRPr lang="en-IN"/>
          </a:p>
        </p:txBody>
      </p:sp>
      <p:sp>
        <p:nvSpPr>
          <p:cNvPr id="6" name="Date Placeholder 5"/>
          <p:cNvSpPr>
            <a:spLocks noGrp="1"/>
          </p:cNvSpPr>
          <p:nvPr>
            <p:ph type="dt" sz="half" idx="10"/>
          </p:nvPr>
        </p:nvSpPr>
        <p:spPr/>
        <p:txBody>
          <a:bodyPr/>
          <a:lstStyle/>
          <a:p>
            <a:fld id="{70D2B69F-B99A-4C61-B995-9337402F0BAD}" type="datetime1">
              <a:rPr lang="en-US" smtClean="0"/>
              <a:pPr/>
              <a:t>6/26/2023</a:t>
            </a:fld>
            <a:endParaRPr lang="en-IN"/>
          </a:p>
        </p:txBody>
      </p:sp>
      <p:sp>
        <p:nvSpPr>
          <p:cNvPr id="7" name="Footer Placeholder 6"/>
          <p:cNvSpPr>
            <a:spLocks noGrp="1"/>
          </p:cNvSpPr>
          <p:nvPr>
            <p:ph type="ftr" sz="quarter" idx="11"/>
          </p:nvPr>
        </p:nvSpPr>
        <p:spPr/>
        <p:txBody>
          <a:bodyPr/>
          <a:lstStyle/>
          <a:p>
            <a:r>
              <a:rPr lang="en-IN"/>
              <a:t>Dept of Biotechnology, DSCE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0"/>
            <a:ext cx="9144000" cy="1143000"/>
          </a:xfrm>
        </p:spPr>
        <p:txBody>
          <a:bodyPr>
            <a:normAutofit fontScale="90000"/>
          </a:bodyPr>
          <a:lstStyle/>
          <a:p>
            <a:pPr eaLnBrk="1" hangingPunct="1"/>
            <a:br>
              <a:rPr lang="en-US" altLang="en-US" sz="2400" b="1" dirty="0">
                <a:effectLst>
                  <a:outerShdw blurRad="38100" dist="38100" dir="2700000" algn="tl">
                    <a:srgbClr val="000000">
                      <a:alpha val="43137"/>
                    </a:srgbClr>
                  </a:outerShdw>
                </a:effectLst>
                <a:latin typeface="Palatino Linotype" pitchFamily="18" charset="0"/>
              </a:rPr>
            </a:br>
            <a:r>
              <a:rPr lang="en-US" altLang="en-US" sz="3100" b="1" dirty="0">
                <a:effectLst>
                  <a:outerShdw blurRad="38100" dist="38100" dir="2700000" algn="tl">
                    <a:srgbClr val="000000">
                      <a:alpha val="43137"/>
                    </a:srgbClr>
                  </a:outerShdw>
                </a:effectLst>
                <a:latin typeface="Palatino Linotype" pitchFamily="18" charset="0"/>
              </a:rPr>
              <a:t>Central Nervous System – </a:t>
            </a:r>
            <a:r>
              <a:rPr lang="en-US" altLang="en-US" sz="2700" b="1" dirty="0">
                <a:effectLst>
                  <a:outerShdw blurRad="38100" dist="38100" dir="2700000" algn="tl">
                    <a:srgbClr val="000000">
                      <a:alpha val="43137"/>
                    </a:srgbClr>
                  </a:outerShdw>
                </a:effectLst>
                <a:latin typeface="Palatino Linotype" pitchFamily="18" charset="0"/>
              </a:rPr>
              <a:t>The Spinal Cord and Reflexes</a:t>
            </a:r>
            <a:endParaRPr lang="en-US" altLang="en-US" sz="2000" b="1" dirty="0">
              <a:effectLst>
                <a:outerShdw blurRad="38100" dist="38100" dir="2700000" algn="tl">
                  <a:srgbClr val="000000">
                    <a:alpha val="43137"/>
                  </a:srgbClr>
                </a:outerShdw>
              </a:effectLst>
              <a:latin typeface="Palatino Linotype" pitchFamily="18" charset="0"/>
            </a:endParaRPr>
          </a:p>
        </p:txBody>
      </p:sp>
      <p:pic>
        <p:nvPicPr>
          <p:cNvPr id="25603" name="Picture 3" descr="figure-03-08"/>
          <p:cNvPicPr>
            <a:picLocks noChangeAspect="1" noChangeArrowheads="1"/>
          </p:cNvPicPr>
          <p:nvPr/>
        </p:nvPicPr>
        <p:blipFill>
          <a:blip r:embed="rId3"/>
          <a:srcRect/>
          <a:stretch>
            <a:fillRect/>
          </a:stretch>
        </p:blipFill>
        <p:spPr bwMode="auto">
          <a:xfrm>
            <a:off x="0" y="1219200"/>
            <a:ext cx="9144000" cy="5638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85BE6724-9DB7-4D20-8495-5FE1E9847E46}" type="slidenum">
              <a:rPr lang="en-US" smtClean="0"/>
              <a:pPr>
                <a:defRPr/>
              </a:pPr>
              <a:t>5</a:t>
            </a:fld>
            <a:endParaRPr lang="en-US"/>
          </a:p>
        </p:txBody>
      </p:sp>
      <p:sp>
        <p:nvSpPr>
          <p:cNvPr id="7" name="Date Placeholder 6"/>
          <p:cNvSpPr>
            <a:spLocks noGrp="1"/>
          </p:cNvSpPr>
          <p:nvPr>
            <p:ph type="dt" sz="half" idx="10"/>
          </p:nvPr>
        </p:nvSpPr>
        <p:spPr/>
        <p:txBody>
          <a:bodyPr/>
          <a:lstStyle/>
          <a:p>
            <a:pPr>
              <a:defRPr/>
            </a:pPr>
            <a:fld id="{3B81755D-D7EB-41B1-B97A-CDDC7A4ADC1D}" type="datetime1">
              <a:rPr lang="en-US" smtClean="0"/>
              <a:pPr>
                <a:defRPr/>
              </a:pPr>
              <a:t>6/26/2023</a:t>
            </a:fld>
            <a:endParaRPr lang="en-US"/>
          </a:p>
        </p:txBody>
      </p:sp>
      <p:sp>
        <p:nvSpPr>
          <p:cNvPr id="8" name="Footer Placeholder 7"/>
          <p:cNvSpPr>
            <a:spLocks noGrp="1"/>
          </p:cNvSpPr>
          <p:nvPr>
            <p:ph type="ftr" sz="quarter" idx="11"/>
          </p:nvPr>
        </p:nvSpPr>
        <p:spPr/>
        <p:txBody>
          <a:bodyPr/>
          <a:lstStyle/>
          <a:p>
            <a:pPr>
              <a:defRPr/>
            </a:pPr>
            <a:r>
              <a:rPr lang="en-US"/>
              <a:t>Dept of Biotechnology, DSCE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228600"/>
            <a:ext cx="8763000" cy="1143000"/>
          </a:xfrm>
        </p:spPr>
        <p:txBody>
          <a:bodyPr>
            <a:normAutofit fontScale="90000"/>
          </a:bodyPr>
          <a:lstStyle/>
          <a:p>
            <a:pPr eaLnBrk="1" hangingPunct="1"/>
            <a:r>
              <a:rPr lang="en-US" altLang="en-US" sz="4000" dirty="0">
                <a:latin typeface="Palatino Linotype" pitchFamily="18" charset="0"/>
              </a:rPr>
              <a:t>Divisions of the Peripheral Nervous System</a:t>
            </a:r>
          </a:p>
        </p:txBody>
      </p:sp>
      <p:sp>
        <p:nvSpPr>
          <p:cNvPr id="14339" name="Rectangle 3"/>
          <p:cNvSpPr>
            <a:spLocks noGrp="1" noChangeArrowheads="1"/>
          </p:cNvSpPr>
          <p:nvPr>
            <p:ph type="body" idx="1"/>
          </p:nvPr>
        </p:nvSpPr>
        <p:spPr>
          <a:xfrm>
            <a:off x="381000" y="1371600"/>
            <a:ext cx="8458200" cy="4648200"/>
          </a:xfrm>
        </p:spPr>
        <p:txBody>
          <a:bodyPr/>
          <a:lstStyle/>
          <a:p>
            <a:pPr eaLnBrk="1" hangingPunct="1"/>
            <a:r>
              <a:rPr lang="en-US" altLang="en-US" sz="2400" dirty="0">
                <a:latin typeface="Palatino Linotype" pitchFamily="18" charset="0"/>
              </a:rPr>
              <a:t>Nerves consist of neural </a:t>
            </a:r>
            <a:r>
              <a:rPr lang="en-US" altLang="en-US" sz="2400" dirty="0">
                <a:solidFill>
                  <a:srgbClr val="0000FF"/>
                </a:solidFill>
                <a:latin typeface="Palatino Linotype" pitchFamily="18" charset="0"/>
              </a:rPr>
              <a:t>“cables”</a:t>
            </a:r>
            <a:r>
              <a:rPr lang="en-US" altLang="en-US" sz="2400" dirty="0">
                <a:latin typeface="Palatino Linotype" pitchFamily="18" charset="0"/>
              </a:rPr>
              <a:t> containing many axons. </a:t>
            </a:r>
          </a:p>
          <a:p>
            <a:pPr eaLnBrk="1" hangingPunct="1"/>
            <a:r>
              <a:rPr lang="en-US" altLang="en-US" sz="2400" dirty="0">
                <a:latin typeface="Palatino Linotype" pitchFamily="18" charset="0"/>
              </a:rPr>
              <a:t>They are part of the </a:t>
            </a:r>
            <a:r>
              <a:rPr lang="en-US" altLang="en-US" sz="2400" dirty="0">
                <a:solidFill>
                  <a:srgbClr val="0000FF"/>
                </a:solidFill>
                <a:latin typeface="Palatino Linotype" pitchFamily="18" charset="0"/>
              </a:rPr>
              <a:t>peripheral nervous system</a:t>
            </a:r>
            <a:r>
              <a:rPr lang="en-US" altLang="en-US" sz="2400" dirty="0">
                <a:latin typeface="Palatino Linotype" pitchFamily="18" charset="0"/>
              </a:rPr>
              <a:t> and connect muscles, glands, and sense organs to the central nervous system.</a:t>
            </a:r>
          </a:p>
          <a:p>
            <a:pPr eaLnBrk="1" hangingPunct="1">
              <a:lnSpc>
                <a:spcPct val="90000"/>
              </a:lnSpc>
              <a:defRPr/>
            </a:pPr>
            <a:r>
              <a:rPr lang="en-US" altLang="en-US" sz="2400" dirty="0"/>
              <a:t>There are two divisions of the peripheral nervous system: </a:t>
            </a:r>
          </a:p>
          <a:p>
            <a:pPr lvl="1" eaLnBrk="1" hangingPunct="1">
              <a:lnSpc>
                <a:spcPct val="90000"/>
              </a:lnSpc>
              <a:defRPr/>
            </a:pPr>
            <a:r>
              <a:rPr lang="en-US" altLang="en-US" sz="2400" dirty="0"/>
              <a:t>the somatic, or voluntary portion</a:t>
            </a:r>
          </a:p>
          <a:p>
            <a:pPr lvl="1" eaLnBrk="1" hangingPunct="1">
              <a:lnSpc>
                <a:spcPct val="90000"/>
              </a:lnSpc>
              <a:defRPr/>
            </a:pPr>
            <a:r>
              <a:rPr lang="en-US" altLang="en-US" sz="2400" dirty="0"/>
              <a:t>the autonomic, or involuntary portion</a:t>
            </a:r>
          </a:p>
          <a:p>
            <a:pPr marL="0" indent="0" eaLnBrk="1" hangingPunct="1">
              <a:lnSpc>
                <a:spcPct val="90000"/>
              </a:lnSpc>
              <a:buFont typeface="Wingdings" pitchFamily="2" charset="2"/>
              <a:buNone/>
              <a:defRPr/>
            </a:pPr>
            <a:endParaRPr lang="en-US" altLang="en-US" sz="800" dirty="0">
              <a:solidFill>
                <a:srgbClr val="0000FF"/>
              </a:solidFill>
              <a:latin typeface="Palatino Linotype" pitchFamily="18" charset="0"/>
            </a:endParaRPr>
          </a:p>
          <a:p>
            <a:pPr marL="0" indent="0" eaLnBrk="1" hangingPunct="1">
              <a:lnSpc>
                <a:spcPct val="90000"/>
              </a:lnSpc>
              <a:buFont typeface="Wingdings" pitchFamily="2" charset="2"/>
              <a:buChar char="§"/>
              <a:defRPr/>
            </a:pPr>
            <a:r>
              <a:rPr lang="en-US" altLang="en-US" sz="2400" dirty="0">
                <a:solidFill>
                  <a:srgbClr val="0000FF"/>
                </a:solidFill>
                <a:latin typeface="Palatino Linotype" pitchFamily="18" charset="0"/>
              </a:rPr>
              <a:t>  Somatic Nervous System:</a:t>
            </a:r>
            <a:r>
              <a:rPr lang="en-US" altLang="en-US" sz="2400" dirty="0">
                <a:solidFill>
                  <a:srgbClr val="6600CC"/>
                </a:solidFill>
                <a:latin typeface="Palatino Linotype" pitchFamily="18" charset="0"/>
              </a:rPr>
              <a:t> </a:t>
            </a:r>
            <a:r>
              <a:rPr lang="en-US" altLang="en-US" sz="2400" dirty="0">
                <a:latin typeface="Palatino Linotype" pitchFamily="18" charset="0"/>
              </a:rPr>
              <a:t>The division of the peripheral nervous system that controls the body’s skeletal muscles (voluntary).</a:t>
            </a:r>
          </a:p>
          <a:p>
            <a:pPr marL="0" indent="0" eaLnBrk="1" hangingPunct="1">
              <a:lnSpc>
                <a:spcPct val="90000"/>
              </a:lnSpc>
              <a:buFont typeface="Wingdings" pitchFamily="2" charset="2"/>
              <a:buChar char="§"/>
              <a:defRPr/>
            </a:pPr>
            <a:r>
              <a:rPr lang="en-US" altLang="en-US" sz="2400" dirty="0">
                <a:solidFill>
                  <a:srgbClr val="0000FF"/>
                </a:solidFill>
                <a:latin typeface="Palatino Linotype" pitchFamily="18" charset="0"/>
              </a:rPr>
              <a:t>  Autonomic Nervous System:</a:t>
            </a:r>
            <a:r>
              <a:rPr lang="en-US" altLang="en-US" sz="2400" dirty="0">
                <a:latin typeface="Palatino Linotype" pitchFamily="18" charset="0"/>
              </a:rPr>
              <a:t> Part of the PNS that controls the glands and other muscles (involuntary).</a:t>
            </a:r>
          </a:p>
        </p:txBody>
      </p:sp>
      <p:pic>
        <p:nvPicPr>
          <p:cNvPr id="2" name="Content Placeholder 4" descr="stomach_rumbling_hg_clr.gif"/>
          <p:cNvPicPr>
            <a:picLocks noChangeAspect="1"/>
          </p:cNvPicPr>
          <p:nvPr/>
        </p:nvPicPr>
        <p:blipFill>
          <a:blip r:embed="rId3" cstate="print"/>
          <a:srcRect/>
          <a:stretch>
            <a:fillRect/>
          </a:stretch>
        </p:blipFill>
        <p:spPr bwMode="auto">
          <a:xfrm>
            <a:off x="7696200" y="5410200"/>
            <a:ext cx="1447800" cy="14478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754377DC-7F86-4D82-8D35-E1BE0CC933BF}" type="slidenum">
              <a:rPr lang="en-IN" smtClean="0"/>
              <a:pPr/>
              <a:t>6</a:t>
            </a:fld>
            <a:endParaRPr lang="en-IN"/>
          </a:p>
        </p:txBody>
      </p:sp>
      <p:sp>
        <p:nvSpPr>
          <p:cNvPr id="8" name="Date Placeholder 7"/>
          <p:cNvSpPr>
            <a:spLocks noGrp="1"/>
          </p:cNvSpPr>
          <p:nvPr>
            <p:ph type="dt" sz="half" idx="10"/>
          </p:nvPr>
        </p:nvSpPr>
        <p:spPr/>
        <p:txBody>
          <a:bodyPr/>
          <a:lstStyle/>
          <a:p>
            <a:fld id="{5C86F3D4-B7C2-41A7-84B7-C477F8E5BAC2}" type="datetime1">
              <a:rPr lang="en-US" smtClean="0"/>
              <a:pPr/>
              <a:t>6/26/2023</a:t>
            </a:fld>
            <a:endParaRPr lang="en-IN"/>
          </a:p>
        </p:txBody>
      </p:sp>
      <p:sp>
        <p:nvSpPr>
          <p:cNvPr id="9" name="Footer Placeholder 8"/>
          <p:cNvSpPr>
            <a:spLocks noGrp="1"/>
          </p:cNvSpPr>
          <p:nvPr>
            <p:ph type="ftr" sz="quarter" idx="11"/>
          </p:nvPr>
        </p:nvSpPr>
        <p:spPr/>
        <p:txBody>
          <a:bodyPr/>
          <a:lstStyle/>
          <a:p>
            <a:r>
              <a:rPr lang="en-IN"/>
              <a:t>Dept of Biotechnology, DSCE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9">
                                            <p:txEl>
                                              <p:pRg st="7" end="7"/>
                                            </p:txEl>
                                          </p:spTgt>
                                        </p:tgtEl>
                                        <p:attrNameLst>
                                          <p:attrName>style.visibility</p:attrName>
                                        </p:attrNameLst>
                                      </p:cBhvr>
                                      <p:to>
                                        <p:strVal val="visible"/>
                                      </p:to>
                                    </p:set>
                                  </p:childTnLst>
                                </p:cTn>
                              </p:par>
                            </p:childTnLst>
                          </p:cTn>
                        </p:par>
                        <p:par>
                          <p:cTn id="27" fill="hold" nodeType="afterGroup">
                            <p:stCondLst>
                              <p:cond delay="0"/>
                            </p:stCondLst>
                            <p:childTnLst>
                              <p:par>
                                <p:cTn id="28" presetID="2" presetClass="entr" presetSubtype="4"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body" idx="1"/>
          </p:nvPr>
        </p:nvSpPr>
        <p:spPr>
          <a:xfrm>
            <a:off x="457200" y="1487760"/>
            <a:ext cx="8229600" cy="5181600"/>
          </a:xfrm>
          <a:noFill/>
        </p:spPr>
        <p:txBody>
          <a:bodyPr/>
          <a:lstStyle/>
          <a:p>
            <a:pPr eaLnBrk="1" hangingPunct="1">
              <a:lnSpc>
                <a:spcPct val="90000"/>
              </a:lnSpc>
            </a:pPr>
            <a:r>
              <a:rPr lang="en-US" altLang="en-US" dirty="0">
                <a:latin typeface="Palatino Linotype" pitchFamily="18" charset="0"/>
              </a:rPr>
              <a:t>The autonomic portion of the peripheral nervous system governs involuntary, visceral functions…such as heart and breathing rate, blood pressure, etc.</a:t>
            </a:r>
          </a:p>
          <a:p>
            <a:pPr eaLnBrk="1" hangingPunct="1">
              <a:lnSpc>
                <a:spcPct val="90000"/>
              </a:lnSpc>
            </a:pPr>
            <a:r>
              <a:rPr lang="en-US" altLang="en-US" dirty="0">
                <a:latin typeface="Palatino Linotype" pitchFamily="18" charset="0"/>
              </a:rPr>
              <a:t>It is divided into two systems:</a:t>
            </a:r>
          </a:p>
          <a:p>
            <a:pPr lvl="1" eaLnBrk="1" hangingPunct="1">
              <a:lnSpc>
                <a:spcPct val="90000"/>
              </a:lnSpc>
            </a:pPr>
            <a:r>
              <a:rPr lang="en-US" altLang="en-US" b="1" dirty="0">
                <a:solidFill>
                  <a:srgbClr val="0000FF"/>
                </a:solidFill>
                <a:latin typeface="Palatino Linotype" pitchFamily="18" charset="0"/>
              </a:rPr>
              <a:t>Sympathetic Nervous System:</a:t>
            </a:r>
            <a:r>
              <a:rPr lang="en-US" altLang="en-US" b="1" dirty="0">
                <a:latin typeface="Palatino Linotype" pitchFamily="18" charset="0"/>
              </a:rPr>
              <a:t> Division of the ANS that arouses the body, mobilizing its energy in stressful situations.</a:t>
            </a:r>
          </a:p>
          <a:p>
            <a:pPr lvl="1" eaLnBrk="1" hangingPunct="1">
              <a:lnSpc>
                <a:spcPct val="90000"/>
              </a:lnSpc>
            </a:pPr>
            <a:r>
              <a:rPr lang="en-US" altLang="en-US" b="1" dirty="0">
                <a:solidFill>
                  <a:srgbClr val="0000FF"/>
                </a:solidFill>
                <a:latin typeface="Palatino Linotype" pitchFamily="18" charset="0"/>
              </a:rPr>
              <a:t>Parasympathetic Nervous System:</a:t>
            </a:r>
            <a:r>
              <a:rPr lang="en-US" altLang="en-US" b="1" dirty="0">
                <a:latin typeface="Palatino Linotype" pitchFamily="18" charset="0"/>
              </a:rPr>
              <a:t> Division of the ANS that calms the body, conserving its energy.</a:t>
            </a:r>
          </a:p>
          <a:p>
            <a:pPr eaLnBrk="1" hangingPunct="1">
              <a:lnSpc>
                <a:spcPct val="90000"/>
              </a:lnSpc>
            </a:pPr>
            <a:endParaRPr lang="en-US" altLang="en-US" dirty="0"/>
          </a:p>
          <a:p>
            <a:pPr eaLnBrk="1" hangingPunct="1">
              <a:lnSpc>
                <a:spcPct val="90000"/>
              </a:lnSpc>
              <a:spcBef>
                <a:spcPct val="50000"/>
              </a:spcBef>
              <a:buFontTx/>
              <a:buNone/>
            </a:pPr>
            <a:endParaRPr lang="en-US" altLang="en-US" sz="1200" dirty="0"/>
          </a:p>
        </p:txBody>
      </p:sp>
      <p:sp>
        <p:nvSpPr>
          <p:cNvPr id="30723" name="Rectangle 5"/>
          <p:cNvSpPr>
            <a:spLocks noChangeArrowheads="1"/>
          </p:cNvSpPr>
          <p:nvPr/>
        </p:nvSpPr>
        <p:spPr bwMode="auto">
          <a:xfrm>
            <a:off x="533400" y="228600"/>
            <a:ext cx="8229600" cy="1143000"/>
          </a:xfrm>
          <a:prstGeom prst="rect">
            <a:avLst/>
          </a:prstGeom>
          <a:noFill/>
          <a:ln w="9525">
            <a:noFill/>
            <a:miter lim="800000"/>
            <a:headEnd/>
            <a:tailEnd/>
          </a:ln>
          <a:effectLst/>
        </p:spPr>
        <p:txBody>
          <a:bodyPr anchor="ctr"/>
          <a:lstStyle/>
          <a:p>
            <a:pPr algn="ctr"/>
            <a:r>
              <a:rPr lang="en-US" altLang="en-US" sz="4000">
                <a:latin typeface="Palatino Linotype" pitchFamily="18" charset="0"/>
              </a:rPr>
              <a:t>Autonomic Nervous System (ANS)</a:t>
            </a:r>
          </a:p>
        </p:txBody>
      </p:sp>
      <p:pic>
        <p:nvPicPr>
          <p:cNvPr id="6" name="Picture 5" descr="boy_scout_running_from_bear_hg_clr.gif"/>
          <p:cNvPicPr>
            <a:picLocks noChangeAspect="1"/>
          </p:cNvPicPr>
          <p:nvPr/>
        </p:nvPicPr>
        <p:blipFill>
          <a:blip r:embed="rId3" cstate="print"/>
          <a:srcRect/>
          <a:stretch>
            <a:fillRect/>
          </a:stretch>
        </p:blipFill>
        <p:spPr bwMode="auto">
          <a:xfrm>
            <a:off x="0" y="3886200"/>
            <a:ext cx="1095375" cy="12954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754377DC-7F86-4D82-8D35-E1BE0CC933BF}" type="slidenum">
              <a:rPr lang="en-IN" smtClean="0"/>
              <a:pPr/>
              <a:t>7</a:t>
            </a:fld>
            <a:endParaRPr lang="en-IN"/>
          </a:p>
        </p:txBody>
      </p:sp>
      <p:sp>
        <p:nvSpPr>
          <p:cNvPr id="9" name="Date Placeholder 8"/>
          <p:cNvSpPr>
            <a:spLocks noGrp="1"/>
          </p:cNvSpPr>
          <p:nvPr>
            <p:ph type="dt" sz="half" idx="10"/>
          </p:nvPr>
        </p:nvSpPr>
        <p:spPr/>
        <p:txBody>
          <a:bodyPr/>
          <a:lstStyle/>
          <a:p>
            <a:fld id="{E97CCD3C-FA3A-4A63-A5B7-DF563623F0B6}" type="datetime1">
              <a:rPr lang="en-US" smtClean="0"/>
              <a:pPr/>
              <a:t>6/26/2023</a:t>
            </a:fld>
            <a:endParaRPr lang="en-IN"/>
          </a:p>
        </p:txBody>
      </p:sp>
      <p:sp>
        <p:nvSpPr>
          <p:cNvPr id="10" name="Footer Placeholder 9"/>
          <p:cNvSpPr>
            <a:spLocks noGrp="1"/>
          </p:cNvSpPr>
          <p:nvPr>
            <p:ph type="ftr" sz="quarter" idx="11"/>
          </p:nvPr>
        </p:nvSpPr>
        <p:spPr/>
        <p:txBody>
          <a:bodyPr/>
          <a:lstStyle/>
          <a:p>
            <a:r>
              <a:rPr lang="en-IN"/>
              <a:t>Dept of Biotechnology, DSCE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373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3732">
                                            <p:txEl>
                                              <p:pRg st="2" end="2"/>
                                            </p:txEl>
                                          </p:spTgt>
                                        </p:tgtEl>
                                        <p:attrNameLst>
                                          <p:attrName>style.visibility</p:attrName>
                                        </p:attrNameLst>
                                      </p:cBhvr>
                                      <p:to>
                                        <p:strVal val="visible"/>
                                      </p:to>
                                    </p:set>
                                  </p:childTnLst>
                                </p:cTn>
                              </p:par>
                            </p:childTnLst>
                          </p:cTn>
                        </p:par>
                        <p:par>
                          <p:cTn id="15" fill="hold" nodeType="afterGroup">
                            <p:stCondLst>
                              <p:cond delay="0"/>
                            </p:stCondLst>
                            <p:childTnLst>
                              <p:par>
                                <p:cTn id="16" presetID="2" presetClass="entr" presetSubtype="4"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737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00034" y="0"/>
            <a:ext cx="8229600" cy="1143000"/>
          </a:xfrm>
        </p:spPr>
        <p:txBody>
          <a:bodyPr/>
          <a:lstStyle/>
          <a:p>
            <a:pPr eaLnBrk="1" hangingPunct="1"/>
            <a:r>
              <a:rPr lang="en-US" altLang="en-US" sz="3600" dirty="0">
                <a:latin typeface="Palatino Linotype" pitchFamily="18" charset="0"/>
              </a:rPr>
              <a:t>The Parasympathetic Nervous System</a:t>
            </a:r>
          </a:p>
        </p:txBody>
      </p:sp>
      <p:sp>
        <p:nvSpPr>
          <p:cNvPr id="78851" name="Rectangle 3"/>
          <p:cNvSpPr>
            <a:spLocks noGrp="1" noChangeArrowheads="1"/>
          </p:cNvSpPr>
          <p:nvPr>
            <p:ph type="body" idx="1"/>
          </p:nvPr>
        </p:nvSpPr>
        <p:spPr>
          <a:xfrm>
            <a:off x="457200" y="1143000"/>
            <a:ext cx="2514600" cy="5181600"/>
          </a:xfrm>
        </p:spPr>
        <p:txBody>
          <a:bodyPr/>
          <a:lstStyle/>
          <a:p>
            <a:pPr eaLnBrk="1" hangingPunct="1">
              <a:lnSpc>
                <a:spcPct val="80000"/>
              </a:lnSpc>
            </a:pPr>
            <a:r>
              <a:rPr lang="en-US" altLang="en-US" sz="2600" dirty="0">
                <a:latin typeface="Palatino Linotype" pitchFamily="18" charset="0"/>
              </a:rPr>
              <a:t>Activates processes that conserve bodily resources… slowing heart rate, reducing blood pressure, etc.</a:t>
            </a:r>
          </a:p>
          <a:p>
            <a:pPr eaLnBrk="1" hangingPunct="1">
              <a:lnSpc>
                <a:spcPct val="80000"/>
              </a:lnSpc>
              <a:buFontTx/>
              <a:buNone/>
            </a:pPr>
            <a:endParaRPr lang="en-US" altLang="en-US" sz="2600" dirty="0">
              <a:latin typeface="Palatino Linotype" pitchFamily="18" charset="0"/>
            </a:endParaRPr>
          </a:p>
          <a:p>
            <a:pPr eaLnBrk="1" hangingPunct="1">
              <a:lnSpc>
                <a:spcPct val="80000"/>
              </a:lnSpc>
            </a:pPr>
            <a:r>
              <a:rPr lang="en-US" altLang="en-US" sz="2600" dirty="0">
                <a:solidFill>
                  <a:srgbClr val="FF0000"/>
                </a:solidFill>
                <a:latin typeface="Palatino Linotype" pitchFamily="18" charset="0"/>
              </a:rPr>
              <a:t>“Calms”</a:t>
            </a:r>
          </a:p>
          <a:p>
            <a:pPr algn="ctr">
              <a:lnSpc>
                <a:spcPct val="80000"/>
              </a:lnSpc>
              <a:spcBef>
                <a:spcPct val="0"/>
              </a:spcBef>
              <a:buFontTx/>
              <a:buNone/>
            </a:pPr>
            <a:r>
              <a:rPr lang="en-US" altLang="en-US" sz="2600" dirty="0">
                <a:latin typeface="Palatino Linotype" pitchFamily="18" charset="0"/>
              </a:rPr>
              <a:t>(rest and digest)</a:t>
            </a:r>
          </a:p>
          <a:p>
            <a:pPr algn="ctr">
              <a:lnSpc>
                <a:spcPct val="80000"/>
              </a:lnSpc>
              <a:spcBef>
                <a:spcPct val="0"/>
              </a:spcBef>
              <a:buFontTx/>
              <a:buNone/>
            </a:pPr>
            <a:endParaRPr lang="en-US" altLang="en-US" sz="1800" dirty="0">
              <a:solidFill>
                <a:srgbClr val="FF0000"/>
              </a:solidFill>
              <a:latin typeface="Palatino Linotype" pitchFamily="18" charset="0"/>
            </a:endParaRPr>
          </a:p>
          <a:p>
            <a:pPr eaLnBrk="1" hangingPunct="1">
              <a:lnSpc>
                <a:spcPct val="80000"/>
              </a:lnSpc>
            </a:pPr>
            <a:endParaRPr lang="en-US" altLang="en-US" sz="2000" dirty="0">
              <a:solidFill>
                <a:srgbClr val="FF0000"/>
              </a:solidFill>
              <a:latin typeface="Palatino Linotype" pitchFamily="18" charset="0"/>
            </a:endParaRPr>
          </a:p>
        </p:txBody>
      </p:sp>
      <p:pic>
        <p:nvPicPr>
          <p:cNvPr id="78852" name="Picture 4" descr="Picture2p"/>
          <p:cNvPicPr>
            <a:picLocks noChangeAspect="1" noChangeArrowheads="1"/>
          </p:cNvPicPr>
          <p:nvPr/>
        </p:nvPicPr>
        <p:blipFill>
          <a:blip r:embed="rId3"/>
          <a:srcRect/>
          <a:stretch>
            <a:fillRect/>
          </a:stretch>
        </p:blipFill>
        <p:spPr bwMode="auto">
          <a:xfrm>
            <a:off x="3200400" y="838200"/>
            <a:ext cx="5943600" cy="5848350"/>
          </a:xfrm>
          <a:prstGeom prst="rect">
            <a:avLst/>
          </a:prstGeom>
          <a:noFill/>
          <a:ln w="9525">
            <a:noFill/>
            <a:miter lim="800000"/>
            <a:headEnd/>
            <a:tailEnd/>
          </a:ln>
        </p:spPr>
      </p:pic>
      <p:sp>
        <p:nvSpPr>
          <p:cNvPr id="78853" name="Rectangle 5"/>
          <p:cNvSpPr>
            <a:spLocks noChangeArrowheads="1"/>
          </p:cNvSpPr>
          <p:nvPr/>
        </p:nvSpPr>
        <p:spPr bwMode="auto">
          <a:xfrm>
            <a:off x="6934200" y="838200"/>
            <a:ext cx="2209800" cy="6019800"/>
          </a:xfrm>
          <a:prstGeom prst="rect">
            <a:avLst/>
          </a:prstGeom>
          <a:solidFill>
            <a:srgbClr val="3366FF">
              <a:alpha val="16078"/>
            </a:srgbClr>
          </a:solidFill>
          <a:ln w="9525">
            <a:noFill/>
            <a:miter lim="800000"/>
            <a:headEnd/>
            <a:tailEnd/>
          </a:ln>
          <a:effectLst/>
        </p:spPr>
        <p:txBody>
          <a:bodyPr wrap="none" anchor="ctr"/>
          <a:lstStyle/>
          <a:p>
            <a:endParaRPr lang="en-US" altLang="en-US"/>
          </a:p>
        </p:txBody>
      </p:sp>
      <p:sp>
        <p:nvSpPr>
          <p:cNvPr id="7" name="Slide Number Placeholder 6"/>
          <p:cNvSpPr>
            <a:spLocks noGrp="1"/>
          </p:cNvSpPr>
          <p:nvPr>
            <p:ph type="sldNum" sz="quarter" idx="12"/>
          </p:nvPr>
        </p:nvSpPr>
        <p:spPr/>
        <p:txBody>
          <a:bodyPr/>
          <a:lstStyle/>
          <a:p>
            <a:fld id="{754377DC-7F86-4D82-8D35-E1BE0CC933BF}" type="slidenum">
              <a:rPr lang="en-IN" smtClean="0"/>
              <a:pPr/>
              <a:t>8</a:t>
            </a:fld>
            <a:endParaRPr lang="en-IN"/>
          </a:p>
        </p:txBody>
      </p:sp>
      <p:sp>
        <p:nvSpPr>
          <p:cNvPr id="9" name="Date Placeholder 8"/>
          <p:cNvSpPr>
            <a:spLocks noGrp="1"/>
          </p:cNvSpPr>
          <p:nvPr>
            <p:ph type="dt" sz="half" idx="10"/>
          </p:nvPr>
        </p:nvSpPr>
        <p:spPr/>
        <p:txBody>
          <a:bodyPr/>
          <a:lstStyle/>
          <a:p>
            <a:fld id="{5C79C0F4-7077-483B-B458-2DCE3CF3179B}" type="datetime1">
              <a:rPr lang="en-US" smtClean="0"/>
              <a:pPr/>
              <a:t>6/26/2023</a:t>
            </a:fld>
            <a:endParaRPr lang="en-IN"/>
          </a:p>
        </p:txBody>
      </p:sp>
      <p:sp>
        <p:nvSpPr>
          <p:cNvPr id="10" name="Footer Placeholder 9"/>
          <p:cNvSpPr>
            <a:spLocks noGrp="1"/>
          </p:cNvSpPr>
          <p:nvPr>
            <p:ph type="ftr" sz="quarter" idx="11"/>
          </p:nvPr>
        </p:nvSpPr>
        <p:spPr/>
        <p:txBody>
          <a:bodyPr/>
          <a:lstStyle/>
          <a:p>
            <a:r>
              <a:rPr lang="en-IN"/>
              <a:t>Dept of Biotechnology, DSCE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88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885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0"/>
            <a:ext cx="8229600" cy="1143000"/>
          </a:xfrm>
        </p:spPr>
        <p:txBody>
          <a:bodyPr/>
          <a:lstStyle/>
          <a:p>
            <a:pPr eaLnBrk="1" hangingPunct="1"/>
            <a:r>
              <a:rPr lang="en-US" altLang="en-US">
                <a:latin typeface="Palatino Linotype" pitchFamily="18" charset="0"/>
              </a:rPr>
              <a:t>Recap</a:t>
            </a:r>
          </a:p>
        </p:txBody>
      </p:sp>
      <p:sp>
        <p:nvSpPr>
          <p:cNvPr id="35843" name="Rectangle 3"/>
          <p:cNvSpPr>
            <a:spLocks noGrp="1" noChangeArrowheads="1"/>
          </p:cNvSpPr>
          <p:nvPr>
            <p:ph type="body" idx="1"/>
          </p:nvPr>
        </p:nvSpPr>
        <p:spPr/>
        <p:txBody>
          <a:bodyPr/>
          <a:lstStyle/>
          <a:p>
            <a:pPr eaLnBrk="1" hangingPunct="1"/>
            <a:endParaRPr lang="en-US" altLang="en-US"/>
          </a:p>
        </p:txBody>
      </p:sp>
      <p:pic>
        <p:nvPicPr>
          <p:cNvPr id="35844" name="Picture 4"/>
          <p:cNvPicPr>
            <a:picLocks noChangeAspect="1" noChangeArrowheads="1"/>
          </p:cNvPicPr>
          <p:nvPr/>
        </p:nvPicPr>
        <p:blipFill>
          <a:blip r:embed="rId3"/>
          <a:srcRect/>
          <a:stretch>
            <a:fillRect/>
          </a:stretch>
        </p:blipFill>
        <p:spPr bwMode="auto">
          <a:xfrm>
            <a:off x="0" y="1000108"/>
            <a:ext cx="9144000" cy="5857892"/>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754377DC-7F86-4D82-8D35-E1BE0CC933BF}" type="slidenum">
              <a:rPr lang="en-IN" smtClean="0"/>
              <a:pPr/>
              <a:t>9</a:t>
            </a:fld>
            <a:endParaRPr lang="en-IN"/>
          </a:p>
        </p:txBody>
      </p:sp>
      <p:sp>
        <p:nvSpPr>
          <p:cNvPr id="8" name="Date Placeholder 7"/>
          <p:cNvSpPr>
            <a:spLocks noGrp="1"/>
          </p:cNvSpPr>
          <p:nvPr>
            <p:ph type="dt" sz="half" idx="10"/>
          </p:nvPr>
        </p:nvSpPr>
        <p:spPr/>
        <p:txBody>
          <a:bodyPr/>
          <a:lstStyle/>
          <a:p>
            <a:fld id="{552DC348-5014-4445-A56D-D4253D263907}" type="datetime1">
              <a:rPr lang="en-US" smtClean="0"/>
              <a:pPr/>
              <a:t>6/26/2023</a:t>
            </a:fld>
            <a:endParaRPr lang="en-IN"/>
          </a:p>
        </p:txBody>
      </p:sp>
      <p:sp>
        <p:nvSpPr>
          <p:cNvPr id="9" name="Footer Placeholder 8"/>
          <p:cNvSpPr>
            <a:spLocks noGrp="1"/>
          </p:cNvSpPr>
          <p:nvPr>
            <p:ph type="ftr" sz="quarter" idx="11"/>
          </p:nvPr>
        </p:nvSpPr>
        <p:spPr/>
        <p:txBody>
          <a:bodyPr/>
          <a:lstStyle/>
          <a:p>
            <a:r>
              <a:rPr lang="en-IN"/>
              <a:t>Dept of Biotechnology, DSCE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1481</TotalTime>
  <Words>3113</Words>
  <Application>Microsoft Office PowerPoint</Application>
  <PresentationFormat>On-screen Show (4:3)</PresentationFormat>
  <Paragraphs>318</Paragraphs>
  <Slides>39</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vt:lpstr>
      <vt:lpstr>Calibri</vt:lpstr>
      <vt:lpstr>Cambria</vt:lpstr>
      <vt:lpstr>Courier New</vt:lpstr>
      <vt:lpstr>Georgia</vt:lpstr>
      <vt:lpstr>Palatino Linotype</vt:lpstr>
      <vt:lpstr>Times New Roman</vt:lpstr>
      <vt:lpstr>Trebuchet MS</vt:lpstr>
      <vt:lpstr>Wingdings</vt:lpstr>
      <vt:lpstr>Wingdings 2</vt:lpstr>
      <vt:lpstr>Urban</vt:lpstr>
      <vt:lpstr>PowerPoint Presentation</vt:lpstr>
      <vt:lpstr>PowerPoint Presentation</vt:lpstr>
      <vt:lpstr>Organization of the nervous system</vt:lpstr>
      <vt:lpstr>PowerPoint Presentation</vt:lpstr>
      <vt:lpstr> Central Nervous System – The Spinal Cord and Reflexes</vt:lpstr>
      <vt:lpstr>Divisions of the Peripheral Nervous System</vt:lpstr>
      <vt:lpstr>PowerPoint Presentation</vt:lpstr>
      <vt:lpstr>The Parasympathetic Nervous System</vt:lpstr>
      <vt:lpstr>Recap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Cell Membrane Potential</vt:lpstr>
      <vt:lpstr>PowerPoint Presentation</vt:lpstr>
      <vt:lpstr>PowerPoint Presentation</vt:lpstr>
      <vt:lpstr>PowerPoint Presentation</vt:lpstr>
      <vt:lpstr>Does the human brain operate as an analog system, or a digital one?</vt:lpstr>
      <vt:lpstr>Deterministic versus non-deterministic </vt:lpstr>
      <vt:lpstr>Limitations of the brain</vt:lpstr>
      <vt:lpstr>Electro Encephalogram (EEG)</vt:lpstr>
      <vt:lpstr>PowerPoint Presentation</vt:lpstr>
      <vt:lpstr>Brain waves in EEG</vt:lpstr>
      <vt:lpstr>Applications of EEG</vt:lpstr>
      <vt:lpstr>Robotics in prosthetic limbs </vt:lpstr>
      <vt:lpstr>Transtibial robotic prosthetic limb</vt:lpstr>
      <vt:lpstr>Types of Limb control</vt:lpstr>
      <vt:lpstr>PowerPoint Presentation</vt:lpstr>
      <vt:lpstr>PowerPoint Presentation</vt:lpstr>
      <vt:lpstr>Upcoming research</vt:lpstr>
      <vt:lpstr>Engineering solutions for Parkinsons disease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Organ Systems and Biodesigns-1</dc:title>
  <dc:creator>Windows User</dc:creator>
  <cp:lastModifiedBy>SUPREETHA M</cp:lastModifiedBy>
  <cp:revision>29</cp:revision>
  <dcterms:created xsi:type="dcterms:W3CDTF">2023-04-17T14:58:48Z</dcterms:created>
  <dcterms:modified xsi:type="dcterms:W3CDTF">2023-06-26T13:10:25Z</dcterms:modified>
</cp:coreProperties>
</file>