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63" r:id="rId3"/>
    <p:sldId id="258" r:id="rId4"/>
    <p:sldId id="259" r:id="rId5"/>
    <p:sldId id="260" r:id="rId6"/>
    <p:sldId id="276" r:id="rId7"/>
    <p:sldId id="261" r:id="rId8"/>
    <p:sldId id="264" r:id="rId9"/>
    <p:sldId id="265" r:id="rId10"/>
    <p:sldId id="266" r:id="rId11"/>
    <p:sldId id="267" r:id="rId12"/>
    <p:sldId id="268" r:id="rId13"/>
    <p:sldId id="269" r:id="rId14"/>
    <p:sldId id="270" r:id="rId15"/>
    <p:sldId id="272" r:id="rId16"/>
    <p:sldId id="27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D4F60-BC4D-4813-8498-B1058D8F4CD8}" v="7" dt="2023-08-05T07:20:20.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3" d="100"/>
          <a:sy n="73" d="100"/>
        </p:scale>
        <p:origin x="102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han Pasha" userId="9daeb1420909b32c" providerId="LiveId" clId="{562D4F60-BC4D-4813-8498-B1058D8F4CD8}"/>
    <pc:docChg chg="modSld">
      <pc:chgData name="Sulthan Pasha" userId="9daeb1420909b32c" providerId="LiveId" clId="{562D4F60-BC4D-4813-8498-B1058D8F4CD8}" dt="2023-08-05T07:20:20.344" v="6"/>
      <pc:docMkLst>
        <pc:docMk/>
      </pc:docMkLst>
      <pc:sldChg chg="modTransition">
        <pc:chgData name="Sulthan Pasha" userId="9daeb1420909b32c" providerId="LiveId" clId="{562D4F60-BC4D-4813-8498-B1058D8F4CD8}" dt="2023-08-05T07:20:20.344" v="6"/>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9b1104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9b1104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hyperlink" Target="https://radiopaedia.org/articles/ultrasound-frequencies?lang=u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11175"/>
            <a:ext cx="8520600" cy="1539653"/>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1100"/>
              <a:buFont typeface="Arial"/>
              <a:buNone/>
            </a:pPr>
            <a:r>
              <a:rPr lang="en" sz="2800" b="1" dirty="0">
                <a:latin typeface="Cambria"/>
                <a:ea typeface="Cambria"/>
                <a:cs typeface="Cambria"/>
                <a:sym typeface="Cambria"/>
              </a:rPr>
              <a:t>Biology for Engineers</a:t>
            </a:r>
            <a:endParaRPr sz="2800" b="1" dirty="0">
              <a:latin typeface="Cambria"/>
              <a:ea typeface="Cambria"/>
              <a:cs typeface="Cambria"/>
              <a:sym typeface="Cambria"/>
            </a:endParaRPr>
          </a:p>
          <a:p>
            <a:pPr marL="0" lvl="0" indent="0" algn="ctr" rtl="0">
              <a:lnSpc>
                <a:spcPct val="115000"/>
              </a:lnSpc>
              <a:spcBef>
                <a:spcPts val="0"/>
              </a:spcBef>
              <a:spcAft>
                <a:spcPts val="0"/>
              </a:spcAft>
              <a:buNone/>
            </a:pPr>
            <a:r>
              <a:rPr lang="en" sz="2800" b="1" dirty="0">
                <a:latin typeface="Cambria"/>
                <a:ea typeface="Cambria"/>
                <a:cs typeface="Cambria"/>
                <a:sym typeface="Cambria"/>
              </a:rPr>
              <a:t> 21BE45</a:t>
            </a:r>
            <a:br>
              <a:rPr lang="en" sz="3200" b="1" dirty="0">
                <a:latin typeface="Cambria"/>
                <a:ea typeface="Cambria"/>
                <a:cs typeface="Cambria"/>
                <a:sym typeface="Cambria"/>
              </a:rPr>
            </a:br>
            <a:r>
              <a:rPr lang="en" sz="3200" b="1" dirty="0">
                <a:solidFill>
                  <a:schemeClr val="accent1">
                    <a:lumMod val="50000"/>
                  </a:schemeClr>
                </a:solidFill>
                <a:latin typeface="Cambria"/>
                <a:ea typeface="Cambria"/>
                <a:cs typeface="Cambria"/>
                <a:sym typeface="Cambria"/>
              </a:rPr>
              <a:t>Echolocation</a:t>
            </a:r>
          </a:p>
        </p:txBody>
      </p:sp>
      <p:pic>
        <p:nvPicPr>
          <p:cNvPr id="55" name="Google Shape;55;p13"/>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1028" name="Picture 4" descr="C:\Users\HP\OneDrive\Desktop\21.jpg"/>
          <p:cNvPicPr>
            <a:picLocks noChangeAspect="1" noChangeArrowheads="1"/>
          </p:cNvPicPr>
          <p:nvPr/>
        </p:nvPicPr>
        <p:blipFill>
          <a:blip r:embed="rId4"/>
          <a:srcRect/>
          <a:stretch>
            <a:fillRect/>
          </a:stretch>
        </p:blipFill>
        <p:spPr bwMode="auto">
          <a:xfrm>
            <a:off x="1325526" y="1970567"/>
            <a:ext cx="6386623" cy="2726031"/>
          </a:xfrm>
          <a:prstGeom prst="rect">
            <a:avLst/>
          </a:prstGeom>
          <a:noFill/>
          <a:ln w="19050">
            <a:solidFill>
              <a:schemeClr val="tx1"/>
            </a:solid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20717" y="1671145"/>
            <a:ext cx="8692055" cy="3477875"/>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a:t>
            </a:r>
            <a:r>
              <a:rPr lang="en-US" sz="2000" dirty="0">
                <a:latin typeface="Cambria" pitchFamily="18" charset="0"/>
                <a:ea typeface="Cambria" pitchFamily="18" charset="0"/>
              </a:rPr>
              <a:t>Sonar was first proposed as a means of </a:t>
            </a:r>
            <a:r>
              <a:rPr lang="en-US" sz="2000" b="1" dirty="0">
                <a:latin typeface="Cambria" pitchFamily="18" charset="0"/>
                <a:ea typeface="Cambria" pitchFamily="18" charset="0"/>
              </a:rPr>
              <a:t>detecting icebergs</a:t>
            </a:r>
            <a:r>
              <a:rPr lang="en-US" sz="2000" dirty="0">
                <a:latin typeface="Cambria" pitchFamily="18" charset="0"/>
                <a:ea typeface="Cambria" pitchFamily="18" charset="0"/>
              </a:rPr>
              <a:t>.</a:t>
            </a:r>
          </a:p>
          <a:p>
            <a:pPr algn="just">
              <a:buFont typeface="Arial" pitchFamily="34" charset="0"/>
              <a:buChar char="•"/>
            </a:pPr>
            <a:r>
              <a:rPr lang="en-US" sz="2000" dirty="0">
                <a:latin typeface="Cambria" pitchFamily="18" charset="0"/>
                <a:ea typeface="Cambria" pitchFamily="18" charset="0"/>
              </a:rPr>
              <a:t> Interest in sonar was heightened by the threat posed by submarine warfare in World War I.</a:t>
            </a:r>
          </a:p>
          <a:p>
            <a:pPr algn="just">
              <a:buFont typeface="Arial" pitchFamily="34" charset="0"/>
              <a:buChar char="•"/>
            </a:pPr>
            <a:r>
              <a:rPr lang="en-US" sz="2000" dirty="0">
                <a:latin typeface="Cambria" pitchFamily="18" charset="0"/>
                <a:ea typeface="Cambria" pitchFamily="18" charset="0"/>
              </a:rPr>
              <a:t> An early passive system, consisting of towed lines of microphones, was used to detect submarines</a:t>
            </a:r>
          </a:p>
          <a:p>
            <a:pPr algn="just">
              <a:buFont typeface="Arial" pitchFamily="34" charset="0"/>
              <a:buChar char="•"/>
            </a:pPr>
            <a:r>
              <a:rPr lang="en-US" sz="2000" dirty="0">
                <a:latin typeface="Cambria" pitchFamily="18" charset="0"/>
                <a:ea typeface="Cambria" pitchFamily="18" charset="0"/>
              </a:rPr>
              <a:t>  Subsequent developments included the</a:t>
            </a:r>
            <a:r>
              <a:rPr lang="en-US" sz="2000" b="1" dirty="0">
                <a:latin typeface="Cambria" pitchFamily="18" charset="0"/>
                <a:ea typeface="Cambria" pitchFamily="18" charset="0"/>
              </a:rPr>
              <a:t> echo sounder</a:t>
            </a:r>
            <a:r>
              <a:rPr lang="en-US" sz="2000" dirty="0">
                <a:latin typeface="Cambria" pitchFamily="18" charset="0"/>
                <a:ea typeface="Cambria" pitchFamily="18" charset="0"/>
              </a:rPr>
              <a:t> or </a:t>
            </a:r>
            <a:r>
              <a:rPr lang="en-US" sz="2000" b="1" dirty="0">
                <a:latin typeface="Cambria" pitchFamily="18" charset="0"/>
                <a:ea typeface="Cambria" pitchFamily="18" charset="0"/>
              </a:rPr>
              <a:t>depth detector</a:t>
            </a:r>
            <a:r>
              <a:rPr lang="en-US" sz="2000" dirty="0">
                <a:latin typeface="Cambria" pitchFamily="18" charset="0"/>
                <a:ea typeface="Cambria" pitchFamily="18" charset="0"/>
              </a:rPr>
              <a:t>, </a:t>
            </a:r>
            <a:r>
              <a:rPr lang="en-US" sz="2000" b="1" dirty="0">
                <a:latin typeface="Cambria" pitchFamily="18" charset="0"/>
                <a:ea typeface="Cambria" pitchFamily="18" charset="0"/>
              </a:rPr>
              <a:t>rapid-scanning sonar, and  side-scan sonar</a:t>
            </a:r>
          </a:p>
          <a:p>
            <a:pPr algn="just">
              <a:buFont typeface="Arial" pitchFamily="34" charset="0"/>
              <a:buChar char="•"/>
            </a:pPr>
            <a:r>
              <a:rPr lang="en-US" sz="2000" dirty="0">
                <a:latin typeface="Cambria" pitchFamily="18" charset="0"/>
                <a:ea typeface="Cambria" pitchFamily="18" charset="0"/>
              </a:rPr>
              <a:t>Sonar is also used in </a:t>
            </a:r>
            <a:r>
              <a:rPr lang="en-US" sz="2000" b="1" dirty="0">
                <a:latin typeface="Cambria" pitchFamily="18" charset="0"/>
                <a:ea typeface="Cambria" pitchFamily="18" charset="0"/>
              </a:rPr>
              <a:t>acoustic homing torpedoes, in acoustic mines, and in mine detection.</a:t>
            </a:r>
          </a:p>
          <a:p>
            <a:pPr algn="just">
              <a:buFont typeface="Arial" pitchFamily="34" charset="0"/>
              <a:buChar char="•"/>
            </a:pPr>
            <a:r>
              <a:rPr lang="en-US" sz="2000" dirty="0">
                <a:latin typeface="Cambria" pitchFamily="18" charset="0"/>
                <a:ea typeface="Cambria" pitchFamily="18" charset="0"/>
              </a:rPr>
              <a:t> Nonmilitary uses of sonar include </a:t>
            </a:r>
            <a:r>
              <a:rPr lang="en-US" sz="2000" b="1" dirty="0">
                <a:latin typeface="Cambria" pitchFamily="18" charset="0"/>
                <a:ea typeface="Cambria" pitchFamily="18" charset="0"/>
              </a:rPr>
              <a:t>fish finding, depth sounding, mapping of the sea bottom, Doppler navigation, and acoustic locating for divers.</a:t>
            </a:r>
          </a:p>
        </p:txBody>
      </p:sp>
      <p:sp>
        <p:nvSpPr>
          <p:cNvPr id="8" name="TextBox 7"/>
          <p:cNvSpPr txBox="1"/>
          <p:nvPr/>
        </p:nvSpPr>
        <p:spPr>
          <a:xfrm>
            <a:off x="3804745" y="1219201"/>
            <a:ext cx="1282262" cy="461665"/>
          </a:xfrm>
          <a:prstGeom prst="rect">
            <a:avLst/>
          </a:prstGeom>
          <a:noFill/>
        </p:spPr>
        <p:txBody>
          <a:bodyPr wrap="square" rtlCol="0">
            <a:spAutoFit/>
          </a:bodyPr>
          <a:lstStyle/>
          <a:p>
            <a:r>
              <a:rPr lang="en-US" sz="2400" b="1" dirty="0">
                <a:latin typeface="Cambria" pitchFamily="18" charset="0"/>
                <a:ea typeface="Cambria" pitchFamily="18" charset="0"/>
              </a:rPr>
              <a:t>Sonar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1"/>
            <a:ext cx="1144643" cy="768110"/>
          </a:xfrm>
          <a:prstGeom prst="rect">
            <a:avLst/>
          </a:prstGeom>
          <a:noFill/>
          <a:ln>
            <a:noFill/>
          </a:ln>
        </p:spPr>
      </p:pic>
      <p:sp>
        <p:nvSpPr>
          <p:cNvPr id="64" name="Google Shape;64;p14"/>
          <p:cNvSpPr txBox="1"/>
          <p:nvPr/>
        </p:nvSpPr>
        <p:spPr>
          <a:xfrm>
            <a:off x="76200" y="91441"/>
            <a:ext cx="6671441" cy="492412"/>
          </a:xfrm>
          <a:prstGeom prst="rect">
            <a:avLst/>
          </a:prstGeom>
          <a:noFill/>
          <a:ln>
            <a:noFill/>
          </a:ln>
        </p:spPr>
        <p:txBody>
          <a:bodyPr spcFirstLastPara="1" wrap="square" lIns="91425" tIns="91425" rIns="91425" bIns="91425" anchor="t" anchorCtr="0">
            <a:spAutoFit/>
          </a:bodyPr>
          <a:lstStyle/>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52248" y="871571"/>
            <a:ext cx="4508939" cy="3724096"/>
          </a:xfrm>
          <a:prstGeom prst="rect">
            <a:avLst/>
          </a:prstGeom>
          <a:noFill/>
        </p:spPr>
        <p:txBody>
          <a:bodyPr wrap="square" rtlCol="0">
            <a:spAutoFit/>
          </a:bodyPr>
          <a:lstStyle/>
          <a:p>
            <a:pPr algn="just"/>
            <a:r>
              <a:rPr lang="en-US" sz="1600" b="1">
                <a:latin typeface="Cambria" pitchFamily="18" charset="0"/>
                <a:ea typeface="Cambria" pitchFamily="18" charset="0"/>
              </a:rPr>
              <a:t>ULTRASONOGRAPHY</a:t>
            </a:r>
          </a:p>
          <a:p>
            <a:pPr algn="just">
              <a:buFont typeface="Arial" pitchFamily="34" charset="0"/>
              <a:buChar char="•"/>
            </a:pPr>
            <a:r>
              <a:rPr lang="en-US" sz="1600" dirty="0">
                <a:latin typeface="Cambria" pitchFamily="18" charset="0"/>
                <a:ea typeface="Cambria" pitchFamily="18" charset="0"/>
              </a:rPr>
              <a:t>A procedure that uses high-energy sound waves to observe  tissues and organs of  the body.</a:t>
            </a:r>
          </a:p>
          <a:p>
            <a:pPr algn="just">
              <a:buFont typeface="Arial" pitchFamily="34" charset="0"/>
              <a:buChar char="•"/>
            </a:pPr>
            <a:r>
              <a:rPr lang="en-IN" u="sng" kern="100" dirty="0">
                <a:solidFill>
                  <a:srgbClr val="FF0000"/>
                </a:solidFill>
                <a:effectLst/>
                <a:latin typeface="Open Sans" panose="020B0606030504020204" pitchFamily="34" charset="0"/>
                <a:ea typeface="Calibri" panose="020F0502020204030204" pitchFamily="34" charset="0"/>
                <a:cs typeface="Times New Roman" panose="02020603050405020304" pitchFamily="18" charset="0"/>
                <a:hlinkClick r:id="rId4"/>
              </a:rPr>
              <a:t>Ultrasound frequencies</a:t>
            </a:r>
            <a:r>
              <a:rPr lang="en-IN" kern="100" dirty="0">
                <a:solidFill>
                  <a:srgbClr val="FF0000"/>
                </a:solidFill>
                <a:effectLst/>
                <a:latin typeface="Open Sans" panose="020B0606030504020204" pitchFamily="34" charset="0"/>
                <a:ea typeface="Calibri" panose="020F0502020204030204" pitchFamily="34" charset="0"/>
                <a:cs typeface="Times New Roman" panose="02020603050405020304" pitchFamily="18" charset="0"/>
              </a:rPr>
              <a:t> range from 2 to approximately 15 MHz,</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itchFamily="34" charset="0"/>
              <a:buChar char="•"/>
            </a:pPr>
            <a:endParaRPr lang="en-US" sz="1600" dirty="0">
              <a:latin typeface="Cambria" pitchFamily="18" charset="0"/>
              <a:ea typeface="Cambria" pitchFamily="18" charset="0"/>
            </a:endParaRPr>
          </a:p>
          <a:p>
            <a:pPr algn="just">
              <a:buFont typeface="Arial" pitchFamily="34" charset="0"/>
              <a:buChar char="•"/>
            </a:pPr>
            <a:r>
              <a:rPr lang="en-US" sz="1600" dirty="0">
                <a:latin typeface="Cambria" pitchFamily="18" charset="0"/>
                <a:ea typeface="Cambria" pitchFamily="18" charset="0"/>
              </a:rPr>
              <a:t> The </a:t>
            </a:r>
            <a:r>
              <a:rPr lang="en-US" sz="1600" b="1" dirty="0">
                <a:latin typeface="Cambria" pitchFamily="18" charset="0"/>
                <a:ea typeface="Cambria" pitchFamily="18" charset="0"/>
              </a:rPr>
              <a:t>sound waves</a:t>
            </a:r>
            <a:r>
              <a:rPr lang="en-US" sz="1600" dirty="0">
                <a:latin typeface="Cambria" pitchFamily="18" charset="0"/>
                <a:ea typeface="Cambria" pitchFamily="18" charset="0"/>
              </a:rPr>
              <a:t> make </a:t>
            </a:r>
            <a:r>
              <a:rPr lang="en-US" sz="1600" b="1" dirty="0">
                <a:latin typeface="Cambria" pitchFamily="18" charset="0"/>
                <a:ea typeface="Cambria" pitchFamily="18" charset="0"/>
              </a:rPr>
              <a:t>echoes</a:t>
            </a:r>
            <a:r>
              <a:rPr lang="en-US" sz="1600" dirty="0">
                <a:latin typeface="Cambria" pitchFamily="18" charset="0"/>
                <a:ea typeface="Cambria" pitchFamily="18" charset="0"/>
              </a:rPr>
              <a:t> that form pictures of the </a:t>
            </a:r>
            <a:r>
              <a:rPr lang="en-US" sz="1600" b="1" dirty="0">
                <a:latin typeface="Cambria" pitchFamily="18" charset="0"/>
                <a:ea typeface="Cambria" pitchFamily="18" charset="0"/>
              </a:rPr>
              <a:t>tissues and organs on a computer </a:t>
            </a:r>
            <a:r>
              <a:rPr lang="en-US" sz="1600" dirty="0">
                <a:latin typeface="Cambria" pitchFamily="18" charset="0"/>
                <a:ea typeface="Cambria" pitchFamily="18" charset="0"/>
              </a:rPr>
              <a:t>screen (sonogram).</a:t>
            </a:r>
          </a:p>
          <a:p>
            <a:pPr algn="just">
              <a:buFont typeface="Arial" pitchFamily="34" charset="0"/>
              <a:buChar char="•"/>
            </a:pPr>
            <a:r>
              <a:rPr lang="en-US" sz="1600" dirty="0">
                <a:latin typeface="Cambria" pitchFamily="18" charset="0"/>
                <a:ea typeface="Cambria" pitchFamily="18" charset="0"/>
              </a:rPr>
              <a:t> Ultrasonography may be used to help </a:t>
            </a:r>
            <a:r>
              <a:rPr lang="en-US" sz="1600" b="1" dirty="0">
                <a:latin typeface="Cambria" pitchFamily="18" charset="0"/>
                <a:ea typeface="Cambria" pitchFamily="18" charset="0"/>
              </a:rPr>
              <a:t>diagnose diseases</a:t>
            </a:r>
            <a:r>
              <a:rPr lang="en-US" sz="1600" dirty="0">
                <a:latin typeface="Cambria" pitchFamily="18" charset="0"/>
                <a:ea typeface="Cambria" pitchFamily="18" charset="0"/>
              </a:rPr>
              <a:t>, such as </a:t>
            </a:r>
            <a:r>
              <a:rPr lang="en-US" sz="1600" b="1" dirty="0">
                <a:latin typeface="Cambria" pitchFamily="18" charset="0"/>
                <a:ea typeface="Cambria" pitchFamily="18" charset="0"/>
              </a:rPr>
              <a:t>cancer</a:t>
            </a:r>
            <a:r>
              <a:rPr lang="en-US" sz="1600" dirty="0">
                <a:latin typeface="Cambria" pitchFamily="18" charset="0"/>
                <a:ea typeface="Cambria" pitchFamily="18" charset="0"/>
              </a:rPr>
              <a:t>.</a:t>
            </a:r>
          </a:p>
          <a:p>
            <a:pPr algn="just">
              <a:buFont typeface="Arial" pitchFamily="34" charset="0"/>
              <a:buChar char="•"/>
            </a:pPr>
            <a:r>
              <a:rPr lang="en-US" sz="1600" dirty="0">
                <a:latin typeface="Cambria" pitchFamily="18" charset="0"/>
                <a:ea typeface="Cambria" pitchFamily="18" charset="0"/>
              </a:rPr>
              <a:t> It may also be used during </a:t>
            </a:r>
            <a:r>
              <a:rPr lang="en-US" sz="1600" b="1" dirty="0">
                <a:latin typeface="Cambria" pitchFamily="18" charset="0"/>
                <a:ea typeface="Cambria" pitchFamily="18" charset="0"/>
              </a:rPr>
              <a:t>pregnancy</a:t>
            </a:r>
            <a:r>
              <a:rPr lang="en-US" sz="1600" dirty="0">
                <a:latin typeface="Cambria" pitchFamily="18" charset="0"/>
                <a:ea typeface="Cambria" pitchFamily="18" charset="0"/>
              </a:rPr>
              <a:t> to check the fetus (unborn baby) and during medical procedures, such as biopsies.</a:t>
            </a:r>
          </a:p>
          <a:p>
            <a:pPr algn="just">
              <a:buFont typeface="Arial" pitchFamily="34" charset="0"/>
              <a:buChar char="•"/>
            </a:pPr>
            <a:r>
              <a:rPr lang="en-US" sz="1600" dirty="0">
                <a:latin typeface="Cambria" pitchFamily="18" charset="0"/>
                <a:ea typeface="Cambria" pitchFamily="18" charset="0"/>
              </a:rPr>
              <a:t> Also called </a:t>
            </a:r>
            <a:r>
              <a:rPr lang="en-US" sz="1600" b="1" dirty="0">
                <a:latin typeface="Cambria" pitchFamily="18" charset="0"/>
                <a:ea typeface="Cambria" pitchFamily="18" charset="0"/>
              </a:rPr>
              <a:t>ultrasound</a:t>
            </a:r>
            <a:r>
              <a:rPr lang="en-US" sz="1600" dirty="0">
                <a:latin typeface="Cambria" pitchFamily="18" charset="0"/>
                <a:ea typeface="Cambria" pitchFamily="18" charset="0"/>
              </a:rPr>
              <a:t>.</a:t>
            </a:r>
          </a:p>
        </p:txBody>
      </p:sp>
      <p:pic>
        <p:nvPicPr>
          <p:cNvPr id="3074" name="Picture 2" descr="C:\Users\HP\OneDrive\Desktop\24.jpg"/>
          <p:cNvPicPr>
            <a:picLocks noChangeAspect="1" noChangeArrowheads="1"/>
          </p:cNvPicPr>
          <p:nvPr/>
        </p:nvPicPr>
        <p:blipFill>
          <a:blip r:embed="rId5"/>
          <a:srcRect b="30206"/>
          <a:stretch>
            <a:fillRect/>
          </a:stretch>
        </p:blipFill>
        <p:spPr bwMode="auto">
          <a:xfrm>
            <a:off x="4971394" y="1970031"/>
            <a:ext cx="3738298" cy="2242554"/>
          </a:xfrm>
          <a:prstGeom prst="rect">
            <a:avLst/>
          </a:prstGeom>
          <a:noFill/>
          <a:ln w="1905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52248" y="1839311"/>
            <a:ext cx="4508939" cy="2800767"/>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Diagnostic ultrasound, also called </a:t>
            </a:r>
            <a:r>
              <a:rPr lang="en-US" sz="1600" dirty="0" err="1">
                <a:latin typeface="Cambria" pitchFamily="18" charset="0"/>
                <a:ea typeface="Cambria" pitchFamily="18" charset="0"/>
              </a:rPr>
              <a:t>sonography</a:t>
            </a:r>
            <a:r>
              <a:rPr lang="en-US" sz="1600" dirty="0">
                <a:latin typeface="Cambria" pitchFamily="18" charset="0"/>
                <a:ea typeface="Cambria" pitchFamily="18" charset="0"/>
              </a:rPr>
              <a:t> or diagnostic medical </a:t>
            </a:r>
            <a:r>
              <a:rPr lang="en-US" sz="1600" dirty="0" err="1">
                <a:latin typeface="Cambria" pitchFamily="18" charset="0"/>
                <a:ea typeface="Cambria" pitchFamily="18" charset="0"/>
              </a:rPr>
              <a:t>sonography</a:t>
            </a:r>
            <a:r>
              <a:rPr lang="en-US" sz="1600" dirty="0">
                <a:latin typeface="Cambria" pitchFamily="18" charset="0"/>
                <a:ea typeface="Cambria" pitchFamily="18" charset="0"/>
              </a:rPr>
              <a:t>, is an imaging method that uses sound waves to produce images of structures within your body.</a:t>
            </a:r>
          </a:p>
          <a:p>
            <a:pPr algn="just">
              <a:buFont typeface="Arial" pitchFamily="34" charset="0"/>
              <a:buChar char="•"/>
            </a:pPr>
            <a:r>
              <a:rPr lang="en-US" sz="1600" dirty="0">
                <a:latin typeface="Cambria" pitchFamily="18" charset="0"/>
                <a:ea typeface="Cambria" pitchFamily="18" charset="0"/>
              </a:rPr>
              <a:t> The images can provide valuable information for diagnosing and directing treatment for a variety of diseases and conditions.</a:t>
            </a:r>
          </a:p>
          <a:p>
            <a:pPr algn="just">
              <a:buFont typeface="Arial" pitchFamily="34" charset="0"/>
              <a:buChar char="•"/>
            </a:pPr>
            <a:r>
              <a:rPr lang="en-US" sz="1600" dirty="0">
                <a:latin typeface="Cambria" pitchFamily="18" charset="0"/>
                <a:ea typeface="Cambria" pitchFamily="18" charset="0"/>
              </a:rPr>
              <a:t> Most ultrasound examinations are done using an ultrasound device </a:t>
            </a:r>
            <a:r>
              <a:rPr lang="en-US" sz="1600" b="1" dirty="0">
                <a:latin typeface="Cambria" pitchFamily="18" charset="0"/>
                <a:ea typeface="Cambria" pitchFamily="18" charset="0"/>
              </a:rPr>
              <a:t>outside your body</a:t>
            </a:r>
            <a:r>
              <a:rPr lang="en-US" sz="1600" dirty="0">
                <a:latin typeface="Cambria" pitchFamily="18" charset="0"/>
                <a:ea typeface="Cambria" pitchFamily="18" charset="0"/>
              </a:rPr>
              <a:t>, though some involve placing a small device </a:t>
            </a:r>
            <a:r>
              <a:rPr lang="en-US" sz="1600" b="1" dirty="0">
                <a:latin typeface="Cambria" pitchFamily="18" charset="0"/>
                <a:ea typeface="Cambria" pitchFamily="18" charset="0"/>
              </a:rPr>
              <a:t>inside your body.</a:t>
            </a:r>
          </a:p>
        </p:txBody>
      </p:sp>
      <p:sp>
        <p:nvSpPr>
          <p:cNvPr id="8" name="TextBox 7"/>
          <p:cNvSpPr txBox="1"/>
          <p:nvPr/>
        </p:nvSpPr>
        <p:spPr>
          <a:xfrm>
            <a:off x="3804745" y="1219201"/>
            <a:ext cx="2596056" cy="461665"/>
          </a:xfrm>
          <a:prstGeom prst="rect">
            <a:avLst/>
          </a:prstGeom>
          <a:noFill/>
        </p:spPr>
        <p:txBody>
          <a:bodyPr wrap="square" rtlCol="0">
            <a:spAutoFit/>
          </a:bodyPr>
          <a:lstStyle/>
          <a:p>
            <a:r>
              <a:rPr lang="en-US" sz="2400" b="1" dirty="0">
                <a:latin typeface="Cambria" pitchFamily="18" charset="0"/>
                <a:ea typeface="Cambria" pitchFamily="18" charset="0"/>
              </a:rPr>
              <a:t>Ultrasonography</a:t>
            </a:r>
          </a:p>
        </p:txBody>
      </p:sp>
      <p:pic>
        <p:nvPicPr>
          <p:cNvPr id="4098" name="Picture 2" descr="C:\Users\HP\OneDrive\Desktop\25.jpg"/>
          <p:cNvPicPr>
            <a:picLocks noChangeAspect="1" noChangeArrowheads="1"/>
          </p:cNvPicPr>
          <p:nvPr/>
        </p:nvPicPr>
        <p:blipFill>
          <a:blip r:embed="rId5"/>
          <a:srcRect/>
          <a:stretch>
            <a:fillRect/>
          </a:stretch>
        </p:blipFill>
        <p:spPr bwMode="auto">
          <a:xfrm>
            <a:off x="5200378" y="2047945"/>
            <a:ext cx="3144835" cy="23769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52248" y="1839311"/>
            <a:ext cx="8198069" cy="2554545"/>
          </a:xfrm>
          <a:prstGeom prst="rect">
            <a:avLst/>
          </a:prstGeom>
          <a:noFill/>
        </p:spPr>
        <p:txBody>
          <a:bodyPr wrap="square" rtlCol="0">
            <a:spAutoFit/>
          </a:bodyPr>
          <a:lstStyle/>
          <a:p>
            <a:r>
              <a:rPr lang="en-US" sz="1600" dirty="0">
                <a:latin typeface="Cambria" pitchFamily="18" charset="0"/>
                <a:ea typeface="Cambria" pitchFamily="18" charset="0"/>
              </a:rPr>
              <a:t> Ultrasound is used for many reasons, including to:</a:t>
            </a:r>
          </a:p>
          <a:p>
            <a:pPr>
              <a:buFont typeface="Wingdings" pitchFamily="2" charset="2"/>
              <a:buChar char="ü"/>
            </a:pPr>
            <a:r>
              <a:rPr lang="en-US" sz="1600" dirty="0">
                <a:latin typeface="Cambria" pitchFamily="18" charset="0"/>
                <a:ea typeface="Cambria" pitchFamily="18" charset="0"/>
              </a:rPr>
              <a:t> View the uterus and ovaries during pregnancy and monitor the developing baby's health</a:t>
            </a:r>
          </a:p>
          <a:p>
            <a:pPr>
              <a:buFont typeface="Wingdings" pitchFamily="2" charset="2"/>
              <a:buChar char="ü"/>
            </a:pPr>
            <a:r>
              <a:rPr lang="en-US" sz="1600" dirty="0">
                <a:latin typeface="Cambria" pitchFamily="18" charset="0"/>
                <a:ea typeface="Cambria" pitchFamily="18" charset="0"/>
              </a:rPr>
              <a:t> Diagnose gallbladder disease</a:t>
            </a:r>
          </a:p>
          <a:p>
            <a:pPr>
              <a:buFont typeface="Wingdings" pitchFamily="2" charset="2"/>
              <a:buChar char="ü"/>
            </a:pPr>
            <a:r>
              <a:rPr lang="en-US" sz="1600" dirty="0">
                <a:latin typeface="Cambria" pitchFamily="18" charset="0"/>
                <a:ea typeface="Cambria" pitchFamily="18" charset="0"/>
              </a:rPr>
              <a:t> Evaluate blood flow</a:t>
            </a:r>
          </a:p>
          <a:p>
            <a:pPr>
              <a:buFont typeface="Wingdings" pitchFamily="2" charset="2"/>
              <a:buChar char="ü"/>
            </a:pPr>
            <a:r>
              <a:rPr lang="en-US" sz="1600" dirty="0">
                <a:latin typeface="Cambria" pitchFamily="18" charset="0"/>
                <a:ea typeface="Cambria" pitchFamily="18" charset="0"/>
              </a:rPr>
              <a:t> Guide a needle for biopsy or tumor treatment</a:t>
            </a:r>
          </a:p>
          <a:p>
            <a:pPr>
              <a:buFont typeface="Wingdings" pitchFamily="2" charset="2"/>
              <a:buChar char="ü"/>
            </a:pPr>
            <a:r>
              <a:rPr lang="en-US" sz="1600" dirty="0">
                <a:latin typeface="Cambria" pitchFamily="18" charset="0"/>
                <a:ea typeface="Cambria" pitchFamily="18" charset="0"/>
              </a:rPr>
              <a:t> </a:t>
            </a:r>
          </a:p>
          <a:p>
            <a:pPr>
              <a:buFont typeface="Wingdings" pitchFamily="2" charset="2"/>
              <a:buChar char="ü"/>
            </a:pPr>
            <a:r>
              <a:rPr lang="en-US" sz="1600" dirty="0">
                <a:latin typeface="Cambria" pitchFamily="18" charset="0"/>
                <a:ea typeface="Cambria" pitchFamily="18" charset="0"/>
              </a:rPr>
              <a:t> Check the thyroid gland</a:t>
            </a:r>
          </a:p>
          <a:p>
            <a:pPr>
              <a:buFont typeface="Wingdings" pitchFamily="2" charset="2"/>
              <a:buChar char="ü"/>
            </a:pPr>
            <a:r>
              <a:rPr lang="en-US" sz="1600" dirty="0">
                <a:latin typeface="Cambria" pitchFamily="18" charset="0"/>
                <a:ea typeface="Cambria" pitchFamily="18" charset="0"/>
              </a:rPr>
              <a:t> Find prostate problems</a:t>
            </a:r>
          </a:p>
          <a:p>
            <a:pPr>
              <a:buFont typeface="Wingdings" pitchFamily="2" charset="2"/>
              <a:buChar char="ü"/>
            </a:pPr>
            <a:r>
              <a:rPr lang="en-US" sz="1600" dirty="0">
                <a:latin typeface="Cambria" pitchFamily="18" charset="0"/>
                <a:ea typeface="Cambria" pitchFamily="18" charset="0"/>
              </a:rPr>
              <a:t> Assess joint inflammation</a:t>
            </a:r>
          </a:p>
          <a:p>
            <a:pPr>
              <a:buFont typeface="Wingdings" pitchFamily="2" charset="2"/>
              <a:buChar char="ü"/>
            </a:pPr>
            <a:r>
              <a:rPr lang="en-US" sz="1600" dirty="0">
                <a:latin typeface="Cambria" pitchFamily="18" charset="0"/>
                <a:ea typeface="Cambria" pitchFamily="18" charset="0"/>
              </a:rPr>
              <a:t> Evaluate metabolic bone disease</a:t>
            </a:r>
          </a:p>
        </p:txBody>
      </p:sp>
      <p:sp>
        <p:nvSpPr>
          <p:cNvPr id="8" name="TextBox 7"/>
          <p:cNvSpPr txBox="1"/>
          <p:nvPr/>
        </p:nvSpPr>
        <p:spPr>
          <a:xfrm>
            <a:off x="2932386" y="1219201"/>
            <a:ext cx="4540469" cy="461665"/>
          </a:xfrm>
          <a:prstGeom prst="rect">
            <a:avLst/>
          </a:prstGeom>
          <a:noFill/>
        </p:spPr>
        <p:txBody>
          <a:bodyPr wrap="square" rtlCol="0">
            <a:spAutoFit/>
          </a:bodyPr>
          <a:lstStyle/>
          <a:p>
            <a:r>
              <a:rPr lang="en-US" sz="2400" b="1" dirty="0">
                <a:latin typeface="Cambria" pitchFamily="18" charset="0"/>
                <a:ea typeface="Cambria" pitchFamily="18" charset="0"/>
              </a:rPr>
              <a:t>Why Ultrasound is 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52248" y="1839311"/>
            <a:ext cx="8198069" cy="2062103"/>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Diagnostic ultrasound is a safe procedure that uses low-power sound waves.</a:t>
            </a:r>
          </a:p>
          <a:p>
            <a:pPr algn="just">
              <a:buFont typeface="Arial" pitchFamily="34" charset="0"/>
              <a:buChar char="•"/>
            </a:pPr>
            <a:r>
              <a:rPr lang="en-US" sz="1600" dirty="0">
                <a:latin typeface="Cambria" pitchFamily="18" charset="0"/>
                <a:ea typeface="Cambria" pitchFamily="18" charset="0"/>
              </a:rPr>
              <a:t> There are </a:t>
            </a:r>
            <a:r>
              <a:rPr lang="en-US" sz="1600" b="1" dirty="0">
                <a:latin typeface="Cambria" pitchFamily="18" charset="0"/>
                <a:ea typeface="Cambria" pitchFamily="18" charset="0"/>
              </a:rPr>
              <a:t>no known risks</a:t>
            </a:r>
            <a:r>
              <a:rPr lang="en-US" sz="1600" dirty="0">
                <a:latin typeface="Cambria" pitchFamily="18" charset="0"/>
                <a:ea typeface="Cambria" pitchFamily="18" charset="0"/>
              </a:rPr>
              <a:t>.</a:t>
            </a:r>
          </a:p>
          <a:p>
            <a:pPr algn="just">
              <a:buFont typeface="Arial" pitchFamily="34" charset="0"/>
              <a:buChar char="•"/>
            </a:pPr>
            <a:r>
              <a:rPr lang="en-US" sz="1600" dirty="0">
                <a:latin typeface="Cambria" pitchFamily="18" charset="0"/>
                <a:ea typeface="Cambria" pitchFamily="18" charset="0"/>
              </a:rPr>
              <a:t> Ultrasound is a valuable tool, but it has limitations.</a:t>
            </a:r>
          </a:p>
          <a:p>
            <a:pPr algn="just">
              <a:buFont typeface="Arial" pitchFamily="34" charset="0"/>
              <a:buChar char="•"/>
            </a:pPr>
            <a:r>
              <a:rPr lang="en-US" sz="1600" dirty="0">
                <a:latin typeface="Cambria" pitchFamily="18" charset="0"/>
                <a:ea typeface="Cambria" pitchFamily="18" charset="0"/>
              </a:rPr>
              <a:t> Sound waves don't travel well through air or bone, so ultrasound isn't effective at imaging body parts that have gas in them or are hidden by bone, such as the lungs or head.</a:t>
            </a:r>
          </a:p>
          <a:p>
            <a:pPr algn="just">
              <a:buFont typeface="Arial" pitchFamily="34" charset="0"/>
              <a:buChar char="•"/>
            </a:pPr>
            <a:r>
              <a:rPr lang="en-US" sz="1600" dirty="0">
                <a:latin typeface="Cambria" pitchFamily="18" charset="0"/>
                <a:ea typeface="Cambria" pitchFamily="18" charset="0"/>
              </a:rPr>
              <a:t> Ultrasound may also be unable to see objects that are located very deep in the human body. To view these areas, other imaging tests such as CT or MRI scans or X-rays can be performed.</a:t>
            </a:r>
          </a:p>
        </p:txBody>
      </p:sp>
      <p:sp>
        <p:nvSpPr>
          <p:cNvPr id="8" name="TextBox 7"/>
          <p:cNvSpPr txBox="1"/>
          <p:nvPr/>
        </p:nvSpPr>
        <p:spPr>
          <a:xfrm>
            <a:off x="2932386" y="1219201"/>
            <a:ext cx="4540469" cy="461665"/>
          </a:xfrm>
          <a:prstGeom prst="rect">
            <a:avLst/>
          </a:prstGeom>
          <a:noFill/>
        </p:spPr>
        <p:txBody>
          <a:bodyPr wrap="square" rtlCol="0">
            <a:spAutoFit/>
          </a:bodyPr>
          <a:lstStyle/>
          <a:p>
            <a:r>
              <a:rPr lang="en-US" sz="2400" b="1" dirty="0">
                <a:latin typeface="Cambria" pitchFamily="18" charset="0"/>
                <a:ea typeface="Cambria" pitchFamily="18" charset="0"/>
              </a:rPr>
              <a:t>Risks and Limitations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10208" y="1588681"/>
            <a:ext cx="7036412"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E2E2E"/>
                </a:solidFill>
                <a:latin typeface="NexusSans"/>
              </a:rPr>
              <a:t>Ultrasound imaging</a:t>
            </a:r>
            <a:r>
              <a:rPr kumimoji="0" lang="en-US" altLang="en-US" sz="1800" b="0" i="0" u="none" strike="noStrike" cap="none" normalizeH="0" baseline="0" dirty="0">
                <a:ln>
                  <a:noFill/>
                </a:ln>
                <a:solidFill>
                  <a:srgbClr val="2E2E2E"/>
                </a:solidFill>
                <a:effectLst/>
                <a:latin typeface="NexusSans"/>
              </a:rPr>
              <a:t>, or </a:t>
            </a:r>
            <a:r>
              <a:rPr lang="en-US" altLang="en-US" sz="1800" dirty="0">
                <a:solidFill>
                  <a:srgbClr val="2E2E2E"/>
                </a:solidFill>
                <a:latin typeface="NexusSans"/>
              </a:rPr>
              <a:t>ultrasonography</a:t>
            </a:r>
            <a:r>
              <a:rPr kumimoji="0" lang="en-US" altLang="en-US" sz="1800" b="0" i="0" u="none" strike="noStrike" cap="none" normalizeH="0" baseline="0" dirty="0">
                <a:ln>
                  <a:noFill/>
                </a:ln>
                <a:solidFill>
                  <a:srgbClr val="2E2E2E"/>
                </a:solidFill>
                <a:effectLst/>
                <a:latin typeface="NexusSans"/>
              </a:rPr>
              <a:t> (US), uses high-frequency sound pulses that are emitted from a hand-held ultrasound transducer, or probe.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E2E2E"/>
                </a:solidFill>
                <a:effectLst/>
                <a:latin typeface="NexusSans"/>
              </a:rPr>
              <a:t>• The transducer is applied to the </a:t>
            </a:r>
            <a:r>
              <a:rPr lang="en-US" altLang="en-US" sz="1800" dirty="0">
                <a:solidFill>
                  <a:srgbClr val="2E2E2E"/>
                </a:solidFill>
                <a:latin typeface="NexusSans"/>
              </a:rPr>
              <a:t>patient's</a:t>
            </a:r>
            <a:r>
              <a:rPr kumimoji="0" lang="en-US" altLang="en-US" sz="1800" b="0" i="0" u="none" strike="noStrike" cap="none" normalizeH="0" baseline="0" dirty="0">
                <a:ln>
                  <a:noFill/>
                </a:ln>
                <a:solidFill>
                  <a:srgbClr val="2E2E2E"/>
                </a:solidFill>
                <a:effectLst/>
                <a:latin typeface="NexusSans"/>
              </a:rPr>
              <a:t> skin via a </a:t>
            </a:r>
            <a:r>
              <a:rPr kumimoji="0" lang="en-US" altLang="en-US" sz="1800" b="0" i="0" u="none" strike="noStrike" cap="none" normalizeH="0" baseline="0" dirty="0">
                <a:ln>
                  <a:noFill/>
                </a:ln>
                <a:solidFill>
                  <a:srgbClr val="00B0F0"/>
                </a:solidFill>
                <a:effectLst/>
                <a:latin typeface="NexusSans"/>
              </a:rPr>
              <a:t>coupling gel</a:t>
            </a:r>
            <a:r>
              <a:rPr kumimoji="0" lang="en-US" altLang="en-US" sz="1800" b="0" i="0" u="none" strike="noStrike" cap="none" normalizeH="0" baseline="0" dirty="0">
                <a:ln>
                  <a:noFill/>
                </a:ln>
                <a:solidFill>
                  <a:srgbClr val="2E2E2E"/>
                </a:solidFill>
                <a:effectLst/>
                <a:latin typeface="NexusSans"/>
              </a:rPr>
              <a:t>, and the sound pulses are reflected back to the </a:t>
            </a:r>
            <a:r>
              <a:rPr kumimoji="0" lang="en-US" altLang="en-US" sz="1800" b="0" i="0" u="none" strike="noStrike" cap="none" normalizeH="0" baseline="0" dirty="0">
                <a:ln>
                  <a:noFill/>
                </a:ln>
                <a:solidFill>
                  <a:srgbClr val="00B0F0"/>
                </a:solidFill>
                <a:effectLst/>
                <a:latin typeface="NexusSans"/>
              </a:rPr>
              <a:t>transducer</a:t>
            </a:r>
            <a:r>
              <a:rPr kumimoji="0" lang="en-US" altLang="en-US" sz="1800" b="0" i="0" u="none" strike="noStrike" cap="none" normalizeH="0" baseline="0" dirty="0">
                <a:ln>
                  <a:noFill/>
                </a:ln>
                <a:solidFill>
                  <a:srgbClr val="2E2E2E"/>
                </a:solidFill>
                <a:effectLst/>
                <a:latin typeface="NexusSans"/>
              </a:rPr>
              <a:t> from structures within the </a:t>
            </a:r>
            <a:r>
              <a:rPr lang="en-US" altLang="en-US" sz="1800" dirty="0">
                <a:solidFill>
                  <a:srgbClr val="2E2E2E"/>
                </a:solidFill>
                <a:latin typeface="NexusSans"/>
              </a:rPr>
              <a:t>patient</a:t>
            </a:r>
            <a:r>
              <a:rPr kumimoji="0" lang="en-US" altLang="en-US" sz="1800" b="0" i="0" u="none" strike="noStrike" cap="none" normalizeH="0" baseline="0" dirty="0">
                <a:ln>
                  <a:noFill/>
                </a:ln>
                <a:solidFill>
                  <a:srgbClr val="2E2E2E"/>
                </a:solidFill>
                <a:effectLst/>
                <a:latin typeface="NexusSan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E2E2E"/>
                </a:solidFill>
                <a:effectLst/>
                <a:latin typeface="NexusSans"/>
              </a:rPr>
              <a:t>•  The magnitude of the reflected sound, or “echo,” is converted into a </a:t>
            </a:r>
            <a:r>
              <a:rPr kumimoji="0" lang="en-US" altLang="en-US" sz="1800" b="0" i="0" u="none" strike="noStrike" cap="none" normalizeH="0" baseline="0" dirty="0">
                <a:ln>
                  <a:noFill/>
                </a:ln>
                <a:solidFill>
                  <a:srgbClr val="00B0F0"/>
                </a:solidFill>
                <a:effectLst/>
                <a:latin typeface="NexusSans"/>
              </a:rPr>
              <a:t>gray-scale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E2E2E"/>
                </a:solidFill>
                <a:effectLst/>
                <a:latin typeface="NexusSans"/>
              </a:rPr>
              <a:t>• </a:t>
            </a:r>
            <a:r>
              <a:rPr kumimoji="0" lang="en-US" altLang="en-US" sz="1800" b="0" i="0" u="none" strike="noStrike" cap="none" normalizeH="0" baseline="0" dirty="0">
                <a:ln>
                  <a:noFill/>
                </a:ln>
                <a:solidFill>
                  <a:srgbClr val="FF0000"/>
                </a:solidFill>
                <a:effectLst/>
                <a:latin typeface="NexusSans"/>
              </a:rPr>
              <a:t>Tissues that are highly reflective of the sound, or “echogenic,” such as bone, appear bright</a:t>
            </a:r>
            <a:r>
              <a:rPr kumimoji="0" lang="en-US" altLang="en-US" sz="1800" b="0" i="0" u="none" strike="noStrike" cap="none" normalizeH="0" baseline="0" dirty="0">
                <a:ln>
                  <a:noFill/>
                </a:ln>
                <a:solidFill>
                  <a:srgbClr val="2E2E2E"/>
                </a:solidFill>
                <a:effectLst/>
                <a:latin typeface="NexusSan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E2E2E"/>
                </a:solidFill>
                <a:latin typeface="NexusSans"/>
              </a:rPr>
              <a:t>-</a:t>
            </a:r>
            <a:r>
              <a:rPr kumimoji="0" lang="en-US" altLang="en-US" sz="1800" b="0" i="0" u="none" strike="noStrike" cap="none" normalizeH="0" baseline="0" dirty="0">
                <a:ln>
                  <a:noFill/>
                </a:ln>
                <a:solidFill>
                  <a:srgbClr val="00B0F0"/>
                </a:solidFill>
                <a:effectLst/>
                <a:latin typeface="NexusSans"/>
              </a:rPr>
              <a:t>Tissues that allow transmission of the sound pulses, or are poorly echogenic, such as fluid, appear dark or black.</a:t>
            </a:r>
          </a:p>
        </p:txBody>
      </p:sp>
      <p:sp>
        <p:nvSpPr>
          <p:cNvPr id="8" name="TextBox 7"/>
          <p:cNvSpPr txBox="1"/>
          <p:nvPr/>
        </p:nvSpPr>
        <p:spPr>
          <a:xfrm>
            <a:off x="2890345" y="1166650"/>
            <a:ext cx="4540469" cy="461665"/>
          </a:xfrm>
          <a:prstGeom prst="rect">
            <a:avLst/>
          </a:prstGeom>
          <a:noFill/>
        </p:spPr>
        <p:txBody>
          <a:bodyPr wrap="square" rtlCol="0">
            <a:spAutoFit/>
          </a:bodyPr>
          <a:lstStyle/>
          <a:p>
            <a:r>
              <a:rPr lang="en-US" sz="2400" b="1" dirty="0">
                <a:latin typeface="Cambria" pitchFamily="18" charset="0"/>
                <a:ea typeface="Cambria" pitchFamily="18" charset="0"/>
              </a:rPr>
              <a:t>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94290" y="1576552"/>
            <a:ext cx="8618483" cy="2062103"/>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Sometimes, ultrasounds are done inside your body.</a:t>
            </a:r>
          </a:p>
          <a:p>
            <a:pPr algn="just">
              <a:buFont typeface="Arial" pitchFamily="34" charset="0"/>
              <a:buChar char="•"/>
            </a:pPr>
            <a:r>
              <a:rPr lang="en-US" sz="1600" dirty="0">
                <a:latin typeface="Cambria" pitchFamily="18" charset="0"/>
                <a:ea typeface="Cambria" pitchFamily="18" charset="0"/>
              </a:rPr>
              <a:t> In this case, the transducer is attached to a probe that's inserted into a natural opening in your body. </a:t>
            </a:r>
          </a:p>
          <a:p>
            <a:pPr algn="just">
              <a:buFont typeface="Arial" pitchFamily="34" charset="0"/>
              <a:buChar char="•"/>
            </a:pPr>
            <a:r>
              <a:rPr lang="en-US" sz="1600" dirty="0">
                <a:latin typeface="Cambria" pitchFamily="18" charset="0"/>
                <a:ea typeface="Cambria" pitchFamily="18" charset="0"/>
              </a:rPr>
              <a:t> Examples include:</a:t>
            </a:r>
          </a:p>
          <a:p>
            <a:pPr algn="just"/>
            <a:r>
              <a:rPr lang="en-US" sz="1600" b="1" dirty="0" err="1">
                <a:latin typeface="Cambria" pitchFamily="18" charset="0"/>
                <a:ea typeface="Cambria" pitchFamily="18" charset="0"/>
              </a:rPr>
              <a:t>Transesophageal</a:t>
            </a:r>
            <a:r>
              <a:rPr lang="en-US" sz="1600" b="1" dirty="0">
                <a:latin typeface="Cambria" pitchFamily="18" charset="0"/>
                <a:ea typeface="Cambria" pitchFamily="18" charset="0"/>
              </a:rPr>
              <a:t> echocardiogram:</a:t>
            </a:r>
            <a:r>
              <a:rPr lang="en-US" sz="1600" dirty="0">
                <a:latin typeface="Cambria" pitchFamily="18" charset="0"/>
                <a:ea typeface="Cambria" pitchFamily="18" charset="0"/>
              </a:rPr>
              <a:t> A transducer, inserted into the esophagus, obtains heart images. It's usually done while under sedation.</a:t>
            </a:r>
          </a:p>
          <a:p>
            <a:pPr algn="just"/>
            <a:r>
              <a:rPr lang="en-US" sz="1600" b="1" dirty="0">
                <a:latin typeface="Cambria" pitchFamily="18" charset="0"/>
                <a:ea typeface="Cambria" pitchFamily="18" charset="0"/>
              </a:rPr>
              <a:t>Transrectal ultrasound:</a:t>
            </a:r>
            <a:r>
              <a:rPr lang="en-US" sz="1600" dirty="0">
                <a:latin typeface="Cambria" pitchFamily="18" charset="0"/>
                <a:ea typeface="Cambria" pitchFamily="18" charset="0"/>
              </a:rPr>
              <a:t> This test creates images of the prostate by placing a special transducer into the rectum.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71768" y="2165130"/>
            <a:ext cx="4647073" cy="1815882"/>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a:t>
            </a:r>
            <a:r>
              <a:rPr lang="en-US" sz="1600" b="1" dirty="0">
                <a:latin typeface="Cambria" pitchFamily="18" charset="0"/>
                <a:ea typeface="Cambria" pitchFamily="18" charset="0"/>
              </a:rPr>
              <a:t>Echolocation </a:t>
            </a:r>
            <a:r>
              <a:rPr lang="en-US" sz="1600" dirty="0">
                <a:latin typeface="Cambria" pitchFamily="18" charset="0"/>
                <a:ea typeface="Cambria" pitchFamily="18" charset="0"/>
              </a:rPr>
              <a:t>is a physiological process for locating distant or invisible objects (such as prey) by means of sound waves reflected back to the emitter by the objects.</a:t>
            </a:r>
          </a:p>
          <a:p>
            <a:pPr algn="just">
              <a:buFont typeface="Arial" pitchFamily="34" charset="0"/>
              <a:buChar char="•"/>
            </a:pPr>
            <a:r>
              <a:rPr lang="en-US" sz="1600" dirty="0">
                <a:latin typeface="Cambria" pitchFamily="18" charset="0"/>
                <a:ea typeface="Cambria" pitchFamily="18" charset="0"/>
              </a:rPr>
              <a:t> Echolocation is used for orientation, obstacle avoidance, food procurement, and social interactions.</a:t>
            </a:r>
          </a:p>
        </p:txBody>
      </p:sp>
      <p:sp>
        <p:nvSpPr>
          <p:cNvPr id="7" name="TextBox 6"/>
          <p:cNvSpPr txBox="1"/>
          <p:nvPr/>
        </p:nvSpPr>
        <p:spPr>
          <a:xfrm>
            <a:off x="2564525" y="1282263"/>
            <a:ext cx="3478924" cy="461665"/>
          </a:xfrm>
          <a:prstGeom prst="rect">
            <a:avLst/>
          </a:prstGeom>
          <a:noFill/>
        </p:spPr>
        <p:txBody>
          <a:bodyPr wrap="square" rtlCol="0">
            <a:spAutoFit/>
          </a:bodyPr>
          <a:lstStyle/>
          <a:p>
            <a:r>
              <a:rPr lang="en-US" sz="2400" b="1" dirty="0">
                <a:latin typeface="Cambria" pitchFamily="18" charset="0"/>
                <a:ea typeface="Cambria" pitchFamily="18" charset="0"/>
              </a:rPr>
              <a:t>What is Echolocation?</a:t>
            </a:r>
          </a:p>
        </p:txBody>
      </p:sp>
      <p:pic>
        <p:nvPicPr>
          <p:cNvPr id="9" name="Picture 3" descr="C:\Users\HP\OneDrive\Desktop\14.png"/>
          <p:cNvPicPr>
            <a:picLocks noChangeAspect="1" noChangeArrowheads="1"/>
          </p:cNvPicPr>
          <p:nvPr/>
        </p:nvPicPr>
        <p:blipFill>
          <a:blip r:embed="rId5"/>
          <a:srcRect/>
          <a:stretch>
            <a:fillRect/>
          </a:stretch>
        </p:blipFill>
        <p:spPr bwMode="auto">
          <a:xfrm>
            <a:off x="5087006" y="2113065"/>
            <a:ext cx="3822011" cy="2050509"/>
          </a:xfrm>
          <a:prstGeom prst="rect">
            <a:avLst/>
          </a:prstGeom>
          <a:noFill/>
          <a:ln w="19050">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324320" y="1376855"/>
            <a:ext cx="4647073" cy="4031873"/>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Nature’s own sonar system, </a:t>
            </a:r>
            <a:r>
              <a:rPr lang="en-US" sz="1600" b="1" dirty="0">
                <a:latin typeface="Cambria" pitchFamily="18" charset="0"/>
                <a:ea typeface="Cambria" pitchFamily="18" charset="0"/>
              </a:rPr>
              <a:t>echolocation </a:t>
            </a:r>
            <a:r>
              <a:rPr lang="en-US" sz="1600" dirty="0">
                <a:latin typeface="Cambria" pitchFamily="18" charset="0"/>
                <a:ea typeface="Cambria" pitchFamily="18" charset="0"/>
              </a:rPr>
              <a:t>occurs when an animal emits a sound wave that bounces off an object, returning an echo that provides information about the object’s distance and size.</a:t>
            </a:r>
          </a:p>
          <a:p>
            <a:pPr algn="just"/>
            <a:endParaRPr lang="en-US" sz="1600" dirty="0">
              <a:latin typeface="Cambria" pitchFamily="18" charset="0"/>
              <a:ea typeface="Cambria" pitchFamily="18" charset="0"/>
            </a:endParaRPr>
          </a:p>
          <a:p>
            <a:pPr algn="just">
              <a:buFont typeface="Arial" pitchFamily="34" charset="0"/>
              <a:buChar char="•"/>
            </a:pPr>
            <a:r>
              <a:rPr lang="en-US" sz="1600" dirty="0">
                <a:latin typeface="Cambria" pitchFamily="18" charset="0"/>
                <a:ea typeface="Cambria" pitchFamily="18" charset="0"/>
              </a:rPr>
              <a:t> Over a thousand animal species can sense echolocate, including most bats, whales, and small mammals.</a:t>
            </a:r>
          </a:p>
          <a:p>
            <a:pPr algn="just">
              <a:buFont typeface="Arial" pitchFamily="34" charset="0"/>
              <a:buChar char="•"/>
            </a:pPr>
            <a:r>
              <a:rPr lang="en-US" sz="1600" dirty="0">
                <a:latin typeface="Cambria" pitchFamily="18" charset="0"/>
                <a:ea typeface="Cambria" pitchFamily="18" charset="0"/>
              </a:rPr>
              <a:t> Many are nocturnal(active at night) burrowing, and ocean-dwelling animals that rely on echolocation to find food in an environment</a:t>
            </a:r>
          </a:p>
          <a:p>
            <a:pPr algn="just"/>
            <a:endParaRPr lang="en-US" sz="1600" dirty="0">
              <a:latin typeface="Cambria" pitchFamily="18" charset="0"/>
              <a:ea typeface="Cambria" pitchFamily="18" charset="0"/>
            </a:endParaRPr>
          </a:p>
          <a:p>
            <a:pPr algn="just">
              <a:buFont typeface="Arial" pitchFamily="34" charset="0"/>
              <a:buChar char="•"/>
            </a:pPr>
            <a:r>
              <a:rPr lang="en-US" sz="1600" dirty="0">
                <a:latin typeface="Cambria" pitchFamily="18" charset="0"/>
                <a:ea typeface="Cambria" pitchFamily="18" charset="0"/>
              </a:rPr>
              <a:t> Animals uses several methods for echolocation, from vibrating their throats to flapping their wings.</a:t>
            </a:r>
          </a:p>
          <a:p>
            <a:pPr algn="just">
              <a:buFont typeface="Arial" pitchFamily="34" charset="0"/>
              <a:buChar char="•"/>
            </a:pPr>
            <a:endParaRPr lang="en-US" sz="1600" dirty="0">
              <a:latin typeface="Cambria" pitchFamily="18" charset="0"/>
              <a:ea typeface="Cambria" pitchFamily="18" charset="0"/>
            </a:endParaRPr>
          </a:p>
          <a:p>
            <a:pPr algn="just">
              <a:buFont typeface="Arial" pitchFamily="34" charset="0"/>
              <a:buChar char="•"/>
            </a:pPr>
            <a:endParaRPr lang="en-US" sz="1600" dirty="0">
              <a:latin typeface="Cambria" pitchFamily="18" charset="0"/>
              <a:ea typeface="Cambria" pitchFamily="18" charset="0"/>
            </a:endParaRPr>
          </a:p>
        </p:txBody>
      </p:sp>
      <p:pic>
        <p:nvPicPr>
          <p:cNvPr id="8" name="Picture 2" descr="C:\Users\HP\OneDrive\Desktop\14.jpg"/>
          <p:cNvPicPr>
            <a:picLocks noChangeAspect="1" noChangeArrowheads="1"/>
          </p:cNvPicPr>
          <p:nvPr/>
        </p:nvPicPr>
        <p:blipFill>
          <a:blip r:embed="rId5"/>
          <a:srcRect/>
          <a:stretch>
            <a:fillRect/>
          </a:stretch>
        </p:blipFill>
        <p:spPr bwMode="auto">
          <a:xfrm>
            <a:off x="5349765" y="1451084"/>
            <a:ext cx="3353359" cy="2973771"/>
          </a:xfrm>
          <a:prstGeom prst="rect">
            <a:avLst/>
          </a:prstGeom>
          <a:noFill/>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324320" y="1376855"/>
            <a:ext cx="4647073" cy="3108543"/>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a:t>
            </a:r>
            <a:r>
              <a:rPr lang="en-US" sz="1800" dirty="0">
                <a:latin typeface="Cambria" pitchFamily="18" charset="0"/>
                <a:ea typeface="Cambria" pitchFamily="18" charset="0"/>
              </a:rPr>
              <a:t>For dolphins and toothed whales, this technique enables them to see in muddy waters or dark ocean depths, and may even have evolved so that they can chase squid and other deep-diving species.</a:t>
            </a:r>
          </a:p>
          <a:p>
            <a:pPr algn="just"/>
            <a:endParaRPr lang="en-US" sz="1800" dirty="0">
              <a:latin typeface="Cambria" pitchFamily="18" charset="0"/>
              <a:ea typeface="Cambria" pitchFamily="18" charset="0"/>
            </a:endParaRPr>
          </a:p>
          <a:p>
            <a:pPr algn="just">
              <a:buFont typeface="Arial" pitchFamily="34" charset="0"/>
              <a:buChar char="•"/>
            </a:pPr>
            <a:r>
              <a:rPr lang="en-US" sz="1800" dirty="0">
                <a:latin typeface="Cambria" pitchFamily="18" charset="0"/>
                <a:ea typeface="Cambria" pitchFamily="18" charset="0"/>
              </a:rPr>
              <a:t> Echolocation allows bats to fly at night as well as in dark caves. This is a skill they probably developed so they could locate night-flying insects that birds can’t find.</a:t>
            </a:r>
          </a:p>
          <a:p>
            <a:pPr algn="just">
              <a:buFont typeface="Arial" pitchFamily="34" charset="0"/>
              <a:buChar char="•"/>
            </a:pPr>
            <a:endParaRPr lang="en-US" sz="1600" dirty="0">
              <a:latin typeface="Cambria" pitchFamily="18" charset="0"/>
              <a:ea typeface="Cambria" pitchFamily="18" charset="0"/>
            </a:endParaRPr>
          </a:p>
        </p:txBody>
      </p:sp>
      <p:pic>
        <p:nvPicPr>
          <p:cNvPr id="2050" name="Picture 2" descr="C:\Users\HP\OneDrive\Desktop\15.jpg"/>
          <p:cNvPicPr>
            <a:picLocks noChangeAspect="1" noChangeArrowheads="1"/>
          </p:cNvPicPr>
          <p:nvPr/>
        </p:nvPicPr>
        <p:blipFill>
          <a:blip r:embed="rId5"/>
          <a:srcRect/>
          <a:stretch>
            <a:fillRect/>
          </a:stretch>
        </p:blipFill>
        <p:spPr bwMode="auto">
          <a:xfrm>
            <a:off x="5694637" y="1273723"/>
            <a:ext cx="3009900" cy="1524000"/>
          </a:xfrm>
          <a:prstGeom prst="rect">
            <a:avLst/>
          </a:prstGeom>
          <a:noFill/>
          <a:ln w="19050">
            <a:solidFill>
              <a:schemeClr val="tx1"/>
            </a:solidFill>
          </a:ln>
        </p:spPr>
      </p:pic>
      <p:pic>
        <p:nvPicPr>
          <p:cNvPr id="2051" name="Picture 3" descr="C:\Users\HP\OneDrive\Desktop\16.png"/>
          <p:cNvPicPr>
            <a:picLocks noChangeAspect="1" noChangeArrowheads="1"/>
          </p:cNvPicPr>
          <p:nvPr/>
        </p:nvPicPr>
        <p:blipFill>
          <a:blip r:embed="rId6"/>
          <a:srcRect/>
          <a:stretch>
            <a:fillRect/>
          </a:stretch>
        </p:blipFill>
        <p:spPr bwMode="auto">
          <a:xfrm>
            <a:off x="6048046" y="2967530"/>
            <a:ext cx="2324100" cy="1962150"/>
          </a:xfrm>
          <a:prstGeom prst="rect">
            <a:avLst/>
          </a:prstGeom>
          <a:noFill/>
          <a:ln w="19050">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31227" y="1671145"/>
            <a:ext cx="8168494" cy="2800767"/>
          </a:xfrm>
          <a:prstGeom prst="rect">
            <a:avLst/>
          </a:prstGeom>
          <a:noFill/>
        </p:spPr>
        <p:txBody>
          <a:bodyPr wrap="square" rtlCol="0">
            <a:spAutoFit/>
          </a:bodyPr>
          <a:lstStyle/>
          <a:p>
            <a:pPr algn="just">
              <a:buFont typeface="Arial" pitchFamily="34" charset="0"/>
              <a:buChar char="•"/>
            </a:pPr>
            <a:r>
              <a:rPr lang="en-US" sz="2000" dirty="0">
                <a:latin typeface="Cambria" pitchFamily="18" charset="0"/>
                <a:ea typeface="Cambria" pitchFamily="18" charset="0"/>
              </a:rPr>
              <a:t>Dolphins and whales use echolocation by bouncing high-pitched clicking sounds off underwater objects.</a:t>
            </a:r>
          </a:p>
          <a:p>
            <a:pPr algn="just">
              <a:buFont typeface="Arial" pitchFamily="34" charset="0"/>
              <a:buChar char="•"/>
            </a:pPr>
            <a:r>
              <a:rPr lang="en-US" sz="2000" dirty="0">
                <a:latin typeface="Cambria" pitchFamily="18" charset="0"/>
                <a:ea typeface="Cambria" pitchFamily="18" charset="0"/>
              </a:rPr>
              <a:t> The sounds are made by squeezing air through </a:t>
            </a:r>
            <a:r>
              <a:rPr lang="en-US" sz="2000" b="1" dirty="0">
                <a:latin typeface="Cambria" pitchFamily="18" charset="0"/>
                <a:ea typeface="Cambria" pitchFamily="18" charset="0"/>
              </a:rPr>
              <a:t>nasal passages near the blowhole.</a:t>
            </a:r>
            <a:r>
              <a:rPr lang="en-US" sz="2000" dirty="0">
                <a:latin typeface="Cambria" pitchFamily="18" charset="0"/>
                <a:ea typeface="Cambria" pitchFamily="18" charset="0"/>
              </a:rPr>
              <a:t> </a:t>
            </a:r>
          </a:p>
          <a:p>
            <a:pPr algn="just">
              <a:buFont typeface="Arial" pitchFamily="34" charset="0"/>
              <a:buChar char="•"/>
            </a:pPr>
            <a:r>
              <a:rPr lang="en-US" sz="2000" dirty="0">
                <a:latin typeface="Cambria" pitchFamily="18" charset="0"/>
                <a:ea typeface="Cambria" pitchFamily="18" charset="0"/>
              </a:rPr>
              <a:t>These sound waves then pass into the </a:t>
            </a:r>
            <a:r>
              <a:rPr lang="en-US" sz="2000" b="1" dirty="0">
                <a:latin typeface="Cambria" pitchFamily="18" charset="0"/>
                <a:ea typeface="Cambria" pitchFamily="18" charset="0"/>
              </a:rPr>
              <a:t>forehead</a:t>
            </a:r>
            <a:r>
              <a:rPr lang="en-US" sz="2000" dirty="0">
                <a:latin typeface="Cambria" pitchFamily="18" charset="0"/>
                <a:ea typeface="Cambria" pitchFamily="18" charset="0"/>
              </a:rPr>
              <a:t>, where a  fatty structure called the </a:t>
            </a:r>
            <a:r>
              <a:rPr lang="en-US" sz="2000" b="1" dirty="0">
                <a:latin typeface="Cambria" pitchFamily="18" charset="0"/>
                <a:ea typeface="Cambria" pitchFamily="18" charset="0"/>
              </a:rPr>
              <a:t>melon</a:t>
            </a:r>
            <a:r>
              <a:rPr lang="en-US" sz="2000" dirty="0">
                <a:latin typeface="Cambria" pitchFamily="18" charset="0"/>
                <a:ea typeface="Cambria" pitchFamily="18" charset="0"/>
              </a:rPr>
              <a:t> focuses them into a beam.</a:t>
            </a:r>
          </a:p>
          <a:p>
            <a:pPr algn="just">
              <a:buFont typeface="Arial" pitchFamily="34" charset="0"/>
              <a:buChar char="•"/>
            </a:pPr>
            <a:r>
              <a:rPr lang="en-US" sz="2000" dirty="0">
                <a:latin typeface="Cambria" pitchFamily="18" charset="0"/>
                <a:ea typeface="Cambria" pitchFamily="18" charset="0"/>
              </a:rPr>
              <a:t> If the echolocating waves hits the object, the reflected sound is picked up through the </a:t>
            </a:r>
            <a:r>
              <a:rPr lang="en-US" sz="2000" b="1" dirty="0">
                <a:latin typeface="Cambria" pitchFamily="18" charset="0"/>
                <a:ea typeface="Cambria" pitchFamily="18" charset="0"/>
              </a:rPr>
              <a:t>animal’s lower jaw </a:t>
            </a:r>
            <a:r>
              <a:rPr lang="en-US" sz="2000" dirty="0">
                <a:latin typeface="Cambria" pitchFamily="18" charset="0"/>
                <a:ea typeface="Cambria" pitchFamily="18" charset="0"/>
              </a:rPr>
              <a:t>and passed to its </a:t>
            </a:r>
            <a:r>
              <a:rPr lang="en-US" sz="2000" b="1" dirty="0">
                <a:latin typeface="Cambria" pitchFamily="18" charset="0"/>
                <a:ea typeface="Cambria" pitchFamily="18" charset="0"/>
              </a:rPr>
              <a:t>ears</a:t>
            </a:r>
            <a:r>
              <a:rPr lang="en-US" sz="2000" dirty="0">
                <a:latin typeface="Cambria" pitchFamily="18" charset="0"/>
                <a:ea typeface="Cambria" pitchFamily="18" charset="0"/>
              </a:rPr>
              <a:t>.</a:t>
            </a:r>
          </a:p>
          <a:p>
            <a:pPr algn="just">
              <a:buFont typeface="Arial" pitchFamily="34" charset="0"/>
              <a:buChar char="•"/>
            </a:pPr>
            <a:endParaRPr lang="en-US" sz="1600" dirty="0">
              <a:latin typeface="Cambria" pitchFamily="18" charset="0"/>
              <a:ea typeface="Cambria" pitchFamily="18" charset="0"/>
            </a:endParaRPr>
          </a:p>
        </p:txBody>
      </p:sp>
      <p:sp>
        <p:nvSpPr>
          <p:cNvPr id="8" name="TextBox 7"/>
          <p:cNvSpPr txBox="1"/>
          <p:nvPr/>
        </p:nvSpPr>
        <p:spPr>
          <a:xfrm>
            <a:off x="1818290" y="1187670"/>
            <a:ext cx="5444358" cy="461665"/>
          </a:xfrm>
          <a:prstGeom prst="rect">
            <a:avLst/>
          </a:prstGeom>
          <a:noFill/>
        </p:spPr>
        <p:txBody>
          <a:bodyPr wrap="square" rtlCol="0">
            <a:spAutoFit/>
          </a:bodyPr>
          <a:lstStyle/>
          <a:p>
            <a:r>
              <a:rPr lang="en-US" sz="2400" b="1" dirty="0">
                <a:latin typeface="Cambria" pitchFamily="18" charset="0"/>
                <a:ea typeface="Cambria" pitchFamily="18" charset="0"/>
              </a:rPr>
              <a:t>How do dolphins use echolocation?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BD0B-814E-57F3-5537-2514C5A8C665}"/>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BED7D71-F601-F0C1-2C1E-6C6E98C9869A}"/>
              </a:ext>
            </a:extLst>
          </p:cNvPr>
          <p:cNvSpPr>
            <a:spLocks noGrp="1"/>
          </p:cNvSpPr>
          <p:nvPr>
            <p:ph type="body" idx="1"/>
          </p:nvPr>
        </p:nvSpPr>
        <p:spPr/>
        <p:txBody>
          <a:bodyPr/>
          <a:lstStyle/>
          <a:p>
            <a:pPr algn="just">
              <a:buFont typeface="Arial" pitchFamily="34" charset="0"/>
              <a:buChar char="•"/>
            </a:pPr>
            <a:r>
              <a:rPr lang="en-US" sz="1800" dirty="0">
                <a:latin typeface="Cambria" pitchFamily="18" charset="0"/>
                <a:ea typeface="Cambria" pitchFamily="18" charset="0"/>
              </a:rPr>
              <a:t> Echolocating sounds are so loud that the ears of dolphins and whales are </a:t>
            </a:r>
            <a:r>
              <a:rPr lang="en-US" sz="1800" b="1" dirty="0">
                <a:latin typeface="Cambria" pitchFamily="18" charset="0"/>
                <a:ea typeface="Cambria" pitchFamily="18" charset="0"/>
              </a:rPr>
              <a:t>shielded</a:t>
            </a:r>
            <a:r>
              <a:rPr lang="en-US" sz="1800" dirty="0">
                <a:latin typeface="Cambria" pitchFamily="18" charset="0"/>
                <a:ea typeface="Cambria" pitchFamily="18" charset="0"/>
              </a:rPr>
              <a:t> to protect them.</a:t>
            </a:r>
          </a:p>
          <a:p>
            <a:pPr algn="just">
              <a:buFont typeface="Arial" pitchFamily="34" charset="0"/>
              <a:buChar char="•"/>
            </a:pPr>
            <a:r>
              <a:rPr lang="en-US" sz="1800" dirty="0">
                <a:latin typeface="Cambria" pitchFamily="18" charset="0"/>
                <a:ea typeface="Cambria" pitchFamily="18" charset="0"/>
              </a:rPr>
              <a:t> Dolphins and whales use this method to work out an </a:t>
            </a:r>
            <a:r>
              <a:rPr lang="en-US" sz="1800" b="1" dirty="0">
                <a:latin typeface="Cambria" pitchFamily="18" charset="0"/>
                <a:ea typeface="Cambria" pitchFamily="18" charset="0"/>
              </a:rPr>
              <a:t>object’s distance, direction, speed, density and size</a:t>
            </a:r>
            <a:r>
              <a:rPr lang="en-US" sz="1800" dirty="0">
                <a:latin typeface="Cambria" pitchFamily="18" charset="0"/>
                <a:ea typeface="Cambria" pitchFamily="18" charset="0"/>
              </a:rPr>
              <a:t>.</a:t>
            </a:r>
          </a:p>
          <a:p>
            <a:pPr algn="just">
              <a:buFont typeface="Arial" pitchFamily="34" charset="0"/>
              <a:buChar char="•"/>
            </a:pPr>
            <a:r>
              <a:rPr lang="en-US" sz="1800" dirty="0">
                <a:latin typeface="Cambria" pitchFamily="18" charset="0"/>
                <a:ea typeface="Cambria" pitchFamily="18" charset="0"/>
              </a:rPr>
              <a:t> Using echolocation, dolphins can detect an object the size of a golf ball, about the length of a football pitch away – much further than they can see.</a:t>
            </a:r>
          </a:p>
          <a:p>
            <a:pPr algn="just">
              <a:buFont typeface="Arial" pitchFamily="34" charset="0"/>
              <a:buChar char="•"/>
            </a:pPr>
            <a:r>
              <a:rPr lang="en-US" sz="1800" dirty="0">
                <a:latin typeface="Cambria" pitchFamily="18" charset="0"/>
                <a:ea typeface="Cambria" pitchFamily="18" charset="0"/>
              </a:rPr>
              <a:t> By moving its head to aim the sound beam at different parts of a fish, a dolphin can also differentiate between species.</a:t>
            </a:r>
          </a:p>
          <a:p>
            <a:endParaRPr lang="en-IN" dirty="0"/>
          </a:p>
        </p:txBody>
      </p:sp>
    </p:spTree>
    <p:extLst>
      <p:ext uri="{BB962C8B-B14F-4D97-AF65-F5344CB8AC3E}">
        <p14:creationId xmlns:p14="http://schemas.microsoft.com/office/powerpoint/2010/main" val="15490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20717" y="1587062"/>
            <a:ext cx="4508939" cy="3785652"/>
          </a:xfrm>
          <a:prstGeom prst="rect">
            <a:avLst/>
          </a:prstGeom>
          <a:noFill/>
        </p:spPr>
        <p:txBody>
          <a:bodyPr wrap="square" rtlCol="0">
            <a:spAutoFit/>
          </a:bodyPr>
          <a:lstStyle/>
          <a:p>
            <a:pPr algn="just">
              <a:buFont typeface="Arial" pitchFamily="34" charset="0"/>
              <a:buChar char="•"/>
            </a:pPr>
            <a:r>
              <a:rPr lang="en-US" sz="1600" dirty="0">
                <a:latin typeface="Cambria" pitchFamily="18" charset="0"/>
                <a:ea typeface="Cambria" pitchFamily="18" charset="0"/>
              </a:rPr>
              <a:t> Bats make </a:t>
            </a:r>
            <a:r>
              <a:rPr lang="en-US" sz="1600" dirty="0" err="1">
                <a:latin typeface="Cambria" pitchFamily="18" charset="0"/>
                <a:ea typeface="Cambria" pitchFamily="18" charset="0"/>
              </a:rPr>
              <a:t>echolocating</a:t>
            </a:r>
            <a:r>
              <a:rPr lang="en-US" sz="1600" dirty="0">
                <a:latin typeface="Cambria" pitchFamily="18" charset="0"/>
                <a:ea typeface="Cambria" pitchFamily="18" charset="0"/>
              </a:rPr>
              <a:t> sounds in their </a:t>
            </a:r>
            <a:r>
              <a:rPr lang="en-US" sz="1600" b="1" dirty="0">
                <a:latin typeface="Cambria" pitchFamily="18" charset="0"/>
                <a:ea typeface="Cambria" pitchFamily="18" charset="0"/>
              </a:rPr>
              <a:t>larynxes </a:t>
            </a:r>
            <a:r>
              <a:rPr lang="en-US" sz="1600" dirty="0">
                <a:latin typeface="Cambria" pitchFamily="18" charset="0"/>
                <a:ea typeface="Cambria" pitchFamily="18" charset="0"/>
              </a:rPr>
              <a:t>and emit them through their </a:t>
            </a:r>
            <a:r>
              <a:rPr lang="en-US" sz="1600" b="1" dirty="0">
                <a:latin typeface="Cambria" pitchFamily="18" charset="0"/>
                <a:ea typeface="Cambria" pitchFamily="18" charset="0"/>
              </a:rPr>
              <a:t>mouths.</a:t>
            </a:r>
            <a:r>
              <a:rPr lang="en-US" sz="1600" dirty="0">
                <a:latin typeface="Cambria" pitchFamily="18" charset="0"/>
                <a:ea typeface="Cambria" pitchFamily="18" charset="0"/>
              </a:rPr>
              <a:t> Fortunately, most are too high-pitched for humans to hear – some bats can scream at up to 140 decibels, as loud as a jet engine 30m away.</a:t>
            </a:r>
          </a:p>
          <a:p>
            <a:pPr algn="just">
              <a:buFont typeface="Arial" pitchFamily="34" charset="0"/>
              <a:buChar char="•"/>
            </a:pPr>
            <a:r>
              <a:rPr lang="en-US" sz="1600" dirty="0">
                <a:latin typeface="Cambria" pitchFamily="18" charset="0"/>
                <a:ea typeface="Cambria" pitchFamily="18" charset="0"/>
              </a:rPr>
              <a:t> Bats can detect an insect up to 5m away, work out its size and hardness, and can also avoid wires as fine as human hairs.</a:t>
            </a:r>
          </a:p>
          <a:p>
            <a:pPr algn="just">
              <a:buFont typeface="Arial" pitchFamily="34" charset="0"/>
              <a:buChar char="•"/>
            </a:pPr>
            <a:r>
              <a:rPr lang="en-US" sz="1600" dirty="0">
                <a:latin typeface="Cambria" pitchFamily="18" charset="0"/>
                <a:ea typeface="Cambria" pitchFamily="18" charset="0"/>
              </a:rPr>
              <a:t> As a bat closes in for the kill, it cranks up its calls to pinpoint the prey.</a:t>
            </a:r>
          </a:p>
          <a:p>
            <a:pPr algn="just">
              <a:buFont typeface="Arial" pitchFamily="34" charset="0"/>
              <a:buChar char="•"/>
            </a:pPr>
            <a:r>
              <a:rPr lang="en-US" sz="1600" dirty="0">
                <a:latin typeface="Cambria" pitchFamily="18" charset="0"/>
                <a:ea typeface="Cambria" pitchFamily="18" charset="0"/>
              </a:rPr>
              <a:t> To avoid being deafened by its own calls ( sound), a bat </a:t>
            </a:r>
            <a:r>
              <a:rPr lang="en-US" sz="1600" b="1" dirty="0">
                <a:latin typeface="Cambria" pitchFamily="18" charset="0"/>
                <a:ea typeface="Cambria" pitchFamily="18" charset="0"/>
              </a:rPr>
              <a:t>turns off its middle ear </a:t>
            </a:r>
            <a:r>
              <a:rPr lang="en-US" sz="1600" dirty="0">
                <a:latin typeface="Cambria" pitchFamily="18" charset="0"/>
                <a:ea typeface="Cambria" pitchFamily="18" charset="0"/>
              </a:rPr>
              <a:t>just before calling, </a:t>
            </a:r>
            <a:r>
              <a:rPr lang="en-US" sz="1600" b="1" dirty="0">
                <a:latin typeface="Cambria" pitchFamily="18" charset="0"/>
                <a:ea typeface="Cambria" pitchFamily="18" charset="0"/>
              </a:rPr>
              <a:t>restoring its hearing a second later </a:t>
            </a:r>
            <a:r>
              <a:rPr lang="en-US" sz="1600" dirty="0">
                <a:latin typeface="Cambria" pitchFamily="18" charset="0"/>
                <a:ea typeface="Cambria" pitchFamily="18" charset="0"/>
              </a:rPr>
              <a:t>to listen for echoes.</a:t>
            </a:r>
          </a:p>
          <a:p>
            <a:pPr algn="just">
              <a:buFont typeface="Arial" pitchFamily="34" charset="0"/>
              <a:buChar char="•"/>
            </a:pPr>
            <a:endParaRPr lang="en-US" sz="1600" dirty="0">
              <a:latin typeface="Cambria" pitchFamily="18" charset="0"/>
              <a:ea typeface="Cambria" pitchFamily="18" charset="0"/>
            </a:endParaRPr>
          </a:p>
        </p:txBody>
      </p:sp>
      <p:sp>
        <p:nvSpPr>
          <p:cNvPr id="8" name="TextBox 7"/>
          <p:cNvSpPr txBox="1"/>
          <p:nvPr/>
        </p:nvSpPr>
        <p:spPr>
          <a:xfrm>
            <a:off x="1818290" y="1124608"/>
            <a:ext cx="5444358" cy="461665"/>
          </a:xfrm>
          <a:prstGeom prst="rect">
            <a:avLst/>
          </a:prstGeom>
          <a:noFill/>
        </p:spPr>
        <p:txBody>
          <a:bodyPr wrap="square" rtlCol="0">
            <a:spAutoFit/>
          </a:bodyPr>
          <a:lstStyle/>
          <a:p>
            <a:r>
              <a:rPr lang="en-US" sz="2400" b="1" dirty="0">
                <a:latin typeface="Cambria" pitchFamily="18" charset="0"/>
                <a:ea typeface="Cambria" pitchFamily="18" charset="0"/>
              </a:rPr>
              <a:t>How do bats use echolocation?</a:t>
            </a:r>
          </a:p>
        </p:txBody>
      </p:sp>
      <p:pic>
        <p:nvPicPr>
          <p:cNvPr id="4099" name="Picture 3" descr="C:\Users\HP\OneDrive\Desktop\20.png"/>
          <p:cNvPicPr>
            <a:picLocks noChangeAspect="1" noChangeArrowheads="1"/>
          </p:cNvPicPr>
          <p:nvPr/>
        </p:nvPicPr>
        <p:blipFill>
          <a:blip r:embed="rId5"/>
          <a:srcRect/>
          <a:stretch>
            <a:fillRect/>
          </a:stretch>
        </p:blipFill>
        <p:spPr bwMode="auto">
          <a:xfrm>
            <a:off x="5138573" y="1651590"/>
            <a:ext cx="3638550" cy="2367301"/>
          </a:xfrm>
          <a:prstGeom prst="rect">
            <a:avLst/>
          </a:prstGeom>
          <a:noFill/>
          <a:ln w="1905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10207" y="1965435"/>
            <a:ext cx="4508939" cy="2062103"/>
          </a:xfrm>
          <a:prstGeom prst="rect">
            <a:avLst/>
          </a:prstGeom>
          <a:noFill/>
        </p:spPr>
        <p:txBody>
          <a:bodyPr wrap="square" rtlCol="0">
            <a:spAutoFit/>
          </a:bodyPr>
          <a:lstStyle/>
          <a:p>
            <a:pPr algn="just">
              <a:buFont typeface="Arial" pitchFamily="34" charset="0"/>
              <a:buChar char="•"/>
            </a:pPr>
            <a:r>
              <a:rPr lang="en-US" sz="1600" b="1" dirty="0">
                <a:latin typeface="Cambria" pitchFamily="18" charset="0"/>
                <a:ea typeface="Cambria" pitchFamily="18" charset="0"/>
              </a:rPr>
              <a:t> </a:t>
            </a:r>
            <a:r>
              <a:rPr lang="en-US" sz="1600" dirty="0">
                <a:latin typeface="Cambria" pitchFamily="18" charset="0"/>
                <a:ea typeface="Cambria" pitchFamily="18" charset="0"/>
              </a:rPr>
              <a:t>The full form of </a:t>
            </a:r>
            <a:r>
              <a:rPr lang="en-US" sz="1600" b="1" dirty="0">
                <a:latin typeface="Cambria" pitchFamily="18" charset="0"/>
                <a:ea typeface="Cambria" pitchFamily="18" charset="0"/>
              </a:rPr>
              <a:t>Sonar</a:t>
            </a:r>
            <a:r>
              <a:rPr lang="en-US" sz="1600" dirty="0">
                <a:latin typeface="Cambria" pitchFamily="18" charset="0"/>
                <a:ea typeface="Cambria" pitchFamily="18" charset="0"/>
              </a:rPr>
              <a:t> is </a:t>
            </a:r>
            <a:r>
              <a:rPr lang="en-US" sz="1600" b="1" dirty="0">
                <a:latin typeface="Cambria" pitchFamily="18" charset="0"/>
                <a:ea typeface="Cambria" pitchFamily="18" charset="0"/>
              </a:rPr>
              <a:t>Sound, Navigation and Ranging. </a:t>
            </a:r>
          </a:p>
          <a:p>
            <a:pPr algn="just">
              <a:buFont typeface="Arial" pitchFamily="34" charset="0"/>
              <a:buChar char="•"/>
            </a:pPr>
            <a:r>
              <a:rPr lang="en-US" sz="1600" b="1" dirty="0">
                <a:latin typeface="Cambria" pitchFamily="18" charset="0"/>
                <a:ea typeface="Cambria" pitchFamily="18" charset="0"/>
              </a:rPr>
              <a:t>Sonar </a:t>
            </a:r>
            <a:r>
              <a:rPr lang="en-US" sz="1600" dirty="0">
                <a:latin typeface="Cambria" pitchFamily="18" charset="0"/>
                <a:ea typeface="Cambria" pitchFamily="18" charset="0"/>
              </a:rPr>
              <a:t>is a technique for detecting and determining the distance and direction of underwater objects by acoustic means.</a:t>
            </a:r>
          </a:p>
          <a:p>
            <a:pPr algn="just">
              <a:buFont typeface="Arial" pitchFamily="34" charset="0"/>
              <a:buChar char="•"/>
            </a:pPr>
            <a:r>
              <a:rPr lang="en-US" sz="1600" dirty="0">
                <a:latin typeface="Cambria" pitchFamily="18" charset="0"/>
                <a:ea typeface="Cambria" pitchFamily="18" charset="0"/>
              </a:rPr>
              <a:t> Sound waves emitted by or reflected from the object are detected by sonar apparatus and analyzed for the information they contain.</a:t>
            </a:r>
          </a:p>
        </p:txBody>
      </p:sp>
      <p:sp>
        <p:nvSpPr>
          <p:cNvPr id="8" name="TextBox 7"/>
          <p:cNvSpPr txBox="1"/>
          <p:nvPr/>
        </p:nvSpPr>
        <p:spPr>
          <a:xfrm>
            <a:off x="3804745" y="1219201"/>
            <a:ext cx="1282262" cy="461665"/>
          </a:xfrm>
          <a:prstGeom prst="rect">
            <a:avLst/>
          </a:prstGeom>
          <a:noFill/>
        </p:spPr>
        <p:txBody>
          <a:bodyPr wrap="square" rtlCol="0">
            <a:spAutoFit/>
          </a:bodyPr>
          <a:lstStyle/>
          <a:p>
            <a:r>
              <a:rPr lang="en-US" sz="2400" b="1" dirty="0">
                <a:latin typeface="Cambria" pitchFamily="18" charset="0"/>
                <a:ea typeface="Cambria" pitchFamily="18" charset="0"/>
              </a:rPr>
              <a:t>Sonar</a:t>
            </a:r>
          </a:p>
        </p:txBody>
      </p:sp>
      <p:pic>
        <p:nvPicPr>
          <p:cNvPr id="1026" name="Picture 2" descr="C:\Users\HP\OneDrive\Desktop\22.jpg"/>
          <p:cNvPicPr>
            <a:picLocks noChangeAspect="1" noChangeArrowheads="1"/>
          </p:cNvPicPr>
          <p:nvPr/>
        </p:nvPicPr>
        <p:blipFill>
          <a:blip r:embed="rId5"/>
          <a:srcRect/>
          <a:stretch>
            <a:fillRect/>
          </a:stretch>
        </p:blipFill>
        <p:spPr bwMode="auto">
          <a:xfrm>
            <a:off x="5401330" y="1723368"/>
            <a:ext cx="3007123" cy="2344135"/>
          </a:xfrm>
          <a:prstGeom prst="rect">
            <a:avLst/>
          </a:prstGeom>
          <a:noFill/>
          <a:ln w="1905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76200" y="1"/>
            <a:ext cx="6671441" cy="123107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Cambria" pitchFamily="18" charset="0"/>
                <a:ea typeface="Cambria" pitchFamily="18" charset="0"/>
                <a:cs typeface="Cambria"/>
                <a:sym typeface="Cambria"/>
              </a:rPr>
              <a:t>Biology for Engineers</a:t>
            </a:r>
          </a:p>
          <a:p>
            <a:pPr marL="0" lvl="0" indent="0" algn="l" rtl="0">
              <a:spcBef>
                <a:spcPts val="0"/>
              </a:spcBef>
              <a:spcAft>
                <a:spcPts val="0"/>
              </a:spcAft>
              <a:buNone/>
            </a:pPr>
            <a:endParaRPr lang="en" sz="800" b="1" dirty="0">
              <a:solidFill>
                <a:schemeClr val="dk1"/>
              </a:solidFill>
              <a:latin typeface="Cambria" pitchFamily="18" charset="0"/>
              <a:ea typeface="Cambria" pitchFamily="18" charset="0"/>
              <a:cs typeface="Cambria"/>
              <a:sym typeface="Cambria"/>
            </a:endParaRPr>
          </a:p>
          <a:p>
            <a:r>
              <a:rPr lang="en-US" sz="1600" b="1" dirty="0">
                <a:solidFill>
                  <a:schemeClr val="dk1"/>
                </a:solidFill>
                <a:latin typeface="Cambria" pitchFamily="18" charset="0"/>
                <a:ea typeface="Cambria" pitchFamily="18" charset="0"/>
                <a:cs typeface="Cambria"/>
                <a:sym typeface="Cambria"/>
              </a:rPr>
              <a:t>Nature-</a:t>
            </a:r>
            <a:r>
              <a:rPr lang="en-US" sz="1600" b="1" dirty="0" err="1">
                <a:solidFill>
                  <a:schemeClr val="dk1"/>
                </a:solidFill>
                <a:latin typeface="Cambria" pitchFamily="18" charset="0"/>
                <a:ea typeface="Cambria" pitchFamily="18" charset="0"/>
                <a:cs typeface="Cambria"/>
                <a:sym typeface="Cambria"/>
              </a:rPr>
              <a:t>bioinspired</a:t>
            </a:r>
            <a:r>
              <a:rPr lang="en-US" sz="1600" b="1" dirty="0">
                <a:solidFill>
                  <a:schemeClr val="dk1"/>
                </a:solidFill>
                <a:latin typeface="Cambria" pitchFamily="18" charset="0"/>
                <a:ea typeface="Cambria" pitchFamily="18" charset="0"/>
                <a:cs typeface="Cambria"/>
                <a:sym typeface="Cambria"/>
              </a:rPr>
              <a:t> materials and mechanisms</a:t>
            </a:r>
          </a:p>
          <a:p>
            <a:pPr marL="0" lvl="0" indent="0" algn="l" rtl="0">
              <a:spcBef>
                <a:spcPts val="0"/>
              </a:spcBef>
              <a:spcAft>
                <a:spcPts val="0"/>
              </a:spcAft>
              <a:buNone/>
            </a:pPr>
            <a:endParaRPr lang="en-US" sz="800" b="1" dirty="0">
              <a:latin typeface="Cambria" pitchFamily="18" charset="0"/>
              <a:ea typeface="Cambria" pitchFamily="18" charset="0"/>
            </a:endParaRPr>
          </a:p>
          <a:p>
            <a:r>
              <a:rPr lang="en-US" sz="2000" b="1" dirty="0">
                <a:latin typeface="Cambria" pitchFamily="18" charset="0"/>
                <a:ea typeface="Cambria" pitchFamily="18" charset="0"/>
              </a:rPr>
              <a:t>Echolocation</a:t>
            </a:r>
            <a:endParaRPr lang="en-US" sz="2000" b="1" dirty="0">
              <a:solidFill>
                <a:schemeClr val="dk1"/>
              </a:solidFill>
              <a:latin typeface="Cambria" pitchFamily="18" charset="0"/>
              <a:ea typeface="Cambria" pitchFamily="18" charset="0"/>
            </a:endParaRPr>
          </a:p>
        </p:txBody>
      </p:sp>
      <p:sp>
        <p:nvSpPr>
          <p:cNvPr id="6" name="TextBox 5"/>
          <p:cNvSpPr txBox="1"/>
          <p:nvPr/>
        </p:nvSpPr>
        <p:spPr>
          <a:xfrm>
            <a:off x="220717" y="1671145"/>
            <a:ext cx="4508939" cy="3108543"/>
          </a:xfrm>
          <a:prstGeom prst="rect">
            <a:avLst/>
          </a:prstGeom>
          <a:noFill/>
        </p:spPr>
        <p:txBody>
          <a:bodyPr wrap="square" rtlCol="0">
            <a:spAutoFit/>
          </a:bodyPr>
          <a:lstStyle/>
          <a:p>
            <a:pPr algn="just">
              <a:buFont typeface="Arial" pitchFamily="34" charset="0"/>
              <a:buChar char="•"/>
            </a:pPr>
            <a:r>
              <a:rPr lang="en-US" dirty="0">
                <a:latin typeface="Cambria" pitchFamily="18" charset="0"/>
                <a:ea typeface="Cambria" pitchFamily="18" charset="0"/>
              </a:rPr>
              <a:t> Sonar systems may be divided into three categories. </a:t>
            </a:r>
          </a:p>
          <a:p>
            <a:pPr algn="just">
              <a:buFont typeface="Arial" pitchFamily="34" charset="0"/>
              <a:buChar char="•"/>
            </a:pPr>
            <a:r>
              <a:rPr lang="en-US" dirty="0">
                <a:latin typeface="Cambria" pitchFamily="18" charset="0"/>
                <a:ea typeface="Cambria" pitchFamily="18" charset="0"/>
              </a:rPr>
              <a:t> In </a:t>
            </a:r>
            <a:r>
              <a:rPr lang="en-US" b="1" dirty="0">
                <a:latin typeface="Cambria" pitchFamily="18" charset="0"/>
                <a:ea typeface="Cambria" pitchFamily="18" charset="0"/>
              </a:rPr>
              <a:t>active sonar systems</a:t>
            </a:r>
            <a:r>
              <a:rPr lang="en-US" dirty="0">
                <a:latin typeface="Cambria" pitchFamily="18" charset="0"/>
                <a:ea typeface="Cambria" pitchFamily="18" charset="0"/>
              </a:rPr>
              <a:t> an acoustic projector generates a sound wave that spreads outward and is reflected back by a target object. A receiver picks up and analyzes the reflected signal and may determine the range, bearing, and relative motion of the target.</a:t>
            </a:r>
          </a:p>
          <a:p>
            <a:pPr algn="just">
              <a:buFont typeface="Arial" pitchFamily="34" charset="0"/>
              <a:buChar char="•"/>
            </a:pPr>
            <a:r>
              <a:rPr lang="en-US" dirty="0">
                <a:latin typeface="Cambria" pitchFamily="18" charset="0"/>
                <a:ea typeface="Cambria" pitchFamily="18" charset="0"/>
              </a:rPr>
              <a:t> </a:t>
            </a:r>
            <a:r>
              <a:rPr lang="en-US" b="1" dirty="0">
                <a:latin typeface="Cambria" pitchFamily="18" charset="0"/>
                <a:ea typeface="Cambria" pitchFamily="18" charset="0"/>
              </a:rPr>
              <a:t>Passive systems</a:t>
            </a:r>
            <a:r>
              <a:rPr lang="en-US" dirty="0">
                <a:latin typeface="Cambria" pitchFamily="18" charset="0"/>
                <a:ea typeface="Cambria" pitchFamily="18" charset="0"/>
              </a:rPr>
              <a:t> consist simply of receiving sensors that pick up the noise produced by the target (such as a ship, submarine, or torpedo). Waveforms thus detected may be analyzed for identifying characteristics as well as direction and distance.</a:t>
            </a:r>
          </a:p>
          <a:p>
            <a:pPr algn="just">
              <a:buFont typeface="Arial" pitchFamily="34" charset="0"/>
              <a:buChar char="•"/>
            </a:pPr>
            <a:r>
              <a:rPr lang="en-US" dirty="0">
                <a:latin typeface="Cambria" pitchFamily="18" charset="0"/>
                <a:ea typeface="Cambria" pitchFamily="18" charset="0"/>
              </a:rPr>
              <a:t> The third category of sonar devices is </a:t>
            </a:r>
            <a:r>
              <a:rPr lang="en-US" b="1" dirty="0">
                <a:latin typeface="Cambria" pitchFamily="18" charset="0"/>
                <a:ea typeface="Cambria" pitchFamily="18" charset="0"/>
              </a:rPr>
              <a:t>acoustic communication systems</a:t>
            </a:r>
            <a:r>
              <a:rPr lang="en-US" dirty="0">
                <a:latin typeface="Cambria" pitchFamily="18" charset="0"/>
                <a:ea typeface="Cambria" pitchFamily="18" charset="0"/>
              </a:rPr>
              <a:t>, which require a projector and receiver at both ends of the acoustic path.</a:t>
            </a:r>
          </a:p>
        </p:txBody>
      </p:sp>
      <p:sp>
        <p:nvSpPr>
          <p:cNvPr id="8" name="TextBox 7"/>
          <p:cNvSpPr txBox="1"/>
          <p:nvPr/>
        </p:nvSpPr>
        <p:spPr>
          <a:xfrm>
            <a:off x="3804745" y="1219201"/>
            <a:ext cx="1282262" cy="461665"/>
          </a:xfrm>
          <a:prstGeom prst="rect">
            <a:avLst/>
          </a:prstGeom>
          <a:noFill/>
        </p:spPr>
        <p:txBody>
          <a:bodyPr wrap="square" rtlCol="0">
            <a:spAutoFit/>
          </a:bodyPr>
          <a:lstStyle/>
          <a:p>
            <a:r>
              <a:rPr lang="en-US" sz="2400" b="1" dirty="0">
                <a:latin typeface="Cambria" pitchFamily="18" charset="0"/>
                <a:ea typeface="Cambria" pitchFamily="18" charset="0"/>
              </a:rPr>
              <a:t>Sonar</a:t>
            </a:r>
          </a:p>
        </p:txBody>
      </p:sp>
      <p:pic>
        <p:nvPicPr>
          <p:cNvPr id="2050" name="Picture 2" descr="C:\Users\HP\OneDrive\Desktop\23.png"/>
          <p:cNvPicPr>
            <a:picLocks noChangeAspect="1" noChangeArrowheads="1"/>
          </p:cNvPicPr>
          <p:nvPr/>
        </p:nvPicPr>
        <p:blipFill>
          <a:blip r:embed="rId5"/>
          <a:srcRect t="9527"/>
          <a:stretch>
            <a:fillRect/>
          </a:stretch>
        </p:blipFill>
        <p:spPr bwMode="auto">
          <a:xfrm>
            <a:off x="4944460" y="1575398"/>
            <a:ext cx="3884229" cy="3155735"/>
          </a:xfrm>
          <a:prstGeom prst="rect">
            <a:avLst/>
          </a:prstGeom>
          <a:noFill/>
          <a:ln w="19050">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1481</Words>
  <Application>Microsoft Office PowerPoint</Application>
  <PresentationFormat>On-screen Show (16:9)</PresentationFormat>
  <Paragraphs>150</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NexusSans</vt:lpstr>
      <vt:lpstr>Open Sans</vt:lpstr>
      <vt:lpstr>Wingdings</vt:lpstr>
      <vt:lpstr>Simple Light</vt:lpstr>
      <vt:lpstr>Biology for Engineers  21BE45 Echolocation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for Engineers  21BE45 Eye as a camera system</dc:title>
  <cp:lastModifiedBy>Sulthan Pasha</cp:lastModifiedBy>
  <cp:revision>140</cp:revision>
  <dcterms:modified xsi:type="dcterms:W3CDTF">2023-08-05T07:20:27Z</dcterms:modified>
</cp:coreProperties>
</file>