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76" r:id="rId3"/>
    <p:sldId id="277" r:id="rId4"/>
    <p:sldId id="278" r:id="rId5"/>
    <p:sldId id="279" r:id="rId6"/>
    <p:sldId id="280" r:id="rId7"/>
    <p:sldId id="281" r:id="rId8"/>
    <p:sldId id="282" r:id="rId9"/>
    <p:sldId id="300" r:id="rId10"/>
    <p:sldId id="298" r:id="rId11"/>
    <p:sldId id="305" r:id="rId12"/>
    <p:sldId id="306" r:id="rId13"/>
    <p:sldId id="307" r:id="rId14"/>
    <p:sldId id="299" r:id="rId15"/>
    <p:sldId id="301" r:id="rId16"/>
    <p:sldId id="302" r:id="rId17"/>
    <p:sldId id="283" r:id="rId18"/>
    <p:sldId id="308" r:id="rId19"/>
    <p:sldId id="309" r:id="rId20"/>
    <p:sldId id="310"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94660"/>
  </p:normalViewPr>
  <p:slideViewPr>
    <p:cSldViewPr snapToGrid="0">
      <p:cViewPr varScale="1">
        <p:scale>
          <a:sx n="108" d="100"/>
          <a:sy n="108" d="100"/>
        </p:scale>
        <p:origin x="701" y="91"/>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09b1104c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09b1104c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09b1104c7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09b1104c7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09b1104c7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09b1104c7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09b1104c7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09b1104c7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09b1104c7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09b1104c7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09b1104c7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09b1104c7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09b1104c7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09b1104c7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09b1104c7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09b1104c7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09b1104c7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09b1104c7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09b1104c7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09b1104c7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09b1104c7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09b1104c7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09b1104c7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09b1104c7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09b1104c7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09b1104c7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09b1104c7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09b1104c7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mailto:supreethatha-bt@dayanandasagar.edu"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5.jpe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1.png"/><Relationship Id="rId7"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2.png"/><Relationship Id="rId9"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211175"/>
            <a:ext cx="8520600" cy="2052600"/>
          </a:xfrm>
          <a:prstGeom prst="rect">
            <a:avLst/>
          </a:prstGeom>
        </p:spPr>
        <p:txBody>
          <a:bodyPr spcFirstLastPara="1" wrap="square" lIns="91425" tIns="91425" rIns="91425" bIns="91425" anchor="b" anchorCtr="0">
            <a:normAutofit/>
          </a:bodyPr>
          <a:lstStyle/>
          <a:p>
            <a:pPr marL="0" lvl="0" indent="0" algn="ctr" rtl="0">
              <a:lnSpc>
                <a:spcPct val="115000"/>
              </a:lnSpc>
              <a:spcBef>
                <a:spcPts val="0"/>
              </a:spcBef>
              <a:spcAft>
                <a:spcPts val="0"/>
              </a:spcAft>
              <a:buClr>
                <a:schemeClr val="dk1"/>
              </a:buClr>
              <a:buSzPts val="1100"/>
              <a:buFont typeface="Arial"/>
              <a:buNone/>
            </a:pPr>
            <a:r>
              <a:rPr lang="en" sz="2800" b="1" dirty="0">
                <a:latin typeface="Cambria"/>
                <a:ea typeface="Cambria"/>
                <a:cs typeface="Cambria"/>
                <a:sym typeface="Cambria"/>
              </a:rPr>
              <a:t>Biology for Engineers</a:t>
            </a:r>
            <a:endParaRPr sz="2800" b="1">
              <a:latin typeface="Cambria"/>
              <a:ea typeface="Cambria"/>
              <a:cs typeface="Cambria"/>
              <a:sym typeface="Cambria"/>
            </a:endParaRPr>
          </a:p>
          <a:p>
            <a:pPr marL="0" lvl="0" indent="0" algn="ctr" rtl="0">
              <a:lnSpc>
                <a:spcPct val="115000"/>
              </a:lnSpc>
              <a:spcBef>
                <a:spcPts val="0"/>
              </a:spcBef>
              <a:spcAft>
                <a:spcPts val="0"/>
              </a:spcAft>
              <a:buNone/>
            </a:pPr>
            <a:r>
              <a:rPr lang="en" sz="2800" b="1" dirty="0">
                <a:latin typeface="Cambria"/>
                <a:ea typeface="Cambria"/>
                <a:cs typeface="Cambria"/>
                <a:sym typeface="Cambria"/>
              </a:rPr>
              <a:t> 21BE45</a:t>
            </a:r>
            <a:br>
              <a:rPr lang="en" sz="3200" b="1" dirty="0">
                <a:latin typeface="Cambria"/>
                <a:ea typeface="Cambria"/>
                <a:cs typeface="Cambria"/>
                <a:sym typeface="Cambria"/>
              </a:rPr>
            </a:br>
            <a:r>
              <a:rPr lang="en" sz="3200" b="1" dirty="0">
                <a:solidFill>
                  <a:schemeClr val="accent1">
                    <a:lumMod val="50000"/>
                  </a:schemeClr>
                </a:solidFill>
                <a:latin typeface="Cambria"/>
                <a:ea typeface="Cambria"/>
                <a:cs typeface="Cambria"/>
                <a:sym typeface="Cambria"/>
              </a:rPr>
              <a:t>Photosynthesis</a:t>
            </a:r>
          </a:p>
        </p:txBody>
      </p:sp>
      <p:pic>
        <p:nvPicPr>
          <p:cNvPr id="55" name="Google Shape;55;p13"/>
          <p:cNvPicPr preferRelativeResize="0"/>
          <p:nvPr/>
        </p:nvPicPr>
        <p:blipFill>
          <a:blip r:embed="rId3">
            <a:alphaModFix/>
          </a:blip>
          <a:stretch>
            <a:fillRect/>
          </a:stretch>
        </p:blipFill>
        <p:spPr>
          <a:xfrm>
            <a:off x="7943850" y="54850"/>
            <a:ext cx="1144643" cy="1211975"/>
          </a:xfrm>
          <a:prstGeom prst="rect">
            <a:avLst/>
          </a:prstGeom>
          <a:noFill/>
          <a:ln>
            <a:noFill/>
          </a:ln>
        </p:spPr>
      </p:pic>
      <p:pic>
        <p:nvPicPr>
          <p:cNvPr id="56" name="Google Shape;56;p13"/>
          <p:cNvPicPr preferRelativeResize="0"/>
          <p:nvPr/>
        </p:nvPicPr>
        <p:blipFill>
          <a:blip r:embed="rId4">
            <a:alphaModFix/>
          </a:blip>
          <a:stretch>
            <a:fillRect/>
          </a:stretch>
        </p:blipFill>
        <p:spPr>
          <a:xfrm>
            <a:off x="457200" y="2568575"/>
            <a:ext cx="7924800" cy="57150"/>
          </a:xfrm>
          <a:prstGeom prst="rect">
            <a:avLst/>
          </a:prstGeom>
          <a:noFill/>
          <a:ln>
            <a:noFill/>
          </a:ln>
        </p:spPr>
      </p:pic>
      <p:sp>
        <p:nvSpPr>
          <p:cNvPr id="57" name="Google Shape;57;p13"/>
          <p:cNvSpPr txBox="1"/>
          <p:nvPr/>
        </p:nvSpPr>
        <p:spPr>
          <a:xfrm>
            <a:off x="130820" y="2838428"/>
            <a:ext cx="4678500" cy="2123628"/>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800" b="1" dirty="0">
                <a:solidFill>
                  <a:schemeClr val="dk1"/>
                </a:solidFill>
                <a:latin typeface="Cambria"/>
                <a:ea typeface="Cambria"/>
                <a:cs typeface="Cambria"/>
                <a:sym typeface="Cambria"/>
              </a:rPr>
              <a:t>Ms. Supreetha K</a:t>
            </a:r>
            <a:endParaRPr sz="1800" b="1">
              <a:solidFill>
                <a:schemeClr val="dk1"/>
              </a:solidFill>
              <a:latin typeface="Cambria"/>
              <a:ea typeface="Cambria"/>
              <a:cs typeface="Cambria"/>
              <a:sym typeface="Cambria"/>
            </a:endParaRPr>
          </a:p>
          <a:p>
            <a:pPr marL="0" lvl="0" indent="0" algn="l" rtl="0">
              <a:lnSpc>
                <a:spcPct val="100000"/>
              </a:lnSpc>
              <a:spcBef>
                <a:spcPts val="0"/>
              </a:spcBef>
              <a:spcAft>
                <a:spcPts val="0"/>
              </a:spcAft>
              <a:buNone/>
            </a:pPr>
            <a:r>
              <a:rPr lang="en" sz="1800" dirty="0">
                <a:solidFill>
                  <a:schemeClr val="dk1"/>
                </a:solidFill>
                <a:latin typeface="Cambria"/>
                <a:ea typeface="Cambria"/>
                <a:cs typeface="Cambria"/>
                <a:sym typeface="Cambria"/>
              </a:rPr>
              <a:t>Assistant Professor</a:t>
            </a:r>
            <a:endParaRPr sz="1800">
              <a:solidFill>
                <a:schemeClr val="dk1"/>
              </a:solidFill>
              <a:latin typeface="Cambria"/>
              <a:ea typeface="Cambria"/>
              <a:cs typeface="Cambria"/>
              <a:sym typeface="Cambria"/>
            </a:endParaRPr>
          </a:p>
          <a:p>
            <a:pPr marL="0" lvl="0" indent="0" algn="l" rtl="0">
              <a:lnSpc>
                <a:spcPct val="100000"/>
              </a:lnSpc>
              <a:spcBef>
                <a:spcPts val="0"/>
              </a:spcBef>
              <a:spcAft>
                <a:spcPts val="0"/>
              </a:spcAft>
              <a:buNone/>
            </a:pPr>
            <a:r>
              <a:rPr lang="en" sz="1800" dirty="0">
                <a:solidFill>
                  <a:schemeClr val="dk1"/>
                </a:solidFill>
                <a:latin typeface="Cambria"/>
                <a:ea typeface="Cambria"/>
                <a:cs typeface="Cambria"/>
                <a:sym typeface="Cambria"/>
              </a:rPr>
              <a:t>Department of Biotechnology</a:t>
            </a:r>
            <a:endParaRPr sz="1800">
              <a:solidFill>
                <a:schemeClr val="dk1"/>
              </a:solidFill>
              <a:latin typeface="Cambria"/>
              <a:ea typeface="Cambria"/>
              <a:cs typeface="Cambria"/>
              <a:sym typeface="Cambria"/>
            </a:endParaRPr>
          </a:p>
          <a:p>
            <a:pPr marL="0" lvl="0" indent="0" algn="l" rtl="0">
              <a:lnSpc>
                <a:spcPct val="100000"/>
              </a:lnSpc>
              <a:spcBef>
                <a:spcPts val="0"/>
              </a:spcBef>
              <a:spcAft>
                <a:spcPts val="0"/>
              </a:spcAft>
              <a:buNone/>
            </a:pPr>
            <a:r>
              <a:rPr lang="en" sz="1800" dirty="0">
                <a:solidFill>
                  <a:schemeClr val="dk1"/>
                </a:solidFill>
                <a:latin typeface="Cambria"/>
                <a:ea typeface="Cambria"/>
                <a:cs typeface="Cambria"/>
                <a:sym typeface="Cambria"/>
              </a:rPr>
              <a:t>Dayananda Sagar College of Engineering</a:t>
            </a:r>
            <a:endParaRPr sz="1800">
              <a:solidFill>
                <a:schemeClr val="dk1"/>
              </a:solidFill>
              <a:latin typeface="Cambria"/>
              <a:ea typeface="Cambria"/>
              <a:cs typeface="Cambria"/>
              <a:sym typeface="Cambria"/>
            </a:endParaRPr>
          </a:p>
          <a:p>
            <a:pPr marL="0" lvl="0" indent="0" algn="l" rtl="0">
              <a:lnSpc>
                <a:spcPct val="100000"/>
              </a:lnSpc>
              <a:spcBef>
                <a:spcPts val="0"/>
              </a:spcBef>
              <a:spcAft>
                <a:spcPts val="0"/>
              </a:spcAft>
              <a:buNone/>
            </a:pPr>
            <a:r>
              <a:rPr lang="en" sz="1800" dirty="0">
                <a:solidFill>
                  <a:schemeClr val="dk1"/>
                </a:solidFill>
                <a:latin typeface="Cambria"/>
                <a:ea typeface="Cambria"/>
                <a:cs typeface="Cambria"/>
                <a:sym typeface="Cambria"/>
              </a:rPr>
              <a:t>Bangalore</a:t>
            </a:r>
            <a:endParaRPr sz="1800">
              <a:solidFill>
                <a:schemeClr val="dk1"/>
              </a:solidFill>
              <a:latin typeface="Cambria"/>
              <a:ea typeface="Cambria"/>
              <a:cs typeface="Cambria"/>
              <a:sym typeface="Cambria"/>
            </a:endParaRPr>
          </a:p>
          <a:p>
            <a:pPr marL="0" lvl="0" indent="0" algn="l" rtl="0">
              <a:lnSpc>
                <a:spcPct val="100000"/>
              </a:lnSpc>
              <a:spcBef>
                <a:spcPts val="0"/>
              </a:spcBef>
              <a:spcAft>
                <a:spcPts val="0"/>
              </a:spcAft>
              <a:buNone/>
            </a:pPr>
            <a:r>
              <a:rPr lang="en" sz="1800" dirty="0">
                <a:solidFill>
                  <a:schemeClr val="dk1"/>
                </a:solidFill>
                <a:latin typeface="Cambria"/>
                <a:ea typeface="Cambria"/>
                <a:cs typeface="Cambria"/>
                <a:sym typeface="Cambria"/>
                <a:hlinkClick r:id="rId5"/>
              </a:rPr>
              <a:t>supreetha-bt@dayanandasagar.edu</a:t>
            </a:r>
            <a:endParaRPr lang="en" sz="1800" dirty="0">
              <a:solidFill>
                <a:schemeClr val="dk1"/>
              </a:solidFill>
              <a:latin typeface="Cambria"/>
              <a:ea typeface="Cambria"/>
              <a:cs typeface="Cambria"/>
              <a:sym typeface="Cambria"/>
            </a:endParaRPr>
          </a:p>
          <a:p>
            <a:pPr marL="0" lvl="0" indent="0" algn="l" rtl="0">
              <a:lnSpc>
                <a:spcPct val="100000"/>
              </a:lnSpc>
              <a:spcBef>
                <a:spcPts val="0"/>
              </a:spcBef>
              <a:spcAft>
                <a:spcPts val="0"/>
              </a:spcAft>
              <a:buNone/>
            </a:pPr>
            <a:r>
              <a:rPr lang="en" sz="1800" dirty="0">
                <a:solidFill>
                  <a:schemeClr val="dk1"/>
                </a:solidFill>
                <a:latin typeface="Cambria"/>
                <a:ea typeface="Cambria"/>
                <a:cs typeface="Cambria"/>
                <a:sym typeface="Cambria"/>
              </a:rPr>
              <a:t>9916315305</a:t>
            </a:r>
            <a:endParaRPr sz="1800">
              <a:solidFill>
                <a:schemeClr val="dk1"/>
              </a:solidFill>
              <a:latin typeface="Cambria"/>
              <a:ea typeface="Cambria"/>
              <a:cs typeface="Cambria"/>
              <a:sym typeface="Cambria"/>
            </a:endParaRPr>
          </a:p>
        </p:txBody>
      </p:sp>
      <p:sp>
        <p:nvSpPr>
          <p:cNvPr id="37890" name="AutoShape 2" descr="What is photosynthesis? - Science Ques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7891" name="Picture 3" descr="C:\Users\HP\OneDrive\Desktop\3.jpg"/>
          <p:cNvPicPr>
            <a:picLocks noChangeAspect="1" noChangeArrowheads="1"/>
          </p:cNvPicPr>
          <p:nvPr/>
        </p:nvPicPr>
        <p:blipFill>
          <a:blip r:embed="rId6"/>
          <a:srcRect/>
          <a:stretch>
            <a:fillRect/>
          </a:stretch>
        </p:blipFill>
        <p:spPr bwMode="auto">
          <a:xfrm>
            <a:off x="5192112" y="2830404"/>
            <a:ext cx="2858812" cy="2113987"/>
          </a:xfrm>
          <a:prstGeom prst="rect">
            <a:avLst/>
          </a:prstGeom>
          <a:noFill/>
          <a:ln w="19050">
            <a:solidFill>
              <a:schemeClr val="tx1"/>
            </a:solid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943850" y="54850"/>
            <a:ext cx="1144643" cy="1211975"/>
          </a:xfrm>
          <a:prstGeom prst="rect">
            <a:avLst/>
          </a:prstGeom>
          <a:noFill/>
          <a:ln>
            <a:noFill/>
          </a:ln>
        </p:spPr>
      </p:pic>
      <p:pic>
        <p:nvPicPr>
          <p:cNvPr id="63" name="Google Shape;63;p14"/>
          <p:cNvPicPr preferRelativeResize="0"/>
          <p:nvPr/>
        </p:nvPicPr>
        <p:blipFill>
          <a:blip r:embed="rId4">
            <a:alphaModFix/>
          </a:blip>
          <a:stretch>
            <a:fillRect/>
          </a:stretch>
        </p:blipFill>
        <p:spPr>
          <a:xfrm>
            <a:off x="0" y="1120775"/>
            <a:ext cx="7924800" cy="57150"/>
          </a:xfrm>
          <a:prstGeom prst="rect">
            <a:avLst/>
          </a:prstGeom>
          <a:noFill/>
          <a:ln>
            <a:noFill/>
          </a:ln>
        </p:spPr>
      </p:pic>
      <p:sp>
        <p:nvSpPr>
          <p:cNvPr id="64" name="Google Shape;64;p14"/>
          <p:cNvSpPr txBox="1"/>
          <p:nvPr/>
        </p:nvSpPr>
        <p:spPr>
          <a:xfrm>
            <a:off x="76200" y="1"/>
            <a:ext cx="6671441" cy="12310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chemeClr val="dk1"/>
                </a:solidFill>
                <a:latin typeface="Cambria" pitchFamily="18" charset="0"/>
                <a:ea typeface="Cambria" pitchFamily="18" charset="0"/>
                <a:cs typeface="Cambria"/>
                <a:sym typeface="Cambria"/>
              </a:rPr>
              <a:t>Biology for Engineers</a:t>
            </a:r>
          </a:p>
          <a:p>
            <a:pPr marL="0" lvl="0" indent="0" algn="l" rtl="0">
              <a:spcBef>
                <a:spcPts val="0"/>
              </a:spcBef>
              <a:spcAft>
                <a:spcPts val="0"/>
              </a:spcAft>
              <a:buNone/>
            </a:pPr>
            <a:endParaRPr lang="en" sz="800" b="1" dirty="0">
              <a:solidFill>
                <a:schemeClr val="dk1"/>
              </a:solidFill>
              <a:latin typeface="Cambria" pitchFamily="18" charset="0"/>
              <a:ea typeface="Cambria" pitchFamily="18" charset="0"/>
              <a:cs typeface="Cambria"/>
              <a:sym typeface="Cambria"/>
            </a:endParaRPr>
          </a:p>
          <a:p>
            <a:r>
              <a:rPr lang="en-US" sz="1600" b="1" dirty="0">
                <a:solidFill>
                  <a:schemeClr val="dk1"/>
                </a:solidFill>
                <a:latin typeface="Cambria" pitchFamily="18" charset="0"/>
                <a:ea typeface="Cambria" pitchFamily="18" charset="0"/>
                <a:cs typeface="Cambria"/>
                <a:sym typeface="Cambria"/>
              </a:rPr>
              <a:t>Nature-</a:t>
            </a:r>
            <a:r>
              <a:rPr lang="en-US" sz="1600" b="1" dirty="0" err="1">
                <a:solidFill>
                  <a:schemeClr val="dk1"/>
                </a:solidFill>
                <a:latin typeface="Cambria" pitchFamily="18" charset="0"/>
                <a:ea typeface="Cambria" pitchFamily="18" charset="0"/>
                <a:cs typeface="Cambria"/>
                <a:sym typeface="Cambria"/>
              </a:rPr>
              <a:t>bioinspired</a:t>
            </a:r>
            <a:r>
              <a:rPr lang="en-US" sz="1600" b="1" dirty="0">
                <a:solidFill>
                  <a:schemeClr val="dk1"/>
                </a:solidFill>
                <a:latin typeface="Cambria" pitchFamily="18" charset="0"/>
                <a:ea typeface="Cambria" pitchFamily="18" charset="0"/>
                <a:cs typeface="Cambria"/>
                <a:sym typeface="Cambria"/>
              </a:rPr>
              <a:t> materials and mechanisms</a:t>
            </a:r>
          </a:p>
          <a:p>
            <a:pPr marL="0" lvl="0" indent="0" algn="l" rtl="0">
              <a:spcBef>
                <a:spcPts val="0"/>
              </a:spcBef>
              <a:spcAft>
                <a:spcPts val="0"/>
              </a:spcAft>
              <a:buNone/>
            </a:pPr>
            <a:endParaRPr lang="en-US" sz="800" b="1" dirty="0">
              <a:latin typeface="Cambria" pitchFamily="18" charset="0"/>
              <a:ea typeface="Cambria" pitchFamily="18" charset="0"/>
            </a:endParaRPr>
          </a:p>
          <a:p>
            <a:r>
              <a:rPr lang="en-US" sz="2000" b="1" dirty="0">
                <a:solidFill>
                  <a:schemeClr val="dk1"/>
                </a:solidFill>
                <a:latin typeface="Cambria" pitchFamily="18" charset="0"/>
                <a:ea typeface="Cambria" pitchFamily="18" charset="0"/>
              </a:rPr>
              <a:t>Photosynthesis</a:t>
            </a:r>
          </a:p>
        </p:txBody>
      </p:sp>
      <p:sp>
        <p:nvSpPr>
          <p:cNvPr id="35842" name="AutoShape 2" descr="Photosynthesi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5844" name="AutoShape 4" descr="Photosynthesi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2280745" y="1240221"/>
            <a:ext cx="5728138" cy="461665"/>
          </a:xfrm>
          <a:prstGeom prst="rect">
            <a:avLst/>
          </a:prstGeom>
          <a:noFill/>
        </p:spPr>
        <p:txBody>
          <a:bodyPr wrap="square" rtlCol="0">
            <a:spAutoFit/>
          </a:bodyPr>
          <a:lstStyle/>
          <a:p>
            <a:r>
              <a:rPr lang="en-US" sz="2400" b="1" dirty="0">
                <a:latin typeface="Cambria" pitchFamily="18" charset="0"/>
                <a:ea typeface="Cambria" pitchFamily="18" charset="0"/>
              </a:rPr>
              <a:t>Advantages of Photovoltaic cells</a:t>
            </a:r>
          </a:p>
        </p:txBody>
      </p:sp>
      <p:sp>
        <p:nvSpPr>
          <p:cNvPr id="33794" name="AutoShape 2" descr="Solar cell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599090" y="1713186"/>
            <a:ext cx="8324193" cy="3477875"/>
          </a:xfrm>
          <a:prstGeom prst="rect">
            <a:avLst/>
          </a:prstGeom>
          <a:noFill/>
        </p:spPr>
        <p:txBody>
          <a:bodyPr wrap="square" rtlCol="0">
            <a:spAutoFit/>
          </a:bodyPr>
          <a:lstStyle/>
          <a:p>
            <a:pPr algn="just"/>
            <a:r>
              <a:rPr lang="en-US" sz="1600" b="1" dirty="0">
                <a:latin typeface="Cambria" pitchFamily="18" charset="0"/>
                <a:ea typeface="Cambria" pitchFamily="18" charset="0"/>
              </a:rPr>
              <a:t>Environmental Sustainability:</a:t>
            </a:r>
            <a:r>
              <a:rPr lang="en-US" sz="1600" dirty="0">
                <a:latin typeface="Cambria" pitchFamily="18" charset="0"/>
                <a:ea typeface="Cambria" pitchFamily="18" charset="0"/>
              </a:rPr>
              <a:t> </a:t>
            </a:r>
            <a:r>
              <a:rPr lang="en-US" sz="2000" dirty="0">
                <a:latin typeface="Cambria" pitchFamily="18" charset="0"/>
                <a:ea typeface="Cambria" pitchFamily="18" charset="0"/>
              </a:rPr>
              <a:t>Photovoltaic cells generate clean and green energy as no harmful gases such as </a:t>
            </a:r>
            <a:r>
              <a:rPr lang="en-US" sz="2000" dirty="0" err="1">
                <a:latin typeface="Cambria" pitchFamily="18" charset="0"/>
                <a:ea typeface="Cambria" pitchFamily="18" charset="0"/>
              </a:rPr>
              <a:t>CO</a:t>
            </a:r>
            <a:r>
              <a:rPr lang="en-US" sz="2000" baseline="-25000" dirty="0" err="1">
                <a:latin typeface="Cambria" pitchFamily="18" charset="0"/>
                <a:ea typeface="Cambria" pitchFamily="18" charset="0"/>
              </a:rPr>
              <a:t>x</a:t>
            </a:r>
            <a:r>
              <a:rPr lang="en-US" sz="2000" dirty="0">
                <a:latin typeface="Cambria" pitchFamily="18" charset="0"/>
                <a:ea typeface="Cambria" pitchFamily="18" charset="0"/>
              </a:rPr>
              <a:t>, NO</a:t>
            </a:r>
            <a:r>
              <a:rPr lang="en-US" sz="2000" baseline="-25000" dirty="0">
                <a:latin typeface="Cambria" pitchFamily="18" charset="0"/>
                <a:ea typeface="Cambria" pitchFamily="18" charset="0"/>
              </a:rPr>
              <a:t>x</a:t>
            </a:r>
            <a:r>
              <a:rPr lang="en-US" sz="2000" dirty="0">
                <a:latin typeface="Cambria" pitchFamily="18" charset="0"/>
                <a:ea typeface="Cambria" pitchFamily="18" charset="0"/>
              </a:rPr>
              <a:t> etc are emitted. </a:t>
            </a:r>
          </a:p>
          <a:p>
            <a:pPr algn="just"/>
            <a:r>
              <a:rPr lang="en-US" sz="2000" b="1" dirty="0">
                <a:latin typeface="Cambria" pitchFamily="18" charset="0"/>
                <a:ea typeface="Cambria" pitchFamily="18" charset="0"/>
              </a:rPr>
              <a:t>Economically Viable: </a:t>
            </a:r>
            <a:r>
              <a:rPr lang="en-US" sz="2000" dirty="0">
                <a:latin typeface="Cambria" pitchFamily="18" charset="0"/>
                <a:ea typeface="Cambria" pitchFamily="18" charset="0"/>
              </a:rPr>
              <a:t>The operation and maintenance costs of cells are very low. </a:t>
            </a:r>
          </a:p>
          <a:p>
            <a:pPr algn="just"/>
            <a:r>
              <a:rPr lang="en-US" sz="2000" b="1" dirty="0">
                <a:latin typeface="Cambria" pitchFamily="18" charset="0"/>
                <a:ea typeface="Cambria" pitchFamily="18" charset="0"/>
              </a:rPr>
              <a:t>Accessible:</a:t>
            </a:r>
            <a:r>
              <a:rPr lang="en-US" sz="2000" dirty="0">
                <a:latin typeface="Cambria" pitchFamily="18" charset="0"/>
                <a:ea typeface="Cambria" pitchFamily="18" charset="0"/>
              </a:rPr>
              <a:t> Solar panels are easy to set up and can be made accessible in remote locations or sparsely inhabited areas at a lesser cost as compared to conventional transmission lines. </a:t>
            </a:r>
          </a:p>
          <a:p>
            <a:pPr algn="just"/>
            <a:r>
              <a:rPr lang="en-US" sz="2000" b="1" dirty="0">
                <a:latin typeface="Cambria" pitchFamily="18" charset="0"/>
                <a:ea typeface="Cambria" pitchFamily="18" charset="0"/>
              </a:rPr>
              <a:t>Renewable:</a:t>
            </a:r>
            <a:r>
              <a:rPr lang="en-US" sz="2000" dirty="0">
                <a:latin typeface="Cambria" pitchFamily="18" charset="0"/>
                <a:ea typeface="Cambria" pitchFamily="18" charset="0"/>
              </a:rPr>
              <a:t>  Solar energy is renewable and abundant in nature</a:t>
            </a:r>
          </a:p>
          <a:p>
            <a:pPr algn="just"/>
            <a:r>
              <a:rPr lang="en-US" sz="2000" b="1" dirty="0">
                <a:latin typeface="Cambria" pitchFamily="18" charset="0"/>
                <a:ea typeface="Cambria" pitchFamily="18" charset="0"/>
              </a:rPr>
              <a:t>Cost:</a:t>
            </a:r>
            <a:r>
              <a:rPr lang="en-US" sz="2000" dirty="0">
                <a:latin typeface="Cambria" pitchFamily="18" charset="0"/>
                <a:ea typeface="Cambria" pitchFamily="18" charset="0"/>
              </a:rPr>
              <a:t> Solar panels have no mechanically moving parts except in some highly advanced sunlight tracking mechanical bases.  </a:t>
            </a:r>
          </a:p>
          <a:p>
            <a:pPr algn="just"/>
            <a:r>
              <a:rPr lang="en-US" sz="2000" dirty="0">
                <a:latin typeface="Cambria" pitchFamily="18" charset="0"/>
                <a:ea typeface="Cambria" pitchFamily="18" charset="0"/>
              </a:rPr>
              <a:t>Cost effective maintenance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9148-485A-78A7-BC42-9DC980EE847F}"/>
              </a:ext>
            </a:extLst>
          </p:cNvPr>
          <p:cNvSpPr>
            <a:spLocks noGrp="1"/>
          </p:cNvSpPr>
          <p:nvPr>
            <p:ph type="title"/>
          </p:nvPr>
        </p:nvSpPr>
        <p:spPr/>
        <p:txBody>
          <a:bodyPr>
            <a:normAutofit fontScale="90000"/>
          </a:bodyPr>
          <a:lstStyle/>
          <a:p>
            <a:r>
              <a:rPr lang="en-US" dirty="0"/>
              <a:t> Algal based Bio-solar panels</a:t>
            </a:r>
            <a:endParaRPr lang="en-IN" dirty="0"/>
          </a:p>
        </p:txBody>
      </p:sp>
      <p:sp>
        <p:nvSpPr>
          <p:cNvPr id="3" name="Text Placeholder 2">
            <a:extLst>
              <a:ext uri="{FF2B5EF4-FFF2-40B4-BE49-F238E27FC236}">
                <a16:creationId xmlns:a16="http://schemas.microsoft.com/office/drawing/2014/main" id="{40F73380-48BD-BD9E-8002-F6264974B2E6}"/>
              </a:ext>
            </a:extLst>
          </p:cNvPr>
          <p:cNvSpPr>
            <a:spLocks noGrp="1"/>
          </p:cNvSpPr>
          <p:nvPr>
            <p:ph type="body" idx="1"/>
          </p:nvPr>
        </p:nvSpPr>
        <p:spPr/>
        <p:txBody>
          <a:bodyPr>
            <a:normAutofit/>
          </a:bodyPr>
          <a:lstStyle/>
          <a:p>
            <a:r>
              <a:rPr lang="en-US" b="0" i="0" dirty="0">
                <a:solidFill>
                  <a:srgbClr val="34495E"/>
                </a:solidFill>
                <a:effectLst/>
                <a:latin typeface="Droid Serif"/>
              </a:rPr>
              <a:t>Algae can be potential used to  boost silicon solar module efficiency by 4% and thin film by 36%. </a:t>
            </a:r>
          </a:p>
          <a:p>
            <a:r>
              <a:rPr lang="en-US" b="0" i="0" dirty="0">
                <a:solidFill>
                  <a:srgbClr val="34495E"/>
                </a:solidFill>
                <a:effectLst/>
                <a:latin typeface="Droid Serif"/>
              </a:rPr>
              <a:t>The algae materials are added to the encapsulant in silicon-based modules or to the anti-reflective coating on the glass of thin film modules. </a:t>
            </a:r>
          </a:p>
          <a:p>
            <a:pPr algn="l"/>
            <a:r>
              <a:rPr lang="en-US" dirty="0">
                <a:solidFill>
                  <a:srgbClr val="404040"/>
                </a:solidFill>
                <a:latin typeface="Oxygen" panose="020F0502020204030204" pitchFamily="2" charset="0"/>
              </a:rPr>
              <a:t>T</a:t>
            </a:r>
            <a:r>
              <a:rPr lang="en-US" b="0" i="0" dirty="0">
                <a:solidFill>
                  <a:srgbClr val="404040"/>
                </a:solidFill>
                <a:effectLst/>
                <a:latin typeface="Oxygen" panose="020F0502020204030204" pitchFamily="2" charset="0"/>
              </a:rPr>
              <a:t>he team cultivates single-celled photosynthesizing algae called diatoms to extract their shells, which reportedly have unique light-manipulating properties, including blocking ultraviolet (UV) light.</a:t>
            </a:r>
          </a:p>
          <a:p>
            <a:pPr algn="l"/>
            <a:r>
              <a:rPr lang="en-US" b="0" i="0" dirty="0">
                <a:solidFill>
                  <a:srgbClr val="404040"/>
                </a:solidFill>
                <a:effectLst/>
                <a:latin typeface="Oxygen" panose="020F0502020204030204" pitchFamily="2" charset="0"/>
              </a:rPr>
              <a:t>The diatom shells are  added to the encapsulant of silicon modules or to the anti-reflective coating on the glass of thin film modules, which could boost their efficiency by 4% and 36%, respectively</a:t>
            </a:r>
          </a:p>
          <a:p>
            <a:endParaRPr lang="en-IN" dirty="0"/>
          </a:p>
        </p:txBody>
      </p:sp>
    </p:spTree>
    <p:extLst>
      <p:ext uri="{BB962C8B-B14F-4D97-AF65-F5344CB8AC3E}">
        <p14:creationId xmlns:p14="http://schemas.microsoft.com/office/powerpoint/2010/main" val="2419071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F2B57-7FB1-A459-AE14-B56BB92A4616}"/>
              </a:ext>
            </a:extLst>
          </p:cNvPr>
          <p:cNvSpPr>
            <a:spLocks noGrp="1"/>
          </p:cNvSpPr>
          <p:nvPr>
            <p:ph type="title"/>
          </p:nvPr>
        </p:nvSpPr>
        <p:spPr/>
        <p:txBody>
          <a:bodyPr>
            <a:normAutofit fontScale="90000"/>
          </a:bodyPr>
          <a:lstStyle/>
          <a:p>
            <a:r>
              <a:rPr lang="en-US" dirty="0"/>
              <a:t>Algal based solar panels</a:t>
            </a:r>
            <a:endParaRPr lang="en-IN" dirty="0"/>
          </a:p>
        </p:txBody>
      </p:sp>
      <p:pic>
        <p:nvPicPr>
          <p:cNvPr id="5" name="Picture 4">
            <a:extLst>
              <a:ext uri="{FF2B5EF4-FFF2-40B4-BE49-F238E27FC236}">
                <a16:creationId xmlns:a16="http://schemas.microsoft.com/office/drawing/2014/main" id="{77315A8A-0CE1-AF5F-B512-C1BA5678657B}"/>
              </a:ext>
            </a:extLst>
          </p:cNvPr>
          <p:cNvPicPr>
            <a:picLocks noChangeAspect="1"/>
          </p:cNvPicPr>
          <p:nvPr/>
        </p:nvPicPr>
        <p:blipFill>
          <a:blip r:embed="rId2"/>
          <a:stretch>
            <a:fillRect/>
          </a:stretch>
        </p:blipFill>
        <p:spPr>
          <a:xfrm>
            <a:off x="4175051" y="1238149"/>
            <a:ext cx="4820093" cy="2887626"/>
          </a:xfrm>
          <a:prstGeom prst="rect">
            <a:avLst/>
          </a:prstGeom>
        </p:spPr>
      </p:pic>
      <p:pic>
        <p:nvPicPr>
          <p:cNvPr id="6" name="Picture 5">
            <a:extLst>
              <a:ext uri="{FF2B5EF4-FFF2-40B4-BE49-F238E27FC236}">
                <a16:creationId xmlns:a16="http://schemas.microsoft.com/office/drawing/2014/main" id="{497BED3B-BE7E-A329-2A80-B04EB6D39092}"/>
              </a:ext>
            </a:extLst>
          </p:cNvPr>
          <p:cNvPicPr>
            <a:picLocks noChangeAspect="1"/>
          </p:cNvPicPr>
          <p:nvPr/>
        </p:nvPicPr>
        <p:blipFill>
          <a:blip r:embed="rId3"/>
          <a:stretch>
            <a:fillRect/>
          </a:stretch>
        </p:blipFill>
        <p:spPr>
          <a:xfrm>
            <a:off x="502197" y="1017725"/>
            <a:ext cx="3603048" cy="3414056"/>
          </a:xfrm>
          <a:prstGeom prst="rect">
            <a:avLst/>
          </a:prstGeom>
        </p:spPr>
      </p:pic>
      <p:sp>
        <p:nvSpPr>
          <p:cNvPr id="3" name="Text Placeholder 2">
            <a:extLst>
              <a:ext uri="{FF2B5EF4-FFF2-40B4-BE49-F238E27FC236}">
                <a16:creationId xmlns:a16="http://schemas.microsoft.com/office/drawing/2014/main" id="{2C3121FF-0549-F680-8128-CB99A9CFDDA0}"/>
              </a:ext>
            </a:extLst>
          </p:cNvPr>
          <p:cNvSpPr>
            <a:spLocks noGrp="1"/>
          </p:cNvSpPr>
          <p:nvPr>
            <p:ph type="body" idx="1"/>
          </p:nvPr>
        </p:nvSpPr>
        <p:spPr>
          <a:xfrm flipV="1">
            <a:off x="311700" y="4568874"/>
            <a:ext cx="8520600" cy="45719"/>
          </a:xfrm>
        </p:spPr>
        <p:txBody>
          <a:bodyPr>
            <a:normAutofit fontScale="25000" lnSpcReduction="20000"/>
          </a:bodyPr>
          <a:lstStyle/>
          <a:p>
            <a:endParaRPr lang="en-IN" dirty="0"/>
          </a:p>
        </p:txBody>
      </p:sp>
    </p:spTree>
    <p:extLst>
      <p:ext uri="{BB962C8B-B14F-4D97-AF65-F5344CB8AC3E}">
        <p14:creationId xmlns:p14="http://schemas.microsoft.com/office/powerpoint/2010/main" val="2468705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86BBC-8C8F-69EC-B33A-FE991BD6300D}"/>
              </a:ext>
            </a:extLst>
          </p:cNvPr>
          <p:cNvSpPr>
            <a:spLocks noGrp="1"/>
          </p:cNvSpPr>
          <p:nvPr>
            <p:ph type="title"/>
          </p:nvPr>
        </p:nvSpPr>
        <p:spPr/>
        <p:txBody>
          <a:bodyPr>
            <a:normAutofit fontScale="90000"/>
          </a:bodyPr>
          <a:lstStyle/>
          <a:p>
            <a:r>
              <a:rPr lang="en-US"/>
              <a:t>Bio-photovoltaic cells</a:t>
            </a:r>
            <a:endParaRPr lang="en-IN"/>
          </a:p>
        </p:txBody>
      </p:sp>
      <p:pic>
        <p:nvPicPr>
          <p:cNvPr id="4" name="Picture 3">
            <a:extLst>
              <a:ext uri="{FF2B5EF4-FFF2-40B4-BE49-F238E27FC236}">
                <a16:creationId xmlns:a16="http://schemas.microsoft.com/office/drawing/2014/main" id="{D4906CC6-7037-85A7-4CDA-5DD4780D421E}"/>
              </a:ext>
            </a:extLst>
          </p:cNvPr>
          <p:cNvPicPr>
            <a:picLocks noChangeAspect="1"/>
          </p:cNvPicPr>
          <p:nvPr/>
        </p:nvPicPr>
        <p:blipFill>
          <a:blip r:embed="rId2"/>
          <a:stretch>
            <a:fillRect/>
          </a:stretch>
        </p:blipFill>
        <p:spPr>
          <a:xfrm>
            <a:off x="523875" y="1488558"/>
            <a:ext cx="8096250" cy="3297754"/>
          </a:xfrm>
          <a:prstGeom prst="rect">
            <a:avLst/>
          </a:prstGeom>
        </p:spPr>
      </p:pic>
      <p:sp>
        <p:nvSpPr>
          <p:cNvPr id="3" name="Text Placeholder 2">
            <a:extLst>
              <a:ext uri="{FF2B5EF4-FFF2-40B4-BE49-F238E27FC236}">
                <a16:creationId xmlns:a16="http://schemas.microsoft.com/office/drawing/2014/main" id="{590E3A0A-D184-7C30-E73E-13A30865CD8D}"/>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08393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943850" y="54850"/>
            <a:ext cx="1144643" cy="1211975"/>
          </a:xfrm>
          <a:prstGeom prst="rect">
            <a:avLst/>
          </a:prstGeom>
          <a:noFill/>
          <a:ln>
            <a:noFill/>
          </a:ln>
        </p:spPr>
      </p:pic>
      <p:pic>
        <p:nvPicPr>
          <p:cNvPr id="63" name="Google Shape;63;p14"/>
          <p:cNvPicPr preferRelativeResize="0"/>
          <p:nvPr/>
        </p:nvPicPr>
        <p:blipFill>
          <a:blip r:embed="rId4">
            <a:alphaModFix/>
          </a:blip>
          <a:stretch>
            <a:fillRect/>
          </a:stretch>
        </p:blipFill>
        <p:spPr>
          <a:xfrm>
            <a:off x="0" y="1120775"/>
            <a:ext cx="7924800" cy="57150"/>
          </a:xfrm>
          <a:prstGeom prst="rect">
            <a:avLst/>
          </a:prstGeom>
          <a:noFill/>
          <a:ln>
            <a:noFill/>
          </a:ln>
        </p:spPr>
      </p:pic>
      <p:sp>
        <p:nvSpPr>
          <p:cNvPr id="64" name="Google Shape;64;p14"/>
          <p:cNvSpPr txBox="1"/>
          <p:nvPr/>
        </p:nvSpPr>
        <p:spPr>
          <a:xfrm>
            <a:off x="76200" y="1"/>
            <a:ext cx="6671441" cy="12310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chemeClr val="dk1"/>
                </a:solidFill>
                <a:latin typeface="Cambria" pitchFamily="18" charset="0"/>
                <a:ea typeface="Cambria" pitchFamily="18" charset="0"/>
                <a:cs typeface="Cambria"/>
                <a:sym typeface="Cambria"/>
              </a:rPr>
              <a:t>Biology for Engineers</a:t>
            </a:r>
          </a:p>
          <a:p>
            <a:pPr marL="0" lvl="0" indent="0" algn="l" rtl="0">
              <a:spcBef>
                <a:spcPts val="0"/>
              </a:spcBef>
              <a:spcAft>
                <a:spcPts val="0"/>
              </a:spcAft>
              <a:buNone/>
            </a:pPr>
            <a:endParaRPr lang="en" sz="800" b="1" dirty="0">
              <a:solidFill>
                <a:schemeClr val="dk1"/>
              </a:solidFill>
              <a:latin typeface="Cambria" pitchFamily="18" charset="0"/>
              <a:ea typeface="Cambria" pitchFamily="18" charset="0"/>
              <a:cs typeface="Cambria"/>
              <a:sym typeface="Cambria"/>
            </a:endParaRPr>
          </a:p>
          <a:p>
            <a:r>
              <a:rPr lang="en-US" sz="1600" b="1" dirty="0">
                <a:solidFill>
                  <a:schemeClr val="dk1"/>
                </a:solidFill>
                <a:latin typeface="Cambria" pitchFamily="18" charset="0"/>
                <a:ea typeface="Cambria" pitchFamily="18" charset="0"/>
                <a:cs typeface="Cambria"/>
                <a:sym typeface="Cambria"/>
              </a:rPr>
              <a:t>Nature-</a:t>
            </a:r>
            <a:r>
              <a:rPr lang="en-US" sz="1600" b="1" dirty="0" err="1">
                <a:solidFill>
                  <a:schemeClr val="dk1"/>
                </a:solidFill>
                <a:latin typeface="Cambria" pitchFamily="18" charset="0"/>
                <a:ea typeface="Cambria" pitchFamily="18" charset="0"/>
                <a:cs typeface="Cambria"/>
                <a:sym typeface="Cambria"/>
              </a:rPr>
              <a:t>bioinspired</a:t>
            </a:r>
            <a:r>
              <a:rPr lang="en-US" sz="1600" b="1" dirty="0">
                <a:solidFill>
                  <a:schemeClr val="dk1"/>
                </a:solidFill>
                <a:latin typeface="Cambria" pitchFamily="18" charset="0"/>
                <a:ea typeface="Cambria" pitchFamily="18" charset="0"/>
                <a:cs typeface="Cambria"/>
                <a:sym typeface="Cambria"/>
              </a:rPr>
              <a:t> materials and mechanisms</a:t>
            </a:r>
          </a:p>
          <a:p>
            <a:pPr marL="0" lvl="0" indent="0" algn="l" rtl="0">
              <a:spcBef>
                <a:spcPts val="0"/>
              </a:spcBef>
              <a:spcAft>
                <a:spcPts val="0"/>
              </a:spcAft>
              <a:buNone/>
            </a:pPr>
            <a:endParaRPr lang="en-US" sz="800" b="1" dirty="0">
              <a:latin typeface="Cambria" pitchFamily="18" charset="0"/>
              <a:ea typeface="Cambria" pitchFamily="18" charset="0"/>
            </a:endParaRPr>
          </a:p>
          <a:p>
            <a:r>
              <a:rPr lang="en-US" sz="2000" b="1" dirty="0">
                <a:solidFill>
                  <a:schemeClr val="dk1"/>
                </a:solidFill>
                <a:latin typeface="Cambria" pitchFamily="18" charset="0"/>
                <a:ea typeface="Cambria" pitchFamily="18" charset="0"/>
              </a:rPr>
              <a:t>Photosynthesis</a:t>
            </a:r>
          </a:p>
        </p:txBody>
      </p:sp>
      <p:sp>
        <p:nvSpPr>
          <p:cNvPr id="35842" name="AutoShape 2" descr="Photosynthesi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5844" name="AutoShape 4" descr="Photosynthesi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1986455" y="1303283"/>
            <a:ext cx="5728138" cy="461665"/>
          </a:xfrm>
          <a:prstGeom prst="rect">
            <a:avLst/>
          </a:prstGeom>
          <a:noFill/>
        </p:spPr>
        <p:txBody>
          <a:bodyPr wrap="square" rtlCol="0">
            <a:spAutoFit/>
          </a:bodyPr>
          <a:lstStyle/>
          <a:p>
            <a:r>
              <a:rPr lang="en-US" sz="2400" b="1" dirty="0">
                <a:latin typeface="Cambria" pitchFamily="18" charset="0"/>
                <a:ea typeface="Cambria" pitchFamily="18" charset="0"/>
              </a:rPr>
              <a:t>Disadvantages of Photovoltaic cells</a:t>
            </a:r>
          </a:p>
        </p:txBody>
      </p:sp>
      <p:sp>
        <p:nvSpPr>
          <p:cNvPr id="33794" name="AutoShape 2" descr="Solar cell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578070" y="1818289"/>
            <a:ext cx="8324193" cy="2862322"/>
          </a:xfrm>
          <a:prstGeom prst="rect">
            <a:avLst/>
          </a:prstGeom>
          <a:noFill/>
        </p:spPr>
        <p:txBody>
          <a:bodyPr wrap="square" rtlCol="0">
            <a:spAutoFit/>
          </a:bodyPr>
          <a:lstStyle/>
          <a:p>
            <a:pPr algn="just">
              <a:buFont typeface="Arial" pitchFamily="34" charset="0"/>
              <a:buChar char="•"/>
            </a:pPr>
            <a:r>
              <a:rPr lang="en-US" sz="1800" dirty="0">
                <a:latin typeface="Cambria" pitchFamily="18" charset="0"/>
                <a:ea typeface="Cambria" pitchFamily="18" charset="0"/>
              </a:rPr>
              <a:t> The efficiency of solar panels is low compared to other renewable sources of energy.</a:t>
            </a:r>
          </a:p>
          <a:p>
            <a:pPr algn="just">
              <a:buFont typeface="Arial" pitchFamily="34" charset="0"/>
              <a:buChar char="•"/>
            </a:pPr>
            <a:r>
              <a:rPr lang="en-US" sz="1800" dirty="0">
                <a:latin typeface="Cambria" pitchFamily="18" charset="0"/>
                <a:ea typeface="Cambria" pitchFamily="18" charset="0"/>
              </a:rPr>
              <a:t> Energy from the sun is intermittent and unpredictable and can only be harnessed in the presence of sunlight. Also, the power generated gets reduced during cloudy weather.</a:t>
            </a:r>
          </a:p>
          <a:p>
            <a:pPr algn="just">
              <a:buFont typeface="Arial" pitchFamily="34" charset="0"/>
              <a:buChar char="•"/>
            </a:pPr>
            <a:r>
              <a:rPr lang="en-US" sz="1800" dirty="0">
                <a:latin typeface="Cambria" pitchFamily="18" charset="0"/>
                <a:ea typeface="Cambria" pitchFamily="18" charset="0"/>
              </a:rPr>
              <a:t> Long-range transmission of solar energy is inefficient and difficult to carry. The current produced is DC in nature and the conversion of DC current to AC current involves the use of additional equipment such as inverters.</a:t>
            </a:r>
          </a:p>
          <a:p>
            <a:pPr algn="just">
              <a:buFont typeface="Arial" pitchFamily="34" charset="0"/>
              <a:buChar char="•"/>
            </a:pPr>
            <a:r>
              <a:rPr lang="en-US" sz="1800" dirty="0">
                <a:latin typeface="Cambria" pitchFamily="18" charset="0"/>
                <a:ea typeface="Cambria" pitchFamily="18" charset="0"/>
              </a:rPr>
              <a:t> Photovoltaic panels are fragile and can be damaged relatively easily. Additional insurance costs are required to ensure a safeguard of the investments.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943850" y="54850"/>
            <a:ext cx="1144643" cy="1211975"/>
          </a:xfrm>
          <a:prstGeom prst="rect">
            <a:avLst/>
          </a:prstGeom>
          <a:noFill/>
          <a:ln>
            <a:noFill/>
          </a:ln>
        </p:spPr>
      </p:pic>
      <p:pic>
        <p:nvPicPr>
          <p:cNvPr id="63" name="Google Shape;63;p14"/>
          <p:cNvPicPr preferRelativeResize="0"/>
          <p:nvPr/>
        </p:nvPicPr>
        <p:blipFill>
          <a:blip r:embed="rId4">
            <a:alphaModFix/>
          </a:blip>
          <a:stretch>
            <a:fillRect/>
          </a:stretch>
        </p:blipFill>
        <p:spPr>
          <a:xfrm>
            <a:off x="0" y="1120775"/>
            <a:ext cx="7924800" cy="57150"/>
          </a:xfrm>
          <a:prstGeom prst="rect">
            <a:avLst/>
          </a:prstGeom>
          <a:noFill/>
          <a:ln>
            <a:noFill/>
          </a:ln>
        </p:spPr>
      </p:pic>
      <p:sp>
        <p:nvSpPr>
          <p:cNvPr id="64" name="Google Shape;64;p14"/>
          <p:cNvSpPr txBox="1"/>
          <p:nvPr/>
        </p:nvSpPr>
        <p:spPr>
          <a:xfrm>
            <a:off x="76200" y="1"/>
            <a:ext cx="6671441" cy="12310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chemeClr val="dk1"/>
                </a:solidFill>
                <a:latin typeface="Cambria" pitchFamily="18" charset="0"/>
                <a:ea typeface="Cambria" pitchFamily="18" charset="0"/>
                <a:cs typeface="Cambria"/>
                <a:sym typeface="Cambria"/>
              </a:rPr>
              <a:t>Biology for Engineers</a:t>
            </a:r>
          </a:p>
          <a:p>
            <a:pPr marL="0" lvl="0" indent="0" algn="l" rtl="0">
              <a:spcBef>
                <a:spcPts val="0"/>
              </a:spcBef>
              <a:spcAft>
                <a:spcPts val="0"/>
              </a:spcAft>
              <a:buNone/>
            </a:pPr>
            <a:endParaRPr lang="en" sz="800" b="1" dirty="0">
              <a:solidFill>
                <a:schemeClr val="dk1"/>
              </a:solidFill>
              <a:latin typeface="Cambria" pitchFamily="18" charset="0"/>
              <a:ea typeface="Cambria" pitchFamily="18" charset="0"/>
              <a:cs typeface="Cambria"/>
              <a:sym typeface="Cambria"/>
            </a:endParaRPr>
          </a:p>
          <a:p>
            <a:r>
              <a:rPr lang="en-US" sz="1600" b="1" dirty="0">
                <a:solidFill>
                  <a:schemeClr val="dk1"/>
                </a:solidFill>
                <a:latin typeface="Cambria" pitchFamily="18" charset="0"/>
                <a:ea typeface="Cambria" pitchFamily="18" charset="0"/>
                <a:cs typeface="Cambria"/>
                <a:sym typeface="Cambria"/>
              </a:rPr>
              <a:t>Nature-</a:t>
            </a:r>
            <a:r>
              <a:rPr lang="en-US" sz="1600" b="1" dirty="0" err="1">
                <a:solidFill>
                  <a:schemeClr val="dk1"/>
                </a:solidFill>
                <a:latin typeface="Cambria" pitchFamily="18" charset="0"/>
                <a:ea typeface="Cambria" pitchFamily="18" charset="0"/>
                <a:cs typeface="Cambria"/>
                <a:sym typeface="Cambria"/>
              </a:rPr>
              <a:t>bioinspired</a:t>
            </a:r>
            <a:r>
              <a:rPr lang="en-US" sz="1600" b="1" dirty="0">
                <a:solidFill>
                  <a:schemeClr val="dk1"/>
                </a:solidFill>
                <a:latin typeface="Cambria" pitchFamily="18" charset="0"/>
                <a:ea typeface="Cambria" pitchFamily="18" charset="0"/>
                <a:cs typeface="Cambria"/>
                <a:sym typeface="Cambria"/>
              </a:rPr>
              <a:t> materials and mechanisms</a:t>
            </a:r>
          </a:p>
          <a:p>
            <a:pPr marL="0" lvl="0" indent="0" algn="l" rtl="0">
              <a:spcBef>
                <a:spcPts val="0"/>
              </a:spcBef>
              <a:spcAft>
                <a:spcPts val="0"/>
              </a:spcAft>
              <a:buNone/>
            </a:pPr>
            <a:endParaRPr lang="en-US" sz="800" b="1" dirty="0">
              <a:latin typeface="Cambria" pitchFamily="18" charset="0"/>
              <a:ea typeface="Cambria" pitchFamily="18" charset="0"/>
            </a:endParaRPr>
          </a:p>
          <a:p>
            <a:r>
              <a:rPr lang="en-US" sz="2000" b="1" dirty="0">
                <a:solidFill>
                  <a:schemeClr val="dk1"/>
                </a:solidFill>
                <a:latin typeface="Cambria" pitchFamily="18" charset="0"/>
                <a:ea typeface="Cambria" pitchFamily="18" charset="0"/>
              </a:rPr>
              <a:t>Photosynthesis</a:t>
            </a:r>
          </a:p>
        </p:txBody>
      </p:sp>
      <p:sp>
        <p:nvSpPr>
          <p:cNvPr id="35842" name="AutoShape 2" descr="Photosynthesi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5844" name="AutoShape 4" descr="Photosynthesi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1986455" y="1303283"/>
            <a:ext cx="5728138" cy="461665"/>
          </a:xfrm>
          <a:prstGeom prst="rect">
            <a:avLst/>
          </a:prstGeom>
          <a:noFill/>
        </p:spPr>
        <p:txBody>
          <a:bodyPr wrap="square" rtlCol="0">
            <a:spAutoFit/>
          </a:bodyPr>
          <a:lstStyle/>
          <a:p>
            <a:r>
              <a:rPr lang="en-US" sz="2400" b="1" dirty="0">
                <a:latin typeface="Cambria" pitchFamily="18" charset="0"/>
                <a:ea typeface="Cambria" pitchFamily="18" charset="0"/>
              </a:rPr>
              <a:t>Applications of Photovoltaic cells</a:t>
            </a:r>
          </a:p>
        </p:txBody>
      </p:sp>
      <p:sp>
        <p:nvSpPr>
          <p:cNvPr id="33794" name="AutoShape 2" descr="Solar cell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346841" y="1797269"/>
            <a:ext cx="6001407" cy="3170099"/>
          </a:xfrm>
          <a:prstGeom prst="rect">
            <a:avLst/>
          </a:prstGeom>
          <a:noFill/>
        </p:spPr>
        <p:txBody>
          <a:bodyPr wrap="square" rtlCol="0">
            <a:spAutoFit/>
          </a:bodyPr>
          <a:lstStyle/>
          <a:p>
            <a:pPr algn="just"/>
            <a:r>
              <a:rPr lang="en-US" sz="1800" b="1" dirty="0">
                <a:latin typeface="Cambria" pitchFamily="18" charset="0"/>
                <a:ea typeface="Cambria" pitchFamily="18" charset="0"/>
              </a:rPr>
              <a:t>Vehicular applications</a:t>
            </a:r>
          </a:p>
          <a:p>
            <a:pPr algn="just">
              <a:buFont typeface="Arial" pitchFamily="34" charset="0"/>
              <a:buChar char="•"/>
            </a:pPr>
            <a:r>
              <a:rPr lang="en-US" dirty="0">
                <a:latin typeface="Cambria" pitchFamily="18" charset="0"/>
                <a:ea typeface="Cambria" pitchFamily="18" charset="0"/>
              </a:rPr>
              <a:t> Application of solar cells as an alternative energy source for vehicular applications is a growing industry.</a:t>
            </a:r>
          </a:p>
          <a:p>
            <a:pPr algn="just">
              <a:buFont typeface="Arial" pitchFamily="34" charset="0"/>
              <a:buChar char="•"/>
            </a:pPr>
            <a:r>
              <a:rPr lang="en-US" dirty="0">
                <a:latin typeface="Cambria" pitchFamily="18" charset="0"/>
                <a:ea typeface="Cambria" pitchFamily="18" charset="0"/>
              </a:rPr>
              <a:t> Electric vehicles that operate off of solar energy and/or sunlight are commonly referred to as solar cars.</a:t>
            </a:r>
            <a:endParaRPr lang="en-US" baseline="30000" dirty="0">
              <a:latin typeface="Cambria" pitchFamily="18" charset="0"/>
              <a:ea typeface="Cambria" pitchFamily="18" charset="0"/>
            </a:endParaRPr>
          </a:p>
          <a:p>
            <a:pPr algn="just">
              <a:buFont typeface="Arial" pitchFamily="34" charset="0"/>
              <a:buChar char="•"/>
            </a:pPr>
            <a:r>
              <a:rPr lang="en-US" baseline="30000" dirty="0">
                <a:latin typeface="Cambria" pitchFamily="18" charset="0"/>
                <a:ea typeface="Cambria" pitchFamily="18" charset="0"/>
              </a:rPr>
              <a:t> </a:t>
            </a:r>
            <a:r>
              <a:rPr lang="en-US" dirty="0">
                <a:latin typeface="Cambria" pitchFamily="18" charset="0"/>
                <a:ea typeface="Cambria" pitchFamily="18" charset="0"/>
              </a:rPr>
              <a:t>These vehicles use solar panels to convert absorbed light into electrical energy that is then stored in batteries.</a:t>
            </a:r>
          </a:p>
          <a:p>
            <a:pPr algn="just">
              <a:buFont typeface="Arial" pitchFamily="34" charset="0"/>
              <a:buChar char="•"/>
            </a:pPr>
            <a:r>
              <a:rPr lang="en-US" baseline="30000" dirty="0">
                <a:latin typeface="Cambria" pitchFamily="18" charset="0"/>
                <a:ea typeface="Cambria" pitchFamily="18" charset="0"/>
              </a:rPr>
              <a:t> </a:t>
            </a:r>
            <a:r>
              <a:rPr lang="en-US" dirty="0">
                <a:latin typeface="Cambria" pitchFamily="18" charset="0"/>
                <a:ea typeface="Cambria" pitchFamily="18" charset="0"/>
              </a:rPr>
              <a:t>Batteries in solar-powered vehicles differ from those in standard ICE cars because they are fashioned in a way to impart more power towards the electrical components of the vehicle for a longer duration.</a:t>
            </a:r>
            <a:endParaRPr lang="en-US" baseline="30000" dirty="0">
              <a:latin typeface="Cambria" pitchFamily="18" charset="0"/>
              <a:ea typeface="Cambria" pitchFamily="18" charset="0"/>
            </a:endParaRPr>
          </a:p>
          <a:p>
            <a:pPr algn="just">
              <a:buFont typeface="Arial" pitchFamily="34" charset="0"/>
              <a:buChar char="•"/>
            </a:pPr>
            <a:r>
              <a:rPr lang="en-US" baseline="30000" dirty="0">
                <a:latin typeface="Cambria" pitchFamily="18" charset="0"/>
                <a:ea typeface="Cambria" pitchFamily="18" charset="0"/>
              </a:rPr>
              <a:t>  </a:t>
            </a:r>
            <a:r>
              <a:rPr lang="en-US" dirty="0">
                <a:latin typeface="Cambria" pitchFamily="18" charset="0"/>
                <a:ea typeface="Cambria" pitchFamily="18" charset="0"/>
              </a:rPr>
              <a:t>The first instance of photovoltaic cells within vehicular applications was around midway through the second half of the 1900's.</a:t>
            </a:r>
          </a:p>
          <a:p>
            <a:pPr algn="just">
              <a:buFont typeface="Arial" pitchFamily="34" charset="0"/>
              <a:buChar char="•"/>
            </a:pPr>
            <a:r>
              <a:rPr lang="en-US" b="1" dirty="0">
                <a:latin typeface="Cambria" pitchFamily="18" charset="0"/>
                <a:ea typeface="Cambria" pitchFamily="18" charset="0"/>
              </a:rPr>
              <a:t> </a:t>
            </a:r>
            <a:r>
              <a:rPr lang="en-US" b="1" dirty="0" err="1">
                <a:latin typeface="Cambria" pitchFamily="18" charset="0"/>
                <a:ea typeface="Cambria" pitchFamily="18" charset="0"/>
              </a:rPr>
              <a:t>Sunraycer</a:t>
            </a:r>
            <a:r>
              <a:rPr lang="en-US" dirty="0">
                <a:latin typeface="Cambria" pitchFamily="18" charset="0"/>
                <a:ea typeface="Cambria" pitchFamily="18" charset="0"/>
              </a:rPr>
              <a:t> vehicle by </a:t>
            </a:r>
            <a:r>
              <a:rPr lang="en-US" b="1" dirty="0">
                <a:latin typeface="Cambria" pitchFamily="18" charset="0"/>
                <a:ea typeface="Cambria" pitchFamily="18" charset="0"/>
              </a:rPr>
              <a:t>General Motors</a:t>
            </a:r>
            <a:r>
              <a:rPr lang="en-US" dirty="0">
                <a:latin typeface="Cambria" pitchFamily="18" charset="0"/>
                <a:ea typeface="Cambria" pitchFamily="18" charset="0"/>
              </a:rPr>
              <a:t> that achieved speeds of over 40 mph. </a:t>
            </a:r>
          </a:p>
        </p:txBody>
      </p:sp>
      <p:pic>
        <p:nvPicPr>
          <p:cNvPr id="2" name="Picture 2" descr="undefined"/>
          <p:cNvPicPr>
            <a:picLocks noChangeAspect="1" noChangeArrowheads="1"/>
          </p:cNvPicPr>
          <p:nvPr/>
        </p:nvPicPr>
        <p:blipFill>
          <a:blip r:embed="rId5"/>
          <a:srcRect/>
          <a:stretch>
            <a:fillRect/>
          </a:stretch>
        </p:blipFill>
        <p:spPr bwMode="auto">
          <a:xfrm>
            <a:off x="6484882" y="2364828"/>
            <a:ext cx="2452414" cy="1839310"/>
          </a:xfrm>
          <a:prstGeom prst="rect">
            <a:avLst/>
          </a:prstGeom>
          <a:noFill/>
          <a:ln w="19050">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943850" y="54850"/>
            <a:ext cx="1144643" cy="1211975"/>
          </a:xfrm>
          <a:prstGeom prst="rect">
            <a:avLst/>
          </a:prstGeom>
          <a:noFill/>
          <a:ln>
            <a:noFill/>
          </a:ln>
        </p:spPr>
      </p:pic>
      <p:pic>
        <p:nvPicPr>
          <p:cNvPr id="63" name="Google Shape;63;p14"/>
          <p:cNvPicPr preferRelativeResize="0"/>
          <p:nvPr/>
        </p:nvPicPr>
        <p:blipFill>
          <a:blip r:embed="rId4">
            <a:alphaModFix/>
          </a:blip>
          <a:stretch>
            <a:fillRect/>
          </a:stretch>
        </p:blipFill>
        <p:spPr>
          <a:xfrm>
            <a:off x="0" y="1120775"/>
            <a:ext cx="7924800" cy="57150"/>
          </a:xfrm>
          <a:prstGeom prst="rect">
            <a:avLst/>
          </a:prstGeom>
          <a:noFill/>
          <a:ln>
            <a:noFill/>
          </a:ln>
        </p:spPr>
      </p:pic>
      <p:sp>
        <p:nvSpPr>
          <p:cNvPr id="64" name="Google Shape;64;p14"/>
          <p:cNvSpPr txBox="1"/>
          <p:nvPr/>
        </p:nvSpPr>
        <p:spPr>
          <a:xfrm>
            <a:off x="76200" y="1"/>
            <a:ext cx="6671441" cy="12310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chemeClr val="dk1"/>
                </a:solidFill>
                <a:latin typeface="Cambria" pitchFamily="18" charset="0"/>
                <a:ea typeface="Cambria" pitchFamily="18" charset="0"/>
                <a:cs typeface="Cambria"/>
                <a:sym typeface="Cambria"/>
              </a:rPr>
              <a:t>Biology for Engineers</a:t>
            </a:r>
          </a:p>
          <a:p>
            <a:pPr marL="0" lvl="0" indent="0" algn="l" rtl="0">
              <a:spcBef>
                <a:spcPts val="0"/>
              </a:spcBef>
              <a:spcAft>
                <a:spcPts val="0"/>
              </a:spcAft>
              <a:buNone/>
            </a:pPr>
            <a:endParaRPr lang="en" sz="800" b="1" dirty="0">
              <a:solidFill>
                <a:schemeClr val="dk1"/>
              </a:solidFill>
              <a:latin typeface="Cambria" pitchFamily="18" charset="0"/>
              <a:ea typeface="Cambria" pitchFamily="18" charset="0"/>
              <a:cs typeface="Cambria"/>
              <a:sym typeface="Cambria"/>
            </a:endParaRPr>
          </a:p>
          <a:p>
            <a:r>
              <a:rPr lang="en-US" sz="1600" b="1" dirty="0">
                <a:solidFill>
                  <a:schemeClr val="dk1"/>
                </a:solidFill>
                <a:latin typeface="Cambria" pitchFamily="18" charset="0"/>
                <a:ea typeface="Cambria" pitchFamily="18" charset="0"/>
                <a:cs typeface="Cambria"/>
                <a:sym typeface="Cambria"/>
              </a:rPr>
              <a:t>Nature-</a:t>
            </a:r>
            <a:r>
              <a:rPr lang="en-US" sz="1600" b="1" dirty="0" err="1">
                <a:solidFill>
                  <a:schemeClr val="dk1"/>
                </a:solidFill>
                <a:latin typeface="Cambria" pitchFamily="18" charset="0"/>
                <a:ea typeface="Cambria" pitchFamily="18" charset="0"/>
                <a:cs typeface="Cambria"/>
                <a:sym typeface="Cambria"/>
              </a:rPr>
              <a:t>bioinspired</a:t>
            </a:r>
            <a:r>
              <a:rPr lang="en-US" sz="1600" b="1" dirty="0">
                <a:solidFill>
                  <a:schemeClr val="dk1"/>
                </a:solidFill>
                <a:latin typeface="Cambria" pitchFamily="18" charset="0"/>
                <a:ea typeface="Cambria" pitchFamily="18" charset="0"/>
                <a:cs typeface="Cambria"/>
                <a:sym typeface="Cambria"/>
              </a:rPr>
              <a:t> materials and mechanisms</a:t>
            </a:r>
          </a:p>
          <a:p>
            <a:pPr marL="0" lvl="0" indent="0" algn="l" rtl="0">
              <a:spcBef>
                <a:spcPts val="0"/>
              </a:spcBef>
              <a:spcAft>
                <a:spcPts val="0"/>
              </a:spcAft>
              <a:buNone/>
            </a:pPr>
            <a:endParaRPr lang="en-US" sz="800" b="1" dirty="0">
              <a:latin typeface="Cambria" pitchFamily="18" charset="0"/>
              <a:ea typeface="Cambria" pitchFamily="18" charset="0"/>
            </a:endParaRPr>
          </a:p>
          <a:p>
            <a:r>
              <a:rPr lang="en-US" sz="2000" b="1" dirty="0">
                <a:solidFill>
                  <a:schemeClr val="dk1"/>
                </a:solidFill>
                <a:latin typeface="Cambria" pitchFamily="18" charset="0"/>
                <a:ea typeface="Cambria" pitchFamily="18" charset="0"/>
              </a:rPr>
              <a:t>Photosynthesis</a:t>
            </a:r>
          </a:p>
        </p:txBody>
      </p:sp>
      <p:sp>
        <p:nvSpPr>
          <p:cNvPr id="35842" name="AutoShape 2" descr="Photosynthesi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5844" name="AutoShape 4" descr="Photosynthesi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1986455" y="1303283"/>
            <a:ext cx="5728138" cy="461665"/>
          </a:xfrm>
          <a:prstGeom prst="rect">
            <a:avLst/>
          </a:prstGeom>
          <a:noFill/>
        </p:spPr>
        <p:txBody>
          <a:bodyPr wrap="square" rtlCol="0">
            <a:spAutoFit/>
          </a:bodyPr>
          <a:lstStyle/>
          <a:p>
            <a:r>
              <a:rPr lang="en-US" sz="2400" b="1" dirty="0">
                <a:latin typeface="Cambria" pitchFamily="18" charset="0"/>
                <a:ea typeface="Cambria" pitchFamily="18" charset="0"/>
              </a:rPr>
              <a:t>Applications of Photovoltaic cells</a:t>
            </a:r>
          </a:p>
        </p:txBody>
      </p:sp>
      <p:sp>
        <p:nvSpPr>
          <p:cNvPr id="33794" name="AutoShape 2" descr="Solar cell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346841" y="1797269"/>
            <a:ext cx="6001407" cy="2954655"/>
          </a:xfrm>
          <a:prstGeom prst="rect">
            <a:avLst/>
          </a:prstGeom>
          <a:noFill/>
        </p:spPr>
        <p:txBody>
          <a:bodyPr wrap="square" rtlCol="0">
            <a:spAutoFit/>
          </a:bodyPr>
          <a:lstStyle/>
          <a:p>
            <a:pPr algn="just"/>
            <a:r>
              <a:rPr lang="en-US" sz="1800" b="1" dirty="0">
                <a:latin typeface="Cambria" pitchFamily="18" charset="0"/>
                <a:ea typeface="Cambria" pitchFamily="18" charset="0"/>
              </a:rPr>
              <a:t>Cells, modules, panels and systems</a:t>
            </a:r>
          </a:p>
          <a:p>
            <a:pPr algn="just">
              <a:buFont typeface="Arial" pitchFamily="34" charset="0"/>
              <a:buChar char="•"/>
            </a:pPr>
            <a:r>
              <a:rPr lang="en-US" dirty="0">
                <a:latin typeface="Cambria" pitchFamily="18" charset="0"/>
                <a:ea typeface="Cambria" pitchFamily="18" charset="0"/>
              </a:rPr>
              <a:t> Multiple solar cells in an integrated group, all oriented in one plane, constitute a solar photovoltaic panel or module. Photovoltaic modules often have a sheet of glass on the sun-facing side, allowing light to pass while protecting the semiconductor wafers. Solar cells are usually connected in series creating additive voltage. Connecting cells in parallel yields a higher current.</a:t>
            </a:r>
          </a:p>
          <a:p>
            <a:pPr algn="just">
              <a:buFont typeface="Arial" pitchFamily="34" charset="0"/>
              <a:buChar char="•"/>
            </a:pPr>
            <a:r>
              <a:rPr lang="en-US" dirty="0">
                <a:latin typeface="Cambria" pitchFamily="18" charset="0"/>
                <a:ea typeface="Cambria" pitchFamily="18" charset="0"/>
              </a:rPr>
              <a:t> Although modules can be interconnected to create an array with the desired peak DC voltage and loading current capacity, which can be done with or without using independent MPPTs (maximum power point trackers) or, specific to each module, with or without module level power electronic (MLPE) units such as </a:t>
            </a:r>
            <a:r>
              <a:rPr lang="en-US" dirty="0" err="1">
                <a:latin typeface="Cambria" pitchFamily="18" charset="0"/>
                <a:ea typeface="Cambria" pitchFamily="18" charset="0"/>
              </a:rPr>
              <a:t>microinverters</a:t>
            </a:r>
            <a:r>
              <a:rPr lang="en-US" dirty="0">
                <a:latin typeface="Cambria" pitchFamily="18" charset="0"/>
                <a:ea typeface="Cambria" pitchFamily="18" charset="0"/>
              </a:rPr>
              <a:t> or DC-DC optimizers. Shunt diodes can reduce shadowing power loss in arrays with series/parallel connected cells.</a:t>
            </a:r>
          </a:p>
        </p:txBody>
      </p:sp>
      <p:pic>
        <p:nvPicPr>
          <p:cNvPr id="72706" name="Picture 2" descr="undefined"/>
          <p:cNvPicPr>
            <a:picLocks noChangeAspect="1" noChangeArrowheads="1"/>
          </p:cNvPicPr>
          <p:nvPr/>
        </p:nvPicPr>
        <p:blipFill>
          <a:blip r:embed="rId5"/>
          <a:srcRect/>
          <a:stretch>
            <a:fillRect/>
          </a:stretch>
        </p:blipFill>
        <p:spPr bwMode="auto">
          <a:xfrm>
            <a:off x="6451272" y="2305760"/>
            <a:ext cx="2461400" cy="2024501"/>
          </a:xfrm>
          <a:prstGeom prst="rect">
            <a:avLst/>
          </a:prstGeom>
          <a:noFill/>
          <a:ln w="19050">
            <a:solidFill>
              <a:schemeClr val="tx1"/>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943850" y="54850"/>
            <a:ext cx="1144643" cy="1211975"/>
          </a:xfrm>
          <a:prstGeom prst="rect">
            <a:avLst/>
          </a:prstGeom>
          <a:noFill/>
          <a:ln>
            <a:noFill/>
          </a:ln>
        </p:spPr>
      </p:pic>
      <p:pic>
        <p:nvPicPr>
          <p:cNvPr id="63" name="Google Shape;63;p14"/>
          <p:cNvPicPr preferRelativeResize="0"/>
          <p:nvPr/>
        </p:nvPicPr>
        <p:blipFill>
          <a:blip r:embed="rId4">
            <a:alphaModFix/>
          </a:blip>
          <a:stretch>
            <a:fillRect/>
          </a:stretch>
        </p:blipFill>
        <p:spPr>
          <a:xfrm>
            <a:off x="0" y="1120775"/>
            <a:ext cx="7924800" cy="57150"/>
          </a:xfrm>
          <a:prstGeom prst="rect">
            <a:avLst/>
          </a:prstGeom>
          <a:noFill/>
          <a:ln>
            <a:noFill/>
          </a:ln>
        </p:spPr>
      </p:pic>
      <p:sp>
        <p:nvSpPr>
          <p:cNvPr id="64" name="Google Shape;64;p14"/>
          <p:cNvSpPr txBox="1"/>
          <p:nvPr/>
        </p:nvSpPr>
        <p:spPr>
          <a:xfrm>
            <a:off x="76200" y="1"/>
            <a:ext cx="6671441" cy="12310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chemeClr val="dk1"/>
                </a:solidFill>
                <a:latin typeface="Cambria" pitchFamily="18" charset="0"/>
                <a:ea typeface="Cambria" pitchFamily="18" charset="0"/>
                <a:cs typeface="Cambria"/>
                <a:sym typeface="Cambria"/>
              </a:rPr>
              <a:t>Biology for Engineers</a:t>
            </a:r>
          </a:p>
          <a:p>
            <a:pPr marL="0" lvl="0" indent="0" algn="l" rtl="0">
              <a:spcBef>
                <a:spcPts val="0"/>
              </a:spcBef>
              <a:spcAft>
                <a:spcPts val="0"/>
              </a:spcAft>
              <a:buNone/>
            </a:pPr>
            <a:endParaRPr lang="en" sz="800" b="1" dirty="0">
              <a:solidFill>
                <a:schemeClr val="dk1"/>
              </a:solidFill>
              <a:latin typeface="Cambria" pitchFamily="18" charset="0"/>
              <a:ea typeface="Cambria" pitchFamily="18" charset="0"/>
              <a:cs typeface="Cambria"/>
              <a:sym typeface="Cambria"/>
            </a:endParaRPr>
          </a:p>
          <a:p>
            <a:r>
              <a:rPr lang="en-US" sz="1600" b="1" dirty="0">
                <a:solidFill>
                  <a:schemeClr val="dk1"/>
                </a:solidFill>
                <a:latin typeface="Cambria" pitchFamily="18" charset="0"/>
                <a:ea typeface="Cambria" pitchFamily="18" charset="0"/>
                <a:cs typeface="Cambria"/>
                <a:sym typeface="Cambria"/>
              </a:rPr>
              <a:t>Nature-</a:t>
            </a:r>
            <a:r>
              <a:rPr lang="en-US" sz="1600" b="1" dirty="0" err="1">
                <a:solidFill>
                  <a:schemeClr val="dk1"/>
                </a:solidFill>
                <a:latin typeface="Cambria" pitchFamily="18" charset="0"/>
                <a:ea typeface="Cambria" pitchFamily="18" charset="0"/>
                <a:cs typeface="Cambria"/>
                <a:sym typeface="Cambria"/>
              </a:rPr>
              <a:t>bioinspired</a:t>
            </a:r>
            <a:r>
              <a:rPr lang="en-US" sz="1600" b="1" dirty="0">
                <a:solidFill>
                  <a:schemeClr val="dk1"/>
                </a:solidFill>
                <a:latin typeface="Cambria" pitchFamily="18" charset="0"/>
                <a:ea typeface="Cambria" pitchFamily="18" charset="0"/>
                <a:cs typeface="Cambria"/>
                <a:sym typeface="Cambria"/>
              </a:rPr>
              <a:t> materials and mechanisms</a:t>
            </a:r>
          </a:p>
          <a:p>
            <a:pPr marL="0" lvl="0" indent="0" algn="l" rtl="0">
              <a:spcBef>
                <a:spcPts val="0"/>
              </a:spcBef>
              <a:spcAft>
                <a:spcPts val="0"/>
              </a:spcAft>
              <a:buNone/>
            </a:pPr>
            <a:endParaRPr lang="en-US" sz="800" b="1" dirty="0">
              <a:latin typeface="Cambria" pitchFamily="18" charset="0"/>
              <a:ea typeface="Cambria" pitchFamily="18" charset="0"/>
            </a:endParaRPr>
          </a:p>
          <a:p>
            <a:r>
              <a:rPr lang="en-US" sz="2000" b="1" dirty="0">
                <a:solidFill>
                  <a:schemeClr val="dk1"/>
                </a:solidFill>
                <a:latin typeface="Cambria" pitchFamily="18" charset="0"/>
                <a:ea typeface="Cambria" pitchFamily="18" charset="0"/>
              </a:rPr>
              <a:t>Photosynthesis</a:t>
            </a:r>
          </a:p>
        </p:txBody>
      </p:sp>
      <p:sp>
        <p:nvSpPr>
          <p:cNvPr id="35842" name="AutoShape 2" descr="Photosynthesi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5844" name="AutoShape 4" descr="Photosynthesi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3363311" y="1229711"/>
            <a:ext cx="1923392" cy="461665"/>
          </a:xfrm>
          <a:prstGeom prst="rect">
            <a:avLst/>
          </a:prstGeom>
          <a:noFill/>
        </p:spPr>
        <p:txBody>
          <a:bodyPr wrap="square" rtlCol="0">
            <a:spAutoFit/>
          </a:bodyPr>
          <a:lstStyle/>
          <a:p>
            <a:r>
              <a:rPr lang="en-US" sz="2400" b="1" dirty="0">
                <a:latin typeface="Cambria" pitchFamily="18" charset="0"/>
                <a:ea typeface="Cambria" pitchFamily="18" charset="0"/>
              </a:rPr>
              <a:t>Bionic Leaf</a:t>
            </a:r>
          </a:p>
        </p:txBody>
      </p:sp>
      <p:pic>
        <p:nvPicPr>
          <p:cNvPr id="1026" name="Picture 2" descr="C:\Users\HP\OneDrive\Desktop\bionic leaf.jpg"/>
          <p:cNvPicPr>
            <a:picLocks noChangeAspect="1" noChangeArrowheads="1"/>
          </p:cNvPicPr>
          <p:nvPr/>
        </p:nvPicPr>
        <p:blipFill>
          <a:blip r:embed="rId5"/>
          <a:srcRect/>
          <a:stretch>
            <a:fillRect/>
          </a:stretch>
        </p:blipFill>
        <p:spPr bwMode="auto">
          <a:xfrm>
            <a:off x="5889899" y="2110116"/>
            <a:ext cx="2619375" cy="1743075"/>
          </a:xfrm>
          <a:prstGeom prst="rect">
            <a:avLst/>
          </a:prstGeom>
          <a:noFill/>
          <a:ln w="19050">
            <a:solidFill>
              <a:schemeClr val="tx1"/>
            </a:solidFill>
          </a:ln>
        </p:spPr>
      </p:pic>
      <p:sp>
        <p:nvSpPr>
          <p:cNvPr id="9" name="TextBox 8"/>
          <p:cNvSpPr txBox="1"/>
          <p:nvPr/>
        </p:nvSpPr>
        <p:spPr>
          <a:xfrm>
            <a:off x="252249" y="2081048"/>
            <a:ext cx="5171089" cy="2821285"/>
          </a:xfrm>
          <a:prstGeom prst="rect">
            <a:avLst/>
          </a:prstGeom>
          <a:noFill/>
        </p:spPr>
        <p:txBody>
          <a:bodyPr wrap="square" rtlCol="0">
            <a:spAutoFit/>
          </a:bodyPr>
          <a:lstStyle/>
          <a:p>
            <a:pPr algn="just">
              <a:buFont typeface="Arial" pitchFamily="34" charset="0"/>
              <a:buChar char="•"/>
            </a:pPr>
            <a:r>
              <a:rPr lang="en-US" dirty="0">
                <a:latin typeface="Cambria" pitchFamily="18" charset="0"/>
                <a:ea typeface="Cambria" pitchFamily="18" charset="0"/>
              </a:rPr>
              <a:t> The </a:t>
            </a:r>
            <a:r>
              <a:rPr lang="en-US" b="1" dirty="0">
                <a:latin typeface="Cambria" pitchFamily="18" charset="0"/>
                <a:ea typeface="Cambria" pitchFamily="18" charset="0"/>
              </a:rPr>
              <a:t>Bionic Leaf</a:t>
            </a:r>
            <a:r>
              <a:rPr lang="en-US" dirty="0">
                <a:latin typeface="Cambria" pitchFamily="18" charset="0"/>
                <a:ea typeface="Cambria" pitchFamily="18" charset="0"/>
              </a:rPr>
              <a:t> is a biomimetic system that gathers solar energy via photovoltaic cells that can be stored or used in a number of different functions.</a:t>
            </a:r>
          </a:p>
          <a:p>
            <a:pPr algn="just">
              <a:buFont typeface="Arial" pitchFamily="34" charset="0"/>
              <a:buChar char="•"/>
            </a:pPr>
            <a:r>
              <a:rPr lang="en-US" dirty="0">
                <a:latin typeface="Cambria" pitchFamily="18" charset="0"/>
                <a:ea typeface="Cambria" pitchFamily="18" charset="0"/>
              </a:rPr>
              <a:t> Bionic leaves can be composed of both synthetic (metals, ceramics, polymers, etc.) and organic materials (bacteria), or solely made of synthetic materials.</a:t>
            </a:r>
            <a:endParaRPr lang="en-US" baseline="30000" dirty="0">
              <a:latin typeface="Cambria" pitchFamily="18" charset="0"/>
              <a:ea typeface="Cambria" pitchFamily="18" charset="0"/>
            </a:endParaRPr>
          </a:p>
          <a:p>
            <a:pPr algn="just">
              <a:buFont typeface="Arial" pitchFamily="34" charset="0"/>
              <a:buChar char="•"/>
            </a:pPr>
            <a:r>
              <a:rPr lang="en-US" baseline="30000" dirty="0">
                <a:latin typeface="Cambria" pitchFamily="18" charset="0"/>
                <a:ea typeface="Cambria" pitchFamily="18" charset="0"/>
              </a:rPr>
              <a:t> </a:t>
            </a:r>
            <a:r>
              <a:rPr lang="en-US" dirty="0">
                <a:latin typeface="Cambria" pitchFamily="18" charset="0"/>
                <a:ea typeface="Cambria" pitchFamily="18" charset="0"/>
              </a:rPr>
              <a:t>The Bionic Leaf has the potential to be implemented in communities, such as urbanized areas to provide clean air as well as providing needed clean energy.</a:t>
            </a:r>
          </a:p>
          <a:p>
            <a:pPr algn="just">
              <a:buFont typeface="Arial" pitchFamily="34" charset="0"/>
              <a:buChar char="•"/>
            </a:pPr>
            <a:r>
              <a:rPr lang="en-US" sz="1400" dirty="0">
                <a:latin typeface="Cambria" pitchFamily="18" charset="0"/>
                <a:ea typeface="Cambria" pitchFamily="18" charset="0"/>
              </a:rPr>
              <a:t>In 2009, </a:t>
            </a:r>
            <a:r>
              <a:rPr lang="en-US" dirty="0">
                <a:latin typeface="Cambria" pitchFamily="18" charset="0"/>
                <a:ea typeface="Cambria" pitchFamily="18" charset="0"/>
              </a:rPr>
              <a:t>f</a:t>
            </a:r>
            <a:r>
              <a:rPr lang="en-US" sz="1400" dirty="0">
                <a:latin typeface="Cambria" pitchFamily="18" charset="0"/>
                <a:ea typeface="Cambria" pitchFamily="18" charset="0"/>
              </a:rPr>
              <a:t>irst developed the "artificial leaf", a device made from silicon and an anode electrocatalyst for the oxidation of water, capable of splitting water into hydrogen and oxygen gases.</a:t>
            </a:r>
          </a:p>
          <a:p>
            <a:pPr algn="just">
              <a:buFont typeface="Arial" pitchFamily="34" charset="0"/>
              <a:buChar char="•"/>
            </a:pPr>
            <a:endParaRPr lang="en-US" baseline="30000" dirty="0">
              <a:latin typeface="Cambria" pitchFamily="18" charset="0"/>
              <a:ea typeface="Cambria"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F9BC0-A2DF-1486-47B4-0208F0ABC7A2}"/>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BB79D04F-474E-10E7-A36F-AD43810CC72E}"/>
              </a:ext>
            </a:extLst>
          </p:cNvPr>
          <p:cNvSpPr>
            <a:spLocks noGrp="1"/>
          </p:cNvSpPr>
          <p:nvPr>
            <p:ph type="body" idx="1"/>
          </p:nvPr>
        </p:nvSpPr>
        <p:spPr/>
        <p:txBody>
          <a:bodyPr/>
          <a:lstStyle/>
          <a:p>
            <a:r>
              <a:rPr lang="en-IN" b="0" i="0" dirty="0">
                <a:solidFill>
                  <a:srgbClr val="202122"/>
                </a:solidFill>
                <a:effectLst/>
                <a:latin typeface="Arial" panose="020B0604020202020204" pitchFamily="34" charset="0"/>
              </a:rPr>
              <a:t>In natural photosynthesis, </a:t>
            </a:r>
            <a:r>
              <a:rPr lang="en-IN" dirty="0">
                <a:solidFill>
                  <a:srgbClr val="3366CC"/>
                </a:solidFill>
                <a:latin typeface="Arial" panose="020B0604020202020204" pitchFamily="34" charset="0"/>
              </a:rPr>
              <a:t>photosynthetic organisms</a:t>
            </a:r>
            <a:r>
              <a:rPr lang="en-IN" dirty="0">
                <a:solidFill>
                  <a:srgbClr val="202122"/>
                </a:solidFill>
                <a:latin typeface="Arial" panose="020B0604020202020204" pitchFamily="34" charset="0"/>
              </a:rPr>
              <a:t> </a:t>
            </a:r>
            <a:r>
              <a:rPr lang="en-IN" b="0" i="0" dirty="0">
                <a:solidFill>
                  <a:srgbClr val="202122"/>
                </a:solidFill>
                <a:effectLst/>
                <a:latin typeface="Arial" panose="020B0604020202020204" pitchFamily="34" charset="0"/>
              </a:rPr>
              <a:t>produce energy-rich organic molecules from water and carbon dioxide by using solar radiation.</a:t>
            </a:r>
          </a:p>
          <a:p>
            <a:r>
              <a:rPr lang="en-IN" b="0" i="0" dirty="0">
                <a:solidFill>
                  <a:srgbClr val="202122"/>
                </a:solidFill>
                <a:effectLst/>
                <a:latin typeface="Arial" panose="020B0604020202020204" pitchFamily="34" charset="0"/>
              </a:rPr>
              <a:t> The process of photosynthesis </a:t>
            </a:r>
            <a:r>
              <a:rPr lang="en-IN" dirty="0">
                <a:solidFill>
                  <a:srgbClr val="3366CC"/>
                </a:solidFill>
                <a:latin typeface="Arial" panose="020B0604020202020204" pitchFamily="34" charset="0"/>
              </a:rPr>
              <a:t>removes carbon dioxide</a:t>
            </a:r>
            <a:r>
              <a:rPr lang="en-IN" b="0" i="0" dirty="0">
                <a:solidFill>
                  <a:srgbClr val="202122"/>
                </a:solidFill>
                <a:effectLst/>
                <a:latin typeface="Arial" panose="020B0604020202020204" pitchFamily="34" charset="0"/>
              </a:rPr>
              <a:t> a </a:t>
            </a:r>
            <a:r>
              <a:rPr lang="en-IN" dirty="0">
                <a:solidFill>
                  <a:srgbClr val="3366CC"/>
                </a:solidFill>
                <a:latin typeface="Arial" panose="020B0604020202020204" pitchFamily="34" charset="0"/>
              </a:rPr>
              <a:t>greenhouse gas</a:t>
            </a:r>
            <a:r>
              <a:rPr lang="en-IN" b="0" i="0" dirty="0">
                <a:solidFill>
                  <a:srgbClr val="202122"/>
                </a:solidFill>
                <a:effectLst/>
                <a:latin typeface="Arial" panose="020B0604020202020204" pitchFamily="34" charset="0"/>
              </a:rPr>
              <a:t> from the air. </a:t>
            </a:r>
          </a:p>
          <a:p>
            <a:endParaRPr lang="en-IN" dirty="0">
              <a:solidFill>
                <a:srgbClr val="202122"/>
              </a:solidFill>
              <a:latin typeface="Arial" panose="020B0604020202020204" pitchFamily="34" charset="0"/>
            </a:endParaRPr>
          </a:p>
          <a:p>
            <a:r>
              <a:rPr lang="en-IN" b="0" i="0" dirty="0">
                <a:solidFill>
                  <a:srgbClr val="202122"/>
                </a:solidFill>
                <a:effectLst/>
                <a:latin typeface="Arial" panose="020B0604020202020204" pitchFamily="34" charset="0"/>
              </a:rPr>
              <a:t>Artificial photosynthesis, as performed by the Bionic Leaf, is approximately 10 times more efficient than natural photosynthesis. </a:t>
            </a:r>
          </a:p>
          <a:p>
            <a:r>
              <a:rPr lang="en-IN" b="0" i="0" dirty="0">
                <a:solidFill>
                  <a:srgbClr val="202122"/>
                </a:solidFill>
                <a:effectLst/>
                <a:latin typeface="Arial" panose="020B0604020202020204" pitchFamily="34" charset="0"/>
              </a:rPr>
              <a:t>Using a catalyst, the Bionic Leaf can remove excess carbon dioxide in the air and convert that to useful alcohol fuels, like </a:t>
            </a:r>
            <a:r>
              <a:rPr lang="en-IN" dirty="0">
                <a:solidFill>
                  <a:srgbClr val="3366CC"/>
                </a:solidFill>
                <a:latin typeface="Arial" panose="020B0604020202020204" pitchFamily="34" charset="0"/>
              </a:rPr>
              <a:t>isopropanol</a:t>
            </a:r>
            <a:endParaRPr lang="en-IN" dirty="0"/>
          </a:p>
        </p:txBody>
      </p:sp>
    </p:spTree>
    <p:extLst>
      <p:ext uri="{BB962C8B-B14F-4D97-AF65-F5344CB8AC3E}">
        <p14:creationId xmlns:p14="http://schemas.microsoft.com/office/powerpoint/2010/main" val="3952323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A04A-B863-1ADD-1CC5-0CAD644903F8}"/>
              </a:ext>
            </a:extLst>
          </p:cNvPr>
          <p:cNvSpPr>
            <a:spLocks noGrp="1"/>
          </p:cNvSpPr>
          <p:nvPr>
            <p:ph type="title"/>
          </p:nvPr>
        </p:nvSpPr>
        <p:spPr>
          <a:xfrm>
            <a:off x="311700" y="92149"/>
            <a:ext cx="8520600" cy="212651"/>
          </a:xfrm>
        </p:spPr>
        <p:txBody>
          <a:bodyPr>
            <a:normAutofit fontScale="90000"/>
          </a:bodyPr>
          <a:lstStyle/>
          <a:p>
            <a:endParaRPr lang="en-IN" dirty="0"/>
          </a:p>
        </p:txBody>
      </p:sp>
      <p:sp>
        <p:nvSpPr>
          <p:cNvPr id="3" name="Text Placeholder 2">
            <a:extLst>
              <a:ext uri="{FF2B5EF4-FFF2-40B4-BE49-F238E27FC236}">
                <a16:creationId xmlns:a16="http://schemas.microsoft.com/office/drawing/2014/main" id="{268A2A08-CE16-00A9-B009-98237EC29B16}"/>
              </a:ext>
            </a:extLst>
          </p:cNvPr>
          <p:cNvSpPr>
            <a:spLocks noGrp="1"/>
          </p:cNvSpPr>
          <p:nvPr>
            <p:ph type="body" idx="1"/>
          </p:nvPr>
        </p:nvSpPr>
        <p:spPr>
          <a:xfrm>
            <a:off x="311700" y="623777"/>
            <a:ext cx="8520600" cy="3945098"/>
          </a:xfrm>
        </p:spPr>
        <p:txBody>
          <a:bodyPr>
            <a:normAutofit lnSpcReduction="10000"/>
          </a:bodyPr>
          <a:lstStyle/>
          <a:p>
            <a:r>
              <a:rPr lang="en-US" b="0" i="0" dirty="0">
                <a:solidFill>
                  <a:srgbClr val="000000"/>
                </a:solidFill>
                <a:effectLst/>
                <a:latin typeface="Nocturno"/>
              </a:rPr>
              <a:t>The bionic leaf is an artificial leaf, which efficiently splits water into hydrogen and oxygen gas by pairing silicon — the material that makes up solar panels  </a:t>
            </a:r>
          </a:p>
          <a:p>
            <a:r>
              <a:rPr lang="en-US" b="0" i="0" dirty="0">
                <a:solidFill>
                  <a:srgbClr val="000000"/>
                </a:solidFill>
                <a:effectLst/>
                <a:latin typeface="Nocturno"/>
              </a:rPr>
              <a:t>The hydrogen gas can be stored on site . </a:t>
            </a:r>
          </a:p>
          <a:p>
            <a:endParaRPr lang="en-US" b="0" i="0" dirty="0">
              <a:solidFill>
                <a:srgbClr val="000000"/>
              </a:solidFill>
              <a:effectLst/>
              <a:latin typeface="Nocturno"/>
            </a:endParaRPr>
          </a:p>
          <a:p>
            <a:r>
              <a:rPr lang="en-US" b="0" i="0" dirty="0">
                <a:solidFill>
                  <a:srgbClr val="000000"/>
                </a:solidFill>
                <a:effectLst/>
                <a:latin typeface="Nocturno"/>
              </a:rPr>
              <a:t>Biology at </a:t>
            </a:r>
            <a:r>
              <a:rPr lang="en-US" dirty="0">
                <a:solidFill>
                  <a:srgbClr val="000000"/>
                </a:solidFill>
                <a:latin typeface="Nocturno"/>
              </a:rPr>
              <a:t>Harvard Medical School</a:t>
            </a:r>
            <a:r>
              <a:rPr lang="en-US" b="0" i="0" dirty="0">
                <a:solidFill>
                  <a:srgbClr val="000000"/>
                </a:solidFill>
                <a:effectLst/>
                <a:latin typeface="Nocturno"/>
              </a:rPr>
              <a:t>, to explore </a:t>
            </a:r>
            <a:r>
              <a:rPr lang="en-US" dirty="0">
                <a:solidFill>
                  <a:srgbClr val="2A2A2A"/>
                </a:solidFill>
                <a:latin typeface="PublicoText"/>
              </a:rPr>
              <a:t>t</a:t>
            </a:r>
            <a:r>
              <a:rPr lang="en-US" b="0" i="0" dirty="0">
                <a:solidFill>
                  <a:srgbClr val="2A2A2A"/>
                </a:solidFill>
                <a:effectLst/>
                <a:latin typeface="PublicoText"/>
              </a:rPr>
              <a:t>heir device uses a photovoltaic panel to split the water into oxygen and hydrogen and then feeds the hydrogen to the microbes, which convert CO2 from the air into fuels such as alcohol. </a:t>
            </a:r>
          </a:p>
          <a:p>
            <a:endParaRPr lang="en-US" b="0" i="0" dirty="0">
              <a:solidFill>
                <a:srgbClr val="2A2A2A"/>
              </a:solidFill>
              <a:effectLst/>
              <a:latin typeface="PublicoText"/>
            </a:endParaRPr>
          </a:p>
          <a:p>
            <a:r>
              <a:rPr lang="en-US" b="0" i="0" dirty="0">
                <a:solidFill>
                  <a:srgbClr val="2A2A2A"/>
                </a:solidFill>
                <a:effectLst/>
                <a:latin typeface="PublicoText"/>
              </a:rPr>
              <a:t>The first version of the device, which debuted in 2015, was able to produce just over 200 milligrams of fuel per liter of water </a:t>
            </a:r>
            <a:r>
              <a:rPr lang="en-US" b="0" i="0" dirty="0">
                <a:solidFill>
                  <a:srgbClr val="000000"/>
                </a:solidFill>
                <a:effectLst/>
                <a:latin typeface="Nocturno"/>
              </a:rPr>
              <a:t>new uses for the technology.</a:t>
            </a:r>
          </a:p>
          <a:p>
            <a:endParaRPr lang="en-US" dirty="0">
              <a:solidFill>
                <a:srgbClr val="000000"/>
              </a:solidFill>
              <a:latin typeface="Nocturno"/>
            </a:endParaRPr>
          </a:p>
          <a:p>
            <a:pPr marL="114300" indent="0">
              <a:buNone/>
            </a:pPr>
            <a:r>
              <a:rPr lang="en-US" b="0" i="0" dirty="0">
                <a:solidFill>
                  <a:srgbClr val="000000"/>
                </a:solidFill>
                <a:effectLst/>
                <a:latin typeface="Nocturno"/>
              </a:rPr>
              <a:t> </a:t>
            </a:r>
            <a:endParaRPr lang="en-IN" dirty="0"/>
          </a:p>
        </p:txBody>
      </p:sp>
    </p:spTree>
    <p:extLst>
      <p:ext uri="{BB962C8B-B14F-4D97-AF65-F5344CB8AC3E}">
        <p14:creationId xmlns:p14="http://schemas.microsoft.com/office/powerpoint/2010/main" val="1744627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943850" y="54850"/>
            <a:ext cx="1144643" cy="1211975"/>
          </a:xfrm>
          <a:prstGeom prst="rect">
            <a:avLst/>
          </a:prstGeom>
          <a:noFill/>
          <a:ln>
            <a:noFill/>
          </a:ln>
        </p:spPr>
      </p:pic>
      <p:pic>
        <p:nvPicPr>
          <p:cNvPr id="63" name="Google Shape;63;p14"/>
          <p:cNvPicPr preferRelativeResize="0"/>
          <p:nvPr/>
        </p:nvPicPr>
        <p:blipFill>
          <a:blip r:embed="rId4">
            <a:alphaModFix/>
          </a:blip>
          <a:stretch>
            <a:fillRect/>
          </a:stretch>
        </p:blipFill>
        <p:spPr>
          <a:xfrm>
            <a:off x="0" y="1120775"/>
            <a:ext cx="7924800" cy="57150"/>
          </a:xfrm>
          <a:prstGeom prst="rect">
            <a:avLst/>
          </a:prstGeom>
          <a:noFill/>
          <a:ln>
            <a:noFill/>
          </a:ln>
        </p:spPr>
      </p:pic>
      <p:sp>
        <p:nvSpPr>
          <p:cNvPr id="64" name="Google Shape;64;p14"/>
          <p:cNvSpPr txBox="1"/>
          <p:nvPr/>
        </p:nvSpPr>
        <p:spPr>
          <a:xfrm>
            <a:off x="76200" y="1"/>
            <a:ext cx="6671441" cy="12310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chemeClr val="dk1"/>
                </a:solidFill>
                <a:latin typeface="Cambria" pitchFamily="18" charset="0"/>
                <a:ea typeface="Cambria" pitchFamily="18" charset="0"/>
                <a:cs typeface="Cambria"/>
                <a:sym typeface="Cambria"/>
              </a:rPr>
              <a:t>Biology for Engineers</a:t>
            </a:r>
          </a:p>
          <a:p>
            <a:pPr marL="0" lvl="0" indent="0" algn="l" rtl="0">
              <a:spcBef>
                <a:spcPts val="0"/>
              </a:spcBef>
              <a:spcAft>
                <a:spcPts val="0"/>
              </a:spcAft>
              <a:buNone/>
            </a:pPr>
            <a:endParaRPr lang="en" sz="800" b="1" dirty="0">
              <a:solidFill>
                <a:schemeClr val="dk1"/>
              </a:solidFill>
              <a:latin typeface="Cambria" pitchFamily="18" charset="0"/>
              <a:ea typeface="Cambria" pitchFamily="18" charset="0"/>
              <a:cs typeface="Cambria"/>
              <a:sym typeface="Cambria"/>
            </a:endParaRPr>
          </a:p>
          <a:p>
            <a:r>
              <a:rPr lang="en-US" sz="1600" b="1" dirty="0">
                <a:solidFill>
                  <a:schemeClr val="dk1"/>
                </a:solidFill>
                <a:latin typeface="Cambria" pitchFamily="18" charset="0"/>
                <a:ea typeface="Cambria" pitchFamily="18" charset="0"/>
                <a:cs typeface="Cambria"/>
                <a:sym typeface="Cambria"/>
              </a:rPr>
              <a:t>Nature-</a:t>
            </a:r>
            <a:r>
              <a:rPr lang="en-US" sz="1600" b="1" dirty="0" err="1">
                <a:solidFill>
                  <a:schemeClr val="dk1"/>
                </a:solidFill>
                <a:latin typeface="Cambria" pitchFamily="18" charset="0"/>
                <a:ea typeface="Cambria" pitchFamily="18" charset="0"/>
                <a:cs typeface="Cambria"/>
                <a:sym typeface="Cambria"/>
              </a:rPr>
              <a:t>bioinspired</a:t>
            </a:r>
            <a:r>
              <a:rPr lang="en-US" sz="1600" b="1" dirty="0">
                <a:solidFill>
                  <a:schemeClr val="dk1"/>
                </a:solidFill>
                <a:latin typeface="Cambria" pitchFamily="18" charset="0"/>
                <a:ea typeface="Cambria" pitchFamily="18" charset="0"/>
                <a:cs typeface="Cambria"/>
                <a:sym typeface="Cambria"/>
              </a:rPr>
              <a:t> materials and mechanisms</a:t>
            </a:r>
          </a:p>
          <a:p>
            <a:pPr marL="0" lvl="0" indent="0" algn="l" rtl="0">
              <a:spcBef>
                <a:spcPts val="0"/>
              </a:spcBef>
              <a:spcAft>
                <a:spcPts val="0"/>
              </a:spcAft>
              <a:buNone/>
            </a:pPr>
            <a:endParaRPr lang="en-US" sz="800" b="1" dirty="0">
              <a:latin typeface="Cambria" pitchFamily="18" charset="0"/>
              <a:ea typeface="Cambria" pitchFamily="18" charset="0"/>
            </a:endParaRPr>
          </a:p>
          <a:p>
            <a:r>
              <a:rPr lang="en-US" sz="2000" b="1" dirty="0">
                <a:solidFill>
                  <a:schemeClr val="dk1"/>
                </a:solidFill>
                <a:latin typeface="Cambria" pitchFamily="18" charset="0"/>
                <a:ea typeface="Cambria" pitchFamily="18" charset="0"/>
              </a:rPr>
              <a:t>Photosynthesis</a:t>
            </a:r>
          </a:p>
        </p:txBody>
      </p:sp>
      <p:sp>
        <p:nvSpPr>
          <p:cNvPr id="6" name="TextBox 5"/>
          <p:cNvSpPr txBox="1"/>
          <p:nvPr/>
        </p:nvSpPr>
        <p:spPr>
          <a:xfrm>
            <a:off x="292789" y="1776247"/>
            <a:ext cx="5456370" cy="1569660"/>
          </a:xfrm>
          <a:prstGeom prst="rect">
            <a:avLst/>
          </a:prstGeom>
          <a:noFill/>
        </p:spPr>
        <p:txBody>
          <a:bodyPr wrap="square" rtlCol="0">
            <a:spAutoFit/>
          </a:bodyPr>
          <a:lstStyle/>
          <a:p>
            <a:pPr algn="just">
              <a:buFont typeface="Arial" pitchFamily="34" charset="0"/>
              <a:buChar char="•"/>
            </a:pPr>
            <a:r>
              <a:rPr lang="en-US" sz="1600" dirty="0">
                <a:latin typeface="Cambria" pitchFamily="18" charset="0"/>
                <a:ea typeface="Cambria" pitchFamily="18" charset="0"/>
              </a:rPr>
              <a:t> </a:t>
            </a:r>
            <a:r>
              <a:rPr lang="en-US" sz="1600" b="1" dirty="0">
                <a:latin typeface="Cambria" pitchFamily="18" charset="0"/>
                <a:ea typeface="Cambria" pitchFamily="18" charset="0"/>
              </a:rPr>
              <a:t>Photosynthesis</a:t>
            </a:r>
            <a:r>
              <a:rPr lang="en-US" sz="1600" dirty="0">
                <a:latin typeface="Cambria" pitchFamily="18" charset="0"/>
                <a:ea typeface="Cambria" pitchFamily="18" charset="0"/>
              </a:rPr>
              <a:t> is a process used by plants and other organisms to convert light energy into chemical energy.</a:t>
            </a:r>
          </a:p>
          <a:p>
            <a:pPr algn="just">
              <a:buFont typeface="Arial" pitchFamily="34" charset="0"/>
              <a:buChar char="•"/>
            </a:pPr>
            <a:r>
              <a:rPr lang="en-US" sz="1600" dirty="0">
                <a:latin typeface="Cambria" pitchFamily="18" charset="0"/>
                <a:ea typeface="Cambria" pitchFamily="18" charset="0"/>
              </a:rPr>
              <a:t> In simple terms, </a:t>
            </a:r>
            <a:r>
              <a:rPr lang="en-US" sz="1600" b="1" dirty="0">
                <a:latin typeface="Cambria" pitchFamily="18" charset="0"/>
                <a:ea typeface="Cambria" pitchFamily="18" charset="0"/>
              </a:rPr>
              <a:t>Photosynthesis </a:t>
            </a:r>
            <a:r>
              <a:rPr lang="en-US" sz="1600" dirty="0">
                <a:latin typeface="Cambria" pitchFamily="18" charset="0"/>
                <a:ea typeface="Cambria" pitchFamily="18" charset="0"/>
              </a:rPr>
              <a:t>is the process by which plants use sunlight, water, and carbon dioxide to create oxygen and energy in the form of sugar.</a:t>
            </a:r>
          </a:p>
        </p:txBody>
      </p:sp>
      <p:sp>
        <p:nvSpPr>
          <p:cNvPr id="7" name="TextBox 6"/>
          <p:cNvSpPr txBox="1"/>
          <p:nvPr/>
        </p:nvSpPr>
        <p:spPr>
          <a:xfrm>
            <a:off x="2564524" y="1282263"/>
            <a:ext cx="3888827" cy="461665"/>
          </a:xfrm>
          <a:prstGeom prst="rect">
            <a:avLst/>
          </a:prstGeom>
          <a:noFill/>
        </p:spPr>
        <p:txBody>
          <a:bodyPr wrap="square" rtlCol="0">
            <a:spAutoFit/>
          </a:bodyPr>
          <a:lstStyle/>
          <a:p>
            <a:r>
              <a:rPr lang="en-US" sz="2400" b="1" dirty="0">
                <a:latin typeface="Cambria" pitchFamily="18" charset="0"/>
                <a:ea typeface="Cambria" pitchFamily="18" charset="0"/>
              </a:rPr>
              <a:t>What is Photosynthesis?</a:t>
            </a:r>
          </a:p>
        </p:txBody>
      </p:sp>
      <p:sp>
        <p:nvSpPr>
          <p:cNvPr id="35842" name="AutoShape 2" descr="Photosynthesi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5844" name="AutoShape 4" descr="Photosynthesi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6"/>
          <p:cNvPicPr>
            <a:picLocks noChangeAspect="1" noChangeArrowheads="1"/>
          </p:cNvPicPr>
          <p:nvPr/>
        </p:nvPicPr>
        <p:blipFill>
          <a:blip r:embed="rId5"/>
          <a:srcRect b="11325"/>
          <a:stretch>
            <a:fillRect/>
          </a:stretch>
        </p:blipFill>
        <p:spPr bwMode="auto">
          <a:xfrm>
            <a:off x="162910" y="3496004"/>
            <a:ext cx="5854144" cy="1181099"/>
          </a:xfrm>
          <a:prstGeom prst="rect">
            <a:avLst/>
          </a:prstGeom>
          <a:noFill/>
        </p:spPr>
      </p:pic>
      <p:grpSp>
        <p:nvGrpSpPr>
          <p:cNvPr id="11" name="Group 10"/>
          <p:cNvGrpSpPr/>
          <p:nvPr/>
        </p:nvGrpSpPr>
        <p:grpSpPr>
          <a:xfrm>
            <a:off x="6274675" y="1408387"/>
            <a:ext cx="2532993" cy="3184634"/>
            <a:chOff x="1586789" y="1586011"/>
            <a:chExt cx="1781175" cy="2962275"/>
          </a:xfrm>
        </p:grpSpPr>
        <p:grpSp>
          <p:nvGrpSpPr>
            <p:cNvPr id="12" name="Group 3"/>
            <p:cNvGrpSpPr/>
            <p:nvPr/>
          </p:nvGrpSpPr>
          <p:grpSpPr>
            <a:xfrm>
              <a:off x="1586789" y="1586011"/>
              <a:ext cx="1781175" cy="2962275"/>
              <a:chOff x="1586789" y="1586011"/>
              <a:chExt cx="1781175" cy="2962275"/>
            </a:xfrm>
          </p:grpSpPr>
          <p:pic>
            <p:nvPicPr>
              <p:cNvPr id="14" name="Picture 2" descr="V:\PEER2\NSF FELLOWS\Undergraduates\Graham, Jennifer\DLC\Photosynthesis &amp; Respiration DLC 1394\Photosyn&amp;Resp Photos\photosynthesis.gif"/>
              <p:cNvPicPr>
                <a:picLocks noChangeAspect="1" noChangeArrowheads="1"/>
              </p:cNvPicPr>
              <p:nvPr/>
            </p:nvPicPr>
            <p:blipFill>
              <a:blip r:embed="rId6">
                <a:extLst>
                  <a:ext uri="{BEBA8EAE-BF5A-486C-A8C5-ECC9F3942E4B}">
                    <a14:imgProps xmlns:a14="http://schemas.microsoft.com/office/drawing/2010/main">
                      <a14:imgLayer>
                        <a14:imgEffect>
                          <a14:sharpenSoften amount="41000"/>
                        </a14:imgEffect>
                        <a14:imgEffect>
                          <a14:saturation sat="118000"/>
                        </a14:imgEffect>
                      </a14:imgLayer>
                    </a14:imgProps>
                  </a:ext>
                  <a:ext uri="{28A0092B-C50C-407E-A947-70E740481C1C}">
                    <a14:useLocalDpi xmlns:a14="http://schemas.microsoft.com/office/drawing/2010/main" val="0"/>
                  </a:ext>
                </a:extLst>
              </a:blip>
              <a:srcRect/>
              <a:stretch>
                <a:fillRect/>
              </a:stretch>
            </p:blipFill>
            <p:spPr bwMode="auto">
              <a:xfrm>
                <a:off x="1586789" y="1586011"/>
                <a:ext cx="1781175" cy="2962275"/>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15" name="Freeform 2"/>
              <p:cNvSpPr/>
              <p:nvPr/>
            </p:nvSpPr>
            <p:spPr>
              <a:xfrm>
                <a:off x="2159072" y="3012281"/>
                <a:ext cx="476972" cy="252413"/>
              </a:xfrm>
              <a:custGeom>
                <a:avLst/>
                <a:gdLst>
                  <a:gd name="connsiteX0" fmla="*/ 415059 w 476972"/>
                  <a:gd name="connsiteY0" fmla="*/ 14288 h 252413"/>
                  <a:gd name="connsiteX1" fmla="*/ 393628 w 476972"/>
                  <a:gd name="connsiteY1" fmla="*/ 16669 h 252413"/>
                  <a:gd name="connsiteX2" fmla="*/ 386484 w 476972"/>
                  <a:gd name="connsiteY2" fmla="*/ 19050 h 252413"/>
                  <a:gd name="connsiteX3" fmla="*/ 379341 w 476972"/>
                  <a:gd name="connsiteY3" fmla="*/ 14288 h 252413"/>
                  <a:gd name="connsiteX4" fmla="*/ 338859 w 476972"/>
                  <a:gd name="connsiteY4" fmla="*/ 16669 h 252413"/>
                  <a:gd name="connsiteX5" fmla="*/ 322191 w 476972"/>
                  <a:gd name="connsiteY5" fmla="*/ 19050 h 252413"/>
                  <a:gd name="connsiteX6" fmla="*/ 279328 w 476972"/>
                  <a:gd name="connsiteY6" fmla="*/ 21432 h 252413"/>
                  <a:gd name="connsiteX7" fmla="*/ 265041 w 476972"/>
                  <a:gd name="connsiteY7" fmla="*/ 26194 h 252413"/>
                  <a:gd name="connsiteX8" fmla="*/ 257897 w 476972"/>
                  <a:gd name="connsiteY8" fmla="*/ 28575 h 252413"/>
                  <a:gd name="connsiteX9" fmla="*/ 229322 w 476972"/>
                  <a:gd name="connsiteY9" fmla="*/ 30957 h 252413"/>
                  <a:gd name="connsiteX10" fmla="*/ 215034 w 476972"/>
                  <a:gd name="connsiteY10" fmla="*/ 33338 h 252413"/>
                  <a:gd name="connsiteX11" fmla="*/ 205509 w 476972"/>
                  <a:gd name="connsiteY11" fmla="*/ 35719 h 252413"/>
                  <a:gd name="connsiteX12" fmla="*/ 165028 w 476972"/>
                  <a:gd name="connsiteY12" fmla="*/ 38100 h 252413"/>
                  <a:gd name="connsiteX13" fmla="*/ 143597 w 476972"/>
                  <a:gd name="connsiteY13" fmla="*/ 47625 h 252413"/>
                  <a:gd name="connsiteX14" fmla="*/ 136453 w 476972"/>
                  <a:gd name="connsiteY14" fmla="*/ 50007 h 252413"/>
                  <a:gd name="connsiteX15" fmla="*/ 112641 w 476972"/>
                  <a:gd name="connsiteY15" fmla="*/ 54769 h 252413"/>
                  <a:gd name="connsiteX16" fmla="*/ 98353 w 476972"/>
                  <a:gd name="connsiteY16" fmla="*/ 59532 h 252413"/>
                  <a:gd name="connsiteX17" fmla="*/ 72159 w 476972"/>
                  <a:gd name="connsiteY17" fmla="*/ 66675 h 252413"/>
                  <a:gd name="connsiteX18" fmla="*/ 65016 w 476972"/>
                  <a:gd name="connsiteY18" fmla="*/ 69057 h 252413"/>
                  <a:gd name="connsiteX19" fmla="*/ 43584 w 476972"/>
                  <a:gd name="connsiteY19" fmla="*/ 78582 h 252413"/>
                  <a:gd name="connsiteX20" fmla="*/ 36441 w 476972"/>
                  <a:gd name="connsiteY20" fmla="*/ 85725 h 252413"/>
                  <a:gd name="connsiteX21" fmla="*/ 26916 w 476972"/>
                  <a:gd name="connsiteY21" fmla="*/ 100013 h 252413"/>
                  <a:gd name="connsiteX22" fmla="*/ 24534 w 476972"/>
                  <a:gd name="connsiteY22" fmla="*/ 111919 h 252413"/>
                  <a:gd name="connsiteX23" fmla="*/ 17391 w 476972"/>
                  <a:gd name="connsiteY23" fmla="*/ 119063 h 252413"/>
                  <a:gd name="connsiteX24" fmla="*/ 12628 w 476972"/>
                  <a:gd name="connsiteY24" fmla="*/ 128588 h 252413"/>
                  <a:gd name="connsiteX25" fmla="*/ 10247 w 476972"/>
                  <a:gd name="connsiteY25" fmla="*/ 138113 h 252413"/>
                  <a:gd name="connsiteX26" fmla="*/ 5484 w 476972"/>
                  <a:gd name="connsiteY26" fmla="*/ 145257 h 252413"/>
                  <a:gd name="connsiteX27" fmla="*/ 15009 w 476972"/>
                  <a:gd name="connsiteY27" fmla="*/ 216694 h 252413"/>
                  <a:gd name="connsiteX28" fmla="*/ 19772 w 476972"/>
                  <a:gd name="connsiteY28" fmla="*/ 223838 h 252413"/>
                  <a:gd name="connsiteX29" fmla="*/ 34059 w 476972"/>
                  <a:gd name="connsiteY29" fmla="*/ 228600 h 252413"/>
                  <a:gd name="connsiteX30" fmla="*/ 41203 w 476972"/>
                  <a:gd name="connsiteY30" fmla="*/ 230982 h 252413"/>
                  <a:gd name="connsiteX31" fmla="*/ 48347 w 476972"/>
                  <a:gd name="connsiteY31" fmla="*/ 235744 h 252413"/>
                  <a:gd name="connsiteX32" fmla="*/ 100734 w 476972"/>
                  <a:gd name="connsiteY32" fmla="*/ 240507 h 252413"/>
                  <a:gd name="connsiteX33" fmla="*/ 117403 w 476972"/>
                  <a:gd name="connsiteY33" fmla="*/ 245269 h 252413"/>
                  <a:gd name="connsiteX34" fmla="*/ 124547 w 476972"/>
                  <a:gd name="connsiteY34" fmla="*/ 247650 h 252413"/>
                  <a:gd name="connsiteX35" fmla="*/ 145978 w 476972"/>
                  <a:gd name="connsiteY35" fmla="*/ 252413 h 252413"/>
                  <a:gd name="connsiteX36" fmla="*/ 200747 w 476972"/>
                  <a:gd name="connsiteY36" fmla="*/ 250032 h 252413"/>
                  <a:gd name="connsiteX37" fmla="*/ 207891 w 476972"/>
                  <a:gd name="connsiteY37" fmla="*/ 247650 h 252413"/>
                  <a:gd name="connsiteX38" fmla="*/ 226941 w 476972"/>
                  <a:gd name="connsiteY38" fmla="*/ 242888 h 252413"/>
                  <a:gd name="connsiteX39" fmla="*/ 241228 w 476972"/>
                  <a:gd name="connsiteY39" fmla="*/ 233363 h 252413"/>
                  <a:gd name="connsiteX40" fmla="*/ 248372 w 476972"/>
                  <a:gd name="connsiteY40" fmla="*/ 228600 h 252413"/>
                  <a:gd name="connsiteX41" fmla="*/ 286472 w 476972"/>
                  <a:gd name="connsiteY41" fmla="*/ 219075 h 252413"/>
                  <a:gd name="connsiteX42" fmla="*/ 293616 w 476972"/>
                  <a:gd name="connsiteY42" fmla="*/ 216694 h 252413"/>
                  <a:gd name="connsiteX43" fmla="*/ 336478 w 476972"/>
                  <a:gd name="connsiteY43" fmla="*/ 207169 h 252413"/>
                  <a:gd name="connsiteX44" fmla="*/ 343622 w 476972"/>
                  <a:gd name="connsiteY44" fmla="*/ 202407 h 252413"/>
                  <a:gd name="connsiteX45" fmla="*/ 350766 w 476972"/>
                  <a:gd name="connsiteY45" fmla="*/ 200025 h 252413"/>
                  <a:gd name="connsiteX46" fmla="*/ 355528 w 476972"/>
                  <a:gd name="connsiteY46" fmla="*/ 192882 h 252413"/>
                  <a:gd name="connsiteX47" fmla="*/ 379341 w 476972"/>
                  <a:gd name="connsiteY47" fmla="*/ 185738 h 252413"/>
                  <a:gd name="connsiteX48" fmla="*/ 388866 w 476972"/>
                  <a:gd name="connsiteY48" fmla="*/ 180975 h 252413"/>
                  <a:gd name="connsiteX49" fmla="*/ 400772 w 476972"/>
                  <a:gd name="connsiteY49" fmla="*/ 178594 h 252413"/>
                  <a:gd name="connsiteX50" fmla="*/ 422203 w 476972"/>
                  <a:gd name="connsiteY50" fmla="*/ 173832 h 252413"/>
                  <a:gd name="connsiteX51" fmla="*/ 429347 w 476972"/>
                  <a:gd name="connsiteY51" fmla="*/ 169069 h 252413"/>
                  <a:gd name="connsiteX52" fmla="*/ 434109 w 476972"/>
                  <a:gd name="connsiteY52" fmla="*/ 161925 h 252413"/>
                  <a:gd name="connsiteX53" fmla="*/ 448397 w 476972"/>
                  <a:gd name="connsiteY53" fmla="*/ 152400 h 252413"/>
                  <a:gd name="connsiteX54" fmla="*/ 453159 w 476972"/>
                  <a:gd name="connsiteY54" fmla="*/ 145257 h 252413"/>
                  <a:gd name="connsiteX55" fmla="*/ 457922 w 476972"/>
                  <a:gd name="connsiteY55" fmla="*/ 130969 h 252413"/>
                  <a:gd name="connsiteX56" fmla="*/ 465066 w 476972"/>
                  <a:gd name="connsiteY56" fmla="*/ 116682 h 252413"/>
                  <a:gd name="connsiteX57" fmla="*/ 469828 w 476972"/>
                  <a:gd name="connsiteY57" fmla="*/ 107157 h 252413"/>
                  <a:gd name="connsiteX58" fmla="*/ 476972 w 476972"/>
                  <a:gd name="connsiteY58" fmla="*/ 80963 h 252413"/>
                  <a:gd name="connsiteX59" fmla="*/ 472209 w 476972"/>
                  <a:gd name="connsiteY59" fmla="*/ 64294 h 252413"/>
                  <a:gd name="connsiteX60" fmla="*/ 465066 w 476972"/>
                  <a:gd name="connsiteY60" fmla="*/ 57150 h 252413"/>
                  <a:gd name="connsiteX61" fmla="*/ 462684 w 476972"/>
                  <a:gd name="connsiteY61" fmla="*/ 50007 h 252413"/>
                  <a:gd name="connsiteX62" fmla="*/ 453159 w 476972"/>
                  <a:gd name="connsiteY62" fmla="*/ 35719 h 252413"/>
                  <a:gd name="connsiteX63" fmla="*/ 448397 w 476972"/>
                  <a:gd name="connsiteY63" fmla="*/ 28575 h 252413"/>
                  <a:gd name="connsiteX64" fmla="*/ 443634 w 476972"/>
                  <a:gd name="connsiteY64" fmla="*/ 21432 h 252413"/>
                  <a:gd name="connsiteX65" fmla="*/ 436491 w 476972"/>
                  <a:gd name="connsiteY65" fmla="*/ 16669 h 252413"/>
                  <a:gd name="connsiteX66" fmla="*/ 422203 w 476972"/>
                  <a:gd name="connsiteY66" fmla="*/ 0 h 252413"/>
                  <a:gd name="connsiteX67" fmla="*/ 415059 w 476972"/>
                  <a:gd name="connsiteY67" fmla="*/ 14288 h 252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476972" h="252413">
                    <a:moveTo>
                      <a:pt x="415059" y="14288"/>
                    </a:moveTo>
                    <a:cubicBezTo>
                      <a:pt x="407915" y="15082"/>
                      <a:pt x="400718" y="15487"/>
                      <a:pt x="393628" y="16669"/>
                    </a:cubicBezTo>
                    <a:cubicBezTo>
                      <a:pt x="391152" y="17082"/>
                      <a:pt x="388960" y="19463"/>
                      <a:pt x="386484" y="19050"/>
                    </a:cubicBezTo>
                    <a:cubicBezTo>
                      <a:pt x="383661" y="18580"/>
                      <a:pt x="381722" y="15875"/>
                      <a:pt x="379341" y="14288"/>
                    </a:cubicBezTo>
                    <a:cubicBezTo>
                      <a:pt x="365847" y="15082"/>
                      <a:pt x="352330" y="15547"/>
                      <a:pt x="338859" y="16669"/>
                    </a:cubicBezTo>
                    <a:cubicBezTo>
                      <a:pt x="333266" y="17135"/>
                      <a:pt x="327786" y="18602"/>
                      <a:pt x="322191" y="19050"/>
                    </a:cubicBezTo>
                    <a:cubicBezTo>
                      <a:pt x="307927" y="20191"/>
                      <a:pt x="293616" y="20638"/>
                      <a:pt x="279328" y="21432"/>
                    </a:cubicBezTo>
                    <a:lnTo>
                      <a:pt x="265041" y="26194"/>
                    </a:lnTo>
                    <a:cubicBezTo>
                      <a:pt x="262660" y="26988"/>
                      <a:pt x="260398" y="28366"/>
                      <a:pt x="257897" y="28575"/>
                    </a:cubicBezTo>
                    <a:cubicBezTo>
                      <a:pt x="248372" y="29369"/>
                      <a:pt x="238822" y="29901"/>
                      <a:pt x="229322" y="30957"/>
                    </a:cubicBezTo>
                    <a:cubicBezTo>
                      <a:pt x="224523" y="31490"/>
                      <a:pt x="219769" y="32391"/>
                      <a:pt x="215034" y="33338"/>
                    </a:cubicBezTo>
                    <a:cubicBezTo>
                      <a:pt x="211825" y="33980"/>
                      <a:pt x="208767" y="35409"/>
                      <a:pt x="205509" y="35719"/>
                    </a:cubicBezTo>
                    <a:cubicBezTo>
                      <a:pt x="192053" y="37000"/>
                      <a:pt x="178522" y="37306"/>
                      <a:pt x="165028" y="38100"/>
                    </a:cubicBezTo>
                    <a:cubicBezTo>
                      <a:pt x="128173" y="50387"/>
                      <a:pt x="166236" y="36306"/>
                      <a:pt x="143597" y="47625"/>
                    </a:cubicBezTo>
                    <a:cubicBezTo>
                      <a:pt x="141352" y="48748"/>
                      <a:pt x="138899" y="49443"/>
                      <a:pt x="136453" y="50007"/>
                    </a:cubicBezTo>
                    <a:cubicBezTo>
                      <a:pt x="128566" y="51827"/>
                      <a:pt x="120320" y="52209"/>
                      <a:pt x="112641" y="54769"/>
                    </a:cubicBezTo>
                    <a:cubicBezTo>
                      <a:pt x="107878" y="56357"/>
                      <a:pt x="103276" y="58548"/>
                      <a:pt x="98353" y="59532"/>
                    </a:cubicBezTo>
                    <a:cubicBezTo>
                      <a:pt x="81531" y="62896"/>
                      <a:pt x="90278" y="60635"/>
                      <a:pt x="72159" y="66675"/>
                    </a:cubicBezTo>
                    <a:cubicBezTo>
                      <a:pt x="69778" y="67469"/>
                      <a:pt x="67261" y="67935"/>
                      <a:pt x="65016" y="69057"/>
                    </a:cubicBezTo>
                    <a:cubicBezTo>
                      <a:pt x="48483" y="77322"/>
                      <a:pt x="55779" y="74516"/>
                      <a:pt x="43584" y="78582"/>
                    </a:cubicBezTo>
                    <a:cubicBezTo>
                      <a:pt x="41203" y="80963"/>
                      <a:pt x="38112" y="82801"/>
                      <a:pt x="36441" y="85725"/>
                    </a:cubicBezTo>
                    <a:cubicBezTo>
                      <a:pt x="26978" y="102285"/>
                      <a:pt x="42367" y="89710"/>
                      <a:pt x="26916" y="100013"/>
                    </a:cubicBezTo>
                    <a:cubicBezTo>
                      <a:pt x="26122" y="103982"/>
                      <a:pt x="26344" y="108299"/>
                      <a:pt x="24534" y="111919"/>
                    </a:cubicBezTo>
                    <a:cubicBezTo>
                      <a:pt x="23028" y="114931"/>
                      <a:pt x="19348" y="116323"/>
                      <a:pt x="17391" y="119063"/>
                    </a:cubicBezTo>
                    <a:cubicBezTo>
                      <a:pt x="15328" y="121952"/>
                      <a:pt x="14216" y="125413"/>
                      <a:pt x="12628" y="128588"/>
                    </a:cubicBezTo>
                    <a:cubicBezTo>
                      <a:pt x="11834" y="131763"/>
                      <a:pt x="11536" y="135105"/>
                      <a:pt x="10247" y="138113"/>
                    </a:cubicBezTo>
                    <a:cubicBezTo>
                      <a:pt x="9120" y="140744"/>
                      <a:pt x="5576" y="142396"/>
                      <a:pt x="5484" y="145257"/>
                    </a:cubicBezTo>
                    <a:cubicBezTo>
                      <a:pt x="3341" y="211707"/>
                      <a:pt x="-10043" y="199993"/>
                      <a:pt x="15009" y="216694"/>
                    </a:cubicBezTo>
                    <a:cubicBezTo>
                      <a:pt x="16597" y="219075"/>
                      <a:pt x="17345" y="222321"/>
                      <a:pt x="19772" y="223838"/>
                    </a:cubicBezTo>
                    <a:cubicBezTo>
                      <a:pt x="24029" y="226499"/>
                      <a:pt x="29297" y="227013"/>
                      <a:pt x="34059" y="228600"/>
                    </a:cubicBezTo>
                    <a:cubicBezTo>
                      <a:pt x="36440" y="229394"/>
                      <a:pt x="39114" y="229590"/>
                      <a:pt x="41203" y="230982"/>
                    </a:cubicBezTo>
                    <a:cubicBezTo>
                      <a:pt x="43584" y="232569"/>
                      <a:pt x="45606" y="234922"/>
                      <a:pt x="48347" y="235744"/>
                    </a:cubicBezTo>
                    <a:cubicBezTo>
                      <a:pt x="57645" y="238533"/>
                      <a:pt x="100200" y="240471"/>
                      <a:pt x="100734" y="240507"/>
                    </a:cubicBezTo>
                    <a:cubicBezTo>
                      <a:pt x="117863" y="246216"/>
                      <a:pt x="96472" y="239290"/>
                      <a:pt x="117403" y="245269"/>
                    </a:cubicBezTo>
                    <a:cubicBezTo>
                      <a:pt x="119817" y="245959"/>
                      <a:pt x="122133" y="246960"/>
                      <a:pt x="124547" y="247650"/>
                    </a:cubicBezTo>
                    <a:cubicBezTo>
                      <a:pt x="132405" y="249895"/>
                      <a:pt x="137780" y="250774"/>
                      <a:pt x="145978" y="252413"/>
                    </a:cubicBezTo>
                    <a:cubicBezTo>
                      <a:pt x="164234" y="251619"/>
                      <a:pt x="182527" y="251434"/>
                      <a:pt x="200747" y="250032"/>
                    </a:cubicBezTo>
                    <a:cubicBezTo>
                      <a:pt x="203250" y="249839"/>
                      <a:pt x="205456" y="248259"/>
                      <a:pt x="207891" y="247650"/>
                    </a:cubicBezTo>
                    <a:lnTo>
                      <a:pt x="226941" y="242888"/>
                    </a:lnTo>
                    <a:lnTo>
                      <a:pt x="241228" y="233363"/>
                    </a:lnTo>
                    <a:cubicBezTo>
                      <a:pt x="243609" y="231775"/>
                      <a:pt x="245595" y="229294"/>
                      <a:pt x="248372" y="228600"/>
                    </a:cubicBezTo>
                    <a:lnTo>
                      <a:pt x="286472" y="219075"/>
                    </a:lnTo>
                    <a:cubicBezTo>
                      <a:pt x="288907" y="218466"/>
                      <a:pt x="291235" y="217488"/>
                      <a:pt x="293616" y="216694"/>
                    </a:cubicBezTo>
                    <a:cubicBezTo>
                      <a:pt x="310519" y="199789"/>
                      <a:pt x="292711" y="214463"/>
                      <a:pt x="336478" y="207169"/>
                    </a:cubicBezTo>
                    <a:cubicBezTo>
                      <a:pt x="339301" y="206699"/>
                      <a:pt x="341062" y="203687"/>
                      <a:pt x="343622" y="202407"/>
                    </a:cubicBezTo>
                    <a:cubicBezTo>
                      <a:pt x="345867" y="201284"/>
                      <a:pt x="348385" y="200819"/>
                      <a:pt x="350766" y="200025"/>
                    </a:cubicBezTo>
                    <a:cubicBezTo>
                      <a:pt x="352353" y="197644"/>
                      <a:pt x="353101" y="194399"/>
                      <a:pt x="355528" y="192882"/>
                    </a:cubicBezTo>
                    <a:cubicBezTo>
                      <a:pt x="359395" y="190465"/>
                      <a:pt x="373763" y="187132"/>
                      <a:pt x="379341" y="185738"/>
                    </a:cubicBezTo>
                    <a:cubicBezTo>
                      <a:pt x="382516" y="184150"/>
                      <a:pt x="385498" y="182098"/>
                      <a:pt x="388866" y="180975"/>
                    </a:cubicBezTo>
                    <a:cubicBezTo>
                      <a:pt x="392706" y="179695"/>
                      <a:pt x="396821" y="179472"/>
                      <a:pt x="400772" y="178594"/>
                    </a:cubicBezTo>
                    <a:cubicBezTo>
                      <a:pt x="431037" y="171869"/>
                      <a:pt x="386295" y="181013"/>
                      <a:pt x="422203" y="173832"/>
                    </a:cubicBezTo>
                    <a:cubicBezTo>
                      <a:pt x="424584" y="172244"/>
                      <a:pt x="427323" y="171093"/>
                      <a:pt x="429347" y="169069"/>
                    </a:cubicBezTo>
                    <a:cubicBezTo>
                      <a:pt x="431371" y="167045"/>
                      <a:pt x="431955" y="163810"/>
                      <a:pt x="434109" y="161925"/>
                    </a:cubicBezTo>
                    <a:cubicBezTo>
                      <a:pt x="438417" y="158156"/>
                      <a:pt x="448397" y="152400"/>
                      <a:pt x="448397" y="152400"/>
                    </a:cubicBezTo>
                    <a:cubicBezTo>
                      <a:pt x="449984" y="150019"/>
                      <a:pt x="451997" y="147872"/>
                      <a:pt x="453159" y="145257"/>
                    </a:cubicBezTo>
                    <a:cubicBezTo>
                      <a:pt x="455198" y="140669"/>
                      <a:pt x="455137" y="135146"/>
                      <a:pt x="457922" y="130969"/>
                    </a:cubicBezTo>
                    <a:cubicBezTo>
                      <a:pt x="467071" y="117243"/>
                      <a:pt x="459152" y="130481"/>
                      <a:pt x="465066" y="116682"/>
                    </a:cubicBezTo>
                    <a:cubicBezTo>
                      <a:pt x="466464" y="113419"/>
                      <a:pt x="468510" y="110453"/>
                      <a:pt x="469828" y="107157"/>
                    </a:cubicBezTo>
                    <a:cubicBezTo>
                      <a:pt x="474663" y="95069"/>
                      <a:pt x="474580" y="92923"/>
                      <a:pt x="476972" y="80963"/>
                    </a:cubicBezTo>
                    <a:cubicBezTo>
                      <a:pt x="476653" y="79688"/>
                      <a:pt x="473577" y="66347"/>
                      <a:pt x="472209" y="64294"/>
                    </a:cubicBezTo>
                    <a:cubicBezTo>
                      <a:pt x="470341" y="61492"/>
                      <a:pt x="467447" y="59531"/>
                      <a:pt x="465066" y="57150"/>
                    </a:cubicBezTo>
                    <a:cubicBezTo>
                      <a:pt x="464272" y="54769"/>
                      <a:pt x="463903" y="52201"/>
                      <a:pt x="462684" y="50007"/>
                    </a:cubicBezTo>
                    <a:cubicBezTo>
                      <a:pt x="459904" y="45003"/>
                      <a:pt x="456334" y="40482"/>
                      <a:pt x="453159" y="35719"/>
                    </a:cubicBezTo>
                    <a:lnTo>
                      <a:pt x="448397" y="28575"/>
                    </a:lnTo>
                    <a:cubicBezTo>
                      <a:pt x="446810" y="26194"/>
                      <a:pt x="446015" y="23020"/>
                      <a:pt x="443634" y="21432"/>
                    </a:cubicBezTo>
                    <a:cubicBezTo>
                      <a:pt x="441253" y="19844"/>
                      <a:pt x="438689" y="18501"/>
                      <a:pt x="436491" y="16669"/>
                    </a:cubicBezTo>
                    <a:cubicBezTo>
                      <a:pt x="429857" y="11140"/>
                      <a:pt x="427460" y="7009"/>
                      <a:pt x="422203" y="0"/>
                    </a:cubicBezTo>
                    <a:lnTo>
                      <a:pt x="415059" y="14288"/>
                    </a:lnTo>
                    <a:close/>
                  </a:path>
                </a:pathLst>
              </a:custGeom>
              <a:solidFill>
                <a:srgbClr val="92D05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Freeform 12"/>
            <p:cNvSpPr/>
            <p:nvPr/>
          </p:nvSpPr>
          <p:spPr>
            <a:xfrm>
              <a:off x="2316956" y="1838325"/>
              <a:ext cx="211932" cy="235744"/>
            </a:xfrm>
            <a:custGeom>
              <a:avLst/>
              <a:gdLst>
                <a:gd name="connsiteX0" fmla="*/ 185738 w 211932"/>
                <a:gd name="connsiteY0" fmla="*/ 33338 h 235744"/>
                <a:gd name="connsiteX1" fmla="*/ 173832 w 211932"/>
                <a:gd name="connsiteY1" fmla="*/ 23813 h 235744"/>
                <a:gd name="connsiteX2" fmla="*/ 166688 w 211932"/>
                <a:gd name="connsiteY2" fmla="*/ 19050 h 235744"/>
                <a:gd name="connsiteX3" fmla="*/ 142875 w 211932"/>
                <a:gd name="connsiteY3" fmla="*/ 4763 h 235744"/>
                <a:gd name="connsiteX4" fmla="*/ 119063 w 211932"/>
                <a:gd name="connsiteY4" fmla="*/ 0 h 235744"/>
                <a:gd name="connsiteX5" fmla="*/ 104775 w 211932"/>
                <a:gd name="connsiteY5" fmla="*/ 2381 h 235744"/>
                <a:gd name="connsiteX6" fmla="*/ 95250 w 211932"/>
                <a:gd name="connsiteY6" fmla="*/ 4763 h 235744"/>
                <a:gd name="connsiteX7" fmla="*/ 80963 w 211932"/>
                <a:gd name="connsiteY7" fmla="*/ 19050 h 235744"/>
                <a:gd name="connsiteX8" fmla="*/ 71438 w 211932"/>
                <a:gd name="connsiteY8" fmla="*/ 33338 h 235744"/>
                <a:gd name="connsiteX9" fmla="*/ 61913 w 211932"/>
                <a:gd name="connsiteY9" fmla="*/ 40481 h 235744"/>
                <a:gd name="connsiteX10" fmla="*/ 54769 w 211932"/>
                <a:gd name="connsiteY10" fmla="*/ 47625 h 235744"/>
                <a:gd name="connsiteX11" fmla="*/ 47625 w 211932"/>
                <a:gd name="connsiteY11" fmla="*/ 50006 h 235744"/>
                <a:gd name="connsiteX12" fmla="*/ 35719 w 211932"/>
                <a:gd name="connsiteY12" fmla="*/ 64294 h 235744"/>
                <a:gd name="connsiteX13" fmla="*/ 28575 w 211932"/>
                <a:gd name="connsiteY13" fmla="*/ 83344 h 235744"/>
                <a:gd name="connsiteX14" fmla="*/ 26194 w 211932"/>
                <a:gd name="connsiteY14" fmla="*/ 90488 h 235744"/>
                <a:gd name="connsiteX15" fmla="*/ 14288 w 211932"/>
                <a:gd name="connsiteY15" fmla="*/ 107156 h 235744"/>
                <a:gd name="connsiteX16" fmla="*/ 9525 w 211932"/>
                <a:gd name="connsiteY16" fmla="*/ 119063 h 235744"/>
                <a:gd name="connsiteX17" fmla="*/ 0 w 211932"/>
                <a:gd name="connsiteY17" fmla="*/ 133350 h 235744"/>
                <a:gd name="connsiteX18" fmla="*/ 2382 w 211932"/>
                <a:gd name="connsiteY18" fmla="*/ 169069 h 235744"/>
                <a:gd name="connsiteX19" fmla="*/ 7144 w 211932"/>
                <a:gd name="connsiteY19" fmla="*/ 178594 h 235744"/>
                <a:gd name="connsiteX20" fmla="*/ 9525 w 211932"/>
                <a:gd name="connsiteY20" fmla="*/ 185738 h 235744"/>
                <a:gd name="connsiteX21" fmla="*/ 16669 w 211932"/>
                <a:gd name="connsiteY21" fmla="*/ 190500 h 235744"/>
                <a:gd name="connsiteX22" fmla="*/ 33338 w 211932"/>
                <a:gd name="connsiteY22" fmla="*/ 202406 h 235744"/>
                <a:gd name="connsiteX23" fmla="*/ 52388 w 211932"/>
                <a:gd name="connsiteY23" fmla="*/ 219075 h 235744"/>
                <a:gd name="connsiteX24" fmla="*/ 66675 w 211932"/>
                <a:gd name="connsiteY24" fmla="*/ 223838 h 235744"/>
                <a:gd name="connsiteX25" fmla="*/ 73819 w 211932"/>
                <a:gd name="connsiteY25" fmla="*/ 228600 h 235744"/>
                <a:gd name="connsiteX26" fmla="*/ 130969 w 211932"/>
                <a:gd name="connsiteY26" fmla="*/ 235744 h 235744"/>
                <a:gd name="connsiteX27" fmla="*/ 140494 w 211932"/>
                <a:gd name="connsiteY27" fmla="*/ 233363 h 235744"/>
                <a:gd name="connsiteX28" fmla="*/ 147638 w 211932"/>
                <a:gd name="connsiteY28" fmla="*/ 228600 h 235744"/>
                <a:gd name="connsiteX29" fmla="*/ 157163 w 211932"/>
                <a:gd name="connsiteY29" fmla="*/ 223838 h 235744"/>
                <a:gd name="connsiteX30" fmla="*/ 169069 w 211932"/>
                <a:gd name="connsiteY30" fmla="*/ 214313 h 235744"/>
                <a:gd name="connsiteX31" fmla="*/ 176213 w 211932"/>
                <a:gd name="connsiteY31" fmla="*/ 207169 h 235744"/>
                <a:gd name="connsiteX32" fmla="*/ 183357 w 211932"/>
                <a:gd name="connsiteY32" fmla="*/ 202406 h 235744"/>
                <a:gd name="connsiteX33" fmla="*/ 197644 w 211932"/>
                <a:gd name="connsiteY33" fmla="*/ 173831 h 235744"/>
                <a:gd name="connsiteX34" fmla="*/ 202407 w 211932"/>
                <a:gd name="connsiteY34" fmla="*/ 166688 h 235744"/>
                <a:gd name="connsiteX35" fmla="*/ 204788 w 211932"/>
                <a:gd name="connsiteY35" fmla="*/ 159544 h 235744"/>
                <a:gd name="connsiteX36" fmla="*/ 209550 w 211932"/>
                <a:gd name="connsiteY36" fmla="*/ 152400 h 235744"/>
                <a:gd name="connsiteX37" fmla="*/ 211932 w 211932"/>
                <a:gd name="connsiteY37" fmla="*/ 140494 h 235744"/>
                <a:gd name="connsiteX38" fmla="*/ 209550 w 211932"/>
                <a:gd name="connsiteY38" fmla="*/ 88106 h 235744"/>
                <a:gd name="connsiteX39" fmla="*/ 202407 w 211932"/>
                <a:gd name="connsiteY39" fmla="*/ 61913 h 235744"/>
                <a:gd name="connsiteX40" fmla="*/ 197644 w 211932"/>
                <a:gd name="connsiteY40" fmla="*/ 42863 h 235744"/>
                <a:gd name="connsiteX41" fmla="*/ 188119 w 211932"/>
                <a:gd name="connsiteY41" fmla="*/ 28575 h 235744"/>
                <a:gd name="connsiteX42" fmla="*/ 185738 w 211932"/>
                <a:gd name="connsiteY42" fmla="*/ 33338 h 23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11932" h="235744">
                  <a:moveTo>
                    <a:pt x="185738" y="33338"/>
                  </a:moveTo>
                  <a:cubicBezTo>
                    <a:pt x="183357" y="32544"/>
                    <a:pt x="177898" y="26863"/>
                    <a:pt x="173832" y="23813"/>
                  </a:cubicBezTo>
                  <a:cubicBezTo>
                    <a:pt x="171542" y="22096"/>
                    <a:pt x="168978" y="20767"/>
                    <a:pt x="166688" y="19050"/>
                  </a:cubicBezTo>
                  <a:cubicBezTo>
                    <a:pt x="155318" y="10522"/>
                    <a:pt x="156243" y="8328"/>
                    <a:pt x="142875" y="4763"/>
                  </a:cubicBezTo>
                  <a:cubicBezTo>
                    <a:pt x="135054" y="2677"/>
                    <a:pt x="119063" y="0"/>
                    <a:pt x="119063" y="0"/>
                  </a:cubicBezTo>
                  <a:cubicBezTo>
                    <a:pt x="114300" y="794"/>
                    <a:pt x="109510" y="1434"/>
                    <a:pt x="104775" y="2381"/>
                  </a:cubicBezTo>
                  <a:cubicBezTo>
                    <a:pt x="101566" y="3023"/>
                    <a:pt x="97931" y="2886"/>
                    <a:pt x="95250" y="4763"/>
                  </a:cubicBezTo>
                  <a:cubicBezTo>
                    <a:pt x="89733" y="8625"/>
                    <a:pt x="84699" y="13446"/>
                    <a:pt x="80963" y="19050"/>
                  </a:cubicBezTo>
                  <a:cubicBezTo>
                    <a:pt x="77788" y="23813"/>
                    <a:pt x="76017" y="29904"/>
                    <a:pt x="71438" y="33338"/>
                  </a:cubicBezTo>
                  <a:cubicBezTo>
                    <a:pt x="68263" y="35719"/>
                    <a:pt x="64926" y="37898"/>
                    <a:pt x="61913" y="40481"/>
                  </a:cubicBezTo>
                  <a:cubicBezTo>
                    <a:pt x="59356" y="42673"/>
                    <a:pt x="57571" y="45757"/>
                    <a:pt x="54769" y="47625"/>
                  </a:cubicBezTo>
                  <a:cubicBezTo>
                    <a:pt x="52680" y="49017"/>
                    <a:pt x="50006" y="49212"/>
                    <a:pt x="47625" y="50006"/>
                  </a:cubicBezTo>
                  <a:cubicBezTo>
                    <a:pt x="33235" y="78788"/>
                    <a:pt x="52547" y="44099"/>
                    <a:pt x="35719" y="64294"/>
                  </a:cubicBezTo>
                  <a:cubicBezTo>
                    <a:pt x="30896" y="70082"/>
                    <a:pt x="30525" y="76520"/>
                    <a:pt x="28575" y="83344"/>
                  </a:cubicBezTo>
                  <a:cubicBezTo>
                    <a:pt x="27885" y="85758"/>
                    <a:pt x="27316" y="88243"/>
                    <a:pt x="26194" y="90488"/>
                  </a:cubicBezTo>
                  <a:cubicBezTo>
                    <a:pt x="21734" y="99408"/>
                    <a:pt x="19677" y="97457"/>
                    <a:pt x="14288" y="107156"/>
                  </a:cubicBezTo>
                  <a:cubicBezTo>
                    <a:pt x="12212" y="110893"/>
                    <a:pt x="11572" y="115310"/>
                    <a:pt x="9525" y="119063"/>
                  </a:cubicBezTo>
                  <a:cubicBezTo>
                    <a:pt x="6784" y="124088"/>
                    <a:pt x="0" y="133350"/>
                    <a:pt x="0" y="133350"/>
                  </a:cubicBezTo>
                  <a:cubicBezTo>
                    <a:pt x="794" y="145256"/>
                    <a:pt x="521" y="157282"/>
                    <a:pt x="2382" y="169069"/>
                  </a:cubicBezTo>
                  <a:cubicBezTo>
                    <a:pt x="2936" y="172575"/>
                    <a:pt x="5746" y="175331"/>
                    <a:pt x="7144" y="178594"/>
                  </a:cubicBezTo>
                  <a:cubicBezTo>
                    <a:pt x="8133" y="180901"/>
                    <a:pt x="7957" y="183778"/>
                    <a:pt x="9525" y="185738"/>
                  </a:cubicBezTo>
                  <a:cubicBezTo>
                    <a:pt x="11313" y="187973"/>
                    <a:pt x="14470" y="188668"/>
                    <a:pt x="16669" y="190500"/>
                  </a:cubicBezTo>
                  <a:cubicBezTo>
                    <a:pt x="31151" y="202568"/>
                    <a:pt x="15712" y="193594"/>
                    <a:pt x="33338" y="202406"/>
                  </a:cubicBezTo>
                  <a:cubicBezTo>
                    <a:pt x="38894" y="210742"/>
                    <a:pt x="40480" y="215105"/>
                    <a:pt x="52388" y="219075"/>
                  </a:cubicBezTo>
                  <a:cubicBezTo>
                    <a:pt x="57150" y="220663"/>
                    <a:pt x="62498" y="221054"/>
                    <a:pt x="66675" y="223838"/>
                  </a:cubicBezTo>
                  <a:cubicBezTo>
                    <a:pt x="69056" y="225425"/>
                    <a:pt x="71204" y="227438"/>
                    <a:pt x="73819" y="228600"/>
                  </a:cubicBezTo>
                  <a:cubicBezTo>
                    <a:pt x="93724" y="237446"/>
                    <a:pt x="105778" y="234345"/>
                    <a:pt x="130969" y="235744"/>
                  </a:cubicBezTo>
                  <a:cubicBezTo>
                    <a:pt x="134144" y="234950"/>
                    <a:pt x="137486" y="234652"/>
                    <a:pt x="140494" y="233363"/>
                  </a:cubicBezTo>
                  <a:cubicBezTo>
                    <a:pt x="143125" y="232236"/>
                    <a:pt x="145153" y="230020"/>
                    <a:pt x="147638" y="228600"/>
                  </a:cubicBezTo>
                  <a:cubicBezTo>
                    <a:pt x="150720" y="226839"/>
                    <a:pt x="153988" y="225425"/>
                    <a:pt x="157163" y="223838"/>
                  </a:cubicBezTo>
                  <a:cubicBezTo>
                    <a:pt x="167813" y="207861"/>
                    <a:pt x="155267" y="223514"/>
                    <a:pt x="169069" y="214313"/>
                  </a:cubicBezTo>
                  <a:cubicBezTo>
                    <a:pt x="171871" y="212445"/>
                    <a:pt x="173626" y="209325"/>
                    <a:pt x="176213" y="207169"/>
                  </a:cubicBezTo>
                  <a:cubicBezTo>
                    <a:pt x="178412" y="205337"/>
                    <a:pt x="180976" y="203994"/>
                    <a:pt x="183357" y="202406"/>
                  </a:cubicBezTo>
                  <a:cubicBezTo>
                    <a:pt x="189928" y="182691"/>
                    <a:pt x="185336" y="192293"/>
                    <a:pt x="197644" y="173831"/>
                  </a:cubicBezTo>
                  <a:lnTo>
                    <a:pt x="202407" y="166688"/>
                  </a:lnTo>
                  <a:cubicBezTo>
                    <a:pt x="203201" y="164307"/>
                    <a:pt x="203666" y="161789"/>
                    <a:pt x="204788" y="159544"/>
                  </a:cubicBezTo>
                  <a:cubicBezTo>
                    <a:pt x="206068" y="156984"/>
                    <a:pt x="208545" y="155080"/>
                    <a:pt x="209550" y="152400"/>
                  </a:cubicBezTo>
                  <a:cubicBezTo>
                    <a:pt x="210971" y="148610"/>
                    <a:pt x="211138" y="144463"/>
                    <a:pt x="211932" y="140494"/>
                  </a:cubicBezTo>
                  <a:cubicBezTo>
                    <a:pt x="211138" y="123031"/>
                    <a:pt x="211289" y="105500"/>
                    <a:pt x="209550" y="88106"/>
                  </a:cubicBezTo>
                  <a:cubicBezTo>
                    <a:pt x="208045" y="73060"/>
                    <a:pt x="205375" y="72797"/>
                    <a:pt x="202407" y="61913"/>
                  </a:cubicBezTo>
                  <a:cubicBezTo>
                    <a:pt x="200685" y="55598"/>
                    <a:pt x="201275" y="48309"/>
                    <a:pt x="197644" y="42863"/>
                  </a:cubicBezTo>
                  <a:cubicBezTo>
                    <a:pt x="194469" y="38100"/>
                    <a:pt x="193672" y="29963"/>
                    <a:pt x="188119" y="28575"/>
                  </a:cubicBezTo>
                  <a:cubicBezTo>
                    <a:pt x="177824" y="26002"/>
                    <a:pt x="188119" y="34132"/>
                    <a:pt x="185738" y="33338"/>
                  </a:cubicBezTo>
                  <a:close/>
                </a:path>
              </a:pathLst>
            </a:custGeom>
            <a:solidFill>
              <a:srgbClr val="FFFF00">
                <a:alpha val="58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6">
            <a:extLst>
              <a:ext uri="{FF2B5EF4-FFF2-40B4-BE49-F238E27FC236}">
                <a16:creationId xmlns:a16="http://schemas.microsoft.com/office/drawing/2014/main" id="{CD2CF38B-3B03-E02D-9867-7A6136BA9EB7}"/>
              </a:ext>
            </a:extLst>
          </p:cNvPr>
          <p:cNvPicPr>
            <a:picLocks noChangeAspect="1" noChangeArrowheads="1"/>
          </p:cNvPicPr>
          <p:nvPr/>
        </p:nvPicPr>
        <p:blipFill>
          <a:blip r:embed="rId5"/>
          <a:srcRect b="11325"/>
          <a:stretch>
            <a:fillRect/>
          </a:stretch>
        </p:blipFill>
        <p:spPr bwMode="auto">
          <a:xfrm>
            <a:off x="155575" y="3496004"/>
            <a:ext cx="5854144" cy="1181099"/>
          </a:xfrm>
          <a:prstGeom prst="rect">
            <a:avLst/>
          </a:prstGeom>
          <a:noFill/>
        </p:spPr>
      </p:pic>
      <p:pic>
        <p:nvPicPr>
          <p:cNvPr id="3" name="Picture 6">
            <a:extLst>
              <a:ext uri="{FF2B5EF4-FFF2-40B4-BE49-F238E27FC236}">
                <a16:creationId xmlns:a16="http://schemas.microsoft.com/office/drawing/2014/main" id="{21556797-38D9-7DA2-1C15-171504E10F99}"/>
              </a:ext>
            </a:extLst>
          </p:cNvPr>
          <p:cNvPicPr>
            <a:picLocks noChangeAspect="1" noChangeArrowheads="1"/>
          </p:cNvPicPr>
          <p:nvPr/>
        </p:nvPicPr>
        <p:blipFill>
          <a:blip r:embed="rId5"/>
          <a:srcRect b="11325"/>
          <a:stretch>
            <a:fillRect/>
          </a:stretch>
        </p:blipFill>
        <p:spPr bwMode="auto">
          <a:xfrm>
            <a:off x="307975" y="3648404"/>
            <a:ext cx="5854144" cy="1181099"/>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4427A-E3C2-0EFE-2DC3-BC50D7F07D3F}"/>
              </a:ext>
            </a:extLst>
          </p:cNvPr>
          <p:cNvSpPr>
            <a:spLocks noGrp="1"/>
          </p:cNvSpPr>
          <p:nvPr>
            <p:ph type="title"/>
          </p:nvPr>
        </p:nvSpPr>
        <p:spPr>
          <a:xfrm>
            <a:off x="311700" y="445025"/>
            <a:ext cx="8520600" cy="387440"/>
          </a:xfrm>
        </p:spPr>
        <p:txBody>
          <a:bodyPr>
            <a:normAutofit fontScale="90000"/>
          </a:bodyPr>
          <a:lstStyle/>
          <a:p>
            <a:r>
              <a:rPr lang="en-US" dirty="0"/>
              <a:t>Bionic leaf </a:t>
            </a:r>
            <a:endParaRPr lang="en-IN" dirty="0"/>
          </a:p>
        </p:txBody>
      </p:sp>
      <p:sp>
        <p:nvSpPr>
          <p:cNvPr id="3" name="Text Placeholder 2">
            <a:extLst>
              <a:ext uri="{FF2B5EF4-FFF2-40B4-BE49-F238E27FC236}">
                <a16:creationId xmlns:a16="http://schemas.microsoft.com/office/drawing/2014/main" id="{B30D228B-1738-8A58-CB67-A15D996E8AC8}"/>
              </a:ext>
            </a:extLst>
          </p:cNvPr>
          <p:cNvSpPr>
            <a:spLocks noGrp="1"/>
          </p:cNvSpPr>
          <p:nvPr>
            <p:ph type="body" idx="1"/>
          </p:nvPr>
        </p:nvSpPr>
        <p:spPr/>
        <p:txBody>
          <a:bodyPr/>
          <a:lstStyle/>
          <a:p>
            <a:pPr marL="114300" indent="0">
              <a:buNone/>
            </a:pPr>
            <a:r>
              <a:rPr lang="en-US" dirty="0"/>
              <a:t>   </a:t>
            </a:r>
            <a:r>
              <a:rPr lang="en-US" dirty="0">
                <a:solidFill>
                  <a:srgbClr val="FF0000"/>
                </a:solidFill>
              </a:rPr>
              <a:t>Artificial leaf </a:t>
            </a:r>
          </a:p>
          <a:p>
            <a:pPr marL="114300" indent="0">
              <a:buNone/>
            </a:pPr>
            <a:r>
              <a:rPr lang="en-US" dirty="0">
                <a:solidFill>
                  <a:srgbClr val="FF0000"/>
                </a:solidFill>
              </a:rPr>
              <a:t>{Bionic leaf)</a:t>
            </a:r>
          </a:p>
          <a:p>
            <a:pPr marL="114300" indent="0">
              <a:buNone/>
            </a:pPr>
            <a:r>
              <a:rPr lang="en-US" sz="1400" dirty="0">
                <a:solidFill>
                  <a:srgbClr val="FF0000"/>
                </a:solidFill>
              </a:rPr>
              <a:t>Bionic leaf  can be</a:t>
            </a:r>
          </a:p>
          <a:p>
            <a:pPr marL="114300" indent="0">
              <a:buNone/>
            </a:pPr>
            <a:r>
              <a:rPr lang="en-US" sz="1400" dirty="0">
                <a:solidFill>
                  <a:srgbClr val="FF0000"/>
                </a:solidFill>
              </a:rPr>
              <a:t> considered as </a:t>
            </a:r>
          </a:p>
          <a:p>
            <a:pPr marL="114300" indent="0">
              <a:buNone/>
            </a:pPr>
            <a:r>
              <a:rPr lang="en-US" sz="1400" dirty="0">
                <a:solidFill>
                  <a:srgbClr val="FF0000"/>
                </a:solidFill>
              </a:rPr>
              <a:t>Photovoltaic cells to </a:t>
            </a:r>
          </a:p>
          <a:p>
            <a:pPr marL="114300" indent="0">
              <a:buNone/>
            </a:pPr>
            <a:r>
              <a:rPr lang="en-US" sz="1400" dirty="0">
                <a:solidFill>
                  <a:srgbClr val="FF0000"/>
                </a:solidFill>
              </a:rPr>
              <a:t>split water</a:t>
            </a:r>
          </a:p>
          <a:p>
            <a:pPr marL="114300" indent="0">
              <a:buNone/>
            </a:pPr>
            <a:r>
              <a:rPr lang="en-US" sz="1400" dirty="0">
                <a:solidFill>
                  <a:srgbClr val="FF0000"/>
                </a:solidFill>
              </a:rPr>
              <a:t> </a:t>
            </a:r>
            <a:endParaRPr lang="en-IN" sz="1400" dirty="0">
              <a:solidFill>
                <a:srgbClr val="FF0000"/>
              </a:solidFill>
            </a:endParaRPr>
          </a:p>
        </p:txBody>
      </p:sp>
      <p:pic>
        <p:nvPicPr>
          <p:cNvPr id="5" name="Picture 4">
            <a:extLst>
              <a:ext uri="{FF2B5EF4-FFF2-40B4-BE49-F238E27FC236}">
                <a16:creationId xmlns:a16="http://schemas.microsoft.com/office/drawing/2014/main" id="{5B3232F8-C277-A45C-A8F0-FCFC0FA6607B}"/>
              </a:ext>
            </a:extLst>
          </p:cNvPr>
          <p:cNvPicPr>
            <a:picLocks noChangeAspect="1"/>
          </p:cNvPicPr>
          <p:nvPr/>
        </p:nvPicPr>
        <p:blipFill>
          <a:blip r:embed="rId2"/>
          <a:stretch>
            <a:fillRect/>
          </a:stretch>
        </p:blipFill>
        <p:spPr>
          <a:xfrm>
            <a:off x="2622699" y="190500"/>
            <a:ext cx="4342624" cy="4762500"/>
          </a:xfrm>
          <a:prstGeom prst="rect">
            <a:avLst/>
          </a:prstGeom>
        </p:spPr>
      </p:pic>
      <p:sp>
        <p:nvSpPr>
          <p:cNvPr id="6" name="Arrow: Right 5">
            <a:extLst>
              <a:ext uri="{FF2B5EF4-FFF2-40B4-BE49-F238E27FC236}">
                <a16:creationId xmlns:a16="http://schemas.microsoft.com/office/drawing/2014/main" id="{2087AA88-44C5-560A-65DC-A33C9FADCEAE}"/>
              </a:ext>
            </a:extLst>
          </p:cNvPr>
          <p:cNvSpPr/>
          <p:nvPr/>
        </p:nvSpPr>
        <p:spPr>
          <a:xfrm>
            <a:off x="2034363" y="1396409"/>
            <a:ext cx="588336"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D681CF8D-23E3-CFE5-0569-63A4F4B266AD}"/>
              </a:ext>
            </a:extLst>
          </p:cNvPr>
          <p:cNvSpPr txBox="1"/>
          <p:nvPr/>
        </p:nvSpPr>
        <p:spPr>
          <a:xfrm>
            <a:off x="6230679" y="3032333"/>
            <a:ext cx="1481469" cy="523220"/>
          </a:xfrm>
          <a:prstGeom prst="rect">
            <a:avLst/>
          </a:prstGeom>
          <a:noFill/>
        </p:spPr>
        <p:txBody>
          <a:bodyPr wrap="square">
            <a:spAutoFit/>
          </a:bodyPr>
          <a:lstStyle/>
          <a:p>
            <a:r>
              <a:rPr lang="en-US" sz="1400" dirty="0">
                <a:solidFill>
                  <a:srgbClr val="FF0000"/>
                </a:solidFill>
              </a:rPr>
              <a:t>Hydrogen  using bacteria</a:t>
            </a:r>
            <a:endParaRPr lang="en-IN" dirty="0"/>
          </a:p>
        </p:txBody>
      </p:sp>
    </p:spTree>
    <p:extLst>
      <p:ext uri="{BB962C8B-B14F-4D97-AF65-F5344CB8AC3E}">
        <p14:creationId xmlns:p14="http://schemas.microsoft.com/office/powerpoint/2010/main" val="391314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943850" y="54850"/>
            <a:ext cx="1144643" cy="1211975"/>
          </a:xfrm>
          <a:prstGeom prst="rect">
            <a:avLst/>
          </a:prstGeom>
          <a:noFill/>
          <a:ln>
            <a:noFill/>
          </a:ln>
        </p:spPr>
      </p:pic>
      <p:pic>
        <p:nvPicPr>
          <p:cNvPr id="63" name="Google Shape;63;p14"/>
          <p:cNvPicPr preferRelativeResize="0"/>
          <p:nvPr/>
        </p:nvPicPr>
        <p:blipFill>
          <a:blip r:embed="rId4">
            <a:alphaModFix/>
          </a:blip>
          <a:stretch>
            <a:fillRect/>
          </a:stretch>
        </p:blipFill>
        <p:spPr>
          <a:xfrm>
            <a:off x="0" y="1120775"/>
            <a:ext cx="7924800" cy="57150"/>
          </a:xfrm>
          <a:prstGeom prst="rect">
            <a:avLst/>
          </a:prstGeom>
          <a:noFill/>
          <a:ln>
            <a:noFill/>
          </a:ln>
        </p:spPr>
      </p:pic>
      <p:sp>
        <p:nvSpPr>
          <p:cNvPr id="64" name="Google Shape;64;p14"/>
          <p:cNvSpPr txBox="1"/>
          <p:nvPr/>
        </p:nvSpPr>
        <p:spPr>
          <a:xfrm>
            <a:off x="76200" y="1"/>
            <a:ext cx="6671441" cy="12310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chemeClr val="dk1"/>
                </a:solidFill>
                <a:latin typeface="Cambria" pitchFamily="18" charset="0"/>
                <a:ea typeface="Cambria" pitchFamily="18" charset="0"/>
                <a:cs typeface="Cambria"/>
                <a:sym typeface="Cambria"/>
              </a:rPr>
              <a:t>Biology for Engineers</a:t>
            </a:r>
          </a:p>
          <a:p>
            <a:pPr marL="0" lvl="0" indent="0" algn="l" rtl="0">
              <a:spcBef>
                <a:spcPts val="0"/>
              </a:spcBef>
              <a:spcAft>
                <a:spcPts val="0"/>
              </a:spcAft>
              <a:buNone/>
            </a:pPr>
            <a:endParaRPr lang="en" sz="800" b="1" dirty="0">
              <a:solidFill>
                <a:schemeClr val="dk1"/>
              </a:solidFill>
              <a:latin typeface="Cambria" pitchFamily="18" charset="0"/>
              <a:ea typeface="Cambria" pitchFamily="18" charset="0"/>
              <a:cs typeface="Cambria"/>
              <a:sym typeface="Cambria"/>
            </a:endParaRPr>
          </a:p>
          <a:p>
            <a:r>
              <a:rPr lang="en-US" sz="1600" b="1" dirty="0">
                <a:solidFill>
                  <a:schemeClr val="dk1"/>
                </a:solidFill>
                <a:latin typeface="Cambria" pitchFamily="18" charset="0"/>
                <a:ea typeface="Cambria" pitchFamily="18" charset="0"/>
                <a:cs typeface="Cambria"/>
                <a:sym typeface="Cambria"/>
              </a:rPr>
              <a:t>Nature-</a:t>
            </a:r>
            <a:r>
              <a:rPr lang="en-US" sz="1600" b="1" dirty="0" err="1">
                <a:solidFill>
                  <a:schemeClr val="dk1"/>
                </a:solidFill>
                <a:latin typeface="Cambria" pitchFamily="18" charset="0"/>
                <a:ea typeface="Cambria" pitchFamily="18" charset="0"/>
                <a:cs typeface="Cambria"/>
                <a:sym typeface="Cambria"/>
              </a:rPr>
              <a:t>bioinspired</a:t>
            </a:r>
            <a:r>
              <a:rPr lang="en-US" sz="1600" b="1" dirty="0">
                <a:solidFill>
                  <a:schemeClr val="dk1"/>
                </a:solidFill>
                <a:latin typeface="Cambria" pitchFamily="18" charset="0"/>
                <a:ea typeface="Cambria" pitchFamily="18" charset="0"/>
                <a:cs typeface="Cambria"/>
                <a:sym typeface="Cambria"/>
              </a:rPr>
              <a:t> materials and mechanisms</a:t>
            </a:r>
          </a:p>
          <a:p>
            <a:pPr marL="0" lvl="0" indent="0" algn="l" rtl="0">
              <a:spcBef>
                <a:spcPts val="0"/>
              </a:spcBef>
              <a:spcAft>
                <a:spcPts val="0"/>
              </a:spcAft>
              <a:buNone/>
            </a:pPr>
            <a:endParaRPr lang="en-US" sz="800" b="1" dirty="0">
              <a:latin typeface="Cambria" pitchFamily="18" charset="0"/>
              <a:ea typeface="Cambria" pitchFamily="18" charset="0"/>
            </a:endParaRPr>
          </a:p>
          <a:p>
            <a:r>
              <a:rPr lang="en-US" sz="2000" b="1" dirty="0">
                <a:solidFill>
                  <a:schemeClr val="dk1"/>
                </a:solidFill>
                <a:latin typeface="Cambria" pitchFamily="18" charset="0"/>
                <a:ea typeface="Cambria" pitchFamily="18" charset="0"/>
              </a:rPr>
              <a:t>Photosynthesis</a:t>
            </a:r>
          </a:p>
        </p:txBody>
      </p:sp>
      <p:sp>
        <p:nvSpPr>
          <p:cNvPr id="35842" name="AutoShape 2" descr="Photosynthesi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5844" name="AutoShape 4" descr="Photosynthesi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11" name="Group 10"/>
          <p:cNvGrpSpPr/>
          <p:nvPr/>
        </p:nvGrpSpPr>
        <p:grpSpPr>
          <a:xfrm>
            <a:off x="394139" y="1981920"/>
            <a:ext cx="5901558" cy="2159155"/>
            <a:chOff x="214324" y="1561507"/>
            <a:chExt cx="6317481" cy="2324693"/>
          </a:xfrm>
        </p:grpSpPr>
        <p:sp>
          <p:nvSpPr>
            <p:cNvPr id="12" name="TextBox 11"/>
            <p:cNvSpPr txBox="1"/>
            <p:nvPr/>
          </p:nvSpPr>
          <p:spPr>
            <a:xfrm>
              <a:off x="501803" y="1774683"/>
              <a:ext cx="5715000" cy="1908215"/>
            </a:xfrm>
            <a:prstGeom prst="rect">
              <a:avLst/>
            </a:prstGeom>
            <a:noFill/>
          </p:spPr>
          <p:txBody>
            <a:bodyPr wrap="square" rtlCol="0">
              <a:spAutoFit/>
            </a:bodyPr>
            <a:lstStyle/>
            <a:p>
              <a:r>
                <a:rPr lang="en-US" sz="2000" b="1" dirty="0">
                  <a:latin typeface="Cambria" pitchFamily="18" charset="0"/>
                  <a:ea typeface="Cambria" pitchFamily="18" charset="0"/>
                </a:rPr>
                <a:t>Photosynthesis</a:t>
              </a:r>
              <a:r>
                <a:rPr lang="en-US" sz="2000" dirty="0">
                  <a:latin typeface="Cambria" pitchFamily="18" charset="0"/>
                  <a:ea typeface="Cambria" pitchFamily="18" charset="0"/>
                </a:rPr>
                <a:t> has 3 major events:</a:t>
              </a:r>
            </a:p>
            <a:p>
              <a:endParaRPr lang="en-US" sz="800" dirty="0">
                <a:latin typeface="Cambria" pitchFamily="18" charset="0"/>
                <a:ea typeface="Cambria" pitchFamily="18" charset="0"/>
              </a:endParaRPr>
            </a:p>
            <a:p>
              <a:pPr marL="342900" indent="-342900">
                <a:spcAft>
                  <a:spcPts val="600"/>
                </a:spcAft>
                <a:buAutoNum type="arabicPeriod"/>
              </a:pPr>
              <a:r>
                <a:rPr lang="en-US" sz="1800" dirty="0">
                  <a:latin typeface="Cambria" pitchFamily="18" charset="0"/>
                  <a:ea typeface="Cambria" pitchFamily="18" charset="0"/>
                </a:rPr>
                <a:t>Sunlight is converted into chemical energy</a:t>
              </a:r>
            </a:p>
            <a:p>
              <a:pPr marL="342900" indent="-342900">
                <a:spcAft>
                  <a:spcPts val="600"/>
                </a:spcAft>
                <a:buAutoNum type="arabicPeriod"/>
              </a:pPr>
              <a:r>
                <a:rPr lang="en-US" sz="1800" dirty="0">
                  <a:latin typeface="Cambria" pitchFamily="18" charset="0"/>
                  <a:ea typeface="Cambria" pitchFamily="18" charset="0"/>
                </a:rPr>
                <a:t>Water (H</a:t>
              </a:r>
              <a:r>
                <a:rPr lang="en-US" sz="1800" baseline="-25000" dirty="0">
                  <a:latin typeface="Cambria" pitchFamily="18" charset="0"/>
                  <a:ea typeface="Cambria" pitchFamily="18" charset="0"/>
                </a:rPr>
                <a:t>2</a:t>
              </a:r>
              <a:r>
                <a:rPr lang="en-US" sz="1800" dirty="0">
                  <a:latin typeface="Cambria" pitchFamily="18" charset="0"/>
                  <a:ea typeface="Cambria" pitchFamily="18" charset="0"/>
                </a:rPr>
                <a:t>O) is split into oxygen (O</a:t>
              </a:r>
              <a:r>
                <a:rPr lang="en-US" sz="1800" baseline="-25000" dirty="0">
                  <a:latin typeface="Cambria" pitchFamily="18" charset="0"/>
                  <a:ea typeface="Cambria" pitchFamily="18" charset="0"/>
                </a:rPr>
                <a:t>2</a:t>
              </a:r>
              <a:r>
                <a:rPr lang="en-US" sz="1800" dirty="0">
                  <a:latin typeface="Cambria" pitchFamily="18" charset="0"/>
                  <a:ea typeface="Cambria" pitchFamily="18" charset="0"/>
                </a:rPr>
                <a:t>)</a:t>
              </a:r>
              <a:endParaRPr lang="en-US" sz="1800" baseline="-25000" dirty="0">
                <a:latin typeface="Cambria" pitchFamily="18" charset="0"/>
                <a:ea typeface="Cambria" pitchFamily="18" charset="0"/>
              </a:endParaRPr>
            </a:p>
            <a:p>
              <a:pPr marL="342900" indent="-342900">
                <a:spcAft>
                  <a:spcPts val="600"/>
                </a:spcAft>
                <a:buAutoNum type="arabicPeriod"/>
              </a:pPr>
              <a:r>
                <a:rPr lang="en-US" sz="1800" dirty="0">
                  <a:latin typeface="Cambria" pitchFamily="18" charset="0"/>
                  <a:ea typeface="Cambria" pitchFamily="18" charset="0"/>
                </a:rPr>
                <a:t>Carbon dioxide (CO</a:t>
              </a:r>
              <a:r>
                <a:rPr lang="en-US" sz="1800" baseline="-25000" dirty="0">
                  <a:latin typeface="Cambria" pitchFamily="18" charset="0"/>
                  <a:ea typeface="Cambria" pitchFamily="18" charset="0"/>
                </a:rPr>
                <a:t>2</a:t>
              </a:r>
              <a:r>
                <a:rPr lang="en-US" sz="1800" dirty="0">
                  <a:latin typeface="Cambria" pitchFamily="18" charset="0"/>
                  <a:ea typeface="Cambria" pitchFamily="18" charset="0"/>
                </a:rPr>
                <a:t>) is fixed into sugars (C</a:t>
              </a:r>
              <a:r>
                <a:rPr lang="en-US" sz="1800" baseline="-25000" dirty="0">
                  <a:latin typeface="Cambria" pitchFamily="18" charset="0"/>
                  <a:ea typeface="Cambria" pitchFamily="18" charset="0"/>
                </a:rPr>
                <a:t>6</a:t>
              </a:r>
              <a:r>
                <a:rPr lang="en-US" sz="1800" dirty="0">
                  <a:latin typeface="Cambria" pitchFamily="18" charset="0"/>
                  <a:ea typeface="Cambria" pitchFamily="18" charset="0"/>
                </a:rPr>
                <a:t>H</a:t>
              </a:r>
              <a:r>
                <a:rPr lang="en-US" sz="1800" baseline="-25000" dirty="0">
                  <a:latin typeface="Cambria" pitchFamily="18" charset="0"/>
                  <a:ea typeface="Cambria" pitchFamily="18" charset="0"/>
                </a:rPr>
                <a:t>12</a:t>
              </a:r>
              <a:r>
                <a:rPr lang="en-US" sz="1800" dirty="0">
                  <a:latin typeface="Cambria" pitchFamily="18" charset="0"/>
                  <a:ea typeface="Cambria" pitchFamily="18" charset="0"/>
                </a:rPr>
                <a:t>O</a:t>
              </a:r>
              <a:r>
                <a:rPr lang="en-US" sz="1800" baseline="-25000" dirty="0">
                  <a:latin typeface="Cambria" pitchFamily="18" charset="0"/>
                  <a:ea typeface="Cambria" pitchFamily="18" charset="0"/>
                </a:rPr>
                <a:t>6</a:t>
              </a:r>
              <a:r>
                <a:rPr lang="en-US" sz="1800" dirty="0">
                  <a:latin typeface="Cambria" pitchFamily="18" charset="0"/>
                  <a:ea typeface="Cambria" pitchFamily="18" charset="0"/>
                </a:rPr>
                <a:t>)</a:t>
              </a:r>
            </a:p>
          </p:txBody>
        </p:sp>
        <p:sp>
          <p:nvSpPr>
            <p:cNvPr id="13" name="Rectangle 12"/>
            <p:cNvSpPr/>
            <p:nvPr/>
          </p:nvSpPr>
          <p:spPr>
            <a:xfrm>
              <a:off x="358064" y="1686949"/>
              <a:ext cx="6019800" cy="207673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244326" y="1588465"/>
              <a:ext cx="287479" cy="25088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14324" y="3635317"/>
              <a:ext cx="287479" cy="25088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216803" y="3635317"/>
              <a:ext cx="287479" cy="25088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14324" y="1561507"/>
              <a:ext cx="287479" cy="25088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 name="Picture 5" descr="C:\Users\HP\OneDrive\Desktop\4.jpg"/>
          <p:cNvPicPr>
            <a:picLocks noChangeAspect="1" noChangeArrowheads="1"/>
          </p:cNvPicPr>
          <p:nvPr/>
        </p:nvPicPr>
        <p:blipFill>
          <a:blip r:embed="rId5"/>
          <a:srcRect/>
          <a:stretch>
            <a:fillRect/>
          </a:stretch>
        </p:blipFill>
        <p:spPr bwMode="auto">
          <a:xfrm>
            <a:off x="6506397" y="1931112"/>
            <a:ext cx="2427396" cy="2427396"/>
          </a:xfrm>
          <a:prstGeom prst="rect">
            <a:avLst/>
          </a:prstGeom>
          <a:noFill/>
          <a:ln w="19050">
            <a:solidFill>
              <a:schemeClr val="tx1"/>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943850" y="54850"/>
            <a:ext cx="1144643" cy="1211975"/>
          </a:xfrm>
          <a:prstGeom prst="rect">
            <a:avLst/>
          </a:prstGeom>
          <a:noFill/>
          <a:ln>
            <a:noFill/>
          </a:ln>
        </p:spPr>
      </p:pic>
      <p:pic>
        <p:nvPicPr>
          <p:cNvPr id="63" name="Google Shape;63;p14"/>
          <p:cNvPicPr preferRelativeResize="0"/>
          <p:nvPr/>
        </p:nvPicPr>
        <p:blipFill>
          <a:blip r:embed="rId4">
            <a:alphaModFix/>
          </a:blip>
          <a:stretch>
            <a:fillRect/>
          </a:stretch>
        </p:blipFill>
        <p:spPr>
          <a:xfrm>
            <a:off x="0" y="1120775"/>
            <a:ext cx="7924800" cy="57150"/>
          </a:xfrm>
          <a:prstGeom prst="rect">
            <a:avLst/>
          </a:prstGeom>
          <a:noFill/>
          <a:ln>
            <a:noFill/>
          </a:ln>
        </p:spPr>
      </p:pic>
      <p:sp>
        <p:nvSpPr>
          <p:cNvPr id="64" name="Google Shape;64;p14"/>
          <p:cNvSpPr txBox="1"/>
          <p:nvPr/>
        </p:nvSpPr>
        <p:spPr>
          <a:xfrm>
            <a:off x="76200" y="1"/>
            <a:ext cx="6671441" cy="12310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chemeClr val="dk1"/>
                </a:solidFill>
                <a:latin typeface="Cambria" pitchFamily="18" charset="0"/>
                <a:ea typeface="Cambria" pitchFamily="18" charset="0"/>
                <a:cs typeface="Cambria"/>
                <a:sym typeface="Cambria"/>
              </a:rPr>
              <a:t>Biology for Engineers</a:t>
            </a:r>
          </a:p>
          <a:p>
            <a:pPr marL="0" lvl="0" indent="0" algn="l" rtl="0">
              <a:spcBef>
                <a:spcPts val="0"/>
              </a:spcBef>
              <a:spcAft>
                <a:spcPts val="0"/>
              </a:spcAft>
              <a:buNone/>
            </a:pPr>
            <a:endParaRPr lang="en" sz="800" b="1" dirty="0">
              <a:solidFill>
                <a:schemeClr val="dk1"/>
              </a:solidFill>
              <a:latin typeface="Cambria" pitchFamily="18" charset="0"/>
              <a:ea typeface="Cambria" pitchFamily="18" charset="0"/>
              <a:cs typeface="Cambria"/>
              <a:sym typeface="Cambria"/>
            </a:endParaRPr>
          </a:p>
          <a:p>
            <a:r>
              <a:rPr lang="en-US" sz="1600" b="1" dirty="0">
                <a:solidFill>
                  <a:schemeClr val="dk1"/>
                </a:solidFill>
                <a:latin typeface="Cambria" pitchFamily="18" charset="0"/>
                <a:ea typeface="Cambria" pitchFamily="18" charset="0"/>
                <a:cs typeface="Cambria"/>
                <a:sym typeface="Cambria"/>
              </a:rPr>
              <a:t>Nature-</a:t>
            </a:r>
            <a:r>
              <a:rPr lang="en-US" sz="1600" b="1" dirty="0" err="1">
                <a:solidFill>
                  <a:schemeClr val="dk1"/>
                </a:solidFill>
                <a:latin typeface="Cambria" pitchFamily="18" charset="0"/>
                <a:ea typeface="Cambria" pitchFamily="18" charset="0"/>
                <a:cs typeface="Cambria"/>
                <a:sym typeface="Cambria"/>
              </a:rPr>
              <a:t>bioinspired</a:t>
            </a:r>
            <a:r>
              <a:rPr lang="en-US" sz="1600" b="1" dirty="0">
                <a:solidFill>
                  <a:schemeClr val="dk1"/>
                </a:solidFill>
                <a:latin typeface="Cambria" pitchFamily="18" charset="0"/>
                <a:ea typeface="Cambria" pitchFamily="18" charset="0"/>
                <a:cs typeface="Cambria"/>
                <a:sym typeface="Cambria"/>
              </a:rPr>
              <a:t> materials and mechanisms</a:t>
            </a:r>
          </a:p>
          <a:p>
            <a:pPr marL="0" lvl="0" indent="0" algn="l" rtl="0">
              <a:spcBef>
                <a:spcPts val="0"/>
              </a:spcBef>
              <a:spcAft>
                <a:spcPts val="0"/>
              </a:spcAft>
              <a:buNone/>
            </a:pPr>
            <a:endParaRPr lang="en-US" sz="800" b="1" dirty="0">
              <a:latin typeface="Cambria" pitchFamily="18" charset="0"/>
              <a:ea typeface="Cambria" pitchFamily="18" charset="0"/>
            </a:endParaRPr>
          </a:p>
          <a:p>
            <a:r>
              <a:rPr lang="en-US" sz="2000" b="1" dirty="0">
                <a:solidFill>
                  <a:schemeClr val="dk1"/>
                </a:solidFill>
                <a:latin typeface="Cambria" pitchFamily="18" charset="0"/>
                <a:ea typeface="Cambria" pitchFamily="18" charset="0"/>
              </a:rPr>
              <a:t>Photosynthesis</a:t>
            </a:r>
          </a:p>
        </p:txBody>
      </p:sp>
      <p:sp>
        <p:nvSpPr>
          <p:cNvPr id="35842" name="AutoShape 2" descr="Photosynthesi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5844" name="AutoShape 4" descr="Photosynthesi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 name="Rectangle 18"/>
          <p:cNvSpPr/>
          <p:nvPr/>
        </p:nvSpPr>
        <p:spPr>
          <a:xfrm>
            <a:off x="226603" y="1237593"/>
            <a:ext cx="5228266" cy="461665"/>
          </a:xfrm>
          <a:prstGeom prst="rect">
            <a:avLst/>
          </a:prstGeom>
        </p:spPr>
        <p:txBody>
          <a:bodyPr wrap="square">
            <a:spAutoFit/>
          </a:bodyPr>
          <a:lstStyle/>
          <a:p>
            <a:r>
              <a:rPr lang="en-US" sz="2400" b="1" dirty="0">
                <a:latin typeface="Cambria" pitchFamily="18" charset="0"/>
                <a:ea typeface="Cambria" pitchFamily="18" charset="0"/>
              </a:rPr>
              <a:t>Photosynthesis is carried out by:</a:t>
            </a:r>
          </a:p>
        </p:txBody>
      </p:sp>
      <p:grpSp>
        <p:nvGrpSpPr>
          <p:cNvPr id="23" name="Group 22"/>
          <p:cNvGrpSpPr/>
          <p:nvPr/>
        </p:nvGrpSpPr>
        <p:grpSpPr>
          <a:xfrm>
            <a:off x="190649" y="1944412"/>
            <a:ext cx="4665130" cy="2549531"/>
            <a:chOff x="638800" y="2890468"/>
            <a:chExt cx="5669609" cy="4166534"/>
          </a:xfrm>
        </p:grpSpPr>
        <p:grpSp>
          <p:nvGrpSpPr>
            <p:cNvPr id="24" name="Group 20"/>
            <p:cNvGrpSpPr/>
            <p:nvPr/>
          </p:nvGrpSpPr>
          <p:grpSpPr>
            <a:xfrm>
              <a:off x="1635132" y="2890468"/>
              <a:ext cx="4430584" cy="2150924"/>
              <a:chOff x="1574589" y="2908332"/>
              <a:chExt cx="4430584" cy="2150924"/>
            </a:xfrm>
          </p:grpSpPr>
          <p:sp>
            <p:nvSpPr>
              <p:cNvPr id="37" name="TextBox 9"/>
              <p:cNvSpPr txBox="1"/>
              <p:nvPr/>
            </p:nvSpPr>
            <p:spPr>
              <a:xfrm>
                <a:off x="3559637" y="2908332"/>
                <a:ext cx="2445536" cy="653874"/>
              </a:xfrm>
              <a:prstGeom prst="rect">
                <a:avLst/>
              </a:prstGeom>
              <a:noFill/>
            </p:spPr>
            <p:txBody>
              <a:bodyPr wrap="square" rtlCol="0">
                <a:spAutoFit/>
              </a:bodyPr>
              <a:lstStyle/>
              <a:p>
                <a:r>
                  <a:rPr lang="en-US" sz="2000" dirty="0">
                    <a:latin typeface="Cambria" pitchFamily="18" charset="0"/>
                    <a:ea typeface="Cambria" pitchFamily="18" charset="0"/>
                  </a:rPr>
                  <a:t>Some bacteria</a:t>
                </a:r>
                <a:endParaRPr lang="en-US" sz="2400" dirty="0">
                  <a:latin typeface="Cambria" pitchFamily="18" charset="0"/>
                  <a:ea typeface="Cambria" pitchFamily="18" charset="0"/>
                </a:endParaRPr>
              </a:p>
            </p:txBody>
          </p:sp>
          <p:pic>
            <p:nvPicPr>
              <p:cNvPr id="38" name="Picture 6"/>
              <p:cNvPicPr>
                <a:picLocks noChangeAspect="1"/>
              </p:cNvPicPr>
              <p:nvPr/>
            </p:nvPicPr>
            <p:blipFill rotWithShape="1">
              <a:blip r:embed="rId5" cstate="print">
                <a:extLst>
                  <a:ext uri="{28A0092B-C50C-407E-A947-70E740481C1C}">
                    <a14:useLocalDpi xmlns:a14="http://schemas.microsoft.com/office/drawing/2010/main" val="0"/>
                  </a:ext>
                </a:extLst>
              </a:blip>
              <a:stretch/>
            </p:blipFill>
            <p:spPr>
              <a:xfrm>
                <a:off x="1574589" y="3575685"/>
                <a:ext cx="1978092" cy="1483571"/>
              </a:xfrm>
              <a:prstGeom prst="rect">
                <a:avLst/>
              </a:prstGeom>
            </p:spPr>
          </p:pic>
        </p:grpSp>
        <p:grpSp>
          <p:nvGrpSpPr>
            <p:cNvPr id="25" name="Group 22"/>
            <p:cNvGrpSpPr/>
            <p:nvPr/>
          </p:nvGrpSpPr>
          <p:grpSpPr>
            <a:xfrm>
              <a:off x="2489164" y="5028602"/>
              <a:ext cx="2043743" cy="1992489"/>
              <a:chOff x="2447260" y="5046466"/>
              <a:chExt cx="2043743" cy="1992489"/>
            </a:xfrm>
          </p:grpSpPr>
          <p:pic>
            <p:nvPicPr>
              <p:cNvPr id="35" name="Picture 7" descr="V:\PEER2\NSF FELLOWS\Undergraduates\Graham, Jennifer\MISC\old DLCs\Biomes\cyanobacteria3.jpg"/>
              <p:cNvPicPr>
                <a:picLocks noChangeAspect="1" noChangeArrowheads="1"/>
              </p:cNvPicPr>
              <p:nvPr/>
            </p:nvPicPr>
            <p:blipFill>
              <a:blip r:embed="rId6">
                <a:extLst>
                  <a:ext uri="{BEBA8EAE-BF5A-486C-A8C5-ECC9F3942E4B}">
                    <a14:imgProps xmlns:a14="http://schemas.microsoft.com/office/drawing/2010/main">
                      <a14:imgLayer>
                        <a14:imgEffect>
                          <a14:brightnessContrast contrast="23000"/>
                        </a14:imgEffect>
                      </a14:imgLayer>
                    </a14:imgProps>
                  </a:ext>
                  <a:ext uri="{28A0092B-C50C-407E-A947-70E740481C1C}">
                    <a14:useLocalDpi xmlns:a14="http://schemas.microsoft.com/office/drawing/2010/main" val="0"/>
                  </a:ext>
                </a:extLst>
              </a:blip>
              <a:srcRect/>
              <a:stretch>
                <a:fillRect/>
              </a:stretch>
            </p:blipFill>
            <p:spPr bwMode="auto">
              <a:xfrm>
                <a:off x="2472908" y="5046466"/>
                <a:ext cx="1890400" cy="1406205"/>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2447260" y="6435380"/>
                <a:ext cx="2043743" cy="603575"/>
              </a:xfrm>
              <a:prstGeom prst="rect">
                <a:avLst/>
              </a:prstGeom>
              <a:noFill/>
            </p:spPr>
            <p:txBody>
              <a:bodyPr wrap="square" rtlCol="0">
                <a:spAutoFit/>
              </a:bodyPr>
              <a:lstStyle/>
              <a:p>
                <a:r>
                  <a:rPr lang="en-US" sz="1800" dirty="0" err="1">
                    <a:latin typeface="Cambria" pitchFamily="18" charset="0"/>
                    <a:ea typeface="Cambria" pitchFamily="18" charset="0"/>
                  </a:rPr>
                  <a:t>Cyanobacteria</a:t>
                </a:r>
                <a:endParaRPr lang="en-US" sz="1800" dirty="0">
                  <a:latin typeface="Cambria" pitchFamily="18" charset="0"/>
                  <a:ea typeface="Cambria" pitchFamily="18" charset="0"/>
                </a:endParaRPr>
              </a:p>
            </p:txBody>
          </p:sp>
        </p:grpSp>
        <p:grpSp>
          <p:nvGrpSpPr>
            <p:cNvPr id="26" name="Group 19"/>
            <p:cNvGrpSpPr/>
            <p:nvPr/>
          </p:nvGrpSpPr>
          <p:grpSpPr>
            <a:xfrm>
              <a:off x="2016549" y="2933280"/>
              <a:ext cx="3549451" cy="2078747"/>
              <a:chOff x="2016549" y="2933280"/>
              <a:chExt cx="3549451" cy="2078747"/>
            </a:xfrm>
          </p:grpSpPr>
          <p:pic>
            <p:nvPicPr>
              <p:cNvPr id="33" name="Picture 5" descr="V:\PEER2\NSF FELLOWS\Undergraduates\Graham, Jennifer\MISC\old DLCs\compost\bacteria2.jpg"/>
              <p:cNvPicPr>
                <a:picLocks noChangeAspect="1" noChangeArrowheads="1"/>
              </p:cNvPicPr>
              <p:nvPr/>
            </p:nvPicPr>
            <p:blipFill>
              <a:blip r:embed="rId7" cstate="print">
                <a:extLst>
                  <a:ext uri="{BEBA8EAE-BF5A-486C-A8C5-ECC9F3942E4B}">
                    <a14:imgProps xmlns:a14="http://schemas.microsoft.com/office/drawing/2010/main">
                      <a14:imgLayer>
                        <a14:imgEffect>
                          <a14:brightnessContrast contrast="48000"/>
                        </a14:imgEffect>
                      </a14:imgLayer>
                    </a14:imgProps>
                  </a:ext>
                  <a:ext uri="{28A0092B-C50C-407E-A947-70E740481C1C}">
                    <a14:useLocalDpi xmlns:a14="http://schemas.microsoft.com/office/drawing/2010/main" val="0"/>
                  </a:ext>
                </a:extLst>
              </a:blip>
              <a:srcRect/>
              <a:stretch>
                <a:fillRect/>
              </a:stretch>
            </p:blipFill>
            <p:spPr bwMode="auto">
              <a:xfrm>
                <a:off x="3613644" y="3560351"/>
                <a:ext cx="1952356" cy="1451676"/>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2016549" y="2933280"/>
                <a:ext cx="1072966" cy="653874"/>
              </a:xfrm>
              <a:prstGeom prst="rect">
                <a:avLst/>
              </a:prstGeom>
              <a:noFill/>
            </p:spPr>
            <p:txBody>
              <a:bodyPr wrap="square" rtlCol="0">
                <a:spAutoFit/>
              </a:bodyPr>
              <a:lstStyle/>
              <a:p>
                <a:r>
                  <a:rPr lang="en-US" sz="2000" dirty="0">
                    <a:latin typeface="Cambria" pitchFamily="18" charset="0"/>
                    <a:ea typeface="Cambria" pitchFamily="18" charset="0"/>
                  </a:rPr>
                  <a:t>Plants</a:t>
                </a:r>
                <a:endParaRPr lang="en-US" sz="2400" dirty="0">
                  <a:latin typeface="Cambria" pitchFamily="18" charset="0"/>
                  <a:ea typeface="Cambria" pitchFamily="18" charset="0"/>
                </a:endParaRPr>
              </a:p>
            </p:txBody>
          </p:sp>
        </p:grpSp>
        <p:grpSp>
          <p:nvGrpSpPr>
            <p:cNvPr id="27" name="Group 23"/>
            <p:cNvGrpSpPr/>
            <p:nvPr/>
          </p:nvGrpSpPr>
          <p:grpSpPr>
            <a:xfrm>
              <a:off x="638800" y="5029200"/>
              <a:ext cx="1890400" cy="2027802"/>
              <a:chOff x="587625" y="5029200"/>
              <a:chExt cx="1890400" cy="2027802"/>
            </a:xfrm>
          </p:grpSpPr>
          <p:pic>
            <p:nvPicPr>
              <p:cNvPr id="31" name="Picture 6" descr="V:\PEER2\NSF FELLOWS\Undergraduates\Graham, Jennifer\MISC\old DLCs\Biomes\algae.jpg"/>
              <p:cNvPicPr>
                <a:picLocks noChangeAspect="1" noChangeArrowheads="1"/>
              </p:cNvPicPr>
              <p:nvPr/>
            </p:nvPicPr>
            <p:blipFill rotWithShape="1">
              <a:blip r:embed="rId8" cstate="print">
                <a:extLst>
                  <a:ext uri="{BEBA8EAE-BF5A-486C-A8C5-ECC9F3942E4B}">
                    <a14:imgProps xmlns:a14="http://schemas.microsoft.com/office/drawing/2010/main">
                      <a14:imgLayer>
                        <a14:imgEffect>
                          <a14:colorTemperature colorTemp="6000"/>
                        </a14:imgEffect>
                        <a14:imgEffect>
                          <a14:saturation sat="115000"/>
                        </a14:imgEffect>
                        <a14:imgEffect>
                          <a14:brightnessContrast contrast="7000"/>
                        </a14:imgEffect>
                      </a14:imgLayer>
                    </a14:imgProps>
                  </a:ext>
                  <a:ext uri="{28A0092B-C50C-407E-A947-70E740481C1C}">
                    <a14:useLocalDpi xmlns:a14="http://schemas.microsoft.com/office/drawing/2010/main" val="0"/>
                  </a:ext>
                </a:extLst>
              </a:blip>
              <a:srcRect b="61"/>
              <a:stretch/>
            </p:blipFill>
            <p:spPr bwMode="auto">
              <a:xfrm>
                <a:off x="587625" y="5029200"/>
                <a:ext cx="1890400" cy="1405607"/>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832642" y="6403128"/>
                <a:ext cx="1371165" cy="653874"/>
              </a:xfrm>
              <a:prstGeom prst="rect">
                <a:avLst/>
              </a:prstGeom>
              <a:noFill/>
            </p:spPr>
            <p:txBody>
              <a:bodyPr wrap="square" rtlCol="0">
                <a:spAutoFit/>
              </a:bodyPr>
              <a:lstStyle/>
              <a:p>
                <a:r>
                  <a:rPr lang="en-US" sz="2000" dirty="0"/>
                  <a:t> </a:t>
                </a:r>
                <a:r>
                  <a:rPr lang="en-US" sz="2000" dirty="0">
                    <a:latin typeface="Cambria" pitchFamily="18" charset="0"/>
                    <a:ea typeface="Cambria" pitchFamily="18" charset="0"/>
                  </a:rPr>
                  <a:t>Algae</a:t>
                </a:r>
              </a:p>
            </p:txBody>
          </p:sp>
        </p:grpSp>
        <p:grpSp>
          <p:nvGrpSpPr>
            <p:cNvPr id="28" name="Group 21"/>
            <p:cNvGrpSpPr/>
            <p:nvPr/>
          </p:nvGrpSpPr>
          <p:grpSpPr>
            <a:xfrm>
              <a:off x="4378813" y="5017520"/>
              <a:ext cx="1929596" cy="1938883"/>
              <a:chOff x="4341051" y="5002062"/>
              <a:chExt cx="1929596" cy="1938883"/>
            </a:xfrm>
          </p:grpSpPr>
          <p:pic>
            <p:nvPicPr>
              <p:cNvPr id="29" name="Picture 28"/>
              <p:cNvPicPr>
                <a:picLocks noChangeAspect="1"/>
              </p:cNvPicPr>
              <p:nvPr/>
            </p:nvPicPr>
            <p:blipFill>
              <a:blip r:embed="rId9" cstate="print">
                <a:extLst>
                  <a:ext uri="{BEBA8EAE-BF5A-486C-A8C5-ECC9F3942E4B}">
                    <a14:imgProps xmlns:a14="http://schemas.microsoft.com/office/drawing/2010/main">
                      <a14:imgLayer>
                        <a14:imgEffect>
                          <a14:saturation sat="170000"/>
                        </a14:imgEffect>
                        <a14:imgEffect>
                          <a14:brightnessContrast bright="-12000" contrast="35000"/>
                        </a14:imgEffect>
                      </a14:imgLayer>
                    </a14:imgProps>
                  </a:ext>
                  <a:ext uri="{28A0092B-C50C-407E-A947-70E740481C1C}">
                    <a14:useLocalDpi xmlns:a14="http://schemas.microsoft.com/office/drawing/2010/main" val="0"/>
                  </a:ext>
                </a:extLst>
              </a:blip>
              <a:stretch>
                <a:fillRect/>
              </a:stretch>
            </p:blipFill>
            <p:spPr>
              <a:xfrm>
                <a:off x="4341051" y="5002062"/>
                <a:ext cx="1878503" cy="1405606"/>
              </a:xfrm>
              <a:prstGeom prst="rect">
                <a:avLst/>
              </a:prstGeom>
            </p:spPr>
          </p:pic>
          <p:sp>
            <p:nvSpPr>
              <p:cNvPr id="30" name="TextBox 29"/>
              <p:cNvSpPr txBox="1"/>
              <p:nvPr/>
            </p:nvSpPr>
            <p:spPr>
              <a:xfrm>
                <a:off x="4434447" y="6387668"/>
                <a:ext cx="1836200" cy="553277"/>
              </a:xfrm>
              <a:prstGeom prst="rect">
                <a:avLst/>
              </a:prstGeom>
              <a:noFill/>
            </p:spPr>
            <p:txBody>
              <a:bodyPr wrap="square" rtlCol="0">
                <a:spAutoFit/>
              </a:bodyPr>
              <a:lstStyle/>
              <a:p>
                <a:r>
                  <a:rPr lang="en-US" sz="1600" dirty="0">
                    <a:latin typeface="Cambria" pitchFamily="18" charset="0"/>
                    <a:ea typeface="Cambria" pitchFamily="18" charset="0"/>
                  </a:rPr>
                  <a:t>Phytoplankton</a:t>
                </a:r>
              </a:p>
            </p:txBody>
          </p:sp>
        </p:grpSp>
      </p:grpSp>
      <p:sp>
        <p:nvSpPr>
          <p:cNvPr id="55" name="TextBox 54"/>
          <p:cNvSpPr txBox="1"/>
          <p:nvPr/>
        </p:nvSpPr>
        <p:spPr>
          <a:xfrm>
            <a:off x="4845269" y="1266497"/>
            <a:ext cx="4099035" cy="1200329"/>
          </a:xfrm>
          <a:prstGeom prst="rect">
            <a:avLst/>
          </a:prstGeom>
          <a:noFill/>
        </p:spPr>
        <p:txBody>
          <a:bodyPr wrap="square" rtlCol="0">
            <a:spAutoFit/>
          </a:bodyPr>
          <a:lstStyle/>
          <a:p>
            <a:pPr algn="just"/>
            <a:r>
              <a:rPr lang="en-US" sz="1800" dirty="0">
                <a:latin typeface="Cambria" pitchFamily="18" charset="0"/>
                <a:ea typeface="Cambria" pitchFamily="18" charset="0"/>
              </a:rPr>
              <a:t>These organisms are known as </a:t>
            </a:r>
            <a:r>
              <a:rPr lang="en-US" sz="1800" b="1" dirty="0">
                <a:latin typeface="Cambria" pitchFamily="18" charset="0"/>
                <a:ea typeface="Cambria" pitchFamily="18" charset="0"/>
              </a:rPr>
              <a:t>photoautotrophs</a:t>
            </a:r>
            <a:r>
              <a:rPr lang="en-US" sz="1800" dirty="0">
                <a:latin typeface="Cambria" pitchFamily="18" charset="0"/>
                <a:ea typeface="Cambria" pitchFamily="18" charset="0"/>
              </a:rPr>
              <a:t> or </a:t>
            </a:r>
            <a:r>
              <a:rPr lang="en-US" sz="1800" b="1" dirty="0">
                <a:latin typeface="Cambria" pitchFamily="18" charset="0"/>
                <a:ea typeface="Cambria" pitchFamily="18" charset="0"/>
              </a:rPr>
              <a:t>producers</a:t>
            </a:r>
            <a:r>
              <a:rPr lang="en-US" sz="1800" dirty="0">
                <a:latin typeface="Cambria" pitchFamily="18" charset="0"/>
                <a:ea typeface="Cambria" pitchFamily="18" charset="0"/>
              </a:rPr>
              <a:t> meaning they make their own food and energy from the sun.</a:t>
            </a:r>
          </a:p>
        </p:txBody>
      </p:sp>
      <p:grpSp>
        <p:nvGrpSpPr>
          <p:cNvPr id="66" name="Group 65"/>
          <p:cNvGrpSpPr/>
          <p:nvPr/>
        </p:nvGrpSpPr>
        <p:grpSpPr>
          <a:xfrm>
            <a:off x="5426404" y="2479660"/>
            <a:ext cx="2977957" cy="2486308"/>
            <a:chOff x="5600701" y="157212"/>
            <a:chExt cx="3238499" cy="2673990"/>
          </a:xfrm>
        </p:grpSpPr>
        <p:pic>
          <p:nvPicPr>
            <p:cNvPr id="67" name="Picture 6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00701" y="157212"/>
              <a:ext cx="3238499" cy="2673990"/>
            </a:xfrm>
            <a:prstGeom prst="rect">
              <a:avLst/>
            </a:prstGeom>
            <a:ln w="19050">
              <a:solidFill>
                <a:schemeClr val="tx1"/>
              </a:solidFill>
            </a:ln>
          </p:spPr>
        </p:pic>
        <p:sp>
          <p:nvSpPr>
            <p:cNvPr id="68" name="TextBox 67"/>
            <p:cNvSpPr txBox="1"/>
            <p:nvPr/>
          </p:nvSpPr>
          <p:spPr>
            <a:xfrm>
              <a:off x="5814062" y="197615"/>
              <a:ext cx="1295400" cy="364110"/>
            </a:xfrm>
            <a:prstGeom prst="rect">
              <a:avLst/>
            </a:prstGeom>
            <a:noFill/>
            <a:ln w="19050">
              <a:solidFill>
                <a:schemeClr val="tx1"/>
              </a:solidFill>
            </a:ln>
          </p:spPr>
          <p:txBody>
            <a:bodyPr wrap="square" rtlCol="0">
              <a:spAutoFit/>
            </a:bodyPr>
            <a:lstStyle/>
            <a:p>
              <a:r>
                <a:rPr lang="en-US" sz="1600" dirty="0">
                  <a:latin typeface="Cambria" pitchFamily="18" charset="0"/>
                  <a:ea typeface="Cambria" pitchFamily="18" charset="0"/>
                </a:rPr>
                <a:t>Plant Chef</a:t>
              </a:r>
            </a:p>
          </p:txBody>
        </p:sp>
        <p:sp>
          <p:nvSpPr>
            <p:cNvPr id="69" name="TextBox 68"/>
            <p:cNvSpPr txBox="1"/>
            <p:nvPr/>
          </p:nvSpPr>
          <p:spPr>
            <a:xfrm>
              <a:off x="5943600" y="1505125"/>
              <a:ext cx="1066801" cy="364110"/>
            </a:xfrm>
            <a:prstGeom prst="rect">
              <a:avLst/>
            </a:prstGeom>
            <a:noFill/>
            <a:ln w="19050">
              <a:solidFill>
                <a:schemeClr val="tx1"/>
              </a:solidFill>
            </a:ln>
          </p:spPr>
          <p:txBody>
            <a:bodyPr wrap="square" rtlCol="0">
              <a:spAutoFit/>
            </a:bodyPr>
            <a:lstStyle/>
            <a:p>
              <a:r>
                <a:rPr lang="en-US" sz="1600" dirty="0">
                  <a:latin typeface="Cambria" pitchFamily="18" charset="0"/>
                  <a:ea typeface="Cambria" pitchFamily="18" charset="0"/>
                </a:rPr>
                <a:t>Glucose</a:t>
              </a:r>
              <a:endParaRPr lang="en-US" dirty="0">
                <a:latin typeface="Cambria" pitchFamily="18" charset="0"/>
                <a:ea typeface="Cambria" pitchFamily="18" charset="0"/>
              </a:endParaRPr>
            </a:p>
          </p:txBody>
        </p:sp>
        <p:cxnSp>
          <p:nvCxnSpPr>
            <p:cNvPr id="70" name="Straight Arrow Connector 69"/>
            <p:cNvCxnSpPr/>
            <p:nvPr/>
          </p:nvCxnSpPr>
          <p:spPr>
            <a:xfrm>
              <a:off x="6831795" y="587594"/>
              <a:ext cx="445304" cy="2535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6324600" y="1828800"/>
              <a:ext cx="0" cy="2667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643086" y="1005831"/>
              <a:ext cx="1900715" cy="364110"/>
            </a:xfrm>
            <a:prstGeom prst="rect">
              <a:avLst/>
            </a:prstGeom>
            <a:noFill/>
            <a:ln w="19050">
              <a:solidFill>
                <a:schemeClr val="tx1"/>
              </a:solidFill>
            </a:ln>
          </p:spPr>
          <p:txBody>
            <a:bodyPr wrap="square" rtlCol="0">
              <a:spAutoFit/>
            </a:bodyPr>
            <a:lstStyle/>
            <a:p>
              <a:r>
                <a:rPr lang="en-US" sz="1600" dirty="0">
                  <a:latin typeface="Cambria" pitchFamily="18" charset="0"/>
                  <a:ea typeface="Cambria" pitchFamily="18" charset="0"/>
                </a:rPr>
                <a:t>My masterpiece!</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943850" y="54850"/>
            <a:ext cx="1144643" cy="1211975"/>
          </a:xfrm>
          <a:prstGeom prst="rect">
            <a:avLst/>
          </a:prstGeom>
          <a:noFill/>
          <a:ln>
            <a:noFill/>
          </a:ln>
        </p:spPr>
      </p:pic>
      <p:pic>
        <p:nvPicPr>
          <p:cNvPr id="63" name="Google Shape;63;p14"/>
          <p:cNvPicPr preferRelativeResize="0"/>
          <p:nvPr/>
        </p:nvPicPr>
        <p:blipFill>
          <a:blip r:embed="rId4">
            <a:alphaModFix/>
          </a:blip>
          <a:stretch>
            <a:fillRect/>
          </a:stretch>
        </p:blipFill>
        <p:spPr>
          <a:xfrm>
            <a:off x="0" y="1120775"/>
            <a:ext cx="7924800" cy="57150"/>
          </a:xfrm>
          <a:prstGeom prst="rect">
            <a:avLst/>
          </a:prstGeom>
          <a:noFill/>
          <a:ln>
            <a:noFill/>
          </a:ln>
        </p:spPr>
      </p:pic>
      <p:sp>
        <p:nvSpPr>
          <p:cNvPr id="64" name="Google Shape;64;p14"/>
          <p:cNvSpPr txBox="1"/>
          <p:nvPr/>
        </p:nvSpPr>
        <p:spPr>
          <a:xfrm>
            <a:off x="76200" y="1"/>
            <a:ext cx="6671441" cy="12310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chemeClr val="dk1"/>
                </a:solidFill>
                <a:latin typeface="Cambria" pitchFamily="18" charset="0"/>
                <a:ea typeface="Cambria" pitchFamily="18" charset="0"/>
                <a:cs typeface="Cambria"/>
                <a:sym typeface="Cambria"/>
              </a:rPr>
              <a:t>Biology for Engineers</a:t>
            </a:r>
          </a:p>
          <a:p>
            <a:pPr marL="0" lvl="0" indent="0" algn="l" rtl="0">
              <a:spcBef>
                <a:spcPts val="0"/>
              </a:spcBef>
              <a:spcAft>
                <a:spcPts val="0"/>
              </a:spcAft>
              <a:buNone/>
            </a:pPr>
            <a:endParaRPr lang="en" sz="800" b="1" dirty="0">
              <a:solidFill>
                <a:schemeClr val="dk1"/>
              </a:solidFill>
              <a:latin typeface="Cambria" pitchFamily="18" charset="0"/>
              <a:ea typeface="Cambria" pitchFamily="18" charset="0"/>
              <a:cs typeface="Cambria"/>
              <a:sym typeface="Cambria"/>
            </a:endParaRPr>
          </a:p>
          <a:p>
            <a:r>
              <a:rPr lang="en-US" sz="1600" b="1" dirty="0">
                <a:solidFill>
                  <a:schemeClr val="dk1"/>
                </a:solidFill>
                <a:latin typeface="Cambria" pitchFamily="18" charset="0"/>
                <a:ea typeface="Cambria" pitchFamily="18" charset="0"/>
                <a:cs typeface="Cambria"/>
                <a:sym typeface="Cambria"/>
              </a:rPr>
              <a:t>Nature-</a:t>
            </a:r>
            <a:r>
              <a:rPr lang="en-US" sz="1600" b="1" dirty="0" err="1">
                <a:solidFill>
                  <a:schemeClr val="dk1"/>
                </a:solidFill>
                <a:latin typeface="Cambria" pitchFamily="18" charset="0"/>
                <a:ea typeface="Cambria" pitchFamily="18" charset="0"/>
                <a:cs typeface="Cambria"/>
                <a:sym typeface="Cambria"/>
              </a:rPr>
              <a:t>bioinspired</a:t>
            </a:r>
            <a:r>
              <a:rPr lang="en-US" sz="1600" b="1" dirty="0">
                <a:solidFill>
                  <a:schemeClr val="dk1"/>
                </a:solidFill>
                <a:latin typeface="Cambria" pitchFamily="18" charset="0"/>
                <a:ea typeface="Cambria" pitchFamily="18" charset="0"/>
                <a:cs typeface="Cambria"/>
                <a:sym typeface="Cambria"/>
              </a:rPr>
              <a:t> materials and mechanisms</a:t>
            </a:r>
          </a:p>
          <a:p>
            <a:pPr marL="0" lvl="0" indent="0" algn="l" rtl="0">
              <a:spcBef>
                <a:spcPts val="0"/>
              </a:spcBef>
              <a:spcAft>
                <a:spcPts val="0"/>
              </a:spcAft>
              <a:buNone/>
            </a:pPr>
            <a:endParaRPr lang="en-US" sz="800" b="1" dirty="0">
              <a:latin typeface="Cambria" pitchFamily="18" charset="0"/>
              <a:ea typeface="Cambria" pitchFamily="18" charset="0"/>
            </a:endParaRPr>
          </a:p>
          <a:p>
            <a:r>
              <a:rPr lang="en-US" sz="2000" b="1" dirty="0">
                <a:solidFill>
                  <a:schemeClr val="dk1"/>
                </a:solidFill>
                <a:latin typeface="Cambria" pitchFamily="18" charset="0"/>
                <a:ea typeface="Cambria" pitchFamily="18" charset="0"/>
              </a:rPr>
              <a:t>Photosynthesis</a:t>
            </a:r>
          </a:p>
        </p:txBody>
      </p:sp>
      <p:sp>
        <p:nvSpPr>
          <p:cNvPr id="35842" name="AutoShape 2" descr="Photosynthesi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5844" name="AutoShape 4" descr="Photosynthesi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9" name="Picture 2" descr="V:\PEER2\NSF FELLOWS\Undergraduates\Graham, Jennifer\DLC\Photosynthesis &amp; Respiration DLC 1394\Photosyn&amp;Resp Photos\plant cells with visible chloroplasts.jpg"/>
          <p:cNvPicPr>
            <a:picLocks noChangeAspect="1" noChangeArrowheads="1"/>
          </p:cNvPicPr>
          <p:nvPr/>
        </p:nvPicPr>
        <p:blipFill rotWithShape="1">
          <a:blip r:embed="rId5">
            <a:extLst>
              <a:ext uri="{BEBA8EAE-BF5A-486C-A8C5-ECC9F3942E4B}">
                <a14:imgProps xmlns:a14="http://schemas.microsoft.com/office/drawing/2010/main">
                  <a14:imgLayer>
                    <a14:imgEffect>
                      <a14:saturation sat="83000"/>
                    </a14:imgEffect>
                    <a14:imgEffect>
                      <a14:brightnessContrast bright="1000" contrast="13000"/>
                    </a14:imgEffect>
                  </a14:imgLayer>
                </a14:imgProps>
              </a:ext>
              <a:ext uri="{28A0092B-C50C-407E-A947-70E740481C1C}">
                <a14:useLocalDpi xmlns:a14="http://schemas.microsoft.com/office/drawing/2010/main" val="0"/>
              </a:ext>
            </a:extLst>
          </a:blip>
          <a:srcRect r="99"/>
          <a:stretch/>
        </p:blipFill>
        <p:spPr bwMode="auto">
          <a:xfrm rot="5400000">
            <a:off x="344038" y="1279812"/>
            <a:ext cx="1755580" cy="207579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2385849" y="1240222"/>
            <a:ext cx="4614042" cy="461665"/>
          </a:xfrm>
          <a:prstGeom prst="rect">
            <a:avLst/>
          </a:prstGeom>
          <a:noFill/>
        </p:spPr>
        <p:txBody>
          <a:bodyPr wrap="square" rtlCol="0">
            <a:spAutoFit/>
          </a:bodyPr>
          <a:lstStyle/>
          <a:p>
            <a:r>
              <a:rPr lang="en-US" sz="2400" b="1" dirty="0">
                <a:latin typeface="Cambria" pitchFamily="18" charset="0"/>
                <a:ea typeface="Cambria" pitchFamily="18" charset="0"/>
              </a:rPr>
              <a:t>Where Photosynthesis occurs?</a:t>
            </a:r>
          </a:p>
        </p:txBody>
      </p:sp>
      <p:grpSp>
        <p:nvGrpSpPr>
          <p:cNvPr id="24" name="Group 23"/>
          <p:cNvGrpSpPr/>
          <p:nvPr/>
        </p:nvGrpSpPr>
        <p:grpSpPr>
          <a:xfrm>
            <a:off x="141891" y="3247697"/>
            <a:ext cx="2096812" cy="1727638"/>
            <a:chOff x="209550" y="2959100"/>
            <a:chExt cx="2838450" cy="2574925"/>
          </a:xfrm>
        </p:grpSpPr>
        <p:pic>
          <p:nvPicPr>
            <p:cNvPr id="25" name="Picture 3" descr="V:\PEER2\NSF FELLOWS\Undergraduates\Graham, Jennifer\DLC\Photosynthesis &amp; Respiration DLC 1394\Photosyn&amp;Resp Photos\chloroplast em.png"/>
            <p:cNvPicPr>
              <a:picLocks noChangeAspect="1" noChangeArrowheads="1"/>
            </p:cNvPicPr>
            <p:nvPr/>
          </p:nvPicPr>
          <p:blipFill rotWithShape="1">
            <a:blip r:embed="rId6">
              <a:extLst>
                <a:ext uri="{BEBA8EAE-BF5A-486C-A8C5-ECC9F3942E4B}">
                  <a14:imgProps xmlns:a14="http://schemas.microsoft.com/office/drawing/2010/main">
                    <a14:imgLayer>
                      <a14:imgEffect>
                        <a14:brightnessContrast bright="4000"/>
                      </a14:imgEffect>
                    </a14:imgLayer>
                  </a14:imgProps>
                </a:ext>
                <a:ext uri="{28A0092B-C50C-407E-A947-70E740481C1C}">
                  <a14:useLocalDpi xmlns:a14="http://schemas.microsoft.com/office/drawing/2010/main" val="0"/>
                </a:ext>
              </a:extLst>
            </a:blip>
            <a:srcRect r="16" b="20"/>
            <a:stretch/>
          </p:blipFill>
          <p:spPr bwMode="auto">
            <a:xfrm>
              <a:off x="209550" y="2959100"/>
              <a:ext cx="2834640" cy="2560320"/>
            </a:xfrm>
            <a:prstGeom prst="rect">
              <a:avLst/>
            </a:prstGeom>
            <a:solidFill>
              <a:srgbClr val="92D050"/>
            </a:solidFill>
          </p:spPr>
        </p:pic>
        <p:sp>
          <p:nvSpPr>
            <p:cNvPr id="26" name="Freeform 25"/>
            <p:cNvSpPr/>
            <p:nvPr/>
          </p:nvSpPr>
          <p:spPr>
            <a:xfrm>
              <a:off x="457200" y="4405313"/>
              <a:ext cx="1233488" cy="1128712"/>
            </a:xfrm>
            <a:custGeom>
              <a:avLst/>
              <a:gdLst>
                <a:gd name="connsiteX0" fmla="*/ 1028700 w 1233488"/>
                <a:gd name="connsiteY0" fmla="*/ 114300 h 1128712"/>
                <a:gd name="connsiteX1" fmla="*/ 1000125 w 1233488"/>
                <a:gd name="connsiteY1" fmla="*/ 109537 h 1128712"/>
                <a:gd name="connsiteX2" fmla="*/ 957263 w 1233488"/>
                <a:gd name="connsiteY2" fmla="*/ 104775 h 1128712"/>
                <a:gd name="connsiteX3" fmla="*/ 933450 w 1233488"/>
                <a:gd name="connsiteY3" fmla="*/ 100012 h 1128712"/>
                <a:gd name="connsiteX4" fmla="*/ 919163 w 1233488"/>
                <a:gd name="connsiteY4" fmla="*/ 90487 h 1128712"/>
                <a:gd name="connsiteX5" fmla="*/ 904875 w 1233488"/>
                <a:gd name="connsiteY5" fmla="*/ 85725 h 1128712"/>
                <a:gd name="connsiteX6" fmla="*/ 857250 w 1233488"/>
                <a:gd name="connsiteY6" fmla="*/ 52387 h 1128712"/>
                <a:gd name="connsiteX7" fmla="*/ 819150 w 1233488"/>
                <a:gd name="connsiteY7" fmla="*/ 42862 h 1128712"/>
                <a:gd name="connsiteX8" fmla="*/ 804863 w 1233488"/>
                <a:gd name="connsiteY8" fmla="*/ 38100 h 1128712"/>
                <a:gd name="connsiteX9" fmla="*/ 752475 w 1233488"/>
                <a:gd name="connsiteY9" fmla="*/ 33337 h 1128712"/>
                <a:gd name="connsiteX10" fmla="*/ 723900 w 1233488"/>
                <a:gd name="connsiteY10" fmla="*/ 28575 h 1128712"/>
                <a:gd name="connsiteX11" fmla="*/ 695325 w 1233488"/>
                <a:gd name="connsiteY11" fmla="*/ 19050 h 1128712"/>
                <a:gd name="connsiteX12" fmla="*/ 681038 w 1233488"/>
                <a:gd name="connsiteY12" fmla="*/ 9525 h 1128712"/>
                <a:gd name="connsiteX13" fmla="*/ 652463 w 1233488"/>
                <a:gd name="connsiteY13" fmla="*/ 4762 h 1128712"/>
                <a:gd name="connsiteX14" fmla="*/ 576263 w 1233488"/>
                <a:gd name="connsiteY14" fmla="*/ 0 h 1128712"/>
                <a:gd name="connsiteX15" fmla="*/ 500063 w 1233488"/>
                <a:gd name="connsiteY15" fmla="*/ 4762 h 1128712"/>
                <a:gd name="connsiteX16" fmla="*/ 471488 w 1233488"/>
                <a:gd name="connsiteY16" fmla="*/ 14287 h 1128712"/>
                <a:gd name="connsiteX17" fmla="*/ 457200 w 1233488"/>
                <a:gd name="connsiteY17" fmla="*/ 19050 h 1128712"/>
                <a:gd name="connsiteX18" fmla="*/ 442913 w 1233488"/>
                <a:gd name="connsiteY18" fmla="*/ 28575 h 1128712"/>
                <a:gd name="connsiteX19" fmla="*/ 414338 w 1233488"/>
                <a:gd name="connsiteY19" fmla="*/ 38100 h 1128712"/>
                <a:gd name="connsiteX20" fmla="*/ 385763 w 1233488"/>
                <a:gd name="connsiteY20" fmla="*/ 52387 h 1128712"/>
                <a:gd name="connsiteX21" fmla="*/ 376238 w 1233488"/>
                <a:gd name="connsiteY21" fmla="*/ 66675 h 1128712"/>
                <a:gd name="connsiteX22" fmla="*/ 347663 w 1233488"/>
                <a:gd name="connsiteY22" fmla="*/ 85725 h 1128712"/>
                <a:gd name="connsiteX23" fmla="*/ 338138 w 1233488"/>
                <a:gd name="connsiteY23" fmla="*/ 100012 h 1128712"/>
                <a:gd name="connsiteX24" fmla="*/ 323850 w 1233488"/>
                <a:gd name="connsiteY24" fmla="*/ 104775 h 1128712"/>
                <a:gd name="connsiteX25" fmla="*/ 309563 w 1233488"/>
                <a:gd name="connsiteY25" fmla="*/ 114300 h 1128712"/>
                <a:gd name="connsiteX26" fmla="*/ 300038 w 1233488"/>
                <a:gd name="connsiteY26" fmla="*/ 128587 h 1128712"/>
                <a:gd name="connsiteX27" fmla="*/ 285750 w 1233488"/>
                <a:gd name="connsiteY27" fmla="*/ 133350 h 1128712"/>
                <a:gd name="connsiteX28" fmla="*/ 271463 w 1233488"/>
                <a:gd name="connsiteY28" fmla="*/ 142875 h 1128712"/>
                <a:gd name="connsiteX29" fmla="*/ 261938 w 1233488"/>
                <a:gd name="connsiteY29" fmla="*/ 157162 h 1128712"/>
                <a:gd name="connsiteX30" fmla="*/ 233363 w 1233488"/>
                <a:gd name="connsiteY30" fmla="*/ 180975 h 1128712"/>
                <a:gd name="connsiteX31" fmla="*/ 200025 w 1233488"/>
                <a:gd name="connsiteY31" fmla="*/ 204787 h 1128712"/>
                <a:gd name="connsiteX32" fmla="*/ 180975 w 1233488"/>
                <a:gd name="connsiteY32" fmla="*/ 228600 h 1128712"/>
                <a:gd name="connsiteX33" fmla="*/ 161925 w 1233488"/>
                <a:gd name="connsiteY33" fmla="*/ 257175 h 1128712"/>
                <a:gd name="connsiteX34" fmla="*/ 133350 w 1233488"/>
                <a:gd name="connsiteY34" fmla="*/ 300037 h 1128712"/>
                <a:gd name="connsiteX35" fmla="*/ 123825 w 1233488"/>
                <a:gd name="connsiteY35" fmla="*/ 314325 h 1128712"/>
                <a:gd name="connsiteX36" fmla="*/ 109538 w 1233488"/>
                <a:gd name="connsiteY36" fmla="*/ 328612 h 1128712"/>
                <a:gd name="connsiteX37" fmla="*/ 90488 w 1233488"/>
                <a:gd name="connsiteY37" fmla="*/ 347662 h 1128712"/>
                <a:gd name="connsiteX38" fmla="*/ 85725 w 1233488"/>
                <a:gd name="connsiteY38" fmla="*/ 361950 h 1128712"/>
                <a:gd name="connsiteX39" fmla="*/ 52388 w 1233488"/>
                <a:gd name="connsiteY39" fmla="*/ 404812 h 1128712"/>
                <a:gd name="connsiteX40" fmla="*/ 38100 w 1233488"/>
                <a:gd name="connsiteY40" fmla="*/ 433387 h 1128712"/>
                <a:gd name="connsiteX41" fmla="*/ 28575 w 1233488"/>
                <a:gd name="connsiteY41" fmla="*/ 461962 h 1128712"/>
                <a:gd name="connsiteX42" fmla="*/ 19050 w 1233488"/>
                <a:gd name="connsiteY42" fmla="*/ 481012 h 1128712"/>
                <a:gd name="connsiteX43" fmla="*/ 14288 w 1233488"/>
                <a:gd name="connsiteY43" fmla="*/ 519112 h 1128712"/>
                <a:gd name="connsiteX44" fmla="*/ 9525 w 1233488"/>
                <a:gd name="connsiteY44" fmla="*/ 547687 h 1128712"/>
                <a:gd name="connsiteX45" fmla="*/ 0 w 1233488"/>
                <a:gd name="connsiteY45" fmla="*/ 609600 h 1128712"/>
                <a:gd name="connsiteX46" fmla="*/ 4763 w 1233488"/>
                <a:gd name="connsiteY46" fmla="*/ 790575 h 1128712"/>
                <a:gd name="connsiteX47" fmla="*/ 9525 w 1233488"/>
                <a:gd name="connsiteY47" fmla="*/ 804862 h 1128712"/>
                <a:gd name="connsiteX48" fmla="*/ 14288 w 1233488"/>
                <a:gd name="connsiteY48" fmla="*/ 828675 h 1128712"/>
                <a:gd name="connsiteX49" fmla="*/ 23813 w 1233488"/>
                <a:gd name="connsiteY49" fmla="*/ 857250 h 1128712"/>
                <a:gd name="connsiteX50" fmla="*/ 57150 w 1233488"/>
                <a:gd name="connsiteY50" fmla="*/ 904875 h 1128712"/>
                <a:gd name="connsiteX51" fmla="*/ 85725 w 1233488"/>
                <a:gd name="connsiteY51" fmla="*/ 947737 h 1128712"/>
                <a:gd name="connsiteX52" fmla="*/ 95250 w 1233488"/>
                <a:gd name="connsiteY52" fmla="*/ 962025 h 1128712"/>
                <a:gd name="connsiteX53" fmla="*/ 109538 w 1233488"/>
                <a:gd name="connsiteY53" fmla="*/ 971550 h 1128712"/>
                <a:gd name="connsiteX54" fmla="*/ 138113 w 1233488"/>
                <a:gd name="connsiteY54" fmla="*/ 1014412 h 1128712"/>
                <a:gd name="connsiteX55" fmla="*/ 147638 w 1233488"/>
                <a:gd name="connsiteY55" fmla="*/ 1028700 h 1128712"/>
                <a:gd name="connsiteX56" fmla="*/ 176213 w 1233488"/>
                <a:gd name="connsiteY56" fmla="*/ 1042987 h 1128712"/>
                <a:gd name="connsiteX57" fmla="*/ 185738 w 1233488"/>
                <a:gd name="connsiteY57" fmla="*/ 1057275 h 1128712"/>
                <a:gd name="connsiteX58" fmla="*/ 233363 w 1233488"/>
                <a:gd name="connsiteY58" fmla="*/ 1085850 h 1128712"/>
                <a:gd name="connsiteX59" fmla="*/ 247650 w 1233488"/>
                <a:gd name="connsiteY59" fmla="*/ 1095375 h 1128712"/>
                <a:gd name="connsiteX60" fmla="*/ 290513 w 1233488"/>
                <a:gd name="connsiteY60" fmla="*/ 1109662 h 1128712"/>
                <a:gd name="connsiteX61" fmla="*/ 314325 w 1233488"/>
                <a:gd name="connsiteY61" fmla="*/ 1119187 h 1128712"/>
                <a:gd name="connsiteX62" fmla="*/ 361950 w 1233488"/>
                <a:gd name="connsiteY62" fmla="*/ 1128712 h 1128712"/>
                <a:gd name="connsiteX63" fmla="*/ 604838 w 1233488"/>
                <a:gd name="connsiteY63" fmla="*/ 1123950 h 1128712"/>
                <a:gd name="connsiteX64" fmla="*/ 633413 w 1233488"/>
                <a:gd name="connsiteY64" fmla="*/ 1114425 h 1128712"/>
                <a:gd name="connsiteX65" fmla="*/ 661988 w 1233488"/>
                <a:gd name="connsiteY65" fmla="*/ 1104900 h 1128712"/>
                <a:gd name="connsiteX66" fmla="*/ 676275 w 1233488"/>
                <a:gd name="connsiteY66" fmla="*/ 1100137 h 1128712"/>
                <a:gd name="connsiteX67" fmla="*/ 690563 w 1233488"/>
                <a:gd name="connsiteY67" fmla="*/ 1095375 h 1128712"/>
                <a:gd name="connsiteX68" fmla="*/ 719138 w 1233488"/>
                <a:gd name="connsiteY68" fmla="*/ 1081087 h 1128712"/>
                <a:gd name="connsiteX69" fmla="*/ 752475 w 1233488"/>
                <a:gd name="connsiteY69" fmla="*/ 1057275 h 1128712"/>
                <a:gd name="connsiteX70" fmla="*/ 795338 w 1233488"/>
                <a:gd name="connsiteY70" fmla="*/ 1028700 h 1128712"/>
                <a:gd name="connsiteX71" fmla="*/ 823913 w 1233488"/>
                <a:gd name="connsiteY71" fmla="*/ 1009650 h 1128712"/>
                <a:gd name="connsiteX72" fmla="*/ 838200 w 1233488"/>
                <a:gd name="connsiteY72" fmla="*/ 1000125 h 1128712"/>
                <a:gd name="connsiteX73" fmla="*/ 862013 w 1233488"/>
                <a:gd name="connsiteY73" fmla="*/ 990600 h 1128712"/>
                <a:gd name="connsiteX74" fmla="*/ 881063 w 1233488"/>
                <a:gd name="connsiteY74" fmla="*/ 976312 h 1128712"/>
                <a:gd name="connsiteX75" fmla="*/ 895350 w 1233488"/>
                <a:gd name="connsiteY75" fmla="*/ 966787 h 1128712"/>
                <a:gd name="connsiteX76" fmla="*/ 909638 w 1233488"/>
                <a:gd name="connsiteY76" fmla="*/ 952500 h 1128712"/>
                <a:gd name="connsiteX77" fmla="*/ 938213 w 1233488"/>
                <a:gd name="connsiteY77" fmla="*/ 933450 h 1128712"/>
                <a:gd name="connsiteX78" fmla="*/ 957263 w 1233488"/>
                <a:gd name="connsiteY78" fmla="*/ 914400 h 1128712"/>
                <a:gd name="connsiteX79" fmla="*/ 976313 w 1233488"/>
                <a:gd name="connsiteY79" fmla="*/ 900112 h 1128712"/>
                <a:gd name="connsiteX80" fmla="*/ 995363 w 1233488"/>
                <a:gd name="connsiteY80" fmla="*/ 871537 h 1128712"/>
                <a:gd name="connsiteX81" fmla="*/ 1004888 w 1233488"/>
                <a:gd name="connsiteY81" fmla="*/ 857250 h 1128712"/>
                <a:gd name="connsiteX82" fmla="*/ 1028700 w 1233488"/>
                <a:gd name="connsiteY82" fmla="*/ 823912 h 1128712"/>
                <a:gd name="connsiteX83" fmla="*/ 1042988 w 1233488"/>
                <a:gd name="connsiteY83" fmla="*/ 804862 h 1128712"/>
                <a:gd name="connsiteX84" fmla="*/ 1057275 w 1233488"/>
                <a:gd name="connsiteY84" fmla="*/ 781050 h 1128712"/>
                <a:gd name="connsiteX85" fmla="*/ 1076325 w 1233488"/>
                <a:gd name="connsiteY85" fmla="*/ 747712 h 1128712"/>
                <a:gd name="connsiteX86" fmla="*/ 1081088 w 1233488"/>
                <a:gd name="connsiteY86" fmla="*/ 733425 h 1128712"/>
                <a:gd name="connsiteX87" fmla="*/ 1114425 w 1233488"/>
                <a:gd name="connsiteY87" fmla="*/ 695325 h 1128712"/>
                <a:gd name="connsiteX88" fmla="*/ 1123950 w 1233488"/>
                <a:gd name="connsiteY88" fmla="*/ 681037 h 1128712"/>
                <a:gd name="connsiteX89" fmla="*/ 1152525 w 1233488"/>
                <a:gd name="connsiteY89" fmla="*/ 657225 h 1128712"/>
                <a:gd name="connsiteX90" fmla="*/ 1176338 w 1233488"/>
                <a:gd name="connsiteY90" fmla="*/ 614362 h 1128712"/>
                <a:gd name="connsiteX91" fmla="*/ 1185863 w 1233488"/>
                <a:gd name="connsiteY91" fmla="*/ 600075 h 1128712"/>
                <a:gd name="connsiteX92" fmla="*/ 1195388 w 1233488"/>
                <a:gd name="connsiteY92" fmla="*/ 571500 h 1128712"/>
                <a:gd name="connsiteX93" fmla="*/ 1200150 w 1233488"/>
                <a:gd name="connsiteY93" fmla="*/ 552450 h 1128712"/>
                <a:gd name="connsiteX94" fmla="*/ 1219200 w 1233488"/>
                <a:gd name="connsiteY94" fmla="*/ 523875 h 1128712"/>
                <a:gd name="connsiteX95" fmla="*/ 1228725 w 1233488"/>
                <a:gd name="connsiteY95" fmla="*/ 495300 h 1128712"/>
                <a:gd name="connsiteX96" fmla="*/ 1233488 w 1233488"/>
                <a:gd name="connsiteY96" fmla="*/ 481012 h 1128712"/>
                <a:gd name="connsiteX97" fmla="*/ 1228725 w 1233488"/>
                <a:gd name="connsiteY97" fmla="*/ 366712 h 1128712"/>
                <a:gd name="connsiteX98" fmla="*/ 1223963 w 1233488"/>
                <a:gd name="connsiteY98" fmla="*/ 347662 h 1128712"/>
                <a:gd name="connsiteX99" fmla="*/ 1214438 w 1233488"/>
                <a:gd name="connsiteY99" fmla="*/ 319087 h 1128712"/>
                <a:gd name="connsiteX100" fmla="*/ 1209675 w 1233488"/>
                <a:gd name="connsiteY100" fmla="*/ 300037 h 1128712"/>
                <a:gd name="connsiteX101" fmla="*/ 1200150 w 1233488"/>
                <a:gd name="connsiteY101" fmla="*/ 280987 h 1128712"/>
                <a:gd name="connsiteX102" fmla="*/ 1171575 w 1233488"/>
                <a:gd name="connsiteY102" fmla="*/ 223837 h 1128712"/>
                <a:gd name="connsiteX103" fmla="*/ 1157288 w 1233488"/>
                <a:gd name="connsiteY103" fmla="*/ 214312 h 1128712"/>
                <a:gd name="connsiteX104" fmla="*/ 1147763 w 1233488"/>
                <a:gd name="connsiteY104" fmla="*/ 200025 h 1128712"/>
                <a:gd name="connsiteX105" fmla="*/ 1133475 w 1233488"/>
                <a:gd name="connsiteY105" fmla="*/ 195262 h 1128712"/>
                <a:gd name="connsiteX106" fmla="*/ 1104900 w 1233488"/>
                <a:gd name="connsiteY106" fmla="*/ 180975 h 1128712"/>
                <a:gd name="connsiteX107" fmla="*/ 1057275 w 1233488"/>
                <a:gd name="connsiteY107" fmla="*/ 133350 h 1128712"/>
                <a:gd name="connsiteX108" fmla="*/ 1042988 w 1233488"/>
                <a:gd name="connsiteY108" fmla="*/ 123825 h 1128712"/>
                <a:gd name="connsiteX109" fmla="*/ 1009650 w 1233488"/>
                <a:gd name="connsiteY109" fmla="*/ 119062 h 1128712"/>
                <a:gd name="connsiteX110" fmla="*/ 1028700 w 1233488"/>
                <a:gd name="connsiteY110" fmla="*/ 114300 h 112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233488" h="1128712">
                  <a:moveTo>
                    <a:pt x="1028700" y="114300"/>
                  </a:moveTo>
                  <a:cubicBezTo>
                    <a:pt x="1019175" y="112712"/>
                    <a:pt x="1009697" y="110813"/>
                    <a:pt x="1000125" y="109537"/>
                  </a:cubicBezTo>
                  <a:cubicBezTo>
                    <a:pt x="985876" y="107637"/>
                    <a:pt x="971494" y="106808"/>
                    <a:pt x="957263" y="104775"/>
                  </a:cubicBezTo>
                  <a:cubicBezTo>
                    <a:pt x="949249" y="103630"/>
                    <a:pt x="941388" y="101600"/>
                    <a:pt x="933450" y="100012"/>
                  </a:cubicBezTo>
                  <a:cubicBezTo>
                    <a:pt x="928688" y="96837"/>
                    <a:pt x="924282" y="93047"/>
                    <a:pt x="919163" y="90487"/>
                  </a:cubicBezTo>
                  <a:cubicBezTo>
                    <a:pt x="914673" y="88242"/>
                    <a:pt x="909234" y="88216"/>
                    <a:pt x="904875" y="85725"/>
                  </a:cubicBezTo>
                  <a:cubicBezTo>
                    <a:pt x="889659" y="77030"/>
                    <a:pt x="873693" y="57868"/>
                    <a:pt x="857250" y="52387"/>
                  </a:cubicBezTo>
                  <a:cubicBezTo>
                    <a:pt x="824592" y="41502"/>
                    <a:pt x="865126" y="54356"/>
                    <a:pt x="819150" y="42862"/>
                  </a:cubicBezTo>
                  <a:cubicBezTo>
                    <a:pt x="814280" y="41644"/>
                    <a:pt x="809832" y="38810"/>
                    <a:pt x="804863" y="38100"/>
                  </a:cubicBezTo>
                  <a:cubicBezTo>
                    <a:pt x="787505" y="35620"/>
                    <a:pt x="769890" y="35386"/>
                    <a:pt x="752475" y="33337"/>
                  </a:cubicBezTo>
                  <a:cubicBezTo>
                    <a:pt x="742885" y="32209"/>
                    <a:pt x="733425" y="30162"/>
                    <a:pt x="723900" y="28575"/>
                  </a:cubicBezTo>
                  <a:cubicBezTo>
                    <a:pt x="714375" y="25400"/>
                    <a:pt x="703679" y="24619"/>
                    <a:pt x="695325" y="19050"/>
                  </a:cubicBezTo>
                  <a:cubicBezTo>
                    <a:pt x="690563" y="15875"/>
                    <a:pt x="686468" y="11335"/>
                    <a:pt x="681038" y="9525"/>
                  </a:cubicBezTo>
                  <a:cubicBezTo>
                    <a:pt x="671877" y="6471"/>
                    <a:pt x="662080" y="5636"/>
                    <a:pt x="652463" y="4762"/>
                  </a:cubicBezTo>
                  <a:cubicBezTo>
                    <a:pt x="627118" y="2458"/>
                    <a:pt x="601663" y="1587"/>
                    <a:pt x="576263" y="0"/>
                  </a:cubicBezTo>
                  <a:cubicBezTo>
                    <a:pt x="550863" y="1587"/>
                    <a:pt x="525279" y="1324"/>
                    <a:pt x="500063" y="4762"/>
                  </a:cubicBezTo>
                  <a:cubicBezTo>
                    <a:pt x="490115" y="6119"/>
                    <a:pt x="481013" y="11112"/>
                    <a:pt x="471488" y="14287"/>
                  </a:cubicBezTo>
                  <a:cubicBezTo>
                    <a:pt x="466725" y="15875"/>
                    <a:pt x="461377" y="16265"/>
                    <a:pt x="457200" y="19050"/>
                  </a:cubicBezTo>
                  <a:cubicBezTo>
                    <a:pt x="452438" y="22225"/>
                    <a:pt x="448143" y="26250"/>
                    <a:pt x="442913" y="28575"/>
                  </a:cubicBezTo>
                  <a:cubicBezTo>
                    <a:pt x="433738" y="32653"/>
                    <a:pt x="422692" y="32531"/>
                    <a:pt x="414338" y="38100"/>
                  </a:cubicBezTo>
                  <a:cubicBezTo>
                    <a:pt x="395873" y="50409"/>
                    <a:pt x="405480" y="45815"/>
                    <a:pt x="385763" y="52387"/>
                  </a:cubicBezTo>
                  <a:cubicBezTo>
                    <a:pt x="382588" y="57150"/>
                    <a:pt x="380546" y="62906"/>
                    <a:pt x="376238" y="66675"/>
                  </a:cubicBezTo>
                  <a:cubicBezTo>
                    <a:pt x="367623" y="74213"/>
                    <a:pt x="347663" y="85725"/>
                    <a:pt x="347663" y="85725"/>
                  </a:cubicBezTo>
                  <a:cubicBezTo>
                    <a:pt x="344488" y="90487"/>
                    <a:pt x="342607" y="96436"/>
                    <a:pt x="338138" y="100012"/>
                  </a:cubicBezTo>
                  <a:cubicBezTo>
                    <a:pt x="334218" y="103148"/>
                    <a:pt x="328340" y="102530"/>
                    <a:pt x="323850" y="104775"/>
                  </a:cubicBezTo>
                  <a:cubicBezTo>
                    <a:pt x="318731" y="107335"/>
                    <a:pt x="314325" y="111125"/>
                    <a:pt x="309563" y="114300"/>
                  </a:cubicBezTo>
                  <a:cubicBezTo>
                    <a:pt x="306388" y="119062"/>
                    <a:pt x="304507" y="125011"/>
                    <a:pt x="300038" y="128587"/>
                  </a:cubicBezTo>
                  <a:cubicBezTo>
                    <a:pt x="296118" y="131723"/>
                    <a:pt x="290240" y="131105"/>
                    <a:pt x="285750" y="133350"/>
                  </a:cubicBezTo>
                  <a:cubicBezTo>
                    <a:pt x="280631" y="135910"/>
                    <a:pt x="276225" y="139700"/>
                    <a:pt x="271463" y="142875"/>
                  </a:cubicBezTo>
                  <a:cubicBezTo>
                    <a:pt x="268288" y="147637"/>
                    <a:pt x="265602" y="152765"/>
                    <a:pt x="261938" y="157162"/>
                  </a:cubicBezTo>
                  <a:cubicBezTo>
                    <a:pt x="248858" y="172857"/>
                    <a:pt x="248788" y="169957"/>
                    <a:pt x="233363" y="180975"/>
                  </a:cubicBezTo>
                  <a:cubicBezTo>
                    <a:pt x="192030" y="210499"/>
                    <a:pt x="233684" y="182348"/>
                    <a:pt x="200025" y="204787"/>
                  </a:cubicBezTo>
                  <a:cubicBezTo>
                    <a:pt x="189302" y="236962"/>
                    <a:pt x="204174" y="202088"/>
                    <a:pt x="180975" y="228600"/>
                  </a:cubicBezTo>
                  <a:cubicBezTo>
                    <a:pt x="173437" y="237215"/>
                    <a:pt x="168275" y="247650"/>
                    <a:pt x="161925" y="257175"/>
                  </a:cubicBezTo>
                  <a:lnTo>
                    <a:pt x="133350" y="300037"/>
                  </a:lnTo>
                  <a:cubicBezTo>
                    <a:pt x="130175" y="304800"/>
                    <a:pt x="127872" y="310278"/>
                    <a:pt x="123825" y="314325"/>
                  </a:cubicBezTo>
                  <a:lnTo>
                    <a:pt x="109538" y="328612"/>
                  </a:lnTo>
                  <a:cubicBezTo>
                    <a:pt x="96836" y="366715"/>
                    <a:pt x="115889" y="322261"/>
                    <a:pt x="90488" y="347662"/>
                  </a:cubicBezTo>
                  <a:cubicBezTo>
                    <a:pt x="86938" y="351212"/>
                    <a:pt x="88163" y="357561"/>
                    <a:pt x="85725" y="361950"/>
                  </a:cubicBezTo>
                  <a:cubicBezTo>
                    <a:pt x="71484" y="387584"/>
                    <a:pt x="69743" y="387457"/>
                    <a:pt x="52388" y="404812"/>
                  </a:cubicBezTo>
                  <a:cubicBezTo>
                    <a:pt x="35015" y="456928"/>
                    <a:pt x="62723" y="377986"/>
                    <a:pt x="38100" y="433387"/>
                  </a:cubicBezTo>
                  <a:cubicBezTo>
                    <a:pt x="34022" y="442562"/>
                    <a:pt x="33065" y="452982"/>
                    <a:pt x="28575" y="461962"/>
                  </a:cubicBezTo>
                  <a:lnTo>
                    <a:pt x="19050" y="481012"/>
                  </a:lnTo>
                  <a:cubicBezTo>
                    <a:pt x="17463" y="493712"/>
                    <a:pt x="16098" y="506442"/>
                    <a:pt x="14288" y="519112"/>
                  </a:cubicBezTo>
                  <a:cubicBezTo>
                    <a:pt x="12922" y="528671"/>
                    <a:pt x="10891" y="538128"/>
                    <a:pt x="9525" y="547687"/>
                  </a:cubicBezTo>
                  <a:cubicBezTo>
                    <a:pt x="874" y="608242"/>
                    <a:pt x="9098" y="564115"/>
                    <a:pt x="0" y="609600"/>
                  </a:cubicBezTo>
                  <a:cubicBezTo>
                    <a:pt x="1588" y="669925"/>
                    <a:pt x="1823" y="730301"/>
                    <a:pt x="4763" y="790575"/>
                  </a:cubicBezTo>
                  <a:cubicBezTo>
                    <a:pt x="5008" y="795589"/>
                    <a:pt x="8307" y="799992"/>
                    <a:pt x="9525" y="804862"/>
                  </a:cubicBezTo>
                  <a:cubicBezTo>
                    <a:pt x="11488" y="812715"/>
                    <a:pt x="12158" y="820865"/>
                    <a:pt x="14288" y="828675"/>
                  </a:cubicBezTo>
                  <a:cubicBezTo>
                    <a:pt x="16930" y="838361"/>
                    <a:pt x="18244" y="848896"/>
                    <a:pt x="23813" y="857250"/>
                  </a:cubicBezTo>
                  <a:cubicBezTo>
                    <a:pt x="87949" y="953454"/>
                    <a:pt x="7786" y="834354"/>
                    <a:pt x="57150" y="904875"/>
                  </a:cubicBezTo>
                  <a:cubicBezTo>
                    <a:pt x="66997" y="918942"/>
                    <a:pt x="76200" y="933450"/>
                    <a:pt x="85725" y="947737"/>
                  </a:cubicBezTo>
                  <a:cubicBezTo>
                    <a:pt x="88900" y="952500"/>
                    <a:pt x="90487" y="958850"/>
                    <a:pt x="95250" y="962025"/>
                  </a:cubicBezTo>
                  <a:lnTo>
                    <a:pt x="109538" y="971550"/>
                  </a:lnTo>
                  <a:lnTo>
                    <a:pt x="138113" y="1014412"/>
                  </a:lnTo>
                  <a:cubicBezTo>
                    <a:pt x="141288" y="1019175"/>
                    <a:pt x="142875" y="1025525"/>
                    <a:pt x="147638" y="1028700"/>
                  </a:cubicBezTo>
                  <a:cubicBezTo>
                    <a:pt x="166102" y="1041010"/>
                    <a:pt x="156495" y="1036415"/>
                    <a:pt x="176213" y="1042987"/>
                  </a:cubicBezTo>
                  <a:cubicBezTo>
                    <a:pt x="179388" y="1047750"/>
                    <a:pt x="181430" y="1053506"/>
                    <a:pt x="185738" y="1057275"/>
                  </a:cubicBezTo>
                  <a:cubicBezTo>
                    <a:pt x="207668" y="1076464"/>
                    <a:pt x="211858" y="1073561"/>
                    <a:pt x="233363" y="1085850"/>
                  </a:cubicBezTo>
                  <a:cubicBezTo>
                    <a:pt x="238333" y="1088690"/>
                    <a:pt x="242420" y="1093050"/>
                    <a:pt x="247650" y="1095375"/>
                  </a:cubicBezTo>
                  <a:cubicBezTo>
                    <a:pt x="269136" y="1104924"/>
                    <a:pt x="272626" y="1102507"/>
                    <a:pt x="290513" y="1109662"/>
                  </a:cubicBezTo>
                  <a:cubicBezTo>
                    <a:pt x="298450" y="1112837"/>
                    <a:pt x="306065" y="1116984"/>
                    <a:pt x="314325" y="1119187"/>
                  </a:cubicBezTo>
                  <a:cubicBezTo>
                    <a:pt x="329968" y="1123358"/>
                    <a:pt x="361950" y="1128712"/>
                    <a:pt x="361950" y="1128712"/>
                  </a:cubicBezTo>
                  <a:cubicBezTo>
                    <a:pt x="442913" y="1127125"/>
                    <a:pt x="523972" y="1128206"/>
                    <a:pt x="604838" y="1123950"/>
                  </a:cubicBezTo>
                  <a:cubicBezTo>
                    <a:pt x="614864" y="1123422"/>
                    <a:pt x="623888" y="1117600"/>
                    <a:pt x="633413" y="1114425"/>
                  </a:cubicBezTo>
                  <a:lnTo>
                    <a:pt x="661988" y="1104900"/>
                  </a:lnTo>
                  <a:lnTo>
                    <a:pt x="676275" y="1100137"/>
                  </a:lnTo>
                  <a:lnTo>
                    <a:pt x="690563" y="1095375"/>
                  </a:lnTo>
                  <a:cubicBezTo>
                    <a:pt x="731506" y="1068079"/>
                    <a:pt x="679704" y="1100805"/>
                    <a:pt x="719138" y="1081087"/>
                  </a:cubicBezTo>
                  <a:cubicBezTo>
                    <a:pt x="726876" y="1077218"/>
                    <a:pt x="747087" y="1061047"/>
                    <a:pt x="752475" y="1057275"/>
                  </a:cubicBezTo>
                  <a:cubicBezTo>
                    <a:pt x="752508" y="1057252"/>
                    <a:pt x="788177" y="1033474"/>
                    <a:pt x="795338" y="1028700"/>
                  </a:cubicBezTo>
                  <a:lnTo>
                    <a:pt x="823913" y="1009650"/>
                  </a:lnTo>
                  <a:cubicBezTo>
                    <a:pt x="828675" y="1006475"/>
                    <a:pt x="832886" y="1002251"/>
                    <a:pt x="838200" y="1000125"/>
                  </a:cubicBezTo>
                  <a:cubicBezTo>
                    <a:pt x="846138" y="996950"/>
                    <a:pt x="854540" y="994752"/>
                    <a:pt x="862013" y="990600"/>
                  </a:cubicBezTo>
                  <a:cubicBezTo>
                    <a:pt x="868952" y="986745"/>
                    <a:pt x="874604" y="980926"/>
                    <a:pt x="881063" y="976312"/>
                  </a:cubicBezTo>
                  <a:cubicBezTo>
                    <a:pt x="885720" y="972985"/>
                    <a:pt x="890953" y="970451"/>
                    <a:pt x="895350" y="966787"/>
                  </a:cubicBezTo>
                  <a:cubicBezTo>
                    <a:pt x="900524" y="962475"/>
                    <a:pt x="904322" y="956635"/>
                    <a:pt x="909638" y="952500"/>
                  </a:cubicBezTo>
                  <a:cubicBezTo>
                    <a:pt x="918674" y="945472"/>
                    <a:pt x="930118" y="941545"/>
                    <a:pt x="938213" y="933450"/>
                  </a:cubicBezTo>
                  <a:cubicBezTo>
                    <a:pt x="944563" y="927100"/>
                    <a:pt x="950505" y="920314"/>
                    <a:pt x="957263" y="914400"/>
                  </a:cubicBezTo>
                  <a:cubicBezTo>
                    <a:pt x="963237" y="909173"/>
                    <a:pt x="971040" y="906045"/>
                    <a:pt x="976313" y="900112"/>
                  </a:cubicBezTo>
                  <a:cubicBezTo>
                    <a:pt x="983918" y="891556"/>
                    <a:pt x="989013" y="881062"/>
                    <a:pt x="995363" y="871537"/>
                  </a:cubicBezTo>
                  <a:cubicBezTo>
                    <a:pt x="998538" y="866775"/>
                    <a:pt x="1000841" y="861297"/>
                    <a:pt x="1004888" y="857250"/>
                  </a:cubicBezTo>
                  <a:cubicBezTo>
                    <a:pt x="1032126" y="830010"/>
                    <a:pt x="1007803" y="857347"/>
                    <a:pt x="1028700" y="823912"/>
                  </a:cubicBezTo>
                  <a:cubicBezTo>
                    <a:pt x="1032907" y="817181"/>
                    <a:pt x="1038585" y="811466"/>
                    <a:pt x="1042988" y="804862"/>
                  </a:cubicBezTo>
                  <a:cubicBezTo>
                    <a:pt x="1048123" y="797160"/>
                    <a:pt x="1052513" y="788987"/>
                    <a:pt x="1057275" y="781050"/>
                  </a:cubicBezTo>
                  <a:cubicBezTo>
                    <a:pt x="1067348" y="740761"/>
                    <a:pt x="1053627" y="781759"/>
                    <a:pt x="1076325" y="747712"/>
                  </a:cubicBezTo>
                  <a:cubicBezTo>
                    <a:pt x="1079110" y="743535"/>
                    <a:pt x="1078650" y="737813"/>
                    <a:pt x="1081088" y="733425"/>
                  </a:cubicBezTo>
                  <a:cubicBezTo>
                    <a:pt x="1097431" y="704009"/>
                    <a:pt x="1093554" y="709239"/>
                    <a:pt x="1114425" y="695325"/>
                  </a:cubicBezTo>
                  <a:cubicBezTo>
                    <a:pt x="1117600" y="690562"/>
                    <a:pt x="1120286" y="685434"/>
                    <a:pt x="1123950" y="681037"/>
                  </a:cubicBezTo>
                  <a:cubicBezTo>
                    <a:pt x="1135407" y="667288"/>
                    <a:pt x="1138479" y="666589"/>
                    <a:pt x="1152525" y="657225"/>
                  </a:cubicBezTo>
                  <a:cubicBezTo>
                    <a:pt x="1160908" y="632077"/>
                    <a:pt x="1154503" y="647113"/>
                    <a:pt x="1176338" y="614362"/>
                  </a:cubicBezTo>
                  <a:lnTo>
                    <a:pt x="1185863" y="600075"/>
                  </a:lnTo>
                  <a:cubicBezTo>
                    <a:pt x="1189038" y="590550"/>
                    <a:pt x="1192953" y="581241"/>
                    <a:pt x="1195388" y="571500"/>
                  </a:cubicBezTo>
                  <a:cubicBezTo>
                    <a:pt x="1196975" y="565150"/>
                    <a:pt x="1197223" y="558304"/>
                    <a:pt x="1200150" y="552450"/>
                  </a:cubicBezTo>
                  <a:cubicBezTo>
                    <a:pt x="1205269" y="542211"/>
                    <a:pt x="1215580" y="534735"/>
                    <a:pt x="1219200" y="523875"/>
                  </a:cubicBezTo>
                  <a:lnTo>
                    <a:pt x="1228725" y="495300"/>
                  </a:lnTo>
                  <a:lnTo>
                    <a:pt x="1233488" y="481012"/>
                  </a:lnTo>
                  <a:cubicBezTo>
                    <a:pt x="1231900" y="442912"/>
                    <a:pt x="1231442" y="404748"/>
                    <a:pt x="1228725" y="366712"/>
                  </a:cubicBezTo>
                  <a:cubicBezTo>
                    <a:pt x="1228259" y="360183"/>
                    <a:pt x="1225844" y="353931"/>
                    <a:pt x="1223963" y="347662"/>
                  </a:cubicBezTo>
                  <a:cubicBezTo>
                    <a:pt x="1221078" y="338045"/>
                    <a:pt x="1216873" y="328827"/>
                    <a:pt x="1214438" y="319087"/>
                  </a:cubicBezTo>
                  <a:cubicBezTo>
                    <a:pt x="1212850" y="312737"/>
                    <a:pt x="1211973" y="306166"/>
                    <a:pt x="1209675" y="300037"/>
                  </a:cubicBezTo>
                  <a:cubicBezTo>
                    <a:pt x="1207182" y="293390"/>
                    <a:pt x="1202787" y="287579"/>
                    <a:pt x="1200150" y="280987"/>
                  </a:cubicBezTo>
                  <a:cubicBezTo>
                    <a:pt x="1193235" y="263698"/>
                    <a:pt x="1189091" y="235515"/>
                    <a:pt x="1171575" y="223837"/>
                  </a:cubicBezTo>
                  <a:lnTo>
                    <a:pt x="1157288" y="214312"/>
                  </a:lnTo>
                  <a:cubicBezTo>
                    <a:pt x="1154113" y="209550"/>
                    <a:pt x="1152232" y="203601"/>
                    <a:pt x="1147763" y="200025"/>
                  </a:cubicBezTo>
                  <a:cubicBezTo>
                    <a:pt x="1143843" y="196889"/>
                    <a:pt x="1137965" y="197507"/>
                    <a:pt x="1133475" y="195262"/>
                  </a:cubicBezTo>
                  <a:cubicBezTo>
                    <a:pt x="1096553" y="176801"/>
                    <a:pt x="1140807" y="192942"/>
                    <a:pt x="1104900" y="180975"/>
                  </a:cubicBezTo>
                  <a:cubicBezTo>
                    <a:pt x="1079500" y="142874"/>
                    <a:pt x="1095375" y="158751"/>
                    <a:pt x="1057275" y="133350"/>
                  </a:cubicBezTo>
                  <a:cubicBezTo>
                    <a:pt x="1052513" y="130175"/>
                    <a:pt x="1048654" y="124635"/>
                    <a:pt x="1042988" y="123825"/>
                  </a:cubicBezTo>
                  <a:lnTo>
                    <a:pt x="1009650" y="119062"/>
                  </a:lnTo>
                  <a:lnTo>
                    <a:pt x="1028700" y="114300"/>
                  </a:lnTo>
                  <a:close/>
                </a:path>
              </a:pathLst>
            </a:custGeom>
            <a:solidFill>
              <a:srgbClr val="92D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1706598" y="3270609"/>
              <a:ext cx="1341402" cy="1620479"/>
            </a:xfrm>
            <a:custGeom>
              <a:avLst/>
              <a:gdLst>
                <a:gd name="connsiteX0" fmla="*/ 831815 w 1341402"/>
                <a:gd name="connsiteY0" fmla="*/ 1229 h 1620479"/>
                <a:gd name="connsiteX1" fmla="*/ 803240 w 1341402"/>
                <a:gd name="connsiteY1" fmla="*/ 10754 h 1620479"/>
                <a:gd name="connsiteX2" fmla="*/ 760377 w 1341402"/>
                <a:gd name="connsiteY2" fmla="*/ 20279 h 1620479"/>
                <a:gd name="connsiteX3" fmla="*/ 731802 w 1341402"/>
                <a:gd name="connsiteY3" fmla="*/ 29804 h 1620479"/>
                <a:gd name="connsiteX4" fmla="*/ 703227 w 1341402"/>
                <a:gd name="connsiteY4" fmla="*/ 44091 h 1620479"/>
                <a:gd name="connsiteX5" fmla="*/ 688940 w 1341402"/>
                <a:gd name="connsiteY5" fmla="*/ 53616 h 1620479"/>
                <a:gd name="connsiteX6" fmla="*/ 660365 w 1341402"/>
                <a:gd name="connsiteY6" fmla="*/ 63141 h 1620479"/>
                <a:gd name="connsiteX7" fmla="*/ 631790 w 1341402"/>
                <a:gd name="connsiteY7" fmla="*/ 77429 h 1620479"/>
                <a:gd name="connsiteX8" fmla="*/ 579402 w 1341402"/>
                <a:gd name="connsiteY8" fmla="*/ 101241 h 1620479"/>
                <a:gd name="connsiteX9" fmla="*/ 565115 w 1341402"/>
                <a:gd name="connsiteY9" fmla="*/ 110766 h 1620479"/>
                <a:gd name="connsiteX10" fmla="*/ 536540 w 1341402"/>
                <a:gd name="connsiteY10" fmla="*/ 125054 h 1620479"/>
                <a:gd name="connsiteX11" fmla="*/ 507965 w 1341402"/>
                <a:gd name="connsiteY11" fmla="*/ 153629 h 1620479"/>
                <a:gd name="connsiteX12" fmla="*/ 479390 w 1341402"/>
                <a:gd name="connsiteY12" fmla="*/ 177441 h 1620479"/>
                <a:gd name="connsiteX13" fmla="*/ 469865 w 1341402"/>
                <a:gd name="connsiteY13" fmla="*/ 191729 h 1620479"/>
                <a:gd name="connsiteX14" fmla="*/ 455577 w 1341402"/>
                <a:gd name="connsiteY14" fmla="*/ 201254 h 1620479"/>
                <a:gd name="connsiteX15" fmla="*/ 450815 w 1341402"/>
                <a:gd name="connsiteY15" fmla="*/ 215541 h 1620479"/>
                <a:gd name="connsiteX16" fmla="*/ 441290 w 1341402"/>
                <a:gd name="connsiteY16" fmla="*/ 229829 h 1620479"/>
                <a:gd name="connsiteX17" fmla="*/ 412715 w 1341402"/>
                <a:gd name="connsiteY17" fmla="*/ 258404 h 1620479"/>
                <a:gd name="connsiteX18" fmla="*/ 403190 w 1341402"/>
                <a:gd name="connsiteY18" fmla="*/ 272691 h 1620479"/>
                <a:gd name="connsiteX19" fmla="*/ 384140 w 1341402"/>
                <a:gd name="connsiteY19" fmla="*/ 306029 h 1620479"/>
                <a:gd name="connsiteX20" fmla="*/ 369852 w 1341402"/>
                <a:gd name="connsiteY20" fmla="*/ 315554 h 1620479"/>
                <a:gd name="connsiteX21" fmla="*/ 355565 w 1341402"/>
                <a:gd name="connsiteY21" fmla="*/ 329841 h 1620479"/>
                <a:gd name="connsiteX22" fmla="*/ 350802 w 1341402"/>
                <a:gd name="connsiteY22" fmla="*/ 344129 h 1620479"/>
                <a:gd name="connsiteX23" fmla="*/ 322227 w 1341402"/>
                <a:gd name="connsiteY23" fmla="*/ 367941 h 1620479"/>
                <a:gd name="connsiteX24" fmla="*/ 312702 w 1341402"/>
                <a:gd name="connsiteY24" fmla="*/ 382229 h 1620479"/>
                <a:gd name="connsiteX25" fmla="*/ 298415 w 1341402"/>
                <a:gd name="connsiteY25" fmla="*/ 391754 h 1620479"/>
                <a:gd name="connsiteX26" fmla="*/ 293652 w 1341402"/>
                <a:gd name="connsiteY26" fmla="*/ 406041 h 1620479"/>
                <a:gd name="connsiteX27" fmla="*/ 274602 w 1341402"/>
                <a:gd name="connsiteY27" fmla="*/ 434616 h 1620479"/>
                <a:gd name="connsiteX28" fmla="*/ 255552 w 1341402"/>
                <a:gd name="connsiteY28" fmla="*/ 463191 h 1620479"/>
                <a:gd name="connsiteX29" fmla="*/ 246027 w 1341402"/>
                <a:gd name="connsiteY29" fmla="*/ 477479 h 1620479"/>
                <a:gd name="connsiteX30" fmla="*/ 226977 w 1341402"/>
                <a:gd name="connsiteY30" fmla="*/ 506054 h 1620479"/>
                <a:gd name="connsiteX31" fmla="*/ 198402 w 1341402"/>
                <a:gd name="connsiteY31" fmla="*/ 548916 h 1620479"/>
                <a:gd name="connsiteX32" fmla="*/ 184115 w 1341402"/>
                <a:gd name="connsiteY32" fmla="*/ 567966 h 1620479"/>
                <a:gd name="connsiteX33" fmla="*/ 169827 w 1341402"/>
                <a:gd name="connsiteY33" fmla="*/ 582254 h 1620479"/>
                <a:gd name="connsiteX34" fmla="*/ 136490 w 1341402"/>
                <a:gd name="connsiteY34" fmla="*/ 625116 h 1620479"/>
                <a:gd name="connsiteX35" fmla="*/ 131727 w 1341402"/>
                <a:gd name="connsiteY35" fmla="*/ 639404 h 1620479"/>
                <a:gd name="connsiteX36" fmla="*/ 112677 w 1341402"/>
                <a:gd name="connsiteY36" fmla="*/ 667979 h 1620479"/>
                <a:gd name="connsiteX37" fmla="*/ 98390 w 1341402"/>
                <a:gd name="connsiteY37" fmla="*/ 710841 h 1620479"/>
                <a:gd name="connsiteX38" fmla="*/ 93627 w 1341402"/>
                <a:gd name="connsiteY38" fmla="*/ 725129 h 1620479"/>
                <a:gd name="connsiteX39" fmla="*/ 84102 w 1341402"/>
                <a:gd name="connsiteY39" fmla="*/ 739416 h 1620479"/>
                <a:gd name="connsiteX40" fmla="*/ 74577 w 1341402"/>
                <a:gd name="connsiteY40" fmla="*/ 767991 h 1620479"/>
                <a:gd name="connsiteX41" fmla="*/ 69815 w 1341402"/>
                <a:gd name="connsiteY41" fmla="*/ 782279 h 1620479"/>
                <a:gd name="connsiteX42" fmla="*/ 50765 w 1341402"/>
                <a:gd name="connsiteY42" fmla="*/ 810854 h 1620479"/>
                <a:gd name="connsiteX43" fmla="*/ 31715 w 1341402"/>
                <a:gd name="connsiteY43" fmla="*/ 863241 h 1620479"/>
                <a:gd name="connsiteX44" fmla="*/ 22190 w 1341402"/>
                <a:gd name="connsiteY44" fmla="*/ 906104 h 1620479"/>
                <a:gd name="connsiteX45" fmla="*/ 12665 w 1341402"/>
                <a:gd name="connsiteY45" fmla="*/ 1020404 h 1620479"/>
                <a:gd name="connsiteX46" fmla="*/ 7902 w 1341402"/>
                <a:gd name="connsiteY46" fmla="*/ 1044216 h 1620479"/>
                <a:gd name="connsiteX47" fmla="*/ 7902 w 1341402"/>
                <a:gd name="connsiteY47" fmla="*/ 1329966 h 1620479"/>
                <a:gd name="connsiteX48" fmla="*/ 17427 w 1341402"/>
                <a:gd name="connsiteY48" fmla="*/ 1358541 h 1620479"/>
                <a:gd name="connsiteX49" fmla="*/ 41240 w 1341402"/>
                <a:gd name="connsiteY49" fmla="*/ 1387116 h 1620479"/>
                <a:gd name="connsiteX50" fmla="*/ 60290 w 1341402"/>
                <a:gd name="connsiteY50" fmla="*/ 1415691 h 1620479"/>
                <a:gd name="connsiteX51" fmla="*/ 93627 w 1341402"/>
                <a:gd name="connsiteY51" fmla="*/ 1458554 h 1620479"/>
                <a:gd name="connsiteX52" fmla="*/ 107915 w 1341402"/>
                <a:gd name="connsiteY52" fmla="*/ 1491891 h 1620479"/>
                <a:gd name="connsiteX53" fmla="*/ 126965 w 1341402"/>
                <a:gd name="connsiteY53" fmla="*/ 1520466 h 1620479"/>
                <a:gd name="connsiteX54" fmla="*/ 136490 w 1341402"/>
                <a:gd name="connsiteY54" fmla="*/ 1534754 h 1620479"/>
                <a:gd name="connsiteX55" fmla="*/ 150777 w 1341402"/>
                <a:gd name="connsiteY55" fmla="*/ 1544279 h 1620479"/>
                <a:gd name="connsiteX56" fmla="*/ 155540 w 1341402"/>
                <a:gd name="connsiteY56" fmla="*/ 1558566 h 1620479"/>
                <a:gd name="connsiteX57" fmla="*/ 212690 w 1341402"/>
                <a:gd name="connsiteY57" fmla="*/ 1606191 h 1620479"/>
                <a:gd name="connsiteX58" fmla="*/ 226977 w 1341402"/>
                <a:gd name="connsiteY58" fmla="*/ 1620479 h 1620479"/>
                <a:gd name="connsiteX59" fmla="*/ 331752 w 1341402"/>
                <a:gd name="connsiteY59" fmla="*/ 1615716 h 1620479"/>
                <a:gd name="connsiteX60" fmla="*/ 369852 w 1341402"/>
                <a:gd name="connsiteY60" fmla="*/ 1610954 h 1620479"/>
                <a:gd name="connsiteX61" fmla="*/ 403190 w 1341402"/>
                <a:gd name="connsiteY61" fmla="*/ 1606191 h 1620479"/>
                <a:gd name="connsiteX62" fmla="*/ 541302 w 1341402"/>
                <a:gd name="connsiteY62" fmla="*/ 1601429 h 1620479"/>
                <a:gd name="connsiteX63" fmla="*/ 569877 w 1341402"/>
                <a:gd name="connsiteY63" fmla="*/ 1587141 h 1620479"/>
                <a:gd name="connsiteX64" fmla="*/ 584165 w 1341402"/>
                <a:gd name="connsiteY64" fmla="*/ 1582379 h 1620479"/>
                <a:gd name="connsiteX65" fmla="*/ 598452 w 1341402"/>
                <a:gd name="connsiteY65" fmla="*/ 1572854 h 1620479"/>
                <a:gd name="connsiteX66" fmla="*/ 612740 w 1341402"/>
                <a:gd name="connsiteY66" fmla="*/ 1568091 h 1620479"/>
                <a:gd name="connsiteX67" fmla="*/ 627027 w 1341402"/>
                <a:gd name="connsiteY67" fmla="*/ 1553804 h 1620479"/>
                <a:gd name="connsiteX68" fmla="*/ 641315 w 1341402"/>
                <a:gd name="connsiteY68" fmla="*/ 1549041 h 1620479"/>
                <a:gd name="connsiteX69" fmla="*/ 674652 w 1341402"/>
                <a:gd name="connsiteY69" fmla="*/ 1534754 h 1620479"/>
                <a:gd name="connsiteX70" fmla="*/ 693702 w 1341402"/>
                <a:gd name="connsiteY70" fmla="*/ 1520466 h 1620479"/>
                <a:gd name="connsiteX71" fmla="*/ 712752 w 1341402"/>
                <a:gd name="connsiteY71" fmla="*/ 1510941 h 1620479"/>
                <a:gd name="connsiteX72" fmla="*/ 722277 w 1341402"/>
                <a:gd name="connsiteY72" fmla="*/ 1496654 h 1620479"/>
                <a:gd name="connsiteX73" fmla="*/ 765140 w 1341402"/>
                <a:gd name="connsiteY73" fmla="*/ 1463316 h 1620479"/>
                <a:gd name="connsiteX74" fmla="*/ 793715 w 1341402"/>
                <a:gd name="connsiteY74" fmla="*/ 1415691 h 1620479"/>
                <a:gd name="connsiteX75" fmla="*/ 803240 w 1341402"/>
                <a:gd name="connsiteY75" fmla="*/ 1401404 h 1620479"/>
                <a:gd name="connsiteX76" fmla="*/ 822290 w 1341402"/>
                <a:gd name="connsiteY76" fmla="*/ 1377591 h 1620479"/>
                <a:gd name="connsiteX77" fmla="*/ 831815 w 1341402"/>
                <a:gd name="connsiteY77" fmla="*/ 1363304 h 1620479"/>
                <a:gd name="connsiteX78" fmla="*/ 860390 w 1341402"/>
                <a:gd name="connsiteY78" fmla="*/ 1339491 h 1620479"/>
                <a:gd name="connsiteX79" fmla="*/ 898490 w 1341402"/>
                <a:gd name="connsiteY79" fmla="*/ 1291866 h 1620479"/>
                <a:gd name="connsiteX80" fmla="*/ 927065 w 1341402"/>
                <a:gd name="connsiteY80" fmla="*/ 1253766 h 1620479"/>
                <a:gd name="connsiteX81" fmla="*/ 936590 w 1341402"/>
                <a:gd name="connsiteY81" fmla="*/ 1239479 h 1620479"/>
                <a:gd name="connsiteX82" fmla="*/ 950877 w 1341402"/>
                <a:gd name="connsiteY82" fmla="*/ 1229954 h 1620479"/>
                <a:gd name="connsiteX83" fmla="*/ 974690 w 1341402"/>
                <a:gd name="connsiteY83" fmla="*/ 1187091 h 1620479"/>
                <a:gd name="connsiteX84" fmla="*/ 988977 w 1341402"/>
                <a:gd name="connsiteY84" fmla="*/ 1182329 h 1620479"/>
                <a:gd name="connsiteX85" fmla="*/ 1031840 w 1341402"/>
                <a:gd name="connsiteY85" fmla="*/ 1144229 h 1620479"/>
                <a:gd name="connsiteX86" fmla="*/ 1036602 w 1341402"/>
                <a:gd name="connsiteY86" fmla="*/ 1129941 h 1620479"/>
                <a:gd name="connsiteX87" fmla="*/ 1065177 w 1341402"/>
                <a:gd name="connsiteY87" fmla="*/ 1101366 h 1620479"/>
                <a:gd name="connsiteX88" fmla="*/ 1084227 w 1341402"/>
                <a:gd name="connsiteY88" fmla="*/ 1072791 h 1620479"/>
                <a:gd name="connsiteX89" fmla="*/ 1088990 w 1341402"/>
                <a:gd name="connsiteY89" fmla="*/ 1058504 h 1620479"/>
                <a:gd name="connsiteX90" fmla="*/ 1098515 w 1341402"/>
                <a:gd name="connsiteY90" fmla="*/ 1044216 h 1620479"/>
                <a:gd name="connsiteX91" fmla="*/ 1108040 w 1341402"/>
                <a:gd name="connsiteY91" fmla="*/ 1015641 h 1620479"/>
                <a:gd name="connsiteX92" fmla="*/ 1112802 w 1341402"/>
                <a:gd name="connsiteY92" fmla="*/ 996591 h 1620479"/>
                <a:gd name="connsiteX93" fmla="*/ 1122327 w 1341402"/>
                <a:gd name="connsiteY93" fmla="*/ 977541 h 1620479"/>
                <a:gd name="connsiteX94" fmla="*/ 1131852 w 1341402"/>
                <a:gd name="connsiteY94" fmla="*/ 948966 h 1620479"/>
                <a:gd name="connsiteX95" fmla="*/ 1136615 w 1341402"/>
                <a:gd name="connsiteY95" fmla="*/ 934679 h 1620479"/>
                <a:gd name="connsiteX96" fmla="*/ 1150902 w 1341402"/>
                <a:gd name="connsiteY96" fmla="*/ 910866 h 1620479"/>
                <a:gd name="connsiteX97" fmla="*/ 1160427 w 1341402"/>
                <a:gd name="connsiteY97" fmla="*/ 891816 h 1620479"/>
                <a:gd name="connsiteX98" fmla="*/ 1169952 w 1341402"/>
                <a:gd name="connsiteY98" fmla="*/ 877529 h 1620479"/>
                <a:gd name="connsiteX99" fmla="*/ 1174715 w 1341402"/>
                <a:gd name="connsiteY99" fmla="*/ 863241 h 1620479"/>
                <a:gd name="connsiteX100" fmla="*/ 1184240 w 1341402"/>
                <a:gd name="connsiteY100" fmla="*/ 848954 h 1620479"/>
                <a:gd name="connsiteX101" fmla="*/ 1203290 w 1341402"/>
                <a:gd name="connsiteY101" fmla="*/ 815616 h 1620479"/>
                <a:gd name="connsiteX102" fmla="*/ 1208052 w 1341402"/>
                <a:gd name="connsiteY102" fmla="*/ 782279 h 1620479"/>
                <a:gd name="connsiteX103" fmla="*/ 1212815 w 1341402"/>
                <a:gd name="connsiteY103" fmla="*/ 767991 h 1620479"/>
                <a:gd name="connsiteX104" fmla="*/ 1222340 w 1341402"/>
                <a:gd name="connsiteY104" fmla="*/ 715604 h 1620479"/>
                <a:gd name="connsiteX105" fmla="*/ 1227102 w 1341402"/>
                <a:gd name="connsiteY105" fmla="*/ 701316 h 1620479"/>
                <a:gd name="connsiteX106" fmla="*/ 1241390 w 1341402"/>
                <a:gd name="connsiteY106" fmla="*/ 648929 h 1620479"/>
                <a:gd name="connsiteX107" fmla="*/ 1246152 w 1341402"/>
                <a:gd name="connsiteY107" fmla="*/ 620354 h 1620479"/>
                <a:gd name="connsiteX108" fmla="*/ 1250915 w 1341402"/>
                <a:gd name="connsiteY108" fmla="*/ 606066 h 1620479"/>
                <a:gd name="connsiteX109" fmla="*/ 1265202 w 1341402"/>
                <a:gd name="connsiteY109" fmla="*/ 544154 h 1620479"/>
                <a:gd name="connsiteX110" fmla="*/ 1274727 w 1341402"/>
                <a:gd name="connsiteY110" fmla="*/ 515579 h 1620479"/>
                <a:gd name="connsiteX111" fmla="*/ 1279490 w 1341402"/>
                <a:gd name="connsiteY111" fmla="*/ 501291 h 1620479"/>
                <a:gd name="connsiteX112" fmla="*/ 1289015 w 1341402"/>
                <a:gd name="connsiteY112" fmla="*/ 487004 h 1620479"/>
                <a:gd name="connsiteX113" fmla="*/ 1308065 w 1341402"/>
                <a:gd name="connsiteY113" fmla="*/ 453666 h 1620479"/>
                <a:gd name="connsiteX114" fmla="*/ 1317590 w 1341402"/>
                <a:gd name="connsiteY114" fmla="*/ 425091 h 1620479"/>
                <a:gd name="connsiteX115" fmla="*/ 1322352 w 1341402"/>
                <a:gd name="connsiteY115" fmla="*/ 410804 h 1620479"/>
                <a:gd name="connsiteX116" fmla="*/ 1331877 w 1341402"/>
                <a:gd name="connsiteY116" fmla="*/ 391754 h 1620479"/>
                <a:gd name="connsiteX117" fmla="*/ 1341402 w 1341402"/>
                <a:gd name="connsiteY117" fmla="*/ 353654 h 1620479"/>
                <a:gd name="connsiteX118" fmla="*/ 1331877 w 1341402"/>
                <a:gd name="connsiteY118" fmla="*/ 210779 h 1620479"/>
                <a:gd name="connsiteX119" fmla="*/ 1322352 w 1341402"/>
                <a:gd name="connsiteY119" fmla="*/ 182204 h 1620479"/>
                <a:gd name="connsiteX120" fmla="*/ 1312827 w 1341402"/>
                <a:gd name="connsiteY120" fmla="*/ 167916 h 1620479"/>
                <a:gd name="connsiteX121" fmla="*/ 1303302 w 1341402"/>
                <a:gd name="connsiteY121" fmla="*/ 120291 h 1620479"/>
                <a:gd name="connsiteX122" fmla="*/ 1293777 w 1341402"/>
                <a:gd name="connsiteY122" fmla="*/ 106004 h 1620479"/>
                <a:gd name="connsiteX123" fmla="*/ 1279490 w 1341402"/>
                <a:gd name="connsiteY123" fmla="*/ 58379 h 1620479"/>
                <a:gd name="connsiteX124" fmla="*/ 1265202 w 1341402"/>
                <a:gd name="connsiteY124" fmla="*/ 44091 h 1620479"/>
                <a:gd name="connsiteX125" fmla="*/ 1250915 w 1341402"/>
                <a:gd name="connsiteY125" fmla="*/ 34566 h 1620479"/>
                <a:gd name="connsiteX126" fmla="*/ 1236627 w 1341402"/>
                <a:gd name="connsiteY126" fmla="*/ 29804 h 1620479"/>
                <a:gd name="connsiteX127" fmla="*/ 1222340 w 1341402"/>
                <a:gd name="connsiteY127" fmla="*/ 20279 h 1620479"/>
                <a:gd name="connsiteX128" fmla="*/ 1169952 w 1341402"/>
                <a:gd name="connsiteY128" fmla="*/ 10754 h 1620479"/>
                <a:gd name="connsiteX129" fmla="*/ 1155665 w 1341402"/>
                <a:gd name="connsiteY129" fmla="*/ 5991 h 1620479"/>
                <a:gd name="connsiteX130" fmla="*/ 831815 w 1341402"/>
                <a:gd name="connsiteY130" fmla="*/ 1229 h 162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1341402" h="1620479">
                  <a:moveTo>
                    <a:pt x="831815" y="1229"/>
                  </a:moveTo>
                  <a:cubicBezTo>
                    <a:pt x="773078" y="2023"/>
                    <a:pt x="812926" y="8112"/>
                    <a:pt x="803240" y="10754"/>
                  </a:cubicBezTo>
                  <a:cubicBezTo>
                    <a:pt x="753371" y="24354"/>
                    <a:pt x="803159" y="7444"/>
                    <a:pt x="760377" y="20279"/>
                  </a:cubicBezTo>
                  <a:cubicBezTo>
                    <a:pt x="750760" y="23164"/>
                    <a:pt x="740156" y="24235"/>
                    <a:pt x="731802" y="29804"/>
                  </a:cubicBezTo>
                  <a:cubicBezTo>
                    <a:pt x="713338" y="42114"/>
                    <a:pt x="722945" y="37519"/>
                    <a:pt x="703227" y="44091"/>
                  </a:cubicBezTo>
                  <a:cubicBezTo>
                    <a:pt x="698465" y="47266"/>
                    <a:pt x="694170" y="51291"/>
                    <a:pt x="688940" y="53616"/>
                  </a:cubicBezTo>
                  <a:cubicBezTo>
                    <a:pt x="679765" y="57694"/>
                    <a:pt x="660365" y="63141"/>
                    <a:pt x="660365" y="63141"/>
                  </a:cubicBezTo>
                  <a:cubicBezTo>
                    <a:pt x="629054" y="84014"/>
                    <a:pt x="662773" y="63345"/>
                    <a:pt x="631790" y="77429"/>
                  </a:cubicBezTo>
                  <a:cubicBezTo>
                    <a:pt x="573241" y="104043"/>
                    <a:pt x="612803" y="90109"/>
                    <a:pt x="579402" y="101241"/>
                  </a:cubicBezTo>
                  <a:cubicBezTo>
                    <a:pt x="574640" y="104416"/>
                    <a:pt x="570234" y="108206"/>
                    <a:pt x="565115" y="110766"/>
                  </a:cubicBezTo>
                  <a:cubicBezTo>
                    <a:pt x="525681" y="130484"/>
                    <a:pt x="577483" y="97758"/>
                    <a:pt x="536540" y="125054"/>
                  </a:cubicBezTo>
                  <a:cubicBezTo>
                    <a:pt x="519773" y="150204"/>
                    <a:pt x="535531" y="130001"/>
                    <a:pt x="507965" y="153629"/>
                  </a:cubicBezTo>
                  <a:cubicBezTo>
                    <a:pt x="475881" y="181129"/>
                    <a:pt x="510965" y="156390"/>
                    <a:pt x="479390" y="177441"/>
                  </a:cubicBezTo>
                  <a:cubicBezTo>
                    <a:pt x="476215" y="182204"/>
                    <a:pt x="473912" y="187682"/>
                    <a:pt x="469865" y="191729"/>
                  </a:cubicBezTo>
                  <a:cubicBezTo>
                    <a:pt x="465818" y="195776"/>
                    <a:pt x="459153" y="196784"/>
                    <a:pt x="455577" y="201254"/>
                  </a:cubicBezTo>
                  <a:cubicBezTo>
                    <a:pt x="452441" y="205174"/>
                    <a:pt x="453060" y="211051"/>
                    <a:pt x="450815" y="215541"/>
                  </a:cubicBezTo>
                  <a:cubicBezTo>
                    <a:pt x="448255" y="220661"/>
                    <a:pt x="445093" y="225551"/>
                    <a:pt x="441290" y="229829"/>
                  </a:cubicBezTo>
                  <a:cubicBezTo>
                    <a:pt x="432341" y="239897"/>
                    <a:pt x="420187" y="247196"/>
                    <a:pt x="412715" y="258404"/>
                  </a:cubicBezTo>
                  <a:cubicBezTo>
                    <a:pt x="409540" y="263166"/>
                    <a:pt x="406030" y="267721"/>
                    <a:pt x="403190" y="272691"/>
                  </a:cubicBezTo>
                  <a:cubicBezTo>
                    <a:pt x="398210" y="281406"/>
                    <a:pt x="391875" y="298294"/>
                    <a:pt x="384140" y="306029"/>
                  </a:cubicBezTo>
                  <a:cubicBezTo>
                    <a:pt x="380093" y="310076"/>
                    <a:pt x="374249" y="311890"/>
                    <a:pt x="369852" y="315554"/>
                  </a:cubicBezTo>
                  <a:cubicBezTo>
                    <a:pt x="364678" y="319866"/>
                    <a:pt x="360327" y="325079"/>
                    <a:pt x="355565" y="329841"/>
                  </a:cubicBezTo>
                  <a:cubicBezTo>
                    <a:pt x="353977" y="334604"/>
                    <a:pt x="353587" y="339952"/>
                    <a:pt x="350802" y="344129"/>
                  </a:cubicBezTo>
                  <a:cubicBezTo>
                    <a:pt x="343468" y="355130"/>
                    <a:pt x="332770" y="360913"/>
                    <a:pt x="322227" y="367941"/>
                  </a:cubicBezTo>
                  <a:cubicBezTo>
                    <a:pt x="319052" y="372704"/>
                    <a:pt x="316749" y="378181"/>
                    <a:pt x="312702" y="382229"/>
                  </a:cubicBezTo>
                  <a:cubicBezTo>
                    <a:pt x="308655" y="386276"/>
                    <a:pt x="301991" y="387285"/>
                    <a:pt x="298415" y="391754"/>
                  </a:cubicBezTo>
                  <a:cubicBezTo>
                    <a:pt x="295279" y="395674"/>
                    <a:pt x="296090" y="401653"/>
                    <a:pt x="293652" y="406041"/>
                  </a:cubicBezTo>
                  <a:cubicBezTo>
                    <a:pt x="288092" y="416048"/>
                    <a:pt x="280952" y="425091"/>
                    <a:pt x="274602" y="434616"/>
                  </a:cubicBezTo>
                  <a:lnTo>
                    <a:pt x="255552" y="463191"/>
                  </a:lnTo>
                  <a:lnTo>
                    <a:pt x="246027" y="477479"/>
                  </a:lnTo>
                  <a:cubicBezTo>
                    <a:pt x="236920" y="504803"/>
                    <a:pt x="247787" y="479298"/>
                    <a:pt x="226977" y="506054"/>
                  </a:cubicBezTo>
                  <a:cubicBezTo>
                    <a:pt x="193715" y="548819"/>
                    <a:pt x="219795" y="520391"/>
                    <a:pt x="198402" y="548916"/>
                  </a:cubicBezTo>
                  <a:cubicBezTo>
                    <a:pt x="193640" y="555266"/>
                    <a:pt x="189281" y="561939"/>
                    <a:pt x="184115" y="567966"/>
                  </a:cubicBezTo>
                  <a:cubicBezTo>
                    <a:pt x="179732" y="573080"/>
                    <a:pt x="173962" y="576937"/>
                    <a:pt x="169827" y="582254"/>
                  </a:cubicBezTo>
                  <a:cubicBezTo>
                    <a:pt x="129951" y="633523"/>
                    <a:pt x="168926" y="592680"/>
                    <a:pt x="136490" y="625116"/>
                  </a:cubicBezTo>
                  <a:cubicBezTo>
                    <a:pt x="134902" y="629879"/>
                    <a:pt x="134165" y="635015"/>
                    <a:pt x="131727" y="639404"/>
                  </a:cubicBezTo>
                  <a:cubicBezTo>
                    <a:pt x="126168" y="649411"/>
                    <a:pt x="112677" y="667979"/>
                    <a:pt x="112677" y="667979"/>
                  </a:cubicBezTo>
                  <a:lnTo>
                    <a:pt x="98390" y="710841"/>
                  </a:lnTo>
                  <a:cubicBezTo>
                    <a:pt x="96802" y="715604"/>
                    <a:pt x="96412" y="720952"/>
                    <a:pt x="93627" y="725129"/>
                  </a:cubicBezTo>
                  <a:lnTo>
                    <a:pt x="84102" y="739416"/>
                  </a:lnTo>
                  <a:lnTo>
                    <a:pt x="74577" y="767991"/>
                  </a:lnTo>
                  <a:cubicBezTo>
                    <a:pt x="72990" y="772754"/>
                    <a:pt x="72600" y="778102"/>
                    <a:pt x="69815" y="782279"/>
                  </a:cubicBezTo>
                  <a:cubicBezTo>
                    <a:pt x="63465" y="791804"/>
                    <a:pt x="55017" y="800225"/>
                    <a:pt x="50765" y="810854"/>
                  </a:cubicBezTo>
                  <a:cubicBezTo>
                    <a:pt x="45840" y="823166"/>
                    <a:pt x="34161" y="851011"/>
                    <a:pt x="31715" y="863241"/>
                  </a:cubicBezTo>
                  <a:cubicBezTo>
                    <a:pt x="25668" y="893472"/>
                    <a:pt x="28915" y="879201"/>
                    <a:pt x="22190" y="906104"/>
                  </a:cubicBezTo>
                  <a:cubicBezTo>
                    <a:pt x="20041" y="936181"/>
                    <a:pt x="16958" y="988207"/>
                    <a:pt x="12665" y="1020404"/>
                  </a:cubicBezTo>
                  <a:cubicBezTo>
                    <a:pt x="11595" y="1028428"/>
                    <a:pt x="9490" y="1036279"/>
                    <a:pt x="7902" y="1044216"/>
                  </a:cubicBezTo>
                  <a:cubicBezTo>
                    <a:pt x="-2697" y="1160816"/>
                    <a:pt x="-2571" y="1137961"/>
                    <a:pt x="7902" y="1329966"/>
                  </a:cubicBezTo>
                  <a:cubicBezTo>
                    <a:pt x="8449" y="1339991"/>
                    <a:pt x="11858" y="1350187"/>
                    <a:pt x="17427" y="1358541"/>
                  </a:cubicBezTo>
                  <a:cubicBezTo>
                    <a:pt x="51459" y="1409591"/>
                    <a:pt x="-1536" y="1332120"/>
                    <a:pt x="41240" y="1387116"/>
                  </a:cubicBezTo>
                  <a:cubicBezTo>
                    <a:pt x="48268" y="1396152"/>
                    <a:pt x="52196" y="1407596"/>
                    <a:pt x="60290" y="1415691"/>
                  </a:cubicBezTo>
                  <a:cubicBezTo>
                    <a:pt x="72617" y="1428019"/>
                    <a:pt x="87930" y="1441465"/>
                    <a:pt x="93627" y="1458554"/>
                  </a:cubicBezTo>
                  <a:cubicBezTo>
                    <a:pt x="98554" y="1473333"/>
                    <a:pt x="99088" y="1477180"/>
                    <a:pt x="107915" y="1491891"/>
                  </a:cubicBezTo>
                  <a:cubicBezTo>
                    <a:pt x="113805" y="1501707"/>
                    <a:pt x="120615" y="1510941"/>
                    <a:pt x="126965" y="1520466"/>
                  </a:cubicBezTo>
                  <a:cubicBezTo>
                    <a:pt x="130140" y="1525229"/>
                    <a:pt x="131727" y="1531579"/>
                    <a:pt x="136490" y="1534754"/>
                  </a:cubicBezTo>
                  <a:lnTo>
                    <a:pt x="150777" y="1544279"/>
                  </a:lnTo>
                  <a:cubicBezTo>
                    <a:pt x="152365" y="1549041"/>
                    <a:pt x="152458" y="1554603"/>
                    <a:pt x="155540" y="1558566"/>
                  </a:cubicBezTo>
                  <a:cubicBezTo>
                    <a:pt x="210177" y="1628812"/>
                    <a:pt x="157638" y="1551135"/>
                    <a:pt x="212690" y="1606191"/>
                  </a:cubicBezTo>
                  <a:lnTo>
                    <a:pt x="226977" y="1620479"/>
                  </a:lnTo>
                  <a:cubicBezTo>
                    <a:pt x="261902" y="1618891"/>
                    <a:pt x="296868" y="1618042"/>
                    <a:pt x="331752" y="1615716"/>
                  </a:cubicBezTo>
                  <a:cubicBezTo>
                    <a:pt x="344522" y="1614865"/>
                    <a:pt x="357165" y="1612646"/>
                    <a:pt x="369852" y="1610954"/>
                  </a:cubicBezTo>
                  <a:cubicBezTo>
                    <a:pt x="380979" y="1609470"/>
                    <a:pt x="391982" y="1606814"/>
                    <a:pt x="403190" y="1606191"/>
                  </a:cubicBezTo>
                  <a:cubicBezTo>
                    <a:pt x="449184" y="1603636"/>
                    <a:pt x="495265" y="1603016"/>
                    <a:pt x="541302" y="1601429"/>
                  </a:cubicBezTo>
                  <a:cubicBezTo>
                    <a:pt x="577223" y="1589454"/>
                    <a:pt x="532940" y="1605609"/>
                    <a:pt x="569877" y="1587141"/>
                  </a:cubicBezTo>
                  <a:cubicBezTo>
                    <a:pt x="574367" y="1584896"/>
                    <a:pt x="579402" y="1583966"/>
                    <a:pt x="584165" y="1582379"/>
                  </a:cubicBezTo>
                  <a:cubicBezTo>
                    <a:pt x="588927" y="1579204"/>
                    <a:pt x="593333" y="1575414"/>
                    <a:pt x="598452" y="1572854"/>
                  </a:cubicBezTo>
                  <a:cubicBezTo>
                    <a:pt x="602942" y="1570609"/>
                    <a:pt x="608563" y="1570876"/>
                    <a:pt x="612740" y="1568091"/>
                  </a:cubicBezTo>
                  <a:cubicBezTo>
                    <a:pt x="618344" y="1564355"/>
                    <a:pt x="621423" y="1557540"/>
                    <a:pt x="627027" y="1553804"/>
                  </a:cubicBezTo>
                  <a:cubicBezTo>
                    <a:pt x="631204" y="1551019"/>
                    <a:pt x="636701" y="1551019"/>
                    <a:pt x="641315" y="1549041"/>
                  </a:cubicBezTo>
                  <a:cubicBezTo>
                    <a:pt x="682502" y="1531389"/>
                    <a:pt x="641152" y="1545920"/>
                    <a:pt x="674652" y="1534754"/>
                  </a:cubicBezTo>
                  <a:cubicBezTo>
                    <a:pt x="681002" y="1529991"/>
                    <a:pt x="686971" y="1524673"/>
                    <a:pt x="693702" y="1520466"/>
                  </a:cubicBezTo>
                  <a:cubicBezTo>
                    <a:pt x="699722" y="1516703"/>
                    <a:pt x="707298" y="1515486"/>
                    <a:pt x="712752" y="1510941"/>
                  </a:cubicBezTo>
                  <a:cubicBezTo>
                    <a:pt x="717149" y="1507277"/>
                    <a:pt x="717969" y="1500423"/>
                    <a:pt x="722277" y="1496654"/>
                  </a:cubicBezTo>
                  <a:cubicBezTo>
                    <a:pt x="747329" y="1474734"/>
                    <a:pt x="748127" y="1485189"/>
                    <a:pt x="765140" y="1463316"/>
                  </a:cubicBezTo>
                  <a:cubicBezTo>
                    <a:pt x="790234" y="1431052"/>
                    <a:pt x="777764" y="1443605"/>
                    <a:pt x="793715" y="1415691"/>
                  </a:cubicBezTo>
                  <a:cubicBezTo>
                    <a:pt x="796555" y="1410721"/>
                    <a:pt x="800065" y="1406166"/>
                    <a:pt x="803240" y="1401404"/>
                  </a:cubicBezTo>
                  <a:cubicBezTo>
                    <a:pt x="812510" y="1373589"/>
                    <a:pt x="800748" y="1399132"/>
                    <a:pt x="822290" y="1377591"/>
                  </a:cubicBezTo>
                  <a:cubicBezTo>
                    <a:pt x="826337" y="1373544"/>
                    <a:pt x="828151" y="1367701"/>
                    <a:pt x="831815" y="1363304"/>
                  </a:cubicBezTo>
                  <a:cubicBezTo>
                    <a:pt x="843276" y="1349550"/>
                    <a:pt x="846339" y="1348858"/>
                    <a:pt x="860390" y="1339491"/>
                  </a:cubicBezTo>
                  <a:cubicBezTo>
                    <a:pt x="907490" y="1268841"/>
                    <a:pt x="853249" y="1346155"/>
                    <a:pt x="898490" y="1291866"/>
                  </a:cubicBezTo>
                  <a:cubicBezTo>
                    <a:pt x="908653" y="1279670"/>
                    <a:pt x="918259" y="1266975"/>
                    <a:pt x="927065" y="1253766"/>
                  </a:cubicBezTo>
                  <a:cubicBezTo>
                    <a:pt x="930240" y="1249004"/>
                    <a:pt x="932543" y="1243526"/>
                    <a:pt x="936590" y="1239479"/>
                  </a:cubicBezTo>
                  <a:cubicBezTo>
                    <a:pt x="940637" y="1235432"/>
                    <a:pt x="946115" y="1233129"/>
                    <a:pt x="950877" y="1229954"/>
                  </a:cubicBezTo>
                  <a:cubicBezTo>
                    <a:pt x="955071" y="1217374"/>
                    <a:pt x="962409" y="1191184"/>
                    <a:pt x="974690" y="1187091"/>
                  </a:cubicBezTo>
                  <a:lnTo>
                    <a:pt x="988977" y="1182329"/>
                  </a:lnTo>
                  <a:cubicBezTo>
                    <a:pt x="1021599" y="1149707"/>
                    <a:pt x="1006344" y="1161226"/>
                    <a:pt x="1031840" y="1144229"/>
                  </a:cubicBezTo>
                  <a:cubicBezTo>
                    <a:pt x="1033427" y="1139466"/>
                    <a:pt x="1033520" y="1133904"/>
                    <a:pt x="1036602" y="1129941"/>
                  </a:cubicBezTo>
                  <a:cubicBezTo>
                    <a:pt x="1044872" y="1119308"/>
                    <a:pt x="1065177" y="1101366"/>
                    <a:pt x="1065177" y="1101366"/>
                  </a:cubicBezTo>
                  <a:cubicBezTo>
                    <a:pt x="1076502" y="1067395"/>
                    <a:pt x="1060444" y="1108465"/>
                    <a:pt x="1084227" y="1072791"/>
                  </a:cubicBezTo>
                  <a:cubicBezTo>
                    <a:pt x="1087012" y="1068614"/>
                    <a:pt x="1086745" y="1062994"/>
                    <a:pt x="1088990" y="1058504"/>
                  </a:cubicBezTo>
                  <a:cubicBezTo>
                    <a:pt x="1091550" y="1053384"/>
                    <a:pt x="1095340" y="1048979"/>
                    <a:pt x="1098515" y="1044216"/>
                  </a:cubicBezTo>
                  <a:cubicBezTo>
                    <a:pt x="1101690" y="1034691"/>
                    <a:pt x="1105605" y="1025382"/>
                    <a:pt x="1108040" y="1015641"/>
                  </a:cubicBezTo>
                  <a:cubicBezTo>
                    <a:pt x="1109627" y="1009291"/>
                    <a:pt x="1110504" y="1002720"/>
                    <a:pt x="1112802" y="996591"/>
                  </a:cubicBezTo>
                  <a:cubicBezTo>
                    <a:pt x="1115295" y="989943"/>
                    <a:pt x="1119690" y="984133"/>
                    <a:pt x="1122327" y="977541"/>
                  </a:cubicBezTo>
                  <a:cubicBezTo>
                    <a:pt x="1126056" y="968219"/>
                    <a:pt x="1128677" y="958491"/>
                    <a:pt x="1131852" y="948966"/>
                  </a:cubicBezTo>
                  <a:cubicBezTo>
                    <a:pt x="1133440" y="944204"/>
                    <a:pt x="1134032" y="938984"/>
                    <a:pt x="1136615" y="934679"/>
                  </a:cubicBezTo>
                  <a:cubicBezTo>
                    <a:pt x="1141377" y="926741"/>
                    <a:pt x="1146407" y="918958"/>
                    <a:pt x="1150902" y="910866"/>
                  </a:cubicBezTo>
                  <a:cubicBezTo>
                    <a:pt x="1154350" y="904660"/>
                    <a:pt x="1156905" y="897980"/>
                    <a:pt x="1160427" y="891816"/>
                  </a:cubicBezTo>
                  <a:cubicBezTo>
                    <a:pt x="1163267" y="886846"/>
                    <a:pt x="1167392" y="882648"/>
                    <a:pt x="1169952" y="877529"/>
                  </a:cubicBezTo>
                  <a:cubicBezTo>
                    <a:pt x="1172197" y="873039"/>
                    <a:pt x="1172470" y="867731"/>
                    <a:pt x="1174715" y="863241"/>
                  </a:cubicBezTo>
                  <a:cubicBezTo>
                    <a:pt x="1177275" y="858122"/>
                    <a:pt x="1181400" y="853924"/>
                    <a:pt x="1184240" y="848954"/>
                  </a:cubicBezTo>
                  <a:cubicBezTo>
                    <a:pt x="1208415" y="806649"/>
                    <a:pt x="1180080" y="850433"/>
                    <a:pt x="1203290" y="815616"/>
                  </a:cubicBezTo>
                  <a:cubicBezTo>
                    <a:pt x="1204877" y="804504"/>
                    <a:pt x="1205851" y="793286"/>
                    <a:pt x="1208052" y="782279"/>
                  </a:cubicBezTo>
                  <a:cubicBezTo>
                    <a:pt x="1209037" y="777356"/>
                    <a:pt x="1211726" y="772892"/>
                    <a:pt x="1212815" y="767991"/>
                  </a:cubicBezTo>
                  <a:cubicBezTo>
                    <a:pt x="1221319" y="729721"/>
                    <a:pt x="1213661" y="750319"/>
                    <a:pt x="1222340" y="715604"/>
                  </a:cubicBezTo>
                  <a:cubicBezTo>
                    <a:pt x="1223558" y="710734"/>
                    <a:pt x="1225781" y="706159"/>
                    <a:pt x="1227102" y="701316"/>
                  </a:cubicBezTo>
                  <a:cubicBezTo>
                    <a:pt x="1243208" y="642256"/>
                    <a:pt x="1230430" y="681805"/>
                    <a:pt x="1241390" y="648929"/>
                  </a:cubicBezTo>
                  <a:cubicBezTo>
                    <a:pt x="1242977" y="639404"/>
                    <a:pt x="1244057" y="629780"/>
                    <a:pt x="1246152" y="620354"/>
                  </a:cubicBezTo>
                  <a:cubicBezTo>
                    <a:pt x="1247241" y="615453"/>
                    <a:pt x="1249930" y="610989"/>
                    <a:pt x="1250915" y="606066"/>
                  </a:cubicBezTo>
                  <a:cubicBezTo>
                    <a:pt x="1263280" y="544242"/>
                    <a:pt x="1246597" y="599968"/>
                    <a:pt x="1265202" y="544154"/>
                  </a:cubicBezTo>
                  <a:lnTo>
                    <a:pt x="1274727" y="515579"/>
                  </a:lnTo>
                  <a:cubicBezTo>
                    <a:pt x="1276315" y="510816"/>
                    <a:pt x="1276705" y="505468"/>
                    <a:pt x="1279490" y="501291"/>
                  </a:cubicBezTo>
                  <a:cubicBezTo>
                    <a:pt x="1282665" y="496529"/>
                    <a:pt x="1286175" y="491974"/>
                    <a:pt x="1289015" y="487004"/>
                  </a:cubicBezTo>
                  <a:cubicBezTo>
                    <a:pt x="1313190" y="444699"/>
                    <a:pt x="1284855" y="488483"/>
                    <a:pt x="1308065" y="453666"/>
                  </a:cubicBezTo>
                  <a:lnTo>
                    <a:pt x="1317590" y="425091"/>
                  </a:lnTo>
                  <a:cubicBezTo>
                    <a:pt x="1319177" y="420329"/>
                    <a:pt x="1320107" y="415294"/>
                    <a:pt x="1322352" y="410804"/>
                  </a:cubicBezTo>
                  <a:cubicBezTo>
                    <a:pt x="1325527" y="404454"/>
                    <a:pt x="1329080" y="398279"/>
                    <a:pt x="1331877" y="391754"/>
                  </a:cubicBezTo>
                  <a:cubicBezTo>
                    <a:pt x="1337370" y="378937"/>
                    <a:pt x="1338606" y="367635"/>
                    <a:pt x="1341402" y="353654"/>
                  </a:cubicBezTo>
                  <a:cubicBezTo>
                    <a:pt x="1340593" y="334240"/>
                    <a:pt x="1341807" y="250497"/>
                    <a:pt x="1331877" y="210779"/>
                  </a:cubicBezTo>
                  <a:cubicBezTo>
                    <a:pt x="1329442" y="201039"/>
                    <a:pt x="1327921" y="190558"/>
                    <a:pt x="1322352" y="182204"/>
                  </a:cubicBezTo>
                  <a:lnTo>
                    <a:pt x="1312827" y="167916"/>
                  </a:lnTo>
                  <a:cubicBezTo>
                    <a:pt x="1311752" y="161464"/>
                    <a:pt x="1307179" y="129336"/>
                    <a:pt x="1303302" y="120291"/>
                  </a:cubicBezTo>
                  <a:cubicBezTo>
                    <a:pt x="1301047" y="115030"/>
                    <a:pt x="1296952" y="110766"/>
                    <a:pt x="1293777" y="106004"/>
                  </a:cubicBezTo>
                  <a:cubicBezTo>
                    <a:pt x="1291619" y="97370"/>
                    <a:pt x="1283356" y="62245"/>
                    <a:pt x="1279490" y="58379"/>
                  </a:cubicBezTo>
                  <a:cubicBezTo>
                    <a:pt x="1274727" y="53616"/>
                    <a:pt x="1270376" y="48403"/>
                    <a:pt x="1265202" y="44091"/>
                  </a:cubicBezTo>
                  <a:cubicBezTo>
                    <a:pt x="1260805" y="40427"/>
                    <a:pt x="1256034" y="37126"/>
                    <a:pt x="1250915" y="34566"/>
                  </a:cubicBezTo>
                  <a:cubicBezTo>
                    <a:pt x="1246425" y="32321"/>
                    <a:pt x="1241390" y="31391"/>
                    <a:pt x="1236627" y="29804"/>
                  </a:cubicBezTo>
                  <a:cubicBezTo>
                    <a:pt x="1231865" y="26629"/>
                    <a:pt x="1227699" y="22289"/>
                    <a:pt x="1222340" y="20279"/>
                  </a:cubicBezTo>
                  <a:cubicBezTo>
                    <a:pt x="1217010" y="18280"/>
                    <a:pt x="1173168" y="11290"/>
                    <a:pt x="1169952" y="10754"/>
                  </a:cubicBezTo>
                  <a:cubicBezTo>
                    <a:pt x="1165190" y="9166"/>
                    <a:pt x="1160664" y="6445"/>
                    <a:pt x="1155665" y="5991"/>
                  </a:cubicBezTo>
                  <a:cubicBezTo>
                    <a:pt x="1059233" y="-2776"/>
                    <a:pt x="890552" y="435"/>
                    <a:pt x="831815" y="1229"/>
                  </a:cubicBezTo>
                  <a:close/>
                </a:path>
              </a:pathLst>
            </a:custGeom>
            <a:solidFill>
              <a:srgbClr val="92D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p:cNvSpPr txBox="1"/>
          <p:nvPr/>
        </p:nvSpPr>
        <p:spPr>
          <a:xfrm>
            <a:off x="0" y="2816773"/>
            <a:ext cx="1182413" cy="1200329"/>
          </a:xfrm>
          <a:prstGeom prst="rect">
            <a:avLst/>
          </a:prstGeom>
          <a:solidFill>
            <a:schemeClr val="bg1">
              <a:alpha val="84000"/>
            </a:schemeClr>
          </a:solidFill>
        </p:spPr>
        <p:txBody>
          <a:bodyPr wrap="square" rtlCol="0">
            <a:spAutoFit/>
          </a:bodyPr>
          <a:lstStyle/>
          <a:p>
            <a:pPr algn="just"/>
            <a:r>
              <a:rPr lang="en-US" sz="1200" dirty="0">
                <a:latin typeface="Cambria" pitchFamily="18" charset="0"/>
                <a:ea typeface="Cambria" pitchFamily="18" charset="0"/>
              </a:rPr>
              <a:t>Both pictures are of chloroplasts in plant cells at different magnifications</a:t>
            </a:r>
            <a:endParaRPr lang="en-US" sz="1600" dirty="0"/>
          </a:p>
        </p:txBody>
      </p:sp>
      <p:pic>
        <p:nvPicPr>
          <p:cNvPr id="51202" name="Picture 2" descr="C:\Users\HP\OneDrive\Desktop\6.png"/>
          <p:cNvPicPr>
            <a:picLocks noChangeAspect="1" noChangeArrowheads="1"/>
          </p:cNvPicPr>
          <p:nvPr/>
        </p:nvPicPr>
        <p:blipFill>
          <a:blip r:embed="rId7"/>
          <a:srcRect/>
          <a:stretch>
            <a:fillRect/>
          </a:stretch>
        </p:blipFill>
        <p:spPr bwMode="auto">
          <a:xfrm>
            <a:off x="3957473" y="3124200"/>
            <a:ext cx="3562350" cy="2019300"/>
          </a:xfrm>
          <a:prstGeom prst="rect">
            <a:avLst/>
          </a:prstGeom>
          <a:noFill/>
        </p:spPr>
      </p:pic>
      <p:grpSp>
        <p:nvGrpSpPr>
          <p:cNvPr id="34" name="Group 33"/>
          <p:cNvGrpSpPr/>
          <p:nvPr/>
        </p:nvGrpSpPr>
        <p:grpSpPr>
          <a:xfrm rot="937937">
            <a:off x="1409260" y="2019581"/>
            <a:ext cx="2403369" cy="1067832"/>
            <a:chOff x="2070523" y="1294368"/>
            <a:chExt cx="1929978" cy="1067832"/>
          </a:xfrm>
        </p:grpSpPr>
        <p:cxnSp>
          <p:nvCxnSpPr>
            <p:cNvPr id="35" name="Straight Arrow Connector 34"/>
            <p:cNvCxnSpPr/>
            <p:nvPr/>
          </p:nvCxnSpPr>
          <p:spPr>
            <a:xfrm flipH="1">
              <a:off x="2070523" y="1569204"/>
              <a:ext cx="1929977" cy="5772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2348345" y="1294368"/>
              <a:ext cx="1652156" cy="2748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2164772" y="1569204"/>
              <a:ext cx="1835727" cy="79299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2" name="Rectangle 41"/>
          <p:cNvSpPr/>
          <p:nvPr/>
        </p:nvSpPr>
        <p:spPr>
          <a:xfrm>
            <a:off x="3111062" y="1666328"/>
            <a:ext cx="5725511" cy="738664"/>
          </a:xfrm>
          <a:prstGeom prst="rect">
            <a:avLst/>
          </a:prstGeom>
        </p:spPr>
        <p:txBody>
          <a:bodyPr wrap="square">
            <a:spAutoFit/>
          </a:bodyPr>
          <a:lstStyle/>
          <a:p>
            <a:pPr algn="just" fontAlgn="t"/>
            <a:r>
              <a:rPr lang="en-US" dirty="0">
                <a:latin typeface="Cambria" pitchFamily="18" charset="0"/>
                <a:ea typeface="Cambria" pitchFamily="18" charset="0"/>
              </a:rPr>
              <a:t>Through evolution, plant cells, certain bacteria and some algae have acquired </a:t>
            </a:r>
            <a:r>
              <a:rPr lang="en-US" b="1" dirty="0">
                <a:latin typeface="Cambria" pitchFamily="18" charset="0"/>
                <a:ea typeface="Cambria" pitchFamily="18" charset="0"/>
              </a:rPr>
              <a:t>chloroplasts</a:t>
            </a:r>
            <a:r>
              <a:rPr lang="en-US" dirty="0">
                <a:latin typeface="Cambria" pitchFamily="18" charset="0"/>
                <a:ea typeface="Cambria" pitchFamily="18" charset="0"/>
              </a:rPr>
              <a:t> to help carry out the photosynthetic reaction.</a:t>
            </a:r>
          </a:p>
          <a:p>
            <a:pPr algn="just" fontAlgn="t"/>
            <a:r>
              <a:rPr lang="en-US" dirty="0">
                <a:latin typeface="Cambria" pitchFamily="18" charset="0"/>
                <a:ea typeface="Cambria" pitchFamily="18" charset="0"/>
              </a:rPr>
              <a:t>Chloroplasts are also known as plastids, is a plant cell organelle.</a:t>
            </a:r>
          </a:p>
        </p:txBody>
      </p:sp>
      <p:sp>
        <p:nvSpPr>
          <p:cNvPr id="43" name="Rectangle 42"/>
          <p:cNvSpPr/>
          <p:nvPr/>
        </p:nvSpPr>
        <p:spPr>
          <a:xfrm>
            <a:off x="3447392" y="2454430"/>
            <a:ext cx="5402317" cy="307777"/>
          </a:xfrm>
          <a:prstGeom prst="rect">
            <a:avLst/>
          </a:prstGeom>
        </p:spPr>
        <p:txBody>
          <a:bodyPr wrap="square">
            <a:spAutoFit/>
          </a:bodyPr>
          <a:lstStyle/>
          <a:p>
            <a:pPr algn="r" fontAlgn="t"/>
            <a:r>
              <a:rPr lang="en-US" b="1" dirty="0">
                <a:latin typeface="Cambria" pitchFamily="18" charset="0"/>
                <a:ea typeface="Cambria" pitchFamily="18" charset="0"/>
              </a:rPr>
              <a:t>Chloroplasts</a:t>
            </a:r>
            <a:r>
              <a:rPr lang="en-US" dirty="0">
                <a:latin typeface="Cambria" pitchFamily="18" charset="0"/>
                <a:ea typeface="Cambria" pitchFamily="18" charset="0"/>
              </a:rPr>
              <a:t> are full of round flattened discs called </a:t>
            </a:r>
            <a:r>
              <a:rPr lang="en-US" b="1" dirty="0">
                <a:latin typeface="Cambria" pitchFamily="18" charset="0"/>
                <a:ea typeface="Cambria" pitchFamily="18" charset="0"/>
              </a:rPr>
              <a:t>thylakoids</a:t>
            </a:r>
            <a:r>
              <a:rPr lang="en-US" dirty="0">
                <a:latin typeface="Cambria" pitchFamily="18" charset="0"/>
                <a:ea typeface="Cambria" pitchFamily="18" charset="0"/>
              </a:rPr>
              <a:t>.</a:t>
            </a:r>
          </a:p>
        </p:txBody>
      </p:sp>
      <p:sp>
        <p:nvSpPr>
          <p:cNvPr id="44" name="TextBox 43"/>
          <p:cNvSpPr txBox="1"/>
          <p:nvPr/>
        </p:nvSpPr>
        <p:spPr>
          <a:xfrm>
            <a:off x="3607516" y="2819163"/>
            <a:ext cx="3901272" cy="307777"/>
          </a:xfrm>
          <a:prstGeom prst="rect">
            <a:avLst/>
          </a:prstGeom>
          <a:noFill/>
        </p:spPr>
        <p:txBody>
          <a:bodyPr wrap="square" rtlCol="0">
            <a:spAutoFit/>
          </a:bodyPr>
          <a:lstStyle/>
          <a:p>
            <a:r>
              <a:rPr lang="en-US" dirty="0">
                <a:latin typeface="Cambria" pitchFamily="18" charset="0"/>
                <a:ea typeface="Cambria" pitchFamily="18" charset="0"/>
              </a:rPr>
              <a:t>A stack of thylakoids is called a </a:t>
            </a:r>
            <a:r>
              <a:rPr lang="en-US" b="1" dirty="0" err="1">
                <a:latin typeface="Cambria" pitchFamily="18" charset="0"/>
                <a:ea typeface="Cambria" pitchFamily="18" charset="0"/>
              </a:rPr>
              <a:t>granum</a:t>
            </a:r>
            <a:endParaRPr lang="en-US" dirty="0">
              <a:latin typeface="Cambria" pitchFamily="18" charset="0"/>
              <a:ea typeface="Cambria" pitchFamily="18" charset="0"/>
            </a:endParaRPr>
          </a:p>
        </p:txBody>
      </p:sp>
      <p:sp>
        <p:nvSpPr>
          <p:cNvPr id="45" name="TextBox 44"/>
          <p:cNvSpPr txBox="1"/>
          <p:nvPr/>
        </p:nvSpPr>
        <p:spPr>
          <a:xfrm>
            <a:off x="7483367" y="4188639"/>
            <a:ext cx="1660634" cy="738664"/>
          </a:xfrm>
          <a:prstGeom prst="rect">
            <a:avLst/>
          </a:prstGeom>
          <a:noFill/>
        </p:spPr>
        <p:txBody>
          <a:bodyPr wrap="square" rtlCol="0">
            <a:spAutoFit/>
          </a:bodyPr>
          <a:lstStyle/>
          <a:p>
            <a:r>
              <a:rPr lang="en-US" b="1" dirty="0" err="1">
                <a:latin typeface="Cambria" pitchFamily="18" charset="0"/>
                <a:ea typeface="Cambria" pitchFamily="18" charset="0"/>
              </a:rPr>
              <a:t>Stroma</a:t>
            </a:r>
            <a:r>
              <a:rPr lang="en-US" dirty="0">
                <a:latin typeface="Cambria" pitchFamily="18" charset="0"/>
                <a:ea typeface="Cambria" pitchFamily="18" charset="0"/>
              </a:rPr>
              <a:t> is the space inside chloroplasts</a:t>
            </a:r>
          </a:p>
        </p:txBody>
      </p:sp>
      <p:cxnSp>
        <p:nvCxnSpPr>
          <p:cNvPr id="47" name="Straight Connector 46"/>
          <p:cNvCxnSpPr/>
          <p:nvPr/>
        </p:nvCxnSpPr>
        <p:spPr>
          <a:xfrm flipV="1">
            <a:off x="7062952" y="4656083"/>
            <a:ext cx="420414" cy="3258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943850" y="54850"/>
            <a:ext cx="1144643" cy="1211975"/>
          </a:xfrm>
          <a:prstGeom prst="rect">
            <a:avLst/>
          </a:prstGeom>
          <a:noFill/>
          <a:ln>
            <a:noFill/>
          </a:ln>
        </p:spPr>
      </p:pic>
      <p:pic>
        <p:nvPicPr>
          <p:cNvPr id="63" name="Google Shape;63;p14"/>
          <p:cNvPicPr preferRelativeResize="0"/>
          <p:nvPr/>
        </p:nvPicPr>
        <p:blipFill>
          <a:blip r:embed="rId4">
            <a:alphaModFix/>
          </a:blip>
          <a:stretch>
            <a:fillRect/>
          </a:stretch>
        </p:blipFill>
        <p:spPr>
          <a:xfrm>
            <a:off x="0" y="1120775"/>
            <a:ext cx="7924800" cy="57150"/>
          </a:xfrm>
          <a:prstGeom prst="rect">
            <a:avLst/>
          </a:prstGeom>
          <a:noFill/>
          <a:ln>
            <a:noFill/>
          </a:ln>
        </p:spPr>
      </p:pic>
      <p:sp>
        <p:nvSpPr>
          <p:cNvPr id="64" name="Google Shape;64;p14"/>
          <p:cNvSpPr txBox="1"/>
          <p:nvPr/>
        </p:nvSpPr>
        <p:spPr>
          <a:xfrm>
            <a:off x="76200" y="1"/>
            <a:ext cx="6671441" cy="12310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chemeClr val="dk1"/>
                </a:solidFill>
                <a:latin typeface="Cambria" pitchFamily="18" charset="0"/>
                <a:ea typeface="Cambria" pitchFamily="18" charset="0"/>
                <a:cs typeface="Cambria"/>
                <a:sym typeface="Cambria"/>
              </a:rPr>
              <a:t>Biology for Engineers</a:t>
            </a:r>
          </a:p>
          <a:p>
            <a:pPr marL="0" lvl="0" indent="0" algn="l" rtl="0">
              <a:spcBef>
                <a:spcPts val="0"/>
              </a:spcBef>
              <a:spcAft>
                <a:spcPts val="0"/>
              </a:spcAft>
              <a:buNone/>
            </a:pPr>
            <a:endParaRPr lang="en" sz="800" b="1" dirty="0">
              <a:solidFill>
                <a:schemeClr val="dk1"/>
              </a:solidFill>
              <a:latin typeface="Cambria" pitchFamily="18" charset="0"/>
              <a:ea typeface="Cambria" pitchFamily="18" charset="0"/>
              <a:cs typeface="Cambria"/>
              <a:sym typeface="Cambria"/>
            </a:endParaRPr>
          </a:p>
          <a:p>
            <a:r>
              <a:rPr lang="en-US" sz="1600" b="1" dirty="0">
                <a:solidFill>
                  <a:schemeClr val="dk1"/>
                </a:solidFill>
                <a:latin typeface="Cambria" pitchFamily="18" charset="0"/>
                <a:ea typeface="Cambria" pitchFamily="18" charset="0"/>
                <a:cs typeface="Cambria"/>
                <a:sym typeface="Cambria"/>
              </a:rPr>
              <a:t>Nature-</a:t>
            </a:r>
            <a:r>
              <a:rPr lang="en-US" sz="1600" b="1" dirty="0" err="1">
                <a:solidFill>
                  <a:schemeClr val="dk1"/>
                </a:solidFill>
                <a:latin typeface="Cambria" pitchFamily="18" charset="0"/>
                <a:ea typeface="Cambria" pitchFamily="18" charset="0"/>
                <a:cs typeface="Cambria"/>
                <a:sym typeface="Cambria"/>
              </a:rPr>
              <a:t>bioinspired</a:t>
            </a:r>
            <a:r>
              <a:rPr lang="en-US" sz="1600" b="1" dirty="0">
                <a:solidFill>
                  <a:schemeClr val="dk1"/>
                </a:solidFill>
                <a:latin typeface="Cambria" pitchFamily="18" charset="0"/>
                <a:ea typeface="Cambria" pitchFamily="18" charset="0"/>
                <a:cs typeface="Cambria"/>
                <a:sym typeface="Cambria"/>
              </a:rPr>
              <a:t> materials and mechanisms</a:t>
            </a:r>
          </a:p>
          <a:p>
            <a:pPr marL="0" lvl="0" indent="0" algn="l" rtl="0">
              <a:spcBef>
                <a:spcPts val="0"/>
              </a:spcBef>
              <a:spcAft>
                <a:spcPts val="0"/>
              </a:spcAft>
              <a:buNone/>
            </a:pPr>
            <a:endParaRPr lang="en-US" sz="800" b="1" dirty="0">
              <a:latin typeface="Cambria" pitchFamily="18" charset="0"/>
              <a:ea typeface="Cambria" pitchFamily="18" charset="0"/>
            </a:endParaRPr>
          </a:p>
          <a:p>
            <a:r>
              <a:rPr lang="en-US" sz="2000" b="1" dirty="0">
                <a:solidFill>
                  <a:schemeClr val="dk1"/>
                </a:solidFill>
                <a:latin typeface="Cambria" pitchFamily="18" charset="0"/>
                <a:ea typeface="Cambria" pitchFamily="18" charset="0"/>
              </a:rPr>
              <a:t>Photosynthesis</a:t>
            </a:r>
          </a:p>
        </p:txBody>
      </p:sp>
      <p:sp>
        <p:nvSpPr>
          <p:cNvPr id="35842" name="AutoShape 2" descr="Photosynthesi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5844" name="AutoShape 4" descr="Photosynthesi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3" descr="V:\PEER2\NSF FELLOWS\Undergraduates\Graham, Jennifer\DLC\Photosynthesis &amp; Respiration DLC 1394\Photosyn&amp;Resp Photos\leaf parts.jpg"/>
          <p:cNvPicPr>
            <a:picLocks noChangeAspect="1" noChangeArrowheads="1"/>
          </p:cNvPicPr>
          <p:nvPr/>
        </p:nvPicPr>
        <p:blipFill>
          <a:blip r:embed="rId5">
            <a:extLst>
              <a:ext uri="{BEBA8EAE-BF5A-486C-A8C5-ECC9F3942E4B}">
                <a14:imgProps xmlns:a14="http://schemas.microsoft.com/office/drawing/2010/main">
                  <a14:imgLayer>
                    <a14:imgEffect>
                      <a14:saturation sat="190000"/>
                    </a14:imgEffect>
                    <a14:imgEffect>
                      <a14:brightnessContrast bright="-2000" contrast="42000"/>
                    </a14:imgEffect>
                  </a14:imgLayer>
                </a14:imgProps>
              </a:ext>
              <a:ext uri="{28A0092B-C50C-407E-A947-70E740481C1C}">
                <a14:useLocalDpi xmlns:a14="http://schemas.microsoft.com/office/drawing/2010/main" val="0"/>
              </a:ext>
            </a:extLst>
          </a:blip>
          <a:srcRect/>
          <a:stretch>
            <a:fillRect/>
          </a:stretch>
        </p:blipFill>
        <p:spPr bwMode="auto">
          <a:xfrm>
            <a:off x="5770179" y="1250731"/>
            <a:ext cx="2133599" cy="3717595"/>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36011" y="1311164"/>
            <a:ext cx="4903244" cy="3693319"/>
          </a:xfrm>
          <a:prstGeom prst="rect">
            <a:avLst/>
          </a:prstGeom>
          <a:noFill/>
        </p:spPr>
        <p:txBody>
          <a:bodyPr wrap="square" rtlCol="0">
            <a:spAutoFit/>
          </a:bodyPr>
          <a:lstStyle/>
          <a:p>
            <a:pPr algn="just">
              <a:buFont typeface="Arial" pitchFamily="34" charset="0"/>
              <a:buChar char="•"/>
            </a:pPr>
            <a:r>
              <a:rPr lang="en-US" dirty="0">
                <a:latin typeface="Cambria" pitchFamily="18" charset="0"/>
                <a:ea typeface="Cambria" pitchFamily="18" charset="0"/>
              </a:rPr>
              <a:t> </a:t>
            </a:r>
            <a:r>
              <a:rPr lang="en-US" sz="2000" dirty="0">
                <a:latin typeface="Cambria" pitchFamily="18" charset="0"/>
                <a:ea typeface="Cambria" pitchFamily="18" charset="0"/>
              </a:rPr>
              <a:t>The thylakoid membranes  are lined by pigments such as chlorophyll and </a:t>
            </a:r>
            <a:r>
              <a:rPr lang="en-US" sz="2000" dirty="0" err="1">
                <a:latin typeface="Cambria" pitchFamily="18" charset="0"/>
                <a:ea typeface="Cambria" pitchFamily="18" charset="0"/>
              </a:rPr>
              <a:t>cartenoids</a:t>
            </a:r>
            <a:r>
              <a:rPr lang="en-US" sz="2000" dirty="0">
                <a:latin typeface="Cambria" pitchFamily="18" charset="0"/>
                <a:ea typeface="Cambria" pitchFamily="18" charset="0"/>
              </a:rPr>
              <a:t>.</a:t>
            </a:r>
          </a:p>
          <a:p>
            <a:pPr algn="just">
              <a:buFont typeface="Arial" pitchFamily="34" charset="0"/>
              <a:buChar char="•"/>
            </a:pPr>
            <a:r>
              <a:rPr lang="en-US" sz="2000" b="1" dirty="0">
                <a:latin typeface="Cambria" pitchFamily="18" charset="0"/>
                <a:ea typeface="Cambria" pitchFamily="18" charset="0"/>
              </a:rPr>
              <a:t> Chlorophyll</a:t>
            </a:r>
            <a:r>
              <a:rPr lang="en-US" sz="2000" dirty="0">
                <a:latin typeface="Cambria" pitchFamily="18" charset="0"/>
                <a:ea typeface="Cambria" pitchFamily="18" charset="0"/>
              </a:rPr>
              <a:t> is a green pigment and is the most abundant. </a:t>
            </a:r>
          </a:p>
          <a:p>
            <a:pPr algn="just">
              <a:buFont typeface="Arial" pitchFamily="34" charset="0"/>
              <a:buChar char="•"/>
            </a:pPr>
            <a:r>
              <a:rPr lang="en-US" sz="2000" dirty="0">
                <a:latin typeface="Cambria" pitchFamily="18" charset="0"/>
                <a:ea typeface="Cambria" pitchFamily="18" charset="0"/>
              </a:rPr>
              <a:t> Chlorophyll absorbs all wavelength colors except green, which is reflected off giving plants their green appearance. </a:t>
            </a:r>
          </a:p>
          <a:p>
            <a:pPr algn="just">
              <a:buFont typeface="Arial" pitchFamily="34" charset="0"/>
              <a:buChar char="•"/>
            </a:pPr>
            <a:r>
              <a:rPr lang="en-US" sz="2000" dirty="0">
                <a:latin typeface="Cambria" pitchFamily="18" charset="0"/>
                <a:ea typeface="Cambria" pitchFamily="18" charset="0"/>
              </a:rPr>
              <a:t> These pigments harvest light energy packets or </a:t>
            </a:r>
            <a:r>
              <a:rPr lang="en-US" sz="2000" b="1" dirty="0">
                <a:latin typeface="Cambria" pitchFamily="18" charset="0"/>
                <a:ea typeface="Cambria" pitchFamily="18" charset="0"/>
              </a:rPr>
              <a:t>photons</a:t>
            </a:r>
            <a:r>
              <a:rPr lang="en-US" sz="2000" dirty="0">
                <a:latin typeface="Cambria" pitchFamily="18" charset="0"/>
                <a:ea typeface="Cambria" pitchFamily="18" charset="0"/>
              </a:rPr>
              <a:t> when they absorb sunlight.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943850" y="54850"/>
            <a:ext cx="1144643" cy="1211975"/>
          </a:xfrm>
          <a:prstGeom prst="rect">
            <a:avLst/>
          </a:prstGeom>
          <a:noFill/>
          <a:ln>
            <a:noFill/>
          </a:ln>
        </p:spPr>
      </p:pic>
      <p:pic>
        <p:nvPicPr>
          <p:cNvPr id="63" name="Google Shape;63;p14"/>
          <p:cNvPicPr preferRelativeResize="0"/>
          <p:nvPr/>
        </p:nvPicPr>
        <p:blipFill>
          <a:blip r:embed="rId4">
            <a:alphaModFix/>
          </a:blip>
          <a:stretch>
            <a:fillRect/>
          </a:stretch>
        </p:blipFill>
        <p:spPr>
          <a:xfrm>
            <a:off x="0" y="1120775"/>
            <a:ext cx="7924800" cy="57150"/>
          </a:xfrm>
          <a:prstGeom prst="rect">
            <a:avLst/>
          </a:prstGeom>
          <a:noFill/>
          <a:ln>
            <a:noFill/>
          </a:ln>
        </p:spPr>
      </p:pic>
      <p:sp>
        <p:nvSpPr>
          <p:cNvPr id="64" name="Google Shape;64;p14"/>
          <p:cNvSpPr txBox="1"/>
          <p:nvPr/>
        </p:nvSpPr>
        <p:spPr>
          <a:xfrm>
            <a:off x="76200" y="1"/>
            <a:ext cx="6671441" cy="12310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chemeClr val="dk1"/>
                </a:solidFill>
                <a:latin typeface="Cambria" pitchFamily="18" charset="0"/>
                <a:ea typeface="Cambria" pitchFamily="18" charset="0"/>
                <a:cs typeface="Cambria"/>
                <a:sym typeface="Cambria"/>
              </a:rPr>
              <a:t>Biology for Engineers</a:t>
            </a:r>
          </a:p>
          <a:p>
            <a:pPr marL="0" lvl="0" indent="0" algn="l" rtl="0">
              <a:spcBef>
                <a:spcPts val="0"/>
              </a:spcBef>
              <a:spcAft>
                <a:spcPts val="0"/>
              </a:spcAft>
              <a:buNone/>
            </a:pPr>
            <a:endParaRPr lang="en" sz="800" b="1" dirty="0">
              <a:solidFill>
                <a:schemeClr val="dk1"/>
              </a:solidFill>
              <a:latin typeface="Cambria" pitchFamily="18" charset="0"/>
              <a:ea typeface="Cambria" pitchFamily="18" charset="0"/>
              <a:cs typeface="Cambria"/>
              <a:sym typeface="Cambria"/>
            </a:endParaRPr>
          </a:p>
          <a:p>
            <a:r>
              <a:rPr lang="en-US" sz="1600" b="1" dirty="0">
                <a:solidFill>
                  <a:schemeClr val="dk1"/>
                </a:solidFill>
                <a:latin typeface="Cambria" pitchFamily="18" charset="0"/>
                <a:ea typeface="Cambria" pitchFamily="18" charset="0"/>
                <a:cs typeface="Cambria"/>
                <a:sym typeface="Cambria"/>
              </a:rPr>
              <a:t>Nature-</a:t>
            </a:r>
            <a:r>
              <a:rPr lang="en-US" sz="1600" b="1" dirty="0" err="1">
                <a:solidFill>
                  <a:schemeClr val="dk1"/>
                </a:solidFill>
                <a:latin typeface="Cambria" pitchFamily="18" charset="0"/>
                <a:ea typeface="Cambria" pitchFamily="18" charset="0"/>
                <a:cs typeface="Cambria"/>
                <a:sym typeface="Cambria"/>
              </a:rPr>
              <a:t>bioinspired</a:t>
            </a:r>
            <a:r>
              <a:rPr lang="en-US" sz="1600" b="1" dirty="0">
                <a:solidFill>
                  <a:schemeClr val="dk1"/>
                </a:solidFill>
                <a:latin typeface="Cambria" pitchFamily="18" charset="0"/>
                <a:ea typeface="Cambria" pitchFamily="18" charset="0"/>
                <a:cs typeface="Cambria"/>
                <a:sym typeface="Cambria"/>
              </a:rPr>
              <a:t> materials and mechanisms</a:t>
            </a:r>
          </a:p>
          <a:p>
            <a:pPr marL="0" lvl="0" indent="0" algn="l" rtl="0">
              <a:spcBef>
                <a:spcPts val="0"/>
              </a:spcBef>
              <a:spcAft>
                <a:spcPts val="0"/>
              </a:spcAft>
              <a:buNone/>
            </a:pPr>
            <a:endParaRPr lang="en-US" sz="800" b="1" dirty="0">
              <a:latin typeface="Cambria" pitchFamily="18" charset="0"/>
              <a:ea typeface="Cambria" pitchFamily="18" charset="0"/>
            </a:endParaRPr>
          </a:p>
          <a:p>
            <a:r>
              <a:rPr lang="en-US" sz="2000" b="1" dirty="0">
                <a:solidFill>
                  <a:schemeClr val="dk1"/>
                </a:solidFill>
                <a:latin typeface="Cambria" pitchFamily="18" charset="0"/>
                <a:ea typeface="Cambria" pitchFamily="18" charset="0"/>
              </a:rPr>
              <a:t>Photosynthesis</a:t>
            </a:r>
          </a:p>
        </p:txBody>
      </p:sp>
      <p:sp>
        <p:nvSpPr>
          <p:cNvPr id="35842" name="AutoShape 2" descr="Photosynthesi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5844" name="AutoShape 4" descr="Photosynthesi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298816" y="1227084"/>
            <a:ext cx="5814060" cy="433550"/>
          </a:xfrm>
          <a:prstGeom prst="rect">
            <a:avLst/>
          </a:prstGeom>
          <a:solidFill>
            <a:schemeClr val="bg1"/>
          </a:solidFill>
          <a:ln>
            <a:noFill/>
          </a:ln>
        </p:spPr>
        <p:txBody>
          <a:bodyPr spcFirstLastPara="1" wrap="square" lIns="91425" tIns="91425" rIns="91425" bIns="91425" anchor="t" anchorCtr="0">
            <a:normAutofit/>
          </a:bodyPr>
          <a:lstStyle/>
          <a:p>
            <a:pPr marL="0" marR="0" lvl="0" indent="0" algn="ctr" defTabSz="914400" rtl="0" eaLnBrk="1" fontAlgn="auto" latinLnBrk="0" hangingPunct="1">
              <a:lnSpc>
                <a:spcPct val="100000"/>
              </a:lnSpc>
              <a:spcBef>
                <a:spcPts val="0"/>
              </a:spcBef>
              <a:spcAft>
                <a:spcPts val="0"/>
              </a:spcAft>
              <a:buClr>
                <a:schemeClr val="dk2"/>
              </a:buClr>
              <a:buSzPts val="2800"/>
              <a:buFont typeface="Arial"/>
              <a:buNone/>
              <a:tabLst/>
              <a:defRPr/>
            </a:pPr>
            <a:r>
              <a:rPr kumimoji="0" lang="en-US" sz="1600" b="0" i="0" u="none" strike="noStrike" kern="0" cap="none" spc="0" normalizeH="0" baseline="0" noProof="0" dirty="0">
                <a:ln>
                  <a:noFill/>
                </a:ln>
                <a:solidFill>
                  <a:schemeClr val="tx1"/>
                </a:solidFill>
                <a:effectLst/>
                <a:uLnTx/>
                <a:uFillTx/>
                <a:latin typeface="Cambria" pitchFamily="18" charset="0"/>
                <a:ea typeface="Cambria" pitchFamily="18" charset="0"/>
                <a:sym typeface="Arial"/>
              </a:rPr>
              <a:t>The Photosynthesis Reaction is divided into two parts:</a:t>
            </a:r>
          </a:p>
        </p:txBody>
      </p:sp>
      <p:sp>
        <p:nvSpPr>
          <p:cNvPr id="8" name="Rectangle 7"/>
          <p:cNvSpPr/>
          <p:nvPr/>
        </p:nvSpPr>
        <p:spPr>
          <a:xfrm>
            <a:off x="228600" y="1965434"/>
            <a:ext cx="4238297" cy="3016210"/>
          </a:xfrm>
          <a:prstGeom prst="rect">
            <a:avLst/>
          </a:prstGeom>
        </p:spPr>
        <p:txBody>
          <a:bodyPr wrap="square">
            <a:spAutoFit/>
          </a:bodyPr>
          <a:lstStyle/>
          <a:p>
            <a:pPr algn="just">
              <a:buFont typeface="Arial" pitchFamily="34" charset="0"/>
              <a:buChar char="•"/>
            </a:pPr>
            <a:r>
              <a:rPr lang="en-US" sz="1600" dirty="0">
                <a:latin typeface="Cambria" pitchFamily="18" charset="0"/>
                <a:ea typeface="Cambria" pitchFamily="18" charset="0"/>
              </a:rPr>
              <a:t> Light reactions or  light dependent reactions.</a:t>
            </a:r>
          </a:p>
          <a:p>
            <a:pPr algn="just">
              <a:buFont typeface="Arial" pitchFamily="34" charset="0"/>
              <a:buChar char="•"/>
            </a:pPr>
            <a:r>
              <a:rPr lang="en-US" sz="1600" dirty="0">
                <a:latin typeface="Cambria" pitchFamily="18" charset="0"/>
                <a:ea typeface="Cambria" pitchFamily="18" charset="0"/>
              </a:rPr>
              <a:t> It capture light energy to power photosynthesis.</a:t>
            </a:r>
          </a:p>
          <a:p>
            <a:pPr algn="just">
              <a:buFont typeface="Arial" pitchFamily="34" charset="0"/>
              <a:buChar char="•"/>
            </a:pPr>
            <a:r>
              <a:rPr lang="en-US" sz="1600" dirty="0">
                <a:latin typeface="Cambria" pitchFamily="18" charset="0"/>
                <a:ea typeface="Cambria" pitchFamily="18" charset="0"/>
              </a:rPr>
              <a:t> Light reactions occur during the day time.</a:t>
            </a:r>
          </a:p>
          <a:p>
            <a:pPr algn="just">
              <a:buFont typeface="Arial" pitchFamily="34" charset="0"/>
              <a:buChar char="•"/>
            </a:pPr>
            <a:r>
              <a:rPr lang="en-US" sz="1600" dirty="0">
                <a:latin typeface="Cambria" pitchFamily="18" charset="0"/>
                <a:ea typeface="Cambria" pitchFamily="18" charset="0"/>
              </a:rPr>
              <a:t> They take place in the </a:t>
            </a:r>
            <a:r>
              <a:rPr lang="en-US" sz="1600" b="1" dirty="0" err="1">
                <a:latin typeface="Cambria" pitchFamily="18" charset="0"/>
                <a:ea typeface="Cambria" pitchFamily="18" charset="0"/>
              </a:rPr>
              <a:t>thylakoids</a:t>
            </a:r>
            <a:r>
              <a:rPr lang="en-US" sz="1600" dirty="0">
                <a:latin typeface="Cambria" pitchFamily="18" charset="0"/>
                <a:ea typeface="Cambria" pitchFamily="18" charset="0"/>
              </a:rPr>
              <a:t>.</a:t>
            </a:r>
          </a:p>
          <a:p>
            <a:pPr algn="just">
              <a:buFont typeface="Arial" pitchFamily="34" charset="0"/>
              <a:buChar char="•"/>
            </a:pPr>
            <a:r>
              <a:rPr lang="en-US" sz="1600" dirty="0">
                <a:latin typeface="Cambria" pitchFamily="18" charset="0"/>
                <a:ea typeface="Cambria" pitchFamily="18" charset="0"/>
              </a:rPr>
              <a:t> Pigments in the </a:t>
            </a:r>
            <a:r>
              <a:rPr lang="en-US" sz="1600" dirty="0" err="1">
                <a:latin typeface="Cambria" pitchFamily="18" charset="0"/>
                <a:ea typeface="Cambria" pitchFamily="18" charset="0"/>
              </a:rPr>
              <a:t>thylakoid</a:t>
            </a:r>
            <a:r>
              <a:rPr lang="en-US" sz="1600" dirty="0">
                <a:latin typeface="Cambria" pitchFamily="18" charset="0"/>
                <a:ea typeface="Cambria" pitchFamily="18" charset="0"/>
              </a:rPr>
              <a:t> membranes form protein complexes called </a:t>
            </a:r>
            <a:r>
              <a:rPr lang="en-US" sz="1600" b="1" dirty="0" err="1">
                <a:latin typeface="Cambria" pitchFamily="18" charset="0"/>
                <a:ea typeface="Cambria" pitchFamily="18" charset="0"/>
              </a:rPr>
              <a:t>Photosystem</a:t>
            </a:r>
            <a:r>
              <a:rPr lang="en-US" sz="1600" b="1" dirty="0">
                <a:latin typeface="Cambria" pitchFamily="18" charset="0"/>
                <a:ea typeface="Cambria" pitchFamily="18" charset="0"/>
              </a:rPr>
              <a:t> I </a:t>
            </a:r>
            <a:r>
              <a:rPr lang="en-US" sz="1600" dirty="0">
                <a:latin typeface="Cambria" pitchFamily="18" charset="0"/>
                <a:ea typeface="Cambria" pitchFamily="18" charset="0"/>
              </a:rPr>
              <a:t>and </a:t>
            </a:r>
            <a:r>
              <a:rPr lang="en-US" sz="1600" b="1" dirty="0" err="1">
                <a:latin typeface="Cambria" pitchFamily="18" charset="0"/>
                <a:ea typeface="Cambria" pitchFamily="18" charset="0"/>
              </a:rPr>
              <a:t>Photosystem</a:t>
            </a:r>
            <a:r>
              <a:rPr lang="en-US" sz="1600" b="1" dirty="0">
                <a:latin typeface="Cambria" pitchFamily="18" charset="0"/>
                <a:ea typeface="Cambria" pitchFamily="18" charset="0"/>
              </a:rPr>
              <a:t> II</a:t>
            </a:r>
            <a:r>
              <a:rPr lang="en-US" sz="1600" dirty="0">
                <a:latin typeface="Cambria" pitchFamily="18" charset="0"/>
                <a:ea typeface="Cambria" pitchFamily="18" charset="0"/>
              </a:rPr>
              <a:t>.</a:t>
            </a:r>
          </a:p>
          <a:p>
            <a:pPr algn="just">
              <a:buFont typeface="Arial" pitchFamily="34" charset="0"/>
              <a:buChar char="•"/>
            </a:pPr>
            <a:r>
              <a:rPr lang="en-US" sz="1600" dirty="0">
                <a:latin typeface="Cambria" pitchFamily="18" charset="0"/>
                <a:ea typeface="Cambria" pitchFamily="18" charset="0"/>
              </a:rPr>
              <a:t> These </a:t>
            </a:r>
            <a:r>
              <a:rPr lang="en-US" sz="1600" dirty="0" err="1">
                <a:latin typeface="Cambria" pitchFamily="18" charset="0"/>
                <a:ea typeface="Cambria" pitchFamily="18" charset="0"/>
              </a:rPr>
              <a:t>photosystems</a:t>
            </a:r>
            <a:r>
              <a:rPr lang="en-US" sz="1600" dirty="0">
                <a:latin typeface="Cambria" pitchFamily="18" charset="0"/>
                <a:ea typeface="Cambria" pitchFamily="18" charset="0"/>
              </a:rPr>
              <a:t> harvest photons to charge up energy carrying molecules that will power the dark reactions. </a:t>
            </a:r>
          </a:p>
          <a:p>
            <a:endParaRPr lang="en-US" dirty="0"/>
          </a:p>
        </p:txBody>
      </p:sp>
      <p:sp>
        <p:nvSpPr>
          <p:cNvPr id="10" name="Rectangle 9"/>
          <p:cNvSpPr/>
          <p:nvPr/>
        </p:nvSpPr>
        <p:spPr>
          <a:xfrm>
            <a:off x="4918842" y="1986455"/>
            <a:ext cx="3846786" cy="2308324"/>
          </a:xfrm>
          <a:prstGeom prst="rect">
            <a:avLst/>
          </a:prstGeom>
        </p:spPr>
        <p:txBody>
          <a:bodyPr wrap="square">
            <a:spAutoFit/>
          </a:bodyPr>
          <a:lstStyle/>
          <a:p>
            <a:pPr algn="just">
              <a:buFont typeface="Arial" pitchFamily="34" charset="0"/>
              <a:buChar char="•"/>
            </a:pPr>
            <a:r>
              <a:rPr lang="en-US" sz="1600" dirty="0">
                <a:latin typeface="Cambria" pitchFamily="18" charset="0"/>
                <a:ea typeface="Cambria" pitchFamily="18" charset="0"/>
              </a:rPr>
              <a:t> Dark reactions  or light independent reactions.</a:t>
            </a:r>
          </a:p>
          <a:p>
            <a:pPr algn="just">
              <a:buFont typeface="Arial" pitchFamily="34" charset="0"/>
              <a:buChar char="•"/>
            </a:pPr>
            <a:r>
              <a:rPr lang="en-US" sz="1600" dirty="0">
                <a:latin typeface="Cambria" pitchFamily="18" charset="0"/>
                <a:ea typeface="Cambria" pitchFamily="18" charset="0"/>
              </a:rPr>
              <a:t> It do not need light energy to power their reactions and can occur day or night. </a:t>
            </a:r>
          </a:p>
          <a:p>
            <a:pPr algn="just"/>
            <a:endParaRPr lang="en-US" sz="1600" dirty="0">
              <a:latin typeface="Cambria" pitchFamily="18" charset="0"/>
              <a:ea typeface="Cambria" pitchFamily="18" charset="0"/>
            </a:endParaRPr>
          </a:p>
          <a:p>
            <a:pPr algn="just">
              <a:buFont typeface="Arial" pitchFamily="34" charset="0"/>
              <a:buChar char="•"/>
            </a:pPr>
            <a:r>
              <a:rPr lang="en-US" sz="1600" dirty="0">
                <a:latin typeface="Cambria" pitchFamily="18" charset="0"/>
                <a:ea typeface="Cambria" pitchFamily="18" charset="0"/>
              </a:rPr>
              <a:t> Dark reactions occur in the </a:t>
            </a:r>
            <a:r>
              <a:rPr lang="en-US" sz="1600" b="1" dirty="0" err="1">
                <a:latin typeface="Cambria" pitchFamily="18" charset="0"/>
                <a:ea typeface="Cambria" pitchFamily="18" charset="0"/>
              </a:rPr>
              <a:t>stroma</a:t>
            </a:r>
            <a:r>
              <a:rPr lang="en-US" sz="1600" dirty="0">
                <a:latin typeface="Cambria" pitchFamily="18" charset="0"/>
                <a:ea typeface="Cambria" pitchFamily="18" charset="0"/>
              </a:rPr>
              <a:t> of chloroplasts (the space that surrounds thylakoids) and fix carbon dioxide into glucose.</a:t>
            </a:r>
          </a:p>
        </p:txBody>
      </p:sp>
      <p:sp>
        <p:nvSpPr>
          <p:cNvPr id="11" name="TextBox 10"/>
          <p:cNvSpPr txBox="1"/>
          <p:nvPr/>
        </p:nvSpPr>
        <p:spPr>
          <a:xfrm>
            <a:off x="1145628" y="1650125"/>
            <a:ext cx="1996963" cy="369332"/>
          </a:xfrm>
          <a:prstGeom prst="rect">
            <a:avLst/>
          </a:prstGeom>
          <a:noFill/>
        </p:spPr>
        <p:txBody>
          <a:bodyPr wrap="square" rtlCol="0">
            <a:spAutoFit/>
          </a:bodyPr>
          <a:lstStyle/>
          <a:p>
            <a:r>
              <a:rPr lang="en-US" sz="1800" b="1" dirty="0">
                <a:latin typeface="Cambria" pitchFamily="18" charset="0"/>
                <a:ea typeface="Cambria" pitchFamily="18" charset="0"/>
              </a:rPr>
              <a:t>Light Reaction</a:t>
            </a:r>
          </a:p>
        </p:txBody>
      </p:sp>
      <p:sp>
        <p:nvSpPr>
          <p:cNvPr id="12" name="TextBox 11"/>
          <p:cNvSpPr txBox="1"/>
          <p:nvPr/>
        </p:nvSpPr>
        <p:spPr>
          <a:xfrm>
            <a:off x="5859518" y="1655380"/>
            <a:ext cx="1996963" cy="369332"/>
          </a:xfrm>
          <a:prstGeom prst="rect">
            <a:avLst/>
          </a:prstGeom>
          <a:noFill/>
        </p:spPr>
        <p:txBody>
          <a:bodyPr wrap="square" rtlCol="0">
            <a:spAutoFit/>
          </a:bodyPr>
          <a:lstStyle/>
          <a:p>
            <a:r>
              <a:rPr lang="en-US" sz="1800" b="1" dirty="0">
                <a:latin typeface="Cambria" pitchFamily="18" charset="0"/>
                <a:ea typeface="Cambria" pitchFamily="18" charset="0"/>
              </a:rPr>
              <a:t>Dark Reaction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943850" y="54850"/>
            <a:ext cx="1144643" cy="1211975"/>
          </a:xfrm>
          <a:prstGeom prst="rect">
            <a:avLst/>
          </a:prstGeom>
          <a:noFill/>
          <a:ln>
            <a:noFill/>
          </a:ln>
        </p:spPr>
      </p:pic>
      <p:pic>
        <p:nvPicPr>
          <p:cNvPr id="63" name="Google Shape;63;p14"/>
          <p:cNvPicPr preferRelativeResize="0"/>
          <p:nvPr/>
        </p:nvPicPr>
        <p:blipFill>
          <a:blip r:embed="rId4">
            <a:alphaModFix/>
          </a:blip>
          <a:stretch>
            <a:fillRect/>
          </a:stretch>
        </p:blipFill>
        <p:spPr>
          <a:xfrm>
            <a:off x="0" y="1120775"/>
            <a:ext cx="7924800" cy="57150"/>
          </a:xfrm>
          <a:prstGeom prst="rect">
            <a:avLst/>
          </a:prstGeom>
          <a:noFill/>
          <a:ln>
            <a:noFill/>
          </a:ln>
        </p:spPr>
      </p:pic>
      <p:sp>
        <p:nvSpPr>
          <p:cNvPr id="64" name="Google Shape;64;p14"/>
          <p:cNvSpPr txBox="1"/>
          <p:nvPr/>
        </p:nvSpPr>
        <p:spPr>
          <a:xfrm>
            <a:off x="76200" y="1"/>
            <a:ext cx="6671441" cy="12310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chemeClr val="dk1"/>
                </a:solidFill>
                <a:latin typeface="Cambria" pitchFamily="18" charset="0"/>
                <a:ea typeface="Cambria" pitchFamily="18" charset="0"/>
                <a:cs typeface="Cambria"/>
                <a:sym typeface="Cambria"/>
              </a:rPr>
              <a:t>Biology for Engineers</a:t>
            </a:r>
          </a:p>
          <a:p>
            <a:pPr marL="0" lvl="0" indent="0" algn="l" rtl="0">
              <a:spcBef>
                <a:spcPts val="0"/>
              </a:spcBef>
              <a:spcAft>
                <a:spcPts val="0"/>
              </a:spcAft>
              <a:buNone/>
            </a:pPr>
            <a:endParaRPr lang="en" sz="800" b="1" dirty="0">
              <a:solidFill>
                <a:schemeClr val="dk1"/>
              </a:solidFill>
              <a:latin typeface="Cambria" pitchFamily="18" charset="0"/>
              <a:ea typeface="Cambria" pitchFamily="18" charset="0"/>
              <a:cs typeface="Cambria"/>
              <a:sym typeface="Cambria"/>
            </a:endParaRPr>
          </a:p>
          <a:p>
            <a:r>
              <a:rPr lang="en-US" sz="1600" b="1" dirty="0">
                <a:solidFill>
                  <a:schemeClr val="dk1"/>
                </a:solidFill>
                <a:latin typeface="Cambria" pitchFamily="18" charset="0"/>
                <a:ea typeface="Cambria" pitchFamily="18" charset="0"/>
                <a:cs typeface="Cambria"/>
                <a:sym typeface="Cambria"/>
              </a:rPr>
              <a:t>Nature-</a:t>
            </a:r>
            <a:r>
              <a:rPr lang="en-US" sz="1600" b="1" dirty="0" err="1">
                <a:solidFill>
                  <a:schemeClr val="dk1"/>
                </a:solidFill>
                <a:latin typeface="Cambria" pitchFamily="18" charset="0"/>
                <a:ea typeface="Cambria" pitchFamily="18" charset="0"/>
                <a:cs typeface="Cambria"/>
                <a:sym typeface="Cambria"/>
              </a:rPr>
              <a:t>bioinspired</a:t>
            </a:r>
            <a:r>
              <a:rPr lang="en-US" sz="1600" b="1" dirty="0">
                <a:solidFill>
                  <a:schemeClr val="dk1"/>
                </a:solidFill>
                <a:latin typeface="Cambria" pitchFamily="18" charset="0"/>
                <a:ea typeface="Cambria" pitchFamily="18" charset="0"/>
                <a:cs typeface="Cambria"/>
                <a:sym typeface="Cambria"/>
              </a:rPr>
              <a:t> materials and mechanisms</a:t>
            </a:r>
          </a:p>
          <a:p>
            <a:pPr marL="0" lvl="0" indent="0" algn="l" rtl="0">
              <a:spcBef>
                <a:spcPts val="0"/>
              </a:spcBef>
              <a:spcAft>
                <a:spcPts val="0"/>
              </a:spcAft>
              <a:buNone/>
            </a:pPr>
            <a:endParaRPr lang="en-US" sz="800" b="1" dirty="0">
              <a:latin typeface="Cambria" pitchFamily="18" charset="0"/>
              <a:ea typeface="Cambria" pitchFamily="18" charset="0"/>
            </a:endParaRPr>
          </a:p>
          <a:p>
            <a:r>
              <a:rPr lang="en-US" sz="2000" b="1" dirty="0">
                <a:solidFill>
                  <a:schemeClr val="dk1"/>
                </a:solidFill>
                <a:latin typeface="Cambria" pitchFamily="18" charset="0"/>
                <a:ea typeface="Cambria" pitchFamily="18" charset="0"/>
              </a:rPr>
              <a:t>Photosynthesis</a:t>
            </a:r>
          </a:p>
        </p:txBody>
      </p:sp>
      <p:sp>
        <p:nvSpPr>
          <p:cNvPr id="35842" name="AutoShape 2" descr="Photosynthesi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5844" name="AutoShape 4" descr="Photosynthesi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2900856" y="1156139"/>
            <a:ext cx="2869323" cy="461665"/>
          </a:xfrm>
          <a:prstGeom prst="rect">
            <a:avLst/>
          </a:prstGeom>
          <a:noFill/>
        </p:spPr>
        <p:txBody>
          <a:bodyPr wrap="square" rtlCol="0">
            <a:spAutoFit/>
          </a:bodyPr>
          <a:lstStyle/>
          <a:p>
            <a:r>
              <a:rPr lang="en-US" sz="2400" b="1" dirty="0">
                <a:latin typeface="Cambria" pitchFamily="18" charset="0"/>
                <a:ea typeface="Cambria" pitchFamily="18" charset="0"/>
              </a:rPr>
              <a:t>Photovoltaic cells</a:t>
            </a:r>
          </a:p>
        </p:txBody>
      </p:sp>
      <p:sp>
        <p:nvSpPr>
          <p:cNvPr id="33794" name="AutoShape 2" descr="Solar cell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3795" name="Picture 3" descr="C:\Users\HP\OneDrive\Desktop\10.jpg"/>
          <p:cNvPicPr>
            <a:picLocks noChangeAspect="1" noChangeArrowheads="1"/>
          </p:cNvPicPr>
          <p:nvPr/>
        </p:nvPicPr>
        <p:blipFill>
          <a:blip r:embed="rId5"/>
          <a:srcRect/>
          <a:stretch>
            <a:fillRect/>
          </a:stretch>
        </p:blipFill>
        <p:spPr bwMode="auto">
          <a:xfrm>
            <a:off x="6638433" y="1330872"/>
            <a:ext cx="1927498" cy="1724175"/>
          </a:xfrm>
          <a:prstGeom prst="rect">
            <a:avLst/>
          </a:prstGeom>
          <a:noFill/>
          <a:ln w="19050">
            <a:solidFill>
              <a:schemeClr val="tx1"/>
            </a:solidFill>
          </a:ln>
        </p:spPr>
      </p:pic>
      <p:sp>
        <p:nvSpPr>
          <p:cNvPr id="10" name="TextBox 9"/>
          <p:cNvSpPr txBox="1"/>
          <p:nvPr/>
        </p:nvSpPr>
        <p:spPr>
          <a:xfrm>
            <a:off x="220717" y="1587062"/>
            <a:ext cx="6316717" cy="584775"/>
          </a:xfrm>
          <a:prstGeom prst="rect">
            <a:avLst/>
          </a:prstGeom>
          <a:noFill/>
        </p:spPr>
        <p:txBody>
          <a:bodyPr wrap="square" rtlCol="0">
            <a:spAutoFit/>
          </a:bodyPr>
          <a:lstStyle/>
          <a:p>
            <a:pPr algn="just"/>
            <a:r>
              <a:rPr lang="en-US" sz="1600" dirty="0">
                <a:latin typeface="Cambria" pitchFamily="18" charset="0"/>
                <a:ea typeface="Cambria" pitchFamily="18" charset="0"/>
              </a:rPr>
              <a:t>A </a:t>
            </a:r>
            <a:r>
              <a:rPr lang="en-US" sz="1600" b="1" dirty="0">
                <a:latin typeface="Cambria" pitchFamily="18" charset="0"/>
                <a:ea typeface="Cambria" pitchFamily="18" charset="0"/>
              </a:rPr>
              <a:t>solar cell</a:t>
            </a:r>
            <a:r>
              <a:rPr lang="en-US" sz="1600" dirty="0">
                <a:latin typeface="Cambria" pitchFamily="18" charset="0"/>
                <a:ea typeface="Cambria" pitchFamily="18" charset="0"/>
              </a:rPr>
              <a:t>, or </a:t>
            </a:r>
            <a:r>
              <a:rPr lang="en-US" sz="1600" b="1" dirty="0">
                <a:latin typeface="Cambria" pitchFamily="18" charset="0"/>
                <a:ea typeface="Cambria" pitchFamily="18" charset="0"/>
              </a:rPr>
              <a:t>photovoltaic cell</a:t>
            </a:r>
            <a:r>
              <a:rPr lang="en-US" sz="1600" dirty="0">
                <a:latin typeface="Cambria" pitchFamily="18" charset="0"/>
                <a:ea typeface="Cambria" pitchFamily="18" charset="0"/>
              </a:rPr>
              <a:t>, is an electronic device that converts the energy of light directly into electricity.</a:t>
            </a:r>
          </a:p>
        </p:txBody>
      </p:sp>
      <p:pic>
        <p:nvPicPr>
          <p:cNvPr id="33797" name="Picture 5" descr="C:\Users\HP\OneDrive\Desktop\12.jpg"/>
          <p:cNvPicPr>
            <a:picLocks noChangeAspect="1" noChangeArrowheads="1"/>
          </p:cNvPicPr>
          <p:nvPr/>
        </p:nvPicPr>
        <p:blipFill>
          <a:blip r:embed="rId6"/>
          <a:srcRect/>
          <a:stretch>
            <a:fillRect/>
          </a:stretch>
        </p:blipFill>
        <p:spPr bwMode="auto">
          <a:xfrm>
            <a:off x="5704724" y="3205653"/>
            <a:ext cx="3269305" cy="1681655"/>
          </a:xfrm>
          <a:prstGeom prst="rect">
            <a:avLst/>
          </a:prstGeom>
          <a:noFill/>
          <a:ln w="19050">
            <a:solidFill>
              <a:schemeClr val="tx1"/>
            </a:solidFill>
          </a:ln>
        </p:spPr>
      </p:pic>
      <p:sp>
        <p:nvSpPr>
          <p:cNvPr id="13" name="TextBox 12"/>
          <p:cNvSpPr txBox="1"/>
          <p:nvPr/>
        </p:nvSpPr>
        <p:spPr>
          <a:xfrm>
            <a:off x="178675" y="2123089"/>
            <a:ext cx="5412827" cy="2893100"/>
          </a:xfrm>
          <a:prstGeom prst="rect">
            <a:avLst/>
          </a:prstGeom>
          <a:noFill/>
        </p:spPr>
        <p:txBody>
          <a:bodyPr wrap="square" rtlCol="0">
            <a:spAutoFit/>
          </a:bodyPr>
          <a:lstStyle/>
          <a:p>
            <a:pPr algn="just"/>
            <a:r>
              <a:rPr lang="en-US" dirty="0">
                <a:latin typeface="Cambria" pitchFamily="18" charset="0"/>
                <a:ea typeface="Cambria" pitchFamily="18" charset="0"/>
              </a:rPr>
              <a:t>1. </a:t>
            </a:r>
            <a:r>
              <a:rPr lang="en-US" b="1" dirty="0">
                <a:latin typeface="Cambria" pitchFamily="18" charset="0"/>
                <a:ea typeface="Cambria" pitchFamily="18" charset="0"/>
              </a:rPr>
              <a:t>How do solar cells work?</a:t>
            </a:r>
          </a:p>
          <a:p>
            <a:pPr algn="just"/>
            <a:r>
              <a:rPr lang="en-US" dirty="0">
                <a:latin typeface="Cambria" pitchFamily="18" charset="0"/>
                <a:ea typeface="Cambria" pitchFamily="18" charset="0"/>
              </a:rPr>
              <a:t>A solar panel works by allowing particles of light, or photons, to knock electrons free from atoms, generating a flow of electricity.</a:t>
            </a:r>
          </a:p>
          <a:p>
            <a:pPr algn="just"/>
            <a:r>
              <a:rPr lang="en-US" dirty="0">
                <a:latin typeface="Cambria" pitchFamily="18" charset="0"/>
                <a:ea typeface="Cambria" pitchFamily="18" charset="0"/>
              </a:rPr>
              <a:t>2. </a:t>
            </a:r>
            <a:r>
              <a:rPr lang="en-US" b="1" dirty="0">
                <a:latin typeface="Cambria" pitchFamily="18" charset="0"/>
                <a:ea typeface="Cambria" pitchFamily="18" charset="0"/>
              </a:rPr>
              <a:t>What is the principle of solar cells?</a:t>
            </a:r>
          </a:p>
          <a:p>
            <a:pPr algn="just"/>
            <a:r>
              <a:rPr lang="en-US" dirty="0">
                <a:latin typeface="Cambria" pitchFamily="18" charset="0"/>
                <a:ea typeface="Cambria" pitchFamily="18" charset="0"/>
              </a:rPr>
              <a:t>Silicon crystals are laminated into p-type and n-type layers, stacked on top of each other. Light striking the crystals induces the “photovoltaic effect,” which generates electricity.</a:t>
            </a:r>
          </a:p>
          <a:p>
            <a:pPr algn="just"/>
            <a:r>
              <a:rPr lang="en-US" dirty="0">
                <a:latin typeface="Cambria" pitchFamily="18" charset="0"/>
                <a:ea typeface="Cambria" pitchFamily="18" charset="0"/>
              </a:rPr>
              <a:t>3. </a:t>
            </a:r>
            <a:r>
              <a:rPr lang="en-US" b="1" dirty="0">
                <a:latin typeface="Cambria" pitchFamily="18" charset="0"/>
                <a:ea typeface="Cambria" pitchFamily="18" charset="0"/>
              </a:rPr>
              <a:t>What does the solar cell include?</a:t>
            </a:r>
          </a:p>
          <a:p>
            <a:pPr algn="just"/>
            <a:r>
              <a:rPr lang="en-US" dirty="0">
                <a:latin typeface="Cambria" pitchFamily="18" charset="0"/>
                <a:ea typeface="Cambria" pitchFamily="18" charset="0"/>
              </a:rPr>
              <a:t>Solar cell consists of a crystalline silicon solar panel which is a series of interconnected silicon cells joined together to form a circuit.</a:t>
            </a:r>
          </a:p>
          <a:p>
            <a:pPr algn="just"/>
            <a:r>
              <a:rPr lang="en-US" dirty="0">
                <a:latin typeface="Cambria" pitchFamily="18" charset="0"/>
                <a:ea typeface="Cambria" pitchFamily="18" charset="0"/>
              </a:rPr>
              <a:t>4. </a:t>
            </a:r>
            <a:r>
              <a:rPr lang="en-US" b="1" dirty="0">
                <a:latin typeface="Cambria" pitchFamily="18" charset="0"/>
                <a:ea typeface="Cambria" pitchFamily="18" charset="0"/>
              </a:rPr>
              <a:t>Can solar power from photovoltaic cells be harnessed in the absence of sunlight?</a:t>
            </a:r>
          </a:p>
          <a:p>
            <a:pPr algn="just"/>
            <a:r>
              <a:rPr lang="en-US" dirty="0">
                <a:latin typeface="Cambria" pitchFamily="18" charset="0"/>
                <a:ea typeface="Cambria" pitchFamily="18" charset="0"/>
              </a:rPr>
              <a:t>No, it can be only harnessed in the presence of sunlight.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943850" y="54850"/>
            <a:ext cx="1144643" cy="1211975"/>
          </a:xfrm>
          <a:prstGeom prst="rect">
            <a:avLst/>
          </a:prstGeom>
          <a:noFill/>
          <a:ln>
            <a:noFill/>
          </a:ln>
        </p:spPr>
      </p:pic>
      <p:pic>
        <p:nvPicPr>
          <p:cNvPr id="63" name="Google Shape;63;p14"/>
          <p:cNvPicPr preferRelativeResize="0"/>
          <p:nvPr/>
        </p:nvPicPr>
        <p:blipFill>
          <a:blip r:embed="rId4">
            <a:alphaModFix/>
          </a:blip>
          <a:stretch>
            <a:fillRect/>
          </a:stretch>
        </p:blipFill>
        <p:spPr>
          <a:xfrm>
            <a:off x="0" y="1120775"/>
            <a:ext cx="7924800" cy="57150"/>
          </a:xfrm>
          <a:prstGeom prst="rect">
            <a:avLst/>
          </a:prstGeom>
          <a:noFill/>
          <a:ln>
            <a:noFill/>
          </a:ln>
        </p:spPr>
      </p:pic>
      <p:sp>
        <p:nvSpPr>
          <p:cNvPr id="64" name="Google Shape;64;p14"/>
          <p:cNvSpPr txBox="1"/>
          <p:nvPr/>
        </p:nvSpPr>
        <p:spPr>
          <a:xfrm>
            <a:off x="76200" y="1"/>
            <a:ext cx="6671441" cy="12310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chemeClr val="dk1"/>
                </a:solidFill>
                <a:latin typeface="Cambria" pitchFamily="18" charset="0"/>
                <a:ea typeface="Cambria" pitchFamily="18" charset="0"/>
                <a:cs typeface="Cambria"/>
                <a:sym typeface="Cambria"/>
              </a:rPr>
              <a:t>Biology for Engineers</a:t>
            </a:r>
          </a:p>
          <a:p>
            <a:pPr marL="0" lvl="0" indent="0" algn="l" rtl="0">
              <a:spcBef>
                <a:spcPts val="0"/>
              </a:spcBef>
              <a:spcAft>
                <a:spcPts val="0"/>
              </a:spcAft>
              <a:buNone/>
            </a:pPr>
            <a:endParaRPr lang="en" sz="800" b="1" dirty="0">
              <a:solidFill>
                <a:schemeClr val="dk1"/>
              </a:solidFill>
              <a:latin typeface="Cambria" pitchFamily="18" charset="0"/>
              <a:ea typeface="Cambria" pitchFamily="18" charset="0"/>
              <a:cs typeface="Cambria"/>
              <a:sym typeface="Cambria"/>
            </a:endParaRPr>
          </a:p>
          <a:p>
            <a:r>
              <a:rPr lang="en-US" sz="1600" b="1" dirty="0">
                <a:solidFill>
                  <a:schemeClr val="dk1"/>
                </a:solidFill>
                <a:latin typeface="Cambria" pitchFamily="18" charset="0"/>
                <a:ea typeface="Cambria" pitchFamily="18" charset="0"/>
                <a:cs typeface="Cambria"/>
                <a:sym typeface="Cambria"/>
              </a:rPr>
              <a:t>Nature-</a:t>
            </a:r>
            <a:r>
              <a:rPr lang="en-US" sz="1600" b="1" dirty="0" err="1">
                <a:solidFill>
                  <a:schemeClr val="dk1"/>
                </a:solidFill>
                <a:latin typeface="Cambria" pitchFamily="18" charset="0"/>
                <a:ea typeface="Cambria" pitchFamily="18" charset="0"/>
                <a:cs typeface="Cambria"/>
                <a:sym typeface="Cambria"/>
              </a:rPr>
              <a:t>bioinspired</a:t>
            </a:r>
            <a:r>
              <a:rPr lang="en-US" sz="1600" b="1" dirty="0">
                <a:solidFill>
                  <a:schemeClr val="dk1"/>
                </a:solidFill>
                <a:latin typeface="Cambria" pitchFamily="18" charset="0"/>
                <a:ea typeface="Cambria" pitchFamily="18" charset="0"/>
                <a:cs typeface="Cambria"/>
                <a:sym typeface="Cambria"/>
              </a:rPr>
              <a:t> materials and mechanisms</a:t>
            </a:r>
          </a:p>
          <a:p>
            <a:pPr marL="0" lvl="0" indent="0" algn="l" rtl="0">
              <a:spcBef>
                <a:spcPts val="0"/>
              </a:spcBef>
              <a:spcAft>
                <a:spcPts val="0"/>
              </a:spcAft>
              <a:buNone/>
            </a:pPr>
            <a:endParaRPr lang="en-US" sz="800" b="1" dirty="0">
              <a:latin typeface="Cambria" pitchFamily="18" charset="0"/>
              <a:ea typeface="Cambria" pitchFamily="18" charset="0"/>
            </a:endParaRPr>
          </a:p>
          <a:p>
            <a:r>
              <a:rPr lang="en-US" sz="2000" b="1" dirty="0">
                <a:solidFill>
                  <a:schemeClr val="dk1"/>
                </a:solidFill>
                <a:latin typeface="Cambria" pitchFamily="18" charset="0"/>
                <a:ea typeface="Cambria" pitchFamily="18" charset="0"/>
              </a:rPr>
              <a:t>Photosynthesis</a:t>
            </a:r>
          </a:p>
        </p:txBody>
      </p:sp>
      <p:sp>
        <p:nvSpPr>
          <p:cNvPr id="35842" name="AutoShape 2" descr="Photosynthesi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5844" name="AutoShape 4" descr="Photosynthesi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3100553" y="1198180"/>
            <a:ext cx="2869323" cy="461665"/>
          </a:xfrm>
          <a:prstGeom prst="rect">
            <a:avLst/>
          </a:prstGeom>
          <a:noFill/>
        </p:spPr>
        <p:txBody>
          <a:bodyPr wrap="square" rtlCol="0">
            <a:spAutoFit/>
          </a:bodyPr>
          <a:lstStyle/>
          <a:p>
            <a:r>
              <a:rPr lang="en-US" sz="2400" b="1" dirty="0">
                <a:latin typeface="Cambria" pitchFamily="18" charset="0"/>
                <a:ea typeface="Cambria" pitchFamily="18" charset="0"/>
              </a:rPr>
              <a:t>Photovoltaic cells</a:t>
            </a:r>
          </a:p>
        </p:txBody>
      </p:sp>
      <p:sp>
        <p:nvSpPr>
          <p:cNvPr id="33794" name="AutoShape 2" descr="Solar cell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220717" y="1587062"/>
            <a:ext cx="5391807" cy="3108543"/>
          </a:xfrm>
          <a:prstGeom prst="rect">
            <a:avLst/>
          </a:prstGeom>
          <a:noFill/>
        </p:spPr>
        <p:txBody>
          <a:bodyPr wrap="square" rtlCol="0">
            <a:spAutoFit/>
          </a:bodyPr>
          <a:lstStyle/>
          <a:p>
            <a:pPr algn="just">
              <a:buFont typeface="Arial" pitchFamily="34" charset="0"/>
              <a:buChar char="•"/>
            </a:pPr>
            <a:r>
              <a:rPr lang="en-US" dirty="0">
                <a:latin typeface="Cambria" pitchFamily="18" charset="0"/>
                <a:ea typeface="Cambria" pitchFamily="18" charset="0"/>
              </a:rPr>
              <a:t> Photovoltaic cells consist of two or more layers of semiconductors (silicon) with one layer containing </a:t>
            </a:r>
            <a:r>
              <a:rPr lang="en-US" b="1" dirty="0">
                <a:latin typeface="Cambria" pitchFamily="18" charset="0"/>
                <a:ea typeface="Cambria" pitchFamily="18" charset="0"/>
              </a:rPr>
              <a:t>positive charge </a:t>
            </a:r>
            <a:r>
              <a:rPr lang="en-US" dirty="0">
                <a:latin typeface="Cambria" pitchFamily="18" charset="0"/>
                <a:ea typeface="Cambria" pitchFamily="18" charset="0"/>
              </a:rPr>
              <a:t>and the other </a:t>
            </a:r>
            <a:r>
              <a:rPr lang="en-US" b="1" dirty="0">
                <a:latin typeface="Cambria" pitchFamily="18" charset="0"/>
                <a:ea typeface="Cambria" pitchFamily="18" charset="0"/>
              </a:rPr>
              <a:t>negative charge </a:t>
            </a:r>
            <a:r>
              <a:rPr lang="en-US" dirty="0">
                <a:latin typeface="Cambria" pitchFamily="18" charset="0"/>
                <a:ea typeface="Cambria" pitchFamily="18" charset="0"/>
              </a:rPr>
              <a:t>lined adjacent to each other.</a:t>
            </a:r>
          </a:p>
          <a:p>
            <a:pPr algn="just">
              <a:buFont typeface="Arial" pitchFamily="34" charset="0"/>
              <a:buChar char="•"/>
            </a:pPr>
            <a:r>
              <a:rPr lang="en-US" dirty="0">
                <a:latin typeface="Cambria" pitchFamily="18" charset="0"/>
                <a:ea typeface="Cambria" pitchFamily="18" charset="0"/>
              </a:rPr>
              <a:t> Sunlight, consisting of small packets of energy termed as </a:t>
            </a:r>
            <a:r>
              <a:rPr lang="en-US" b="1" dirty="0">
                <a:latin typeface="Cambria" pitchFamily="18" charset="0"/>
                <a:ea typeface="Cambria" pitchFamily="18" charset="0"/>
              </a:rPr>
              <a:t>photons</a:t>
            </a:r>
            <a:r>
              <a:rPr lang="en-US" dirty="0">
                <a:latin typeface="Cambria" pitchFamily="18" charset="0"/>
                <a:ea typeface="Cambria" pitchFamily="18" charset="0"/>
              </a:rPr>
              <a:t>, strikes the cell, where it is either reflected, transmitted or absorbed.</a:t>
            </a:r>
          </a:p>
          <a:p>
            <a:pPr algn="just">
              <a:buFont typeface="Arial" pitchFamily="34" charset="0"/>
              <a:buChar char="•"/>
            </a:pPr>
            <a:r>
              <a:rPr lang="en-US" dirty="0">
                <a:latin typeface="Cambria" pitchFamily="18" charset="0"/>
                <a:ea typeface="Cambria" pitchFamily="18" charset="0"/>
              </a:rPr>
              <a:t> When the photons are absorbed by the negative layer of the photovoltaic cell, the energy of the photon gets transferred to an electron in an atom of the cell.</a:t>
            </a:r>
          </a:p>
          <a:p>
            <a:pPr algn="just">
              <a:buFont typeface="Arial" pitchFamily="34" charset="0"/>
              <a:buChar char="•"/>
            </a:pPr>
            <a:r>
              <a:rPr lang="en-US" dirty="0">
                <a:latin typeface="Cambria" pitchFamily="18" charset="0"/>
                <a:ea typeface="Cambria" pitchFamily="18" charset="0"/>
              </a:rPr>
              <a:t> With the increase in energy, the electron escapes the outer shell of the atom.</a:t>
            </a:r>
          </a:p>
          <a:p>
            <a:pPr algn="just">
              <a:buFont typeface="Arial" pitchFamily="34" charset="0"/>
              <a:buChar char="•"/>
            </a:pPr>
            <a:r>
              <a:rPr lang="en-US" dirty="0">
                <a:latin typeface="Cambria" pitchFamily="18" charset="0"/>
                <a:ea typeface="Cambria" pitchFamily="18" charset="0"/>
              </a:rPr>
              <a:t> The freed electron naturally migrates to the positive layer creating a potential difference between the positive and the negative layer. When the two layers are connected to an external circuit, the electron flows through the circuit, creating a current.</a:t>
            </a:r>
          </a:p>
        </p:txBody>
      </p:sp>
      <p:pic>
        <p:nvPicPr>
          <p:cNvPr id="33796" name="Picture 4" descr="C:\Users\HP\OneDrive\Desktop\11.png"/>
          <p:cNvPicPr>
            <a:picLocks noChangeAspect="1" noChangeArrowheads="1"/>
          </p:cNvPicPr>
          <p:nvPr/>
        </p:nvPicPr>
        <p:blipFill>
          <a:blip r:embed="rId5"/>
          <a:srcRect/>
          <a:stretch>
            <a:fillRect/>
          </a:stretch>
        </p:blipFill>
        <p:spPr bwMode="auto">
          <a:xfrm>
            <a:off x="5780689" y="1736652"/>
            <a:ext cx="3216166" cy="2208668"/>
          </a:xfrm>
          <a:prstGeom prst="rect">
            <a:avLst/>
          </a:prstGeom>
          <a:noFill/>
          <a:ln w="19050">
            <a:solidFill>
              <a:schemeClr val="tx1"/>
            </a:solid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1318</TotalTime>
  <Words>1809</Words>
  <Application>Microsoft Office PowerPoint</Application>
  <PresentationFormat>On-screen Show (16:9)</PresentationFormat>
  <Paragraphs>190</Paragraphs>
  <Slides>20</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Cambria</vt:lpstr>
      <vt:lpstr>Droid Serif</vt:lpstr>
      <vt:lpstr>Nocturno</vt:lpstr>
      <vt:lpstr>Oxygen</vt:lpstr>
      <vt:lpstr>PublicoText</vt:lpstr>
      <vt:lpstr>Simple Light</vt:lpstr>
      <vt:lpstr>Biology for Engineers  21BE45 Photosynthesis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Algal based Bio-solar panels</vt:lpstr>
      <vt:lpstr>Algal based solar panels</vt:lpstr>
      <vt:lpstr>Bio-photovoltaic cells</vt:lpstr>
      <vt:lpstr>PowerPoint Presentation</vt:lpstr>
      <vt:lpstr>PowerPoint Presentation</vt:lpstr>
      <vt:lpstr>PowerPoint Presentation</vt:lpstr>
      <vt:lpstr>PowerPoint Presentation</vt:lpstr>
      <vt:lpstr>PowerPoint Presentation</vt:lpstr>
      <vt:lpstr>PowerPoint Presentation</vt:lpstr>
      <vt:lpstr>Bionic leaf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Biology for Engineers  21BE45 Eye as a camera system</dc:title>
  <cp:lastModifiedBy>SUPREETHA M</cp:lastModifiedBy>
  <cp:revision>164</cp:revision>
  <dcterms:modified xsi:type="dcterms:W3CDTF">2023-07-26T03:01:59Z</dcterms:modified>
</cp:coreProperties>
</file>