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73" r:id="rId16"/>
    <p:sldId id="274" r:id="rId17"/>
    <p:sldId id="272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e43f964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e43f964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e43f964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32e43f964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8302240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8302240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2e43f9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2e43f9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2e43f96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2e43f96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2e43f96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2e43f96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2e43f96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2e43f96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2e43f96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2e43f96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e43f964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e43f964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2e43f964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2e43f964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6253" y="-1"/>
            <a:ext cx="1017745" cy="1017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1533" y="14812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DNA origami and Biocomputing, Bioimaging and AI for disease diagnosis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51525" y="3656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Prepared by,</a:t>
            </a:r>
            <a:br>
              <a:rPr lang="en" sz="1400" b="1"/>
            </a:br>
            <a:r>
              <a:rPr lang="en" sz="1400" b="1"/>
              <a:t>Dr. Akshatha Prasanna</a:t>
            </a:r>
            <a:br>
              <a:rPr lang="en" sz="1400" b="1"/>
            </a:br>
            <a:r>
              <a:rPr lang="en" sz="1400"/>
              <a:t>Assistant Professor</a:t>
            </a:r>
            <a:br>
              <a:rPr lang="en" sz="1400"/>
            </a:br>
            <a:r>
              <a:rPr lang="en" sz="1400"/>
              <a:t>Department of Biotechnology</a:t>
            </a:r>
            <a:br>
              <a:rPr lang="en" sz="1400"/>
            </a:br>
            <a:r>
              <a:rPr lang="en" sz="1400"/>
              <a:t>Dayanandasagar college of engineering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270700"/>
            <a:ext cx="91440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Biology for Engineers</a:t>
            </a:r>
            <a:endParaRPr sz="2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21BE45</a:t>
            </a:r>
            <a:endParaRPr sz="2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Bioimaging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Bioimaging refers to the use of imaging techniques to visualize biological structures and processes at various levels of resolution, from molecular to cellular to whole organism.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Bioimaging plays a crucial role in advancing our understanding of biology, medicine, and healthcare by providing non-invasive or minimally invasive ways to visualize and study complex biological systems.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detiled internal structures can be visualized and analysed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Techniques such as microscopy, magnetic resonance imaging (MRI), computed tomography (CT), ultrasound, and molecular imaging are commonly used in bioimaging.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Bioimaging Techniques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Microscopy</a:t>
            </a:r>
            <a:r>
              <a:rPr lang="en" dirty="0"/>
              <a:t>: Enables visualization of cellular and subcellular structures using light microscopy, electron microscopy, or fluorescence microscopy.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Magnetic Resonance Imaging (MRI)</a:t>
            </a:r>
            <a:r>
              <a:rPr lang="en" dirty="0"/>
              <a:t>: Uses magnetic fields and radio waves to generate detailed images of internal organs, tissues, and structures in the body.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Computed Tomography (CT)</a:t>
            </a:r>
            <a:r>
              <a:rPr lang="en" dirty="0"/>
              <a:t>: Utilizes X-rays to create cross-sectional images of body tissues and organs, providing detailed anatomical information.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Ultrasound</a:t>
            </a:r>
            <a:r>
              <a:rPr lang="en" dirty="0"/>
              <a:t>: Uses high-frequency sound waves to produce images of internal structures in real-time, commonly used for imaging organs, blood vessels, and developing fetuses.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Molecular Imaging</a:t>
            </a:r>
            <a:r>
              <a:rPr lang="en" dirty="0"/>
              <a:t>: Combines imaging techniques with targeted contrast agents to visualize specific molecular or cellular processes, such as positron emission tomography (PET), single-photon emission computed tomography (SPECT), and optical imaging.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Applications of Bioimaging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Diagnostic Imaging:</a:t>
            </a:r>
            <a:r>
              <a:rPr lang="en"/>
              <a:t> Bioimaging is widely used in clinical settings for the diagnosis and monitoring of various diseases and conditions, including cancer, cardiovascular diseases, neurological disorders, and musculoskeletal conditions.</a:t>
            </a:r>
            <a:endParaRPr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Research and Development:</a:t>
            </a:r>
            <a:r>
              <a:rPr lang="en"/>
              <a:t> Bioimaging plays a crucial role in advancing biological and medical research by providing insights into cellular and molecular processes, studying disease mechanisms, and developing new therapeutic strategies.</a:t>
            </a:r>
            <a:endParaRPr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Drug Discovery and Development</a:t>
            </a:r>
            <a:r>
              <a:rPr lang="en"/>
              <a:t>: Bioimaging techniques are used in preclinical and clinical drug development to assess drug efficacy, safety, and pharmacokinetics, and to monitor drug delivery and distribution in vivo.</a:t>
            </a:r>
            <a:endParaRPr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Image-Guided Surgery:</a:t>
            </a:r>
            <a:r>
              <a:rPr lang="en"/>
              <a:t> Bioimaging assists surgeons in planning and performing minimally invasive procedures, guiding surgical interventions, and improving patient outcomes.</a:t>
            </a:r>
            <a:endParaRPr/>
          </a:p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Personalized Medicine:</a:t>
            </a:r>
            <a:r>
              <a:rPr lang="en"/>
              <a:t> Bioimaging helps in tailoring medical interventions to individual patients by providing personalized diagnostic and treatment information based on their specific anatomical, physiological, and molecular characteristics.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AI for disease diagnosis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675" y="1152475"/>
            <a:ext cx="6012650" cy="37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Workflow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438275"/>
            <a:ext cx="70675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DC53-2883-F120-E8C1-6B84067C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1715"/>
            <a:ext cx="8520600" cy="12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112D-E5D3-51E8-A4B7-79DC10E2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5416"/>
            <a:ext cx="8520600" cy="4556369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AI in diagnosis of Heart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AI can be utilized with substantial data evidence to support the accurate analysis of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Ecodardigram</a:t>
            </a: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(ECG) , various Arrythmias, ( Irregular heart beat) Echocardiography, , coronary artery disease (CAD) 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Various algorithms have been exploited in analysis and to support model prediction in  cardiovascular medical field such  as ANN,CNN, Naïve bayes, DT(Discission tree)  etc.</a:t>
            </a:r>
          </a:p>
          <a:p>
            <a:pPr marL="11430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AI in diagnosis of Cancer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AI is capable of diagnosing cancer with high accuracy.</a:t>
            </a:r>
            <a:r>
              <a:rPr lang="en-US" baseline="30000" dirty="0">
                <a:solidFill>
                  <a:srgbClr val="000000"/>
                </a:solidFill>
                <a:latin typeface="ui-sans-serif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It can accurately determine grades for diagnosing  prostate cancer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 deep learning algorithm performed better than the radiologist in detecting lung cancer on chest X-rays.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5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ui-sans-serif"/>
              </a:rPr>
              <a:t>lung</a:t>
            </a:r>
            <a:r>
              <a:rPr lang="en-US" sz="15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cancer, several deep learning AI models have been developed to help doctors find lung cancer on </a:t>
            </a:r>
            <a:r>
              <a:rPr lang="en-US" sz="1500" dirty="0">
                <a:solidFill>
                  <a:srgbClr val="1B1B1B"/>
                </a:solidFill>
                <a:latin typeface="Open Sans" panose="020B0606030504020204" pitchFamily="34" charset="0"/>
              </a:rPr>
              <a:t>CT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Similarly AI models have been developed for detecting colon cancer</a:t>
            </a:r>
            <a:endParaRPr lang="en-US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AI algorithms can assist doctors through analyses of routine health records, medical images, biopsy samples and blood tests to improve risk stratification and early diagnosis</a:t>
            </a:r>
            <a:endParaRPr lang="en-US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184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8A27-5B2D-AC7D-0F8F-B9BFD834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9003-3A96-04D6-0981-B97F95B33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1B1B1B"/>
              </a:solidFill>
              <a:effectLst/>
              <a:latin typeface="Poppins" panose="00000500000000000000" pitchFamily="2" charset="0"/>
            </a:endParaRPr>
          </a:p>
          <a:p>
            <a:endParaRPr lang="en-US" dirty="0">
              <a:solidFill>
                <a:srgbClr val="1B1B1B"/>
              </a:solidFill>
              <a:latin typeface="Poppins" panose="00000500000000000000" pitchFamily="2" charset="0"/>
            </a:endParaRPr>
          </a:p>
          <a:p>
            <a:endParaRPr lang="en-US" b="0" i="0" dirty="0">
              <a:solidFill>
                <a:srgbClr val="1B1B1B"/>
              </a:solidFill>
              <a:effectLst/>
              <a:latin typeface="Poppins" panose="00000500000000000000" pitchFamily="2" charset="0"/>
            </a:endParaRPr>
          </a:p>
          <a:p>
            <a:endParaRPr lang="en-US" dirty="0">
              <a:solidFill>
                <a:srgbClr val="1B1B1B"/>
              </a:solidFill>
              <a:latin typeface="Poppins" panose="00000500000000000000" pitchFamily="2" charset="0"/>
            </a:endParaRPr>
          </a:p>
          <a:p>
            <a:endParaRPr lang="en-US" b="0" i="0" dirty="0">
              <a:solidFill>
                <a:srgbClr val="1B1B1B"/>
              </a:solidFill>
              <a:effectLst/>
              <a:latin typeface="Poppins" panose="00000500000000000000" pitchFamily="2" charset="0"/>
            </a:endParaRPr>
          </a:p>
          <a:p>
            <a:pPr marL="114300" indent="0">
              <a:buNone/>
            </a:pPr>
            <a:endParaRPr lang="en-US" dirty="0">
              <a:solidFill>
                <a:srgbClr val="1B1B1B"/>
              </a:solidFill>
              <a:latin typeface="Poppins" panose="00000500000000000000" pitchFamily="2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Poppins" panose="00000500000000000000" pitchFamily="2" charset="0"/>
              </a:rPr>
              <a:t> MRI scan of a patient's prostate,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Poppins" panose="00000500000000000000" pitchFamily="2" charset="0"/>
              </a:rPr>
              <a:t> a cancer-suspicious area (red)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Poppins" panose="00000500000000000000" pitchFamily="2" charset="0"/>
              </a:rPr>
              <a:t> is highlighted by an AI model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1B1B1B"/>
                </a:solidFill>
                <a:effectLst/>
                <a:latin typeface="Poppins" panose="00000500000000000000" pitchFamily="2" charset="0"/>
              </a:rPr>
              <a:t> developed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AEFB9-85AA-37A6-694E-146EB24C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4" y="191529"/>
            <a:ext cx="3249421" cy="2749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96BC2-1437-644D-EF85-2E619D6E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26" y="287087"/>
            <a:ext cx="4485421" cy="42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8F0E-525C-7725-1E8E-EF415978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929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94CD-E15D-1AF5-CB1E-BCFC7F81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8456"/>
            <a:ext cx="8520600" cy="381041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AI in disease diagnosis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Machine Learning – particularly Deep Learning algorithms – have recently made huge advances in automatically diagnosing diseases, making diagnostics </a:t>
            </a:r>
            <a:r>
              <a:rPr lang="en-US" b="1" i="0" dirty="0">
                <a:solidFill>
                  <a:srgbClr val="000000"/>
                </a:solidFill>
                <a:effectLst/>
                <a:latin typeface="Basis Grotesque Pro"/>
              </a:rPr>
              <a:t>cheaper and more accessible</a:t>
            </a: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. </a:t>
            </a:r>
            <a:r>
              <a:rPr lang="en-US" dirty="0">
                <a:solidFill>
                  <a:srgbClr val="000000"/>
                </a:solidFill>
                <a:latin typeface="Basis Grotesque Pro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  <a:latin typeface="Basis Grotesque Pro"/>
              </a:rPr>
              <a:t>Following  are examples of  other diseases diagnosis by AI</a:t>
            </a:r>
            <a:endParaRPr lang="en-US" dirty="0">
              <a:solidFill>
                <a:srgbClr val="C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Assessing the risk of sudden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808000"/>
                </a:highlight>
                <a:latin typeface="Basis Grotesque Pro"/>
              </a:rPr>
              <a:t>cardiac death </a:t>
            </a: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or other heart diseases based on </a:t>
            </a:r>
            <a:r>
              <a:rPr lang="en-US" b="1" i="0" dirty="0">
                <a:solidFill>
                  <a:srgbClr val="000000"/>
                </a:solidFill>
                <a:effectLst/>
                <a:latin typeface="Basis Grotesque Pro"/>
              </a:rPr>
              <a:t>electrocardiograms</a:t>
            </a: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Basis Grotesque Pro"/>
              </a:rPr>
              <a:t>cardiac MRI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Basis Grotesque Pro"/>
              </a:rPr>
              <a:t>Accurate analysis of irregular heart beat, prediction of heart attack </a:t>
            </a:r>
            <a:r>
              <a:rPr lang="en-US" b="1" dirty="0" err="1">
                <a:solidFill>
                  <a:srgbClr val="000000"/>
                </a:solidFill>
                <a:latin typeface="Basis Grotesque Pro"/>
              </a:rPr>
              <a:t>etc</a:t>
            </a:r>
            <a:endParaRPr lang="en-US" b="0" i="0" dirty="0">
              <a:solidFill>
                <a:srgbClr val="000000"/>
              </a:solidFill>
              <a:effectLst/>
              <a:latin typeface="Basis Grotesque 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Classifying skin lesions in </a:t>
            </a:r>
            <a:r>
              <a:rPr lang="en-US" b="1" i="0" dirty="0">
                <a:solidFill>
                  <a:srgbClr val="000000"/>
                </a:solidFill>
                <a:effectLst/>
                <a:latin typeface="Basis Grotesque Pro"/>
              </a:rPr>
              <a:t>skin images</a:t>
            </a:r>
            <a:endParaRPr lang="en-US" b="0" i="0" dirty="0">
              <a:solidFill>
                <a:srgbClr val="000000"/>
              </a:solidFill>
              <a:effectLst/>
              <a:latin typeface="Basis Grotesque 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is Grotesque Pro"/>
              </a:rPr>
              <a:t>Finding indicators of diabetic retinopathy in </a:t>
            </a:r>
            <a:r>
              <a:rPr lang="en-US" b="1" i="0" dirty="0">
                <a:solidFill>
                  <a:srgbClr val="000000"/>
                </a:solidFill>
                <a:effectLst/>
                <a:latin typeface="Basis Grotesque Pro"/>
              </a:rPr>
              <a:t>eye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Basis Grotesque Pro"/>
              </a:rPr>
              <a:t>Predicting death risks</a:t>
            </a:r>
            <a:endParaRPr lang="en-US" b="0" i="0" dirty="0">
              <a:solidFill>
                <a:srgbClr val="000000"/>
              </a:solidFill>
              <a:effectLst/>
              <a:latin typeface="Basis Grotesque Pro"/>
            </a:endParaRPr>
          </a:p>
          <a:p>
            <a:pPr marL="11430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83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2"/>
              <a:buNone/>
            </a:pPr>
            <a:r>
              <a:rPr lang="en" sz="2000" dirty="0">
                <a:solidFill>
                  <a:srgbClr val="FF0000"/>
                </a:solidFill>
              </a:rPr>
              <a:t>Major  AI algorithms used in medicine for Disease diagnosis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906652"/>
            <a:ext cx="8520600" cy="406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1. Algorithms of Supervised Machine Learning </a:t>
            </a:r>
            <a:r>
              <a:rPr lang="en-IN" dirty="0">
                <a:solidFill>
                  <a:srgbClr val="000000"/>
                </a:solidFill>
                <a:latin typeface="Montserrat" panose="00000500000000000000" pitchFamily="2" charset="0"/>
              </a:rPr>
              <a:t>: . </a:t>
            </a:r>
            <a:r>
              <a:rPr lang="en-IN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Support vector machines ( SVM) ,  Random forests  (RF) , . K-nearest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neighbores</a:t>
            </a:r>
            <a:r>
              <a:rPr lang="en-IN" dirty="0">
                <a:solidFill>
                  <a:srgbClr val="000000"/>
                </a:solidFill>
                <a:latin typeface="Montserrat" panose="00000500000000000000" pitchFamily="2" charset="0"/>
              </a:rPr>
              <a:t>.,  </a:t>
            </a:r>
            <a:r>
              <a:rPr lang="en-IN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Naive Bayes classifier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IN" b="1" dirty="0">
                <a:solidFill>
                  <a:srgbClr val="000000"/>
                </a:solidFill>
                <a:latin typeface="Montserrat" panose="00000500000000000000" pitchFamily="2" charset="0"/>
              </a:rPr>
              <a:t>2. Algorithms of Unsupervised  Machine Learning  : </a:t>
            </a:r>
            <a:r>
              <a:rPr lang="en-IN" dirty="0">
                <a:solidFill>
                  <a:srgbClr val="000000"/>
                </a:solidFill>
                <a:latin typeface="Montserrat" panose="00000500000000000000" pitchFamily="2" charset="0"/>
              </a:rPr>
              <a:t>Clustering analysis, Principle component analysis ( PAC)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IN" b="1" dirty="0">
                <a:solidFill>
                  <a:srgbClr val="000000"/>
                </a:solidFill>
                <a:latin typeface="Montserrat" panose="00000500000000000000" pitchFamily="2" charset="0"/>
              </a:rPr>
              <a:t>3. Deep Learning algorithms :  </a:t>
            </a:r>
            <a:r>
              <a:rPr lang="en-IN" dirty="0">
                <a:solidFill>
                  <a:srgbClr val="000000"/>
                </a:solidFill>
                <a:latin typeface="Montserrat" panose="00000500000000000000" pitchFamily="2" charset="0"/>
              </a:rPr>
              <a:t>Convolutional neural network, . Recurrent neural network , </a:t>
            </a:r>
            <a:r>
              <a:rPr lang="en-IN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Generative Adversarial Networks (GANs)</a:t>
            </a:r>
            <a:endParaRPr lang="en-IN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34290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AutoNum type="arabicPeriod" startAt="2"/>
            </a:pPr>
            <a:endParaRPr lang="en-IN" sz="1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lang="en-IN" sz="1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lang="en-IN" sz="14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lang="en-IN" sz="14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lang="en-IN" sz="14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225"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72128"/>
            <a:ext cx="8470793" cy="462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DNA origami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699" y="538843"/>
            <a:ext cx="8571043" cy="3725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DNA origami is a nanoscale  folding of long DNA molecule in to 3-D shape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at  nanoscale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DNA origami technology, as a promising branch of DNA nanotechnology, is an effective technique for bottom-up fabrication of well-defined nanostructures ranging from tens of nanometres to sub-micrometres.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DNA origami involves the folding of DNA to create 2D and 3D objects at the nanoscale.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concept of DNA origami relies on folding a long ssDNA called the scaffold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Bottom up  self –assembly methods are considered to produce DNA origami nanostructure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</a:t>
            </a:r>
            <a:r>
              <a:rPr lang="en-IN" dirty="0"/>
              <a:t>o</a:t>
            </a:r>
            <a:r>
              <a:rPr lang="en" dirty="0"/>
              <a:t>ng  single strand DNA  molecules are folded by small designed  molecules called staples.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C0C5-0463-B026-C9D9-CB752F7A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9342"/>
            <a:ext cx="8520600" cy="12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D772-5949-F41D-8A0D-64AE1612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-617803"/>
            <a:ext cx="8520600" cy="4499533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4500" dirty="0">
                <a:solidFill>
                  <a:srgbClr val="FF0000"/>
                </a:solidFill>
              </a:rPr>
              <a:t>How  does DNA origami  3-D shapes  are prepared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>
                <a:solidFill>
                  <a:schemeClr val="tx1"/>
                </a:solidFill>
              </a:rPr>
              <a:t>To produce  a desired shape , first images  are drawn  with a method called raster- fill  of a single  long DNA  strand molecule.( also called DNA template)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This design is then fed into a computer program that calculate the placement of individual staple strands. (Staple strands are small DNA molecule, which are  specifically designed to fold DNA strand).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Both  long DNA strand and small DNA staples are mixed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F962-5F5F-A667-4A52-A613FBCC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2212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7356-C48B-57AC-A35B-10A65043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5544"/>
            <a:ext cx="8520600" cy="380333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staple binds to a specific region of DNA template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Then heated and cooled. ( Annealing).  As DNA cools, various staples pull the long DNA strand  and fold into the desired shape. 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new DNA origami design can be observed by electron microscopy, Atomic Force Microscopy, or florescence microscopy 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Desired shape of DNA origami  nanostructure depends on how you design staple small DNA molecule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Computer Assisted Design  ( CAD)  software such as ‘ </a:t>
            </a:r>
            <a:r>
              <a:rPr lang="en-US" sz="1400" dirty="0" err="1">
                <a:solidFill>
                  <a:schemeClr val="tx1"/>
                </a:solidFill>
              </a:rPr>
              <a:t>caDNA</a:t>
            </a:r>
            <a:r>
              <a:rPr lang="en-US" sz="1400" dirty="0">
                <a:solidFill>
                  <a:schemeClr val="tx1"/>
                </a:solidFill>
              </a:rPr>
              <a:t>’  has been employed to design correct staples need to form a specific shape of DNA origami nanostructure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8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0E00-94EB-4765-514A-89010BFD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756C-AA0D-5F52-5C11-6020E0DA0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57C53-A89A-6B62-FCCE-596596F6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219200"/>
            <a:ext cx="8230313" cy="30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Applications of DNA Origami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Drug delivery: </a:t>
            </a:r>
            <a:r>
              <a:rPr lang="en" dirty="0"/>
              <a:t>DNA origami structures can be used as nanocarriers to deliver drugs or other therapeutic molecules to specific target sites in the body.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Nanoelectronics</a:t>
            </a:r>
            <a:r>
              <a:rPr lang="en" dirty="0"/>
              <a:t>: DNA origami can be used to create nano-sized electronic circuits and devices for applications in computing and data storage.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Sensors</a:t>
            </a:r>
            <a:r>
              <a:rPr lang="en" dirty="0"/>
              <a:t>: DNA origami structures can be functionalized with sensors or probes to detect specific molecules or ions, making them useful for diagnostic or environmental monitoring applications.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Nanomaterials</a:t>
            </a:r>
            <a:r>
              <a:rPr lang="en" dirty="0"/>
              <a:t>: DNA origami can be used as templates to create new materials with tailored properties, such as nanocomposites or nanoparticle arrays.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6" y="0"/>
            <a:ext cx="5101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Biocomputing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34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Biocomputers are computers made of proteins, genes, and cells, and capable of performing mathematical operations, IF/THEN tests, and Boolean logic gate operations.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In general, biocomputing seek to use cells or biomolecules like DNA or RNA to perform  functions, </a:t>
            </a:r>
            <a:r>
              <a:rPr lang="en">
                <a:solidFill>
                  <a:srgbClr val="0070C0"/>
                </a:solidFill>
              </a:rPr>
              <a:t>traditionally performed </a:t>
            </a:r>
            <a:r>
              <a:rPr lang="en" dirty="0">
                <a:solidFill>
                  <a:srgbClr val="0070C0"/>
                </a:solidFill>
              </a:rPr>
              <a:t>by  electronic computer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72" y="1170125"/>
            <a:ext cx="4646428" cy="271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205-12B6-07F3-51DA-28286B2A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3643"/>
            <a:ext cx="8520600" cy="12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9F85-67C3-9817-9886-15130129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95422"/>
            <a:ext cx="8520600" cy="439479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Objectives of  Biocomputing 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The main goal of biocomputing is to mimic biological hardware of bodies, which includes 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ource-serif-pro"/>
              </a:rPr>
              <a:t>1.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Using DNA or RNA as a medium of information storage and data processing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2. Connecting neurons to one another, similar to how they are connected in our brains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3. Designing computational hardware from the genome level up</a:t>
            </a:r>
          </a:p>
          <a:p>
            <a:pPr marL="114300" indent="0" algn="l">
              <a:buNone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114300" indent="0" algn="l">
              <a:buNone/>
            </a:pPr>
            <a:r>
              <a:rPr lang="en-IN" b="1" i="0" dirty="0">
                <a:solidFill>
                  <a:srgbClr val="C00000"/>
                </a:solidFill>
                <a:effectLst/>
                <a:latin typeface="source-serif-pro"/>
              </a:rPr>
              <a:t>Cells Already Compute</a:t>
            </a:r>
            <a:endParaRPr lang="en-IN" b="0" i="0" dirty="0">
              <a:solidFill>
                <a:srgbClr val="C00000"/>
              </a:solidFill>
              <a:effectLst/>
              <a:latin typeface="source-serif-pro"/>
            </a:endParaRPr>
          </a:p>
          <a:p>
            <a:pPr marL="114300" indent="0" algn="l">
              <a:buNone/>
            </a:pPr>
            <a:r>
              <a:rPr lang="en-IN" b="0" i="1" dirty="0">
                <a:solidFill>
                  <a:srgbClr val="0070C0"/>
                </a:solidFill>
                <a:effectLst/>
                <a:latin typeface="source-serif-pro"/>
              </a:rPr>
              <a:t>Cells are far more powerful at computing than our best computers. For example: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1. Cells </a:t>
            </a:r>
            <a:r>
              <a:rPr lang="en-IN" u="sng" dirty="0">
                <a:solidFill>
                  <a:srgbClr val="242424"/>
                </a:solidFill>
                <a:latin typeface="source-serif-pro"/>
              </a:rPr>
              <a:t>store data in DNA</a:t>
            </a:r>
            <a:endParaRPr lang="en-IN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114300" indent="0" algn="l"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2. Receive chemical inputs in RNA (</a:t>
            </a:r>
            <a:r>
              <a:rPr lang="en-IN" u="sng" dirty="0">
                <a:solidFill>
                  <a:srgbClr val="242424"/>
                </a:solidFill>
                <a:latin typeface="source-serif-pro"/>
              </a:rPr>
              <a:t>data input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3. Perform </a:t>
            </a:r>
            <a:r>
              <a:rPr lang="en-IN" u="sng" dirty="0">
                <a:solidFill>
                  <a:srgbClr val="242424"/>
                </a:solidFill>
                <a:latin typeface="source-serif-pro"/>
              </a:rPr>
              <a:t>complex logic operations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using ribosomes ( ribosomes are structure in all cells helps in protein synthesis) </a:t>
            </a:r>
          </a:p>
          <a:p>
            <a:pPr marL="114300" indent="0" algn="l"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4. Produce outputs by </a:t>
            </a:r>
            <a:r>
              <a:rPr lang="en-IN" u="sng" dirty="0">
                <a:solidFill>
                  <a:srgbClr val="242424"/>
                </a:solidFill>
                <a:latin typeface="source-serif-pro"/>
              </a:rPr>
              <a:t>synthesizing proteins</a:t>
            </a:r>
            <a:endParaRPr lang="en-IN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96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1370</Words>
  <Application>Microsoft Office PowerPoint</Application>
  <PresentationFormat>On-screen Show (16:9)</PresentationFormat>
  <Paragraphs>96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Basis Grotesque Pro</vt:lpstr>
      <vt:lpstr>Cambria</vt:lpstr>
      <vt:lpstr>Helvetica</vt:lpstr>
      <vt:lpstr>Montserrat</vt:lpstr>
      <vt:lpstr>Open Sans</vt:lpstr>
      <vt:lpstr>Poppins</vt:lpstr>
      <vt:lpstr>source-serif-pro</vt:lpstr>
      <vt:lpstr>Times New Roman</vt:lpstr>
      <vt:lpstr>ui-sans-serif</vt:lpstr>
      <vt:lpstr>Simple Light</vt:lpstr>
      <vt:lpstr>DNA origami and Biocomputing, Bioimaging and AI for disease diagnosis</vt:lpstr>
      <vt:lpstr>DNA origami </vt:lpstr>
      <vt:lpstr>PowerPoint Presentation</vt:lpstr>
      <vt:lpstr>PowerPoint Presentation</vt:lpstr>
      <vt:lpstr>PowerPoint Presentation</vt:lpstr>
      <vt:lpstr>Applications of DNA Origami</vt:lpstr>
      <vt:lpstr>PowerPoint Presentation</vt:lpstr>
      <vt:lpstr>Biocomputing</vt:lpstr>
      <vt:lpstr>PowerPoint Presentation</vt:lpstr>
      <vt:lpstr>Bioimaging</vt:lpstr>
      <vt:lpstr>Bioimaging Techniques</vt:lpstr>
      <vt:lpstr>Applications of Bioimaging</vt:lpstr>
      <vt:lpstr>AI for disease diagnosis</vt:lpstr>
      <vt:lpstr>Workflow</vt:lpstr>
      <vt:lpstr>PowerPoint Presentation</vt:lpstr>
      <vt:lpstr>PowerPoint Presentation</vt:lpstr>
      <vt:lpstr>PowerPoint Presentation</vt:lpstr>
      <vt:lpstr>Major  AI algorithms used in medicine for Disease diagnosis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origami and Biocomputing, Bioimaging and AI for disease diagnosis</dc:title>
  <cp:lastModifiedBy>Sulthan Pasha</cp:lastModifiedBy>
  <cp:revision>35</cp:revision>
  <dcterms:modified xsi:type="dcterms:W3CDTF">2023-09-08T02:12:39Z</dcterms:modified>
</cp:coreProperties>
</file>