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DgMpNk2MQ9Ww3BMPGflbz93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https://www.youtube.com/watch?v=YO244P1e9QM&amp;ab_channel=AmoebaSisters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/j.est.2021.103938" TargetMode="External"/><Relationship Id="rId5" Type="http://schemas.openxmlformats.org/officeDocument/2006/relationships/hyperlink" Target="https://pubs.acs.org/doi/10.1021/acs.iecr.5b0470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book/10.1007/978-981-10-7677-0" TargetMode="External"/><Relationship Id="rId5" Type="http://schemas.openxmlformats.org/officeDocument/2006/relationships/hyperlink" Target="https://pubs.acs.org/doi/10.1021/acssuschemeng.0c06988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s.acs.org/doi/10.1021/acssuschemeng.1c00355" TargetMode="External"/><Relationship Id="rId5" Type="http://schemas.openxmlformats.org/officeDocument/2006/relationships/hyperlink" Target="https://www.nature.com/articles/s41589-020-00718-x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ontiersin.org/articles/10.3389/fbinf.2021.639349/full" TargetMode="External"/><Relationship Id="rId5" Type="http://schemas.openxmlformats.org/officeDocument/2006/relationships/hyperlink" Target="https://www.ncbi.nlm.nih.gov/pmc/articles/PMC7580505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0100" y="54851"/>
            <a:ext cx="668393" cy="60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00" y="917575"/>
            <a:ext cx="585216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/>
        </p:nvSpPr>
        <p:spPr>
          <a:xfrm>
            <a:off x="76200" y="0"/>
            <a:ext cx="6711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Engineers: </a:t>
            </a: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42600" y="3634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 descr="C:\Users\Jayaram_629\Desktop\Biology for engineers\main-qimg-8221a80106efe7e6f62a57376a69a1cb.web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 descr="C:\Users\Jayaram_629\Desktop\Biology for engineers\main-qimg-8221a80106efe7e6f62a57376a69a1cb.web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 descr="Untitled.tif"/>
          <p:cNvPicPr preferRelativeResize="0"/>
          <p:nvPr/>
        </p:nvPicPr>
        <p:blipFill rotWithShape="1">
          <a:blip r:embed="rId5">
            <a:alphaModFix/>
          </a:blip>
          <a:srcRect l="2617" t="3745" r="51802" b="1743"/>
          <a:stretch/>
        </p:blipFill>
        <p:spPr>
          <a:xfrm>
            <a:off x="5041900" y="1028699"/>
            <a:ext cx="3911600" cy="3737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/>
          <p:nvPr/>
        </p:nvSpPr>
        <p:spPr>
          <a:xfrm>
            <a:off x="152400" y="1327488"/>
            <a:ext cx="46228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• Biology is a core area of study for engineers, which provides insights into present and future problems with sustainable solutions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• the science of biomimetics has the potential to enrich many areas of technology at present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• Accuracy of biomimetics requires a proper and greater understanding of natural systems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.•  Inspired by nature's economical, stable, and sustainable design, evaluating the engineering applications for living systems is critical. </a:t>
            </a:r>
            <a:endParaRPr sz="1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235368" y="1300262"/>
            <a:ext cx="84641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Eukaryotic Chromosome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 descr="https://player.slideplayer.com/93/15542570/slides/slide_6.jpg"/>
          <p:cNvPicPr preferRelativeResize="0"/>
          <p:nvPr/>
        </p:nvPicPr>
        <p:blipFill rotWithShape="1">
          <a:blip r:embed="rId5">
            <a:alphaModFix/>
          </a:blip>
          <a:srcRect t="22467" r="505"/>
          <a:stretch/>
        </p:blipFill>
        <p:spPr>
          <a:xfrm>
            <a:off x="1450976" y="1689099"/>
            <a:ext cx="5632377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2700" y="2768600"/>
            <a:ext cx="6731992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8900" y="1320800"/>
            <a:ext cx="8686800" cy="152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Biomolecules are the most essential in the maintenance  and metabolic processes of living organisms. </a:t>
            </a:r>
            <a:endParaRPr/>
          </a:p>
          <a:p>
            <a:pPr marL="0" marR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They range from small molecules such as primary (carbohydrate, nucleic a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cid, lipids and proteins)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secondary metabolites (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antibiotics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like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penicillin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colored pigments of flowers etc) and hormones to large macromolecules.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14300" y="1692976"/>
            <a:ext cx="8851800" cy="3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Biodegradable polymers: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packaging materials, medical implants, and drug delivery systems.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Flocculants: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commonly used in </a:t>
            </a:r>
            <a:r>
              <a:rPr lang="en-US" sz="1800" b="0" i="0" u="sng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wastewater treatment,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mining, and papermaking industries.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Adhesives: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Complex carbohydrates; starch and dextran in papermaking,  and construction industry to glue wood and other materials.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Textile industry: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Complex carbohydrates such as chitosan can be used in the textile industry as a natural fiber.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Energy storage: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Complex carbohydrates such as cellulose can be used in energy storage applications, in the production of </a:t>
            </a:r>
            <a:r>
              <a:rPr lang="en-US" sz="1800" b="0" i="0" u="sng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 capacitors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Food industry: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Starch as a primary source of food and fructose in syrups.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09968" y="1300262"/>
            <a:ext cx="8464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Carbohydrates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0325" y="3050274"/>
            <a:ext cx="3322950" cy="151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375" y="1658800"/>
            <a:ext cx="3228556" cy="2713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4293550" y="2713468"/>
            <a:ext cx="34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Glycogen stored in liver cells (red)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4103000" y="4630780"/>
            <a:ext cx="386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Cellulose in plant cell walls (outer blue layer)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508000" y="4512330"/>
            <a:ext cx="3403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Starch compartments in potato cells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3550" y="1359950"/>
            <a:ext cx="3322946" cy="13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819568" y="1249462"/>
            <a:ext cx="19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Carbohydrates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14300" y="1692976"/>
            <a:ext cx="8851800" cy="3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Lipids are a diverse group of organic compounds that are not only essential to biological systems but also have important applications in engineering.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sng" strike="noStrike" cap="none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Lubricants:</a:t>
            </a:r>
            <a:r>
              <a:rPr lang="en-US" sz="1800" b="0" i="0" strike="noStrike" cap="non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such as triglycerides and waxes used in metalworking, textile manufacturing, automobile and papermaking.</a:t>
            </a:r>
            <a:endParaRPr sz="18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Biofuels</a:t>
            </a:r>
            <a:r>
              <a:rPr lang="en-US" sz="1800" b="1">
                <a:solidFill>
                  <a:schemeClr val="dk1"/>
                </a:solidFill>
              </a:rPr>
              <a:t>(biodiesel)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Lipids, such as triglycerides and fatty acids, as biofuels which is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renewable fuels from plants and algae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Coatings: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Lipids, such as phospholipids and sphingolipids, can be used to form coatings on surfaces as protecting against corrosion, usage of ve</a:t>
            </a:r>
            <a:r>
              <a:rPr lang="en-US" sz="1800"/>
              <a:t>getable oil in manufacturing of paint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35368" y="1300262"/>
            <a:ext cx="8464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Lipids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828925"/>
            <a:ext cx="27635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793" y="2828925"/>
            <a:ext cx="2492285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7300" y="2828925"/>
            <a:ext cx="2449916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1182953" y="2321139"/>
            <a:ext cx="9973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Waxes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4376330" y="2321139"/>
            <a:ext cx="7377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Oils 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6718300" y="2295739"/>
            <a:ext cx="14859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Steroids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235368" y="1300262"/>
            <a:ext cx="8464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Lipids</a:t>
            </a:r>
            <a:endParaRPr sz="20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14300" y="1692970"/>
            <a:ext cx="88519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Biocatalysis: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Proteins; enzymes as biocatalysts in food production, pharmaceuticals, and biofuels.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Biosensors: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Proteins, such as antibodies and receptors, can be used to detect and measure biological molecules  in medical diagnosis, environmental monitoring, and food safety.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Bioplastics: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Proteins, such as casein(milk protein) and soy protein, can be used as a source of bioplastics such as packaging, agriculture, and medicine.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Tissue engineering: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Proteins, such as growth factors and extracellular matrix proteins, can be used to promote tissue regeneration and repair.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35368" y="1300262"/>
            <a:ext cx="8464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79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6950" y="2174875"/>
            <a:ext cx="273126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/>
          <p:nvPr/>
        </p:nvSpPr>
        <p:spPr>
          <a:xfrm>
            <a:off x="4649683" y="1808262"/>
            <a:ext cx="31967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Actin fibers in skeletal muscle cells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901692" y="2149450"/>
            <a:ext cx="2651604" cy="2749808"/>
            <a:chOff x="882392" y="2174875"/>
            <a:chExt cx="2651604" cy="2749808"/>
          </a:xfrm>
        </p:grpSpPr>
        <p:pic>
          <p:nvPicPr>
            <p:cNvPr id="139" name="Google Shape;139;p9" descr="Representative structures of SARS-CoV-2 and development of therapeutic  agents for targeting these proteins"/>
            <p:cNvPicPr preferRelativeResize="0"/>
            <p:nvPr/>
          </p:nvPicPr>
          <p:blipFill rotWithShape="1">
            <a:blip r:embed="rId6">
              <a:alphaModFix/>
            </a:blip>
            <a:srcRect r="37361" b="8499"/>
            <a:stretch/>
          </p:blipFill>
          <p:spPr>
            <a:xfrm>
              <a:off x="904880" y="2174875"/>
              <a:ext cx="2629116" cy="256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9"/>
            <p:cNvSpPr/>
            <p:nvPr/>
          </p:nvSpPr>
          <p:spPr>
            <a:xfrm>
              <a:off x="882392" y="4678462"/>
              <a:ext cx="25234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Image Credit: creativeneko/Shutterstock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9"/>
          <p:cNvSpPr/>
          <p:nvPr/>
        </p:nvSpPr>
        <p:spPr>
          <a:xfrm>
            <a:off x="901700" y="1765300"/>
            <a:ext cx="2527300" cy="31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SARS-CoV-2  Spike protein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235368" y="1300262"/>
            <a:ext cx="8464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926" y="54850"/>
            <a:ext cx="130656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2552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76200" y="0"/>
            <a:ext cx="671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Biomolecules and their applications</a:t>
            </a:r>
            <a:endParaRPr sz="13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42600" y="719075"/>
            <a:ext cx="46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Biology: About biological molecules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38100" y="1464375"/>
            <a:ext cx="8955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Genomic data analysis: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Next Generation Sequencing</a:t>
            </a:r>
            <a:r>
              <a:rPr lang="en-US" sz="1800"/>
              <a:t> 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NGS) generates vast amounts of genomic data analyzed using  computational methods </a:t>
            </a:r>
            <a:r>
              <a:rPr lang="en-US" sz="1800"/>
              <a:t>Artificial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Intelligence /Machine Learning (AI/ML) models.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Precision medicine: NGS and AI/ML for tailored  treatments based on genetic makeup.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Drug response prediction using AI/ML models help clinicians precise treatments.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algorithms can be trained on large genomic datasets to identify patterns and associations between genetic variations and disease outcomes.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Agricultural genomics: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NGS and AI-based applications are being used to improve crop yields and disease resistance in agriculture.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35368" y="1109762"/>
            <a:ext cx="84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Nucleic Acids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Jayaram_629</dc:creator>
  <cp:lastModifiedBy>MAHESH MALINI</cp:lastModifiedBy>
  <cp:revision>2</cp:revision>
  <dcterms:modified xsi:type="dcterms:W3CDTF">2023-06-05T03:22:45Z</dcterms:modified>
</cp:coreProperties>
</file>