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85" r:id="rId3"/>
    <p:sldId id="284" r:id="rId4"/>
    <p:sldId id="260" r:id="rId5"/>
    <p:sldId id="279" r:id="rId6"/>
    <p:sldId id="281" r:id="rId7"/>
    <p:sldId id="278" r:id="rId8"/>
    <p:sldId id="268" r:id="rId9"/>
    <p:sldId id="262" r:id="rId10"/>
    <p:sldId id="263" r:id="rId11"/>
    <p:sldId id="276" r:id="rId12"/>
    <p:sldId id="277" r:id="rId13"/>
    <p:sldId id="261" r:id="rId14"/>
    <p:sldId id="280" r:id="rId15"/>
    <p:sldId id="282" r:id="rId16"/>
    <p:sldId id="283" r:id="rId17"/>
    <p:sldId id="257" r:id="rId1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Days One" panose="020B0604020202020204" charset="0"/>
      <p:regular r:id="rId24"/>
    </p:embeddedFont>
    <p:embeddedFont>
      <p:font typeface="Libre Franklin SemiBold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verpass" panose="020B0604020202020204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0F384-7B36-4C2F-962C-8A0C0715046C}">
  <a:tblStyle styleId="{1830F384-7B36-4C2F-962C-8A0C071504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f4a803e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f4a803e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>
          <a:extLst>
            <a:ext uri="{FF2B5EF4-FFF2-40B4-BE49-F238E27FC236}">
              <a16:creationId xmlns:a16="http://schemas.microsoft.com/office/drawing/2014/main" id="{0EEE753C-31B6-1C02-4828-1685304E3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f4a803e0_0_239:notes">
            <a:extLst>
              <a:ext uri="{FF2B5EF4-FFF2-40B4-BE49-F238E27FC236}">
                <a16:creationId xmlns:a16="http://schemas.microsoft.com/office/drawing/2014/main" id="{1C2B3830-47C6-3010-105F-F7036CD8D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f4a803e0_0_239:notes">
            <a:extLst>
              <a:ext uri="{FF2B5EF4-FFF2-40B4-BE49-F238E27FC236}">
                <a16:creationId xmlns:a16="http://schemas.microsoft.com/office/drawing/2014/main" id="{E20D6E06-07C0-32C7-2364-65F69358E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2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>
          <a:extLst>
            <a:ext uri="{FF2B5EF4-FFF2-40B4-BE49-F238E27FC236}">
              <a16:creationId xmlns:a16="http://schemas.microsoft.com/office/drawing/2014/main" id="{3394B239-FCE8-6095-745D-907D84AF9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f4a803e0_0_239:notes">
            <a:extLst>
              <a:ext uri="{FF2B5EF4-FFF2-40B4-BE49-F238E27FC236}">
                <a16:creationId xmlns:a16="http://schemas.microsoft.com/office/drawing/2014/main" id="{2BCD240D-F408-9F0C-B65C-373531528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f4a803e0_0_239:notes">
            <a:extLst>
              <a:ext uri="{FF2B5EF4-FFF2-40B4-BE49-F238E27FC236}">
                <a16:creationId xmlns:a16="http://schemas.microsoft.com/office/drawing/2014/main" id="{662B09DF-8AD5-45D4-DB9F-69B924F2B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1DE98414-91B3-2FB6-7380-6BE23293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b0f9523dd_0_290:notes">
            <a:extLst>
              <a:ext uri="{FF2B5EF4-FFF2-40B4-BE49-F238E27FC236}">
                <a16:creationId xmlns:a16="http://schemas.microsoft.com/office/drawing/2014/main" id="{89378AE3-B40D-96B4-2F63-5F69F1D2D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b0f9523dd_0_290:notes">
            <a:extLst>
              <a:ext uri="{FF2B5EF4-FFF2-40B4-BE49-F238E27FC236}">
                <a16:creationId xmlns:a16="http://schemas.microsoft.com/office/drawing/2014/main" id="{2977373F-21AC-7D78-7371-4B9846673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8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>
          <a:extLst>
            <a:ext uri="{FF2B5EF4-FFF2-40B4-BE49-F238E27FC236}">
              <a16:creationId xmlns:a16="http://schemas.microsoft.com/office/drawing/2014/main" id="{A42AC1E0-DDE1-6BFA-93C8-0E0F3560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6f4a803e0_0_378:notes">
            <a:extLst>
              <a:ext uri="{FF2B5EF4-FFF2-40B4-BE49-F238E27FC236}">
                <a16:creationId xmlns:a16="http://schemas.microsoft.com/office/drawing/2014/main" id="{9D2C4E56-2195-CAD8-4AEE-F52A822535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6f4a803e0_0_378:notes">
            <a:extLst>
              <a:ext uri="{FF2B5EF4-FFF2-40B4-BE49-F238E27FC236}">
                <a16:creationId xmlns:a16="http://schemas.microsoft.com/office/drawing/2014/main" id="{2629F6B8-A1B3-B3FC-E7CE-704957186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765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3FE34F57-AA84-885D-6383-93085A77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0c7d16c6_0_25:notes">
            <a:extLst>
              <a:ext uri="{FF2B5EF4-FFF2-40B4-BE49-F238E27FC236}">
                <a16:creationId xmlns:a16="http://schemas.microsoft.com/office/drawing/2014/main" id="{BEB297B5-28DD-8DF7-7896-F5FE3E38D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0c7d16c6_0_25:notes">
            <a:extLst>
              <a:ext uri="{FF2B5EF4-FFF2-40B4-BE49-F238E27FC236}">
                <a16:creationId xmlns:a16="http://schemas.microsoft.com/office/drawing/2014/main" id="{C50F86CD-A0F7-9CE3-9D6F-7783AF467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13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5F2AA380-E142-B3BD-25B3-E99F0A6FE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b0f9523dd_0_68:notes">
            <a:extLst>
              <a:ext uri="{FF2B5EF4-FFF2-40B4-BE49-F238E27FC236}">
                <a16:creationId xmlns:a16="http://schemas.microsoft.com/office/drawing/2014/main" id="{AF285D4C-2E98-9F1E-7918-250FE1994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b0f9523dd_0_68:notes">
            <a:extLst>
              <a:ext uri="{FF2B5EF4-FFF2-40B4-BE49-F238E27FC236}">
                <a16:creationId xmlns:a16="http://schemas.microsoft.com/office/drawing/2014/main" id="{F6F3D630-D77E-CBB8-3491-796F91C56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9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D9E4970F-99E4-CCF1-EF1C-9C812CDC8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b0f9523dd_0_290:notes">
            <a:extLst>
              <a:ext uri="{FF2B5EF4-FFF2-40B4-BE49-F238E27FC236}">
                <a16:creationId xmlns:a16="http://schemas.microsoft.com/office/drawing/2014/main" id="{DC079820-2230-234C-B290-DA059C83D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b0f9523dd_0_290:notes">
            <a:extLst>
              <a:ext uri="{FF2B5EF4-FFF2-40B4-BE49-F238E27FC236}">
                <a16:creationId xmlns:a16="http://schemas.microsoft.com/office/drawing/2014/main" id="{43EC91B8-3687-9B80-05E0-AD44B7492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3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>
          <a:extLst>
            <a:ext uri="{FF2B5EF4-FFF2-40B4-BE49-F238E27FC236}">
              <a16:creationId xmlns:a16="http://schemas.microsoft.com/office/drawing/2014/main" id="{212AC163-7E42-43A0-15F1-05398DBD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6f4a803e0_0_378:notes">
            <a:extLst>
              <a:ext uri="{FF2B5EF4-FFF2-40B4-BE49-F238E27FC236}">
                <a16:creationId xmlns:a16="http://schemas.microsoft.com/office/drawing/2014/main" id="{C2CC953C-AEE3-2B37-D151-CE42CF5F3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6f4a803e0_0_378:notes">
            <a:extLst>
              <a:ext uri="{FF2B5EF4-FFF2-40B4-BE49-F238E27FC236}">
                <a16:creationId xmlns:a16="http://schemas.microsoft.com/office/drawing/2014/main" id="{B8BFD9ED-2972-95F2-A032-62821ACCC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9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79A79F44-8E93-05C7-99F5-8862303F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b0f9523dd_0_417:notes">
            <a:extLst>
              <a:ext uri="{FF2B5EF4-FFF2-40B4-BE49-F238E27FC236}">
                <a16:creationId xmlns:a16="http://schemas.microsoft.com/office/drawing/2014/main" id="{6E5C062E-F57F-9AC9-8971-CE70A9EB41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b0f9523dd_0_417:notes">
            <a:extLst>
              <a:ext uri="{FF2B5EF4-FFF2-40B4-BE49-F238E27FC236}">
                <a16:creationId xmlns:a16="http://schemas.microsoft.com/office/drawing/2014/main" id="{1B4658CE-38C5-A2F3-C18A-652384336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0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DBDF5894-05E1-FAD6-87F0-7820E173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b0f9523dd_0_417:notes">
            <a:extLst>
              <a:ext uri="{FF2B5EF4-FFF2-40B4-BE49-F238E27FC236}">
                <a16:creationId xmlns:a16="http://schemas.microsoft.com/office/drawing/2014/main" id="{AFBDA6CA-6749-8B11-491C-29C3B9EF6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b0f9523dd_0_417:notes">
            <a:extLst>
              <a:ext uri="{FF2B5EF4-FFF2-40B4-BE49-F238E27FC236}">
                <a16:creationId xmlns:a16="http://schemas.microsoft.com/office/drawing/2014/main" id="{A53DFDE2-371D-7BAD-10D9-0D4ED074B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63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4200"/>
            <a:ext cx="5310000" cy="2025300"/>
          </a:xfrm>
          <a:prstGeom prst="rect">
            <a:avLst/>
          </a:prstGeom>
          <a:effectLst>
            <a:outerShdw dist="47625" dir="7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Font typeface="Libre Franklin SemiBold"/>
              <a:buNone/>
              <a:defRPr sz="8500"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0225"/>
            <a:ext cx="5963100" cy="3729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effectLst>
            <a:outerShdw dist="57150" dir="5220000" algn="bl" rotWithShape="0">
              <a:schemeClr val="dk2">
                <a:alpha val="7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49000"/>
          </a:blip>
          <a:srcRect l="57673" t="14273"/>
          <a:stretch/>
        </p:blipFill>
        <p:spPr>
          <a:xfrm>
            <a:off x="-40950" y="-55575"/>
            <a:ext cx="1569952" cy="1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 rotWithShape="1">
          <a:blip r:embed="rId2">
            <a:alphaModFix amt="49000"/>
          </a:blip>
          <a:srcRect r="4979" b="11426"/>
          <a:stretch/>
        </p:blipFill>
        <p:spPr>
          <a:xfrm>
            <a:off x="6873601" y="-294600"/>
            <a:ext cx="2734076" cy="13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609700" y="13504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2"/>
          </p:nvPr>
        </p:nvSpPr>
        <p:spPr>
          <a:xfrm>
            <a:off x="1609700" y="24939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3"/>
          </p:nvPr>
        </p:nvSpPr>
        <p:spPr>
          <a:xfrm>
            <a:off x="1609700" y="36374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4"/>
          </p:nvPr>
        </p:nvSpPr>
        <p:spPr>
          <a:xfrm>
            <a:off x="5749850" y="13504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5749850" y="24939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5749850" y="3637475"/>
            <a:ext cx="25164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accen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1609700" y="16573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5749850" y="16573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1609700" y="28008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3"/>
          </p:nvPr>
        </p:nvSpPr>
        <p:spPr>
          <a:xfrm>
            <a:off x="5749850" y="28008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783950" y="1350475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783950" y="2493963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 hasCustomPrompt="1"/>
          </p:nvPr>
        </p:nvSpPr>
        <p:spPr>
          <a:xfrm>
            <a:off x="4963525" y="1350475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963525" y="2493975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1609700" y="39443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9"/>
          </p:nvPr>
        </p:nvSpPr>
        <p:spPr>
          <a:xfrm>
            <a:off x="5749850" y="3944350"/>
            <a:ext cx="25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783950" y="3637475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63525" y="3637475"/>
            <a:ext cx="73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85725" dir="792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963275" y="3163200"/>
            <a:ext cx="5217300" cy="4902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963350" y="1804800"/>
            <a:ext cx="5217300" cy="11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 amt="46000"/>
          </a:blip>
          <a:srcRect l="8122" t="8875"/>
          <a:stretch/>
        </p:blipFill>
        <p:spPr>
          <a:xfrm>
            <a:off x="6672925" y="3890475"/>
            <a:ext cx="3074765" cy="15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 amt="50000"/>
          </a:blip>
          <a:srcRect l="7825" t="16107"/>
          <a:stretch/>
        </p:blipFill>
        <p:spPr>
          <a:xfrm flipH="1">
            <a:off x="-1453775" y="0"/>
            <a:ext cx="3062401" cy="1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 hasCustomPrompt="1"/>
          </p:nvPr>
        </p:nvSpPr>
        <p:spPr>
          <a:xfrm>
            <a:off x="713250" y="790425"/>
            <a:ext cx="3535800" cy="82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713225" y="1631075"/>
            <a:ext cx="35358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4894950" y="790450"/>
            <a:ext cx="3535800" cy="82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4894950" y="1631075"/>
            <a:ext cx="35358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4" hasCustomPrompt="1"/>
          </p:nvPr>
        </p:nvSpPr>
        <p:spPr>
          <a:xfrm>
            <a:off x="4894950" y="2761425"/>
            <a:ext cx="3535800" cy="82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>
            <a:off x="4894950" y="3602050"/>
            <a:ext cx="35358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 hasCustomPrompt="1"/>
          </p:nvPr>
        </p:nvSpPr>
        <p:spPr>
          <a:xfrm>
            <a:off x="713249" y="2761425"/>
            <a:ext cx="3535800" cy="82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7"/>
          </p:nvPr>
        </p:nvSpPr>
        <p:spPr>
          <a:xfrm>
            <a:off x="713249" y="3602050"/>
            <a:ext cx="35358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8"/>
          </p:nvPr>
        </p:nvSpPr>
        <p:spPr>
          <a:xfrm>
            <a:off x="713249" y="2064675"/>
            <a:ext cx="353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9"/>
          </p:nvPr>
        </p:nvSpPr>
        <p:spPr>
          <a:xfrm>
            <a:off x="4894950" y="2064675"/>
            <a:ext cx="353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3"/>
          </p:nvPr>
        </p:nvSpPr>
        <p:spPr>
          <a:xfrm>
            <a:off x="4894950" y="4035671"/>
            <a:ext cx="353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4"/>
          </p:nvPr>
        </p:nvSpPr>
        <p:spPr>
          <a:xfrm>
            <a:off x="713249" y="4035671"/>
            <a:ext cx="353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1206959" y="1695975"/>
            <a:ext cx="28785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2"/>
          </p:nvPr>
        </p:nvSpPr>
        <p:spPr>
          <a:xfrm>
            <a:off x="1206959" y="3220475"/>
            <a:ext cx="28785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5058534" y="1695975"/>
            <a:ext cx="28785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4"/>
          </p:nvPr>
        </p:nvSpPr>
        <p:spPr>
          <a:xfrm>
            <a:off x="5058534" y="3220475"/>
            <a:ext cx="28785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5"/>
          </p:nvPr>
        </p:nvSpPr>
        <p:spPr>
          <a:xfrm>
            <a:off x="1206959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6"/>
          </p:nvPr>
        </p:nvSpPr>
        <p:spPr>
          <a:xfrm>
            <a:off x="5058541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7"/>
          </p:nvPr>
        </p:nvSpPr>
        <p:spPr>
          <a:xfrm>
            <a:off x="1206959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8"/>
          </p:nvPr>
        </p:nvSpPr>
        <p:spPr>
          <a:xfrm>
            <a:off x="5058541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720000" y="16959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440463" y="16959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6160925" y="16959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720000" y="32204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3440463" y="32204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6160925" y="3220475"/>
            <a:ext cx="2263200" cy="3936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7"/>
          </p:nvPr>
        </p:nvSpPr>
        <p:spPr>
          <a:xfrm>
            <a:off x="720000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>
            <a:off x="3440466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9"/>
          </p:nvPr>
        </p:nvSpPr>
        <p:spPr>
          <a:xfrm>
            <a:off x="720000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>
            <a:off x="3440466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4"/>
          </p:nvPr>
        </p:nvSpPr>
        <p:spPr>
          <a:xfrm>
            <a:off x="6160932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5"/>
          </p:nvPr>
        </p:nvSpPr>
        <p:spPr>
          <a:xfrm>
            <a:off x="6160932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2">
            <a:alphaModFix/>
          </a:blip>
          <a:srcRect l="31768" t="11971"/>
          <a:stretch/>
        </p:blipFill>
        <p:spPr>
          <a:xfrm>
            <a:off x="0" y="0"/>
            <a:ext cx="3101901" cy="18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0" y="480929"/>
            <a:ext cx="1893000" cy="1557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66675" dir="5400000" algn="bl" rotWithShape="0">
              <a:schemeClr val="dk2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364" y="258750"/>
            <a:ext cx="1522636" cy="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/>
          </a:blip>
          <a:srcRect r="21850" b="39968"/>
          <a:stretch/>
        </p:blipFill>
        <p:spPr>
          <a:xfrm>
            <a:off x="4590301" y="3342350"/>
            <a:ext cx="4553700" cy="18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6850575" y="-116641"/>
            <a:ext cx="3000001" cy="15506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r="16149" b="26019"/>
          <a:stretch/>
        </p:blipFill>
        <p:spPr>
          <a:xfrm>
            <a:off x="5258625" y="3403487"/>
            <a:ext cx="3926326" cy="18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61350" y="1472600"/>
            <a:ext cx="6021300" cy="9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561350" y="2454575"/>
            <a:ext cx="60213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454425"/>
            <a:ext cx="2621100" cy="2157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  <a:effectLst>
            <a:outerShdw dist="66675" dir="5400000" algn="bl" rotWithShape="0">
              <a:schemeClr val="dk2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98" y="146775"/>
            <a:ext cx="2108353" cy="7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-1102498" y="1131875"/>
            <a:ext cx="2481954" cy="1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  <a:defRPr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gradFill>
            <a:gsLst>
              <a:gs pos="0">
                <a:schemeClr val="accent4"/>
              </a:gs>
              <a:gs pos="22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ys One"/>
              <a:buNone/>
              <a:defRPr sz="4000">
                <a:latin typeface="Days One"/>
                <a:ea typeface="Days One"/>
                <a:cs typeface="Days One"/>
                <a:sym typeface="Days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B5DA7"/>
            </a:gs>
            <a:gs pos="91000">
              <a:srgbClr val="8CB8E0"/>
            </a:gs>
            <a:gs pos="100000">
              <a:srgbClr val="C7EFF9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47625" dir="7200000" algn="bl" rotWithShape="0">
              <a:schemeClr val="dk2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 amt="49000"/>
          </a:blip>
          <a:srcRect r="4979" b="11426"/>
          <a:stretch/>
        </p:blipFill>
        <p:spPr>
          <a:xfrm>
            <a:off x="5312400" y="2686400"/>
            <a:ext cx="4300001" cy="20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713225" y="1334200"/>
            <a:ext cx="5310000" cy="20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5"/>
                </a:solidFill>
              </a:rPr>
              <a:t>HIGH CLOUD</a:t>
            </a:r>
            <a:br>
              <a:rPr lang="en" sz="5100" dirty="0">
                <a:solidFill>
                  <a:schemeClr val="accent5"/>
                </a:solidFill>
              </a:rPr>
            </a:br>
            <a:r>
              <a:rPr lang="en" sz="6000" dirty="0">
                <a:solidFill>
                  <a:schemeClr val="accent5"/>
                </a:solidFill>
              </a:rPr>
              <a:t>Airlines</a:t>
            </a:r>
            <a:endParaRPr sz="6000"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713225" y="3510225"/>
            <a:ext cx="5963100" cy="372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Group 6 </a:t>
            </a:r>
            <a:endParaRPr dirty="0"/>
          </a:p>
        </p:txBody>
      </p:sp>
      <p:sp>
        <p:nvSpPr>
          <p:cNvPr id="148" name="Google Shape;148;p26"/>
          <p:cNvSpPr/>
          <p:nvPr/>
        </p:nvSpPr>
        <p:spPr>
          <a:xfrm>
            <a:off x="6023225" y="1350312"/>
            <a:ext cx="2736000" cy="2732100"/>
          </a:xfrm>
          <a:prstGeom prst="blockArc">
            <a:avLst>
              <a:gd name="adj1" fmla="val 16210197"/>
              <a:gd name="adj2" fmla="val 11017012"/>
              <a:gd name="adj3" fmla="val 19723"/>
            </a:avLst>
          </a:prstGeom>
          <a:solidFill>
            <a:srgbClr val="002060"/>
          </a:solidFill>
          <a:ln>
            <a:noFill/>
          </a:ln>
          <a:effectLst>
            <a:outerShdw dist="7620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r="14074"/>
          <a:stretch/>
        </p:blipFill>
        <p:spPr>
          <a:xfrm>
            <a:off x="4682975" y="1063025"/>
            <a:ext cx="4461025" cy="22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436;p33">
            <a:extLst>
              <a:ext uri="{FF2B5EF4-FFF2-40B4-BE49-F238E27FC236}">
                <a16:creationId xmlns:a16="http://schemas.microsoft.com/office/drawing/2014/main" id="{F674CCA5-CDA9-CEBC-4D02-9266C82E60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" y="-29032"/>
            <a:ext cx="576184" cy="6050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E429238-C1EF-3263-B21F-17BE70CDFD6A}"/>
              </a:ext>
            </a:extLst>
          </p:cNvPr>
          <p:cNvSpPr txBox="1"/>
          <p:nvPr/>
        </p:nvSpPr>
        <p:spPr>
          <a:xfrm>
            <a:off x="0" y="175870"/>
            <a:ext cx="9085064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IN" sz="2000" u="sng" dirty="0">
                <a:solidFill>
                  <a:schemeClr val="tx1"/>
                </a:solidFill>
                <a:latin typeface="Days One" panose="020B0604020202020204" charset="0"/>
              </a:rPr>
              <a:t>EXCEL DASHBOARD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3BDCB3F-C78E-136A-F8F4-8C840CB9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5" y="635346"/>
            <a:ext cx="8771669" cy="4332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>
          <a:extLst>
            <a:ext uri="{FF2B5EF4-FFF2-40B4-BE49-F238E27FC236}">
              <a16:creationId xmlns:a16="http://schemas.microsoft.com/office/drawing/2014/main" id="{4C9F7358-B6C9-7ECA-0460-392EDC90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436;p33">
            <a:extLst>
              <a:ext uri="{FF2B5EF4-FFF2-40B4-BE49-F238E27FC236}">
                <a16:creationId xmlns:a16="http://schemas.microsoft.com/office/drawing/2014/main" id="{14E5C4FE-099B-D87C-FB8E-1D3DA5B282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" y="-29032"/>
            <a:ext cx="576184" cy="6050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86467-BF8D-87CE-297C-DBC3D6355147}"/>
              </a:ext>
            </a:extLst>
          </p:cNvPr>
          <p:cNvSpPr txBox="1"/>
          <p:nvPr/>
        </p:nvSpPr>
        <p:spPr>
          <a:xfrm>
            <a:off x="0" y="175870"/>
            <a:ext cx="9085064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IN" sz="2000" u="sng" dirty="0">
                <a:solidFill>
                  <a:schemeClr val="tx1"/>
                </a:solidFill>
                <a:latin typeface="Days One" panose="020B0604020202020204" charset="0"/>
              </a:rPr>
              <a:t>TABLEAU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2FA37-AEDC-2529-0034-2FFBA8B5C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672451"/>
            <a:ext cx="8751093" cy="42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>
          <a:extLst>
            <a:ext uri="{FF2B5EF4-FFF2-40B4-BE49-F238E27FC236}">
              <a16:creationId xmlns:a16="http://schemas.microsoft.com/office/drawing/2014/main" id="{CC3BBBF3-C4CF-7028-700E-F90201C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436;p33">
            <a:extLst>
              <a:ext uri="{FF2B5EF4-FFF2-40B4-BE49-F238E27FC236}">
                <a16:creationId xmlns:a16="http://schemas.microsoft.com/office/drawing/2014/main" id="{848B6654-EE45-0569-D2A1-A410E63733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" y="-29032"/>
            <a:ext cx="576184" cy="6050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4E67919-0A46-7985-4456-F38B90E43A83}"/>
              </a:ext>
            </a:extLst>
          </p:cNvPr>
          <p:cNvSpPr txBox="1"/>
          <p:nvPr/>
        </p:nvSpPr>
        <p:spPr>
          <a:xfrm>
            <a:off x="0" y="175870"/>
            <a:ext cx="9085064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IN" sz="2000" u="sng" dirty="0">
                <a:solidFill>
                  <a:schemeClr val="tx1"/>
                </a:solidFill>
                <a:latin typeface="Days One" panose="020B0604020202020204" charset="0"/>
              </a:rPr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BC397-6624-1968-5CCD-C19B96DC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" y="635795"/>
            <a:ext cx="9026128" cy="43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CFE8-DBE4-1E0F-4B9E-9ED05B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5013"/>
            <a:ext cx="7704000" cy="778500"/>
          </a:xfrm>
        </p:spPr>
        <p:txBody>
          <a:bodyPr/>
          <a:lstStyle/>
          <a:p>
            <a:r>
              <a:rPr lang="en-IN" sz="2000" u="sng" dirty="0"/>
              <a:t>SQL CODE</a:t>
            </a:r>
          </a:p>
        </p:txBody>
      </p:sp>
      <p:pic>
        <p:nvPicPr>
          <p:cNvPr id="4" name="Google Shape;409;p31">
            <a:extLst>
              <a:ext uri="{FF2B5EF4-FFF2-40B4-BE49-F238E27FC236}">
                <a16:creationId xmlns:a16="http://schemas.microsoft.com/office/drawing/2014/main" id="{C81EC592-AE8E-6F1F-44A9-914B02C679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9" y="109269"/>
            <a:ext cx="2224326" cy="7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F3344-8BCF-5C01-7C33-CA04F146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9" y="1021556"/>
            <a:ext cx="8897150" cy="4012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3D869169-FA8E-0405-9002-5AA1F20EA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4334B-5D12-F94D-777B-43718601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" y="83376"/>
            <a:ext cx="4392644" cy="7785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1800" u="sng" dirty="0"/>
              <a:t>DATE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3A28B-C6DD-B0B3-EF7C-35B76702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" y="621507"/>
            <a:ext cx="4415274" cy="442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5FF36-A5C5-45EC-F0AE-3D952F134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82" y="621507"/>
            <a:ext cx="4392644" cy="442610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75C8BCB-17D4-5093-8EA1-0398A7596E41}"/>
              </a:ext>
            </a:extLst>
          </p:cNvPr>
          <p:cNvSpPr txBox="1">
            <a:spLocks/>
          </p:cNvSpPr>
          <p:nvPr/>
        </p:nvSpPr>
        <p:spPr>
          <a:xfrm>
            <a:off x="4751356" y="83239"/>
            <a:ext cx="4392644" cy="778500"/>
          </a:xfrm>
          <a:prstGeom prst="rect">
            <a:avLst/>
          </a:prstGeom>
          <a:noFill/>
          <a:ln>
            <a:noFill/>
          </a:ln>
          <a:effectLst>
            <a:outerShdw dist="47625" dir="7200000" algn="bl" rotWithShape="0">
              <a:schemeClr val="dk2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bre Franklin SemiBold"/>
              <a:buNone/>
              <a:defRPr sz="3500" b="0" i="0" u="none" strike="noStrike" cap="none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>
            <a:r>
              <a:rPr lang="en-IN" sz="1800" u="sng" dirty="0"/>
              <a:t>LOAD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97428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>
          <a:extLst>
            <a:ext uri="{FF2B5EF4-FFF2-40B4-BE49-F238E27FC236}">
              <a16:creationId xmlns:a16="http://schemas.microsoft.com/office/drawing/2014/main" id="{A04125C2-CAC7-1B29-3131-0834DA7FA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>
            <a:extLst>
              <a:ext uri="{FF2B5EF4-FFF2-40B4-BE49-F238E27FC236}">
                <a16:creationId xmlns:a16="http://schemas.microsoft.com/office/drawing/2014/main" id="{BD226C4D-8B67-CB5D-6D39-67E297C48A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399" y="575010"/>
            <a:ext cx="77040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solidFill>
                  <a:schemeClr val="tx1"/>
                </a:solidFill>
              </a:rPr>
              <a:t>RECOMMENDATIONS</a:t>
            </a:r>
            <a:endParaRPr sz="3200" u="sng" dirty="0">
              <a:solidFill>
                <a:schemeClr val="tx1"/>
              </a:solidFill>
            </a:endParaRPr>
          </a:p>
        </p:txBody>
      </p:sp>
      <p:graphicFrame>
        <p:nvGraphicFramePr>
          <p:cNvPr id="587" name="Google Shape;587;p38">
            <a:extLst>
              <a:ext uri="{FF2B5EF4-FFF2-40B4-BE49-F238E27FC236}">
                <a16:creationId xmlns:a16="http://schemas.microsoft.com/office/drawing/2014/main" id="{F2C3C588-7E65-B16B-287F-32782229F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542394"/>
              </p:ext>
            </p:extLst>
          </p:nvPr>
        </p:nvGraphicFramePr>
        <p:xfrm>
          <a:off x="0" y="-321469"/>
          <a:ext cx="9144000" cy="403481"/>
        </p:xfrm>
        <a:graphic>
          <a:graphicData uri="http://schemas.openxmlformats.org/drawingml/2006/table">
            <a:tbl>
              <a:tblPr>
                <a:noFill/>
                <a:tableStyleId>{1830F384-7B36-4C2F-962C-8A0C0715046C}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22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1890073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4" name="Google Shape;584;p38">
            <a:extLst>
              <a:ext uri="{FF2B5EF4-FFF2-40B4-BE49-F238E27FC236}">
                <a16:creationId xmlns:a16="http://schemas.microsoft.com/office/drawing/2014/main" id="{B6E720F2-50F4-379B-58D8-942BADA536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174765"/>
            <a:ext cx="2198349" cy="14813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CA82EA-D9C2-9429-50B4-664F2A5172E9}"/>
              </a:ext>
            </a:extLst>
          </p:cNvPr>
          <p:cNvSpPr txBox="1"/>
          <p:nvPr/>
        </p:nvSpPr>
        <p:spPr>
          <a:xfrm>
            <a:off x="707231" y="1675390"/>
            <a:ext cx="78509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enhance operational efficiency and maximize profitability,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should focus on the following strategies: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Optimize Flight Routes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Leverage data insights to refine flight schedules and improve resource allocation.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Load Factor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Analyse trends to implement strategies for better seat utilization and efficiency.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Strategic Carrier Partnerships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Collaborate with leading carriers to boost passenger transportation and network reach.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Resource Allocation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Allocate resources effectively based on flight schedules and passenger volume to minimize wait times and streamline operations.</a:t>
            </a:r>
          </a:p>
        </p:txBody>
      </p:sp>
    </p:spTree>
    <p:extLst>
      <p:ext uri="{BB962C8B-B14F-4D97-AF65-F5344CB8AC3E}">
        <p14:creationId xmlns:p14="http://schemas.microsoft.com/office/powerpoint/2010/main" val="44483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AF8D35BE-8E29-D837-B883-976872D1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85;p28">
            <a:extLst>
              <a:ext uri="{FF2B5EF4-FFF2-40B4-BE49-F238E27FC236}">
                <a16:creationId xmlns:a16="http://schemas.microsoft.com/office/drawing/2014/main" id="{9D5667BF-696E-8064-9A4E-41E74AB6A7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0278">
            <a:off x="7246987" y="356676"/>
            <a:ext cx="1536374" cy="53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9A275A-DFCD-DF4B-739E-CC14FDB3D6CF}"/>
              </a:ext>
            </a:extLst>
          </p:cNvPr>
          <p:cNvSpPr txBox="1"/>
          <p:nvPr/>
        </p:nvSpPr>
        <p:spPr>
          <a:xfrm>
            <a:off x="2107176" y="317011"/>
            <a:ext cx="4804286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" sz="3200" u="sng" dirty="0">
                <a:solidFill>
                  <a:schemeClr val="tx1"/>
                </a:solidFill>
                <a:latin typeface="Days One" panose="020B0604020202020204" charset="0"/>
              </a:rPr>
              <a:t>CONCLUSION</a:t>
            </a:r>
            <a:endParaRPr lang="en-IN" sz="3200" u="sng" dirty="0">
              <a:solidFill>
                <a:schemeClr val="tx1"/>
              </a:solidFill>
              <a:latin typeface="Days One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0140CC-45AB-3487-BB34-30F510CDE76B}"/>
              </a:ext>
            </a:extLst>
          </p:cNvPr>
          <p:cNvSpPr txBox="1"/>
          <p:nvPr/>
        </p:nvSpPr>
        <p:spPr>
          <a:xfrm>
            <a:off x="309716" y="1302725"/>
            <a:ext cx="866467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transforming the aviation industry by leveraging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actionable insights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drive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efficiency and strategic decision-making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presented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KPIs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highlight key opportunities for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and optimization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offering a glimpse into the immense potential within the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harnessing the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 of data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we pave the way for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smarter operations, enhanced passenger experiences, and sustainable growth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data-driven approach ensures a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brighter future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its partners, shaping the next era of aviation excellence. </a:t>
            </a:r>
          </a:p>
        </p:txBody>
      </p:sp>
    </p:spTree>
    <p:extLst>
      <p:ext uri="{BB962C8B-B14F-4D97-AF65-F5344CB8AC3E}">
        <p14:creationId xmlns:p14="http://schemas.microsoft.com/office/powerpoint/2010/main" val="317242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8;p42">
            <a:extLst>
              <a:ext uri="{FF2B5EF4-FFF2-40B4-BE49-F238E27FC236}">
                <a16:creationId xmlns:a16="http://schemas.microsoft.com/office/drawing/2014/main" id="{4EF36F70-004C-C7EB-6A7D-0CA9234AB7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50592">
            <a:off x="-757599" y="-158395"/>
            <a:ext cx="3642352" cy="15952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Google Shape;890;p42">
            <a:extLst>
              <a:ext uri="{FF2B5EF4-FFF2-40B4-BE49-F238E27FC236}">
                <a16:creationId xmlns:a16="http://schemas.microsoft.com/office/drawing/2014/main" id="{5F0565F4-F5E4-DA42-2C36-A98EC2DF7C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8653" y="3993926"/>
            <a:ext cx="963750" cy="83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9012E-9DCD-783A-29C2-79E91348E36F}"/>
              </a:ext>
            </a:extLst>
          </p:cNvPr>
          <p:cNvSpPr txBox="1"/>
          <p:nvPr/>
        </p:nvSpPr>
        <p:spPr>
          <a:xfrm>
            <a:off x="2320106" y="2187029"/>
            <a:ext cx="5364726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" sz="4400" dirty="0">
                <a:solidFill>
                  <a:schemeClr val="tx1"/>
                </a:solidFill>
                <a:latin typeface="Days One" panose="020B0604020202020204" charset="0"/>
              </a:rPr>
              <a:t>THANK YOU !</a:t>
            </a:r>
            <a:endParaRPr lang="en-IN" sz="4400" dirty="0">
              <a:solidFill>
                <a:schemeClr val="tx1"/>
              </a:solidFill>
              <a:latin typeface="Days One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8D490BBB-6EC2-4F37-7562-9DB7CF52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>
            <a:extLst>
              <a:ext uri="{FF2B5EF4-FFF2-40B4-BE49-F238E27FC236}">
                <a16:creationId xmlns:a16="http://schemas.microsoft.com/office/drawing/2014/main" id="{A556F50B-6D01-FB29-0D32-6D9DAE679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7130" y="196512"/>
            <a:ext cx="60213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/>
              </a:rPr>
              <a:t>TEAM</a:t>
            </a:r>
            <a:endParaRPr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Graphic 4" descr="School boy">
            <a:extLst>
              <a:ext uri="{FF2B5EF4-FFF2-40B4-BE49-F238E27FC236}">
                <a16:creationId xmlns:a16="http://schemas.microsoft.com/office/drawing/2014/main" id="{CE98343D-0D0F-893B-070F-7AF2AF86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30" y="1119822"/>
            <a:ext cx="914400" cy="914400"/>
          </a:xfrm>
          <a:prstGeom prst="rect">
            <a:avLst/>
          </a:prstGeom>
        </p:spPr>
      </p:pic>
      <p:pic>
        <p:nvPicPr>
          <p:cNvPr id="9" name="Graphic 8" descr="School boy">
            <a:extLst>
              <a:ext uri="{FF2B5EF4-FFF2-40B4-BE49-F238E27FC236}">
                <a16:creationId xmlns:a16="http://schemas.microsoft.com/office/drawing/2014/main" id="{875F63DE-C8CC-074B-BBBF-4A54B603B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30" y="3069054"/>
            <a:ext cx="914400" cy="914400"/>
          </a:xfrm>
          <a:prstGeom prst="rect">
            <a:avLst/>
          </a:prstGeom>
        </p:spPr>
      </p:pic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id="{E390BB22-17B2-D291-4697-BBA1A31F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3960" y="2109678"/>
            <a:ext cx="914400" cy="914400"/>
          </a:xfrm>
          <a:prstGeom prst="rect">
            <a:avLst/>
          </a:prstGeom>
        </p:spPr>
      </p:pic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ADC7A74D-C994-6C50-DFF7-2952BEB3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30" y="2109678"/>
            <a:ext cx="914400" cy="914400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id="{E7D39975-DB63-F382-3E68-4D61118F8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3960" y="111601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0FA971-C5BE-01A2-A80D-96A9F82F1DA8}"/>
              </a:ext>
            </a:extLst>
          </p:cNvPr>
          <p:cNvSpPr txBox="1"/>
          <p:nvPr/>
        </p:nvSpPr>
        <p:spPr>
          <a:xfrm>
            <a:off x="1170330" y="1377414"/>
            <a:ext cx="514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MD HANZALLA ANSARI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3E5E-B37D-64B2-291F-634CAE1173C4}"/>
              </a:ext>
            </a:extLst>
          </p:cNvPr>
          <p:cNvSpPr txBox="1"/>
          <p:nvPr/>
        </p:nvSpPr>
        <p:spPr>
          <a:xfrm>
            <a:off x="6121680" y="1384751"/>
            <a:ext cx="514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PRABHANJAN RAO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25DAA-510E-0AEC-DC73-3B53637D79D0}"/>
              </a:ext>
            </a:extLst>
          </p:cNvPr>
          <p:cNvSpPr txBox="1"/>
          <p:nvPr/>
        </p:nvSpPr>
        <p:spPr>
          <a:xfrm>
            <a:off x="6078360" y="2341520"/>
            <a:ext cx="514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VIJAY SANJIV GAWAS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D1E20-29B2-4305-22EB-B8B5594EBFA0}"/>
              </a:ext>
            </a:extLst>
          </p:cNvPr>
          <p:cNvSpPr txBox="1"/>
          <p:nvPr/>
        </p:nvSpPr>
        <p:spPr>
          <a:xfrm>
            <a:off x="1170330" y="2434545"/>
            <a:ext cx="313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SUHAS DATTARAM NAVALU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445A80-141F-711E-D20B-447B13587E0D}"/>
              </a:ext>
            </a:extLst>
          </p:cNvPr>
          <p:cNvSpPr txBox="1"/>
          <p:nvPr/>
        </p:nvSpPr>
        <p:spPr>
          <a:xfrm>
            <a:off x="1170330" y="3365293"/>
            <a:ext cx="403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KOPPARTHI VARUN KUMAR REDDY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2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1CEB4D78-08D2-7834-8930-6668FE10B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2B51F6-6ED9-B0DF-E7D5-39D40B3C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4994"/>
            <a:ext cx="7704000" cy="7785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3600" u="sng" dirty="0"/>
              <a:t>CONTENTS</a:t>
            </a:r>
          </a:p>
        </p:txBody>
      </p:sp>
      <p:pic>
        <p:nvPicPr>
          <p:cNvPr id="4" name="Google Shape;409;p31">
            <a:extLst>
              <a:ext uri="{FF2B5EF4-FFF2-40B4-BE49-F238E27FC236}">
                <a16:creationId xmlns:a16="http://schemas.microsoft.com/office/drawing/2014/main" id="{7C6FB32A-2B22-20A2-40FB-696AB88928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9" y="109269"/>
            <a:ext cx="2224326" cy="7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228DB-E622-98C1-FE5B-11CF619A5840}"/>
              </a:ext>
            </a:extLst>
          </p:cNvPr>
          <p:cNvSpPr txBox="1"/>
          <p:nvPr/>
        </p:nvSpPr>
        <p:spPr>
          <a:xfrm>
            <a:off x="521495" y="1556088"/>
            <a:ext cx="81938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 OF THE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DATA ANALYSIS IS USED IN THE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MODEL CHALLENGES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SQL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2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1561350" y="972537"/>
            <a:ext cx="60213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/>
                </a:solidFill>
                <a:effectLst/>
              </a:rPr>
              <a:t>OBJECTIVE</a:t>
            </a:r>
            <a:endParaRPr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287" name="Google Shape;287;p30"/>
          <p:cNvSpPr txBox="1">
            <a:spLocks noGrp="1"/>
          </p:cNvSpPr>
          <p:nvPr>
            <p:ph type="subTitle" idx="1"/>
          </p:nvPr>
        </p:nvSpPr>
        <p:spPr>
          <a:xfrm>
            <a:off x="600075" y="1432287"/>
            <a:ext cx="9208294" cy="298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To gain a comprehensive understanding of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operations through data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This involves:</a:t>
            </a: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-&gt; Investigating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load factors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to optimize capacity utilization.</a:t>
            </a: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-&gt; Identifying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top carrier names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based on passenger preferences.</a:t>
            </a: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-&gt; Analysing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popular routes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to enhance scheduling efficiency.</a:t>
            </a: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-&gt; Exploring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key performance metrics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for deeper insights.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Ultimate Goal:</a:t>
            </a: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To provide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actionable recommendations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that enhance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operational efficiency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and drive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profitability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393" y="4295006"/>
            <a:ext cx="843538" cy="748481"/>
          </a:xfrm>
          <a:prstGeom prst="rect">
            <a:avLst/>
          </a:prstGeom>
          <a:noFill/>
          <a:ln>
            <a:noFill/>
          </a:ln>
          <a:effectLst>
            <a:outerShdw dist="47625" dir="528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>
          <a:extLst>
            <a:ext uri="{FF2B5EF4-FFF2-40B4-BE49-F238E27FC236}">
              <a16:creationId xmlns:a16="http://schemas.microsoft.com/office/drawing/2014/main" id="{83D20D35-0EEB-49BA-13CD-BC2EF5DE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>
            <a:extLst>
              <a:ext uri="{FF2B5EF4-FFF2-40B4-BE49-F238E27FC236}">
                <a16:creationId xmlns:a16="http://schemas.microsoft.com/office/drawing/2014/main" id="{F477F724-A752-5C20-90F5-FF8E5E935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399" y="575010"/>
            <a:ext cx="77040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solidFill>
                  <a:schemeClr val="tx1"/>
                </a:solidFill>
              </a:rPr>
              <a:t>INTRODUCTION</a:t>
            </a:r>
            <a:endParaRPr sz="3200" u="sng" dirty="0">
              <a:solidFill>
                <a:schemeClr val="tx1"/>
              </a:solidFill>
            </a:endParaRPr>
          </a:p>
        </p:txBody>
      </p:sp>
      <p:graphicFrame>
        <p:nvGraphicFramePr>
          <p:cNvPr id="587" name="Google Shape;587;p38">
            <a:extLst>
              <a:ext uri="{FF2B5EF4-FFF2-40B4-BE49-F238E27FC236}">
                <a16:creationId xmlns:a16="http://schemas.microsoft.com/office/drawing/2014/main" id="{9E9A1A57-8720-BF38-F58B-61F565578376}"/>
              </a:ext>
            </a:extLst>
          </p:cNvPr>
          <p:cNvGraphicFramePr/>
          <p:nvPr/>
        </p:nvGraphicFramePr>
        <p:xfrm>
          <a:off x="0" y="0"/>
          <a:ext cx="9144000" cy="403481"/>
        </p:xfrm>
        <a:graphic>
          <a:graphicData uri="http://schemas.openxmlformats.org/drawingml/2006/table">
            <a:tbl>
              <a:tblPr>
                <a:noFill/>
                <a:tableStyleId>{1830F384-7B36-4C2F-962C-8A0C0715046C}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22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1890073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4" name="Google Shape;584;p38">
            <a:extLst>
              <a:ext uri="{FF2B5EF4-FFF2-40B4-BE49-F238E27FC236}">
                <a16:creationId xmlns:a16="http://schemas.microsoft.com/office/drawing/2014/main" id="{95846543-5405-71E2-4928-B8DBD13B73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174765"/>
            <a:ext cx="2198349" cy="14813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432B2-F359-997A-C368-6833DEA6B868}"/>
              </a:ext>
            </a:extLst>
          </p:cNvPr>
          <p:cNvSpPr txBox="1"/>
          <p:nvPr/>
        </p:nvSpPr>
        <p:spPr>
          <a:xfrm>
            <a:off x="64293" y="1675390"/>
            <a:ext cx="90154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today’s fast-evolving airline industry,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data-driven decision-making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crucial for enhancing efficiency and profitability. This project delves into the operations of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leveraging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data analytics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uncover key insights that drive strategic improvements.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Through comprehensive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exploration, modelling, and visualization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we analyse critical metrics such as: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✈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Factor Trends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Optimizing seat occupancy for maximum revenue.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✈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Carrier Analysis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Understanding passenger preferences.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✈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Popular Flight Routes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Identifying high-demand connections.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✈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Operational Efficiency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Enhancing resource allocation and scheduling.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extracting actionable insights from extensive datasets, this project aims to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streamline operations, boost passenger satisfaction, and drive profitability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ultimately helping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maintain its competitive edge in the aviation industry. </a:t>
            </a:r>
          </a:p>
        </p:txBody>
      </p:sp>
    </p:spTree>
    <p:extLst>
      <p:ext uri="{BB962C8B-B14F-4D97-AF65-F5344CB8AC3E}">
        <p14:creationId xmlns:p14="http://schemas.microsoft.com/office/powerpoint/2010/main" val="23690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>
          <a:extLst>
            <a:ext uri="{FF2B5EF4-FFF2-40B4-BE49-F238E27FC236}">
              <a16:creationId xmlns:a16="http://schemas.microsoft.com/office/drawing/2014/main" id="{F5AC5D94-1804-2916-338B-530284606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2">
            <a:extLst>
              <a:ext uri="{FF2B5EF4-FFF2-40B4-BE49-F238E27FC236}">
                <a16:creationId xmlns:a16="http://schemas.microsoft.com/office/drawing/2014/main" id="{B1DE3586-F3E2-982B-5195-ADA0E0E8FC7E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869051" y="2369700"/>
            <a:ext cx="5474973" cy="29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>
            <a:extLst>
              <a:ext uri="{FF2B5EF4-FFF2-40B4-BE49-F238E27FC236}">
                <a16:creationId xmlns:a16="http://schemas.microsoft.com/office/drawing/2014/main" id="{F7AADF25-E307-1834-670A-088315807C39}"/>
              </a:ext>
            </a:extLst>
          </p:cNvPr>
          <p:cNvPicPr preferRelativeResize="0"/>
          <p:nvPr/>
        </p:nvPicPr>
        <p:blipFill rotWithShape="1">
          <a:blip r:embed="rId4">
            <a:alphaModFix amt="56000"/>
          </a:blip>
          <a:srcRect l="8122" t="8875"/>
          <a:stretch/>
        </p:blipFill>
        <p:spPr>
          <a:xfrm>
            <a:off x="0" y="0"/>
            <a:ext cx="3074765" cy="15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88;p42">
            <a:extLst>
              <a:ext uri="{FF2B5EF4-FFF2-40B4-BE49-F238E27FC236}">
                <a16:creationId xmlns:a16="http://schemas.microsoft.com/office/drawing/2014/main" id="{94AEAF5C-9BB4-C96E-D779-319C1002CA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116064">
            <a:off x="-657896" y="3226590"/>
            <a:ext cx="3642352" cy="15952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EE09536-BDAF-6702-E6CE-61EFA9793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969" y="-396955"/>
            <a:ext cx="5217300" cy="1129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2800" u="sng" dirty="0">
                <a:latin typeface="Days One" panose="020B0604020202020204" charset="0"/>
              </a:rPr>
              <a:t>SCOPE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2F11E-DA7F-135C-2E50-27A0D2E834D8}"/>
              </a:ext>
            </a:extLst>
          </p:cNvPr>
          <p:cNvSpPr txBox="1"/>
          <p:nvPr/>
        </p:nvSpPr>
        <p:spPr>
          <a:xfrm>
            <a:off x="635795" y="1065215"/>
            <a:ext cx="8265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Project aimed to leverage the power of data analysis and extract valuable insights to optimize high cloud airline operations and performance. </a:t>
            </a:r>
          </a:p>
          <a:p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specific scope of the project focused on analysing key performance indicators (KPIs) to gain deeper understanding of: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Passenger Preferences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Popular Routes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275684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>
          <a:extLst>
            <a:ext uri="{FF2B5EF4-FFF2-40B4-BE49-F238E27FC236}">
              <a16:creationId xmlns:a16="http://schemas.microsoft.com/office/drawing/2014/main" id="{C266E3E4-410C-8300-D9A2-8565D575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2">
            <a:extLst>
              <a:ext uri="{FF2B5EF4-FFF2-40B4-BE49-F238E27FC236}">
                <a16:creationId xmlns:a16="http://schemas.microsoft.com/office/drawing/2014/main" id="{F7E77733-8328-6FBD-B04B-BD3BBD4EE3DA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4654864" y="2934600"/>
            <a:ext cx="5474973" cy="29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>
            <a:extLst>
              <a:ext uri="{FF2B5EF4-FFF2-40B4-BE49-F238E27FC236}">
                <a16:creationId xmlns:a16="http://schemas.microsoft.com/office/drawing/2014/main" id="{1BC823F7-D67E-76A5-980E-787A2ADA2278}"/>
              </a:ext>
            </a:extLst>
          </p:cNvPr>
          <p:cNvPicPr preferRelativeResize="0"/>
          <p:nvPr/>
        </p:nvPicPr>
        <p:blipFill rotWithShape="1">
          <a:blip r:embed="rId4">
            <a:alphaModFix amt="56000"/>
          </a:blip>
          <a:srcRect l="8122" t="8875"/>
          <a:stretch/>
        </p:blipFill>
        <p:spPr>
          <a:xfrm>
            <a:off x="0" y="0"/>
            <a:ext cx="3074765" cy="15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88;p42">
            <a:extLst>
              <a:ext uri="{FF2B5EF4-FFF2-40B4-BE49-F238E27FC236}">
                <a16:creationId xmlns:a16="http://schemas.microsoft.com/office/drawing/2014/main" id="{3EFDA6C5-535E-292F-BA45-0FC45214784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791281">
            <a:off x="5864346" y="3475930"/>
            <a:ext cx="3642352" cy="15952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A80448E-E716-571B-E637-36B3E4E3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41700"/>
            <a:ext cx="9144000" cy="1129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2400" u="sng" dirty="0">
                <a:latin typeface="Days One" panose="020B0604020202020204" charset="0"/>
              </a:rPr>
              <a:t>HOW DATA ANALYSIS IS USED IN THE PROJECT?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AAA28-5B46-40DB-C794-6059BF257286}"/>
              </a:ext>
            </a:extLst>
          </p:cNvPr>
          <p:cNvSpPr txBox="1"/>
          <p:nvPr/>
        </p:nvSpPr>
        <p:spPr>
          <a:xfrm>
            <a:off x="135731" y="850345"/>
            <a:ext cx="88225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plays a pivotal role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optimizing airline operations, improving passenger experience, and maximizing profitability. By leveraging data-driven insights,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make strategic decisions that enhance efficiency and competitiveness.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Optimizing Load Factor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IN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passenger trends to maximize seat occupancy and revenue.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Identifying Popular Routes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Understanding demand patterns to optimize flight scheduling.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Enhancing Passenger Experience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Personalizing services based on customer preferences and feedback.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Strategic Carrier Partnerships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Collaborating with top carriers to improve connectivity and performance.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Operational Efficiency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Allocating resources effectively to reduce costs and enhance productivity.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Through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cleaning, </a:t>
            </a:r>
            <a:r>
              <a:rPr lang="en-IN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modeling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visualization, and dashboarding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this project translates raw data into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actionable insights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Cloud Airlines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stay ahead in a competitive industry. </a:t>
            </a:r>
          </a:p>
        </p:txBody>
      </p:sp>
    </p:spTree>
    <p:extLst>
      <p:ext uri="{BB962C8B-B14F-4D97-AF65-F5344CB8AC3E}">
        <p14:creationId xmlns:p14="http://schemas.microsoft.com/office/powerpoint/2010/main" val="53438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/>
          <p:cNvSpPr txBox="1">
            <a:spLocks noGrp="1"/>
          </p:cNvSpPr>
          <p:nvPr>
            <p:ph type="title"/>
          </p:nvPr>
        </p:nvSpPr>
        <p:spPr>
          <a:xfrm>
            <a:off x="821531" y="1215980"/>
            <a:ext cx="77040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solidFill>
                  <a:schemeClr val="tx1"/>
                </a:solidFill>
              </a:rPr>
              <a:t>DATA MODEL CHALLENGES</a:t>
            </a:r>
            <a:endParaRPr sz="3200" u="sng" dirty="0">
              <a:solidFill>
                <a:schemeClr val="tx1"/>
              </a:solidFill>
            </a:endParaRPr>
          </a:p>
        </p:txBody>
      </p:sp>
      <p:graphicFrame>
        <p:nvGraphicFramePr>
          <p:cNvPr id="587" name="Google Shape;587;p38"/>
          <p:cNvGraphicFramePr/>
          <p:nvPr>
            <p:extLst>
              <p:ext uri="{D42A27DB-BD31-4B8C-83A1-F6EECF244321}">
                <p14:modId xmlns:p14="http://schemas.microsoft.com/office/powerpoint/2010/main" val="3636725071"/>
              </p:ext>
            </p:extLst>
          </p:nvPr>
        </p:nvGraphicFramePr>
        <p:xfrm>
          <a:off x="0" y="0"/>
          <a:ext cx="9144000" cy="403481"/>
        </p:xfrm>
        <a:graphic>
          <a:graphicData uri="http://schemas.openxmlformats.org/drawingml/2006/table">
            <a:tbl>
              <a:tblPr>
                <a:noFill/>
                <a:tableStyleId>{1830F384-7B36-4C2F-962C-8A0C0715046C}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22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1890073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4" name="Google Shape;5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174765"/>
            <a:ext cx="2198349" cy="14813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54F9D5-64B2-1A65-4634-3E5FE61CA43F}"/>
              </a:ext>
            </a:extLst>
          </p:cNvPr>
          <p:cNvSpPr txBox="1"/>
          <p:nvPr/>
        </p:nvSpPr>
        <p:spPr>
          <a:xfrm>
            <a:off x="644456" y="2119061"/>
            <a:ext cx="80581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During our analysis, we faced several challenges that were crucial to address for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accurate and reliable insights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Volume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Efficiently managing and processing large datasets.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Quality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Ensuring accuracy, consistency, and reliability.</a:t>
            </a: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🔹 </a:t>
            </a: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Complex Relationships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Establishing meaningful connections between diverse data points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2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869051" y="2369700"/>
            <a:ext cx="5474973" cy="29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 rotWithShape="1">
          <a:blip r:embed="rId4">
            <a:alphaModFix amt="56000"/>
          </a:blip>
          <a:srcRect l="8122" t="8875"/>
          <a:stretch/>
        </p:blipFill>
        <p:spPr>
          <a:xfrm>
            <a:off x="0" y="0"/>
            <a:ext cx="3074765" cy="15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1875" y="2934600"/>
            <a:ext cx="1084475" cy="204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" name="Google Shape;888;p42">
            <a:extLst>
              <a:ext uri="{FF2B5EF4-FFF2-40B4-BE49-F238E27FC236}">
                <a16:creationId xmlns:a16="http://schemas.microsoft.com/office/drawing/2014/main" id="{C1A32222-00DF-A178-9409-9A33CAF231E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50592">
            <a:off x="-886497" y="318391"/>
            <a:ext cx="3642352" cy="15952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" name="Google Shape;890;p42">
            <a:extLst>
              <a:ext uri="{FF2B5EF4-FFF2-40B4-BE49-F238E27FC236}">
                <a16:creationId xmlns:a16="http://schemas.microsoft.com/office/drawing/2014/main" id="{4F9359D6-A9D1-3FC0-1F95-8C6DE2540A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9350" y="4229601"/>
            <a:ext cx="963750" cy="83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4854317-E366-E388-A523-197468C1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550" y="1567576"/>
            <a:ext cx="5217300" cy="11298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4400" dirty="0">
                <a:latin typeface="Days One" panose="020B0604020202020204" charset="0"/>
              </a:rPr>
              <a:t>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ight Attendant Job Description by Slidesgo">
  <a:themeElements>
    <a:clrScheme name="Simple Light">
      <a:dk1>
        <a:srgbClr val="FFFFFF"/>
      </a:dk1>
      <a:lt1>
        <a:srgbClr val="11273D"/>
      </a:lt1>
      <a:dk2>
        <a:srgbClr val="275272"/>
      </a:dk2>
      <a:lt2>
        <a:srgbClr val="1F73C5"/>
      </a:lt2>
      <a:accent1>
        <a:srgbClr val="B5F6FB"/>
      </a:accent1>
      <a:accent2>
        <a:srgbClr val="72C654"/>
      </a:accent2>
      <a:accent3>
        <a:srgbClr val="FFC340"/>
      </a:accent3>
      <a:accent4>
        <a:srgbClr val="FF811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731</Words>
  <Application>Microsoft Office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Open Sans</vt:lpstr>
      <vt:lpstr>Cambria</vt:lpstr>
      <vt:lpstr>Libre Franklin SemiBold</vt:lpstr>
      <vt:lpstr>Roboto Condensed Light</vt:lpstr>
      <vt:lpstr>Arial</vt:lpstr>
      <vt:lpstr>Days One</vt:lpstr>
      <vt:lpstr>Overpass</vt:lpstr>
      <vt:lpstr>Flight Attendant Job Description by Slidesgo</vt:lpstr>
      <vt:lpstr>HIGH CLOUD Airlines</vt:lpstr>
      <vt:lpstr>TEAM</vt:lpstr>
      <vt:lpstr>CONTENTS</vt:lpstr>
      <vt:lpstr>OBJECTIVE</vt:lpstr>
      <vt:lpstr>INTRODUCTION</vt:lpstr>
      <vt:lpstr>PowerPoint Presentation</vt:lpstr>
      <vt:lpstr>PowerPoint Presentation</vt:lpstr>
      <vt:lpstr>DATA MODEL CHALLENGES</vt:lpstr>
      <vt:lpstr>PowerPoint Presentation</vt:lpstr>
      <vt:lpstr>PowerPoint Presentation</vt:lpstr>
      <vt:lpstr>PowerPoint Presentation</vt:lpstr>
      <vt:lpstr>PowerPoint Presentation</vt:lpstr>
      <vt:lpstr>SQL CODE</vt:lpstr>
      <vt:lpstr>DATE SHEET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 Hanzalla Ansari</dc:creator>
  <cp:lastModifiedBy>Md Hanzalla Ansari</cp:lastModifiedBy>
  <cp:revision>2</cp:revision>
  <dcterms:modified xsi:type="dcterms:W3CDTF">2025-03-26T09:37:44Z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