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3ACBB-C1EA-46EB-A22E-74EF6E4748E3}" v="5" dt="2024-09-27T09:05:05.37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6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s TE, Erik" userId="aff76b6e-b921-4a4c-80bb-362e5991dc87" providerId="ADAL" clId="{6B53ACBB-C1EA-46EB-A22E-74EF6E4748E3}"/>
    <pc:docChg chg="modSld">
      <pc:chgData name="Roos TE, Erik" userId="aff76b6e-b921-4a4c-80bb-362e5991dc87" providerId="ADAL" clId="{6B53ACBB-C1EA-46EB-A22E-74EF6E4748E3}" dt="2024-09-27T09:06:17.791" v="126" actId="255"/>
      <pc:docMkLst>
        <pc:docMk/>
      </pc:docMkLst>
      <pc:sldChg chg="modSp mod">
        <pc:chgData name="Roos TE, Erik" userId="aff76b6e-b921-4a4c-80bb-362e5991dc87" providerId="ADAL" clId="{6B53ACBB-C1EA-46EB-A22E-74EF6E4748E3}" dt="2024-09-27T09:02:33.699" v="0" actId="1076"/>
        <pc:sldMkLst>
          <pc:docMk/>
          <pc:sldMk cId="0" sldId="264"/>
        </pc:sldMkLst>
        <pc:spChg chg="mod">
          <ac:chgData name="Roos TE, Erik" userId="aff76b6e-b921-4a4c-80bb-362e5991dc87" providerId="ADAL" clId="{6B53ACBB-C1EA-46EB-A22E-74EF6E4748E3}" dt="2024-09-27T09:02:33.699" v="0" actId="1076"/>
          <ac:spMkLst>
            <pc:docMk/>
            <pc:sldMk cId="0" sldId="264"/>
            <ac:spMk id="308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02.651" v="3" actId="1076"/>
        <pc:sldMkLst>
          <pc:docMk/>
          <pc:sldMk cId="0" sldId="266"/>
        </pc:sldMkLst>
        <pc:spChg chg="mod">
          <ac:chgData name="Roos TE, Erik" userId="aff76b6e-b921-4a4c-80bb-362e5991dc87" providerId="ADAL" clId="{6B53ACBB-C1EA-46EB-A22E-74EF6E4748E3}" dt="2024-09-27T09:03:02.651" v="3" actId="1076"/>
          <ac:spMkLst>
            <pc:docMk/>
            <pc:sldMk cId="0" sldId="266"/>
            <ac:spMk id="431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2:57.256" v="2" actId="1076"/>
          <ac:spMkLst>
            <pc:docMk/>
            <pc:sldMk cId="0" sldId="266"/>
            <ac:spMk id="432" creationId="{00000000-0000-0000-0000-000000000000}"/>
          </ac:spMkLst>
        </pc:spChg>
      </pc:sldChg>
      <pc:sldChg chg="modSp">
        <pc:chgData name="Roos TE, Erik" userId="aff76b6e-b921-4a4c-80bb-362e5991dc87" providerId="ADAL" clId="{6B53ACBB-C1EA-46EB-A22E-74EF6E4748E3}" dt="2024-09-27T09:03:24.255" v="5" actId="255"/>
        <pc:sldMkLst>
          <pc:docMk/>
          <pc:sldMk cId="0" sldId="267"/>
        </pc:sldMkLst>
        <pc:spChg chg="mod">
          <ac:chgData name="Roos TE, Erik" userId="aff76b6e-b921-4a4c-80bb-362e5991dc87" providerId="ADAL" clId="{6B53ACBB-C1EA-46EB-A22E-74EF6E4748E3}" dt="2024-09-27T09:03:17.641" v="4" actId="255"/>
          <ac:spMkLst>
            <pc:docMk/>
            <pc:sldMk cId="0" sldId="267"/>
            <ac:spMk id="460" creationId="{00000000-0000-0000-0000-000000000000}"/>
          </ac:spMkLst>
        </pc:spChg>
        <pc:spChg chg="mod">
          <ac:chgData name="Roos TE, Erik" userId="aff76b6e-b921-4a4c-80bb-362e5991dc87" providerId="ADAL" clId="{6B53ACBB-C1EA-46EB-A22E-74EF6E4748E3}" dt="2024-09-27T09:03:24.255" v="5" actId="255"/>
          <ac:spMkLst>
            <pc:docMk/>
            <pc:sldMk cId="0" sldId="267"/>
            <ac:spMk id="461" creationId="{00000000-0000-0000-0000-000000000000}"/>
          </ac:spMkLst>
        </pc:spChg>
      </pc:sldChg>
      <pc:sldChg chg="modSp mod">
        <pc:chgData name="Roos TE, Erik" userId="aff76b6e-b921-4a4c-80bb-362e5991dc87" providerId="ADAL" clId="{6B53ACBB-C1EA-46EB-A22E-74EF6E4748E3}" dt="2024-09-27T09:03:37.279" v="6" actId="1076"/>
        <pc:sldMkLst>
          <pc:docMk/>
          <pc:sldMk cId="0" sldId="268"/>
        </pc:sldMkLst>
        <pc:spChg chg="mod">
          <ac:chgData name="Roos TE, Erik" userId="aff76b6e-b921-4a4c-80bb-362e5991dc87" providerId="ADAL" clId="{6B53ACBB-C1EA-46EB-A22E-74EF6E4748E3}" dt="2024-09-27T09:03:37.279" v="6" actId="1076"/>
          <ac:spMkLst>
            <pc:docMk/>
            <pc:sldMk cId="0" sldId="268"/>
            <ac:spMk id="463" creationId="{00000000-0000-0000-0000-000000000000}"/>
          </ac:spMkLst>
        </pc:spChg>
      </pc:sldChg>
      <pc:sldChg chg="addSp modSp mod">
        <pc:chgData name="Roos TE, Erik" userId="aff76b6e-b921-4a4c-80bb-362e5991dc87" providerId="ADAL" clId="{6B53ACBB-C1EA-46EB-A22E-74EF6E4748E3}" dt="2024-09-27T09:06:17.791" v="126" actId="255"/>
        <pc:sldMkLst>
          <pc:docMk/>
          <pc:sldMk cId="0" sldId="276"/>
        </pc:sldMkLst>
        <pc:spChg chg="add mod">
          <ac:chgData name="Roos TE, Erik" userId="aff76b6e-b921-4a4c-80bb-362e5991dc87" providerId="ADAL" clId="{6B53ACBB-C1EA-46EB-A22E-74EF6E4748E3}" dt="2024-09-27T09:06:17.791" v="126" actId="255"/>
          <ac:spMkLst>
            <pc:docMk/>
            <pc:sldMk cId="0" sldId="276"/>
            <ac:spMk id="2" creationId="{8CE19B53-6EEC-6EF7-77FD-CAE55DA662C1}"/>
          </ac:spMkLst>
        </pc:spChg>
        <pc:spChg chg="mod">
          <ac:chgData name="Roos TE, Erik" userId="aff76b6e-b921-4a4c-80bb-362e5991dc87" providerId="ADAL" clId="{6B53ACBB-C1EA-46EB-A22E-74EF6E4748E3}" dt="2024-09-27T09:04:43.131" v="7" actId="255"/>
          <ac:spMkLst>
            <pc:docMk/>
            <pc:sldMk cId="0" sldId="276"/>
            <ac:spMk id="73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subtitel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eltekst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78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Titeltekst</a:t>
            </a:r>
          </a:p>
        </p:txBody>
      </p:sp>
      <p:sp>
        <p:nvSpPr>
          <p:cNvPr id="118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19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56553" y="8191500"/>
            <a:ext cx="286614" cy="286943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9.jpeg"/><Relationship Id="rId7" Type="http://schemas.openxmlformats.org/officeDocument/2006/relationships/image" Target="../media/image48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48.png"/><Relationship Id="rId5" Type="http://schemas.openxmlformats.org/officeDocument/2006/relationships/image" Target="../media/image53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0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75.png"/><Relationship Id="rId3" Type="http://schemas.openxmlformats.org/officeDocument/2006/relationships/image" Target="../media/image44.png"/><Relationship Id="rId7" Type="http://schemas.openxmlformats.org/officeDocument/2006/relationships/image" Target="../media/image79.png"/><Relationship Id="rId12" Type="http://schemas.openxmlformats.org/officeDocument/2006/relationships/image" Target="../media/image7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50.png"/><Relationship Id="rId10" Type="http://schemas.openxmlformats.org/officeDocument/2006/relationships/image" Target="../media/image82.png"/><Relationship Id="rId4" Type="http://schemas.openxmlformats.org/officeDocument/2006/relationships/image" Target="../media/image49.png"/><Relationship Id="rId9" Type="http://schemas.openxmlformats.org/officeDocument/2006/relationships/image" Target="../media/image81.png"/><Relationship Id="rId1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8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10.png"/><Relationship Id="rId10" Type="http://schemas.openxmlformats.org/officeDocument/2006/relationships/image" Target="../media/image11.png"/><Relationship Id="rId4" Type="http://schemas.openxmlformats.org/officeDocument/2006/relationships/image" Target="../media/image510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Machine Learning…"/>
          <p:cNvSpPr txBox="1"/>
          <p:nvPr/>
        </p:nvSpPr>
        <p:spPr>
          <a:xfrm>
            <a:off x="-1" y="1441768"/>
            <a:ext cx="13004801" cy="170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4. neurale netwerken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Vergelijking"/>
              <p:cNvSpPr txBox="1"/>
              <p:nvPr/>
            </p:nvSpPr>
            <p:spPr>
              <a:xfrm>
                <a:off x="5281947" y="358667"/>
                <a:ext cx="7547323" cy="9230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sz="4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nl-NL" sz="4800"/>
                  <a:t>)</a:t>
                </a:r>
                <a:endParaRPr sz="4800"/>
              </a:p>
            </p:txBody>
          </p:sp>
        </mc:Choice>
        <mc:Fallback xmlns="">
          <p:sp>
            <p:nvSpPr>
              <p:cNvPr id="30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7" y="358667"/>
                <a:ext cx="7547323" cy="923073"/>
              </a:xfrm>
              <a:prstGeom prst="rect">
                <a:avLst/>
              </a:prstGeom>
              <a:blipFill>
                <a:blip r:embed="rId2"/>
                <a:stretch>
                  <a:fillRect t="-5298" r="-3874" b="-3443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2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310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1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2" name="A"/>
            <p:cNvSpPr/>
            <p:nvPr/>
          </p:nvSpPr>
          <p:spPr>
            <a:xfrm>
              <a:off x="1055515" y="21914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313" name="C"/>
            <p:cNvSpPr/>
            <p:nvPr/>
          </p:nvSpPr>
          <p:spPr>
            <a:xfrm>
              <a:off x="5188673" y="23527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31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31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31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1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22" name="D"/>
            <p:cNvSpPr/>
            <p:nvPr/>
          </p:nvSpPr>
          <p:spPr>
            <a:xfrm>
              <a:off x="5188673" y="3797052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  <p:sp>
          <p:nvSpPr>
            <p:cNvPr id="323" name="B"/>
            <p:cNvSpPr/>
            <p:nvPr/>
          </p:nvSpPr>
          <p:spPr>
            <a:xfrm>
              <a:off x="1055515" y="3780922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2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33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2A5CEA34-021E-D167-031F-C12911476867}"/>
              </a:ext>
            </a:extLst>
          </p:cNvPr>
          <p:cNvCxnSpPr/>
          <p:nvPr/>
        </p:nvCxnSpPr>
        <p:spPr>
          <a:xfrm flipH="1" flipV="1">
            <a:off x="6028153" y="1080655"/>
            <a:ext cx="1896647" cy="1105369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nn:forward propagation"/>
          <p:cNvSpPr txBox="1"/>
          <p:nvPr/>
        </p:nvSpPr>
        <p:spPr>
          <a:xfrm>
            <a:off x="389582" y="4292599"/>
            <a:ext cx="122256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nn:forward propagation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epeer"/>
          <p:cNvGrpSpPr/>
          <p:nvPr/>
        </p:nvGrpSpPr>
        <p:grpSpPr>
          <a:xfrm>
            <a:off x="1109431" y="2419559"/>
            <a:ext cx="9955107" cy="4914481"/>
            <a:chOff x="0" y="0"/>
            <a:chExt cx="9955105" cy="4914480"/>
          </a:xfrm>
        </p:grpSpPr>
        <p:sp>
          <p:nvSpPr>
            <p:cNvPr id="336" name="+1"/>
            <p:cNvSpPr/>
            <p:nvPr/>
          </p:nvSpPr>
          <p:spPr>
            <a:xfrm>
              <a:off x="79626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37" name="Cirkel"/>
            <p:cNvSpPr/>
            <p:nvPr/>
          </p:nvSpPr>
          <p:spPr>
            <a:xfrm>
              <a:off x="79626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8" name="Cirkel"/>
            <p:cNvSpPr/>
            <p:nvPr/>
          </p:nvSpPr>
          <p:spPr>
            <a:xfrm>
              <a:off x="79626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39" name="Cirkel"/>
            <p:cNvSpPr/>
            <p:nvPr/>
          </p:nvSpPr>
          <p:spPr>
            <a:xfrm>
              <a:off x="79626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0" name="Cirkel"/>
            <p:cNvSpPr/>
            <p:nvPr/>
          </p:nvSpPr>
          <p:spPr>
            <a:xfrm>
              <a:off x="5980010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1" name="Cirkel"/>
            <p:cNvSpPr/>
            <p:nvPr/>
          </p:nvSpPr>
          <p:spPr>
            <a:xfrm>
              <a:off x="5980010" y="1877401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2" name="Cirkel"/>
            <p:cNvSpPr/>
            <p:nvPr/>
          </p:nvSpPr>
          <p:spPr>
            <a:xfrm>
              <a:off x="5980010" y="3603265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3" name="+1"/>
            <p:cNvSpPr/>
            <p:nvPr/>
          </p:nvSpPr>
          <p:spPr>
            <a:xfrm>
              <a:off x="5980010" y="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344" name="Cirkel"/>
            <p:cNvSpPr/>
            <p:nvPr/>
          </p:nvSpPr>
          <p:spPr>
            <a:xfrm>
              <a:off x="847816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45" name="Cirkel"/>
            <p:cNvSpPr/>
            <p:nvPr/>
          </p:nvSpPr>
          <p:spPr>
            <a:xfrm>
              <a:off x="8478165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5" name="Groepeer"/>
            <p:cNvGrpSpPr/>
            <p:nvPr/>
          </p:nvGrpSpPr>
          <p:grpSpPr>
            <a:xfrm>
              <a:off x="1482307" y="348227"/>
              <a:ext cx="1798481" cy="3575645"/>
              <a:chOff x="0" y="0"/>
              <a:chExt cx="1798479" cy="3575644"/>
            </a:xfrm>
          </p:grpSpPr>
          <p:sp>
            <p:nvSpPr>
              <p:cNvPr id="346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7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8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49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0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1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2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3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4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5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6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7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8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59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0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1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2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3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64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66" name="Cirkel"/>
            <p:cNvSpPr/>
            <p:nvPr/>
          </p:nvSpPr>
          <p:spPr>
            <a:xfrm>
              <a:off x="104668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7" name="Cirkel"/>
            <p:cNvSpPr/>
            <p:nvPr/>
          </p:nvSpPr>
          <p:spPr>
            <a:xfrm>
              <a:off x="104668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Cirkel"/>
            <p:cNvSpPr/>
            <p:nvPr/>
          </p:nvSpPr>
          <p:spPr>
            <a:xfrm>
              <a:off x="104668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9" name="Cirkel"/>
            <p:cNvSpPr/>
            <p:nvPr/>
          </p:nvSpPr>
          <p:spPr>
            <a:xfrm>
              <a:off x="6229522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0" name="Cirkel"/>
            <p:cNvSpPr/>
            <p:nvPr/>
          </p:nvSpPr>
          <p:spPr>
            <a:xfrm>
              <a:off x="6229522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1" name="Cirkel"/>
            <p:cNvSpPr/>
            <p:nvPr/>
          </p:nvSpPr>
          <p:spPr>
            <a:xfrm>
              <a:off x="6229522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2" name="Cirkel"/>
            <p:cNvSpPr/>
            <p:nvPr/>
          </p:nvSpPr>
          <p:spPr>
            <a:xfrm>
              <a:off x="8728581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3" name="Cirkel"/>
            <p:cNvSpPr/>
            <p:nvPr/>
          </p:nvSpPr>
          <p:spPr>
            <a:xfrm>
              <a:off x="8728581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4" name="Cirkel"/>
            <p:cNvSpPr/>
            <p:nvPr/>
          </p:nvSpPr>
          <p:spPr>
            <a:xfrm>
              <a:off x="8728581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91" name="Groepeer"/>
            <p:cNvGrpSpPr/>
            <p:nvPr/>
          </p:nvGrpSpPr>
          <p:grpSpPr>
            <a:xfrm>
              <a:off x="6680855" y="343967"/>
              <a:ext cx="1819342" cy="3586655"/>
              <a:chOff x="0" y="0"/>
              <a:chExt cx="1819341" cy="3586653"/>
            </a:xfrm>
          </p:grpSpPr>
          <p:sp>
            <p:nvSpPr>
              <p:cNvPr id="375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6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7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8" name="Lijn"/>
              <p:cNvSpPr/>
              <p:nvPr/>
            </p:nvSpPr>
            <p:spPr>
              <a:xfrm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79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0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1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2" name="Lijn"/>
              <p:cNvSpPr/>
              <p:nvPr/>
            </p:nvSpPr>
            <p:spPr>
              <a:xfrm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3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4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5" name="Lijn"/>
              <p:cNvSpPr/>
              <p:nvPr/>
            </p:nvSpPr>
            <p:spPr>
              <a:xfrm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6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7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8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89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390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392" name="Lijn"/>
            <p:cNvSpPr/>
            <p:nvPr/>
          </p:nvSpPr>
          <p:spPr>
            <a:xfrm>
              <a:off x="9260824" y="1279491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3" name="Lijn"/>
            <p:cNvSpPr/>
            <p:nvPr/>
          </p:nvSpPr>
          <p:spPr>
            <a:xfrm>
              <a:off x="9260824" y="2024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4" name="Lijn"/>
            <p:cNvSpPr/>
            <p:nvPr/>
          </p:nvSpPr>
          <p:spPr>
            <a:xfrm>
              <a:off x="9260824" y="2769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5" name="Lijn"/>
            <p:cNvSpPr/>
            <p:nvPr/>
          </p:nvSpPr>
          <p:spPr>
            <a:xfrm>
              <a:off x="0" y="120738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6" name="Lijn"/>
            <p:cNvSpPr/>
            <p:nvPr/>
          </p:nvSpPr>
          <p:spPr>
            <a:xfrm>
              <a:off x="0" y="2219697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7" name="Lijn"/>
            <p:cNvSpPr/>
            <p:nvPr/>
          </p:nvSpPr>
          <p:spPr>
            <a:xfrm>
              <a:off x="0" y="3061766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8" name="Lijn"/>
            <p:cNvSpPr/>
            <p:nvPr/>
          </p:nvSpPr>
          <p:spPr>
            <a:xfrm>
              <a:off x="0" y="3936333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399" name="input layer"/>
            <p:cNvSpPr txBox="1"/>
            <p:nvPr/>
          </p:nvSpPr>
          <p:spPr>
            <a:xfrm>
              <a:off x="35919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400" name="hidden layer 2"/>
            <p:cNvSpPr txBox="1"/>
            <p:nvPr/>
          </p:nvSpPr>
          <p:spPr>
            <a:xfrm>
              <a:off x="5567584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2</a:t>
              </a:r>
            </a:p>
          </p:txBody>
        </p:sp>
        <p:sp>
          <p:nvSpPr>
            <p:cNvPr id="401" name="output layer"/>
            <p:cNvSpPr txBox="1"/>
            <p:nvPr/>
          </p:nvSpPr>
          <p:spPr>
            <a:xfrm>
              <a:off x="8203758" y="4486987"/>
              <a:ext cx="1460837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  <p:sp>
          <p:nvSpPr>
            <p:cNvPr id="402" name="Cirkel"/>
            <p:cNvSpPr/>
            <p:nvPr/>
          </p:nvSpPr>
          <p:spPr>
            <a:xfrm>
              <a:off x="335457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Cirkel"/>
            <p:cNvSpPr/>
            <p:nvPr/>
          </p:nvSpPr>
          <p:spPr>
            <a:xfrm>
              <a:off x="335457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4" name="Cirkel"/>
            <p:cNvSpPr/>
            <p:nvPr/>
          </p:nvSpPr>
          <p:spPr>
            <a:xfrm>
              <a:off x="335457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5" name="+1"/>
            <p:cNvSpPr/>
            <p:nvPr/>
          </p:nvSpPr>
          <p:spPr>
            <a:xfrm>
              <a:off x="335457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406" name="Cirkel"/>
            <p:cNvSpPr/>
            <p:nvPr/>
          </p:nvSpPr>
          <p:spPr>
            <a:xfrm>
              <a:off x="360409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7" name="Cirkel"/>
            <p:cNvSpPr/>
            <p:nvPr/>
          </p:nvSpPr>
          <p:spPr>
            <a:xfrm>
              <a:off x="360409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8" name="Cirkel"/>
            <p:cNvSpPr/>
            <p:nvPr/>
          </p:nvSpPr>
          <p:spPr>
            <a:xfrm>
              <a:off x="360409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9" name="hidden layer 1"/>
            <p:cNvSpPr txBox="1"/>
            <p:nvPr/>
          </p:nvSpPr>
          <p:spPr>
            <a:xfrm>
              <a:off x="294215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 1</a:t>
              </a:r>
            </a:p>
          </p:txBody>
        </p:sp>
        <p:grpSp>
          <p:nvGrpSpPr>
            <p:cNvPr id="429" name="Groepeer"/>
            <p:cNvGrpSpPr/>
            <p:nvPr/>
          </p:nvGrpSpPr>
          <p:grpSpPr>
            <a:xfrm>
              <a:off x="4029498" y="348227"/>
              <a:ext cx="1798481" cy="3575645"/>
              <a:chOff x="0" y="0"/>
              <a:chExt cx="1798479" cy="3575644"/>
            </a:xfrm>
          </p:grpSpPr>
          <p:sp>
            <p:nvSpPr>
              <p:cNvPr id="410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1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2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3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4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5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6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7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8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19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0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1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2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3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4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5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6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7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428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Vergelijking"/>
              <p:cNvSpPr txBox="1"/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3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9" y="4224078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7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Vergelijking"/>
              <p:cNvSpPr txBox="1"/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000"/>
              </a:p>
            </p:txBody>
          </p:sp>
        </mc:Choice>
        <mc:Fallback xmlns="">
          <p:sp>
            <p:nvSpPr>
              <p:cNvPr id="4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126" y="4108329"/>
                <a:ext cx="1917256" cy="64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A10584E0-395A-02E7-2029-39AFC9A903C8}"/>
              </a:ext>
            </a:extLst>
          </p:cNvPr>
          <p:cNvSpPr txBox="1"/>
          <p:nvPr/>
        </p:nvSpPr>
        <p:spPr>
          <a:xfrm>
            <a:off x="1400492" y="7351215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1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B6988C6-23F1-B401-F1B5-575117FBA1EB}"/>
              </a:ext>
            </a:extLst>
          </p:cNvPr>
          <p:cNvSpPr txBox="1"/>
          <p:nvPr/>
        </p:nvSpPr>
        <p:spPr>
          <a:xfrm>
            <a:off x="4051585" y="7351215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2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95D5D24-39A8-86B0-0F3E-D9D4DAFBD6E4}"/>
              </a:ext>
            </a:extLst>
          </p:cNvPr>
          <p:cNvSpPr txBox="1"/>
          <p:nvPr/>
        </p:nvSpPr>
        <p:spPr>
          <a:xfrm>
            <a:off x="6702678" y="7351215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3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4130B7-BA9B-B1EE-76C0-A9E955F78480}"/>
              </a:ext>
            </a:extLst>
          </p:cNvPr>
          <p:cNvSpPr txBox="1"/>
          <p:nvPr/>
        </p:nvSpPr>
        <p:spPr>
          <a:xfrm>
            <a:off x="9288344" y="7351214"/>
            <a:ext cx="146083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Laag 4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Vergelijking"/>
              <p:cNvSpPr txBox="1"/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7" y="341216"/>
                <a:ext cx="6534857" cy="782478"/>
              </a:xfrm>
              <a:prstGeom prst="rect">
                <a:avLst/>
              </a:prstGeom>
              <a:blipFill>
                <a:blip r:embed="rId2"/>
                <a:stretch>
                  <a:fillRect r="-14459" b="-171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Vergelijking"/>
              <p:cNvSpPr txBox="1"/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46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87" y="7874585"/>
                <a:ext cx="4275989" cy="1500226"/>
              </a:xfrm>
              <a:prstGeom prst="rect">
                <a:avLst/>
              </a:prstGeom>
              <a:blipFill>
                <a:blip r:embed="rId3"/>
                <a:stretch>
                  <a:fillRect r="-484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7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465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6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7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8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69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470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471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2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3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474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7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8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0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10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48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11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3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484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485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486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Lijn"/>
          <p:cNvSpPr/>
          <p:nvPr/>
        </p:nvSpPr>
        <p:spPr>
          <a:xfrm>
            <a:off x="8074278" y="3376790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5" name="Lijn"/>
          <p:cNvSpPr/>
          <p:nvPr/>
        </p:nvSpPr>
        <p:spPr>
          <a:xfrm>
            <a:off x="3888916" y="6966298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6" name="A"/>
          <p:cNvSpPr/>
          <p:nvPr/>
        </p:nvSpPr>
        <p:spPr>
          <a:xfrm>
            <a:off x="2666591" y="285787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437" name="C"/>
          <p:cNvSpPr/>
          <p:nvPr/>
        </p:nvSpPr>
        <p:spPr>
          <a:xfrm>
            <a:off x="6799750" y="2874002"/>
            <a:ext cx="1093292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438" name="Lijn"/>
          <p:cNvSpPr/>
          <p:nvPr/>
        </p:nvSpPr>
        <p:spPr>
          <a:xfrm>
            <a:off x="3836555" y="3811425"/>
            <a:ext cx="2900590" cy="2900589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9" name="Lijn"/>
          <p:cNvSpPr/>
          <p:nvPr/>
        </p:nvSpPr>
        <p:spPr>
          <a:xfrm>
            <a:off x="3941120" y="3420648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0" name="laag 1…"/>
          <p:cNvSpPr txBox="1"/>
          <p:nvPr/>
        </p:nvSpPr>
        <p:spPr>
          <a:xfrm>
            <a:off x="2329421" y="7908706"/>
            <a:ext cx="1767633" cy="774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laag 1</a:t>
            </a:r>
          </a:p>
          <a:p>
            <a: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(= inputlaag)</a:t>
            </a:r>
          </a:p>
        </p:txBody>
      </p:sp>
      <p:sp>
        <p:nvSpPr>
          <p:cNvPr id="441" name="laag 2"/>
          <p:cNvSpPr txBox="1"/>
          <p:nvPr/>
        </p:nvSpPr>
        <p:spPr>
          <a:xfrm>
            <a:off x="6904004" y="8080156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2</a:t>
            </a:r>
          </a:p>
        </p:txBody>
      </p:sp>
      <p:sp>
        <p:nvSpPr>
          <p:cNvPr id="442" name="Lijn"/>
          <p:cNvSpPr/>
          <p:nvPr/>
        </p:nvSpPr>
        <p:spPr>
          <a:xfrm>
            <a:off x="8213490" y="6966298"/>
            <a:ext cx="1448718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3" name="Lijn"/>
          <p:cNvSpPr/>
          <p:nvPr/>
        </p:nvSpPr>
        <p:spPr>
          <a:xfrm flipV="1">
            <a:off x="3836555" y="3939552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4" name="Lijn"/>
          <p:cNvSpPr/>
          <p:nvPr/>
        </p:nvSpPr>
        <p:spPr>
          <a:xfrm>
            <a:off x="1611076" y="340451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5" name="Lijn"/>
          <p:cNvSpPr/>
          <p:nvPr/>
        </p:nvSpPr>
        <p:spPr>
          <a:xfrm>
            <a:off x="1611076" y="6982428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46" name="D"/>
          <p:cNvSpPr/>
          <p:nvPr/>
        </p:nvSpPr>
        <p:spPr>
          <a:xfrm>
            <a:off x="6799750" y="6435783"/>
            <a:ext cx="1093292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47" name="B"/>
          <p:cNvSpPr/>
          <p:nvPr/>
        </p:nvSpPr>
        <p:spPr>
          <a:xfrm>
            <a:off x="2666591" y="6419652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448" name="0.5"/>
          <p:cNvSpPr txBox="1"/>
          <p:nvPr/>
        </p:nvSpPr>
        <p:spPr>
          <a:xfrm>
            <a:off x="802592" y="306900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49" name="0.7"/>
          <p:cNvSpPr txBox="1"/>
          <p:nvPr/>
        </p:nvSpPr>
        <p:spPr>
          <a:xfrm>
            <a:off x="802592" y="6658509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0" name="0.5"/>
          <p:cNvSpPr txBox="1"/>
          <p:nvPr/>
        </p:nvSpPr>
        <p:spPr>
          <a:xfrm>
            <a:off x="3797996" y="2806700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1" name="0.5"/>
          <p:cNvSpPr txBox="1"/>
          <p:nvPr/>
        </p:nvSpPr>
        <p:spPr>
          <a:xfrm>
            <a:off x="3349593" y="3954837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</a:t>
            </a:r>
          </a:p>
        </p:txBody>
      </p:sp>
      <p:sp>
        <p:nvSpPr>
          <p:cNvPr id="452" name="0.7"/>
          <p:cNvSpPr txBox="1"/>
          <p:nvPr/>
        </p:nvSpPr>
        <p:spPr>
          <a:xfrm>
            <a:off x="3349593" y="5868271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3" name="0.7"/>
          <p:cNvSpPr txBox="1"/>
          <p:nvPr/>
        </p:nvSpPr>
        <p:spPr>
          <a:xfrm>
            <a:off x="3797996" y="6939288"/>
            <a:ext cx="685801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</a:t>
            </a:r>
          </a:p>
        </p:txBody>
      </p:sp>
      <p:sp>
        <p:nvSpPr>
          <p:cNvPr id="454" name="0.5×0.3"/>
          <p:cNvSpPr txBox="1"/>
          <p:nvPr/>
        </p:nvSpPr>
        <p:spPr>
          <a:xfrm>
            <a:off x="5162683" y="2806700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0.5×0.3</a:t>
            </a:r>
          </a:p>
        </p:txBody>
      </p:sp>
      <p:sp>
        <p:nvSpPr>
          <p:cNvPr id="455" name="0.7×0.4"/>
          <p:cNvSpPr txBox="1"/>
          <p:nvPr/>
        </p:nvSpPr>
        <p:spPr>
          <a:xfrm>
            <a:off x="6798933" y="3954837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0.7×0.4</a:t>
            </a:r>
          </a:p>
        </p:txBody>
      </p:sp>
      <p:sp>
        <p:nvSpPr>
          <p:cNvPr id="456" name="0.5×0.6"/>
          <p:cNvSpPr txBox="1"/>
          <p:nvPr/>
        </p:nvSpPr>
        <p:spPr>
          <a:xfrm>
            <a:off x="6798933" y="5868271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0.5×0.6</a:t>
            </a:r>
          </a:p>
        </p:txBody>
      </p:sp>
      <p:sp>
        <p:nvSpPr>
          <p:cNvPr id="457" name="0.7×0.2"/>
          <p:cNvSpPr txBox="1"/>
          <p:nvPr/>
        </p:nvSpPr>
        <p:spPr>
          <a:xfrm>
            <a:off x="5162683" y="6939288"/>
            <a:ext cx="1515146" cy="615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0.7×0.2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Vergelijking"/>
              <p:cNvSpPr txBox="1"/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146" y="358823"/>
                <a:ext cx="2124343" cy="1125171"/>
              </a:xfrm>
              <a:prstGeom prst="rect">
                <a:avLst/>
              </a:prstGeom>
              <a:blipFill>
                <a:blip r:embed="rId2"/>
                <a:stretch>
                  <a:fillRect r="-5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Vergelijking"/>
              <p:cNvSpPr txBox="1"/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45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75" y="358823"/>
                <a:ext cx="3131097" cy="1125171"/>
              </a:xfrm>
              <a:prstGeom prst="rect">
                <a:avLst/>
              </a:prstGeom>
              <a:blipFill>
                <a:blip r:embed="rId3"/>
                <a:stretch>
                  <a:fillRect r="-6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Vergelijking"/>
              <p:cNvSpPr txBox="1"/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(0.5×0.3+0.7×0.4)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2609748"/>
                <a:ext cx="4824462" cy="538096"/>
              </a:xfrm>
              <a:prstGeom prst="rect">
                <a:avLst/>
              </a:prstGeom>
              <a:blipFill>
                <a:blip r:embed="rId4"/>
                <a:stretch>
                  <a:fillRect b="-11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1" name="Vergelijking"/>
              <p:cNvSpPr txBox="1"/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(0.5×0.6+0.7×0.2)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46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871" y="7322945"/>
                <a:ext cx="4824462" cy="538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Afbeelding 4" descr="Afbeelding met tekst, diagram, schermopname, cirkel&#10;&#10;Automatisch gegenereerde beschrijving">
            <a:extLst>
              <a:ext uri="{FF2B5EF4-FFF2-40B4-BE49-F238E27FC236}">
                <a16:creationId xmlns:a16="http://schemas.microsoft.com/office/drawing/2014/main" id="{263C3318-A7FF-19C8-0F52-1982672C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" r="-1" b="-1"/>
          <a:stretch/>
        </p:blipFill>
        <p:spPr>
          <a:xfrm>
            <a:off x="20" y="1823"/>
            <a:ext cx="13004780" cy="975177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Lijn"/>
          <p:cNvSpPr/>
          <p:nvPr/>
        </p:nvSpPr>
        <p:spPr>
          <a:xfrm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5" name="Lijn"/>
          <p:cNvSpPr/>
          <p:nvPr/>
        </p:nvSpPr>
        <p:spPr>
          <a:xfrm flipV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6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607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608" name="Lijn"/>
          <p:cNvSpPr/>
          <p:nvPr/>
        </p:nvSpPr>
        <p:spPr>
          <a:xfrm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09" name="Lijn"/>
          <p:cNvSpPr/>
          <p:nvPr/>
        </p:nvSpPr>
        <p:spPr>
          <a:xfrm flipV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0" name="Lijn"/>
          <p:cNvSpPr/>
          <p:nvPr/>
        </p:nvSpPr>
        <p:spPr>
          <a:xfrm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1" name="Lijn"/>
          <p:cNvSpPr/>
          <p:nvPr/>
        </p:nvSpPr>
        <p:spPr>
          <a:xfrm flipV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2" name="Lijn"/>
          <p:cNvSpPr/>
          <p:nvPr/>
        </p:nvSpPr>
        <p:spPr>
          <a:xfrm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3" name="Lijn"/>
          <p:cNvSpPr/>
          <p:nvPr/>
        </p:nvSpPr>
        <p:spPr>
          <a:xfrm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4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615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616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617" name="Lijn"/>
          <p:cNvSpPr/>
          <p:nvPr/>
        </p:nvSpPr>
        <p:spPr>
          <a:xfrm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8" name="Lijn"/>
          <p:cNvSpPr/>
          <p:nvPr/>
        </p:nvSpPr>
        <p:spPr>
          <a:xfrm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19" name="Lijn"/>
          <p:cNvSpPr/>
          <p:nvPr/>
        </p:nvSpPr>
        <p:spPr>
          <a:xfrm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0" name="Vergelijking"/>
              <p:cNvSpPr txBox="1"/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62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599" y="7185113"/>
                <a:ext cx="3914582" cy="1874521"/>
              </a:xfrm>
              <a:prstGeom prst="rect">
                <a:avLst/>
              </a:prstGeom>
              <a:blipFill>
                <a:blip r:embed="rId2"/>
                <a:stretch>
                  <a:fillRect b="-293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2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nn:cost function"/>
          <p:cNvSpPr txBox="1"/>
          <p:nvPr/>
        </p:nvSpPr>
        <p:spPr>
          <a:xfrm>
            <a:off x="2041127" y="4292599"/>
            <a:ext cx="89225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nn:cost function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Lijn"/>
          <p:cNvSpPr/>
          <p:nvPr/>
        </p:nvSpPr>
        <p:spPr>
          <a:xfrm>
            <a:off x="1130274" y="216341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6" name="Cirkel"/>
          <p:cNvSpPr/>
          <p:nvPr/>
        </p:nvSpPr>
        <p:spPr>
          <a:xfrm>
            <a:off x="2640399" y="153078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" name="Cirkel"/>
              <p:cNvSpPr/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7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1530789"/>
                <a:ext cx="1208462" cy="1208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8" name="Lijn"/>
          <p:cNvSpPr/>
          <p:nvPr/>
        </p:nvSpPr>
        <p:spPr>
          <a:xfrm flipV="1">
            <a:off x="3244630" y="167986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29" name="Lijn"/>
          <p:cNvSpPr/>
          <p:nvPr/>
        </p:nvSpPr>
        <p:spPr>
          <a:xfrm>
            <a:off x="2839133" y="185236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0" name="Cirkel"/>
          <p:cNvSpPr/>
          <p:nvPr/>
        </p:nvSpPr>
        <p:spPr>
          <a:xfrm>
            <a:off x="2640399" y="345484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1" name="Lijn"/>
          <p:cNvSpPr/>
          <p:nvPr/>
        </p:nvSpPr>
        <p:spPr>
          <a:xfrm flipV="1">
            <a:off x="3244630" y="360392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2" name="Lijn"/>
          <p:cNvSpPr/>
          <p:nvPr/>
        </p:nvSpPr>
        <p:spPr>
          <a:xfrm>
            <a:off x="2839133" y="3776421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3" name="Cirkel"/>
          <p:cNvSpPr/>
          <p:nvPr/>
        </p:nvSpPr>
        <p:spPr>
          <a:xfrm>
            <a:off x="2640399" y="5435682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4" name="Lijn"/>
          <p:cNvSpPr/>
          <p:nvPr/>
        </p:nvSpPr>
        <p:spPr>
          <a:xfrm flipV="1">
            <a:off x="3244630" y="5584761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5" name="Lijn"/>
          <p:cNvSpPr/>
          <p:nvPr/>
        </p:nvSpPr>
        <p:spPr>
          <a:xfrm>
            <a:off x="2839133" y="5757258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6" name="Cirkel"/>
          <p:cNvSpPr/>
          <p:nvPr/>
        </p:nvSpPr>
        <p:spPr>
          <a:xfrm>
            <a:off x="2640399" y="7263535"/>
            <a:ext cx="1208463" cy="1208463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7" name="Lijn"/>
          <p:cNvSpPr/>
          <p:nvPr/>
        </p:nvSpPr>
        <p:spPr>
          <a:xfrm>
            <a:off x="1130274" y="408746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8" name="Lijn"/>
          <p:cNvSpPr/>
          <p:nvPr/>
        </p:nvSpPr>
        <p:spPr>
          <a:xfrm>
            <a:off x="1130274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39" name="Lijn"/>
          <p:cNvSpPr/>
          <p:nvPr/>
        </p:nvSpPr>
        <p:spPr>
          <a:xfrm>
            <a:off x="1130274" y="7896156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0" name="Lijn"/>
          <p:cNvSpPr/>
          <p:nvPr/>
        </p:nvSpPr>
        <p:spPr>
          <a:xfrm flipV="1">
            <a:off x="3244630" y="7412614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1" name="Lijn"/>
          <p:cNvSpPr/>
          <p:nvPr/>
        </p:nvSpPr>
        <p:spPr>
          <a:xfrm>
            <a:off x="2839133" y="7585112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Cirkel"/>
              <p:cNvSpPr/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3448551"/>
                <a:ext cx="1208462" cy="1208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Cirkel"/>
              <p:cNvSpPr/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5464072"/>
                <a:ext cx="1208462" cy="12084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4" name="Cirkel"/>
              <p:cNvSpPr/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solidFill>
                <a:srgbClr val="01FF44"/>
              </a:solid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anchor="ctr"/>
              <a:lstStyle>
                <a:lvl1pPr>
                  <a:defRPr sz="4800"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5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4" name="Cirkel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77" y="7257242"/>
                <a:ext cx="1208462" cy="120846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" name="train network for specific goal"/>
          <p:cNvSpPr txBox="1"/>
          <p:nvPr/>
        </p:nvSpPr>
        <p:spPr>
          <a:xfrm>
            <a:off x="2570770" y="355336"/>
            <a:ext cx="786326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train network for specific goal</a:t>
            </a:r>
          </a:p>
        </p:txBody>
      </p:sp>
      <p:pic>
        <p:nvPicPr>
          <p:cNvPr id="646" name="iu.jpg" descr="iu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588324" y="1930755"/>
            <a:ext cx="7856119" cy="5892090"/>
          </a:xfrm>
          <a:prstGeom prst="rect">
            <a:avLst/>
          </a:prstGeom>
          <a:ln w="12700">
            <a:miter lim="400000"/>
          </a:ln>
        </p:spPr>
      </p:pic>
      <p:sp>
        <p:nvSpPr>
          <p:cNvPr id="647" name="Lijn"/>
          <p:cNvSpPr/>
          <p:nvPr/>
        </p:nvSpPr>
        <p:spPr>
          <a:xfrm>
            <a:off x="3802746" y="2163410"/>
            <a:ext cx="3429998" cy="159551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8" name="Lijn"/>
          <p:cNvSpPr/>
          <p:nvPr/>
        </p:nvSpPr>
        <p:spPr>
          <a:xfrm>
            <a:off x="3802745" y="4087466"/>
            <a:ext cx="6275494" cy="155373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49" name="Lijn"/>
          <p:cNvSpPr/>
          <p:nvPr/>
        </p:nvSpPr>
        <p:spPr>
          <a:xfrm>
            <a:off x="3802745" y="6068303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650" name="Lijn"/>
          <p:cNvSpPr/>
          <p:nvPr/>
        </p:nvSpPr>
        <p:spPr>
          <a:xfrm flipV="1">
            <a:off x="3802745" y="7037173"/>
            <a:ext cx="3129070" cy="858984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iu.jpg" descr="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34" y="6504256"/>
            <a:ext cx="4233186" cy="3033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iu.jpg" descr="iu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92" y="4950617"/>
            <a:ext cx="3044880" cy="22836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8" name="Groepeer"/>
          <p:cNvGrpSpPr/>
          <p:nvPr/>
        </p:nvGrpSpPr>
        <p:grpSpPr>
          <a:xfrm>
            <a:off x="1552177" y="1530789"/>
            <a:ext cx="7586054" cy="6941208"/>
            <a:chOff x="0" y="0"/>
            <a:chExt cx="7586053" cy="6941207"/>
          </a:xfrm>
        </p:grpSpPr>
        <p:sp>
          <p:nvSpPr>
            <p:cNvPr id="654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5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6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5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8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59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0" name="Lijn"/>
            <p:cNvSpPr/>
            <p:nvPr/>
          </p:nvSpPr>
          <p:spPr>
            <a:xfrm>
              <a:off x="3266568" y="255667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1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2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3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4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5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6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7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8" name="Lijn"/>
            <p:cNvSpPr/>
            <p:nvPr/>
          </p:nvSpPr>
          <p:spPr>
            <a:xfrm>
              <a:off x="3266568" y="6365367"/>
              <a:ext cx="4319486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69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0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1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2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3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74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7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9" name="Multi-class classification: one versus all"/>
          <p:cNvSpPr txBox="1"/>
          <p:nvPr/>
        </p:nvSpPr>
        <p:spPr>
          <a:xfrm>
            <a:off x="1347179" y="355336"/>
            <a:ext cx="1031044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Multi-class classification: one versus all</a:t>
            </a:r>
          </a:p>
        </p:txBody>
      </p:sp>
      <p:pic>
        <p:nvPicPr>
          <p:cNvPr id="680" name="iu.jpg" descr="iu.jpg"/>
          <p:cNvPicPr>
            <a:picLocks noChangeAspect="1"/>
          </p:cNvPicPr>
          <p:nvPr/>
        </p:nvPicPr>
        <p:blipFill>
          <a:blip r:embed="rId8"/>
          <a:srcRect l="7589" r="16731"/>
          <a:stretch>
            <a:fillRect/>
          </a:stretch>
        </p:blipFill>
        <p:spPr>
          <a:xfrm>
            <a:off x="9689995" y="3199566"/>
            <a:ext cx="2834387" cy="22404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iu.jpg" descr="iu.jpg"/>
          <p:cNvPicPr>
            <a:picLocks noChangeAspect="1"/>
          </p:cNvPicPr>
          <p:nvPr/>
        </p:nvPicPr>
        <p:blipFill>
          <a:blip r:embed="rId9"/>
          <a:srcRect l="9775"/>
          <a:stretch>
            <a:fillRect/>
          </a:stretch>
        </p:blipFill>
        <p:spPr>
          <a:xfrm>
            <a:off x="6569174" y="1012362"/>
            <a:ext cx="3024641" cy="2514276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Tekst"/>
          <p:cNvSpPr txBox="1"/>
          <p:nvPr/>
        </p:nvSpPr>
        <p:spPr>
          <a:xfrm>
            <a:off x="6992527" y="5062047"/>
            <a:ext cx="127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2800"/>
              </a:lnSpc>
              <a:defRPr sz="120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236BA-2AD9-ABDA-0E97-9254950D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9721"/>
            <a:ext cx="11099800" cy="824674"/>
          </a:xfrm>
        </p:spPr>
        <p:txBody>
          <a:bodyPr>
            <a:normAutofit fontScale="90000"/>
          </a:bodyPr>
          <a:lstStyle/>
          <a:p>
            <a:r>
              <a:rPr lang="nl-NL"/>
              <a:t>ML Actueel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82D98E6-1679-49A1-551C-E928818E6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83" y="1088167"/>
            <a:ext cx="11496417" cy="3718841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0A06AD3E-549D-E4A4-3DA4-571C469F04DB}"/>
              </a:ext>
            </a:extLst>
          </p:cNvPr>
          <p:cNvGrpSpPr/>
          <p:nvPr/>
        </p:nvGrpSpPr>
        <p:grpSpPr>
          <a:xfrm>
            <a:off x="7301345" y="4545454"/>
            <a:ext cx="5489704" cy="2617348"/>
            <a:chOff x="6620329" y="6485090"/>
            <a:chExt cx="5949043" cy="2824010"/>
          </a:xfrm>
        </p:grpSpPr>
        <p:pic>
          <p:nvPicPr>
            <p:cNvPr id="5" name="Afbeelding 4" descr="Afbeelding met tekst, schermopname, Lettertype&#10;&#10;Door AI gegenereerde inhoud is mogelijk onjuist.">
              <a:extLst>
                <a:ext uri="{FF2B5EF4-FFF2-40B4-BE49-F238E27FC236}">
                  <a16:creationId xmlns:a16="http://schemas.microsoft.com/office/drawing/2014/main" id="{83F1C057-1256-5822-D6AC-AC6F0A486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" b="6775"/>
            <a:stretch>
              <a:fillRect/>
            </a:stretch>
          </p:blipFill>
          <p:spPr>
            <a:xfrm>
              <a:off x="6620329" y="6952041"/>
              <a:ext cx="5949043" cy="2357059"/>
            </a:xfrm>
            <a:prstGeom prst="rect">
              <a:avLst/>
            </a:prstGeom>
            <a:noFill/>
            <a:ln w="12700">
              <a:miter lim="400000"/>
            </a:ln>
          </p:spPr>
        </p:pic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95A230BF-E501-A9F9-ACDF-089C94291183}"/>
                </a:ext>
              </a:extLst>
            </p:cNvPr>
            <p:cNvSpPr txBox="1"/>
            <p:nvPr/>
          </p:nvSpPr>
          <p:spPr>
            <a:xfrm>
              <a:off x="6620329" y="6485090"/>
              <a:ext cx="5599380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2000" b="0" i="1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Twee weken eerder:</a:t>
              </a:r>
            </a:p>
          </p:txBody>
        </p:sp>
      </p:grpSp>
      <p:pic>
        <p:nvPicPr>
          <p:cNvPr id="8" name="Afbeelding 7">
            <a:extLst>
              <a:ext uri="{FF2B5EF4-FFF2-40B4-BE49-F238E27FC236}">
                <a16:creationId xmlns:a16="http://schemas.microsoft.com/office/drawing/2014/main" id="{1F9C6D18-26E4-FC67-1968-09FE590D9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76" y="7349467"/>
            <a:ext cx="9811297" cy="2191554"/>
          </a:xfrm>
          <a:prstGeom prst="rect">
            <a:avLst/>
          </a:prstGeom>
        </p:spPr>
      </p:pic>
      <p:sp>
        <p:nvSpPr>
          <p:cNvPr id="10" name="Ovaal 9">
            <a:extLst>
              <a:ext uri="{FF2B5EF4-FFF2-40B4-BE49-F238E27FC236}">
                <a16:creationId xmlns:a16="http://schemas.microsoft.com/office/drawing/2014/main" id="{F3EE2DF7-FE97-E2E7-5728-6AE4867D1BEE}"/>
              </a:ext>
            </a:extLst>
          </p:cNvPr>
          <p:cNvSpPr/>
          <p:nvPr/>
        </p:nvSpPr>
        <p:spPr>
          <a:xfrm>
            <a:off x="7301345" y="3311236"/>
            <a:ext cx="1385455" cy="380338"/>
          </a:xfrm>
          <a:prstGeom prst="ellipse">
            <a:avLst/>
          </a:prstGeom>
          <a:noFill/>
          <a:ln w="25400" cap="flat">
            <a:solidFill>
              <a:srgbClr val="C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64889CDF-B851-6D49-1B77-2D8A718B6594}"/>
              </a:ext>
            </a:extLst>
          </p:cNvPr>
          <p:cNvCxnSpPr>
            <a:stCxn id="10" idx="4"/>
          </p:cNvCxnSpPr>
          <p:nvPr/>
        </p:nvCxnSpPr>
        <p:spPr>
          <a:xfrm flipH="1">
            <a:off x="2438400" y="3691574"/>
            <a:ext cx="5555673" cy="3657893"/>
          </a:xfrm>
          <a:prstGeom prst="straightConnector1">
            <a:avLst/>
          </a:prstGeom>
          <a:noFill/>
          <a:ln w="25400" cap="flat">
            <a:solidFill>
              <a:srgbClr val="C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106455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4" name="Vergelijking"/>
              <p:cNvSpPr txBox="1"/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423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786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903" y="3910514"/>
                <a:ext cx="1386688" cy="2181759"/>
              </a:xfrm>
              <a:prstGeom prst="rect">
                <a:avLst/>
              </a:prstGeom>
              <a:blipFill>
                <a:blip r:embed="rId2"/>
                <a:stretch>
                  <a:fillRect r="-484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Vergelijking"/>
              <p:cNvSpPr txBox="1"/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68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141" y="3915543"/>
                <a:ext cx="586588" cy="2171701"/>
              </a:xfrm>
              <a:prstGeom prst="rect">
                <a:avLst/>
              </a:prstGeom>
              <a:blipFill>
                <a:blip r:embed="rId3"/>
                <a:stretch>
                  <a:fillRect r="-1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8" name="Groepeer"/>
          <p:cNvGrpSpPr/>
          <p:nvPr/>
        </p:nvGrpSpPr>
        <p:grpSpPr>
          <a:xfrm>
            <a:off x="1552177" y="1530789"/>
            <a:ext cx="6798334" cy="6941208"/>
            <a:chOff x="0" y="0"/>
            <a:chExt cx="6798333" cy="6941207"/>
          </a:xfrm>
        </p:grpSpPr>
        <p:sp>
          <p:nvSpPr>
            <p:cNvPr id="686" name="Lijn"/>
            <p:cNvSpPr/>
            <p:nvPr/>
          </p:nvSpPr>
          <p:spPr>
            <a:xfrm>
              <a:off x="594097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7" name="Lijn"/>
            <p:cNvSpPr/>
            <p:nvPr/>
          </p:nvSpPr>
          <p:spPr>
            <a:xfrm>
              <a:off x="3266568" y="632621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88" name="Cirkel"/>
            <p:cNvSpPr/>
            <p:nvPr/>
          </p:nvSpPr>
          <p:spPr>
            <a:xfrm>
              <a:off x="2104222" y="0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9" name="Cirkel"/>
                <p:cNvSpPr/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689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1208462" cy="1208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0" name="Lijn"/>
            <p:cNvSpPr/>
            <p:nvPr/>
          </p:nvSpPr>
          <p:spPr>
            <a:xfrm flipV="1">
              <a:off x="2708453" y="149078"/>
              <a:ext cx="1" cy="91030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1" name="Lijn"/>
            <p:cNvSpPr/>
            <p:nvPr/>
          </p:nvSpPr>
          <p:spPr>
            <a:xfrm>
              <a:off x="2302955" y="321576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2" name="Lijn"/>
            <p:cNvSpPr/>
            <p:nvPr/>
          </p:nvSpPr>
          <p:spPr>
            <a:xfrm>
              <a:off x="3266568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3" name="Cirkel"/>
            <p:cNvSpPr/>
            <p:nvPr/>
          </p:nvSpPr>
          <p:spPr>
            <a:xfrm>
              <a:off x="2104222" y="192405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4" name="Lijn"/>
            <p:cNvSpPr/>
            <p:nvPr/>
          </p:nvSpPr>
          <p:spPr>
            <a:xfrm flipV="1">
              <a:off x="2708453" y="207313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5" name="Lijn"/>
            <p:cNvSpPr/>
            <p:nvPr/>
          </p:nvSpPr>
          <p:spPr>
            <a:xfrm>
              <a:off x="2302955" y="2245632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6" name="Lijn"/>
            <p:cNvSpPr/>
            <p:nvPr/>
          </p:nvSpPr>
          <p:spPr>
            <a:xfrm>
              <a:off x="3266568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7" name="Cirkel"/>
            <p:cNvSpPr/>
            <p:nvPr/>
          </p:nvSpPr>
          <p:spPr>
            <a:xfrm>
              <a:off x="2104222" y="3904892"/>
              <a:ext cx="1208462" cy="1208463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8" name="Lijn"/>
            <p:cNvSpPr/>
            <p:nvPr/>
          </p:nvSpPr>
          <p:spPr>
            <a:xfrm flipV="1">
              <a:off x="2708453" y="4053971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699" name="Lijn"/>
            <p:cNvSpPr/>
            <p:nvPr/>
          </p:nvSpPr>
          <p:spPr>
            <a:xfrm>
              <a:off x="2302955" y="4226469"/>
              <a:ext cx="779585" cy="55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0" name="Lijn"/>
            <p:cNvSpPr/>
            <p:nvPr/>
          </p:nvSpPr>
          <p:spPr>
            <a:xfrm>
              <a:off x="3266568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1" name="Cirkel"/>
            <p:cNvSpPr/>
            <p:nvPr/>
          </p:nvSpPr>
          <p:spPr>
            <a:xfrm>
              <a:off x="2104222" y="5732746"/>
              <a:ext cx="1208462" cy="1208462"/>
            </a:xfrm>
            <a:prstGeom prst="ellipse">
              <a:avLst/>
            </a:prstGeom>
            <a:solidFill>
              <a:srgbClr val="F392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2" name="Lijn"/>
            <p:cNvSpPr/>
            <p:nvPr/>
          </p:nvSpPr>
          <p:spPr>
            <a:xfrm>
              <a:off x="594097" y="255667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3" name="Lijn"/>
            <p:cNvSpPr/>
            <p:nvPr/>
          </p:nvSpPr>
          <p:spPr>
            <a:xfrm>
              <a:off x="594097" y="4537513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4" name="Lijn"/>
            <p:cNvSpPr/>
            <p:nvPr/>
          </p:nvSpPr>
          <p:spPr>
            <a:xfrm>
              <a:off x="594097" y="6365367"/>
              <a:ext cx="1477534" cy="1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5" name="Lijn"/>
            <p:cNvSpPr/>
            <p:nvPr/>
          </p:nvSpPr>
          <p:spPr>
            <a:xfrm flipV="1">
              <a:off x="2708453" y="5881825"/>
              <a:ext cx="1" cy="91030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6" name="Lijn"/>
            <p:cNvSpPr/>
            <p:nvPr/>
          </p:nvSpPr>
          <p:spPr>
            <a:xfrm>
              <a:off x="2302955" y="6054322"/>
              <a:ext cx="779585" cy="55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5" extrusionOk="0">
                  <a:moveTo>
                    <a:pt x="0" y="19302"/>
                  </a:moveTo>
                  <a:cubicBezTo>
                    <a:pt x="5036" y="20451"/>
                    <a:pt x="9953" y="16629"/>
                    <a:pt x="11452" y="10399"/>
                  </a:cubicBezTo>
                  <a:cubicBezTo>
                    <a:pt x="11821" y="8866"/>
                    <a:pt x="11944" y="7245"/>
                    <a:pt x="12414" y="5757"/>
                  </a:cubicBezTo>
                  <a:cubicBezTo>
                    <a:pt x="13871" y="1149"/>
                    <a:pt x="17941" y="-1149"/>
                    <a:pt x="21600" y="57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07" name="Veelhoek"/>
            <p:cNvSpPr/>
            <p:nvPr/>
          </p:nvSpPr>
          <p:spPr>
            <a:xfrm>
              <a:off x="6260364" y="404590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8" name="Cirkel"/>
            <p:cNvSpPr/>
            <p:nvPr/>
          </p:nvSpPr>
          <p:spPr>
            <a:xfrm>
              <a:off x="6328524" y="238424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9" name="Afgeronde rechthoek"/>
            <p:cNvSpPr/>
            <p:nvPr/>
          </p:nvSpPr>
          <p:spPr>
            <a:xfrm>
              <a:off x="6328524" y="436209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10" name="Driehoek"/>
            <p:cNvSpPr/>
            <p:nvPr/>
          </p:nvSpPr>
          <p:spPr>
            <a:xfrm>
              <a:off x="6338740" y="6147896"/>
              <a:ext cx="381217" cy="38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>
                <a:hueOff val="-2473792"/>
                <a:satOff val="-50209"/>
                <a:lumOff val="23543"/>
              </a:schemeClr>
            </a:solidFill>
            <a:ln w="12700" cap="flat">
              <a:solidFill>
                <a:schemeClr val="accent2">
                  <a:hueOff val="-554920"/>
                  <a:satOff val="-21482"/>
                  <a:lumOff val="-6228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1" name="Vergelijking"/>
                <p:cNvSpPr txBox="1"/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388999"/>
                  <a:ext cx="845668" cy="430464"/>
                </a:xfrm>
                <a:prstGeom prst="rect">
                  <a:avLst/>
                </a:prstGeom>
                <a:blipFill>
                  <a:blip r:embed="rId5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2" name="Vergelijking"/>
                <p:cNvSpPr txBox="1"/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2306761"/>
                  <a:ext cx="845668" cy="430464"/>
                </a:xfrm>
                <a:prstGeom prst="rect">
                  <a:avLst/>
                </a:prstGeom>
                <a:blipFill>
                  <a:blip r:embed="rId6"/>
                  <a:stretch>
                    <a:fillRect r="-28777" b="-2857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Vergelijking"/>
                <p:cNvSpPr txBox="1"/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4322282"/>
                  <a:ext cx="845668" cy="430464"/>
                </a:xfrm>
                <a:prstGeom prst="rect">
                  <a:avLst/>
                </a:prstGeom>
                <a:blipFill>
                  <a:blip r:embed="rId7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4" name="Vergelijking"/>
                <p:cNvSpPr txBox="1"/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71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666" y="6150136"/>
                  <a:ext cx="845668" cy="430464"/>
                </a:xfrm>
                <a:prstGeom prst="rect">
                  <a:avLst/>
                </a:prstGeom>
                <a:blipFill>
                  <a:blip r:embed="rId8"/>
                  <a:stretch>
                    <a:fillRect r="-28777" b="-2676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5" name="Cirkel"/>
                <p:cNvSpPr/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5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17762"/>
                  <a:ext cx="1208462" cy="120846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Cirkel"/>
                <p:cNvSpPr/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6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933283"/>
                  <a:ext cx="1208462" cy="120846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Cirkel"/>
                <p:cNvSpPr/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solidFill>
                  <a:srgbClr val="01FF44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 sz="4800"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sz="5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17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726452"/>
                  <a:ext cx="1208462" cy="1208463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oepeer"/>
          <p:cNvGrpSpPr/>
          <p:nvPr/>
        </p:nvGrpSpPr>
        <p:grpSpPr>
          <a:xfrm>
            <a:off x="124392" y="1241050"/>
            <a:ext cx="3212203" cy="6652907"/>
            <a:chOff x="0" y="0"/>
            <a:chExt cx="3212202" cy="6652905"/>
          </a:xfrm>
        </p:grpSpPr>
        <p:sp>
          <p:nvSpPr>
            <p:cNvPr id="720" name="Rechthoek"/>
            <p:cNvSpPr/>
            <p:nvPr/>
          </p:nvSpPr>
          <p:spPr>
            <a:xfrm>
              <a:off x="0" y="0"/>
              <a:ext cx="1468438" cy="665290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  <a:alpha val="50000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  <a:alpha val="50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1" name="Cirkel"/>
            <p:cNvSpPr/>
            <p:nvPr/>
          </p:nvSpPr>
          <p:spPr>
            <a:xfrm>
              <a:off x="1189401" y="128305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2" name="Lijn"/>
            <p:cNvSpPr/>
            <p:nvPr/>
          </p:nvSpPr>
          <p:spPr>
            <a:xfrm>
              <a:off x="2484022" y="635000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3" name="Cirkel"/>
            <p:cNvSpPr/>
            <p:nvPr/>
          </p:nvSpPr>
          <p:spPr>
            <a:xfrm>
              <a:off x="1189401" y="1873546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4" name="Cirkel"/>
            <p:cNvSpPr/>
            <p:nvPr/>
          </p:nvSpPr>
          <p:spPr>
            <a:xfrm>
              <a:off x="1189401" y="3618788"/>
              <a:ext cx="1013391" cy="101339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5" name="Cirkel"/>
            <p:cNvSpPr/>
            <p:nvPr/>
          </p:nvSpPr>
          <p:spPr>
            <a:xfrm>
              <a:off x="1189401" y="5364029"/>
              <a:ext cx="1013391" cy="1013391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6" name="Lijn"/>
            <p:cNvSpPr/>
            <p:nvPr/>
          </p:nvSpPr>
          <p:spPr>
            <a:xfrm>
              <a:off x="2484022" y="2380241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7" name="Lijn"/>
            <p:cNvSpPr/>
            <p:nvPr/>
          </p:nvSpPr>
          <p:spPr>
            <a:xfrm>
              <a:off x="2484022" y="4125483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28" name="Lijn"/>
            <p:cNvSpPr/>
            <p:nvPr/>
          </p:nvSpPr>
          <p:spPr>
            <a:xfrm>
              <a:off x="2484022" y="5870724"/>
              <a:ext cx="728181" cy="1"/>
            </a:xfrm>
            <a:prstGeom prst="line">
              <a:avLst/>
            </a:prstGeom>
            <a:noFill/>
            <a:ln w="635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0" name="Vergelijking"/>
              <p:cNvSpPr txBox="1"/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73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27237" y="4313618"/>
                <a:ext cx="1256642" cy="507771"/>
              </a:xfrm>
              <a:prstGeom prst="rect">
                <a:avLst/>
              </a:prstGeom>
              <a:blipFill>
                <a:blip r:embed="rId2"/>
                <a:stretch>
                  <a:fillRect t="-23786" r="-132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Vergelijking"/>
              <p:cNvSpPr txBox="1"/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lim>
                      </m:limUpp>
                      <m:limUpp>
                        <m:limUppPr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limLow>
                            <m:limLow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e>
                            <m:lim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e>
                        <m:lim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Upp>
                      <m:d>
                        <m:dPr>
                          <m:begChr m:val="["/>
                          <m:endChr m:val="]"/>
                          <m:ctrlP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+(1−</m:t>
                          </m:r>
                          <m:sSubSup>
                            <m:sSub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sub>
                          </m:sSub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sz="3200"/>
              </a:p>
            </p:txBody>
          </p:sp>
        </mc:Choice>
        <mc:Fallback xmlns="">
          <p:sp>
            <p:nvSpPr>
              <p:cNvPr id="73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1" y="4228798"/>
                <a:ext cx="11975266" cy="9847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8CE19B53-6EEC-6EF7-77FD-CAE55DA662C1}"/>
              </a:ext>
            </a:extLst>
          </p:cNvPr>
          <p:cNvSpPr txBox="1"/>
          <p:nvPr/>
        </p:nvSpPr>
        <p:spPr>
          <a:xfrm>
            <a:off x="942109" y="711678"/>
            <a:ext cx="11249891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4800"/>
              <a:t>K</a:t>
            </a:r>
            <a:r>
              <a:rPr kumimoji="0" lang="nl-NL" sz="4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ostenfunctie van een Neuraal Netwerk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3200" i="1"/>
              <a:t>let op de overeenkomsten met die van logistische regressie!</a:t>
            </a:r>
            <a:endParaRPr kumimoji="0" lang="nl-NL" sz="32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nn:backpropagation"/>
          <p:cNvSpPr txBox="1"/>
          <p:nvPr/>
        </p:nvSpPr>
        <p:spPr>
          <a:xfrm>
            <a:off x="1490612" y="4292599"/>
            <a:ext cx="1002357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nn:backpropagation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+1"/>
          <p:cNvSpPr/>
          <p:nvPr/>
        </p:nvSpPr>
        <p:spPr>
          <a:xfrm>
            <a:off x="2058095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7" name="+1"/>
          <p:cNvSpPr/>
          <p:nvPr/>
        </p:nvSpPr>
        <p:spPr>
          <a:xfrm>
            <a:off x="7241842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8" name="+1"/>
          <p:cNvSpPr/>
          <p:nvPr/>
        </p:nvSpPr>
        <p:spPr>
          <a:xfrm>
            <a:off x="4616411" y="2419559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+1</a:t>
            </a:r>
          </a:p>
        </p:txBody>
      </p:sp>
      <p:sp>
        <p:nvSpPr>
          <p:cNvPr id="739" name="Cirkel"/>
          <p:cNvSpPr/>
          <p:nvPr/>
        </p:nvSpPr>
        <p:spPr>
          <a:xfrm>
            <a:off x="2058095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0" name="Cirkel"/>
          <p:cNvSpPr/>
          <p:nvPr/>
        </p:nvSpPr>
        <p:spPr>
          <a:xfrm>
            <a:off x="2058095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1" name="Cirkel"/>
          <p:cNvSpPr/>
          <p:nvPr/>
        </p:nvSpPr>
        <p:spPr>
          <a:xfrm>
            <a:off x="2058095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2" name="Cirkel"/>
          <p:cNvSpPr/>
          <p:nvPr/>
        </p:nvSpPr>
        <p:spPr>
          <a:xfrm>
            <a:off x="7241842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3" name="Cirkel"/>
          <p:cNvSpPr/>
          <p:nvPr/>
        </p:nvSpPr>
        <p:spPr>
          <a:xfrm>
            <a:off x="7241842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4" name="Cirkel"/>
          <p:cNvSpPr/>
          <p:nvPr/>
        </p:nvSpPr>
        <p:spPr>
          <a:xfrm>
            <a:off x="7241842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5" name="Cirkel"/>
          <p:cNvSpPr/>
          <p:nvPr/>
        </p:nvSpPr>
        <p:spPr>
          <a:xfrm>
            <a:off x="9739996" y="3358260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46" name="Cirkel"/>
          <p:cNvSpPr/>
          <p:nvPr/>
        </p:nvSpPr>
        <p:spPr>
          <a:xfrm>
            <a:off x="9739996" y="5069117"/>
            <a:ext cx="681583" cy="681582"/>
          </a:xfrm>
          <a:prstGeom prst="ellipse">
            <a:avLst/>
          </a:prstGeom>
          <a:gradFill>
            <a:gsLst>
              <a:gs pos="0">
                <a:schemeClr val="accent5">
                  <a:hueOff val="-444211"/>
                  <a:satOff val="-14915"/>
                  <a:lumOff val="22857"/>
                </a:schemeClr>
              </a:gs>
              <a:gs pos="100000">
                <a:schemeClr val="accent5">
                  <a:hueOff val="-176146"/>
                  <a:satOff val="3665"/>
                  <a:lumOff val="-1398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66" name="Groepeer"/>
          <p:cNvGrpSpPr/>
          <p:nvPr/>
        </p:nvGrpSpPr>
        <p:grpSpPr>
          <a:xfrm>
            <a:off x="2744139" y="2767787"/>
            <a:ext cx="1798481" cy="3575645"/>
            <a:chOff x="0" y="0"/>
            <a:chExt cx="1798479" cy="3575644"/>
          </a:xfrm>
        </p:grpSpPr>
        <p:sp>
          <p:nvSpPr>
            <p:cNvPr id="747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8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49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0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1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2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3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4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5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6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7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8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59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0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1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2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3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4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65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67" name="Cirkel"/>
          <p:cNvSpPr/>
          <p:nvPr/>
        </p:nvSpPr>
        <p:spPr>
          <a:xfrm>
            <a:off x="2308511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8" name="Cirkel"/>
          <p:cNvSpPr/>
          <p:nvPr/>
        </p:nvSpPr>
        <p:spPr>
          <a:xfrm>
            <a:off x="230851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9" name="Cirkel"/>
          <p:cNvSpPr/>
          <p:nvPr/>
        </p:nvSpPr>
        <p:spPr>
          <a:xfrm>
            <a:off x="230851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0" name="Cirkel"/>
          <p:cNvSpPr/>
          <p:nvPr/>
        </p:nvSpPr>
        <p:spPr>
          <a:xfrm>
            <a:off x="7491353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1" name="Cirkel"/>
          <p:cNvSpPr/>
          <p:nvPr/>
        </p:nvSpPr>
        <p:spPr>
          <a:xfrm>
            <a:off x="7491353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2" name="Cirkel"/>
          <p:cNvSpPr/>
          <p:nvPr/>
        </p:nvSpPr>
        <p:spPr>
          <a:xfrm>
            <a:off x="7491353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3" name="Cirkel"/>
          <p:cNvSpPr/>
          <p:nvPr/>
        </p:nvSpPr>
        <p:spPr>
          <a:xfrm>
            <a:off x="9990413" y="4211753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4" name="Cirkel"/>
          <p:cNvSpPr/>
          <p:nvPr/>
        </p:nvSpPr>
        <p:spPr>
          <a:xfrm>
            <a:off x="9990413" y="446753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5" name="Cirkel"/>
          <p:cNvSpPr/>
          <p:nvPr/>
        </p:nvSpPr>
        <p:spPr>
          <a:xfrm>
            <a:off x="9990413" y="4731464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792" name="Groepeer"/>
          <p:cNvGrpSpPr/>
          <p:nvPr/>
        </p:nvGrpSpPr>
        <p:grpSpPr>
          <a:xfrm>
            <a:off x="7942687" y="2763527"/>
            <a:ext cx="1819342" cy="3586655"/>
            <a:chOff x="0" y="0"/>
            <a:chExt cx="1819341" cy="3586653"/>
          </a:xfrm>
        </p:grpSpPr>
        <p:sp>
          <p:nvSpPr>
            <p:cNvPr id="776" name="Lijn"/>
            <p:cNvSpPr/>
            <p:nvPr/>
          </p:nvSpPr>
          <p:spPr>
            <a:xfrm>
              <a:off x="18044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7" name="Lijn"/>
            <p:cNvSpPr/>
            <p:nvPr/>
          </p:nvSpPr>
          <p:spPr>
            <a:xfrm>
              <a:off x="20064" y="14148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8" name="Lijn"/>
            <p:cNvSpPr/>
            <p:nvPr/>
          </p:nvSpPr>
          <p:spPr>
            <a:xfrm>
              <a:off x="20861" y="14147"/>
              <a:ext cx="1798481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79" name="Lijn"/>
            <p:cNvSpPr/>
            <p:nvPr/>
          </p:nvSpPr>
          <p:spPr>
            <a:xfrm flipV="1">
              <a:off x="0" y="935523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0" name="Lijn"/>
            <p:cNvSpPr/>
            <p:nvPr/>
          </p:nvSpPr>
          <p:spPr>
            <a:xfrm>
              <a:off x="16058" y="9309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1" name="Lijn"/>
            <p:cNvSpPr/>
            <p:nvPr/>
          </p:nvSpPr>
          <p:spPr>
            <a:xfrm>
              <a:off x="19867" y="93284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2" name="Lijn"/>
            <p:cNvSpPr/>
            <p:nvPr/>
          </p:nvSpPr>
          <p:spPr>
            <a:xfrm>
              <a:off x="918" y="932063"/>
              <a:ext cx="1700328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3" name="Lijn"/>
            <p:cNvSpPr/>
            <p:nvPr/>
          </p:nvSpPr>
          <p:spPr>
            <a:xfrm flipV="1">
              <a:off x="6104" y="188102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4" name="Lijn"/>
            <p:cNvSpPr/>
            <p:nvPr/>
          </p:nvSpPr>
          <p:spPr>
            <a:xfrm flipV="1">
              <a:off x="6104" y="1067474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5" name="Lijn"/>
            <p:cNvSpPr/>
            <p:nvPr/>
          </p:nvSpPr>
          <p:spPr>
            <a:xfrm>
              <a:off x="6104" y="1881019"/>
              <a:ext cx="1724135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6" name="Lijn"/>
            <p:cNvSpPr/>
            <p:nvPr/>
          </p:nvSpPr>
          <p:spPr>
            <a:xfrm flipV="1">
              <a:off x="6104" y="2641156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7" name="Lijn"/>
            <p:cNvSpPr/>
            <p:nvPr/>
          </p:nvSpPr>
          <p:spPr>
            <a:xfrm flipV="1">
              <a:off x="6104" y="1827610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8" name="Lijn"/>
            <p:cNvSpPr/>
            <p:nvPr/>
          </p:nvSpPr>
          <p:spPr>
            <a:xfrm flipV="1">
              <a:off x="6104" y="1105450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89" name="Lijn"/>
            <p:cNvSpPr/>
            <p:nvPr/>
          </p:nvSpPr>
          <p:spPr>
            <a:xfrm flipV="1">
              <a:off x="6104" y="1103453"/>
              <a:ext cx="1772027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0" name="Lijn"/>
            <p:cNvSpPr/>
            <p:nvPr/>
          </p:nvSpPr>
          <p:spPr>
            <a:xfrm flipV="1">
              <a:off x="6104" y="2773107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791" name="Lijn"/>
            <p:cNvSpPr/>
            <p:nvPr/>
          </p:nvSpPr>
          <p:spPr>
            <a:xfrm flipV="1">
              <a:off x="6104" y="2050947"/>
              <a:ext cx="1766333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  <p:sp>
        <p:nvSpPr>
          <p:cNvPr id="793" name="Lijn"/>
          <p:cNvSpPr/>
          <p:nvPr/>
        </p:nvSpPr>
        <p:spPr>
          <a:xfrm flipH="1">
            <a:off x="10522656" y="369905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4" name="Lijn"/>
          <p:cNvSpPr/>
          <p:nvPr/>
        </p:nvSpPr>
        <p:spPr>
          <a:xfrm flipH="1">
            <a:off x="10522656" y="4444210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5" name="Lijn"/>
          <p:cNvSpPr/>
          <p:nvPr/>
        </p:nvSpPr>
        <p:spPr>
          <a:xfrm flipH="1">
            <a:off x="10522656" y="5189368"/>
            <a:ext cx="694282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796" name="Cirkel"/>
          <p:cNvSpPr/>
          <p:nvPr/>
        </p:nvSpPr>
        <p:spPr>
          <a:xfrm>
            <a:off x="4616411" y="3358260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7" name="Cirkel"/>
          <p:cNvSpPr/>
          <p:nvPr/>
        </p:nvSpPr>
        <p:spPr>
          <a:xfrm>
            <a:off x="4616411" y="4296960"/>
            <a:ext cx="681582" cy="68158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8" name="Cirkel"/>
          <p:cNvSpPr/>
          <p:nvPr/>
        </p:nvSpPr>
        <p:spPr>
          <a:xfrm>
            <a:off x="4616411" y="6022825"/>
            <a:ext cx="681582" cy="68158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99" name="Cirkel"/>
          <p:cNvSpPr/>
          <p:nvPr/>
        </p:nvSpPr>
        <p:spPr>
          <a:xfrm>
            <a:off x="4865922" y="5129679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0" name="Cirkel"/>
          <p:cNvSpPr/>
          <p:nvPr/>
        </p:nvSpPr>
        <p:spPr>
          <a:xfrm>
            <a:off x="4865922" y="5385465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01" name="Cirkel"/>
          <p:cNvSpPr/>
          <p:nvPr/>
        </p:nvSpPr>
        <p:spPr>
          <a:xfrm>
            <a:off x="4865922" y="5649390"/>
            <a:ext cx="180749" cy="180749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821" name="Groepeer"/>
          <p:cNvGrpSpPr/>
          <p:nvPr/>
        </p:nvGrpSpPr>
        <p:grpSpPr>
          <a:xfrm>
            <a:off x="5291330" y="2767787"/>
            <a:ext cx="1798481" cy="3575645"/>
            <a:chOff x="0" y="0"/>
            <a:chExt cx="1798479" cy="3575644"/>
          </a:xfrm>
        </p:grpSpPr>
        <p:sp>
          <p:nvSpPr>
            <p:cNvPr id="802" name="Lijn"/>
            <p:cNvSpPr/>
            <p:nvPr/>
          </p:nvSpPr>
          <p:spPr>
            <a:xfrm>
              <a:off x="40692" y="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3" name="Lijn"/>
            <p:cNvSpPr/>
            <p:nvPr/>
          </p:nvSpPr>
          <p:spPr>
            <a:xfrm>
              <a:off x="40278" y="9387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4" name="Lijn"/>
            <p:cNvSpPr/>
            <p:nvPr/>
          </p:nvSpPr>
          <p:spPr>
            <a:xfrm>
              <a:off x="40278" y="3573118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5" name="Lijn"/>
            <p:cNvSpPr/>
            <p:nvPr/>
          </p:nvSpPr>
          <p:spPr>
            <a:xfrm>
              <a:off x="40278" y="931263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6" name="Lijn"/>
            <p:cNvSpPr/>
            <p:nvPr/>
          </p:nvSpPr>
          <p:spPr>
            <a:xfrm>
              <a:off x="60562" y="948589"/>
              <a:ext cx="1711033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7" name="Lijn"/>
            <p:cNvSpPr/>
            <p:nvPr/>
          </p:nvSpPr>
          <p:spPr>
            <a:xfrm>
              <a:off x="40278" y="1869964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8" name="Lijn"/>
            <p:cNvSpPr/>
            <p:nvPr/>
          </p:nvSpPr>
          <p:spPr>
            <a:xfrm flipV="1">
              <a:off x="40278" y="1065933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09" name="Lijn"/>
            <p:cNvSpPr/>
            <p:nvPr/>
          </p:nvSpPr>
          <p:spPr>
            <a:xfrm>
              <a:off x="40278" y="1865972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0" name="Lijn"/>
            <p:cNvSpPr/>
            <p:nvPr/>
          </p:nvSpPr>
          <p:spPr>
            <a:xfrm>
              <a:off x="32708" y="2667290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1" name="Lijn"/>
            <p:cNvSpPr/>
            <p:nvPr/>
          </p:nvSpPr>
          <p:spPr>
            <a:xfrm flipV="1">
              <a:off x="32708" y="1863260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2" name="Lijn"/>
            <p:cNvSpPr/>
            <p:nvPr/>
          </p:nvSpPr>
          <p:spPr>
            <a:xfrm>
              <a:off x="32708" y="2663298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3" name="Lijn"/>
            <p:cNvSpPr/>
            <p:nvPr/>
          </p:nvSpPr>
          <p:spPr>
            <a:xfrm flipV="1">
              <a:off x="47848" y="105544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4" name="Lijn"/>
            <p:cNvSpPr/>
            <p:nvPr/>
          </p:nvSpPr>
          <p:spPr>
            <a:xfrm>
              <a:off x="60562" y="948589"/>
              <a:ext cx="1680427" cy="24423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5" name="Lijn"/>
            <p:cNvSpPr/>
            <p:nvPr/>
          </p:nvSpPr>
          <p:spPr>
            <a:xfrm flipV="1">
              <a:off x="32708" y="2749389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6" name="Lijn"/>
            <p:cNvSpPr/>
            <p:nvPr/>
          </p:nvSpPr>
          <p:spPr>
            <a:xfrm flipV="1">
              <a:off x="47848" y="1963860"/>
              <a:ext cx="1726708" cy="161178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7" name="Lijn"/>
            <p:cNvSpPr/>
            <p:nvPr/>
          </p:nvSpPr>
          <p:spPr>
            <a:xfrm flipV="1">
              <a:off x="47849" y="1157912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8" name="Lijn"/>
            <p:cNvSpPr/>
            <p:nvPr/>
          </p:nvSpPr>
          <p:spPr>
            <a:xfrm>
              <a:off x="0" y="9888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19" name="Lijn"/>
            <p:cNvSpPr/>
            <p:nvPr/>
          </p:nvSpPr>
          <p:spPr>
            <a:xfrm>
              <a:off x="0" y="9888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820" name="Lijn"/>
            <p:cNvSpPr/>
            <p:nvPr/>
          </p:nvSpPr>
          <p:spPr>
            <a:xfrm>
              <a:off x="0" y="9888"/>
              <a:ext cx="1757789" cy="333659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Lijn"/>
          <p:cNvSpPr/>
          <p:nvPr/>
        </p:nvSpPr>
        <p:spPr>
          <a:xfrm flipH="1">
            <a:off x="5923534" y="1382787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4" name="Lijn"/>
          <p:cNvSpPr/>
          <p:nvPr/>
        </p:nvSpPr>
        <p:spPr>
          <a:xfrm flipH="1">
            <a:off x="2826812" y="4218341"/>
            <a:ext cx="1558582" cy="710097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5" name="A"/>
          <p:cNvSpPr/>
          <p:nvPr/>
        </p:nvSpPr>
        <p:spPr>
          <a:xfrm>
            <a:off x="1550229" y="1799787"/>
            <a:ext cx="1093292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26" name="C"/>
          <p:cNvSpPr/>
          <p:nvPr/>
        </p:nvSpPr>
        <p:spPr>
          <a:xfrm>
            <a:off x="4510370" y="836141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27" name="Lijn"/>
          <p:cNvSpPr/>
          <p:nvPr/>
        </p:nvSpPr>
        <p:spPr>
          <a:xfrm flipH="1" flipV="1">
            <a:off x="2719347" y="2512010"/>
            <a:ext cx="1721932" cy="92838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8" name="Lijn"/>
          <p:cNvSpPr/>
          <p:nvPr/>
        </p:nvSpPr>
        <p:spPr>
          <a:xfrm flipH="1">
            <a:off x="2832657" y="1382787"/>
            <a:ext cx="1495077" cy="78628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29" name="Lijn"/>
          <p:cNvSpPr/>
          <p:nvPr/>
        </p:nvSpPr>
        <p:spPr>
          <a:xfrm flipH="1">
            <a:off x="5923534" y="3910360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0" name="Lijn"/>
          <p:cNvSpPr/>
          <p:nvPr/>
        </p:nvSpPr>
        <p:spPr>
          <a:xfrm flipH="1">
            <a:off x="2774451" y="1903781"/>
            <a:ext cx="1668228" cy="2623858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1" name="Lijn"/>
          <p:cNvSpPr/>
          <p:nvPr/>
        </p:nvSpPr>
        <p:spPr>
          <a:xfrm flipH="1">
            <a:off x="494713" y="2346433"/>
            <a:ext cx="92648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2" name="Lijn"/>
          <p:cNvSpPr/>
          <p:nvPr/>
        </p:nvSpPr>
        <p:spPr>
          <a:xfrm flipH="1">
            <a:off x="548972" y="4944567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3" name="D"/>
          <p:cNvSpPr/>
          <p:nvPr/>
        </p:nvSpPr>
        <p:spPr>
          <a:xfrm>
            <a:off x="4510370" y="3363714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834" name="B"/>
          <p:cNvSpPr/>
          <p:nvPr/>
        </p:nvSpPr>
        <p:spPr>
          <a:xfrm>
            <a:off x="1604487" y="4381791"/>
            <a:ext cx="1093293" cy="1093293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35" name="E"/>
          <p:cNvSpPr/>
          <p:nvPr/>
        </p:nvSpPr>
        <p:spPr>
          <a:xfrm>
            <a:off x="4510370" y="5891286"/>
            <a:ext cx="1093293" cy="1093293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36" name="Lijn"/>
          <p:cNvSpPr/>
          <p:nvPr/>
        </p:nvSpPr>
        <p:spPr>
          <a:xfrm flipH="1" flipV="1">
            <a:off x="2724070" y="2997011"/>
            <a:ext cx="1717300" cy="282945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7" name="Lijn"/>
          <p:cNvSpPr/>
          <p:nvPr/>
        </p:nvSpPr>
        <p:spPr>
          <a:xfrm flipH="1" flipV="1">
            <a:off x="2826812" y="5228532"/>
            <a:ext cx="1506064" cy="649712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38" name="Lijn"/>
          <p:cNvSpPr/>
          <p:nvPr/>
        </p:nvSpPr>
        <p:spPr>
          <a:xfrm flipH="1">
            <a:off x="5923534" y="6437932"/>
            <a:ext cx="56077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" name="Vergelijking"/>
              <p:cNvSpPr txBox="1"/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𝐷𝐵</m:t>
                                </m:r>
                              </m:e>
                            </m:mr>
                            <m:mr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𝐸𝐴</m:t>
                                </m:r>
                              </m:e>
                              <m:e>
                                <m:r>
                                  <a:rPr sz="4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3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616" y="7511705"/>
                <a:ext cx="3914581" cy="1874521"/>
              </a:xfrm>
              <a:prstGeom prst="rect">
                <a:avLst/>
              </a:prstGeom>
              <a:blipFill>
                <a:blip r:embed="rId2"/>
                <a:stretch>
                  <a:fillRect b="-29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0" name="Vergelijking"/>
              <p:cNvSpPr txBox="1"/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4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191" y="257212"/>
                <a:ext cx="299010" cy="315469"/>
              </a:xfrm>
              <a:prstGeom prst="rect">
                <a:avLst/>
              </a:prstGeom>
              <a:blipFill>
                <a:blip r:embed="rId3"/>
                <a:stretch>
                  <a:fillRect b="-423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layer p"/>
          <p:cNvSpPr txBox="1"/>
          <p:nvPr/>
        </p:nvSpPr>
        <p:spPr>
          <a:xfrm>
            <a:off x="2138292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p</a:t>
            </a:r>
          </a:p>
        </p:txBody>
      </p:sp>
      <p:sp>
        <p:nvSpPr>
          <p:cNvPr id="843" name="layer q"/>
          <p:cNvSpPr txBox="1"/>
          <p:nvPr/>
        </p:nvSpPr>
        <p:spPr>
          <a:xfrm>
            <a:off x="6271451" y="7584534"/>
            <a:ext cx="969170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layer q</a:t>
            </a:r>
          </a:p>
        </p:txBody>
      </p:sp>
      <p:sp>
        <p:nvSpPr>
          <p:cNvPr id="844" name="Lijn"/>
          <p:cNvSpPr/>
          <p:nvPr/>
        </p:nvSpPr>
        <p:spPr>
          <a:xfrm>
            <a:off x="3298556" y="6470677"/>
            <a:ext cx="259038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5" name="Lijn"/>
          <p:cNvSpPr/>
          <p:nvPr/>
        </p:nvSpPr>
        <p:spPr>
          <a:xfrm>
            <a:off x="3246195" y="3315803"/>
            <a:ext cx="2900589" cy="2900590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6" name="Lijn"/>
          <p:cNvSpPr/>
          <p:nvPr/>
        </p:nvSpPr>
        <p:spPr>
          <a:xfrm>
            <a:off x="3350760" y="2925027"/>
            <a:ext cx="267739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7" name="Lijn"/>
          <p:cNvSpPr/>
          <p:nvPr/>
        </p:nvSpPr>
        <p:spPr>
          <a:xfrm flipV="1">
            <a:off x="3246195" y="3443931"/>
            <a:ext cx="2895029" cy="2625948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8" name="Lijn"/>
          <p:cNvSpPr/>
          <p:nvPr/>
        </p:nvSpPr>
        <p:spPr>
          <a:xfrm>
            <a:off x="1020716" y="290889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849" name="Lijn"/>
          <p:cNvSpPr/>
          <p:nvPr/>
        </p:nvSpPr>
        <p:spPr>
          <a:xfrm>
            <a:off x="1020716" y="6486807"/>
            <a:ext cx="926482" cy="1"/>
          </a:xfrm>
          <a:prstGeom prst="line">
            <a:avLst/>
          </a:prstGeom>
          <a:ln w="50800">
            <a:solidFill>
              <a:srgbClr val="53585F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0" name="Vergelijking"/>
              <p:cNvSpPr txBox="1"/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2143109"/>
                <a:ext cx="703788" cy="597968"/>
              </a:xfrm>
              <a:prstGeom prst="rect">
                <a:avLst/>
              </a:prstGeom>
              <a:blipFill>
                <a:blip r:embed="rId2"/>
                <a:stretch>
                  <a:fillRect r="-8621" b="-153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1" name="Vergelijking"/>
              <p:cNvSpPr txBox="1"/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3628546"/>
                <a:ext cx="703788" cy="597968"/>
              </a:xfrm>
              <a:prstGeom prst="rect">
                <a:avLst/>
              </a:prstGeom>
              <a:blipFill>
                <a:blip r:embed="rId3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2" name="Vergelijking"/>
              <p:cNvSpPr txBox="1"/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43" y="5236840"/>
                <a:ext cx="703788" cy="597968"/>
              </a:xfrm>
              <a:prstGeom prst="rect">
                <a:avLst/>
              </a:prstGeom>
              <a:blipFill>
                <a:blip r:embed="rId4"/>
                <a:stretch>
                  <a:fillRect r="-8696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3" name="Vergelijking"/>
              <p:cNvSpPr txBox="1"/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5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46" y="6724962"/>
                <a:ext cx="703788" cy="597968"/>
              </a:xfrm>
              <a:prstGeom prst="rect">
                <a:avLst/>
              </a:prstGeom>
              <a:blipFill>
                <a:blip r:embed="rId5"/>
                <a:stretch>
                  <a:fillRect r="-8621" b="-163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4" name="A"/>
          <p:cNvSpPr/>
          <p:nvPr/>
        </p:nvSpPr>
        <p:spPr>
          <a:xfrm>
            <a:off x="2076205" y="243407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55" name="B"/>
          <p:cNvSpPr/>
          <p:nvPr/>
        </p:nvSpPr>
        <p:spPr>
          <a:xfrm>
            <a:off x="2076205" y="5995852"/>
            <a:ext cx="1093292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56" name="C"/>
          <p:cNvSpPr/>
          <p:nvPr/>
        </p:nvSpPr>
        <p:spPr>
          <a:xfrm>
            <a:off x="6214949" y="2434072"/>
            <a:ext cx="1093293" cy="1093292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57" name="D"/>
          <p:cNvSpPr/>
          <p:nvPr/>
        </p:nvSpPr>
        <p:spPr>
          <a:xfrm>
            <a:off x="6214949" y="5995852"/>
            <a:ext cx="1093293" cy="1093293"/>
          </a:xfrm>
          <a:prstGeom prst="ellipse">
            <a:avLst/>
          </a:prstGeom>
          <a:gradFill>
            <a:gsLst>
              <a:gs pos="0">
                <a:schemeClr val="accent2">
                  <a:hueOff val="-2473792"/>
                  <a:satOff val="-50209"/>
                  <a:lumOff val="23543"/>
                </a:schemeClr>
              </a:gs>
              <a:gs pos="100000">
                <a:schemeClr val="accent2">
                  <a:hueOff val="-554920"/>
                  <a:satOff val="-21482"/>
                  <a:lumOff val="-6228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grpSp>
        <p:nvGrpSpPr>
          <p:cNvPr id="860" name="Groepeer"/>
          <p:cNvGrpSpPr/>
          <p:nvPr/>
        </p:nvGrpSpPr>
        <p:grpSpPr>
          <a:xfrm>
            <a:off x="9509021" y="1807790"/>
            <a:ext cx="1448719" cy="695146"/>
            <a:chOff x="0" y="0"/>
            <a:chExt cx="1448717" cy="695144"/>
          </a:xfrm>
        </p:grpSpPr>
        <p:sp>
          <p:nvSpPr>
            <p:cNvPr id="858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9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5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6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3" name="Groepeer"/>
          <p:cNvGrpSpPr/>
          <p:nvPr/>
        </p:nvGrpSpPr>
        <p:grpSpPr>
          <a:xfrm>
            <a:off x="7495037" y="2352109"/>
            <a:ext cx="1448719" cy="695147"/>
            <a:chOff x="0" y="0"/>
            <a:chExt cx="1448717" cy="695145"/>
          </a:xfrm>
        </p:grpSpPr>
        <p:sp>
          <p:nvSpPr>
            <p:cNvPr id="861" name="Lijn"/>
            <p:cNvSpPr/>
            <p:nvPr/>
          </p:nvSpPr>
          <p:spPr>
            <a:xfrm flipH="1" flipV="1">
              <a:off x="-1" y="695145"/>
              <a:ext cx="1448719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2" name="Vergelijking"/>
                <p:cNvSpPr txBox="1"/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610813" cy="599266"/>
                </a:xfrm>
                <a:prstGeom prst="rect">
                  <a:avLst/>
                </a:prstGeom>
                <a:blipFill>
                  <a:blip r:embed="rId7"/>
                  <a:stretch>
                    <a:fillRect r="-20000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6" name="Groepeer"/>
          <p:cNvGrpSpPr/>
          <p:nvPr/>
        </p:nvGrpSpPr>
        <p:grpSpPr>
          <a:xfrm>
            <a:off x="7495037" y="6516752"/>
            <a:ext cx="1448719" cy="664159"/>
            <a:chOff x="0" y="0"/>
            <a:chExt cx="1448717" cy="664158"/>
          </a:xfrm>
        </p:grpSpPr>
        <p:sp>
          <p:nvSpPr>
            <p:cNvPr id="864" name="Lijn"/>
            <p:cNvSpPr/>
            <p:nvPr/>
          </p:nvSpPr>
          <p:spPr>
            <a:xfrm flipH="1" flipV="1">
              <a:off x="0" y="0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5" name="Vergelijking"/>
                <p:cNvSpPr txBox="1"/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84" y="66550"/>
                  <a:ext cx="610814" cy="597609"/>
                </a:xfrm>
                <a:prstGeom prst="rect">
                  <a:avLst/>
                </a:prstGeom>
                <a:blipFill>
                  <a:blip r:embed="rId8"/>
                  <a:stretch>
                    <a:fillRect r="-18812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9" name="Groepeer"/>
          <p:cNvGrpSpPr/>
          <p:nvPr/>
        </p:nvGrpSpPr>
        <p:grpSpPr>
          <a:xfrm>
            <a:off x="9509021" y="2896429"/>
            <a:ext cx="1676342" cy="695147"/>
            <a:chOff x="0" y="0"/>
            <a:chExt cx="1676340" cy="695145"/>
          </a:xfrm>
        </p:grpSpPr>
        <p:sp>
          <p:nvSpPr>
            <p:cNvPr id="867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8" name="Vergelijking"/>
                <p:cNvSpPr txBox="1"/>
                <p:nvPr/>
              </p:nvSpPr>
              <p:spPr>
                <a:xfrm>
                  <a:off x="327896" y="0"/>
                  <a:ext cx="1348444" cy="6923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ar-AE" sz="3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6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1348444" cy="69236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2" name="Groepeer"/>
          <p:cNvGrpSpPr/>
          <p:nvPr/>
        </p:nvGrpSpPr>
        <p:grpSpPr>
          <a:xfrm>
            <a:off x="9509021" y="5328842"/>
            <a:ext cx="1448719" cy="695146"/>
            <a:chOff x="0" y="0"/>
            <a:chExt cx="1448717" cy="695144"/>
          </a:xfrm>
        </p:grpSpPr>
        <p:sp>
          <p:nvSpPr>
            <p:cNvPr id="870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1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0"/>
                  <a:stretch>
                    <a:fillRect r="-20755" b="-1632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5" name="Groepeer"/>
          <p:cNvGrpSpPr/>
          <p:nvPr/>
        </p:nvGrpSpPr>
        <p:grpSpPr>
          <a:xfrm>
            <a:off x="9509021" y="6417482"/>
            <a:ext cx="1448719" cy="695146"/>
            <a:chOff x="0" y="0"/>
            <a:chExt cx="1448717" cy="695144"/>
          </a:xfrm>
        </p:grpSpPr>
        <p:sp>
          <p:nvSpPr>
            <p:cNvPr id="873" name="Lijn"/>
            <p:cNvSpPr/>
            <p:nvPr/>
          </p:nvSpPr>
          <p:spPr>
            <a:xfrm>
              <a:off x="0" y="695144"/>
              <a:ext cx="1448718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4" name="Vergelijking"/>
                <p:cNvSpPr txBox="1"/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8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96" y="0"/>
                  <a:ext cx="973163" cy="597245"/>
                </a:xfrm>
                <a:prstGeom prst="rect">
                  <a:avLst/>
                </a:prstGeom>
                <a:blipFill>
                  <a:blip r:embed="rId11"/>
                  <a:stretch>
                    <a:fillRect r="-20755" b="-1530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sigmoïdefunctie"/>
          <p:cNvSpPr txBox="1"/>
          <p:nvPr/>
        </p:nvSpPr>
        <p:spPr>
          <a:xfrm>
            <a:off x="1229131" y="652358"/>
            <a:ext cx="551272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b="1"/>
              <a:t>sigmoïdefunctie</a:t>
            </a:r>
            <a:r>
              <a:rPr lang="nl-NL" b="1"/>
              <a:t> + afgeleide:</a:t>
            </a:r>
            <a:endParaRPr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8" name="Vergelijking"/>
              <p:cNvSpPr txBox="1"/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8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1422580"/>
                <a:ext cx="2702090" cy="993497"/>
              </a:xfrm>
              <a:prstGeom prst="rect">
                <a:avLst/>
              </a:prstGeom>
              <a:blipFill>
                <a:blip r:embed="rId2"/>
                <a:stretch>
                  <a:fillRect r="-10835" b="-490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9" name="Vergelijking"/>
              <p:cNvSpPr txBox="1"/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31" y="5706876"/>
                <a:ext cx="3460509" cy="864378"/>
              </a:xfrm>
              <a:prstGeom prst="rect">
                <a:avLst/>
              </a:prstGeom>
              <a:blipFill>
                <a:blip r:embed="rId3"/>
                <a:stretch>
                  <a:fillRect r="-16402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0" name="Vergelijking"/>
              <p:cNvSpPr txBox="1"/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7215786"/>
                <a:ext cx="6229654" cy="644324"/>
              </a:xfrm>
              <a:prstGeom prst="rect">
                <a:avLst/>
              </a:prstGeom>
              <a:blipFill>
                <a:blip r:embed="rId4"/>
                <a:stretch>
                  <a:fillRect r="-18707" b="-1809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1" name="Vergelijking"/>
              <p:cNvSpPr txBox="1"/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8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11" y="8504642"/>
                <a:ext cx="6229654" cy="644324"/>
              </a:xfrm>
              <a:prstGeom prst="rect">
                <a:avLst/>
              </a:prstGeom>
              <a:blipFill>
                <a:blip r:embed="rId5"/>
                <a:stretch>
                  <a:fillRect r="-18707" b="-1792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/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2" name="Vergelijking">
                <a:extLst>
                  <a:ext uri="{FF2B5EF4-FFF2-40B4-BE49-F238E27FC236}">
                    <a16:creationId xmlns:a16="http://schemas.microsoft.com/office/drawing/2014/main" id="{56C78727-3377-12AF-4EB1-BFB8479A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12" y="3188200"/>
                <a:ext cx="3813404" cy="404623"/>
              </a:xfrm>
              <a:prstGeom prst="rect">
                <a:avLst/>
              </a:prstGeom>
              <a:blipFill>
                <a:blip r:embed="rId6"/>
                <a:stretch>
                  <a:fillRect r="-19649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B9A1C1AE-11B8-41AF-7AD6-5FC3B6D4BA83}"/>
              </a:ext>
            </a:extLst>
          </p:cNvPr>
          <p:cNvCxnSpPr/>
          <p:nvPr/>
        </p:nvCxnSpPr>
        <p:spPr>
          <a:xfrm>
            <a:off x="6109855" y="3501348"/>
            <a:ext cx="662553" cy="0"/>
          </a:xfrm>
          <a:prstGeom prst="line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66E296F9-6886-DCBC-E9CE-49789216966B}"/>
              </a:ext>
            </a:extLst>
          </p:cNvPr>
          <p:cNvCxnSpPr/>
          <p:nvPr/>
        </p:nvCxnSpPr>
        <p:spPr>
          <a:xfrm>
            <a:off x="6772408" y="3501348"/>
            <a:ext cx="0" cy="3813852"/>
          </a:xfrm>
          <a:prstGeom prst="straightConnector1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1F29C476-7E27-367F-FFB4-421D19955B9B}"/>
              </a:ext>
            </a:extLst>
          </p:cNvPr>
          <p:cNvSpPr txBox="1"/>
          <p:nvPr/>
        </p:nvSpPr>
        <p:spPr>
          <a:xfrm>
            <a:off x="5982698" y="3879141"/>
            <a:ext cx="3757047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2800" b="0" i="0" u="none" strike="noStrike" cap="none" spc="0" normalizeH="0" baseline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kettingregel!</a:t>
            </a:r>
          </a:p>
        </p:txBody>
      </p:sp>
      <p:sp>
        <p:nvSpPr>
          <p:cNvPr id="3" name="sigmoïdefunctie">
            <a:extLst>
              <a:ext uri="{FF2B5EF4-FFF2-40B4-BE49-F238E27FC236}">
                <a16:creationId xmlns:a16="http://schemas.microsoft.com/office/drawing/2014/main" id="{3007FAFE-6AA7-6434-BECD-38D48991A05B}"/>
              </a:ext>
            </a:extLst>
          </p:cNvPr>
          <p:cNvSpPr txBox="1"/>
          <p:nvPr/>
        </p:nvSpPr>
        <p:spPr>
          <a:xfrm>
            <a:off x="1150677" y="4918610"/>
            <a:ext cx="11243463" cy="65659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nl-NL" b="1"/>
              <a:t>terugrekenen van de output-errors naar de eerdere lagen:</a:t>
            </a:r>
            <a:endParaRPr b="1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roepeer"/>
          <p:cNvGrpSpPr/>
          <p:nvPr/>
        </p:nvGrpSpPr>
        <p:grpSpPr>
          <a:xfrm>
            <a:off x="2058095" y="2419559"/>
            <a:ext cx="9880145" cy="4854993"/>
            <a:chOff x="0" y="0"/>
            <a:chExt cx="9880144" cy="4854991"/>
          </a:xfrm>
        </p:grpSpPr>
        <p:sp>
          <p:nvSpPr>
            <p:cNvPr id="883" name="+1"/>
            <p:cNvSpPr/>
            <p:nvPr/>
          </p:nvSpPr>
          <p:spPr>
            <a:xfrm>
              <a:off x="0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4" name="+1"/>
            <p:cNvSpPr/>
            <p:nvPr/>
          </p:nvSpPr>
          <p:spPr>
            <a:xfrm>
              <a:off x="5183746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5" name="+1"/>
            <p:cNvSpPr/>
            <p:nvPr/>
          </p:nvSpPr>
          <p:spPr>
            <a:xfrm>
              <a:off x="2558315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886" name="Cirkel"/>
            <p:cNvSpPr/>
            <p:nvPr/>
          </p:nvSpPr>
          <p:spPr>
            <a:xfrm>
              <a:off x="0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7" name="Cirkel"/>
            <p:cNvSpPr/>
            <p:nvPr/>
          </p:nvSpPr>
          <p:spPr>
            <a:xfrm>
              <a:off x="0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8" name="Cirkel"/>
            <p:cNvSpPr/>
            <p:nvPr/>
          </p:nvSpPr>
          <p:spPr>
            <a:xfrm>
              <a:off x="0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89" name="Cirkel"/>
            <p:cNvSpPr/>
            <p:nvPr/>
          </p:nvSpPr>
          <p:spPr>
            <a:xfrm>
              <a:off x="5183746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0" name="Cirkel"/>
            <p:cNvSpPr/>
            <p:nvPr/>
          </p:nvSpPr>
          <p:spPr>
            <a:xfrm>
              <a:off x="5183746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1" name="Cirkel"/>
            <p:cNvSpPr/>
            <p:nvPr/>
          </p:nvSpPr>
          <p:spPr>
            <a:xfrm>
              <a:off x="5183746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2" name="Cirkel"/>
            <p:cNvSpPr/>
            <p:nvPr/>
          </p:nvSpPr>
          <p:spPr>
            <a:xfrm>
              <a:off x="7681901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3" name="Cirkel"/>
            <p:cNvSpPr/>
            <p:nvPr/>
          </p:nvSpPr>
          <p:spPr>
            <a:xfrm>
              <a:off x="7681901" y="2649558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13" name="Groepeer"/>
            <p:cNvGrpSpPr/>
            <p:nvPr/>
          </p:nvGrpSpPr>
          <p:grpSpPr>
            <a:xfrm>
              <a:off x="686043" y="348227"/>
              <a:ext cx="1798481" cy="3575645"/>
              <a:chOff x="0" y="0"/>
              <a:chExt cx="1798479" cy="3575644"/>
            </a:xfrm>
          </p:grpSpPr>
          <p:sp>
            <p:nvSpPr>
              <p:cNvPr id="894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5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6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7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8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899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0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1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2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3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4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5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6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7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8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09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0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1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12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14" name="Cirkel"/>
            <p:cNvSpPr/>
            <p:nvPr/>
          </p:nvSpPr>
          <p:spPr>
            <a:xfrm>
              <a:off x="25041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5" name="Cirkel"/>
            <p:cNvSpPr/>
            <p:nvPr/>
          </p:nvSpPr>
          <p:spPr>
            <a:xfrm>
              <a:off x="25041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6" name="Cirkel"/>
            <p:cNvSpPr/>
            <p:nvPr/>
          </p:nvSpPr>
          <p:spPr>
            <a:xfrm>
              <a:off x="25041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7" name="Cirkel"/>
            <p:cNvSpPr/>
            <p:nvPr/>
          </p:nvSpPr>
          <p:spPr>
            <a:xfrm>
              <a:off x="5433257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8" name="Cirkel"/>
            <p:cNvSpPr/>
            <p:nvPr/>
          </p:nvSpPr>
          <p:spPr>
            <a:xfrm>
              <a:off x="5433257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19" name="Cirkel"/>
            <p:cNvSpPr/>
            <p:nvPr/>
          </p:nvSpPr>
          <p:spPr>
            <a:xfrm>
              <a:off x="5433257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0" name="Cirkel"/>
            <p:cNvSpPr/>
            <p:nvPr/>
          </p:nvSpPr>
          <p:spPr>
            <a:xfrm>
              <a:off x="7932317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1" name="Cirkel"/>
            <p:cNvSpPr/>
            <p:nvPr/>
          </p:nvSpPr>
          <p:spPr>
            <a:xfrm>
              <a:off x="7932317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22" name="Cirkel"/>
            <p:cNvSpPr/>
            <p:nvPr/>
          </p:nvSpPr>
          <p:spPr>
            <a:xfrm>
              <a:off x="7932317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39" name="Groepeer"/>
            <p:cNvGrpSpPr/>
            <p:nvPr/>
          </p:nvGrpSpPr>
          <p:grpSpPr>
            <a:xfrm>
              <a:off x="5884591" y="343967"/>
              <a:ext cx="1819342" cy="3586655"/>
              <a:chOff x="0" y="0"/>
              <a:chExt cx="1819341" cy="3586653"/>
            </a:xfrm>
          </p:grpSpPr>
          <p:sp>
            <p:nvSpPr>
              <p:cNvPr id="923" name="Lijn"/>
              <p:cNvSpPr/>
              <p:nvPr/>
            </p:nvSpPr>
            <p:spPr>
              <a:xfrm>
                <a:off x="18044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4" name="Lijn"/>
              <p:cNvSpPr/>
              <p:nvPr/>
            </p:nvSpPr>
            <p:spPr>
              <a:xfrm>
                <a:off x="20064" y="14148"/>
                <a:ext cx="1711034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5" name="Lijn"/>
              <p:cNvSpPr/>
              <p:nvPr/>
            </p:nvSpPr>
            <p:spPr>
              <a:xfrm>
                <a:off x="20861" y="14147"/>
                <a:ext cx="1798481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6" name="Lijn"/>
              <p:cNvSpPr/>
              <p:nvPr/>
            </p:nvSpPr>
            <p:spPr>
              <a:xfrm flipV="1">
                <a:off x="0" y="935523"/>
                <a:ext cx="1727092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7" name="Lijn"/>
              <p:cNvSpPr/>
              <p:nvPr/>
            </p:nvSpPr>
            <p:spPr>
              <a:xfrm>
                <a:off x="16058" y="9309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8" name="Lijn"/>
              <p:cNvSpPr/>
              <p:nvPr/>
            </p:nvSpPr>
            <p:spPr>
              <a:xfrm>
                <a:off x="19867" y="932847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29" name="Lijn"/>
              <p:cNvSpPr/>
              <p:nvPr/>
            </p:nvSpPr>
            <p:spPr>
              <a:xfrm>
                <a:off x="918" y="932063"/>
                <a:ext cx="1700328" cy="170032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0" name="Lijn"/>
              <p:cNvSpPr/>
              <p:nvPr/>
            </p:nvSpPr>
            <p:spPr>
              <a:xfrm flipV="1">
                <a:off x="6104" y="188102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1" name="Lijn"/>
              <p:cNvSpPr/>
              <p:nvPr/>
            </p:nvSpPr>
            <p:spPr>
              <a:xfrm flipV="1">
                <a:off x="6104" y="1067474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2" name="Lijn"/>
              <p:cNvSpPr/>
              <p:nvPr/>
            </p:nvSpPr>
            <p:spPr>
              <a:xfrm>
                <a:off x="6104" y="1881019"/>
                <a:ext cx="1724135" cy="77422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3" name="Lijn"/>
              <p:cNvSpPr/>
              <p:nvPr/>
            </p:nvSpPr>
            <p:spPr>
              <a:xfrm flipV="1">
                <a:off x="6104" y="2641156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4" name="Lijn"/>
              <p:cNvSpPr/>
              <p:nvPr/>
            </p:nvSpPr>
            <p:spPr>
              <a:xfrm flipV="1">
                <a:off x="6104" y="1827610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5" name="Lijn"/>
              <p:cNvSpPr/>
              <p:nvPr/>
            </p:nvSpPr>
            <p:spPr>
              <a:xfrm flipV="1">
                <a:off x="6104" y="1105450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6" name="Lijn"/>
              <p:cNvSpPr/>
              <p:nvPr/>
            </p:nvSpPr>
            <p:spPr>
              <a:xfrm flipV="1">
                <a:off x="6104" y="1103453"/>
                <a:ext cx="1772027" cy="248320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7" name="Lijn"/>
              <p:cNvSpPr/>
              <p:nvPr/>
            </p:nvSpPr>
            <p:spPr>
              <a:xfrm flipV="1">
                <a:off x="6104" y="2773107"/>
                <a:ext cx="1736553" cy="81354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38" name="Lijn"/>
              <p:cNvSpPr/>
              <p:nvPr/>
            </p:nvSpPr>
            <p:spPr>
              <a:xfrm flipV="1">
                <a:off x="6104" y="2050947"/>
                <a:ext cx="1766333" cy="1535707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40" name="Lijn"/>
            <p:cNvSpPr/>
            <p:nvPr/>
          </p:nvSpPr>
          <p:spPr>
            <a:xfrm flipH="1">
              <a:off x="8464560" y="1152491"/>
              <a:ext cx="69428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1" name="Lijn"/>
            <p:cNvSpPr/>
            <p:nvPr/>
          </p:nvSpPr>
          <p:spPr>
            <a:xfrm flipH="1">
              <a:off x="8464560" y="1897650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2" name="Lijn"/>
            <p:cNvSpPr/>
            <p:nvPr/>
          </p:nvSpPr>
          <p:spPr>
            <a:xfrm flipH="1">
              <a:off x="8464560" y="3023809"/>
              <a:ext cx="69428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43" name="Cirkel"/>
            <p:cNvSpPr/>
            <p:nvPr/>
          </p:nvSpPr>
          <p:spPr>
            <a:xfrm>
              <a:off x="2558315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4" name="Cirkel"/>
            <p:cNvSpPr/>
            <p:nvPr/>
          </p:nvSpPr>
          <p:spPr>
            <a:xfrm>
              <a:off x="2558315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5" name="Cirkel"/>
            <p:cNvSpPr/>
            <p:nvPr/>
          </p:nvSpPr>
          <p:spPr>
            <a:xfrm>
              <a:off x="2558315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6" name="Cirkel"/>
            <p:cNvSpPr/>
            <p:nvPr/>
          </p:nvSpPr>
          <p:spPr>
            <a:xfrm>
              <a:off x="2807826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7" name="Cirkel"/>
            <p:cNvSpPr/>
            <p:nvPr/>
          </p:nvSpPr>
          <p:spPr>
            <a:xfrm>
              <a:off x="2807826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8" name="Cirkel"/>
            <p:cNvSpPr/>
            <p:nvPr/>
          </p:nvSpPr>
          <p:spPr>
            <a:xfrm>
              <a:off x="2807826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68" name="Groepeer"/>
            <p:cNvGrpSpPr/>
            <p:nvPr/>
          </p:nvGrpSpPr>
          <p:grpSpPr>
            <a:xfrm>
              <a:off x="3233234" y="348227"/>
              <a:ext cx="1798481" cy="3575645"/>
              <a:chOff x="0" y="0"/>
              <a:chExt cx="1798479" cy="3575644"/>
            </a:xfrm>
          </p:grpSpPr>
          <p:sp>
            <p:nvSpPr>
              <p:cNvPr id="949" name="Lijn"/>
              <p:cNvSpPr/>
              <p:nvPr/>
            </p:nvSpPr>
            <p:spPr>
              <a:xfrm>
                <a:off x="40692" y="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0" name="Lijn"/>
              <p:cNvSpPr/>
              <p:nvPr/>
            </p:nvSpPr>
            <p:spPr>
              <a:xfrm>
                <a:off x="40278" y="938700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1" name="Lijn"/>
              <p:cNvSpPr/>
              <p:nvPr/>
            </p:nvSpPr>
            <p:spPr>
              <a:xfrm>
                <a:off x="40278" y="3573118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2" name="Lijn"/>
              <p:cNvSpPr/>
              <p:nvPr/>
            </p:nvSpPr>
            <p:spPr>
              <a:xfrm>
                <a:off x="40278" y="931263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3" name="Lijn"/>
              <p:cNvSpPr/>
              <p:nvPr/>
            </p:nvSpPr>
            <p:spPr>
              <a:xfrm>
                <a:off x="60562" y="948589"/>
                <a:ext cx="1711033" cy="1711033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4" name="Lijn"/>
              <p:cNvSpPr/>
              <p:nvPr/>
            </p:nvSpPr>
            <p:spPr>
              <a:xfrm>
                <a:off x="40278" y="1869964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5" name="Lijn"/>
              <p:cNvSpPr/>
              <p:nvPr/>
            </p:nvSpPr>
            <p:spPr>
              <a:xfrm flipV="1">
                <a:off x="40278" y="1065933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6" name="Lijn"/>
              <p:cNvSpPr/>
              <p:nvPr/>
            </p:nvSpPr>
            <p:spPr>
              <a:xfrm>
                <a:off x="40278" y="1865972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7" name="Lijn"/>
              <p:cNvSpPr/>
              <p:nvPr/>
            </p:nvSpPr>
            <p:spPr>
              <a:xfrm>
                <a:off x="32708" y="2667290"/>
                <a:ext cx="1727093" cy="1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8" name="Lijn"/>
              <p:cNvSpPr/>
              <p:nvPr/>
            </p:nvSpPr>
            <p:spPr>
              <a:xfrm flipV="1">
                <a:off x="32708" y="1863260"/>
                <a:ext cx="1727093" cy="80396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59" name="Lijn"/>
              <p:cNvSpPr/>
              <p:nvPr/>
            </p:nvSpPr>
            <p:spPr>
              <a:xfrm>
                <a:off x="32708" y="2663298"/>
                <a:ext cx="1737090" cy="85164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0" name="Lijn"/>
              <p:cNvSpPr/>
              <p:nvPr/>
            </p:nvSpPr>
            <p:spPr>
              <a:xfrm flipV="1">
                <a:off x="47848" y="105544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1" name="Lijn"/>
              <p:cNvSpPr/>
              <p:nvPr/>
            </p:nvSpPr>
            <p:spPr>
              <a:xfrm>
                <a:off x="60562" y="948589"/>
                <a:ext cx="1680427" cy="24423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2" name="Lijn"/>
              <p:cNvSpPr/>
              <p:nvPr/>
            </p:nvSpPr>
            <p:spPr>
              <a:xfrm flipV="1">
                <a:off x="32708" y="2749389"/>
                <a:ext cx="1752225" cy="82625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3" name="Lijn"/>
              <p:cNvSpPr/>
              <p:nvPr/>
            </p:nvSpPr>
            <p:spPr>
              <a:xfrm flipV="1">
                <a:off x="47848" y="1963860"/>
                <a:ext cx="1726708" cy="1611785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4" name="Lijn"/>
              <p:cNvSpPr/>
              <p:nvPr/>
            </p:nvSpPr>
            <p:spPr>
              <a:xfrm flipV="1">
                <a:off x="47849" y="1157912"/>
                <a:ext cx="1729877" cy="241773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5" name="Lijn"/>
              <p:cNvSpPr/>
              <p:nvPr/>
            </p:nvSpPr>
            <p:spPr>
              <a:xfrm>
                <a:off x="0" y="9888"/>
                <a:ext cx="1711034" cy="171103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6" name="Lijn"/>
              <p:cNvSpPr/>
              <p:nvPr/>
            </p:nvSpPr>
            <p:spPr>
              <a:xfrm>
                <a:off x="0" y="9888"/>
                <a:ext cx="1798480" cy="2505352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  <p:sp>
            <p:nvSpPr>
              <p:cNvPr id="967" name="Lijn"/>
              <p:cNvSpPr/>
              <p:nvPr/>
            </p:nvSpPr>
            <p:spPr>
              <a:xfrm>
                <a:off x="0" y="9888"/>
                <a:ext cx="1757789" cy="3336598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  <a:head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  <a:endParaRPr/>
              </a:p>
            </p:txBody>
          </p:sp>
        </p:grpSp>
        <p:sp>
          <p:nvSpPr>
            <p:cNvPr id="969" name="Lijn"/>
            <p:cNvSpPr/>
            <p:nvPr/>
          </p:nvSpPr>
          <p:spPr>
            <a:xfrm rot="10800000">
              <a:off x="3312343" y="4474858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70" name="Lijn"/>
            <p:cNvSpPr/>
            <p:nvPr/>
          </p:nvSpPr>
          <p:spPr>
            <a:xfrm rot="10800000">
              <a:off x="5592285" y="4477910"/>
              <a:ext cx="1865934" cy="37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5" extrusionOk="0">
                  <a:moveTo>
                    <a:pt x="0" y="20046"/>
                  </a:moveTo>
                  <a:cubicBezTo>
                    <a:pt x="3134" y="6206"/>
                    <a:pt x="7328" y="-995"/>
                    <a:pt x="11613" y="111"/>
                  </a:cubicBezTo>
                  <a:cubicBezTo>
                    <a:pt x="15355" y="1076"/>
                    <a:pt x="18898" y="8349"/>
                    <a:pt x="21600" y="20605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pic>
          <p:nvPicPr>
            <p:cNvPr id="971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97544" y="87944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2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7544" y="1618181"/>
              <a:ext cx="4826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3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7544" y="2763459"/>
              <a:ext cx="4826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4" name="pasted-image.pdf" descr="pasted-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2962" y="2298559"/>
              <a:ext cx="50801" cy="30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6" name="Vergelijking"/>
              <p:cNvSpPr txBox="1"/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6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280" y="7414477"/>
                <a:ext cx="895193" cy="518746"/>
              </a:xfrm>
              <a:prstGeom prst="rect">
                <a:avLst/>
              </a:prstGeom>
              <a:blipFill>
                <a:blip r:embed="rId6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7" name="Vergelijking"/>
              <p:cNvSpPr txBox="1"/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977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437" y="7414477"/>
                <a:ext cx="895193" cy="518746"/>
              </a:xfrm>
              <a:prstGeom prst="rect">
                <a:avLst/>
              </a:prstGeom>
              <a:blipFill>
                <a:blip r:embed="rId7"/>
                <a:stretch>
                  <a:fillRect r="-6122" b="-2117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8" name="Vergelijking"/>
              <p:cNvSpPr txBox="1"/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8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0600874" y="1932885"/>
                <a:ext cx="2018631" cy="504220"/>
              </a:xfrm>
              <a:prstGeom prst="rect">
                <a:avLst/>
              </a:prstGeom>
              <a:blipFill>
                <a:blip r:embed="rId8"/>
                <a:stretch>
                  <a:fillRect r="-151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9" name="Vergelijking"/>
              <p:cNvSpPr txBox="1"/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79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7455277" y="1138171"/>
                <a:ext cx="3644549" cy="375856"/>
              </a:xfrm>
              <a:prstGeom prst="rect">
                <a:avLst/>
              </a:prstGeom>
              <a:blipFill>
                <a:blip r:embed="rId9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0" name="Vergelijking"/>
              <p:cNvSpPr txBox="1"/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9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5122638" y="1138171"/>
                <a:ext cx="3644549" cy="375856"/>
              </a:xfrm>
              <a:prstGeom prst="rect">
                <a:avLst/>
              </a:prstGeom>
              <a:blipFill>
                <a:blip r:embed="rId10"/>
                <a:stretch>
                  <a:fillRect t="-11048" r="-18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1" name="Vergelijking"/>
              <p:cNvSpPr txBox="1"/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9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637" y="8883896"/>
                <a:ext cx="3813404" cy="404623"/>
              </a:xfrm>
              <a:prstGeom prst="rect">
                <a:avLst/>
              </a:prstGeom>
              <a:blipFill>
                <a:blip r:embed="rId11"/>
                <a:stretch>
                  <a:fillRect r="-19649" b="-3432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Vergelijking">
                <a:extLst>
                  <a:ext uri="{FF2B5EF4-FFF2-40B4-BE49-F238E27FC236}">
                    <a16:creationId xmlns:a16="http://schemas.microsoft.com/office/drawing/2014/main" id="{9570EF65-D85D-F49A-E56B-3C4816D7A131}"/>
                  </a:ext>
                </a:extLst>
              </p:cNvPr>
              <p:cNvSpPr txBox="1"/>
              <p:nvPr/>
            </p:nvSpPr>
            <p:spPr>
              <a:xfrm rot="19800000">
                <a:off x="2423905" y="1086178"/>
                <a:ext cx="4483087" cy="4487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ar-AE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800"/>
              </a:p>
            </p:txBody>
          </p:sp>
        </mc:Choice>
        <mc:Fallback xmlns="">
          <p:sp>
            <p:nvSpPr>
              <p:cNvPr id="3" name="Vergelijking">
                <a:extLst>
                  <a:ext uri="{FF2B5EF4-FFF2-40B4-BE49-F238E27FC236}">
                    <a16:creationId xmlns:a16="http://schemas.microsoft.com/office/drawing/2014/main" id="{9570EF65-D85D-F49A-E56B-3C4816D7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423905" y="1086178"/>
                <a:ext cx="4483087" cy="448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Vergelijking">
                <a:extLst>
                  <a:ext uri="{FF2B5EF4-FFF2-40B4-BE49-F238E27FC236}">
                    <a16:creationId xmlns:a16="http://schemas.microsoft.com/office/drawing/2014/main" id="{AB0F6BAC-793B-8F0C-FACD-F74E83C43E29}"/>
                  </a:ext>
                </a:extLst>
              </p:cNvPr>
              <p:cNvSpPr txBox="1"/>
              <p:nvPr/>
            </p:nvSpPr>
            <p:spPr>
              <a:xfrm>
                <a:off x="3129939" y="7414477"/>
                <a:ext cx="1186094" cy="7694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4800" i="1" smtClean="0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ar-AE"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 sz="4800" b="0" i="1" smtClean="0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4800" i="1">
                              <a:solidFill>
                                <a:srgbClr val="3B1E4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>
                  <a:solidFill>
                    <a:srgbClr val="3B1F4E"/>
                  </a:solidFill>
                </a:endParaRPr>
              </a:p>
            </p:txBody>
          </p:sp>
        </mc:Choice>
        <mc:Fallback xmlns="">
          <p:sp>
            <p:nvSpPr>
              <p:cNvPr id="5" name="Vergelijking">
                <a:extLst>
                  <a:ext uri="{FF2B5EF4-FFF2-40B4-BE49-F238E27FC236}">
                    <a16:creationId xmlns:a16="http://schemas.microsoft.com/office/drawing/2014/main" id="{AB0F6BAC-793B-8F0C-FACD-F74E83C4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939" y="7414477"/>
                <a:ext cx="1186094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Afbeelding 19">
            <a:extLst>
              <a:ext uri="{FF2B5EF4-FFF2-40B4-BE49-F238E27FC236}">
                <a16:creationId xmlns:a16="http://schemas.microsoft.com/office/drawing/2014/main" id="{832F3953-4573-A5B1-CC15-EBF261B11E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50475" y="6798485"/>
            <a:ext cx="1816233" cy="5355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Lettertype, schermopname, handschrift&#10;&#10;Automatisch gegenereerde beschrijving">
            <a:extLst>
              <a:ext uri="{FF2B5EF4-FFF2-40B4-BE49-F238E27FC236}">
                <a16:creationId xmlns:a16="http://schemas.microsoft.com/office/drawing/2014/main" id="{B73CB8D5-1C20-AD76-8340-9FCED316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"/>
          <a:stretch/>
        </p:blipFill>
        <p:spPr>
          <a:xfrm>
            <a:off x="-3231" y="1823"/>
            <a:ext cx="13004780" cy="97517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25" y="0"/>
            <a:ext cx="13001549" cy="975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DA9EFE7-D06A-B897-3E8A-15D98E352CD2}"/>
              </a:ext>
            </a:extLst>
          </p:cNvPr>
          <p:cNvSpPr/>
          <p:nvPr/>
        </p:nvSpPr>
        <p:spPr>
          <a:xfrm>
            <a:off x="1704109" y="3782291"/>
            <a:ext cx="8257309" cy="1330036"/>
          </a:xfrm>
          <a:prstGeom prst="rect">
            <a:avLst/>
          </a:prstGeom>
          <a:noFill/>
          <a:ln w="1905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B42CC56-73AB-C6CC-1B95-FAE1C05E01A2}"/>
              </a:ext>
            </a:extLst>
          </p:cNvPr>
          <p:cNvSpPr/>
          <p:nvPr/>
        </p:nvSpPr>
        <p:spPr>
          <a:xfrm>
            <a:off x="1704109" y="5112327"/>
            <a:ext cx="8257309" cy="2424546"/>
          </a:xfrm>
          <a:prstGeom prst="rect">
            <a:avLst/>
          </a:prstGeom>
          <a:noFill/>
          <a:ln w="19050" cap="flat">
            <a:solidFill>
              <a:schemeClr val="accent6">
                <a:lumMod val="7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3A96142-D77C-BEEC-4E8E-3B7BC7AA80BC}"/>
              </a:ext>
            </a:extLst>
          </p:cNvPr>
          <p:cNvSpPr txBox="1"/>
          <p:nvPr/>
        </p:nvSpPr>
        <p:spPr>
          <a:xfrm>
            <a:off x="10058400" y="4070523"/>
            <a:ext cx="160550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600" b="0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forward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0CC260-0B6A-E988-8605-2440E770C4DA}"/>
              </a:ext>
            </a:extLst>
          </p:cNvPr>
          <p:cNvSpPr txBox="1"/>
          <p:nvPr/>
        </p:nvSpPr>
        <p:spPr>
          <a:xfrm>
            <a:off x="9961418" y="5996305"/>
            <a:ext cx="21751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>
                <a:solidFill>
                  <a:schemeClr val="accent6">
                    <a:lumMod val="75000"/>
                  </a:schemeClr>
                </a:solidFill>
              </a:rPr>
              <a:t>back</a:t>
            </a:r>
            <a:r>
              <a:rPr kumimoji="0" lang="nl-NL" sz="3600" b="0" i="0" u="none" strike="noStrike" cap="none" spc="0" normalizeH="0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ward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6D95931-EF91-EFDF-05D4-226B37FE78D4}"/>
              </a:ext>
            </a:extLst>
          </p:cNvPr>
          <p:cNvSpPr/>
          <p:nvPr/>
        </p:nvSpPr>
        <p:spPr>
          <a:xfrm>
            <a:off x="1814945" y="6539345"/>
            <a:ext cx="4530437" cy="85898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6121E288-5599-3689-0009-29161C6B3952}"/>
                  </a:ext>
                </a:extLst>
              </p:cNvPr>
              <p:cNvSpPr txBox="1"/>
              <p:nvPr/>
            </p:nvSpPr>
            <p:spPr>
              <a:xfrm>
                <a:off x="1988013" y="6584916"/>
                <a:ext cx="4580421" cy="767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𝑖𝑗</m:t>
                          </m:r>
                        </m:sub>
                        <m:sup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(</m:t>
                          </m:r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𝑙</m:t>
                          </m:r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)</m:t>
                          </m:r>
                        </m:sup>
                      </m:sSubSup>
                      <m:box>
                        <m:boxPr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</m:ctrlPr>
                        </m:boxPr>
                        <m:e>
                          <m: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Helvetica Light"/>
                            </a:rPr>
                            <m:t>≔</m:t>
                          </m:r>
                        </m:e>
                      </m:box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nl-N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sSubSup>
                        <m:sSubSupPr>
                          <m:ctrlP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0" lang="nl-NL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6121E288-5599-3689-0009-29161C6B3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013" y="6584916"/>
                <a:ext cx="4580421" cy="767839"/>
              </a:xfrm>
              <a:prstGeom prst="rect">
                <a:avLst/>
              </a:prstGeom>
              <a:blipFill>
                <a:blip r:embed="rId3"/>
                <a:stretch>
                  <a:fillRect b="-79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l:neurale netwerken"/>
          <p:cNvSpPr txBox="1"/>
          <p:nvPr/>
        </p:nvSpPr>
        <p:spPr>
          <a:xfrm>
            <a:off x="940097" y="4292599"/>
            <a:ext cx="111246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ml:neurale netwerken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nn:implementatiedetails"/>
          <p:cNvSpPr txBox="1"/>
          <p:nvPr/>
        </p:nvSpPr>
        <p:spPr>
          <a:xfrm>
            <a:off x="114324" y="4292599"/>
            <a:ext cx="1277615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nn:implementatiedetails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roepeer"/>
          <p:cNvGrpSpPr/>
          <p:nvPr/>
        </p:nvGrpSpPr>
        <p:grpSpPr>
          <a:xfrm>
            <a:off x="1020716" y="2143109"/>
            <a:ext cx="8051132" cy="5872978"/>
            <a:chOff x="0" y="0"/>
            <a:chExt cx="8051131" cy="5872977"/>
          </a:xfrm>
        </p:grpSpPr>
        <p:sp>
          <p:nvSpPr>
            <p:cNvPr id="992" name="Lijn"/>
            <p:cNvSpPr/>
            <p:nvPr/>
          </p:nvSpPr>
          <p:spPr>
            <a:xfrm>
              <a:off x="6463202" y="738060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3" name="Lijn"/>
            <p:cNvSpPr/>
            <p:nvPr/>
          </p:nvSpPr>
          <p:spPr>
            <a:xfrm>
              <a:off x="2277840" y="4327568"/>
              <a:ext cx="259038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4" name="Lijn"/>
            <p:cNvSpPr/>
            <p:nvPr/>
          </p:nvSpPr>
          <p:spPr>
            <a:xfrm>
              <a:off x="2225478" y="1172694"/>
              <a:ext cx="2900590" cy="2900590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5" name="Lijn"/>
            <p:cNvSpPr/>
            <p:nvPr/>
          </p:nvSpPr>
          <p:spPr>
            <a:xfrm>
              <a:off x="2330043" y="781918"/>
              <a:ext cx="267739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6" name="laag 1"/>
            <p:cNvSpPr txBox="1"/>
            <p:nvPr/>
          </p:nvSpPr>
          <p:spPr>
            <a:xfrm>
              <a:off x="1159769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1</a:t>
              </a:r>
            </a:p>
          </p:txBody>
        </p:sp>
        <p:sp>
          <p:nvSpPr>
            <p:cNvPr id="997" name="laag 2"/>
            <p:cNvSpPr txBox="1"/>
            <p:nvPr/>
          </p:nvSpPr>
          <p:spPr>
            <a:xfrm>
              <a:off x="5292927" y="5441425"/>
              <a:ext cx="884784" cy="4315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laag 2</a:t>
              </a:r>
            </a:p>
          </p:txBody>
        </p:sp>
        <p:sp>
          <p:nvSpPr>
            <p:cNvPr id="998" name="Lijn"/>
            <p:cNvSpPr/>
            <p:nvPr/>
          </p:nvSpPr>
          <p:spPr>
            <a:xfrm>
              <a:off x="6602414" y="4327568"/>
              <a:ext cx="1448718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999" name="Lijn"/>
            <p:cNvSpPr/>
            <p:nvPr/>
          </p:nvSpPr>
          <p:spPr>
            <a:xfrm flipV="1">
              <a:off x="2225478" y="1300822"/>
              <a:ext cx="2895030" cy="2625947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0" name="Lijn"/>
            <p:cNvSpPr/>
            <p:nvPr/>
          </p:nvSpPr>
          <p:spPr>
            <a:xfrm>
              <a:off x="0" y="765787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001" name="Lijn"/>
            <p:cNvSpPr/>
            <p:nvPr/>
          </p:nvSpPr>
          <p:spPr>
            <a:xfrm>
              <a:off x="0" y="4343698"/>
              <a:ext cx="926482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2" name="Vergelijking"/>
                <p:cNvSpPr txBox="1"/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2915"/>
                  <a:ext cx="609354" cy="588879"/>
                </a:xfrm>
                <a:prstGeom prst="rect">
                  <a:avLst/>
                </a:prstGeom>
                <a:blipFill>
                  <a:blip r:embed="rId2"/>
                  <a:stretch>
                    <a:fillRect r="-17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3" name="Vergelijking"/>
                <p:cNvSpPr txBox="1"/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599" y="4394119"/>
                  <a:ext cx="609354" cy="588879"/>
                </a:xfrm>
                <a:prstGeom prst="rect">
                  <a:avLst/>
                </a:prstGeom>
                <a:blipFill>
                  <a:blip r:embed="rId3"/>
                  <a:stretch>
                    <a:fillRect r="-17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4" name="Vergelijking"/>
                <p:cNvSpPr txBox="1"/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2915"/>
                  <a:ext cx="609354" cy="588879"/>
                </a:xfrm>
                <a:prstGeom prst="rect">
                  <a:avLst/>
                </a:prstGeom>
                <a:blipFill>
                  <a:blip r:embed="rId4"/>
                  <a:stretch>
                    <a:fillRect r="-18000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5" name="Vergelijking"/>
                <p:cNvSpPr txBox="1"/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098" y="4394119"/>
                  <a:ext cx="609354" cy="588879"/>
                </a:xfrm>
                <a:prstGeom prst="rect">
                  <a:avLst/>
                </a:prstGeom>
                <a:blipFill>
                  <a:blip r:embed="rId5"/>
                  <a:stretch>
                    <a:fillRect r="-1800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6" name="Vergelijking"/>
                <p:cNvSpPr txBox="1"/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0"/>
                  <a:ext cx="677796" cy="588879"/>
                </a:xfrm>
                <a:prstGeom prst="rect">
                  <a:avLst/>
                </a:prstGeom>
                <a:blipFill>
                  <a:blip r:embed="rId6"/>
                  <a:stretch>
                    <a:fillRect r="-9821" b="-17708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7" name="Vergelijking"/>
                <p:cNvSpPr txBox="1"/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1485437"/>
                  <a:ext cx="677795" cy="588879"/>
                </a:xfrm>
                <a:prstGeom prst="rect">
                  <a:avLst/>
                </a:prstGeom>
                <a:blipFill>
                  <a:blip r:embed="rId7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8" name="Vergelijking"/>
                <p:cNvSpPr txBox="1"/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827" y="3093730"/>
                  <a:ext cx="677795" cy="588880"/>
                </a:xfrm>
                <a:prstGeom prst="rect">
                  <a:avLst/>
                </a:prstGeom>
                <a:blipFill>
                  <a:blip r:embed="rId8"/>
                  <a:stretch>
                    <a:fillRect r="-9910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9" name="Vergelijking"/>
                <p:cNvSpPr txBox="1"/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009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230" y="4581853"/>
                  <a:ext cx="677796" cy="588879"/>
                </a:xfrm>
                <a:prstGeom prst="rect">
                  <a:avLst/>
                </a:prstGeom>
                <a:blipFill>
                  <a:blip r:embed="rId9"/>
                  <a:stretch>
                    <a:fillRect r="-9821" b="-1752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0" name="A"/>
            <p:cNvSpPr/>
            <p:nvPr/>
          </p:nvSpPr>
          <p:spPr>
            <a:xfrm>
              <a:off x="1055488" y="29096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011" name="B"/>
            <p:cNvSpPr/>
            <p:nvPr/>
          </p:nvSpPr>
          <p:spPr>
            <a:xfrm>
              <a:off x="1055488" y="3852743"/>
              <a:ext cx="1093293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012" name="C"/>
            <p:cNvSpPr/>
            <p:nvPr/>
          </p:nvSpPr>
          <p:spPr>
            <a:xfrm>
              <a:off x="5194233" y="290963"/>
              <a:ext cx="1093292" cy="109329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1013" name="D"/>
            <p:cNvSpPr/>
            <p:nvPr/>
          </p:nvSpPr>
          <p:spPr>
            <a:xfrm>
              <a:off x="5194233" y="3852743"/>
              <a:ext cx="1093292" cy="1093293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hueOff val="-2473792"/>
                    <a:satOff val="-50209"/>
                    <a:lumOff val="23543"/>
                  </a:schemeClr>
                </a:gs>
                <a:gs pos="100000">
                  <a:schemeClr val="accent2">
                    <a:hueOff val="-554920"/>
                    <a:satOff val="-21482"/>
                    <a:lumOff val="-6228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t>D</a:t>
              </a:r>
            </a:p>
          </p:txBody>
        </p:sp>
      </p:grpSp>
      <p:sp>
        <p:nvSpPr>
          <p:cNvPr id="1015" name="Initiële waarden van de Theta’s (1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(1/2)</a:t>
            </a:r>
          </a:p>
        </p:txBody>
      </p:sp>
      <p:grpSp>
        <p:nvGrpSpPr>
          <p:cNvPr id="1020" name="Groepeer"/>
          <p:cNvGrpSpPr/>
          <p:nvPr/>
        </p:nvGrpSpPr>
        <p:grpSpPr>
          <a:xfrm>
            <a:off x="8274230" y="3839867"/>
            <a:ext cx="4508705" cy="2073866"/>
            <a:chOff x="0" y="0"/>
            <a:chExt cx="4508703" cy="2073864"/>
          </a:xfrm>
        </p:grpSpPr>
        <p:grpSp>
          <p:nvGrpSpPr>
            <p:cNvPr id="1018" name="Groepeer"/>
            <p:cNvGrpSpPr/>
            <p:nvPr/>
          </p:nvGrpSpPr>
          <p:grpSpPr>
            <a:xfrm>
              <a:off x="132769" y="127698"/>
              <a:ext cx="4243165" cy="1791482"/>
              <a:chOff x="0" y="0"/>
              <a:chExt cx="4243164" cy="17914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6" name="Vergelijking"/>
                  <p:cNvSpPr txBox="1"/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algn="l" defTabSz="914400" latinLnBrk="1">
                      <a:defRPr sz="18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sz="4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sz="4800"/>
                  </a:p>
                </p:txBody>
              </p:sp>
            </mc:Choice>
            <mc:Fallback xmlns="">
              <p:sp>
                <p:nvSpPr>
                  <p:cNvPr id="1016" name="Vergelijking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0"/>
                    <a:ext cx="1875005" cy="8682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0065" b="-17606"/>
                    </a:stretch>
                  </a:blipFill>
                  <a:ln w="12700" cap="flat">
                    <a:noFill/>
                    <a:miter lim="400000"/>
                  </a:ln>
                  <a:effectLst/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7" name="np.zeros((m,n))"/>
              <p:cNvSpPr txBox="1"/>
              <p:nvPr/>
            </p:nvSpPr>
            <p:spPr>
              <a:xfrm>
                <a:off x="0" y="1169181"/>
                <a:ext cx="4243165" cy="622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np.zeros((m,n))</a:t>
                </a:r>
              </a:p>
            </p:txBody>
          </p:sp>
        </p:grpSp>
        <p:sp>
          <p:nvSpPr>
            <p:cNvPr id="1019" name="Rechthoek"/>
            <p:cNvSpPr/>
            <p:nvPr/>
          </p:nvSpPr>
          <p:spPr>
            <a:xfrm>
              <a:off x="0" y="0"/>
              <a:ext cx="4508704" cy="207386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ymmetry breaking"/>
          <p:cNvSpPr txBox="1"/>
          <p:nvPr/>
        </p:nvSpPr>
        <p:spPr>
          <a:xfrm>
            <a:off x="8184382" y="242493"/>
            <a:ext cx="367590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symmetry breaking</a:t>
            </a:r>
          </a:p>
        </p:txBody>
      </p:sp>
      <p:sp>
        <p:nvSpPr>
          <p:cNvPr id="1023" name="Initiële waarden van de Theta’s (2/2)"/>
          <p:cNvSpPr txBox="1"/>
          <p:nvPr/>
        </p:nvSpPr>
        <p:spPr>
          <a:xfrm>
            <a:off x="172319" y="242493"/>
            <a:ext cx="689037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Initiële waarden van de Theta’s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" name="Vergelijking"/>
              <p:cNvSpPr txBox="1"/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102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83" y="1938462"/>
                <a:ext cx="5081434" cy="868273"/>
              </a:xfrm>
              <a:prstGeom prst="rect">
                <a:avLst/>
              </a:prstGeom>
              <a:blipFill>
                <a:blip r:embed="rId2"/>
                <a:stretch>
                  <a:fillRect r="-10084" b="-1760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5D36AB5C-E6A1-8E12-A120-56EF4E6D7648}"/>
                  </a:ext>
                </a:extLst>
              </p:cNvPr>
              <p:cNvSpPr txBox="1"/>
              <p:nvPr/>
            </p:nvSpPr>
            <p:spPr>
              <a:xfrm>
                <a:off x="8713372" y="4058371"/>
                <a:ext cx="3201709" cy="16368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0" lang="nl-NL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kumimoji="0" lang="nl-NL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fPr>
                            <m:num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6</m:t>
                              </m:r>
                            </m:num>
                            <m:den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𝐿</m:t>
                              </m:r>
                              <m:r>
                                <a:rPr kumimoji="0" lang="nl-NL" sz="3600" b="0" i="1" u="none" strike="noStrike" cap="none" spc="0" normalizeH="0" baseline="-2500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𝑖𝑛</m:t>
                              </m:r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+</m:t>
                              </m:r>
                              <m:r>
                                <a:rPr kumimoji="0" lang="nl-NL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𝐿𝑜</m:t>
                              </m:r>
                              <m:r>
                                <a:rPr kumimoji="0" lang="nl-NL" sz="3600" b="0" i="1" u="none" strike="noStrike" cap="none" spc="0" normalizeH="0" baseline="-2500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𝑢𝑡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0" lang="nl-NL" sz="3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>
          <p:sp>
            <p:nvSpPr>
              <p:cNvPr id="2" name="Tekstvak 1">
                <a:extLst>
                  <a:ext uri="{FF2B5EF4-FFF2-40B4-BE49-F238E27FC236}">
                    <a16:creationId xmlns:a16="http://schemas.microsoft.com/office/drawing/2014/main" id="{5D36AB5C-E6A1-8E12-A120-56EF4E6D7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372" y="4058371"/>
                <a:ext cx="3201709" cy="1636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unrolling parameters"/>
          <p:cNvSpPr txBox="1"/>
          <p:nvPr/>
        </p:nvSpPr>
        <p:spPr>
          <a:xfrm>
            <a:off x="389582" y="2822326"/>
            <a:ext cx="398599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unrolling parameters</a:t>
            </a:r>
          </a:p>
        </p:txBody>
      </p:sp>
      <p:sp>
        <p:nvSpPr>
          <p:cNvPr id="1027" name="&gt;&gt;&gt; Theta1.shape…"/>
          <p:cNvSpPr txBox="1"/>
          <p:nvPr/>
        </p:nvSpPr>
        <p:spPr>
          <a:xfrm>
            <a:off x="389582" y="3780979"/>
            <a:ext cx="12042131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Theta1.shape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(25, 401)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Theta2.shape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(10, 26)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np.concatenate ( (Theta1.flatten(), Theta2.flatten()) ).shape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(10285,)</a:t>
            </a:r>
          </a:p>
          <a:p>
            <a:pPr algn="l">
              <a:defRPr sz="2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&gt;&gt;&gt;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607E5E7-4429-E1E7-74F1-A9EEA2C34125}"/>
              </a:ext>
            </a:extLst>
          </p:cNvPr>
          <p:cNvSpPr txBox="1"/>
          <p:nvPr/>
        </p:nvSpPr>
        <p:spPr>
          <a:xfrm>
            <a:off x="498764" y="506975"/>
            <a:ext cx="11932949" cy="1549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5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Extra uitleg bij deel 2 – opgaveset 2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4000" i="1"/>
              <a:t>zelf een Neuraal Netwerk trainen op de MNIST-set</a:t>
            </a:r>
            <a:endParaRPr kumimoji="0" lang="nl-NL" sz="40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A86419EA-6D49-BEED-19F6-8ADF06699ECF}"/>
              </a:ext>
            </a:extLst>
          </p:cNvPr>
          <p:cNvSpPr txBox="1"/>
          <p:nvPr/>
        </p:nvSpPr>
        <p:spPr>
          <a:xfrm>
            <a:off x="1123217" y="6922946"/>
            <a:ext cx="113084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NL" sz="2400" u="sng"/>
              <a:t>https://numpy.org/doc/stable/reference/generated/numpy.ndarray.flatten.html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ef nnCostFunction(Thetas, X, y):…"/>
          <p:cNvSpPr txBox="1"/>
          <p:nvPr/>
        </p:nvSpPr>
        <p:spPr>
          <a:xfrm>
            <a:off x="446087" y="2569278"/>
            <a:ext cx="7625485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def nnCostFunction(Thetas, X, y):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global input_size, hidden_size, num_labels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size = hidden_size * (1+input_size)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Theta1 = Thetas[:size].reshape(hidden_size, input_size+1)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Theta2 = Thetas[size:].reshape(num_labels, hidden_layer_size+1)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J = computeCost(Theta1,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grad1, grad2 = nnCheckGradients(Theta1, Theta2, X, y)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3200"/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    return J, np.concatenate( (grad1.flatten(), grad2.flatten()) )</a:t>
            </a:r>
          </a:p>
        </p:txBody>
      </p:sp>
      <p:sp>
        <p:nvSpPr>
          <p:cNvPr id="1031" name="res = minimize(nnCostFunction, init_params, args=args,…"/>
          <p:cNvSpPr txBox="1"/>
          <p:nvPr/>
        </p:nvSpPr>
        <p:spPr>
          <a:xfrm>
            <a:off x="446087" y="7419868"/>
            <a:ext cx="633025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res = minimize(nnCostFunction, init_params, args=args, 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	method='CG', callback=callbackF, 	</a:t>
            </a:r>
          </a:p>
          <a:p>
            <a:pPr algn="l">
              <a:defRPr sz="2400" baseline="16666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200"/>
              <a:t>	options={'maxiter':30,'disp':True})</a:t>
            </a:r>
          </a:p>
        </p:txBody>
      </p:sp>
      <p:sp>
        <p:nvSpPr>
          <p:cNvPr id="1028" name="scipy.optimize.minimize()"/>
          <p:cNvSpPr txBox="1"/>
          <p:nvPr/>
        </p:nvSpPr>
        <p:spPr>
          <a:xfrm>
            <a:off x="446087" y="1247548"/>
            <a:ext cx="69957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scipy.optimize.minimize()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14" y="790840"/>
            <a:ext cx="1007417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hidden_layer.png" descr="hidden_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89" y="917840"/>
            <a:ext cx="10435222" cy="8171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8B1C1-AFB3-D863-BFA4-6520D11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10700"/>
              <a:t>Na de pauze…</a:t>
            </a:r>
            <a:br>
              <a:rPr lang="nl-NL" sz="10700"/>
            </a:br>
            <a:r>
              <a:rPr lang="nl-NL" sz="6700" i="1"/>
              <a:t>live Notebook over Keras</a:t>
            </a:r>
          </a:p>
        </p:txBody>
      </p:sp>
      <p:pic>
        <p:nvPicPr>
          <p:cNvPr id="1026" name="Picture 2" descr="Los beneficios de utilizar Jupyter Notebook para programar">
            <a:extLst>
              <a:ext uri="{FF2B5EF4-FFF2-40B4-BE49-F238E27FC236}">
                <a16:creationId xmlns:a16="http://schemas.microsoft.com/office/drawing/2014/main" id="{F7A84577-A282-3FC2-B956-F4C0C708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891077"/>
            <a:ext cx="3204729" cy="371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Install and Import Keras in Anaconda/Jupyter Notebooks">
            <a:extLst>
              <a:ext uri="{FF2B5EF4-FFF2-40B4-BE49-F238E27FC236}">
                <a16:creationId xmlns:a16="http://schemas.microsoft.com/office/drawing/2014/main" id="{9BB2E3B4-8F73-0800-BC6B-229903BDE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186" y="3980071"/>
            <a:ext cx="8421614" cy="353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466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jn"/>
          <p:cNvSpPr/>
          <p:nvPr/>
        </p:nvSpPr>
        <p:spPr>
          <a:xfrm>
            <a:off x="6975778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4" name="Lijn"/>
          <p:cNvSpPr/>
          <p:nvPr/>
        </p:nvSpPr>
        <p:spPr>
          <a:xfrm>
            <a:off x="9648249" y="4905190"/>
            <a:ext cx="1477534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35" name="Cirkel"/>
          <p:cNvSpPr/>
          <p:nvPr/>
        </p:nvSpPr>
        <p:spPr>
          <a:xfrm>
            <a:off x="8485903" y="4272569"/>
            <a:ext cx="1208463" cy="1208462"/>
          </a:xfrm>
          <a:prstGeom prst="ellipse">
            <a:avLst/>
          </a:prstGeom>
          <a:solidFill>
            <a:srgbClr val="F39200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38" name="Groepeer"/>
          <p:cNvGrpSpPr/>
          <p:nvPr/>
        </p:nvGrpSpPr>
        <p:grpSpPr>
          <a:xfrm>
            <a:off x="6381681" y="4272569"/>
            <a:ext cx="1208462" cy="1208462"/>
            <a:chOff x="0" y="0"/>
            <a:chExt cx="1208461" cy="1208461"/>
          </a:xfrm>
        </p:grpSpPr>
        <p:sp>
          <p:nvSpPr>
            <p:cNvPr id="136" name="+1"/>
            <p:cNvSpPr/>
            <p:nvPr/>
          </p:nvSpPr>
          <p:spPr>
            <a:xfrm>
              <a:off x="0" y="0"/>
              <a:ext cx="1208462" cy="1208462"/>
            </a:xfrm>
            <a:prstGeom prst="ellipse">
              <a:avLst/>
            </a:prstGeom>
            <a:solidFill>
              <a:srgbClr val="01FF44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pic>
          <p:nvPicPr>
            <p:cNvPr id="137" name="pasted-image.png" descr="pasted-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901" y="222906"/>
              <a:ext cx="774660" cy="7626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" name="Lijn"/>
          <p:cNvSpPr/>
          <p:nvPr/>
        </p:nvSpPr>
        <p:spPr>
          <a:xfrm flipV="1">
            <a:off x="9090134" y="4421648"/>
            <a:ext cx="1" cy="910304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0" name="Lijn"/>
          <p:cNvSpPr/>
          <p:nvPr/>
        </p:nvSpPr>
        <p:spPr>
          <a:xfrm>
            <a:off x="8628850" y="4876800"/>
            <a:ext cx="935270" cy="0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1" name="Lijn"/>
          <p:cNvSpPr/>
          <p:nvPr/>
        </p:nvSpPr>
        <p:spPr>
          <a:xfrm>
            <a:off x="8684637" y="4594145"/>
            <a:ext cx="779585" cy="5527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05" extrusionOk="0">
                <a:moveTo>
                  <a:pt x="0" y="19302"/>
                </a:moveTo>
                <a:cubicBezTo>
                  <a:pt x="5036" y="20451"/>
                  <a:pt x="9953" y="16629"/>
                  <a:pt x="11452" y="10399"/>
                </a:cubicBezTo>
                <a:cubicBezTo>
                  <a:pt x="11821" y="8866"/>
                  <a:pt x="11944" y="7245"/>
                  <a:pt x="12414" y="5757"/>
                </a:cubicBezTo>
                <a:cubicBezTo>
                  <a:pt x="13871" y="1149"/>
                  <a:pt x="17941" y="-1149"/>
                  <a:pt x="21600" y="57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42" name="Lijn"/>
          <p:cNvSpPr/>
          <p:nvPr/>
        </p:nvSpPr>
        <p:spPr>
          <a:xfrm flipV="1">
            <a:off x="11769440" y="3303257"/>
            <a:ext cx="1" cy="1208463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3" name="Lijn"/>
          <p:cNvSpPr/>
          <p:nvPr/>
        </p:nvSpPr>
        <p:spPr>
          <a:xfrm>
            <a:off x="5097515" y="3316569"/>
            <a:ext cx="6674547" cy="1"/>
          </a:xfrm>
          <a:prstGeom prst="line">
            <a:avLst/>
          </a:prstGeom>
          <a:noFill/>
          <a:ln w="25400" cap="flat">
            <a:solidFill>
              <a:schemeClr val="accent6"/>
            </a:solidFill>
            <a:prstDash val="solid"/>
            <a:miter lim="400000"/>
            <a:headEnd type="stealth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/>
            </a:pPr>
            <a:endParaRPr/>
          </a:p>
        </p:txBody>
      </p:sp>
      <p:sp>
        <p:nvSpPr>
          <p:cNvPr id="145" name="update gewichten"/>
          <p:cNvSpPr/>
          <p:nvPr/>
        </p:nvSpPr>
        <p:spPr>
          <a:xfrm>
            <a:off x="6695936" y="3122915"/>
            <a:ext cx="1270001" cy="1270002"/>
          </a:xfrm>
          <a:prstGeom prst="line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update gewichten</a:t>
            </a:r>
          </a:p>
        </p:txBody>
      </p:sp>
      <p:sp>
        <p:nvSpPr>
          <p:cNvPr id="147" name="https://nl.wikipedia.org/wiki/Perceptron"/>
          <p:cNvSpPr txBox="1"/>
          <p:nvPr/>
        </p:nvSpPr>
        <p:spPr>
          <a:xfrm>
            <a:off x="615745" y="9095744"/>
            <a:ext cx="5135316" cy="402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https://nl.wikipedia.org/wiki/Perceptron</a:t>
            </a:r>
          </a:p>
        </p:txBody>
      </p:sp>
      <p:grpSp>
        <p:nvGrpSpPr>
          <p:cNvPr id="183" name="Groepeer"/>
          <p:cNvGrpSpPr/>
          <p:nvPr/>
        </p:nvGrpSpPr>
        <p:grpSpPr>
          <a:xfrm>
            <a:off x="1371600" y="2175347"/>
            <a:ext cx="5017762" cy="6334077"/>
            <a:chOff x="0" y="0"/>
            <a:chExt cx="5017761" cy="6334075"/>
          </a:xfrm>
        </p:grpSpPr>
        <p:sp>
          <p:nvSpPr>
            <p:cNvPr id="148" name="Lijn"/>
            <p:cNvSpPr/>
            <p:nvPr/>
          </p:nvSpPr>
          <p:spPr>
            <a:xfrm>
              <a:off x="2766482" y="852442"/>
              <a:ext cx="2249352" cy="1713013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49" name="Lijn"/>
            <p:cNvSpPr/>
            <p:nvPr/>
          </p:nvSpPr>
          <p:spPr>
            <a:xfrm>
              <a:off x="2733018" y="2164240"/>
              <a:ext cx="2258240" cy="50770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0" name="Lijn"/>
            <p:cNvSpPr/>
            <p:nvPr/>
          </p:nvSpPr>
          <p:spPr>
            <a:xfrm flipV="1">
              <a:off x="2791882" y="2816552"/>
              <a:ext cx="2192645" cy="66271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1" name="Lijn"/>
            <p:cNvSpPr/>
            <p:nvPr/>
          </p:nvSpPr>
          <p:spPr>
            <a:xfrm flipV="1">
              <a:off x="2766482" y="3250793"/>
              <a:ext cx="2251280" cy="2251280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52" name="Cirkel"/>
            <p:cNvSpPr/>
            <p:nvPr/>
          </p:nvSpPr>
          <p:spPr>
            <a:xfrm>
              <a:off x="2247285" y="381000"/>
              <a:ext cx="929936" cy="929936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3" name="Cirkel"/>
            <p:cNvSpPr/>
            <p:nvPr/>
          </p:nvSpPr>
          <p:spPr>
            <a:xfrm>
              <a:off x="2247285" y="167437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4" name="Cirkel"/>
            <p:cNvSpPr/>
            <p:nvPr/>
          </p:nvSpPr>
          <p:spPr>
            <a:xfrm>
              <a:off x="2247285" y="296775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5" name="Cirkel"/>
            <p:cNvSpPr/>
            <p:nvPr/>
          </p:nvSpPr>
          <p:spPr>
            <a:xfrm>
              <a:off x="2247285" y="5023139"/>
              <a:ext cx="929936" cy="929937"/>
            </a:xfrm>
            <a:prstGeom prst="ellipse">
              <a:avLst/>
            </a:prstGeom>
            <a:solidFill>
              <a:srgbClr val="FEF1F2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grpSp>
          <p:nvGrpSpPr>
            <p:cNvPr id="159" name="Groepeer"/>
            <p:cNvGrpSpPr/>
            <p:nvPr/>
          </p:nvGrpSpPr>
          <p:grpSpPr>
            <a:xfrm>
              <a:off x="365856" y="4432328"/>
              <a:ext cx="151616" cy="587560"/>
              <a:chOff x="0" y="0"/>
              <a:chExt cx="151614" cy="587558"/>
            </a:xfrm>
          </p:grpSpPr>
          <p:sp>
            <p:nvSpPr>
              <p:cNvPr id="156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3" name="Groepeer"/>
            <p:cNvGrpSpPr/>
            <p:nvPr/>
          </p:nvGrpSpPr>
          <p:grpSpPr>
            <a:xfrm>
              <a:off x="2636445" y="4148501"/>
              <a:ext cx="151616" cy="587560"/>
              <a:chOff x="0" y="0"/>
              <a:chExt cx="151614" cy="587558"/>
            </a:xfrm>
          </p:grpSpPr>
          <p:sp>
            <p:nvSpPr>
              <p:cNvPr id="160" name="Cirkel"/>
              <p:cNvSpPr/>
              <p:nvPr/>
            </p:nvSpPr>
            <p:spPr>
              <a:xfrm>
                <a:off x="0" y="0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" name="Cirkel"/>
              <p:cNvSpPr/>
              <p:nvPr/>
            </p:nvSpPr>
            <p:spPr>
              <a:xfrm>
                <a:off x="0" y="214558"/>
                <a:ext cx="151615" cy="15161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" name="Cirkel"/>
              <p:cNvSpPr/>
              <p:nvPr/>
            </p:nvSpPr>
            <p:spPr>
              <a:xfrm>
                <a:off x="0" y="435943"/>
                <a:ext cx="151615" cy="15161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64" name="Lijn"/>
            <p:cNvSpPr/>
            <p:nvPr/>
          </p:nvSpPr>
          <p:spPr>
            <a:xfrm>
              <a:off x="505798" y="480094"/>
              <a:ext cx="1664891" cy="293557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5" name="Lijn"/>
            <p:cNvSpPr/>
            <p:nvPr/>
          </p:nvSpPr>
          <p:spPr>
            <a:xfrm>
              <a:off x="536171" y="2009547"/>
              <a:ext cx="1603296" cy="214866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6" name="Lijn"/>
            <p:cNvSpPr/>
            <p:nvPr/>
          </p:nvSpPr>
          <p:spPr>
            <a:xfrm flipV="1">
              <a:off x="504319" y="3465770"/>
              <a:ext cx="1666370" cy="140148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167" name="Lijn"/>
            <p:cNvSpPr/>
            <p:nvPr/>
          </p:nvSpPr>
          <p:spPr>
            <a:xfrm flipV="1">
              <a:off x="471351" y="5537562"/>
              <a:ext cx="1734565" cy="362555"/>
            </a:xfrm>
            <a:prstGeom prst="line">
              <a:avLst/>
            </a:prstGeom>
            <a:noFill/>
            <a:ln w="38100" cap="flat">
              <a:solidFill>
                <a:schemeClr val="accent5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irkel"/>
                <p:cNvSpPr/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solidFill>
                  <a:srgbClr val="F3F1FF"/>
                </a:solid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>
                  <a:lvl1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sz="3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68" name="Cirkel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929936" cy="92993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Cirkel"/>
            <p:cNvSpPr/>
            <p:nvPr/>
          </p:nvSpPr>
          <p:spPr>
            <a:xfrm>
              <a:off x="0" y="154737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0" name="Cirkel"/>
            <p:cNvSpPr/>
            <p:nvPr/>
          </p:nvSpPr>
          <p:spPr>
            <a:xfrm>
              <a:off x="0" y="309475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Cirkel"/>
            <p:cNvSpPr/>
            <p:nvPr/>
          </p:nvSpPr>
          <p:spPr>
            <a:xfrm>
              <a:off x="0" y="5404139"/>
              <a:ext cx="929936" cy="929937"/>
            </a:xfrm>
            <a:prstGeom prst="ellipse">
              <a:avLst/>
            </a:prstGeom>
            <a:solidFill>
              <a:srgbClr val="F3F1FF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Vergelijking"/>
                <p:cNvSpPr txBox="1"/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2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14" y="1854222"/>
                  <a:ext cx="327500" cy="316251"/>
                </a:xfrm>
                <a:prstGeom prst="rect">
                  <a:avLst/>
                </a:prstGeom>
                <a:blipFill>
                  <a:blip r:embed="rId4"/>
                  <a:stretch>
                    <a:fillRect r="-22642" b="-7115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Vergelijking"/>
                <p:cNvSpPr txBox="1"/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3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51" y="3401602"/>
                  <a:ext cx="359693" cy="316251"/>
                </a:xfrm>
                <a:prstGeom prst="rect">
                  <a:avLst/>
                </a:prstGeom>
                <a:blipFill>
                  <a:blip r:embed="rId5"/>
                  <a:stretch>
                    <a:fillRect r="-11864" b="-6923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Vergelijking"/>
                <p:cNvSpPr txBox="1"/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4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63" y="5709522"/>
                  <a:ext cx="353469" cy="319172"/>
                </a:xfrm>
                <a:prstGeom prst="rect">
                  <a:avLst/>
                </a:prstGeom>
                <a:blipFill>
                  <a:blip r:embed="rId6"/>
                  <a:stretch>
                    <a:fillRect r="-27586" b="-67925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Vergelijking"/>
                <p:cNvSpPr txBox="1"/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5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309" y="631392"/>
                  <a:ext cx="345889" cy="429152"/>
                </a:xfrm>
                <a:prstGeom prst="rect">
                  <a:avLst/>
                </a:prstGeom>
                <a:blipFill>
                  <a:blip r:embed="rId7"/>
                  <a:stretch>
                    <a:fillRect r="-19643" b="-2535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Vergelijking"/>
                <p:cNvSpPr txBox="1"/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6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618" y="1927044"/>
                  <a:ext cx="319270" cy="424607"/>
                </a:xfrm>
                <a:prstGeom prst="rect">
                  <a:avLst/>
                </a:prstGeom>
                <a:blipFill>
                  <a:blip r:embed="rId8"/>
                  <a:stretch>
                    <a:fillRect r="-25000" b="-25714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Vergelijking"/>
                <p:cNvSpPr txBox="1"/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7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3220424"/>
                  <a:ext cx="345240" cy="424607"/>
                </a:xfrm>
                <a:prstGeom prst="rect">
                  <a:avLst/>
                </a:prstGeom>
                <a:blipFill>
                  <a:blip r:embed="rId9"/>
                  <a:stretch>
                    <a:fillRect r="-178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Vergelijking"/>
                <p:cNvSpPr txBox="1"/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l" defTabSz="914400" latinLnBrk="1">
                    <a:defRPr sz="18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sz="3600"/>
                </a:p>
              </p:txBody>
            </p:sp>
          </mc:Choice>
          <mc:Fallback xmlns="">
            <p:sp>
              <p:nvSpPr>
                <p:cNvPr id="178" name="Vergelijking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9633" y="5296949"/>
                  <a:ext cx="345240" cy="427529"/>
                </a:xfrm>
                <a:prstGeom prst="rect">
                  <a:avLst/>
                </a:prstGeom>
                <a:blipFill>
                  <a:blip r:embed="rId10"/>
                  <a:stretch>
                    <a:fillRect r="-30357" b="-2714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2" name="Groepeer"/>
            <p:cNvGrpSpPr/>
            <p:nvPr/>
          </p:nvGrpSpPr>
          <p:grpSpPr>
            <a:xfrm>
              <a:off x="4858010" y="2961409"/>
              <a:ext cx="60126" cy="283669"/>
              <a:chOff x="0" y="0"/>
              <a:chExt cx="60124" cy="283667"/>
            </a:xfrm>
          </p:grpSpPr>
          <p:sp>
            <p:nvSpPr>
              <p:cNvPr id="179" name="Cirkel"/>
              <p:cNvSpPr/>
              <p:nvPr/>
            </p:nvSpPr>
            <p:spPr>
              <a:xfrm>
                <a:off x="0" y="0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0" name="Cirkel"/>
              <p:cNvSpPr/>
              <p:nvPr/>
            </p:nvSpPr>
            <p:spPr>
              <a:xfrm>
                <a:off x="0" y="111381"/>
                <a:ext cx="60125" cy="60125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1" name="Cirkel"/>
              <p:cNvSpPr/>
              <p:nvPr/>
            </p:nvSpPr>
            <p:spPr>
              <a:xfrm>
                <a:off x="0" y="223542"/>
                <a:ext cx="60125" cy="60126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Vergelijking"/>
              <p:cNvSpPr txBox="1"/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18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418" y="4661568"/>
                <a:ext cx="845668" cy="430464"/>
              </a:xfrm>
              <a:prstGeom prst="rect">
                <a:avLst/>
              </a:prstGeom>
              <a:blipFill>
                <a:blip r:embed="rId11"/>
                <a:stretch>
                  <a:fillRect r="-29710" b="-2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kstvak 1">
            <a:extLst>
              <a:ext uri="{FF2B5EF4-FFF2-40B4-BE49-F238E27FC236}">
                <a16:creationId xmlns:a16="http://schemas.microsoft.com/office/drawing/2014/main" id="{B9AED212-6589-4588-71CE-AFC43B9E063F}"/>
              </a:ext>
            </a:extLst>
          </p:cNvPr>
          <p:cNvSpPr txBox="1"/>
          <p:nvPr/>
        </p:nvSpPr>
        <p:spPr>
          <a:xfrm>
            <a:off x="9633696" y="2988448"/>
            <a:ext cx="1749489" cy="626701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6">
                <a:lumMod val="40000"/>
                <a:lumOff val="6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36000" rIns="50800" bIns="36000" numCol="1" spcCol="38100" rtlCol="0" anchor="ctr">
            <a:spAutoFit/>
          </a:bodyPr>
          <a:lstStyle/>
          <a:p>
            <a:r>
              <a:rPr lang="nl-NL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jn"/>
          <p:cNvSpPr/>
          <p:nvPr/>
        </p:nvSpPr>
        <p:spPr>
          <a:xfrm flipV="1">
            <a:off x="1357109" y="878312"/>
            <a:ext cx="1" cy="69215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7" name="Lijn"/>
          <p:cNvSpPr/>
          <p:nvPr/>
        </p:nvSpPr>
        <p:spPr>
          <a:xfrm>
            <a:off x="998521" y="7428469"/>
            <a:ext cx="98109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grpSp>
        <p:nvGrpSpPr>
          <p:cNvPr id="192" name="Groepeer"/>
          <p:cNvGrpSpPr/>
          <p:nvPr/>
        </p:nvGrpSpPr>
        <p:grpSpPr>
          <a:xfrm>
            <a:off x="2213822" y="4908966"/>
            <a:ext cx="1490981" cy="1833042"/>
            <a:chOff x="0" y="0"/>
            <a:chExt cx="1490980" cy="1833041"/>
          </a:xfrm>
        </p:grpSpPr>
        <p:sp>
          <p:nvSpPr>
            <p:cNvPr id="188" name="Cirkel"/>
            <p:cNvSpPr/>
            <p:nvPr/>
          </p:nvSpPr>
          <p:spPr>
            <a:xfrm>
              <a:off x="562556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Cirkel"/>
            <p:cNvSpPr/>
            <p:nvPr/>
          </p:nvSpPr>
          <p:spPr>
            <a:xfrm>
              <a:off x="0" y="833757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0" name="Cirkel"/>
            <p:cNvSpPr/>
            <p:nvPr/>
          </p:nvSpPr>
          <p:spPr>
            <a:xfrm>
              <a:off x="562556" y="0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Cirkel"/>
            <p:cNvSpPr/>
            <p:nvPr/>
          </p:nvSpPr>
          <p:spPr>
            <a:xfrm>
              <a:off x="1089333" y="1431394"/>
              <a:ext cx="401648" cy="401648"/>
            </a:xfrm>
            <a:prstGeom prst="ellipse">
              <a:avLst/>
            </a:prstGeom>
            <a:solidFill>
              <a:schemeClr val="accent1">
                <a:satOff val="-3355"/>
                <a:lumOff val="26614"/>
              </a:schemeClr>
            </a:solidFill>
            <a:ln w="127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9" name="Groepeer"/>
          <p:cNvGrpSpPr/>
          <p:nvPr/>
        </p:nvGrpSpPr>
        <p:grpSpPr>
          <a:xfrm>
            <a:off x="6169501" y="2026647"/>
            <a:ext cx="2903451" cy="2382584"/>
            <a:chOff x="0" y="0"/>
            <a:chExt cx="2903449" cy="2382582"/>
          </a:xfrm>
        </p:grpSpPr>
        <p:sp>
          <p:nvSpPr>
            <p:cNvPr id="193" name="Afgeronde rechthoek"/>
            <p:cNvSpPr/>
            <p:nvPr/>
          </p:nvSpPr>
          <p:spPr>
            <a:xfrm>
              <a:off x="0" y="0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Afgeronde rechthoek"/>
            <p:cNvSpPr/>
            <p:nvPr/>
          </p:nvSpPr>
          <p:spPr>
            <a:xfrm>
              <a:off x="1026693" y="17011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5" name="Afgeronde rechthoek"/>
            <p:cNvSpPr/>
            <p:nvPr/>
          </p:nvSpPr>
          <p:spPr>
            <a:xfrm>
              <a:off x="2501802" y="1619414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6" name="Afgeronde rechthoek"/>
            <p:cNvSpPr/>
            <p:nvPr/>
          </p:nvSpPr>
          <p:spPr>
            <a:xfrm>
              <a:off x="1187031" y="1980935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Afgeronde rechthoek"/>
            <p:cNvSpPr/>
            <p:nvPr/>
          </p:nvSpPr>
          <p:spPr>
            <a:xfrm>
              <a:off x="673419" y="948807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Afgeronde rechthoek"/>
            <p:cNvSpPr/>
            <p:nvPr/>
          </p:nvSpPr>
          <p:spPr>
            <a:xfrm>
              <a:off x="1476681" y="1098158"/>
              <a:ext cx="401648" cy="401648"/>
            </a:xfrm>
            <a:prstGeom prst="roundRect">
              <a:avLst>
                <a:gd name="adj" fmla="val 15000"/>
              </a:avLst>
            </a:prstGeom>
            <a:solidFill>
              <a:schemeClr val="accent5">
                <a:hueOff val="-444211"/>
                <a:satOff val="-14915"/>
                <a:lumOff val="22857"/>
              </a:schemeClr>
            </a:solidFill>
            <a:ln w="12700" cap="flat">
              <a:solidFill>
                <a:schemeClr val="accent5">
                  <a:hueOff val="-176146"/>
                  <a:satOff val="3665"/>
                  <a:lumOff val="-1398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06" name="Groepeer"/>
          <p:cNvGrpSpPr/>
          <p:nvPr/>
        </p:nvGrpSpPr>
        <p:grpSpPr>
          <a:xfrm>
            <a:off x="3420013" y="3070560"/>
            <a:ext cx="2923849" cy="2511756"/>
            <a:chOff x="13842" y="0"/>
            <a:chExt cx="2923847" cy="2511754"/>
          </a:xfrm>
        </p:grpSpPr>
        <p:sp>
          <p:nvSpPr>
            <p:cNvPr id="200" name="Veelhoek"/>
            <p:cNvSpPr/>
            <p:nvPr/>
          </p:nvSpPr>
          <p:spPr>
            <a:xfrm>
              <a:off x="625722" y="0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1" name="Veelhoek"/>
            <p:cNvSpPr/>
            <p:nvPr/>
          </p:nvSpPr>
          <p:spPr>
            <a:xfrm>
              <a:off x="13842" y="37672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2" name="Veelhoek"/>
            <p:cNvSpPr/>
            <p:nvPr/>
          </p:nvSpPr>
          <p:spPr>
            <a:xfrm>
              <a:off x="684841" y="1155351"/>
              <a:ext cx="537969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3" name="Veelhoek"/>
            <p:cNvSpPr/>
            <p:nvPr/>
          </p:nvSpPr>
          <p:spPr>
            <a:xfrm>
              <a:off x="1342226" y="665337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Veelhoek"/>
            <p:cNvSpPr/>
            <p:nvPr/>
          </p:nvSpPr>
          <p:spPr>
            <a:xfrm>
              <a:off x="2399721" y="2000116"/>
              <a:ext cx="537970" cy="511639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Veelhoek"/>
            <p:cNvSpPr/>
            <p:nvPr/>
          </p:nvSpPr>
          <p:spPr>
            <a:xfrm>
              <a:off x="1658184" y="1551169"/>
              <a:ext cx="537970" cy="511640"/>
            </a:xfrm>
            <a:prstGeom prst="pentagon">
              <a:avLst/>
            </a:prstGeom>
            <a:solidFill>
              <a:schemeClr val="accent6">
                <a:lumOff val="-8741"/>
              </a:schemeClr>
            </a:solidFill>
            <a:ln w="127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07" name="http://hsmazumdar.net/single_layer_neural_net.htm"/>
          <p:cNvSpPr txBox="1"/>
          <p:nvPr/>
        </p:nvSpPr>
        <p:spPr>
          <a:xfrm>
            <a:off x="6070247" y="9301908"/>
            <a:ext cx="6668543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http://hsmazumdar.net/single_layer_neural_net.htm</a:t>
            </a:r>
          </a:p>
        </p:txBody>
      </p:sp>
      <p:sp>
        <p:nvSpPr>
          <p:cNvPr id="208" name="It is observed that non-linear problems can not be solved using single layer network with conventional type of neuron activation function"/>
          <p:cNvSpPr txBox="1"/>
          <p:nvPr/>
        </p:nvSpPr>
        <p:spPr>
          <a:xfrm>
            <a:off x="295235" y="7963269"/>
            <a:ext cx="12414330" cy="167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It is observed that non-linear problems can not be solved using single layer network with conventional type of neuron activation function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[      [ 4.9,  3.0,  1.4],…"/>
          <p:cNvSpPr txBox="1"/>
          <p:nvPr/>
        </p:nvSpPr>
        <p:spPr>
          <a:xfrm>
            <a:off x="8013815" y="1172818"/>
            <a:ext cx="3830279" cy="596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[      [ 4.9,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[ 4.7,  3.2,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3.6,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[ 4.6,  3.4,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[ 5.0,  3.4,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[ 4.4,  2.9,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[ 4.9,  3.1,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3.7,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3.4,  1.6],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[ 4.8,  3.0,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[ 4.3,  3.0,  1.1],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[ 5.8,  4.0,  1.2],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4.4,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3.9,  1.3],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3.5,  1.4],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[ 5.7,  3.8,  1.7],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[ 5.1,  3.8,  1.5],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…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[ 5.4,  3.4,  1.7], </a:t>
            </a:r>
          </a:p>
          <a:p>
            <a:pPr algn="l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]</a:t>
            </a:r>
          </a:p>
        </p:txBody>
      </p:sp>
      <p:pic>
        <p:nvPicPr>
          <p:cNvPr id="21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90" y="1172818"/>
            <a:ext cx="5162770" cy="420120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wat wij zien"/>
          <p:cNvSpPr txBox="1"/>
          <p:nvPr/>
        </p:nvSpPr>
        <p:spPr>
          <a:xfrm>
            <a:off x="2207286" y="108858"/>
            <a:ext cx="230497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wij zien</a:t>
            </a:r>
          </a:p>
        </p:txBody>
      </p:sp>
      <p:sp>
        <p:nvSpPr>
          <p:cNvPr id="213" name="wat de computer ‘ziet’"/>
          <p:cNvSpPr txBox="1"/>
          <p:nvPr/>
        </p:nvSpPr>
        <p:spPr>
          <a:xfrm>
            <a:off x="8135996" y="108858"/>
            <a:ext cx="430076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de computer ‘ziet’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epeer"/>
          <p:cNvGrpSpPr/>
          <p:nvPr/>
        </p:nvGrpSpPr>
        <p:grpSpPr>
          <a:xfrm>
            <a:off x="2171386" y="2419559"/>
            <a:ext cx="7617156" cy="4914481"/>
            <a:chOff x="0" y="0"/>
            <a:chExt cx="7617154" cy="4914480"/>
          </a:xfrm>
        </p:grpSpPr>
        <p:sp>
          <p:nvSpPr>
            <p:cNvPr id="215" name="+1"/>
            <p:cNvSpPr/>
            <p:nvPr/>
          </p:nvSpPr>
          <p:spPr>
            <a:xfrm>
              <a:off x="970084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16" name="Cirkel"/>
            <p:cNvSpPr/>
            <p:nvPr/>
          </p:nvSpPr>
          <p:spPr>
            <a:xfrm>
              <a:off x="970084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Cirkel"/>
            <p:cNvSpPr/>
            <p:nvPr/>
          </p:nvSpPr>
          <p:spPr>
            <a:xfrm>
              <a:off x="970084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8" name="Cirkel"/>
            <p:cNvSpPr/>
            <p:nvPr/>
          </p:nvSpPr>
          <p:spPr>
            <a:xfrm>
              <a:off x="970084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atOff val="-3355"/>
                    <a:lumOff val="26614"/>
                  </a:schemeClr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9" name="Cirkel"/>
            <p:cNvSpPr/>
            <p:nvPr/>
          </p:nvSpPr>
          <p:spPr>
            <a:xfrm>
              <a:off x="3468239" y="93870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0" name="Cirkel"/>
            <p:cNvSpPr/>
            <p:nvPr/>
          </p:nvSpPr>
          <p:spPr>
            <a:xfrm>
              <a:off x="3468239" y="1877401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1" name="Cirkel"/>
            <p:cNvSpPr/>
            <p:nvPr/>
          </p:nvSpPr>
          <p:spPr>
            <a:xfrm>
              <a:off x="3468239" y="3603265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2" name="+1"/>
            <p:cNvSpPr/>
            <p:nvPr/>
          </p:nvSpPr>
          <p:spPr>
            <a:xfrm>
              <a:off x="3468239" y="0"/>
              <a:ext cx="681582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satOff val="18648"/>
                    <a:lumOff val="5971"/>
                  </a:schemeClr>
                </a:gs>
                <a:gs pos="100000">
                  <a:schemeClr val="accent3">
                    <a:hueOff val="-333990"/>
                    <a:satOff val="3917"/>
                    <a:lumOff val="-666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+1</a:t>
              </a:r>
            </a:p>
          </p:txBody>
        </p:sp>
        <p:sp>
          <p:nvSpPr>
            <p:cNvPr id="223" name="Cirkel"/>
            <p:cNvSpPr/>
            <p:nvPr/>
          </p:nvSpPr>
          <p:spPr>
            <a:xfrm>
              <a:off x="5966393" y="938700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4" name="Cirkel"/>
            <p:cNvSpPr/>
            <p:nvPr/>
          </p:nvSpPr>
          <p:spPr>
            <a:xfrm>
              <a:off x="5966393" y="2649558"/>
              <a:ext cx="681583" cy="68158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hueOff val="-444211"/>
                    <a:satOff val="-14915"/>
                    <a:lumOff val="22857"/>
                  </a:schemeClr>
                </a:gs>
                <a:gs pos="100000">
                  <a:schemeClr val="accent5">
                    <a:hueOff val="-176146"/>
                    <a:satOff val="3665"/>
                    <a:lumOff val="-13986"/>
                  </a:schemeClr>
                </a:gs>
              </a:gsLst>
              <a:lin ang="5400000" scaled="0"/>
            </a:gra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5" name="Lijn"/>
            <p:cNvSpPr/>
            <p:nvPr/>
          </p:nvSpPr>
          <p:spPr>
            <a:xfrm>
              <a:off x="1696820" y="348227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6" name="Lijn"/>
            <p:cNvSpPr/>
            <p:nvPr/>
          </p:nvSpPr>
          <p:spPr>
            <a:xfrm>
              <a:off x="1696406" y="128692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7" name="Lijn"/>
            <p:cNvSpPr/>
            <p:nvPr/>
          </p:nvSpPr>
          <p:spPr>
            <a:xfrm>
              <a:off x="1696406" y="3921345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8" name="Lijn"/>
            <p:cNvSpPr/>
            <p:nvPr/>
          </p:nvSpPr>
          <p:spPr>
            <a:xfrm>
              <a:off x="1696406" y="12794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29" name="Lijn"/>
            <p:cNvSpPr/>
            <p:nvPr/>
          </p:nvSpPr>
          <p:spPr>
            <a:xfrm>
              <a:off x="1716689" y="1296816"/>
              <a:ext cx="1711034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0" name="Lijn"/>
            <p:cNvSpPr/>
            <p:nvPr/>
          </p:nvSpPr>
          <p:spPr>
            <a:xfrm>
              <a:off x="1696406" y="2218191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1" name="Lijn"/>
            <p:cNvSpPr/>
            <p:nvPr/>
          </p:nvSpPr>
          <p:spPr>
            <a:xfrm flipV="1">
              <a:off x="1696406" y="1414161"/>
              <a:ext cx="1727093" cy="80396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2" name="Lijn"/>
            <p:cNvSpPr/>
            <p:nvPr/>
          </p:nvSpPr>
          <p:spPr>
            <a:xfrm>
              <a:off x="1696406" y="2214200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3" name="Lijn"/>
            <p:cNvSpPr/>
            <p:nvPr/>
          </p:nvSpPr>
          <p:spPr>
            <a:xfrm>
              <a:off x="1688836" y="3015517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4" name="Lijn"/>
            <p:cNvSpPr/>
            <p:nvPr/>
          </p:nvSpPr>
          <p:spPr>
            <a:xfrm flipV="1">
              <a:off x="1688836" y="2211487"/>
              <a:ext cx="1727093" cy="80396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5" name="Lijn"/>
            <p:cNvSpPr/>
            <p:nvPr/>
          </p:nvSpPr>
          <p:spPr>
            <a:xfrm>
              <a:off x="1688836" y="3011525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6" name="Lijn"/>
            <p:cNvSpPr/>
            <p:nvPr/>
          </p:nvSpPr>
          <p:spPr>
            <a:xfrm flipV="1">
              <a:off x="1703976" y="140366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7" name="Lijn"/>
            <p:cNvSpPr/>
            <p:nvPr/>
          </p:nvSpPr>
          <p:spPr>
            <a:xfrm>
              <a:off x="1716689" y="1296816"/>
              <a:ext cx="1680427" cy="2442399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8" name="Lijn"/>
            <p:cNvSpPr/>
            <p:nvPr/>
          </p:nvSpPr>
          <p:spPr>
            <a:xfrm flipV="1">
              <a:off x="1688836" y="3097617"/>
              <a:ext cx="1752225" cy="82625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39" name="Lijn"/>
            <p:cNvSpPr/>
            <p:nvPr/>
          </p:nvSpPr>
          <p:spPr>
            <a:xfrm flipV="1">
              <a:off x="1703976" y="2312088"/>
              <a:ext cx="1726708" cy="161178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0" name="Lijn"/>
            <p:cNvSpPr/>
            <p:nvPr/>
          </p:nvSpPr>
          <p:spPr>
            <a:xfrm flipV="1">
              <a:off x="1703976" y="1506140"/>
              <a:ext cx="1729877" cy="241773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1" name="Lijn"/>
            <p:cNvSpPr/>
            <p:nvPr/>
          </p:nvSpPr>
          <p:spPr>
            <a:xfrm>
              <a:off x="1656128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2" name="Lijn"/>
            <p:cNvSpPr/>
            <p:nvPr/>
          </p:nvSpPr>
          <p:spPr>
            <a:xfrm>
              <a:off x="1656128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3" name="Lijn"/>
            <p:cNvSpPr/>
            <p:nvPr/>
          </p:nvSpPr>
          <p:spPr>
            <a:xfrm>
              <a:off x="1656127" y="358116"/>
              <a:ext cx="1757789" cy="333659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44" name="Cirkel"/>
            <p:cNvSpPr/>
            <p:nvPr/>
          </p:nvSpPr>
          <p:spPr>
            <a:xfrm>
              <a:off x="122050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5" name="Cirkel"/>
            <p:cNvSpPr/>
            <p:nvPr/>
          </p:nvSpPr>
          <p:spPr>
            <a:xfrm>
              <a:off x="1220501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6" name="Cirkel"/>
            <p:cNvSpPr/>
            <p:nvPr/>
          </p:nvSpPr>
          <p:spPr>
            <a:xfrm>
              <a:off x="1220501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Cirkel"/>
            <p:cNvSpPr/>
            <p:nvPr/>
          </p:nvSpPr>
          <p:spPr>
            <a:xfrm>
              <a:off x="3717750" y="271011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8" name="Cirkel"/>
            <p:cNvSpPr/>
            <p:nvPr/>
          </p:nvSpPr>
          <p:spPr>
            <a:xfrm>
              <a:off x="3717750" y="2965905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Cirkel"/>
            <p:cNvSpPr/>
            <p:nvPr/>
          </p:nvSpPr>
          <p:spPr>
            <a:xfrm>
              <a:off x="3717750" y="3229830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Cirkel"/>
            <p:cNvSpPr/>
            <p:nvPr/>
          </p:nvSpPr>
          <p:spPr>
            <a:xfrm>
              <a:off x="6216810" y="1792194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1" name="Cirkel"/>
            <p:cNvSpPr/>
            <p:nvPr/>
          </p:nvSpPr>
          <p:spPr>
            <a:xfrm>
              <a:off x="6216810" y="2047979"/>
              <a:ext cx="180749" cy="180749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Cirkel"/>
            <p:cNvSpPr/>
            <p:nvPr/>
          </p:nvSpPr>
          <p:spPr>
            <a:xfrm>
              <a:off x="6216810" y="2311905"/>
              <a:ext cx="180749" cy="180748"/>
            </a:xfrm>
            <a:prstGeom prst="ellipse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Lijn"/>
            <p:cNvSpPr/>
            <p:nvPr/>
          </p:nvSpPr>
          <p:spPr>
            <a:xfrm>
              <a:off x="4187129" y="343967"/>
              <a:ext cx="1737090" cy="85164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4" name="Lijn"/>
            <p:cNvSpPr/>
            <p:nvPr/>
          </p:nvSpPr>
          <p:spPr>
            <a:xfrm>
              <a:off x="4189149" y="358116"/>
              <a:ext cx="1711034" cy="1711033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5" name="Lijn"/>
            <p:cNvSpPr/>
            <p:nvPr/>
          </p:nvSpPr>
          <p:spPr>
            <a:xfrm>
              <a:off x="4189946" y="358115"/>
              <a:ext cx="1798480" cy="250535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6" name="Lijn"/>
            <p:cNvSpPr/>
            <p:nvPr/>
          </p:nvSpPr>
          <p:spPr>
            <a:xfrm>
              <a:off x="4169084" y="1279491"/>
              <a:ext cx="1727093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7" name="Lijn"/>
            <p:cNvSpPr/>
            <p:nvPr/>
          </p:nvSpPr>
          <p:spPr>
            <a:xfrm>
              <a:off x="4185143" y="353277"/>
              <a:ext cx="1711033" cy="1711034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8" name="Lijn"/>
            <p:cNvSpPr/>
            <p:nvPr/>
          </p:nvSpPr>
          <p:spPr>
            <a:xfrm>
              <a:off x="4188952" y="1276815"/>
              <a:ext cx="1737090" cy="85164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59" name="Lijn"/>
            <p:cNvSpPr/>
            <p:nvPr/>
          </p:nvSpPr>
          <p:spPr>
            <a:xfrm>
              <a:off x="4170002" y="1276031"/>
              <a:ext cx="1700329" cy="1700328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0" name="Lijn"/>
            <p:cNvSpPr/>
            <p:nvPr/>
          </p:nvSpPr>
          <p:spPr>
            <a:xfrm>
              <a:off x="4175189" y="2224988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1" name="Lijn"/>
            <p:cNvSpPr/>
            <p:nvPr/>
          </p:nvSpPr>
          <p:spPr>
            <a:xfrm flipV="1">
              <a:off x="4175189" y="1411442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2" name="Lijn"/>
            <p:cNvSpPr/>
            <p:nvPr/>
          </p:nvSpPr>
          <p:spPr>
            <a:xfrm>
              <a:off x="4175189" y="2224987"/>
              <a:ext cx="1724134" cy="77422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3" name="Lijn"/>
            <p:cNvSpPr/>
            <p:nvPr/>
          </p:nvSpPr>
          <p:spPr>
            <a:xfrm>
              <a:off x="4175189" y="2985124"/>
              <a:ext cx="172709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4" name="Lijn"/>
            <p:cNvSpPr/>
            <p:nvPr/>
          </p:nvSpPr>
          <p:spPr>
            <a:xfrm flipV="1">
              <a:off x="4175189" y="2171578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5" name="Lijn"/>
            <p:cNvSpPr/>
            <p:nvPr/>
          </p:nvSpPr>
          <p:spPr>
            <a:xfrm flipV="1">
              <a:off x="4175189" y="1449418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6" name="Lijn"/>
            <p:cNvSpPr/>
            <p:nvPr/>
          </p:nvSpPr>
          <p:spPr>
            <a:xfrm flipV="1">
              <a:off x="4175189" y="1447421"/>
              <a:ext cx="1772026" cy="248320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7" name="Lijn"/>
            <p:cNvSpPr/>
            <p:nvPr/>
          </p:nvSpPr>
          <p:spPr>
            <a:xfrm flipV="1">
              <a:off x="4175189" y="3117075"/>
              <a:ext cx="1736553" cy="81354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8" name="Lijn"/>
            <p:cNvSpPr/>
            <p:nvPr/>
          </p:nvSpPr>
          <p:spPr>
            <a:xfrm flipV="1">
              <a:off x="4175189" y="2394915"/>
              <a:ext cx="1766332" cy="15357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69" name="Lijn"/>
            <p:cNvSpPr/>
            <p:nvPr/>
          </p:nvSpPr>
          <p:spPr>
            <a:xfrm>
              <a:off x="6749053" y="1279491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0" name="Lijn"/>
            <p:cNvSpPr/>
            <p:nvPr/>
          </p:nvSpPr>
          <p:spPr>
            <a:xfrm>
              <a:off x="6749053" y="2024650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1" name="Lijn"/>
            <p:cNvSpPr/>
            <p:nvPr/>
          </p:nvSpPr>
          <p:spPr>
            <a:xfrm>
              <a:off x="6749053" y="2769809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2" name="Lijn"/>
            <p:cNvSpPr/>
            <p:nvPr/>
          </p:nvSpPr>
          <p:spPr>
            <a:xfrm>
              <a:off x="0" y="120738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3" name="Lijn"/>
            <p:cNvSpPr/>
            <p:nvPr/>
          </p:nvSpPr>
          <p:spPr>
            <a:xfrm>
              <a:off x="0" y="2219697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4" name="Lijn"/>
            <p:cNvSpPr/>
            <p:nvPr/>
          </p:nvSpPr>
          <p:spPr>
            <a:xfrm>
              <a:off x="0" y="3061766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5" name="Lijn"/>
            <p:cNvSpPr/>
            <p:nvPr/>
          </p:nvSpPr>
          <p:spPr>
            <a:xfrm>
              <a:off x="0" y="3936333"/>
              <a:ext cx="86810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p:sp>
          <p:nvSpPr>
            <p:cNvPr id="276" name="input layer"/>
            <p:cNvSpPr txBox="1"/>
            <p:nvPr/>
          </p:nvSpPr>
          <p:spPr>
            <a:xfrm>
              <a:off x="533014" y="4486987"/>
              <a:ext cx="1324573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input layer</a:t>
              </a:r>
            </a:p>
          </p:txBody>
        </p:sp>
        <p:sp>
          <p:nvSpPr>
            <p:cNvPr id="277" name="hidden layer"/>
            <p:cNvSpPr txBox="1"/>
            <p:nvPr/>
          </p:nvSpPr>
          <p:spPr>
            <a:xfrm>
              <a:off x="3055813" y="4486987"/>
              <a:ext cx="1506080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hidden layer</a:t>
              </a:r>
            </a:p>
          </p:txBody>
        </p:sp>
        <p:sp>
          <p:nvSpPr>
            <p:cNvPr id="278" name="output layer"/>
            <p:cNvSpPr txBox="1"/>
            <p:nvPr/>
          </p:nvSpPr>
          <p:spPr>
            <a:xfrm>
              <a:off x="5691987" y="4486987"/>
              <a:ext cx="1460836" cy="4274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 i="1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output 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Vergelijking"/>
              <p:cNvSpPr txBox="1"/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0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4" y="4379207"/>
                <a:ext cx="707058" cy="525452"/>
              </a:xfrm>
              <a:prstGeom prst="rect">
                <a:avLst/>
              </a:prstGeom>
              <a:blipFill>
                <a:blip r:embed="rId2"/>
                <a:stretch>
                  <a:fillRect r="-21552" b="-1954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Vergelijking"/>
              <p:cNvSpPr txBox="1"/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8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56" y="4303419"/>
                <a:ext cx="1672576" cy="677028"/>
              </a:xfrm>
              <a:prstGeom prst="rect">
                <a:avLst/>
              </a:prstGeom>
              <a:blipFill>
                <a:blip r:embed="rId3"/>
                <a:stretch>
                  <a:fillRect r="-22909" b="-126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4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85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86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7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8" name="Lijn"/>
          <p:cNvSpPr/>
          <p:nvPr/>
        </p:nvSpPr>
        <p:spPr>
          <a:xfrm flipH="1" flipV="1">
            <a:off x="7065818" y="4696690"/>
            <a:ext cx="0" cy="33250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9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290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29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jn"/>
          <p:cNvSpPr/>
          <p:nvPr/>
        </p:nvSpPr>
        <p:spPr>
          <a:xfrm>
            <a:off x="9009642" y="4797666"/>
            <a:ext cx="1448718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6" name="x"/>
          <p:cNvSpPr/>
          <p:nvPr/>
        </p:nvSpPr>
        <p:spPr>
          <a:xfrm>
            <a:off x="3601955" y="4278748"/>
            <a:ext cx="1093293" cy="1093292"/>
          </a:xfrm>
          <a:prstGeom prst="ellipse">
            <a:avLst/>
          </a:prstGeom>
          <a:gradFill>
            <a:gsLst>
              <a:gs pos="0">
                <a:schemeClr val="accent1">
                  <a:satOff val="-3355"/>
                  <a:lumOff val="26614"/>
                </a:schemeClr>
              </a:gs>
              <a:gs pos="100000">
                <a:schemeClr val="accent1"/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x</a:t>
            </a:r>
          </a:p>
        </p:txBody>
      </p:sp>
      <p:sp>
        <p:nvSpPr>
          <p:cNvPr id="297" name="y"/>
          <p:cNvSpPr/>
          <p:nvPr/>
        </p:nvSpPr>
        <p:spPr>
          <a:xfrm>
            <a:off x="7735113" y="4294878"/>
            <a:ext cx="1093293" cy="1093292"/>
          </a:xfrm>
          <a:prstGeom prst="ellipse">
            <a:avLst/>
          </a:prstGeom>
          <a:gradFill>
            <a:gsLst>
              <a:gs pos="0">
                <a:schemeClr val="accent3">
                  <a:satOff val="18648"/>
                  <a:lumOff val="5971"/>
                </a:schemeClr>
              </a:gs>
              <a:gs pos="100000">
                <a:schemeClr val="accent3">
                  <a:hueOff val="-333990"/>
                  <a:satOff val="3917"/>
                  <a:lumOff val="-6666"/>
                </a:schemeClr>
              </a:gs>
            </a:gsLst>
            <a:lin ang="5400000"/>
          </a:gra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y</a:t>
            </a:r>
          </a:p>
        </p:txBody>
      </p:sp>
      <p:sp>
        <p:nvSpPr>
          <p:cNvPr id="298" name="Lijn"/>
          <p:cNvSpPr/>
          <p:nvPr/>
        </p:nvSpPr>
        <p:spPr>
          <a:xfrm>
            <a:off x="4876484" y="4841523"/>
            <a:ext cx="2677393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99" name="Lijn"/>
          <p:cNvSpPr/>
          <p:nvPr/>
        </p:nvSpPr>
        <p:spPr>
          <a:xfrm>
            <a:off x="2546440" y="4825393"/>
            <a:ext cx="926482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0" name="Lijn"/>
          <p:cNvSpPr/>
          <p:nvPr/>
        </p:nvSpPr>
        <p:spPr>
          <a:xfrm flipH="1" flipV="1">
            <a:off x="7051964" y="4641272"/>
            <a:ext cx="0" cy="387924"/>
          </a:xfrm>
          <a:prstGeom prst="line">
            <a:avLst/>
          </a:prstGeom>
          <a:ln w="254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1" name="laag p"/>
          <p:cNvSpPr txBox="1"/>
          <p:nvPr/>
        </p:nvSpPr>
        <p:spPr>
          <a:xfrm>
            <a:off x="3788247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p</a:t>
            </a:r>
          </a:p>
        </p:txBody>
      </p:sp>
      <p:sp>
        <p:nvSpPr>
          <p:cNvPr id="302" name="laag q"/>
          <p:cNvSpPr txBox="1"/>
          <p:nvPr/>
        </p:nvSpPr>
        <p:spPr>
          <a:xfrm>
            <a:off x="7921405" y="5722820"/>
            <a:ext cx="884784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laag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Vergelijking"/>
              <p:cNvSpPr txBox="1"/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3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87" y="3630877"/>
                <a:ext cx="844597" cy="700340"/>
              </a:xfrm>
              <a:prstGeom prst="rect">
                <a:avLst/>
              </a:prstGeom>
              <a:blipFill>
                <a:blip r:embed="rId2"/>
                <a:stretch>
                  <a:fillRect r="-15217" b="-269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Vergelijking"/>
              <p:cNvSpPr txBox="1"/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4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01" y="3599227"/>
                <a:ext cx="934150" cy="784740"/>
              </a:xfrm>
              <a:prstGeom prst="rect">
                <a:avLst/>
              </a:prstGeom>
              <a:blipFill>
                <a:blip r:embed="rId3"/>
                <a:stretch>
                  <a:fillRect r="-8497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Vergelijking"/>
              <p:cNvSpPr txBox="1"/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sz="4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sz="4800"/>
              </a:p>
            </p:txBody>
          </p:sp>
        </mc:Choice>
        <mc:Fallback xmlns="">
          <p:sp>
            <p:nvSpPr>
              <p:cNvPr id="305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642" y="3599227"/>
                <a:ext cx="817201" cy="786471"/>
              </a:xfrm>
              <a:prstGeom prst="rect">
                <a:avLst/>
              </a:prstGeom>
              <a:blipFill>
                <a:blip r:embed="rId4"/>
                <a:stretch>
                  <a:fillRect r="-17910" b="-2403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6" name="gewicht / belang dat neuron y aan de input van neuron x geeft / hecht."/>
          <p:cNvSpPr txBox="1"/>
          <p:nvPr/>
        </p:nvSpPr>
        <p:spPr>
          <a:xfrm>
            <a:off x="4808101" y="7283410"/>
            <a:ext cx="694731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gewicht / belang dat neuron y aan de input van neuron x geeft / hecht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980</Words>
  <Application>Microsoft Office PowerPoint</Application>
  <PresentationFormat>Aangepast</PresentationFormat>
  <Paragraphs>264</Paragraphs>
  <Slides>37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6" baseType="lpstr">
      <vt:lpstr>Avenir Roman</vt:lpstr>
      <vt:lpstr>Calibri</vt:lpstr>
      <vt:lpstr>Cambria Math</vt:lpstr>
      <vt:lpstr>Helvetica</vt:lpstr>
      <vt:lpstr>Helvetica Light</vt:lpstr>
      <vt:lpstr>Helvetica Neue</vt:lpstr>
      <vt:lpstr>Helvetica Neue Light</vt:lpstr>
      <vt:lpstr>Helvetica Neue Medium</vt:lpstr>
      <vt:lpstr>White</vt:lpstr>
      <vt:lpstr>PowerPoint-presentatie</vt:lpstr>
      <vt:lpstr>ML Actueel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Na de pauze… live Notebook over Keras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Roos TE, Erik</cp:lastModifiedBy>
  <cp:revision>11</cp:revision>
  <dcterms:modified xsi:type="dcterms:W3CDTF">2025-09-30T09:52:32Z</dcterms:modified>
</cp:coreProperties>
</file>