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1905000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350"/>
            <a:ext cx="24384001" cy="134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0" y="790379"/>
            <a:ext cx="24384001" cy="245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>
              <a:defRPr sz="9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3. classificatie en logistische regressie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inaire classificatie"/>
          <p:cNvSpPr txBox="1"/>
          <p:nvPr/>
        </p:nvSpPr>
        <p:spPr>
          <a:xfrm>
            <a:off x="8896474" y="1065744"/>
            <a:ext cx="6591053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Vergelijking"/>
              <p:cNvSpPr txBox="1"/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32" y="3731289"/>
                <a:ext cx="3297706" cy="765150"/>
              </a:xfrm>
              <a:prstGeom prst="rect">
                <a:avLst/>
              </a:prstGeom>
              <a:blipFill>
                <a:blip r:embed="rId2"/>
                <a:stretch>
                  <a:fillRect l="-8812" t="-1613" r="-13027" b="-790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Vergelijking"/>
              <p:cNvSpPr txBox="1"/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89" y="6059285"/>
                <a:ext cx="4548388" cy="812484"/>
              </a:xfrm>
              <a:prstGeom prst="rect">
                <a:avLst/>
              </a:prstGeom>
              <a:blipFill>
                <a:blip r:embed="rId3"/>
                <a:stretch>
                  <a:fillRect l="-6685" t="-1563" r="-23955" b="-734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epeer"/>
          <p:cNvGrpSpPr/>
          <p:nvPr/>
        </p:nvGrpSpPr>
        <p:grpSpPr>
          <a:xfrm>
            <a:off x="13125381" y="8557997"/>
            <a:ext cx="6566016" cy="2421673"/>
            <a:chOff x="0" y="0"/>
            <a:chExt cx="6566014" cy="2421672"/>
          </a:xfrm>
        </p:grpSpPr>
        <p:sp>
          <p:nvSpPr>
            <p:cNvPr id="162" name="Lineaire regressie"/>
            <p:cNvSpPr txBox="1"/>
            <p:nvPr/>
          </p:nvSpPr>
          <p:spPr>
            <a:xfrm>
              <a:off x="235298" y="138856"/>
              <a:ext cx="6095418" cy="999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Lineaire regressie</a:t>
              </a:r>
            </a:p>
          </p:txBody>
        </p:sp>
        <p:sp>
          <p:nvSpPr>
            <p:cNvPr id="163" name="Rechthoek"/>
            <p:cNvSpPr/>
            <p:nvPr/>
          </p:nvSpPr>
          <p:spPr>
            <a:xfrm>
              <a:off x="0" y="0"/>
              <a:ext cx="6566015" cy="242167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Vergelijking"/>
                <p:cNvSpPr txBox="1"/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 xmlns="">
            <p:sp>
              <p:nvSpPr>
                <p:cNvPr id="16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820" y="1306706"/>
                  <a:ext cx="3978914" cy="942568"/>
                </a:xfrm>
                <a:prstGeom prst="rect">
                  <a:avLst/>
                </a:prstGeom>
                <a:blipFill>
                  <a:blip r:embed="rId4"/>
                  <a:stretch>
                    <a:fillRect l="-7643" t="-1316" r="-23248" b="-4736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ogistische regressie"/>
          <p:cNvSpPr txBox="1"/>
          <p:nvPr/>
        </p:nvSpPr>
        <p:spPr>
          <a:xfrm>
            <a:off x="8718233" y="581093"/>
            <a:ext cx="694753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logistische regressie</a:t>
            </a:r>
          </a:p>
        </p:txBody>
      </p:sp>
      <p:sp>
        <p:nvSpPr>
          <p:cNvPr id="168" name="Lijn"/>
          <p:cNvSpPr/>
          <p:nvPr/>
        </p:nvSpPr>
        <p:spPr>
          <a:xfrm flipV="1">
            <a:off x="12192000" y="4341381"/>
            <a:ext cx="1" cy="74714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9" name="Lijn"/>
          <p:cNvSpPr/>
          <p:nvPr/>
        </p:nvSpPr>
        <p:spPr>
          <a:xfrm>
            <a:off x="1432102" y="11328563"/>
            <a:ext cx="215197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0" name="Lijn"/>
          <p:cNvSpPr/>
          <p:nvPr/>
        </p:nvSpPr>
        <p:spPr>
          <a:xfrm>
            <a:off x="1244919" y="4831949"/>
            <a:ext cx="21894161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1" name="0"/>
          <p:cNvSpPr txBox="1"/>
          <p:nvPr/>
        </p:nvSpPr>
        <p:spPr>
          <a:xfrm>
            <a:off x="11650384" y="11376809"/>
            <a:ext cx="477417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172" name="Lijn"/>
          <p:cNvSpPr/>
          <p:nvPr/>
        </p:nvSpPr>
        <p:spPr>
          <a:xfrm>
            <a:off x="11888119" y="8101189"/>
            <a:ext cx="4865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3" name="0,5"/>
          <p:cNvSpPr txBox="1"/>
          <p:nvPr/>
        </p:nvSpPr>
        <p:spPr>
          <a:xfrm>
            <a:off x="11247549" y="7802840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0,5</a:t>
            </a:r>
          </a:p>
        </p:txBody>
      </p:sp>
      <p:sp>
        <p:nvSpPr>
          <p:cNvPr id="174" name="1,0"/>
          <p:cNvSpPr txBox="1"/>
          <p:nvPr/>
        </p:nvSpPr>
        <p:spPr>
          <a:xfrm>
            <a:off x="11247549" y="4560191"/>
            <a:ext cx="668934" cy="54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Vergelijking"/>
              <p:cNvSpPr txBox="1"/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7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74" y="2075151"/>
                <a:ext cx="4548389" cy="812485"/>
              </a:xfrm>
              <a:prstGeom prst="rect">
                <a:avLst/>
              </a:prstGeom>
              <a:blipFill>
                <a:blip r:embed="rId2"/>
                <a:stretch>
                  <a:fillRect l="-6389" t="-1538" r="-23611" b="-7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epeer"/>
          <p:cNvGrpSpPr/>
          <p:nvPr/>
        </p:nvGrpSpPr>
        <p:grpSpPr>
          <a:xfrm>
            <a:off x="3852805" y="11729159"/>
            <a:ext cx="1875436" cy="1464169"/>
            <a:chOff x="0" y="118570"/>
            <a:chExt cx="1875434" cy="1464167"/>
          </a:xfrm>
        </p:grpSpPr>
        <p:sp>
          <p:nvSpPr>
            <p:cNvPr id="176" name="→"/>
            <p:cNvSpPr/>
            <p:nvPr/>
          </p:nvSpPr>
          <p:spPr>
            <a:xfrm>
              <a:off x="605434" y="31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→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sz="68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18570"/>
                  <a:ext cx="409347" cy="390348"/>
                </a:xfrm>
                <a:prstGeom prst="rect">
                  <a:avLst/>
                </a:prstGeom>
                <a:blipFill>
                  <a:blip r:embed="rId3"/>
                  <a:stretch>
                    <a:fillRect l="-51515" r="-63636" b="-15625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5" y="944808"/>
            <a:ext cx="20050730" cy="1309586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np.exp(…)"/>
          <p:cNvSpPr txBox="1"/>
          <p:nvPr/>
        </p:nvSpPr>
        <p:spPr>
          <a:xfrm>
            <a:off x="4287317" y="5327540"/>
            <a:ext cx="2548931" cy="8167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60734" tIns="160734" rIns="160734" bIns="160734" anchor="ctr">
            <a:spAutoFit/>
          </a:bodyPr>
          <a:lstStyle>
            <a:lvl1pPr algn="l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np.exp(…)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Vergelijking"/>
              <p:cNvSpPr txBox="1"/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18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2" y="2614892"/>
                <a:ext cx="3827961" cy="1406806"/>
              </a:xfrm>
              <a:prstGeom prst="rect">
                <a:avLst/>
              </a:prstGeom>
              <a:blipFill>
                <a:blip r:embed="rId3"/>
                <a:stretch>
                  <a:fillRect l="-5941" t="-1786" r="-12541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sigmoïdefunctie"/>
          <p:cNvSpPr txBox="1"/>
          <p:nvPr/>
        </p:nvSpPr>
        <p:spPr>
          <a:xfrm>
            <a:off x="9392313" y="208938"/>
            <a:ext cx="5599374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sigmoïdefunctie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at betekent die voorspelling?"/>
          <p:cNvSpPr txBox="1"/>
          <p:nvPr/>
        </p:nvSpPr>
        <p:spPr>
          <a:xfrm>
            <a:off x="6837194" y="1065744"/>
            <a:ext cx="10709611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betekent die voorspelling?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Vergelijking"/>
              <p:cNvSpPr txBox="1"/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1,6</m:t>
                                </m:r>
                              </m:e>
                            </m:mr>
                            <m:mr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6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8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02" y="3721922"/>
                <a:ext cx="4509336" cy="2124457"/>
              </a:xfrm>
              <a:prstGeom prst="rect">
                <a:avLst/>
              </a:prstGeom>
              <a:blipFill>
                <a:blip r:embed="rId2"/>
                <a:stretch>
                  <a:fillRect l="-6461" t="-1190" r="-64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Vergelijking"/>
              <p:cNvSpPr txBox="1"/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  <m:e>
                              <m:r>
                                <a:rPr sz="6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0,125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6800"/>
              </a:p>
            </p:txBody>
          </p:sp>
        </mc:Choice>
        <mc:Fallback xmlns="">
          <p:sp>
            <p:nvSpPr>
              <p:cNvPr id="18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663" y="7821005"/>
                <a:ext cx="4088763" cy="2124457"/>
              </a:xfrm>
              <a:prstGeom prst="rect">
                <a:avLst/>
              </a:prstGeom>
              <a:blipFill>
                <a:blip r:embed="rId3"/>
                <a:stretch>
                  <a:fillRect l="-7430" t="-1190" r="-650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l:classificatie kostenfunctie"/>
          <p:cNvSpPr txBox="1"/>
          <p:nvPr/>
        </p:nvSpPr>
        <p:spPr>
          <a:xfrm>
            <a:off x="645145" y="6043612"/>
            <a:ext cx="23093711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 kostenfunctie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73" y="1260978"/>
            <a:ext cx="17691254" cy="11554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DAB92199-DB78-41EA-D921-A2A421BA942D}"/>
                  </a:ext>
                </a:extLst>
              </p:cNvPr>
              <p:cNvSpPr txBox="1"/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DAB92199-DB78-41EA-D921-A2A421BA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2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>
            <a:extLst>
              <a:ext uri="{FF2B5EF4-FFF2-40B4-BE49-F238E27FC236}">
                <a16:creationId xmlns:a16="http://schemas.microsoft.com/office/drawing/2014/main" id="{81624709-B5B9-56BB-ACDC-579E8F8D445C}"/>
              </a:ext>
            </a:extLst>
          </p:cNvPr>
          <p:cNvSpPr txBox="1"/>
          <p:nvPr/>
        </p:nvSpPr>
        <p:spPr>
          <a:xfrm>
            <a:off x="15147236" y="924684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5297A93-7727-072A-4B8D-1CAEA7B6E8C5}"/>
              </a:ext>
            </a:extLst>
          </p:cNvPr>
          <p:cNvSpPr txBox="1"/>
          <p:nvPr/>
        </p:nvSpPr>
        <p:spPr>
          <a:xfrm>
            <a:off x="15147236" y="193184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CCE0766-F730-C548-DE0A-A8380A07FDF9}"/>
              </a:ext>
            </a:extLst>
          </p:cNvPr>
          <p:cNvSpPr txBox="1"/>
          <p:nvPr/>
        </p:nvSpPr>
        <p:spPr>
          <a:xfrm>
            <a:off x="17466366" y="409857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 = 1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03950B6-D962-8E0C-4409-2404891163F1}"/>
              </a:ext>
            </a:extLst>
          </p:cNvPr>
          <p:cNvCxnSpPr/>
          <p:nvPr/>
        </p:nvCxnSpPr>
        <p:spPr>
          <a:xfrm>
            <a:off x="3458817" y="4333461"/>
            <a:ext cx="0" cy="86271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3974B9A4-1AC0-9670-47B0-1B64C394AEFD}"/>
              </a:ext>
            </a:extLst>
          </p:cNvPr>
          <p:cNvCxnSpPr/>
          <p:nvPr/>
        </p:nvCxnSpPr>
        <p:spPr>
          <a:xfrm>
            <a:off x="2941983" y="12463670"/>
            <a:ext cx="1452438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A9B4CD8A-91FB-6157-B54E-53A6B530C9AD}"/>
              </a:ext>
            </a:extLst>
          </p:cNvPr>
          <p:cNvSpPr txBox="1"/>
          <p:nvPr/>
        </p:nvSpPr>
        <p:spPr>
          <a:xfrm>
            <a:off x="2700263" y="12503770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2023034D-4D7E-D498-530B-AE8EF3D9F68E}"/>
                  </a:ext>
                </a:extLst>
              </p:cNvPr>
              <p:cNvSpPr txBox="1"/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nl-NL" sz="5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h</m:t>
                    </m:r>
                    <m:r>
                      <a:rPr lang="nl-NL" sz="5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</m:e>
                    </m:d>
                  </m:oMath>
                </a14:m>
                <a:r>
                  <a:rPr lang="nl-NL"/>
                  <a:t> </a:t>
                </a:r>
                <a:r>
                  <a:rPr lang="nl-NL">
                    <a:sym typeface="Wingdings" panose="05000000000000000000" pitchFamily="2" charset="2"/>
                  </a:rPr>
                  <a:t></a:t>
                </a:r>
                <a:endParaRPr lang="nl-NL"/>
              </a:p>
            </p:txBody>
          </p:sp>
        </mc:Choice>
        <mc:Fallback xmlns="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2023034D-4D7E-D498-530B-AE8EF3D9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blipFill>
                <a:blip r:embed="rId3"/>
                <a:stretch>
                  <a:fillRect t="-11842" b="-328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vak 16">
            <a:extLst>
              <a:ext uri="{FF2B5EF4-FFF2-40B4-BE49-F238E27FC236}">
                <a16:creationId xmlns:a16="http://schemas.microsoft.com/office/drawing/2014/main" id="{1D132B2D-6803-F25D-440C-2EC3419B3A3B}"/>
              </a:ext>
            </a:extLst>
          </p:cNvPr>
          <p:cNvSpPr txBox="1"/>
          <p:nvPr/>
        </p:nvSpPr>
        <p:spPr>
          <a:xfrm>
            <a:off x="17075427" y="12583462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/>
              <a:t>1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1E385DF-783C-90D8-BF95-1356F8794C5A}"/>
              </a:ext>
            </a:extLst>
          </p:cNvPr>
          <p:cNvSpPr txBox="1"/>
          <p:nvPr/>
        </p:nvSpPr>
        <p:spPr>
          <a:xfrm rot="16200000">
            <a:off x="1411357" y="6997490"/>
            <a:ext cx="25245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kost </a:t>
            </a: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E153D08-CB12-EE61-2DE0-0F5D1FCDA61C}"/>
                  </a:ext>
                </a:extLst>
              </p:cNvPr>
              <p:cNvSpPr txBox="1"/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E153D08-CB12-EE61-2DE0-0F5D1FCD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58" y="755626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2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805E2FC1-F274-25E6-DFB5-A786AF80C025}"/>
              </a:ext>
            </a:extLst>
          </p:cNvPr>
          <p:cNvSpPr txBox="1"/>
          <p:nvPr/>
        </p:nvSpPr>
        <p:spPr>
          <a:xfrm>
            <a:off x="15147236" y="924684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CC8EAD-E518-B972-904A-32485040789E}"/>
              </a:ext>
            </a:extLst>
          </p:cNvPr>
          <p:cNvSpPr txBox="1"/>
          <p:nvPr/>
        </p:nvSpPr>
        <p:spPr>
          <a:xfrm>
            <a:off x="15147236" y="193184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7E9DF57-CA36-92E5-454C-7CC47E0C5A3C}"/>
              </a:ext>
            </a:extLst>
          </p:cNvPr>
          <p:cNvSpPr txBox="1"/>
          <p:nvPr/>
        </p:nvSpPr>
        <p:spPr>
          <a:xfrm>
            <a:off x="17466366" y="4098579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 = 0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6E1AD3C-ED53-FE68-6B7F-55BB393F5404}"/>
              </a:ext>
            </a:extLst>
          </p:cNvPr>
          <p:cNvCxnSpPr/>
          <p:nvPr/>
        </p:nvCxnSpPr>
        <p:spPr>
          <a:xfrm>
            <a:off x="3458817" y="4333461"/>
            <a:ext cx="0" cy="86271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9448C7DB-92F8-5374-4FD6-6483DBE191BC}"/>
              </a:ext>
            </a:extLst>
          </p:cNvPr>
          <p:cNvCxnSpPr/>
          <p:nvPr/>
        </p:nvCxnSpPr>
        <p:spPr>
          <a:xfrm>
            <a:off x="2941983" y="12463670"/>
            <a:ext cx="1452438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DD5A6E2A-AC09-FCE1-D620-5D3C8DE0008E}"/>
              </a:ext>
            </a:extLst>
          </p:cNvPr>
          <p:cNvSpPr txBox="1"/>
          <p:nvPr/>
        </p:nvSpPr>
        <p:spPr>
          <a:xfrm>
            <a:off x="2700263" y="12503770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700FDEC5-683B-13F9-E78F-88CDF23EE74D}"/>
                  </a:ext>
                </a:extLst>
              </p:cNvPr>
              <p:cNvSpPr txBox="1"/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nl-NL" sz="5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h</m:t>
                    </m:r>
                    <m:r>
                      <a:rPr lang="nl-NL" sz="5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nl-NL" sz="5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</m:e>
                    </m:d>
                  </m:oMath>
                </a14:m>
                <a:r>
                  <a:rPr lang="nl-NL"/>
                  <a:t> </a:t>
                </a:r>
                <a:r>
                  <a:rPr lang="nl-NL">
                    <a:sym typeface="Wingdings" panose="05000000000000000000" pitchFamily="2" charset="2"/>
                  </a:rPr>
                  <a:t></a:t>
                </a:r>
                <a:endParaRPr lang="nl-NL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700FDEC5-683B-13F9-E78F-88CDF23E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82" y="12583462"/>
                <a:ext cx="12195312" cy="923330"/>
              </a:xfrm>
              <a:prstGeom prst="rect">
                <a:avLst/>
              </a:prstGeom>
              <a:blipFill>
                <a:blip r:embed="rId3"/>
                <a:stretch>
                  <a:fillRect t="-11842" b="-328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vak 16">
            <a:extLst>
              <a:ext uri="{FF2B5EF4-FFF2-40B4-BE49-F238E27FC236}">
                <a16:creationId xmlns:a16="http://schemas.microsoft.com/office/drawing/2014/main" id="{41CF4352-FBDD-4069-F935-03D55D732A69}"/>
              </a:ext>
            </a:extLst>
          </p:cNvPr>
          <p:cNvSpPr txBox="1"/>
          <p:nvPr/>
        </p:nvSpPr>
        <p:spPr>
          <a:xfrm>
            <a:off x="17075427" y="12583462"/>
            <a:ext cx="50013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/>
              <a:t>1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020B4B0-5B46-C7D4-8E26-9080EEA35498}"/>
              </a:ext>
            </a:extLst>
          </p:cNvPr>
          <p:cNvSpPr txBox="1"/>
          <p:nvPr/>
        </p:nvSpPr>
        <p:spPr>
          <a:xfrm rot="16200000">
            <a:off x="1411357" y="6997490"/>
            <a:ext cx="25245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kost </a:t>
            </a: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nl-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70097F0-F003-34FC-BA38-4F72B75528E5}"/>
                  </a:ext>
                </a:extLst>
              </p:cNvPr>
              <p:cNvSpPr txBox="1"/>
              <p:nvPr/>
            </p:nvSpPr>
            <p:spPr>
              <a:xfrm>
                <a:off x="5713940" y="2345887"/>
                <a:ext cx="9020226" cy="2265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nl-NL" sz="6600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Kost</a:t>
                </a:r>
                <a:r>
                  <a:rPr kumimoji="0" lang="nl-NL" sz="6600" b="0" u="none" strike="noStrike" cap="none" spc="0" normalizeH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nl-NL" sz="6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nl-NL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eqArrPr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kumimoji="0" lang="nl-NL" sz="6600" b="0" i="1" u="none" strike="noStrike" cap="none" spc="0" normalizeH="0" baseline="-25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𝜃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(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𝑥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  <m:e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nl-NL" sz="6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log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⁡(1−</m:t>
                            </m:r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h</m:t>
                            </m:r>
                            <m:r>
                              <a:rPr lang="nl-NL" sz="6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dPr>
                              <m:e>
                                <m:r>
                                  <a:rPr kumimoji="0" lang="nl-NL" sz="6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0" lang="nl-NL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70097F0-F003-34FC-BA38-4F72B755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40" y="2345887"/>
                <a:ext cx="9020226" cy="2265620"/>
              </a:xfrm>
              <a:prstGeom prst="rect">
                <a:avLst/>
              </a:prstGeom>
              <a:blipFill>
                <a:blip r:embed="rId2"/>
                <a:stretch>
                  <a:fillRect l="-51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0B750EDC-2168-DC2B-1B04-664691771B18}"/>
              </a:ext>
            </a:extLst>
          </p:cNvPr>
          <p:cNvSpPr txBox="1"/>
          <p:nvPr/>
        </p:nvSpPr>
        <p:spPr>
          <a:xfrm>
            <a:off x="15346018" y="2514945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1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A9AFF90-C7F3-9727-18A4-82D2ECE564E3}"/>
              </a:ext>
            </a:extLst>
          </p:cNvPr>
          <p:cNvSpPr txBox="1"/>
          <p:nvPr/>
        </p:nvSpPr>
        <p:spPr>
          <a:xfrm>
            <a:off x="15346018" y="3522110"/>
            <a:ext cx="377687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als y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FD976174-B40C-F7C5-6DEE-0DC13038FE80}"/>
                  </a:ext>
                </a:extLst>
              </p:cNvPr>
              <p:cNvSpPr txBox="1"/>
              <p:nvPr/>
            </p:nvSpPr>
            <p:spPr>
              <a:xfrm>
                <a:off x="7522562" y="5910148"/>
                <a:ext cx="15646912" cy="1146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=−</m:t>
                      </m:r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𝑦</m:t>
                      </m:r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h</m:t>
                              </m:r>
                              <m:r>
                                <a:rPr lang="nl-NL" sz="6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dPr>
                                <m:e>
                                  <m: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−</m:t>
                      </m:r>
                      <m:d>
                        <m:d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(1 −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h</m:t>
                          </m:r>
                          <m:r>
                            <a:rPr lang="nl-NL" sz="66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FD976174-B40C-F7C5-6DEE-0DC13038F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62" y="5910148"/>
                <a:ext cx="15646912" cy="1146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6494F6E-673C-6382-1273-CC0CF912D177}"/>
                  </a:ext>
                </a:extLst>
              </p:cNvPr>
              <p:cNvSpPr txBox="1"/>
              <p:nvPr/>
            </p:nvSpPr>
            <p:spPr>
              <a:xfrm>
                <a:off x="7343659" y="7957709"/>
                <a:ext cx="15344374" cy="1146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𝑦</m:t>
                      </m:r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h</m:t>
                              </m:r>
                              <m:r>
                                <a:rPr lang="nl-NL" sz="6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dPr>
                                <m:e>
                                  <m:r>
                                    <a:rPr kumimoji="0" lang="nl-NL" sz="6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nl-NL" sz="6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+</m:t>
                      </m:r>
                      <m:d>
                        <m:d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nl-NL" sz="6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log</m:t>
                          </m:r>
                        </m:fName>
                        <m:e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(1 −</m:t>
                          </m:r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h</m:t>
                          </m:r>
                          <m:r>
                            <a:rPr lang="nl-NL" sz="66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kumimoji="0" lang="nl-NL" sz="6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nl-NL" sz="6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nl-NL" sz="6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6494F6E-673C-6382-1273-CC0CF912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659" y="7957709"/>
                <a:ext cx="15344374" cy="1146468"/>
              </a:xfrm>
              <a:prstGeom prst="rect">
                <a:avLst/>
              </a:prstGeom>
              <a:blipFill>
                <a:blip r:embed="rId4"/>
                <a:stretch>
                  <a:fillRect b="-5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ostenfunctie voor logistische regressie"/>
          <p:cNvSpPr txBox="1"/>
          <p:nvPr/>
        </p:nvSpPr>
        <p:spPr>
          <a:xfrm>
            <a:off x="5415160" y="596105"/>
            <a:ext cx="13553679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Kostenfunctie voor logistische regressie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Vergelijking"/>
              <p:cNvSpPr txBox="1"/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))+(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2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1" y="2198289"/>
                <a:ext cx="14583355" cy="1737404"/>
              </a:xfrm>
              <a:prstGeom prst="rect">
                <a:avLst/>
              </a:prstGeom>
              <a:blipFill>
                <a:blip r:embed="rId2"/>
                <a:stretch>
                  <a:fillRect l="-1915" t="-2174" r="-1662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Vergelijking"/>
              <p:cNvSpPr txBox="1"/>
              <p:nvPr/>
            </p:nvSpPr>
            <p:spPr>
              <a:xfrm>
                <a:off x="5743840" y="8906419"/>
                <a:ext cx="12991155" cy="17137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5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5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51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lang="ar-AE" sz="51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ar-AE" sz="5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ar-AE" sz="51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ar-AE" sz="5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5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5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lang="ar-AE" sz="5100" i="1"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>
          <p:sp>
            <p:nvSpPr>
              <p:cNvPr id="22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40" y="8906419"/>
                <a:ext cx="12991155" cy="1713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Lijn"/>
          <p:cNvSpPr/>
          <p:nvPr/>
        </p:nvSpPr>
        <p:spPr>
          <a:xfrm>
            <a:off x="-93275" y="4484928"/>
            <a:ext cx="24570549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30" name="Dat ziet er indrukwekkend uit!…"/>
          <p:cNvSpPr txBox="1"/>
          <p:nvPr/>
        </p:nvSpPr>
        <p:spPr>
          <a:xfrm>
            <a:off x="596666" y="4938559"/>
            <a:ext cx="23285504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Dat ziet er indrukwekkend uit!</a:t>
            </a:r>
          </a:p>
          <a:p>
            <a:endParaRPr/>
          </a:p>
          <a:p>
            <a:r>
              <a:t>Maar de partiële afgeleide ervan ziet er juist weer heel vertrouwd uit: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classificatie"/>
          <p:cNvSpPr txBox="1"/>
          <p:nvPr/>
        </p:nvSpPr>
        <p:spPr>
          <a:xfrm>
            <a:off x="5997376" y="6043612"/>
            <a:ext cx="12389248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ml:classificatie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radient Descent bij logistische regressie"/>
          <p:cNvSpPr txBox="1"/>
          <p:nvPr/>
        </p:nvSpPr>
        <p:spPr>
          <a:xfrm>
            <a:off x="5160385" y="596105"/>
            <a:ext cx="14063230" cy="99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Gradient Descent bij logistische regressie</a:t>
            </a:r>
          </a:p>
        </p:txBody>
      </p:sp>
      <p:grpSp>
        <p:nvGrpSpPr>
          <p:cNvPr id="235" name="Groepeer"/>
          <p:cNvGrpSpPr/>
          <p:nvPr/>
        </p:nvGrpSpPr>
        <p:grpSpPr>
          <a:xfrm>
            <a:off x="6130911" y="4086652"/>
            <a:ext cx="8813299" cy="2015727"/>
            <a:chOff x="0" y="226229"/>
            <a:chExt cx="8813298" cy="2015726"/>
          </a:xfrm>
        </p:grpSpPr>
        <p:sp>
          <p:nvSpPr>
            <p:cNvPr id="233" name="update alle…"/>
            <p:cNvSpPr/>
            <p:nvPr/>
          </p:nvSpPr>
          <p:spPr>
            <a:xfrm>
              <a:off x="0" y="97195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update alle </a:t>
              </a:r>
            </a:p>
            <a:p>
              <a:pPr algn="l"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herhaal totdat een minimum bereikt is: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Vergelijking"/>
                <p:cNvSpPr txBox="1"/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=2,…,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23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089" y="226229"/>
                  <a:ext cx="5815210" cy="696259"/>
                </a:xfrm>
                <a:prstGeom prst="rect">
                  <a:avLst/>
                </a:prstGeom>
                <a:blipFill>
                  <a:blip r:embed="rId2"/>
                  <a:stretch>
                    <a:fillRect l="-3930" r="-13974" b="-5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Vergelijking"/>
              <p:cNvSpPr txBox="1"/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3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99" y="6216070"/>
                <a:ext cx="4844564" cy="1612755"/>
              </a:xfrm>
              <a:prstGeom prst="rect">
                <a:avLst/>
              </a:prstGeom>
              <a:blipFill>
                <a:blip r:embed="rId3"/>
                <a:stretch>
                  <a:fillRect l="-4712" t="-1563" r="-20157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Vergelijking"/>
              <p:cNvSpPr txBox="1"/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23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665" y="8555183"/>
                <a:ext cx="8319974" cy="1737404"/>
              </a:xfrm>
              <a:prstGeom prst="rect">
                <a:avLst/>
              </a:prstGeom>
              <a:blipFill>
                <a:blip r:embed="rId4"/>
                <a:stretch>
                  <a:fillRect l="-1674" t="-1449" r="-193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l:multiclass classification"/>
          <p:cNvSpPr txBox="1"/>
          <p:nvPr/>
        </p:nvSpPr>
        <p:spPr>
          <a:xfrm>
            <a:off x="1409749" y="6043612"/>
            <a:ext cx="21564502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ml:multiclass classification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jn"/>
          <p:cNvSpPr/>
          <p:nvPr/>
        </p:nvSpPr>
        <p:spPr>
          <a:xfrm flipV="1">
            <a:off x="3783963" y="3919860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42" name="Lijn"/>
          <p:cNvSpPr/>
          <p:nvPr/>
        </p:nvSpPr>
        <p:spPr>
          <a:xfrm>
            <a:off x="3234604" y="7988603"/>
            <a:ext cx="7880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pSp>
        <p:nvGrpSpPr>
          <p:cNvPr id="246" name="Groepeer"/>
          <p:cNvGrpSpPr/>
          <p:nvPr/>
        </p:nvGrpSpPr>
        <p:grpSpPr>
          <a:xfrm>
            <a:off x="8991746" y="3497507"/>
            <a:ext cx="1620794" cy="1377292"/>
            <a:chOff x="0" y="0"/>
            <a:chExt cx="1620793" cy="1377291"/>
          </a:xfrm>
        </p:grpSpPr>
        <p:sp>
          <p:nvSpPr>
            <p:cNvPr id="243" name="Driehoek"/>
            <p:cNvSpPr/>
            <p:nvPr/>
          </p:nvSpPr>
          <p:spPr>
            <a:xfrm>
              <a:off x="0" y="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Driehoek"/>
            <p:cNvSpPr/>
            <p:nvPr/>
          </p:nvSpPr>
          <p:spPr>
            <a:xfrm>
              <a:off x="469286" y="834258"/>
              <a:ext cx="536085" cy="54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Driehoek"/>
            <p:cNvSpPr/>
            <p:nvPr/>
          </p:nvSpPr>
          <p:spPr>
            <a:xfrm>
              <a:off x="1084709" y="338213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2" name="Groepeer"/>
          <p:cNvGrpSpPr/>
          <p:nvPr/>
        </p:nvGrpSpPr>
        <p:grpSpPr>
          <a:xfrm>
            <a:off x="4182954" y="6294450"/>
            <a:ext cx="2474050" cy="1407429"/>
            <a:chOff x="0" y="0"/>
            <a:chExt cx="2474049" cy="1407427"/>
          </a:xfrm>
        </p:grpSpPr>
        <p:sp>
          <p:nvSpPr>
            <p:cNvPr id="247" name="Cirkel"/>
            <p:cNvSpPr/>
            <p:nvPr/>
          </p:nvSpPr>
          <p:spPr>
            <a:xfrm>
              <a:off x="0" y="842611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954876" y="842611"/>
              <a:ext cx="564818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7358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1709593" y="0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1909233" y="840426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8747586" y="5852293"/>
            <a:ext cx="1828225" cy="1849586"/>
            <a:chOff x="0" y="0"/>
            <a:chExt cx="1828223" cy="1849585"/>
          </a:xfrm>
        </p:grpSpPr>
        <p:sp>
          <p:nvSpPr>
            <p:cNvPr id="253" name="Afgeronde rechthoek"/>
            <p:cNvSpPr/>
            <p:nvPr/>
          </p:nvSpPr>
          <p:spPr>
            <a:xfrm>
              <a:off x="0" y="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Afgeronde rechthoek"/>
            <p:cNvSpPr/>
            <p:nvPr/>
          </p:nvSpPr>
          <p:spPr>
            <a:xfrm>
              <a:off x="586981" y="442157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Afgeronde rechthoek"/>
            <p:cNvSpPr/>
            <p:nvPr/>
          </p:nvSpPr>
          <p:spPr>
            <a:xfrm>
              <a:off x="1263406" y="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Afgeronde rechthoek"/>
            <p:cNvSpPr/>
            <p:nvPr/>
          </p:nvSpPr>
          <p:spPr>
            <a:xfrm>
              <a:off x="1263406" y="1063690"/>
              <a:ext cx="564818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Afgeronde rechthoek"/>
            <p:cNvSpPr/>
            <p:nvPr/>
          </p:nvSpPr>
          <p:spPr>
            <a:xfrm>
              <a:off x="0" y="1063690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Afgeronde rechthoek"/>
            <p:cNvSpPr/>
            <p:nvPr/>
          </p:nvSpPr>
          <p:spPr>
            <a:xfrm>
              <a:off x="565898" y="128476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epeer"/>
          <p:cNvGrpSpPr/>
          <p:nvPr/>
        </p:nvGrpSpPr>
        <p:grpSpPr>
          <a:xfrm>
            <a:off x="4204692" y="2855958"/>
            <a:ext cx="3204162" cy="1960898"/>
            <a:chOff x="19466" y="0"/>
            <a:chExt cx="3204160" cy="1960896"/>
          </a:xfrm>
        </p:grpSpPr>
        <p:sp>
          <p:nvSpPr>
            <p:cNvPr id="260" name="Veelhoek"/>
            <p:cNvSpPr/>
            <p:nvPr/>
          </p:nvSpPr>
          <p:spPr>
            <a:xfrm>
              <a:off x="879923" y="0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Veelhoek"/>
            <p:cNvSpPr/>
            <p:nvPr/>
          </p:nvSpPr>
          <p:spPr>
            <a:xfrm>
              <a:off x="19466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Veelhoek"/>
            <p:cNvSpPr/>
            <p:nvPr/>
          </p:nvSpPr>
          <p:spPr>
            <a:xfrm>
              <a:off x="879923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Veelhoek"/>
            <p:cNvSpPr/>
            <p:nvPr/>
          </p:nvSpPr>
          <p:spPr>
            <a:xfrm>
              <a:off x="1464463" y="52977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Veelhoek"/>
            <p:cNvSpPr/>
            <p:nvPr/>
          </p:nvSpPr>
          <p:spPr>
            <a:xfrm>
              <a:off x="1751186" y="1241405"/>
              <a:ext cx="756519" cy="71949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Veelhoek"/>
            <p:cNvSpPr/>
            <p:nvPr/>
          </p:nvSpPr>
          <p:spPr>
            <a:xfrm>
              <a:off x="2467107" y="700264"/>
              <a:ext cx="756520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9" name="Groepeer"/>
          <p:cNvGrpSpPr/>
          <p:nvPr/>
        </p:nvGrpSpPr>
        <p:grpSpPr>
          <a:xfrm>
            <a:off x="13922136" y="623752"/>
            <a:ext cx="4130617" cy="3046698"/>
            <a:chOff x="0" y="0"/>
            <a:chExt cx="4130615" cy="3046696"/>
          </a:xfrm>
        </p:grpSpPr>
        <p:sp>
          <p:nvSpPr>
            <p:cNvPr id="267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2" name="Groepeer"/>
          <p:cNvGrpSpPr/>
          <p:nvPr/>
        </p:nvGrpSpPr>
        <p:grpSpPr>
          <a:xfrm>
            <a:off x="13922136" y="8470294"/>
            <a:ext cx="4130617" cy="3046698"/>
            <a:chOff x="0" y="0"/>
            <a:chExt cx="4130615" cy="3046696"/>
          </a:xfrm>
        </p:grpSpPr>
        <p:sp>
          <p:nvSpPr>
            <p:cNvPr id="290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2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5" name="Groepeer"/>
          <p:cNvGrpSpPr/>
          <p:nvPr/>
        </p:nvGrpSpPr>
        <p:grpSpPr>
          <a:xfrm>
            <a:off x="8533275" y="10229002"/>
            <a:ext cx="4130617" cy="3046698"/>
            <a:chOff x="0" y="0"/>
            <a:chExt cx="4130615" cy="3046696"/>
          </a:xfrm>
        </p:grpSpPr>
        <p:sp>
          <p:nvSpPr>
            <p:cNvPr id="313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4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Afgeronde rechthoek"/>
            <p:cNvSpPr/>
            <p:nvPr/>
          </p:nvSpPr>
          <p:spPr>
            <a:xfrm>
              <a:off x="3186156" y="2243877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8" name="Groepeer"/>
          <p:cNvGrpSpPr/>
          <p:nvPr/>
        </p:nvGrpSpPr>
        <p:grpSpPr>
          <a:xfrm>
            <a:off x="13922136" y="4547023"/>
            <a:ext cx="4130617" cy="3046698"/>
            <a:chOff x="0" y="0"/>
            <a:chExt cx="4130615" cy="3046696"/>
          </a:xfrm>
        </p:grpSpPr>
        <p:sp>
          <p:nvSpPr>
            <p:cNvPr id="336" name="Lijn"/>
            <p:cNvSpPr/>
            <p:nvPr/>
          </p:nvSpPr>
          <p:spPr>
            <a:xfrm flipV="1">
              <a:off x="287938" y="557628"/>
              <a:ext cx="1" cy="24890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7" name="Lijn"/>
            <p:cNvSpPr/>
            <p:nvPr/>
          </p:nvSpPr>
          <p:spPr>
            <a:xfrm>
              <a:off x="0" y="2690201"/>
              <a:ext cx="41306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8" name="Driehoek"/>
            <p:cNvSpPr/>
            <p:nvPr/>
          </p:nvSpPr>
          <p:spPr>
            <a:xfrm>
              <a:off x="3017521" y="336258"/>
              <a:ext cx="280982" cy="28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Driehoek"/>
            <p:cNvSpPr/>
            <p:nvPr/>
          </p:nvSpPr>
          <p:spPr>
            <a:xfrm>
              <a:off x="3263491" y="773522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Driehoek"/>
            <p:cNvSpPr/>
            <p:nvPr/>
          </p:nvSpPr>
          <p:spPr>
            <a:xfrm>
              <a:off x="3586056" y="513527"/>
              <a:ext cx="280981" cy="28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497063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997548" y="2243877"/>
              <a:ext cx="296041" cy="296042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Cirkel"/>
            <p:cNvSpPr/>
            <p:nvPr/>
          </p:nvSpPr>
          <p:spPr>
            <a:xfrm>
              <a:off x="694850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Cirkel"/>
            <p:cNvSpPr/>
            <p:nvPr/>
          </p:nvSpPr>
          <p:spPr>
            <a:xfrm>
              <a:off x="1393122" y="1802235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1497760" y="2242732"/>
              <a:ext cx="296041" cy="296041"/>
            </a:xfrm>
            <a:prstGeom prst="ellipse">
              <a:avLst/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Afgeronde rechthoek"/>
            <p:cNvSpPr/>
            <p:nvPr/>
          </p:nvSpPr>
          <p:spPr>
            <a:xfrm>
              <a:off x="2889549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Afgeronde rechthoek"/>
            <p:cNvSpPr/>
            <p:nvPr/>
          </p:nvSpPr>
          <p:spPr>
            <a:xfrm>
              <a:off x="3197206" y="1802235"/>
              <a:ext cx="296042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Afgeronde rechthoek"/>
            <p:cNvSpPr/>
            <p:nvPr/>
          </p:nvSpPr>
          <p:spPr>
            <a:xfrm>
              <a:off x="3551745" y="1570485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Afgeronde rechthoek"/>
            <p:cNvSpPr/>
            <p:nvPr/>
          </p:nvSpPr>
          <p:spPr>
            <a:xfrm>
              <a:off x="3551745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Afgeronde rechthoek"/>
            <p:cNvSpPr/>
            <p:nvPr/>
          </p:nvSpPr>
          <p:spPr>
            <a:xfrm>
              <a:off x="2889549" y="2128002"/>
              <a:ext cx="296041" cy="296042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Veelhoek"/>
            <p:cNvSpPr/>
            <p:nvPr/>
          </p:nvSpPr>
          <p:spPr>
            <a:xfrm>
              <a:off x="959453" y="0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Veelhoek"/>
            <p:cNvSpPr/>
            <p:nvPr/>
          </p:nvSpPr>
          <p:spPr>
            <a:xfrm>
              <a:off x="508457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Veelhoek"/>
            <p:cNvSpPr/>
            <p:nvPr/>
          </p:nvSpPr>
          <p:spPr>
            <a:xfrm>
              <a:off x="95945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Veelhoek"/>
            <p:cNvSpPr/>
            <p:nvPr/>
          </p:nvSpPr>
          <p:spPr>
            <a:xfrm>
              <a:off x="1265831" y="27767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Veelhoek"/>
            <p:cNvSpPr/>
            <p:nvPr/>
          </p:nvSpPr>
          <p:spPr>
            <a:xfrm>
              <a:off x="1416113" y="650664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Veelhoek"/>
            <p:cNvSpPr/>
            <p:nvPr/>
          </p:nvSpPr>
          <p:spPr>
            <a:xfrm>
              <a:off x="1791353" y="367033"/>
              <a:ext cx="396519" cy="377112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Afgeronde rechthoek"/>
            <p:cNvSpPr/>
            <p:nvPr/>
          </p:nvSpPr>
          <p:spPr>
            <a:xfrm>
              <a:off x="3186156" y="2286562"/>
              <a:ext cx="296041" cy="296041"/>
            </a:xfrm>
            <a:prstGeom prst="roundRect">
              <a:avLst>
                <a:gd name="adj" fmla="val 15000"/>
              </a:avLst>
            </a:prstGeom>
            <a:solidFill>
              <a:srgbClr val="A6AAA9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Vergelijking"/>
              <p:cNvSpPr txBox="1"/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0.213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0.423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0.786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3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36" y="5499160"/>
                <a:ext cx="1965123" cy="3088235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Vergelijking"/>
              <p:cNvSpPr txBox="1"/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5100"/>
              </a:p>
            </p:txBody>
          </p:sp>
        </mc:Choice>
        <mc:Fallback xmlns="">
          <p:sp>
            <p:nvSpPr>
              <p:cNvPr id="3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136" y="5506232"/>
                <a:ext cx="831648" cy="3073985"/>
              </a:xfrm>
              <a:prstGeom prst="rect">
                <a:avLst/>
              </a:prstGeom>
              <a:blipFill>
                <a:blip r:embed="rId3"/>
                <a:stretch>
                  <a:fillRect r="-303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" name="Groepeer"/>
          <p:cNvGrpSpPr/>
          <p:nvPr/>
        </p:nvGrpSpPr>
        <p:grpSpPr>
          <a:xfrm>
            <a:off x="2989238" y="2152672"/>
            <a:ext cx="9560157" cy="9761074"/>
            <a:chOff x="0" y="0"/>
            <a:chExt cx="9560155" cy="9761073"/>
          </a:xfrm>
        </p:grpSpPr>
        <p:sp>
          <p:nvSpPr>
            <p:cNvPr id="362" name="Lijn"/>
            <p:cNvSpPr/>
            <p:nvPr/>
          </p:nvSpPr>
          <p:spPr>
            <a:xfrm>
              <a:off x="835449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3" name="Lijn"/>
            <p:cNvSpPr/>
            <p:nvPr/>
          </p:nvSpPr>
          <p:spPr>
            <a:xfrm>
              <a:off x="4593611" y="889623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4" name="Cirkel"/>
            <p:cNvSpPr/>
            <p:nvPr/>
          </p:nvSpPr>
          <p:spPr>
            <a:xfrm>
              <a:off x="2959062" y="0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Cirkel"/>
                <p:cNvSpPr/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6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699399" cy="16993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6" name="Lijn"/>
            <p:cNvSpPr/>
            <p:nvPr/>
          </p:nvSpPr>
          <p:spPr>
            <a:xfrm flipV="1">
              <a:off x="3808762" y="209642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7" name="Lijn"/>
            <p:cNvSpPr/>
            <p:nvPr/>
          </p:nvSpPr>
          <p:spPr>
            <a:xfrm>
              <a:off x="3238531" y="452216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8" name="Lijn"/>
            <p:cNvSpPr/>
            <p:nvPr/>
          </p:nvSpPr>
          <p:spPr>
            <a:xfrm>
              <a:off x="4593611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2959062" y="270570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0" name="Lijn"/>
            <p:cNvSpPr/>
            <p:nvPr/>
          </p:nvSpPr>
          <p:spPr>
            <a:xfrm flipV="1">
              <a:off x="3808762" y="291534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1" name="Lijn"/>
            <p:cNvSpPr/>
            <p:nvPr/>
          </p:nvSpPr>
          <p:spPr>
            <a:xfrm>
              <a:off x="3238531" y="3157920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2" name="Lijn"/>
            <p:cNvSpPr/>
            <p:nvPr/>
          </p:nvSpPr>
          <p:spPr>
            <a:xfrm>
              <a:off x="4593611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2959062" y="5491255"/>
              <a:ext cx="1699400" cy="1699399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4" name="Lijn"/>
            <p:cNvSpPr/>
            <p:nvPr/>
          </p:nvSpPr>
          <p:spPr>
            <a:xfrm flipV="1">
              <a:off x="3808762" y="5700897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5" name="Lijn"/>
            <p:cNvSpPr/>
            <p:nvPr/>
          </p:nvSpPr>
          <p:spPr>
            <a:xfrm>
              <a:off x="3238531" y="5943472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6" name="Lijn"/>
            <p:cNvSpPr/>
            <p:nvPr/>
          </p:nvSpPr>
          <p:spPr>
            <a:xfrm>
              <a:off x="4593611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7" name="Cirkel"/>
            <p:cNvSpPr/>
            <p:nvPr/>
          </p:nvSpPr>
          <p:spPr>
            <a:xfrm>
              <a:off x="2959062" y="8061674"/>
              <a:ext cx="1699400" cy="1699400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8" name="Lijn"/>
            <p:cNvSpPr/>
            <p:nvPr/>
          </p:nvSpPr>
          <p:spPr>
            <a:xfrm>
              <a:off x="835449" y="359532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79" name="Lijn"/>
            <p:cNvSpPr/>
            <p:nvPr/>
          </p:nvSpPr>
          <p:spPr>
            <a:xfrm>
              <a:off x="835449" y="6380878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0" name="Lijn"/>
            <p:cNvSpPr/>
            <p:nvPr/>
          </p:nvSpPr>
          <p:spPr>
            <a:xfrm>
              <a:off x="835449" y="8951297"/>
              <a:ext cx="2077782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1" name="Lijn"/>
            <p:cNvSpPr/>
            <p:nvPr/>
          </p:nvSpPr>
          <p:spPr>
            <a:xfrm flipV="1">
              <a:off x="3808762" y="8271316"/>
              <a:ext cx="1" cy="128011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2" name="Lijn"/>
            <p:cNvSpPr/>
            <p:nvPr/>
          </p:nvSpPr>
          <p:spPr>
            <a:xfrm>
              <a:off x="3238531" y="8513891"/>
              <a:ext cx="1096291" cy="77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3" name="Veelhoek"/>
            <p:cNvSpPr/>
            <p:nvPr/>
          </p:nvSpPr>
          <p:spPr>
            <a:xfrm>
              <a:off x="8803637" y="568955"/>
              <a:ext cx="756519" cy="719493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Cirkel"/>
            <p:cNvSpPr/>
            <p:nvPr/>
          </p:nvSpPr>
          <p:spPr>
            <a:xfrm>
              <a:off x="8899487" y="3352843"/>
              <a:ext cx="564817" cy="56481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Afgeronde rechthoek"/>
            <p:cNvSpPr/>
            <p:nvPr/>
          </p:nvSpPr>
          <p:spPr>
            <a:xfrm>
              <a:off x="8899487" y="6134189"/>
              <a:ext cx="564817" cy="564817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Driehoek"/>
            <p:cNvSpPr/>
            <p:nvPr/>
          </p:nvSpPr>
          <p:spPr>
            <a:xfrm>
              <a:off x="8913854" y="8645480"/>
              <a:ext cx="536085" cy="54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Vergelijking"/>
                <p:cNvSpPr txBox="1"/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547030"/>
                  <a:ext cx="1197381" cy="609363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Vergelijking"/>
                <p:cNvSpPr txBox="1"/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3243883"/>
                  <a:ext cx="1197381" cy="609364"/>
                </a:xfrm>
                <a:prstGeom prst="rect">
                  <a:avLst/>
                </a:prstGeom>
                <a:blipFill>
                  <a:blip r:embed="rId6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Vergelijking"/>
                <p:cNvSpPr txBox="1"/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8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6078210"/>
                  <a:ext cx="1197381" cy="609363"/>
                </a:xfrm>
                <a:prstGeom prst="rect">
                  <a:avLst/>
                </a:prstGeom>
                <a:blipFill>
                  <a:blip r:embed="rId7"/>
                  <a:stretch>
                    <a:fillRect l="-18947" t="-2083" r="-58947" b="-729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Vergelijking"/>
                <p:cNvSpPr txBox="1"/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5100"/>
                </a:p>
              </p:txBody>
            </p:sp>
          </mc:Choice>
          <mc:Fallback xmlns="">
            <p:sp>
              <p:nvSpPr>
                <p:cNvPr id="39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56" y="8648628"/>
                  <a:ext cx="1197381" cy="609364"/>
                </a:xfrm>
                <a:prstGeom prst="rect">
                  <a:avLst/>
                </a:prstGeom>
                <a:blipFill>
                  <a:blip r:embed="rId5"/>
                  <a:stretch>
                    <a:fillRect l="-18947" t="-2041" r="-58947" b="-693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Cirkel"/>
                <p:cNvSpPr/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1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96853"/>
                  <a:ext cx="1699399" cy="16993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Cirkel"/>
                <p:cNvSpPr/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2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1179"/>
                  <a:ext cx="1699399" cy="1699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Cirkel"/>
                <p:cNvSpPr/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>
                  <a:lvl1pPr>
                    <a:defRPr sz="66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sz="4800"/>
                </a:p>
              </p:txBody>
            </p:sp>
          </mc:Choice>
          <mc:Fallback xmlns="">
            <p:sp>
              <p:nvSpPr>
                <p:cNvPr id="393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8052823"/>
                  <a:ext cx="1699399" cy="1699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2F3E5F56-0854-C2BD-1A40-BB59ABED1A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16080" y="10220687"/>
            <a:ext cx="5456345" cy="22409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naire classificatie"/>
          <p:cNvSpPr txBox="1"/>
          <p:nvPr/>
        </p:nvSpPr>
        <p:spPr>
          <a:xfrm>
            <a:off x="8904250" y="134367"/>
            <a:ext cx="6575500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binaire classificatie</a:t>
            </a:r>
          </a:p>
        </p:txBody>
      </p:sp>
      <p:sp>
        <p:nvSpPr>
          <p:cNvPr id="125" name="kanker kwaadaardig?…"/>
          <p:cNvSpPr txBox="1"/>
          <p:nvPr/>
        </p:nvSpPr>
        <p:spPr>
          <a:xfrm>
            <a:off x="820670" y="4494435"/>
            <a:ext cx="7897435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kanker kwaadaardig?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e-mail spam?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online transactie betrouwbaar?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bloemwilg virginica?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is dit Henk Tattje?</a:t>
            </a:r>
          </a:p>
        </p:txBody>
      </p:sp>
      <p:pic>
        <p:nvPicPr>
          <p:cNvPr id="126" name="2fe43bc7-6c7f-4e96-a9a9-0ee8c9c347d7.JPG" descr="2fe43bc7-6c7f-4e96-a9a9-0ee8c9c347d7.JPG"/>
          <p:cNvPicPr>
            <a:picLocks noChangeAspect="1"/>
          </p:cNvPicPr>
          <p:nvPr/>
        </p:nvPicPr>
        <p:blipFill>
          <a:blip r:embed="rId2"/>
          <a:srcRect t="30345" b="2326"/>
          <a:stretch>
            <a:fillRect/>
          </a:stretch>
        </p:blipFill>
        <p:spPr>
          <a:xfrm>
            <a:off x="11610788" y="1264266"/>
            <a:ext cx="10039443" cy="1201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at voor soort insect?…"/>
          <p:cNvSpPr txBox="1"/>
          <p:nvPr/>
        </p:nvSpPr>
        <p:spPr>
          <a:xfrm>
            <a:off x="12049725" y="5281835"/>
            <a:ext cx="9265442" cy="315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insect?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 cijfer staat op dit plaatje?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wie staat er op deze foto?</a:t>
            </a:r>
          </a:p>
          <a:p>
            <a:pPr marL="617361" indent="-617361" algn="l">
              <a:buSzPct val="75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wat voor soort muziekstuk is dit?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/>
          <a:srcRect r="5371" b="5166"/>
          <a:stretch>
            <a:fillRect/>
          </a:stretch>
        </p:blipFill>
        <p:spPr>
          <a:xfrm>
            <a:off x="580912" y="3159521"/>
            <a:ext cx="10158716" cy="739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multi-class classificatie"/>
          <p:cNvSpPr txBox="1"/>
          <p:nvPr/>
        </p:nvSpPr>
        <p:spPr>
          <a:xfrm>
            <a:off x="8271916" y="134367"/>
            <a:ext cx="784016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multi-class classificatie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ficatie van classificatie-algoritmen"/>
          <p:cNvSpPr txBox="1"/>
          <p:nvPr/>
        </p:nvSpPr>
        <p:spPr>
          <a:xfrm>
            <a:off x="5468571" y="134367"/>
            <a:ext cx="13446858" cy="99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classificatie van classificatie-algoritmen</a:t>
            </a:r>
          </a:p>
        </p:txBody>
      </p:sp>
      <p:sp>
        <p:nvSpPr>
          <p:cNvPr id="133" name="Linear classifiers…"/>
          <p:cNvSpPr txBox="1"/>
          <p:nvPr/>
        </p:nvSpPr>
        <p:spPr>
          <a:xfrm>
            <a:off x="6387197" y="1308322"/>
            <a:ext cx="11606660" cy="1181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Linear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Fisher's linear discriminant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Logistic regression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Naive Bayes classifier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Perceptron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Least squares support vector machines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Quadratic classifiers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Kernel estimation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k-nearest neighbor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Boosting (meta-algorithm)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Decision trees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Random forests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Neural networks</a:t>
            </a:r>
          </a:p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Learning vector quantization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Afbeelding" descr="Afbeel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4" y="2839"/>
            <a:ext cx="2199951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-225743"/>
            <a:ext cx="18288000" cy="1488186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https://en.wikipedia.org/wiki/Iris_flower_data_set"/>
          <p:cNvSpPr txBox="1"/>
          <p:nvPr/>
        </p:nvSpPr>
        <p:spPr>
          <a:xfrm>
            <a:off x="14403325" y="12763500"/>
            <a:ext cx="6580536" cy="5994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42875" tIns="142875" rIns="142875" bIns="142875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https://en.wikipedia.org/wiki/Iris_flower_data_set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26" y="1269103"/>
            <a:ext cx="18511548" cy="1156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jn"/>
          <p:cNvSpPr/>
          <p:nvPr/>
        </p:nvSpPr>
        <p:spPr>
          <a:xfrm flipV="1">
            <a:off x="7008260" y="4483548"/>
            <a:ext cx="1" cy="4748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6458901" y="8552291"/>
            <a:ext cx="114661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4" name="Driehoek"/>
          <p:cNvSpPr/>
          <p:nvPr/>
        </p:nvSpPr>
        <p:spPr>
          <a:xfrm>
            <a:off x="11990568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Driehoek"/>
          <p:cNvSpPr/>
          <p:nvPr/>
        </p:nvSpPr>
        <p:spPr>
          <a:xfrm>
            <a:off x="12775520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Driehoek"/>
          <p:cNvSpPr/>
          <p:nvPr/>
        </p:nvSpPr>
        <p:spPr>
          <a:xfrm>
            <a:off x="13638965" y="4669978"/>
            <a:ext cx="536086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Driehoek"/>
          <p:cNvSpPr/>
          <p:nvPr/>
        </p:nvSpPr>
        <p:spPr>
          <a:xfrm>
            <a:off x="14363267" y="4669978"/>
            <a:ext cx="536085" cy="54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Cirkel"/>
          <p:cNvSpPr/>
          <p:nvPr/>
        </p:nvSpPr>
        <p:spPr>
          <a:xfrm>
            <a:off x="740725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Cirkel"/>
          <p:cNvSpPr/>
          <p:nvPr/>
        </p:nvSpPr>
        <p:spPr>
          <a:xfrm>
            <a:off x="8362129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Cirkel"/>
          <p:cNvSpPr/>
          <p:nvPr/>
        </p:nvSpPr>
        <p:spPr>
          <a:xfrm>
            <a:off x="9177128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Cirkel"/>
          <p:cNvSpPr/>
          <p:nvPr/>
        </p:nvSpPr>
        <p:spPr>
          <a:xfrm>
            <a:off x="9883461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Cirkel"/>
          <p:cNvSpPr/>
          <p:nvPr/>
        </p:nvSpPr>
        <p:spPr>
          <a:xfrm>
            <a:off x="10589794" y="7700750"/>
            <a:ext cx="564817" cy="56481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Iris-Virginica"/>
          <p:cNvSpPr txBox="1"/>
          <p:nvPr/>
        </p:nvSpPr>
        <p:spPr>
          <a:xfrm>
            <a:off x="4369221" y="4661631"/>
            <a:ext cx="219075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Iris-Virginica</a:t>
            </a:r>
          </a:p>
        </p:txBody>
      </p:sp>
      <p:sp>
        <p:nvSpPr>
          <p:cNvPr id="154" name="Niet Iris-Virginica"/>
          <p:cNvSpPr txBox="1"/>
          <p:nvPr/>
        </p:nvSpPr>
        <p:spPr>
          <a:xfrm>
            <a:off x="3972084" y="7708917"/>
            <a:ext cx="2974380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Niet Iris-Virginica</a:t>
            </a:r>
          </a:p>
        </p:txBody>
      </p:sp>
      <p:sp>
        <p:nvSpPr>
          <p:cNvPr id="155" name="Breedte bloemblad (cm) →"/>
          <p:cNvSpPr txBox="1"/>
          <p:nvPr/>
        </p:nvSpPr>
        <p:spPr>
          <a:xfrm>
            <a:off x="9886290" y="9384370"/>
            <a:ext cx="47446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Breedte bloemblad (cm)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56" name="Lijn"/>
          <p:cNvSpPr/>
          <p:nvPr/>
        </p:nvSpPr>
        <p:spPr>
          <a:xfrm flipV="1">
            <a:off x="12011390" y="7872133"/>
            <a:ext cx="1" cy="9550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57" name="1,6"/>
          <p:cNvSpPr txBox="1"/>
          <p:nvPr/>
        </p:nvSpPr>
        <p:spPr>
          <a:xfrm>
            <a:off x="11676923" y="8882439"/>
            <a:ext cx="668934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1,6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397</Words>
  <Application>Microsoft Office PowerPoint</Application>
  <PresentationFormat>Aangepast</PresentationFormat>
  <Paragraphs>98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Avenir</vt:lpstr>
      <vt:lpstr>Cambria Math</vt:lpstr>
      <vt:lpstr>Helvetica</vt:lpstr>
      <vt:lpstr>Helvetica Light</vt:lpstr>
      <vt:lpstr>Wingdings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3</cp:revision>
  <dcterms:modified xsi:type="dcterms:W3CDTF">2024-09-23T09:53:34Z</dcterms:modified>
</cp:coreProperties>
</file>