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778" autoAdjust="0"/>
  </p:normalViewPr>
  <p:slideViewPr>
    <p:cSldViewPr snapToGrid="0">
      <p:cViewPr varScale="1">
        <p:scale>
          <a:sx n="32" d="100"/>
          <a:sy n="32" d="100"/>
        </p:scale>
        <p:origin x="13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a:ea typeface="Avenir"/>
        <a:cs typeface="Avenir"/>
        <a:sym typeface="Avenir Roman"/>
      </a:defRPr>
    </a:lvl1pPr>
    <a:lvl2pPr indent="228600" defTabSz="457200" latinLnBrk="0">
      <a:lnSpc>
        <a:spcPct val="125000"/>
      </a:lnSpc>
      <a:defRPr sz="2400">
        <a:latin typeface="Avenir"/>
        <a:ea typeface="Avenir"/>
        <a:cs typeface="Avenir"/>
        <a:sym typeface="Avenir Roman"/>
      </a:defRPr>
    </a:lvl2pPr>
    <a:lvl3pPr indent="457200" defTabSz="457200" latinLnBrk="0">
      <a:lnSpc>
        <a:spcPct val="125000"/>
      </a:lnSpc>
      <a:defRPr sz="2400">
        <a:latin typeface="Avenir"/>
        <a:ea typeface="Avenir"/>
        <a:cs typeface="Avenir"/>
        <a:sym typeface="Avenir Roman"/>
      </a:defRPr>
    </a:lvl3pPr>
    <a:lvl4pPr indent="685800" defTabSz="457200" latinLnBrk="0">
      <a:lnSpc>
        <a:spcPct val="125000"/>
      </a:lnSpc>
      <a:defRPr sz="2400">
        <a:latin typeface="Avenir"/>
        <a:ea typeface="Avenir"/>
        <a:cs typeface="Avenir"/>
        <a:sym typeface="Avenir Roman"/>
      </a:defRPr>
    </a:lvl4pPr>
    <a:lvl5pPr indent="914400" defTabSz="457200" latinLnBrk="0">
      <a:lnSpc>
        <a:spcPct val="125000"/>
      </a:lnSpc>
      <a:defRPr sz="2400">
        <a:latin typeface="Avenir"/>
        <a:ea typeface="Avenir"/>
        <a:cs typeface="Avenir"/>
        <a:sym typeface="Avenir Roman"/>
      </a:defRPr>
    </a:lvl5pPr>
    <a:lvl6pPr indent="1143000" defTabSz="457200" latinLnBrk="0">
      <a:lnSpc>
        <a:spcPct val="125000"/>
      </a:lnSpc>
      <a:defRPr sz="2400">
        <a:latin typeface="Avenir"/>
        <a:ea typeface="Avenir"/>
        <a:cs typeface="Avenir"/>
        <a:sym typeface="Avenir Roman"/>
      </a:defRPr>
    </a:lvl6pPr>
    <a:lvl7pPr indent="1371600" defTabSz="457200" latinLnBrk="0">
      <a:lnSpc>
        <a:spcPct val="125000"/>
      </a:lnSpc>
      <a:defRPr sz="2400">
        <a:latin typeface="Avenir"/>
        <a:ea typeface="Avenir"/>
        <a:cs typeface="Avenir"/>
        <a:sym typeface="Avenir Roman"/>
      </a:defRPr>
    </a:lvl7pPr>
    <a:lvl8pPr indent="1600200" defTabSz="457200" latinLnBrk="0">
      <a:lnSpc>
        <a:spcPct val="125000"/>
      </a:lnSpc>
      <a:defRPr sz="2400">
        <a:latin typeface="Avenir"/>
        <a:ea typeface="Avenir"/>
        <a:cs typeface="Avenir"/>
        <a:sym typeface="Avenir Roman"/>
      </a:defRPr>
    </a:lvl8pPr>
    <a:lvl9pPr indent="1828800" defTabSz="457200" latinLnBrk="0">
      <a:lnSpc>
        <a:spcPct val="125000"/>
      </a:lnSpc>
      <a:defRPr sz="24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a:t>Eerste rij geeft -2,4*1 + 1,5*1,6 = 0; sigmoid(0) = 0,5</a:t>
            </a:r>
          </a:p>
          <a:p>
            <a:r>
              <a:rPr lang="nl-NL"/>
              <a:t>Tweede rij geeft -2,4*1 + 1,5*2,5 = -2,4 + 3,75 = 1,35; sigmoid(1,35) ~ 0,8</a:t>
            </a:r>
          </a:p>
          <a:p>
            <a:r>
              <a:rPr lang="nl-NL"/>
              <a:t>En dan even terug naar slide 9, de groene lijn van Virginica</a:t>
            </a:r>
          </a:p>
        </p:txBody>
      </p:sp>
    </p:spTree>
    <p:extLst>
      <p:ext uri="{BB962C8B-B14F-4D97-AF65-F5344CB8AC3E}">
        <p14:creationId xmlns:p14="http://schemas.microsoft.com/office/powerpoint/2010/main" val="905026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a:t>Softmax (zie formule rechtsonder) maakt dat de kansen optellen tot 1, zodat je ze kunt gebruiken om te samplen uit alle uitkomsten in plaats van altijd de hoogste kans te pakken (cf. LLM’s).</a:t>
            </a:r>
          </a:p>
        </p:txBody>
      </p:sp>
    </p:spTree>
    <p:extLst>
      <p:ext uri="{BB962C8B-B14F-4D97-AF65-F5344CB8AC3E}">
        <p14:creationId xmlns:p14="http://schemas.microsoft.com/office/powerpoint/2010/main" val="199639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en subtitel">
    <p:spTree>
      <p:nvGrpSpPr>
        <p:cNvPr id="1" name=""/>
        <p:cNvGrpSpPr/>
        <p:nvPr/>
      </p:nvGrpSpPr>
      <p:grpSpPr>
        <a:xfrm>
          <a:off x="0" y="0"/>
          <a:ext cx="0" cy="0"/>
          <a:chOff x="0" y="0"/>
          <a:chExt cx="0" cy="0"/>
        </a:xfrm>
      </p:grpSpPr>
      <p:sp>
        <p:nvSpPr>
          <p:cNvPr id="11" name="Titeltekst"/>
          <p:cNvSpPr txBox="1">
            <a:spLocks noGrp="1"/>
          </p:cNvSpPr>
          <p:nvPr>
            <p:ph type="title"/>
          </p:nvPr>
        </p:nvSpPr>
        <p:spPr>
          <a:xfrm>
            <a:off x="4833937" y="2303859"/>
            <a:ext cx="14716126" cy="4643438"/>
          </a:xfrm>
          <a:prstGeom prst="rect">
            <a:avLst/>
          </a:prstGeom>
        </p:spPr>
        <p:txBody>
          <a:bodyPr anchor="b"/>
          <a:lstStyle/>
          <a:p>
            <a:r>
              <a:t>Titeltekst</a:t>
            </a:r>
          </a:p>
        </p:txBody>
      </p:sp>
      <p:sp>
        <p:nvSpPr>
          <p:cNvPr id="12" name="Hoofdtekst - niveau één…"/>
          <p:cNvSpPr txBox="1">
            <a:spLocks noGrp="1"/>
          </p:cNvSpPr>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at">
    <p:spTree>
      <p:nvGrpSpPr>
        <p:cNvPr id="1" name=""/>
        <p:cNvGrpSpPr/>
        <p:nvPr/>
      </p:nvGrpSpPr>
      <p:grpSpPr>
        <a:xfrm>
          <a:off x="0" y="0"/>
          <a:ext cx="0" cy="0"/>
          <a:chOff x="0" y="0"/>
          <a:chExt cx="0" cy="0"/>
        </a:xfrm>
      </p:grpSpPr>
      <p:sp>
        <p:nvSpPr>
          <p:cNvPr id="93" name="–Johnny Appleseed"/>
          <p:cNvSpPr>
            <a:spLocks noGrp="1"/>
          </p:cNvSpPr>
          <p:nvPr>
            <p:ph type="body" sz="quarter" idx="21"/>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–Johnny Appleseed</a:t>
            </a:r>
          </a:p>
        </p:txBody>
      </p:sp>
      <p:sp>
        <p:nvSpPr>
          <p:cNvPr id="94" name="&quot;Typ hier een citaat.&quot;"/>
          <p:cNvSpPr>
            <a:spLocks noGrp="1"/>
          </p:cNvSpPr>
          <p:nvPr>
            <p:ph type="body" sz="quarter" idx="22"/>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"Typ hier een citaat." </a:t>
            </a:r>
          </a:p>
        </p:txBody>
      </p:sp>
      <p:sp>
        <p:nvSpPr>
          <p:cNvPr id="95"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Afbeelding"/>
          <p:cNvSpPr>
            <a:spLocks noGrp="1"/>
          </p:cNvSpPr>
          <p:nvPr>
            <p:ph type="pic" idx="21"/>
          </p:nvPr>
        </p:nvSpPr>
        <p:spPr>
          <a:xfrm>
            <a:off x="1905000" y="0"/>
            <a:ext cx="20563290" cy="13715999"/>
          </a:xfrm>
          <a:prstGeom prst="rect">
            <a:avLst/>
          </a:prstGeom>
        </p:spPr>
        <p:txBody>
          <a:bodyPr lIns="91439" tIns="45719" rIns="91439" bIns="45719" anchor="t">
            <a:noAutofit/>
          </a:bodyPr>
          <a:lstStyle/>
          <a:p>
            <a:endParaRPr/>
          </a:p>
        </p:txBody>
      </p:sp>
      <p:sp>
        <p:nvSpPr>
          <p:cNvPr id="103"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g">
    <p:spTree>
      <p:nvGrpSpPr>
        <p:cNvPr id="1" name=""/>
        <p:cNvGrpSpPr/>
        <p:nvPr/>
      </p:nvGrpSpPr>
      <p:grpSpPr>
        <a:xfrm>
          <a:off x="0" y="0"/>
          <a:ext cx="0" cy="0"/>
          <a:chOff x="0" y="0"/>
          <a:chExt cx="0" cy="0"/>
        </a:xfrm>
      </p:grpSpPr>
      <p:sp>
        <p:nvSpPr>
          <p:cNvPr id="110"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al">
    <p:spTree>
      <p:nvGrpSpPr>
        <p:cNvPr id="1" name=""/>
        <p:cNvGrpSpPr/>
        <p:nvPr/>
      </p:nvGrpSpPr>
      <p:grpSpPr>
        <a:xfrm>
          <a:off x="0" y="0"/>
          <a:ext cx="0" cy="0"/>
          <a:chOff x="0" y="0"/>
          <a:chExt cx="0" cy="0"/>
        </a:xfrm>
      </p:grpSpPr>
      <p:sp>
        <p:nvSpPr>
          <p:cNvPr id="20" name="Afbeelding"/>
          <p:cNvSpPr>
            <a:spLocks noGrp="1"/>
          </p:cNvSpPr>
          <p:nvPr>
            <p:ph type="pic" sz="half" idx="21"/>
          </p:nvPr>
        </p:nvSpPr>
        <p:spPr>
          <a:xfrm>
            <a:off x="5307210" y="892968"/>
            <a:ext cx="13751720" cy="9172589"/>
          </a:xfrm>
          <a:prstGeom prst="rect">
            <a:avLst/>
          </a:prstGeom>
        </p:spPr>
        <p:txBody>
          <a:bodyPr lIns="91439" tIns="45719" rIns="91439" bIns="45719" anchor="t">
            <a:noAutofit/>
          </a:bodyPr>
          <a:lstStyle/>
          <a:p>
            <a:endParaRPr/>
          </a:p>
        </p:txBody>
      </p:sp>
      <p:sp>
        <p:nvSpPr>
          <p:cNvPr id="21" name="Titeltekst"/>
          <p:cNvSpPr txBox="1">
            <a:spLocks noGrp="1"/>
          </p:cNvSpPr>
          <p:nvPr>
            <p:ph type="title"/>
          </p:nvPr>
        </p:nvSpPr>
        <p:spPr>
          <a:xfrm>
            <a:off x="4833937" y="9447609"/>
            <a:ext cx="14716126" cy="2000251"/>
          </a:xfrm>
          <a:prstGeom prst="rect">
            <a:avLst/>
          </a:prstGeom>
        </p:spPr>
        <p:txBody>
          <a:bodyPr anchor="b"/>
          <a:lstStyle/>
          <a:p>
            <a:r>
              <a:t>Titeltekst</a:t>
            </a:r>
          </a:p>
        </p:txBody>
      </p:sp>
      <p:sp>
        <p:nvSpPr>
          <p:cNvPr id="22" name="Hoofdtekst - niveau één…"/>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23" name="Dianummer"/>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dden">
    <p:spTree>
      <p:nvGrpSpPr>
        <p:cNvPr id="1" name=""/>
        <p:cNvGrpSpPr/>
        <p:nvPr/>
      </p:nvGrpSpPr>
      <p:grpSpPr>
        <a:xfrm>
          <a:off x="0" y="0"/>
          <a:ext cx="0" cy="0"/>
          <a:chOff x="0" y="0"/>
          <a:chExt cx="0" cy="0"/>
        </a:xfrm>
      </p:grpSpPr>
      <p:sp>
        <p:nvSpPr>
          <p:cNvPr id="30" name="Titeltekst"/>
          <p:cNvSpPr txBox="1">
            <a:spLocks noGrp="1"/>
          </p:cNvSpPr>
          <p:nvPr>
            <p:ph type="title"/>
          </p:nvPr>
        </p:nvSpPr>
        <p:spPr>
          <a:xfrm>
            <a:off x="4833937" y="4536281"/>
            <a:ext cx="14716126" cy="4643438"/>
          </a:xfrm>
          <a:prstGeom prst="rect">
            <a:avLst/>
          </a:prstGeom>
        </p:spPr>
        <p:txBody>
          <a:bodyPr/>
          <a:lstStyle/>
          <a:p>
            <a:r>
              <a:t>Titeltekst</a:t>
            </a:r>
          </a:p>
        </p:txBody>
      </p:sp>
      <p:sp>
        <p:nvSpPr>
          <p:cNvPr id="3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caal">
    <p:spTree>
      <p:nvGrpSpPr>
        <p:cNvPr id="1" name=""/>
        <p:cNvGrpSpPr/>
        <p:nvPr/>
      </p:nvGrpSpPr>
      <p:grpSpPr>
        <a:xfrm>
          <a:off x="0" y="0"/>
          <a:ext cx="0" cy="0"/>
          <a:chOff x="0" y="0"/>
          <a:chExt cx="0" cy="0"/>
        </a:xfrm>
      </p:grpSpPr>
      <p:sp>
        <p:nvSpPr>
          <p:cNvPr id="38" name="Afbeelding"/>
          <p:cNvSpPr>
            <a:spLocks noGrp="1"/>
          </p:cNvSpPr>
          <p:nvPr>
            <p:ph type="pic" idx="21"/>
          </p:nvPr>
        </p:nvSpPr>
        <p:spPr>
          <a:xfrm>
            <a:off x="6869906" y="892968"/>
            <a:ext cx="17377173" cy="11584782"/>
          </a:xfrm>
          <a:prstGeom prst="rect">
            <a:avLst/>
          </a:prstGeom>
        </p:spPr>
        <p:txBody>
          <a:bodyPr lIns="91439" tIns="45719" rIns="91439" bIns="45719" anchor="t">
            <a:noAutofit/>
          </a:bodyPr>
          <a:lstStyle/>
          <a:p>
            <a:endParaRPr/>
          </a:p>
        </p:txBody>
      </p:sp>
      <p:sp>
        <p:nvSpPr>
          <p:cNvPr id="39" name="Titeltekst"/>
          <p:cNvSpPr txBox="1">
            <a:spLocks noGrp="1"/>
          </p:cNvSpPr>
          <p:nvPr>
            <p:ph type="title"/>
          </p:nvPr>
        </p:nvSpPr>
        <p:spPr>
          <a:xfrm>
            <a:off x="4387453" y="892968"/>
            <a:ext cx="7500938" cy="5607845"/>
          </a:xfrm>
          <a:prstGeom prst="rect">
            <a:avLst/>
          </a:prstGeom>
        </p:spPr>
        <p:txBody>
          <a:bodyPr anchor="b"/>
          <a:lstStyle>
            <a:lvl1pPr>
              <a:defRPr sz="8400"/>
            </a:lvl1pPr>
          </a:lstStyle>
          <a:p>
            <a:r>
              <a:t>Titeltekst</a:t>
            </a:r>
          </a:p>
        </p:txBody>
      </p:sp>
      <p:sp>
        <p:nvSpPr>
          <p:cNvPr id="40" name="Hoofdtekst - niveau één…"/>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1"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 - boven">
    <p:spTree>
      <p:nvGrpSpPr>
        <p:cNvPr id="1" name=""/>
        <p:cNvGrpSpPr/>
        <p:nvPr/>
      </p:nvGrpSpPr>
      <p:grpSpPr>
        <a:xfrm>
          <a:off x="0" y="0"/>
          <a:ext cx="0" cy="0"/>
          <a:chOff x="0" y="0"/>
          <a:chExt cx="0" cy="0"/>
        </a:xfrm>
      </p:grpSpPr>
      <p:sp>
        <p:nvSpPr>
          <p:cNvPr id="48" name="Titeltekst"/>
          <p:cNvSpPr txBox="1">
            <a:spLocks noGrp="1"/>
          </p:cNvSpPr>
          <p:nvPr>
            <p:ph type="title"/>
          </p:nvPr>
        </p:nvSpPr>
        <p:spPr>
          <a:prstGeom prst="rect">
            <a:avLst/>
          </a:prstGeom>
        </p:spPr>
        <p:txBody>
          <a:bodyPr/>
          <a:lstStyle/>
          <a:p>
            <a:r>
              <a:t>Titeltekst</a:t>
            </a:r>
          </a:p>
        </p:txBody>
      </p:sp>
      <p:sp>
        <p:nvSpPr>
          <p:cNvPr id="49"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en opsomming">
    <p:spTree>
      <p:nvGrpSpPr>
        <p:cNvPr id="1" name=""/>
        <p:cNvGrpSpPr/>
        <p:nvPr/>
      </p:nvGrpSpPr>
      <p:grpSpPr>
        <a:xfrm>
          <a:off x="0" y="0"/>
          <a:ext cx="0" cy="0"/>
          <a:chOff x="0" y="0"/>
          <a:chExt cx="0" cy="0"/>
        </a:xfrm>
      </p:grpSpPr>
      <p:sp>
        <p:nvSpPr>
          <p:cNvPr id="56" name="Titeltekst"/>
          <p:cNvSpPr txBox="1">
            <a:spLocks noGrp="1"/>
          </p:cNvSpPr>
          <p:nvPr>
            <p:ph type="title"/>
          </p:nvPr>
        </p:nvSpPr>
        <p:spPr>
          <a:prstGeom prst="rect">
            <a:avLst/>
          </a:prstGeom>
        </p:spPr>
        <p:txBody>
          <a:bodyPr/>
          <a:lstStyle/>
          <a:p>
            <a:r>
              <a:t>Titeltekst</a:t>
            </a:r>
          </a:p>
        </p:txBody>
      </p:sp>
      <p:sp>
        <p:nvSpPr>
          <p:cNvPr id="57" name="Hoofdtekst - niveau één…"/>
          <p:cNvSpPr txBox="1">
            <a:spLocks noGrp="1"/>
          </p:cNvSpPr>
          <p:nvPr>
            <p:ph type="body" idx="1"/>
          </p:nvPr>
        </p:nvSpPr>
        <p:spPr>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5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opsomming en foto">
    <p:spTree>
      <p:nvGrpSpPr>
        <p:cNvPr id="1" name=""/>
        <p:cNvGrpSpPr/>
        <p:nvPr/>
      </p:nvGrpSpPr>
      <p:grpSpPr>
        <a:xfrm>
          <a:off x="0" y="0"/>
          <a:ext cx="0" cy="0"/>
          <a:chOff x="0" y="0"/>
          <a:chExt cx="0" cy="0"/>
        </a:xfrm>
      </p:grpSpPr>
      <p:sp>
        <p:nvSpPr>
          <p:cNvPr id="65" name="Afbeelding"/>
          <p:cNvSpPr>
            <a:spLocks noGrp="1"/>
          </p:cNvSpPr>
          <p:nvPr>
            <p:ph type="pic" sz="half" idx="21"/>
          </p:nvPr>
        </p:nvSpPr>
        <p:spPr>
          <a:xfrm>
            <a:off x="9423796" y="3661171"/>
            <a:ext cx="13260587" cy="8840392"/>
          </a:xfrm>
          <a:prstGeom prst="rect">
            <a:avLst/>
          </a:prstGeom>
        </p:spPr>
        <p:txBody>
          <a:bodyPr lIns="91439" tIns="45719" rIns="91439" bIns="45719" anchor="t">
            <a:noAutofit/>
          </a:bodyPr>
          <a:lstStyle/>
          <a:p>
            <a:endParaRPr/>
          </a:p>
        </p:txBody>
      </p:sp>
      <p:sp>
        <p:nvSpPr>
          <p:cNvPr id="66" name="Titeltekst"/>
          <p:cNvSpPr txBox="1">
            <a:spLocks noGrp="1"/>
          </p:cNvSpPr>
          <p:nvPr>
            <p:ph type="title"/>
          </p:nvPr>
        </p:nvSpPr>
        <p:spPr>
          <a:prstGeom prst="rect">
            <a:avLst/>
          </a:prstGeom>
        </p:spPr>
        <p:txBody>
          <a:bodyPr/>
          <a:lstStyle/>
          <a:p>
            <a:r>
              <a:t>Titeltekst</a:t>
            </a:r>
          </a:p>
        </p:txBody>
      </p:sp>
      <p:sp>
        <p:nvSpPr>
          <p:cNvPr id="67" name="Hoofdtekst - niveau één…"/>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68"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Opsommingstekens">
    <p:spTree>
      <p:nvGrpSpPr>
        <p:cNvPr id="1" name=""/>
        <p:cNvGrpSpPr/>
        <p:nvPr/>
      </p:nvGrpSpPr>
      <p:grpSpPr>
        <a:xfrm>
          <a:off x="0" y="0"/>
          <a:ext cx="0" cy="0"/>
          <a:chOff x="0" y="0"/>
          <a:chExt cx="0" cy="0"/>
        </a:xfrm>
      </p:grpSpPr>
      <p:sp>
        <p:nvSpPr>
          <p:cNvPr id="75" name="Hoofdtekst - niveau één…"/>
          <p:cNvSpPr txBox="1">
            <a:spLocks noGrp="1"/>
          </p:cNvSpPr>
          <p:nvPr>
            <p:ph type="body" idx="1"/>
          </p:nvPr>
        </p:nvSpPr>
        <p:spPr>
          <a:xfrm>
            <a:off x="4387453" y="1785937"/>
            <a:ext cx="15609094" cy="10144126"/>
          </a:xfrm>
          <a:prstGeom prst="rect">
            <a:avLst/>
          </a:prstGeom>
        </p:spPr>
        <p:txBody>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76"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driemaal">
    <p:spTree>
      <p:nvGrpSpPr>
        <p:cNvPr id="1" name=""/>
        <p:cNvGrpSpPr/>
        <p:nvPr/>
      </p:nvGrpSpPr>
      <p:grpSpPr>
        <a:xfrm>
          <a:off x="0" y="0"/>
          <a:ext cx="0" cy="0"/>
          <a:chOff x="0" y="0"/>
          <a:chExt cx="0" cy="0"/>
        </a:xfrm>
      </p:grpSpPr>
      <p:sp>
        <p:nvSpPr>
          <p:cNvPr id="83" name="Afbeelding"/>
          <p:cNvSpPr>
            <a:spLocks noGrp="1"/>
          </p:cNvSpPr>
          <p:nvPr>
            <p:ph type="pic" idx="21"/>
          </p:nvPr>
        </p:nvSpPr>
        <p:spPr>
          <a:xfrm>
            <a:off x="-291704" y="1250156"/>
            <a:ext cx="16841392" cy="11227594"/>
          </a:xfrm>
          <a:prstGeom prst="rect">
            <a:avLst/>
          </a:prstGeom>
        </p:spPr>
        <p:txBody>
          <a:bodyPr lIns="91439" tIns="45719" rIns="91439" bIns="45719" anchor="t">
            <a:noAutofit/>
          </a:bodyPr>
          <a:lstStyle/>
          <a:p>
            <a:endParaRPr/>
          </a:p>
        </p:txBody>
      </p:sp>
      <p:sp>
        <p:nvSpPr>
          <p:cNvPr id="84" name="Afbeelding"/>
          <p:cNvSpPr>
            <a:spLocks noGrp="1"/>
          </p:cNvSpPr>
          <p:nvPr>
            <p:ph type="pic" sz="quarter" idx="22"/>
          </p:nvPr>
        </p:nvSpPr>
        <p:spPr>
          <a:xfrm>
            <a:off x="12442031" y="7069144"/>
            <a:ext cx="8518923" cy="5682241"/>
          </a:xfrm>
          <a:prstGeom prst="rect">
            <a:avLst/>
          </a:prstGeom>
        </p:spPr>
        <p:txBody>
          <a:bodyPr lIns="91439" tIns="45719" rIns="91439" bIns="45719" anchor="t">
            <a:noAutofit/>
          </a:bodyPr>
          <a:lstStyle/>
          <a:p>
            <a:endParaRPr/>
          </a:p>
        </p:txBody>
      </p:sp>
      <p:sp>
        <p:nvSpPr>
          <p:cNvPr id="85" name="Afbeelding"/>
          <p:cNvSpPr>
            <a:spLocks noGrp="1"/>
          </p:cNvSpPr>
          <p:nvPr>
            <p:ph type="pic" sz="quarter" idx="23"/>
          </p:nvPr>
        </p:nvSpPr>
        <p:spPr>
          <a:xfrm>
            <a:off x="12192000" y="1246988"/>
            <a:ext cx="8251032" cy="5500689"/>
          </a:xfrm>
          <a:prstGeom prst="rect">
            <a:avLst/>
          </a:prstGeom>
        </p:spPr>
        <p:txBody>
          <a:bodyPr lIns="91439" tIns="45719" rIns="91439" bIns="45719" anchor="t">
            <a:noAutofit/>
          </a:bodyPr>
          <a:lstStyle/>
          <a:p>
            <a:endParaRPr/>
          </a:p>
        </p:txBody>
      </p:sp>
      <p:sp>
        <p:nvSpPr>
          <p:cNvPr id="86" name="Dia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kst"/>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Titeltekst</a:t>
            </a:r>
          </a:p>
        </p:txBody>
      </p:sp>
      <p:sp>
        <p:nvSpPr>
          <p:cNvPr id="3" name="Hoofdtekst - niveau één…"/>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12.xml"/><Relationship Id="rId4" Type="http://schemas.openxmlformats.org/officeDocument/2006/relationships/image" Target="../media/image2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0.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0.png"/><Relationship Id="rId10" Type="http://schemas.openxmlformats.org/officeDocument/2006/relationships/image" Target="../media/image29.png"/><Relationship Id="rId4" Type="http://schemas.openxmlformats.org/officeDocument/2006/relationships/image" Target="../media/image230.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asted-image.png" descr="pasted-image.png"/>
          <p:cNvPicPr>
            <a:picLocks noChangeAspect="1"/>
          </p:cNvPicPr>
          <p:nvPr/>
        </p:nvPicPr>
        <p:blipFill>
          <a:blip r:embed="rId2"/>
          <a:stretch>
            <a:fillRect/>
          </a:stretch>
        </p:blipFill>
        <p:spPr>
          <a:xfrm>
            <a:off x="-1" y="133350"/>
            <a:ext cx="24384001" cy="13449300"/>
          </a:xfrm>
          <a:prstGeom prst="rect">
            <a:avLst/>
          </a:prstGeom>
          <a:ln w="12700">
            <a:miter lim="400000"/>
          </a:ln>
        </p:spPr>
      </p:pic>
      <p:sp>
        <p:nvSpPr>
          <p:cNvPr id="120" name="Machine Learning…"/>
          <p:cNvSpPr txBox="1"/>
          <p:nvPr/>
        </p:nvSpPr>
        <p:spPr>
          <a:xfrm>
            <a:off x="0" y="790379"/>
            <a:ext cx="24384001" cy="2456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578" tIns="53578" rIns="53578" bIns="53578" anchor="ctr">
            <a:spAutoFit/>
          </a:bodyPr>
          <a:lstStyle/>
          <a:p>
            <a:pPr>
              <a:defRPr sz="9000" i="1">
                <a:latin typeface="Helvetica"/>
                <a:ea typeface="Helvetica"/>
                <a:cs typeface="Helvetica"/>
                <a:sym typeface="Helvetica"/>
              </a:defRPr>
            </a:pPr>
            <a:r>
              <a:t>Machine Learning </a:t>
            </a:r>
          </a:p>
          <a:p>
            <a:pPr>
              <a:defRPr sz="6400" i="1">
                <a:latin typeface="Helvetica"/>
                <a:ea typeface="Helvetica"/>
                <a:cs typeface="Helvetica"/>
                <a:sym typeface="Helvetica"/>
              </a:defRPr>
            </a:pPr>
            <a:r>
              <a:t>3. classificatie en logistische regressie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Lijn"/>
          <p:cNvSpPr/>
          <p:nvPr/>
        </p:nvSpPr>
        <p:spPr>
          <a:xfrm flipV="1">
            <a:off x="7008260" y="4483548"/>
            <a:ext cx="1" cy="4748904"/>
          </a:xfrm>
          <a:prstGeom prst="line">
            <a:avLst/>
          </a:prstGeom>
          <a:ln w="25400">
            <a:solidFill>
              <a:srgbClr val="000000"/>
            </a:solidFill>
            <a:miter lim="400000"/>
          </a:ln>
        </p:spPr>
        <p:txBody>
          <a:bodyPr lIns="71437" tIns="71437" rIns="71437" bIns="71437" anchor="ctr"/>
          <a:lstStyle/>
          <a:p>
            <a:pPr>
              <a:defRPr sz="3200"/>
            </a:pPr>
            <a:endParaRPr/>
          </a:p>
        </p:txBody>
      </p:sp>
      <p:sp>
        <p:nvSpPr>
          <p:cNvPr id="143" name="Lijn"/>
          <p:cNvSpPr/>
          <p:nvPr/>
        </p:nvSpPr>
        <p:spPr>
          <a:xfrm>
            <a:off x="6458901" y="8552291"/>
            <a:ext cx="11466198" cy="1"/>
          </a:xfrm>
          <a:prstGeom prst="line">
            <a:avLst/>
          </a:prstGeom>
          <a:ln w="25400">
            <a:solidFill>
              <a:srgbClr val="000000"/>
            </a:solidFill>
            <a:miter lim="400000"/>
          </a:ln>
        </p:spPr>
        <p:txBody>
          <a:bodyPr lIns="71437" tIns="71437" rIns="71437" bIns="71437" anchor="ctr"/>
          <a:lstStyle/>
          <a:p>
            <a:pPr>
              <a:defRPr sz="3200"/>
            </a:pPr>
            <a:endParaRPr/>
          </a:p>
        </p:txBody>
      </p:sp>
      <p:sp>
        <p:nvSpPr>
          <p:cNvPr id="144" name="Driehoek"/>
          <p:cNvSpPr/>
          <p:nvPr/>
        </p:nvSpPr>
        <p:spPr>
          <a:xfrm>
            <a:off x="11990568" y="4669978"/>
            <a:ext cx="536086" cy="54303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a:solidFill>
              <a:schemeClr val="accent2">
                <a:hueOff val="-554920"/>
                <a:satOff val="-21482"/>
                <a:lumOff val="-6228"/>
              </a:schemeClr>
            </a:solidFill>
            <a:miter lim="400000"/>
          </a:ln>
        </p:spPr>
        <p:txBody>
          <a:bodyPr lIns="71437" tIns="71437" rIns="71437" bIns="71437" anchor="ctr"/>
          <a:lstStyle/>
          <a:p>
            <a:pPr>
              <a:defRPr sz="3200">
                <a:solidFill>
                  <a:srgbClr val="FFFFFF"/>
                </a:solidFill>
              </a:defRPr>
            </a:pPr>
            <a:endParaRPr/>
          </a:p>
        </p:txBody>
      </p:sp>
      <p:sp>
        <p:nvSpPr>
          <p:cNvPr id="145" name="Driehoek"/>
          <p:cNvSpPr/>
          <p:nvPr/>
        </p:nvSpPr>
        <p:spPr>
          <a:xfrm>
            <a:off x="12775520" y="4669978"/>
            <a:ext cx="536085" cy="54303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a:solidFill>
              <a:schemeClr val="accent2">
                <a:hueOff val="-554920"/>
                <a:satOff val="-21482"/>
                <a:lumOff val="-6228"/>
              </a:schemeClr>
            </a:solidFill>
            <a:miter lim="400000"/>
          </a:ln>
        </p:spPr>
        <p:txBody>
          <a:bodyPr lIns="71437" tIns="71437" rIns="71437" bIns="71437" anchor="ctr"/>
          <a:lstStyle/>
          <a:p>
            <a:pPr>
              <a:defRPr sz="3200">
                <a:solidFill>
                  <a:srgbClr val="FFFFFF"/>
                </a:solidFill>
              </a:defRPr>
            </a:pPr>
            <a:endParaRPr/>
          </a:p>
        </p:txBody>
      </p:sp>
      <p:sp>
        <p:nvSpPr>
          <p:cNvPr id="146" name="Driehoek"/>
          <p:cNvSpPr/>
          <p:nvPr/>
        </p:nvSpPr>
        <p:spPr>
          <a:xfrm>
            <a:off x="13638965" y="4669978"/>
            <a:ext cx="536086" cy="54303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a:solidFill>
              <a:schemeClr val="accent2">
                <a:hueOff val="-554920"/>
                <a:satOff val="-21482"/>
                <a:lumOff val="-6228"/>
              </a:schemeClr>
            </a:solidFill>
            <a:miter lim="400000"/>
          </a:ln>
        </p:spPr>
        <p:txBody>
          <a:bodyPr lIns="71437" tIns="71437" rIns="71437" bIns="71437" anchor="ctr"/>
          <a:lstStyle/>
          <a:p>
            <a:pPr>
              <a:defRPr sz="3200">
                <a:solidFill>
                  <a:srgbClr val="FFFFFF"/>
                </a:solidFill>
              </a:defRPr>
            </a:pPr>
            <a:endParaRPr/>
          </a:p>
        </p:txBody>
      </p:sp>
      <p:sp>
        <p:nvSpPr>
          <p:cNvPr id="147" name="Driehoek"/>
          <p:cNvSpPr/>
          <p:nvPr/>
        </p:nvSpPr>
        <p:spPr>
          <a:xfrm>
            <a:off x="14363267" y="4669978"/>
            <a:ext cx="536085" cy="54303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a:solidFill>
              <a:schemeClr val="accent2">
                <a:hueOff val="-554920"/>
                <a:satOff val="-21482"/>
                <a:lumOff val="-6228"/>
              </a:schemeClr>
            </a:solidFill>
            <a:miter lim="400000"/>
          </a:ln>
        </p:spPr>
        <p:txBody>
          <a:bodyPr lIns="71437" tIns="71437" rIns="71437" bIns="71437" anchor="ctr"/>
          <a:lstStyle/>
          <a:p>
            <a:pPr>
              <a:defRPr sz="3200">
                <a:solidFill>
                  <a:srgbClr val="FFFFFF"/>
                </a:solidFill>
              </a:defRPr>
            </a:pPr>
            <a:endParaRPr/>
          </a:p>
        </p:txBody>
      </p:sp>
      <p:sp>
        <p:nvSpPr>
          <p:cNvPr id="148" name="Cirkel"/>
          <p:cNvSpPr/>
          <p:nvPr/>
        </p:nvSpPr>
        <p:spPr>
          <a:xfrm>
            <a:off x="7407251" y="7700750"/>
            <a:ext cx="564817" cy="564818"/>
          </a:xfrm>
          <a:prstGeom prst="ellipse">
            <a:avLst/>
          </a:prstGeom>
          <a:solidFill>
            <a:schemeClr val="accent1">
              <a:satOff val="-3355"/>
              <a:lumOff val="26614"/>
            </a:schemeClr>
          </a:solidFill>
          <a:ln w="12700">
            <a:solidFill>
              <a:schemeClr val="accent1">
                <a:hueOff val="47394"/>
                <a:satOff val="-25753"/>
                <a:lumOff val="-7544"/>
              </a:schemeClr>
            </a:solidFill>
            <a:miter lim="400000"/>
          </a:ln>
        </p:spPr>
        <p:txBody>
          <a:bodyPr lIns="71437" tIns="71437" rIns="71437" bIns="71437" anchor="ctr"/>
          <a:lstStyle/>
          <a:p>
            <a:pPr>
              <a:defRPr sz="3200">
                <a:solidFill>
                  <a:srgbClr val="FFFFFF"/>
                </a:solidFill>
              </a:defRPr>
            </a:pPr>
            <a:endParaRPr/>
          </a:p>
        </p:txBody>
      </p:sp>
      <p:sp>
        <p:nvSpPr>
          <p:cNvPr id="149" name="Cirkel"/>
          <p:cNvSpPr/>
          <p:nvPr/>
        </p:nvSpPr>
        <p:spPr>
          <a:xfrm>
            <a:off x="8362129" y="7700750"/>
            <a:ext cx="564817" cy="564818"/>
          </a:xfrm>
          <a:prstGeom prst="ellipse">
            <a:avLst/>
          </a:prstGeom>
          <a:solidFill>
            <a:schemeClr val="accent1">
              <a:satOff val="-3355"/>
              <a:lumOff val="26614"/>
            </a:schemeClr>
          </a:solidFill>
          <a:ln w="12700">
            <a:solidFill>
              <a:schemeClr val="accent1">
                <a:hueOff val="47394"/>
                <a:satOff val="-25753"/>
                <a:lumOff val="-7544"/>
              </a:schemeClr>
            </a:solidFill>
            <a:miter lim="400000"/>
          </a:ln>
        </p:spPr>
        <p:txBody>
          <a:bodyPr lIns="71437" tIns="71437" rIns="71437" bIns="71437" anchor="ctr"/>
          <a:lstStyle/>
          <a:p>
            <a:pPr>
              <a:defRPr sz="3200">
                <a:solidFill>
                  <a:srgbClr val="FFFFFF"/>
                </a:solidFill>
              </a:defRPr>
            </a:pPr>
            <a:endParaRPr/>
          </a:p>
        </p:txBody>
      </p:sp>
      <p:sp>
        <p:nvSpPr>
          <p:cNvPr id="150" name="Cirkel"/>
          <p:cNvSpPr/>
          <p:nvPr/>
        </p:nvSpPr>
        <p:spPr>
          <a:xfrm>
            <a:off x="9177128" y="7700750"/>
            <a:ext cx="564817" cy="564818"/>
          </a:xfrm>
          <a:prstGeom prst="ellipse">
            <a:avLst/>
          </a:prstGeom>
          <a:solidFill>
            <a:schemeClr val="accent1">
              <a:satOff val="-3355"/>
              <a:lumOff val="26614"/>
            </a:schemeClr>
          </a:solidFill>
          <a:ln w="12700">
            <a:solidFill>
              <a:schemeClr val="accent1">
                <a:hueOff val="47394"/>
                <a:satOff val="-25753"/>
                <a:lumOff val="-7544"/>
              </a:schemeClr>
            </a:solidFill>
            <a:miter lim="400000"/>
          </a:ln>
        </p:spPr>
        <p:txBody>
          <a:bodyPr lIns="71437" tIns="71437" rIns="71437" bIns="71437" anchor="ctr"/>
          <a:lstStyle/>
          <a:p>
            <a:pPr>
              <a:defRPr sz="3200">
                <a:solidFill>
                  <a:srgbClr val="FFFFFF"/>
                </a:solidFill>
              </a:defRPr>
            </a:pPr>
            <a:endParaRPr/>
          </a:p>
        </p:txBody>
      </p:sp>
      <p:sp>
        <p:nvSpPr>
          <p:cNvPr id="151" name="Cirkel"/>
          <p:cNvSpPr/>
          <p:nvPr/>
        </p:nvSpPr>
        <p:spPr>
          <a:xfrm>
            <a:off x="9883461" y="7700750"/>
            <a:ext cx="564817" cy="564818"/>
          </a:xfrm>
          <a:prstGeom prst="ellipse">
            <a:avLst/>
          </a:prstGeom>
          <a:solidFill>
            <a:schemeClr val="accent1">
              <a:satOff val="-3355"/>
              <a:lumOff val="26614"/>
            </a:schemeClr>
          </a:solidFill>
          <a:ln w="12700">
            <a:solidFill>
              <a:schemeClr val="accent1">
                <a:hueOff val="47394"/>
                <a:satOff val="-25753"/>
                <a:lumOff val="-7544"/>
              </a:schemeClr>
            </a:solidFill>
            <a:miter lim="400000"/>
          </a:ln>
        </p:spPr>
        <p:txBody>
          <a:bodyPr lIns="71437" tIns="71437" rIns="71437" bIns="71437" anchor="ctr"/>
          <a:lstStyle/>
          <a:p>
            <a:pPr>
              <a:defRPr sz="3200">
                <a:solidFill>
                  <a:srgbClr val="FFFFFF"/>
                </a:solidFill>
              </a:defRPr>
            </a:pPr>
            <a:endParaRPr/>
          </a:p>
        </p:txBody>
      </p:sp>
      <p:sp>
        <p:nvSpPr>
          <p:cNvPr id="152" name="Cirkel"/>
          <p:cNvSpPr/>
          <p:nvPr/>
        </p:nvSpPr>
        <p:spPr>
          <a:xfrm>
            <a:off x="10589794" y="7700750"/>
            <a:ext cx="564817" cy="564818"/>
          </a:xfrm>
          <a:prstGeom prst="ellipse">
            <a:avLst/>
          </a:prstGeom>
          <a:solidFill>
            <a:schemeClr val="accent1">
              <a:satOff val="-3355"/>
              <a:lumOff val="26614"/>
            </a:schemeClr>
          </a:solidFill>
          <a:ln w="12700">
            <a:solidFill>
              <a:schemeClr val="accent1">
                <a:hueOff val="47394"/>
                <a:satOff val="-25753"/>
                <a:lumOff val="-7544"/>
              </a:schemeClr>
            </a:solidFill>
            <a:miter lim="400000"/>
          </a:ln>
        </p:spPr>
        <p:txBody>
          <a:bodyPr lIns="71437" tIns="71437" rIns="71437" bIns="71437" anchor="ctr"/>
          <a:lstStyle/>
          <a:p>
            <a:pPr>
              <a:defRPr sz="3200">
                <a:solidFill>
                  <a:srgbClr val="FFFFFF"/>
                </a:solidFill>
              </a:defRPr>
            </a:pPr>
            <a:endParaRPr/>
          </a:p>
        </p:txBody>
      </p:sp>
      <p:sp>
        <p:nvSpPr>
          <p:cNvPr id="153" name="Iris-Virginica"/>
          <p:cNvSpPr txBox="1"/>
          <p:nvPr/>
        </p:nvSpPr>
        <p:spPr>
          <a:xfrm>
            <a:off x="4369221" y="4661631"/>
            <a:ext cx="2190751" cy="5484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200">
                <a:latin typeface="Calibri"/>
                <a:ea typeface="Calibri"/>
                <a:cs typeface="Calibri"/>
                <a:sym typeface="Calibri"/>
              </a:defRPr>
            </a:lvl1pPr>
          </a:lstStyle>
          <a:p>
            <a:r>
              <a:t>Iris-Virginica</a:t>
            </a:r>
          </a:p>
        </p:txBody>
      </p:sp>
      <p:sp>
        <p:nvSpPr>
          <p:cNvPr id="154" name="Niet Iris-Virginica"/>
          <p:cNvSpPr txBox="1"/>
          <p:nvPr/>
        </p:nvSpPr>
        <p:spPr>
          <a:xfrm>
            <a:off x="3972084" y="7708917"/>
            <a:ext cx="2974380" cy="5484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200">
                <a:latin typeface="Calibri"/>
                <a:ea typeface="Calibri"/>
                <a:cs typeface="Calibri"/>
                <a:sym typeface="Calibri"/>
              </a:defRPr>
            </a:lvl1pPr>
          </a:lstStyle>
          <a:p>
            <a:r>
              <a:t>Niet Iris-Virginica</a:t>
            </a:r>
          </a:p>
        </p:txBody>
      </p:sp>
      <p:sp>
        <p:nvSpPr>
          <p:cNvPr id="155" name="Breedte bloemblad (cm) →"/>
          <p:cNvSpPr txBox="1"/>
          <p:nvPr/>
        </p:nvSpPr>
        <p:spPr>
          <a:xfrm>
            <a:off x="9886290" y="9384370"/>
            <a:ext cx="4744641" cy="641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defRPr sz="3200">
                <a:latin typeface="Calibri"/>
                <a:ea typeface="Calibri"/>
                <a:cs typeface="Calibri"/>
                <a:sym typeface="Calibri"/>
              </a:defRPr>
            </a:pPr>
            <a:r>
              <a:t>Breedte bloemblad (cm) </a:t>
            </a:r>
            <a:r>
              <a:rPr>
                <a:latin typeface="Helvetica"/>
                <a:ea typeface="Helvetica"/>
                <a:cs typeface="Helvetica"/>
                <a:sym typeface="Helvetica"/>
              </a:rPr>
              <a:t>→</a:t>
            </a:r>
            <a:r>
              <a:t> </a:t>
            </a:r>
          </a:p>
        </p:txBody>
      </p:sp>
      <p:sp>
        <p:nvSpPr>
          <p:cNvPr id="156" name="Lijn"/>
          <p:cNvSpPr/>
          <p:nvPr/>
        </p:nvSpPr>
        <p:spPr>
          <a:xfrm flipV="1">
            <a:off x="12011390" y="7872133"/>
            <a:ext cx="1" cy="955079"/>
          </a:xfrm>
          <a:prstGeom prst="line">
            <a:avLst/>
          </a:prstGeom>
          <a:ln w="25400">
            <a:solidFill>
              <a:srgbClr val="000000"/>
            </a:solidFill>
            <a:miter lim="400000"/>
          </a:ln>
        </p:spPr>
        <p:txBody>
          <a:bodyPr lIns="71437" tIns="71437" rIns="71437" bIns="71437" anchor="ctr"/>
          <a:lstStyle/>
          <a:p>
            <a:pPr>
              <a:defRPr sz="3200"/>
            </a:pPr>
            <a:endParaRPr/>
          </a:p>
        </p:txBody>
      </p:sp>
      <p:sp>
        <p:nvSpPr>
          <p:cNvPr id="157" name="1,6"/>
          <p:cNvSpPr txBox="1"/>
          <p:nvPr/>
        </p:nvSpPr>
        <p:spPr>
          <a:xfrm>
            <a:off x="11676923" y="8882439"/>
            <a:ext cx="668934" cy="5484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200">
                <a:latin typeface="Calibri"/>
                <a:ea typeface="Calibri"/>
                <a:cs typeface="Calibri"/>
                <a:sym typeface="Calibri"/>
              </a:defRPr>
            </a:lvl1pPr>
          </a:lstStyle>
          <a:p>
            <a:r>
              <a:t>1,6</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Binaire classificatie"/>
          <p:cNvSpPr txBox="1"/>
          <p:nvPr/>
        </p:nvSpPr>
        <p:spPr>
          <a:xfrm>
            <a:off x="8896474" y="1065744"/>
            <a:ext cx="6591053" cy="999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600">
                <a:latin typeface="Calibri"/>
                <a:ea typeface="Calibri"/>
                <a:cs typeface="Calibri"/>
                <a:sym typeface="Calibri"/>
              </a:defRPr>
            </a:lvl1pPr>
          </a:lstStyle>
          <a:p>
            <a:r>
              <a:t>Binaire classificatie</a:t>
            </a:r>
          </a:p>
        </p:txBody>
      </p:sp>
      <mc:AlternateContent xmlns:mc="http://schemas.openxmlformats.org/markup-compatibility/2006" xmlns:a14="http://schemas.microsoft.com/office/drawing/2010/main">
        <mc:Choice Requires="a14">
          <p:sp>
            <p:nvSpPr>
              <p:cNvPr id="160" name="Vergelijking"/>
              <p:cNvSpPr txBox="1"/>
              <p:nvPr/>
            </p:nvSpPr>
            <p:spPr>
              <a:xfrm>
                <a:off x="5955932" y="3731289"/>
                <a:ext cx="3297706" cy="765150"/>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r>
                        <a:rPr sz="6800" i="1">
                          <a:solidFill>
                            <a:srgbClr val="000000"/>
                          </a:solidFill>
                          <a:latin typeface="Cambria Math" panose="02040503050406030204" pitchFamily="18" charset="0"/>
                        </a:rPr>
                        <m:t>𝑦</m:t>
                      </m:r>
                      <m:r>
                        <a:rPr sz="6800" i="1">
                          <a:solidFill>
                            <a:srgbClr val="000000"/>
                          </a:solidFill>
                          <a:latin typeface="Cambria Math" panose="02040503050406030204" pitchFamily="18" charset="0"/>
                        </a:rPr>
                        <m:t>∈{</m:t>
                      </m:r>
                      <m:r>
                        <a:rPr sz="6800" i="1">
                          <a:solidFill>
                            <a:srgbClr val="000000"/>
                          </a:solidFill>
                          <a:latin typeface="Cambria Math" panose="02040503050406030204" pitchFamily="18" charset="0"/>
                        </a:rPr>
                        <m:t>0</m:t>
                      </m:r>
                      <m:r>
                        <a:rPr sz="6800" i="1">
                          <a:solidFill>
                            <a:srgbClr val="000000"/>
                          </a:solidFill>
                          <a:latin typeface="Cambria Math" panose="02040503050406030204" pitchFamily="18" charset="0"/>
                        </a:rPr>
                        <m:t>,</m:t>
                      </m:r>
                      <m:r>
                        <a:rPr sz="6800" i="1">
                          <a:solidFill>
                            <a:srgbClr val="000000"/>
                          </a:solidFill>
                          <a:latin typeface="Cambria Math" panose="02040503050406030204" pitchFamily="18" charset="0"/>
                        </a:rPr>
                        <m:t>1</m:t>
                      </m:r>
                      <m:r>
                        <a:rPr sz="6800" i="1">
                          <a:solidFill>
                            <a:srgbClr val="000000"/>
                          </a:solidFill>
                          <a:latin typeface="Cambria Math" panose="02040503050406030204" pitchFamily="18" charset="0"/>
                        </a:rPr>
                        <m:t>}</m:t>
                      </m:r>
                    </m:oMath>
                  </m:oMathPara>
                </a14:m>
                <a:endParaRPr sz="6800"/>
              </a:p>
            </p:txBody>
          </p:sp>
        </mc:Choice>
        <mc:Fallback xmlns="">
          <p:sp>
            <p:nvSpPr>
              <p:cNvPr id="160" name="Vergelijking"/>
              <p:cNvSpPr txBox="1">
                <a:spLocks noRot="1" noChangeAspect="1" noMove="1" noResize="1" noEditPoints="1" noAdjustHandles="1" noChangeArrowheads="1" noChangeShapeType="1" noTextEdit="1"/>
              </p:cNvSpPr>
              <p:nvPr/>
            </p:nvSpPr>
            <p:spPr>
              <a:xfrm>
                <a:off x="5955932" y="3731289"/>
                <a:ext cx="3297706" cy="765150"/>
              </a:xfrm>
              <a:prstGeom prst="rect">
                <a:avLst/>
              </a:prstGeom>
              <a:blipFill>
                <a:blip r:embed="rId2"/>
                <a:stretch>
                  <a:fillRect l="-8812" t="-1613" r="-13027" b="-79032"/>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61" name="Vergelijking"/>
              <p:cNvSpPr txBox="1"/>
              <p:nvPr/>
            </p:nvSpPr>
            <p:spPr>
              <a:xfrm>
                <a:off x="5335189" y="6059285"/>
                <a:ext cx="4548388" cy="812484"/>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r>
                        <a:rPr sz="6800" i="1">
                          <a:solidFill>
                            <a:srgbClr val="000000"/>
                          </a:solidFill>
                          <a:latin typeface="Cambria Math" panose="02040503050406030204" pitchFamily="18" charset="0"/>
                        </a:rPr>
                        <m:t>0</m:t>
                      </m:r>
                      <m:r>
                        <a:rPr sz="6800" i="1">
                          <a:solidFill>
                            <a:srgbClr val="000000"/>
                          </a:solidFill>
                          <a:latin typeface="Cambria Math" panose="02040503050406030204" pitchFamily="18" charset="0"/>
                        </a:rPr>
                        <m:t>≤</m:t>
                      </m:r>
                      <m:sSub>
                        <m:sSubPr>
                          <m:ctrlPr>
                            <a:rPr sz="6800" i="1">
                              <a:solidFill>
                                <a:srgbClr val="000000"/>
                              </a:solidFill>
                              <a:latin typeface="Cambria Math" panose="02040503050406030204" pitchFamily="18" charset="0"/>
                            </a:rPr>
                          </m:ctrlPr>
                        </m:sSubPr>
                        <m:e>
                          <m:r>
                            <a:rPr sz="6800" i="1">
                              <a:solidFill>
                                <a:srgbClr val="000000"/>
                              </a:solidFill>
                              <a:latin typeface="Cambria Math" panose="02040503050406030204" pitchFamily="18" charset="0"/>
                            </a:rPr>
                            <m:t>h</m:t>
                          </m:r>
                        </m:e>
                        <m:sub>
                          <m:r>
                            <a:rPr sz="6800" i="1">
                              <a:solidFill>
                                <a:srgbClr val="000000"/>
                              </a:solidFill>
                              <a:latin typeface="Cambria Math" panose="02040503050406030204" pitchFamily="18" charset="0"/>
                            </a:rPr>
                            <m:t>𝜃</m:t>
                          </m:r>
                        </m:sub>
                      </m:sSub>
                      <m:r>
                        <a:rPr sz="6800" i="1">
                          <a:solidFill>
                            <a:srgbClr val="000000"/>
                          </a:solidFill>
                          <a:latin typeface="Cambria Math" panose="02040503050406030204" pitchFamily="18" charset="0"/>
                        </a:rPr>
                        <m:t>(</m:t>
                      </m:r>
                      <m:r>
                        <a:rPr sz="6800" i="1">
                          <a:solidFill>
                            <a:srgbClr val="000000"/>
                          </a:solidFill>
                          <a:latin typeface="Cambria Math" panose="02040503050406030204" pitchFamily="18" charset="0"/>
                        </a:rPr>
                        <m:t>𝑥</m:t>
                      </m:r>
                      <m:r>
                        <a:rPr sz="6800" i="1">
                          <a:solidFill>
                            <a:srgbClr val="000000"/>
                          </a:solidFill>
                          <a:latin typeface="Cambria Math" panose="02040503050406030204" pitchFamily="18" charset="0"/>
                        </a:rPr>
                        <m:t>)≤</m:t>
                      </m:r>
                      <m:r>
                        <a:rPr sz="6800" i="1">
                          <a:solidFill>
                            <a:srgbClr val="000000"/>
                          </a:solidFill>
                          <a:latin typeface="Cambria Math" panose="02040503050406030204" pitchFamily="18" charset="0"/>
                        </a:rPr>
                        <m:t>1</m:t>
                      </m:r>
                    </m:oMath>
                  </m:oMathPara>
                </a14:m>
                <a:endParaRPr sz="6800"/>
              </a:p>
            </p:txBody>
          </p:sp>
        </mc:Choice>
        <mc:Fallback xmlns="">
          <p:sp>
            <p:nvSpPr>
              <p:cNvPr id="161" name="Vergelijking"/>
              <p:cNvSpPr txBox="1">
                <a:spLocks noRot="1" noChangeAspect="1" noMove="1" noResize="1" noEditPoints="1" noAdjustHandles="1" noChangeArrowheads="1" noChangeShapeType="1" noTextEdit="1"/>
              </p:cNvSpPr>
              <p:nvPr/>
            </p:nvSpPr>
            <p:spPr>
              <a:xfrm>
                <a:off x="5335189" y="6059285"/>
                <a:ext cx="4548388" cy="812484"/>
              </a:xfrm>
              <a:prstGeom prst="rect">
                <a:avLst/>
              </a:prstGeom>
              <a:blipFill>
                <a:blip r:embed="rId3"/>
                <a:stretch>
                  <a:fillRect l="-6685" t="-1563" r="-23955" b="-73438"/>
                </a:stretch>
              </a:blipFill>
              <a:ln w="12700">
                <a:miter lim="400000"/>
              </a:ln>
            </p:spPr>
            <p:txBody>
              <a:bodyPr/>
              <a:lstStyle/>
              <a:p>
                <a:r>
                  <a:rPr lang="nl-NL">
                    <a:noFill/>
                  </a:rPr>
                  <a:t> </a:t>
                </a:r>
              </a:p>
            </p:txBody>
          </p:sp>
        </mc:Fallback>
      </mc:AlternateContent>
      <p:sp>
        <p:nvSpPr>
          <p:cNvPr id="162" name="Lineaire regressie"/>
          <p:cNvSpPr txBox="1"/>
          <p:nvPr/>
        </p:nvSpPr>
        <p:spPr>
          <a:xfrm>
            <a:off x="13206391" y="8616529"/>
            <a:ext cx="6403996" cy="11599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6600">
                <a:latin typeface="Calibri"/>
                <a:ea typeface="Calibri"/>
                <a:cs typeface="Calibri"/>
                <a:sym typeface="Calibri"/>
              </a:defRPr>
            </a:lvl1pPr>
          </a:lstStyle>
          <a:p>
            <a:r>
              <a:t>Lineaire regressie</a:t>
            </a:r>
            <a:r>
              <a:rPr lang="nl-NL"/>
              <a:t>:</a:t>
            </a:r>
            <a:endParaRPr/>
          </a:p>
        </p:txBody>
      </p:sp>
      <p:sp>
        <p:nvSpPr>
          <p:cNvPr id="163" name="Rechthoek"/>
          <p:cNvSpPr/>
          <p:nvPr/>
        </p:nvSpPr>
        <p:spPr>
          <a:xfrm>
            <a:off x="13125381" y="8557997"/>
            <a:ext cx="6566017" cy="2421674"/>
          </a:xfrm>
          <a:prstGeom prst="rect">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mc:AlternateContent xmlns:mc="http://schemas.openxmlformats.org/markup-compatibility/2006">
        <mc:Choice xmlns:a14="http://schemas.microsoft.com/office/drawing/2010/main" Requires="a14">
          <p:sp>
            <p:nvSpPr>
              <p:cNvPr id="164" name="Vergelijking"/>
              <p:cNvSpPr txBox="1"/>
              <p:nvPr/>
            </p:nvSpPr>
            <p:spPr>
              <a:xfrm>
                <a:off x="14430201" y="9864704"/>
                <a:ext cx="5180186" cy="1046440"/>
              </a:xfrm>
              <a:prstGeom prst="rect">
                <a:avLst/>
              </a:prstGeom>
              <a:noFill/>
              <a:ln w="12700" cap="flat">
                <a:noFill/>
                <a:miter lim="400000"/>
              </a:ln>
              <a:effectLst/>
            </p:spPr>
            <p:txBody>
              <a:bodyPr wrap="squar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sz="6800" i="1">
                              <a:solidFill>
                                <a:srgbClr val="000000"/>
                              </a:solidFill>
                              <a:latin typeface="Cambria Math" panose="02040503050406030204" pitchFamily="18" charset="0"/>
                            </a:rPr>
                          </m:ctrlPr>
                        </m:sSubPr>
                        <m:e>
                          <m:r>
                            <a:rPr sz="6800" i="1">
                              <a:solidFill>
                                <a:srgbClr val="000000"/>
                              </a:solidFill>
                              <a:latin typeface="Cambria Math" panose="02040503050406030204" pitchFamily="18" charset="0"/>
                            </a:rPr>
                            <m:t>h</m:t>
                          </m:r>
                        </m:e>
                        <m:sub>
                          <m:r>
                            <a:rPr sz="6800" i="1">
                              <a:solidFill>
                                <a:srgbClr val="000000"/>
                              </a:solidFill>
                              <a:latin typeface="Cambria Math" panose="02040503050406030204" pitchFamily="18" charset="0"/>
                            </a:rPr>
                            <m:t>𝜃</m:t>
                          </m:r>
                        </m:sub>
                      </m:sSub>
                      <m:r>
                        <a:rPr sz="6800" i="1">
                          <a:solidFill>
                            <a:srgbClr val="000000"/>
                          </a:solidFill>
                          <a:latin typeface="Cambria Math" panose="02040503050406030204" pitchFamily="18" charset="0"/>
                        </a:rPr>
                        <m:t>(</m:t>
                      </m:r>
                      <m:r>
                        <a:rPr sz="6800" i="1">
                          <a:solidFill>
                            <a:srgbClr val="000000"/>
                          </a:solidFill>
                          <a:latin typeface="Cambria Math" panose="02040503050406030204" pitchFamily="18" charset="0"/>
                        </a:rPr>
                        <m:t>𝑥</m:t>
                      </m:r>
                      <m:r>
                        <a:rPr sz="6800" i="1">
                          <a:solidFill>
                            <a:srgbClr val="000000"/>
                          </a:solidFill>
                          <a:latin typeface="Cambria Math" panose="02040503050406030204" pitchFamily="18" charset="0"/>
                        </a:rPr>
                        <m:t>)=</m:t>
                      </m:r>
                      <m:sSup>
                        <m:sSupPr>
                          <m:ctrlPr>
                            <a:rPr sz="6800" i="1">
                              <a:solidFill>
                                <a:srgbClr val="000000"/>
                              </a:solidFill>
                              <a:latin typeface="Cambria Math" panose="02040503050406030204" pitchFamily="18" charset="0"/>
                            </a:rPr>
                          </m:ctrlPr>
                        </m:sSupPr>
                        <m:e>
                          <m:r>
                            <a:rPr sz="6800" i="1">
                              <a:solidFill>
                                <a:srgbClr val="000000"/>
                              </a:solidFill>
                              <a:latin typeface="Cambria Math" panose="02040503050406030204" pitchFamily="18" charset="0"/>
                            </a:rPr>
                            <m:t>𝜃</m:t>
                          </m:r>
                        </m:e>
                        <m:sup>
                          <m:r>
                            <a:rPr sz="6800" i="1">
                              <a:solidFill>
                                <a:srgbClr val="000000"/>
                              </a:solidFill>
                              <a:latin typeface="Cambria Math" panose="02040503050406030204" pitchFamily="18" charset="0"/>
                            </a:rPr>
                            <m:t>𝑇</m:t>
                          </m:r>
                        </m:sup>
                      </m:sSup>
                      <m:r>
                        <a:rPr sz="6800" i="1">
                          <a:solidFill>
                            <a:srgbClr val="000000"/>
                          </a:solidFill>
                          <a:latin typeface="Cambria Math" panose="02040503050406030204" pitchFamily="18" charset="0"/>
                        </a:rPr>
                        <m:t>𝑥</m:t>
                      </m:r>
                    </m:oMath>
                  </m:oMathPara>
                </a14:m>
                <a:endParaRPr sz="6800"/>
              </a:p>
            </p:txBody>
          </p:sp>
        </mc:Choice>
        <mc:Fallback>
          <p:sp>
            <p:nvSpPr>
              <p:cNvPr id="164" name="Vergelijking"/>
              <p:cNvSpPr txBox="1">
                <a:spLocks noRot="1" noChangeAspect="1" noMove="1" noResize="1" noEditPoints="1" noAdjustHandles="1" noChangeArrowheads="1" noChangeShapeType="1" noTextEdit="1"/>
              </p:cNvSpPr>
              <p:nvPr/>
            </p:nvSpPr>
            <p:spPr>
              <a:xfrm>
                <a:off x="14430201" y="9864704"/>
                <a:ext cx="5180186" cy="1046440"/>
              </a:xfrm>
              <a:prstGeom prst="rect">
                <a:avLst/>
              </a:prstGeom>
              <a:blipFill>
                <a:blip r:embed="rId4"/>
                <a:stretch>
                  <a:fillRect/>
                </a:stretch>
              </a:blipFill>
              <a:ln w="12700" cap="flat">
                <a:noFill/>
                <a:miter lim="400000"/>
              </a:ln>
              <a:effectLst/>
            </p:spPr>
            <p:txBody>
              <a:bodyPr/>
              <a:lstStyle/>
              <a:p>
                <a:r>
                  <a:rPr lang="nl-NL">
                    <a:noFill/>
                  </a:rPr>
                  <a:t> </a:t>
                </a:r>
              </a:p>
            </p:txBody>
          </p:sp>
        </mc:Fallback>
      </mc:AlternateContent>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logistische regressie"/>
          <p:cNvSpPr txBox="1"/>
          <p:nvPr/>
        </p:nvSpPr>
        <p:spPr>
          <a:xfrm>
            <a:off x="8718233" y="581093"/>
            <a:ext cx="6947534" cy="999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600">
                <a:latin typeface="Calibri"/>
                <a:ea typeface="Calibri"/>
                <a:cs typeface="Calibri"/>
                <a:sym typeface="Calibri"/>
              </a:defRPr>
            </a:lvl1pPr>
          </a:lstStyle>
          <a:p>
            <a:r>
              <a:t>logistische regressie</a:t>
            </a:r>
          </a:p>
        </p:txBody>
      </p:sp>
      <p:sp>
        <p:nvSpPr>
          <p:cNvPr id="168" name="Lijn"/>
          <p:cNvSpPr/>
          <p:nvPr/>
        </p:nvSpPr>
        <p:spPr>
          <a:xfrm flipV="1">
            <a:off x="12192000" y="4341381"/>
            <a:ext cx="1" cy="7471400"/>
          </a:xfrm>
          <a:prstGeom prst="line">
            <a:avLst/>
          </a:prstGeom>
          <a:ln w="25400">
            <a:solidFill>
              <a:srgbClr val="000000"/>
            </a:solidFill>
            <a:miter lim="400000"/>
          </a:ln>
        </p:spPr>
        <p:txBody>
          <a:bodyPr lIns="71437" tIns="71437" rIns="71437" bIns="71437" anchor="ctr"/>
          <a:lstStyle/>
          <a:p>
            <a:pPr>
              <a:defRPr sz="3200"/>
            </a:pPr>
            <a:endParaRPr/>
          </a:p>
        </p:txBody>
      </p:sp>
      <p:sp>
        <p:nvSpPr>
          <p:cNvPr id="169" name="Lijn"/>
          <p:cNvSpPr/>
          <p:nvPr/>
        </p:nvSpPr>
        <p:spPr>
          <a:xfrm>
            <a:off x="1432102" y="11328563"/>
            <a:ext cx="21519796" cy="1"/>
          </a:xfrm>
          <a:prstGeom prst="line">
            <a:avLst/>
          </a:prstGeom>
          <a:ln w="25400">
            <a:solidFill>
              <a:srgbClr val="000000"/>
            </a:solidFill>
            <a:miter lim="400000"/>
          </a:ln>
        </p:spPr>
        <p:txBody>
          <a:bodyPr lIns="71437" tIns="71437" rIns="71437" bIns="71437" anchor="ctr"/>
          <a:lstStyle/>
          <a:p>
            <a:pPr>
              <a:defRPr sz="3200"/>
            </a:pPr>
            <a:endParaRPr/>
          </a:p>
        </p:txBody>
      </p:sp>
      <p:sp>
        <p:nvSpPr>
          <p:cNvPr id="170" name="Lijn"/>
          <p:cNvSpPr/>
          <p:nvPr/>
        </p:nvSpPr>
        <p:spPr>
          <a:xfrm>
            <a:off x="1244919" y="4831949"/>
            <a:ext cx="21894161" cy="1"/>
          </a:xfrm>
          <a:prstGeom prst="line">
            <a:avLst/>
          </a:prstGeom>
          <a:ln w="12700">
            <a:solidFill>
              <a:srgbClr val="000000"/>
            </a:solidFill>
            <a:prstDash val="sysDot"/>
            <a:miter lim="400000"/>
          </a:ln>
        </p:spPr>
        <p:txBody>
          <a:bodyPr lIns="71437" tIns="71437" rIns="71437" bIns="71437" anchor="ctr"/>
          <a:lstStyle/>
          <a:p>
            <a:pPr>
              <a:defRPr sz="3200"/>
            </a:pPr>
            <a:endParaRPr/>
          </a:p>
        </p:txBody>
      </p:sp>
      <p:sp>
        <p:nvSpPr>
          <p:cNvPr id="171" name="0"/>
          <p:cNvSpPr txBox="1"/>
          <p:nvPr/>
        </p:nvSpPr>
        <p:spPr>
          <a:xfrm>
            <a:off x="11650384" y="11376809"/>
            <a:ext cx="477417" cy="790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a:latin typeface="Calibri"/>
                <a:ea typeface="Calibri"/>
                <a:cs typeface="Calibri"/>
                <a:sym typeface="Calibri"/>
              </a:defRPr>
            </a:lvl1pPr>
          </a:lstStyle>
          <a:p>
            <a:r>
              <a:t>0</a:t>
            </a:r>
          </a:p>
        </p:txBody>
      </p:sp>
      <p:sp>
        <p:nvSpPr>
          <p:cNvPr id="172" name="Lijn"/>
          <p:cNvSpPr/>
          <p:nvPr/>
        </p:nvSpPr>
        <p:spPr>
          <a:xfrm>
            <a:off x="11888119" y="8101189"/>
            <a:ext cx="486599" cy="1"/>
          </a:xfrm>
          <a:prstGeom prst="line">
            <a:avLst/>
          </a:prstGeom>
          <a:ln w="25400">
            <a:solidFill>
              <a:srgbClr val="000000"/>
            </a:solidFill>
            <a:miter lim="400000"/>
          </a:ln>
        </p:spPr>
        <p:txBody>
          <a:bodyPr lIns="71437" tIns="71437" rIns="71437" bIns="71437" anchor="ctr"/>
          <a:lstStyle/>
          <a:p>
            <a:pPr>
              <a:defRPr sz="3200"/>
            </a:pPr>
            <a:endParaRPr/>
          </a:p>
        </p:txBody>
      </p:sp>
      <p:sp>
        <p:nvSpPr>
          <p:cNvPr id="173" name="0,5"/>
          <p:cNvSpPr txBox="1"/>
          <p:nvPr/>
        </p:nvSpPr>
        <p:spPr>
          <a:xfrm>
            <a:off x="11247549" y="7802840"/>
            <a:ext cx="668934" cy="54848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200">
                <a:latin typeface="Calibri"/>
                <a:ea typeface="Calibri"/>
                <a:cs typeface="Calibri"/>
                <a:sym typeface="Calibri"/>
              </a:defRPr>
            </a:lvl1pPr>
          </a:lstStyle>
          <a:p>
            <a:r>
              <a:t>0,5</a:t>
            </a:r>
          </a:p>
        </p:txBody>
      </p:sp>
      <p:sp>
        <p:nvSpPr>
          <p:cNvPr id="174" name="1,0"/>
          <p:cNvSpPr txBox="1"/>
          <p:nvPr/>
        </p:nvSpPr>
        <p:spPr>
          <a:xfrm>
            <a:off x="11247549" y="4560191"/>
            <a:ext cx="668934" cy="548483"/>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3200">
                <a:latin typeface="Calibri"/>
                <a:ea typeface="Calibri"/>
                <a:cs typeface="Calibri"/>
                <a:sym typeface="Calibri"/>
              </a:defRPr>
            </a:lvl1pPr>
          </a:lstStyle>
          <a:p>
            <a:r>
              <a:t>1,0</a:t>
            </a:r>
          </a:p>
        </p:txBody>
      </p:sp>
      <mc:AlternateContent xmlns:mc="http://schemas.openxmlformats.org/markup-compatibility/2006" xmlns:a14="http://schemas.microsoft.com/office/drawing/2010/main">
        <mc:Choice Requires="a14">
          <p:sp>
            <p:nvSpPr>
              <p:cNvPr id="175" name="Vergelijking"/>
              <p:cNvSpPr txBox="1"/>
              <p:nvPr/>
            </p:nvSpPr>
            <p:spPr>
              <a:xfrm>
                <a:off x="3861174" y="2075151"/>
                <a:ext cx="4548389" cy="812485"/>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r>
                        <a:rPr sz="6800" i="1">
                          <a:solidFill>
                            <a:srgbClr val="000000"/>
                          </a:solidFill>
                          <a:latin typeface="Cambria Math" panose="02040503050406030204" pitchFamily="18" charset="0"/>
                        </a:rPr>
                        <m:t>0</m:t>
                      </m:r>
                      <m:r>
                        <a:rPr sz="6800" i="1">
                          <a:solidFill>
                            <a:srgbClr val="000000"/>
                          </a:solidFill>
                          <a:latin typeface="Cambria Math" panose="02040503050406030204" pitchFamily="18" charset="0"/>
                        </a:rPr>
                        <m:t>≤</m:t>
                      </m:r>
                      <m:sSub>
                        <m:sSubPr>
                          <m:ctrlPr>
                            <a:rPr sz="6800" i="1">
                              <a:solidFill>
                                <a:srgbClr val="000000"/>
                              </a:solidFill>
                              <a:latin typeface="Cambria Math" panose="02040503050406030204" pitchFamily="18" charset="0"/>
                            </a:rPr>
                          </m:ctrlPr>
                        </m:sSubPr>
                        <m:e>
                          <m:r>
                            <a:rPr sz="6800" i="1">
                              <a:solidFill>
                                <a:srgbClr val="000000"/>
                              </a:solidFill>
                              <a:latin typeface="Cambria Math" panose="02040503050406030204" pitchFamily="18" charset="0"/>
                            </a:rPr>
                            <m:t>h</m:t>
                          </m:r>
                        </m:e>
                        <m:sub>
                          <m:r>
                            <a:rPr sz="6800" i="1">
                              <a:solidFill>
                                <a:srgbClr val="000000"/>
                              </a:solidFill>
                              <a:latin typeface="Cambria Math" panose="02040503050406030204" pitchFamily="18" charset="0"/>
                            </a:rPr>
                            <m:t>𝜃</m:t>
                          </m:r>
                        </m:sub>
                      </m:sSub>
                      <m:r>
                        <a:rPr sz="6800" i="1">
                          <a:solidFill>
                            <a:srgbClr val="000000"/>
                          </a:solidFill>
                          <a:latin typeface="Cambria Math" panose="02040503050406030204" pitchFamily="18" charset="0"/>
                        </a:rPr>
                        <m:t>(</m:t>
                      </m:r>
                      <m:r>
                        <a:rPr sz="6800" i="1">
                          <a:solidFill>
                            <a:srgbClr val="000000"/>
                          </a:solidFill>
                          <a:latin typeface="Cambria Math" panose="02040503050406030204" pitchFamily="18" charset="0"/>
                        </a:rPr>
                        <m:t>𝑥</m:t>
                      </m:r>
                      <m:r>
                        <a:rPr sz="6800" i="1">
                          <a:solidFill>
                            <a:srgbClr val="000000"/>
                          </a:solidFill>
                          <a:latin typeface="Cambria Math" panose="02040503050406030204" pitchFamily="18" charset="0"/>
                        </a:rPr>
                        <m:t>)≤</m:t>
                      </m:r>
                      <m:r>
                        <a:rPr sz="6800" i="1">
                          <a:solidFill>
                            <a:srgbClr val="000000"/>
                          </a:solidFill>
                          <a:latin typeface="Cambria Math" panose="02040503050406030204" pitchFamily="18" charset="0"/>
                        </a:rPr>
                        <m:t>1</m:t>
                      </m:r>
                    </m:oMath>
                  </m:oMathPara>
                </a14:m>
                <a:endParaRPr sz="6800"/>
              </a:p>
            </p:txBody>
          </p:sp>
        </mc:Choice>
        <mc:Fallback xmlns="">
          <p:sp>
            <p:nvSpPr>
              <p:cNvPr id="175" name="Vergelijking"/>
              <p:cNvSpPr txBox="1">
                <a:spLocks noRot="1" noChangeAspect="1" noMove="1" noResize="1" noEditPoints="1" noAdjustHandles="1" noChangeArrowheads="1" noChangeShapeType="1" noTextEdit="1"/>
              </p:cNvSpPr>
              <p:nvPr/>
            </p:nvSpPr>
            <p:spPr>
              <a:xfrm>
                <a:off x="3861174" y="2075151"/>
                <a:ext cx="4548389" cy="812485"/>
              </a:xfrm>
              <a:prstGeom prst="rect">
                <a:avLst/>
              </a:prstGeom>
              <a:blipFill>
                <a:blip r:embed="rId2"/>
                <a:stretch>
                  <a:fillRect l="-6389" t="-1538" r="-23611" b="-70769"/>
                </a:stretch>
              </a:blipFill>
              <a:ln w="12700">
                <a:miter lim="400000"/>
              </a:ln>
            </p:spPr>
            <p:txBody>
              <a:bodyPr/>
              <a:lstStyle/>
              <a:p>
                <a:r>
                  <a:rPr lang="nl-NL">
                    <a:noFill/>
                  </a:rPr>
                  <a:t> </a:t>
                </a:r>
              </a:p>
            </p:txBody>
          </p:sp>
        </mc:Fallback>
      </mc:AlternateContent>
      <p:grpSp>
        <p:nvGrpSpPr>
          <p:cNvPr id="178" name="Groepeer"/>
          <p:cNvGrpSpPr/>
          <p:nvPr/>
        </p:nvGrpSpPr>
        <p:grpSpPr>
          <a:xfrm>
            <a:off x="3852805" y="11729159"/>
            <a:ext cx="1875436" cy="1464169"/>
            <a:chOff x="0" y="118570"/>
            <a:chExt cx="1875434" cy="1464167"/>
          </a:xfrm>
        </p:grpSpPr>
        <p:sp>
          <p:nvSpPr>
            <p:cNvPr id="176" name="→"/>
            <p:cNvSpPr/>
            <p:nvPr/>
          </p:nvSpPr>
          <p:spPr>
            <a:xfrm>
              <a:off x="605434" y="3127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lvl1pPr>
                <a:defRPr sz="3200">
                  <a:latin typeface="Helvetica"/>
                  <a:ea typeface="Helvetica"/>
                  <a:cs typeface="Helvetica"/>
                  <a:sym typeface="Helvetica"/>
                </a:defRPr>
              </a:lvl1pPr>
            </a:lstStyle>
            <a:p>
              <a:pPr>
                <a:defRPr>
                  <a:latin typeface="Calibri"/>
                  <a:ea typeface="Calibri"/>
                  <a:cs typeface="Calibri"/>
                  <a:sym typeface="Calibri"/>
                </a:defRPr>
              </a:pPr>
              <a:r>
                <a:rPr>
                  <a:latin typeface="Helvetica"/>
                  <a:ea typeface="Helvetica"/>
                  <a:cs typeface="Helvetica"/>
                  <a:sym typeface="Helvetica"/>
                </a:rPr>
                <a:t>→</a:t>
              </a:r>
            </a:p>
          </p:txBody>
        </p:sp>
        <mc:AlternateContent xmlns:mc="http://schemas.openxmlformats.org/markup-compatibility/2006" xmlns:a14="http://schemas.microsoft.com/office/drawing/2010/main">
          <mc:Choice Requires="a14">
            <p:sp>
              <p:nvSpPr>
                <p:cNvPr id="177" name="Vergelijking"/>
                <p:cNvSpPr txBox="1"/>
                <p:nvPr/>
              </p:nvSpPr>
              <p:spPr>
                <a:xfrm>
                  <a:off x="0" y="118570"/>
                  <a:ext cx="409347" cy="390348"/>
                </a:xfrm>
                <a:prstGeom prst="rect">
                  <a:avLst/>
                </a:prstGeom>
                <a:noFill/>
                <a:ln w="12700" cap="flat">
                  <a:noFill/>
                  <a:miter lim="400000"/>
                </a:ln>
                <a:effectLst/>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r>
                          <a:rPr sz="6800" i="1">
                            <a:solidFill>
                              <a:srgbClr val="000000"/>
                            </a:solidFill>
                            <a:latin typeface="Cambria Math" panose="02040503050406030204" pitchFamily="18" charset="0"/>
                          </a:rPr>
                          <m:t>𝑥</m:t>
                        </m:r>
                      </m:oMath>
                    </m:oMathPara>
                  </a14:m>
                  <a:endParaRPr sz="6800"/>
                </a:p>
              </p:txBody>
            </p:sp>
          </mc:Choice>
          <mc:Fallback xmlns="">
            <p:sp>
              <p:nvSpPr>
                <p:cNvPr id="177" name="Vergelijking"/>
                <p:cNvSpPr txBox="1">
                  <a:spLocks noRot="1" noChangeAspect="1" noMove="1" noResize="1" noEditPoints="1" noAdjustHandles="1" noChangeArrowheads="1" noChangeShapeType="1" noTextEdit="1"/>
                </p:cNvSpPr>
                <p:nvPr/>
              </p:nvSpPr>
              <p:spPr>
                <a:xfrm>
                  <a:off x="0" y="118570"/>
                  <a:ext cx="409347" cy="390348"/>
                </a:xfrm>
                <a:prstGeom prst="rect">
                  <a:avLst/>
                </a:prstGeom>
                <a:blipFill>
                  <a:blip r:embed="rId3"/>
                  <a:stretch>
                    <a:fillRect l="-51515" r="-63636" b="-156250"/>
                  </a:stretch>
                </a:blipFill>
                <a:ln w="12700" cap="flat">
                  <a:noFill/>
                  <a:miter lim="400000"/>
                </a:ln>
                <a:effectLst/>
              </p:spPr>
              <p:txBody>
                <a:bodyPr/>
                <a:lstStyle/>
                <a:p>
                  <a:r>
                    <a:rPr lang="nl-NL">
                      <a:noFill/>
                    </a:rPr>
                    <a:t> </a:t>
                  </a:r>
                </a:p>
              </p:txBody>
            </p:sp>
          </mc:Fallback>
        </mc:AlternateContent>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pasted-image.png" descr="pasted-image.png"/>
          <p:cNvPicPr>
            <a:picLocks noChangeAspect="1"/>
          </p:cNvPicPr>
          <p:nvPr/>
        </p:nvPicPr>
        <p:blipFill>
          <a:blip r:embed="rId2"/>
          <a:stretch>
            <a:fillRect/>
          </a:stretch>
        </p:blipFill>
        <p:spPr>
          <a:xfrm>
            <a:off x="2166635" y="944808"/>
            <a:ext cx="20050730" cy="13095865"/>
          </a:xfrm>
          <a:prstGeom prst="rect">
            <a:avLst/>
          </a:prstGeom>
          <a:ln w="12700">
            <a:miter lim="400000"/>
          </a:ln>
        </p:spPr>
      </p:pic>
      <p:sp>
        <p:nvSpPr>
          <p:cNvPr id="181" name="np.exp(…)"/>
          <p:cNvSpPr txBox="1"/>
          <p:nvPr/>
        </p:nvSpPr>
        <p:spPr>
          <a:xfrm>
            <a:off x="4287317" y="5327540"/>
            <a:ext cx="2548931" cy="81677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60734" tIns="160734" rIns="160734" bIns="160734" anchor="ctr">
            <a:spAutoFit/>
          </a:bodyPr>
          <a:lstStyle>
            <a:lvl1pPr algn="l">
              <a:defRPr sz="3200">
                <a:latin typeface="Menlo Regular"/>
                <a:ea typeface="Menlo Regular"/>
                <a:cs typeface="Menlo Regular"/>
                <a:sym typeface="Menlo Regular"/>
              </a:defRPr>
            </a:lvl1pPr>
          </a:lstStyle>
          <a:p>
            <a:r>
              <a:t>np.exp(…)</a:t>
            </a:r>
          </a:p>
        </p:txBody>
      </p:sp>
      <mc:AlternateContent xmlns:mc="http://schemas.openxmlformats.org/markup-compatibility/2006" xmlns:a14="http://schemas.microsoft.com/office/drawing/2010/main">
        <mc:Choice Requires="a14">
          <p:sp>
            <p:nvSpPr>
              <p:cNvPr id="182" name="Vergelijking"/>
              <p:cNvSpPr txBox="1"/>
              <p:nvPr/>
            </p:nvSpPr>
            <p:spPr>
              <a:xfrm>
                <a:off x="4518042" y="2614892"/>
                <a:ext cx="3827961" cy="1406806"/>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r>
                        <a:rPr sz="5100" i="1">
                          <a:solidFill>
                            <a:srgbClr val="000000"/>
                          </a:solidFill>
                          <a:latin typeface="Cambria Math" panose="02040503050406030204" pitchFamily="18" charset="0"/>
                        </a:rPr>
                        <m:t>𝑔</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𝑧</m:t>
                      </m:r>
                      <m:r>
                        <a:rPr sz="5100" i="1">
                          <a:solidFill>
                            <a:srgbClr val="000000"/>
                          </a:solidFill>
                          <a:latin typeface="Cambria Math" panose="02040503050406030204" pitchFamily="18" charset="0"/>
                        </a:rPr>
                        <m:t>)=</m:t>
                      </m:r>
                      <m:f>
                        <m:fPr>
                          <m:ctrlPr>
                            <a:rPr sz="5100" i="1">
                              <a:solidFill>
                                <a:srgbClr val="000000"/>
                              </a:solidFill>
                              <a:latin typeface="Cambria Math" panose="02040503050406030204" pitchFamily="18" charset="0"/>
                            </a:rPr>
                          </m:ctrlPr>
                        </m:fPr>
                        <m:num>
                          <m:r>
                            <a:rPr sz="5100" i="1">
                              <a:solidFill>
                                <a:srgbClr val="000000"/>
                              </a:solidFill>
                              <a:latin typeface="Cambria Math" panose="02040503050406030204" pitchFamily="18" charset="0"/>
                            </a:rPr>
                            <m:t>1</m:t>
                          </m:r>
                        </m:num>
                        <m:den>
                          <m:r>
                            <a:rPr sz="5100" i="1">
                              <a:solidFill>
                                <a:srgbClr val="000000"/>
                              </a:solidFill>
                              <a:latin typeface="Cambria Math" panose="02040503050406030204" pitchFamily="18" charset="0"/>
                            </a:rPr>
                            <m:t>1</m:t>
                          </m:r>
                          <m:r>
                            <a:rPr sz="5100" i="1">
                              <a:solidFill>
                                <a:srgbClr val="000000"/>
                              </a:solidFill>
                              <a:latin typeface="Cambria Math" panose="02040503050406030204" pitchFamily="18" charset="0"/>
                            </a:rPr>
                            <m:t>+</m:t>
                          </m:r>
                          <m:sSup>
                            <m:sSupPr>
                              <m:ctrlPr>
                                <a:rPr sz="5100" i="1">
                                  <a:solidFill>
                                    <a:srgbClr val="000000"/>
                                  </a:solidFill>
                                  <a:latin typeface="Cambria Math" panose="02040503050406030204" pitchFamily="18" charset="0"/>
                                </a:rPr>
                              </m:ctrlPr>
                            </m:sSupPr>
                            <m:e>
                              <m:r>
                                <a:rPr sz="5100" i="1">
                                  <a:solidFill>
                                    <a:srgbClr val="000000"/>
                                  </a:solidFill>
                                  <a:latin typeface="Cambria Math" panose="02040503050406030204" pitchFamily="18" charset="0"/>
                                </a:rPr>
                                <m:t>𝑒</m:t>
                              </m:r>
                            </m:e>
                            <m:sup>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𝑧</m:t>
                              </m:r>
                            </m:sup>
                          </m:sSup>
                        </m:den>
                      </m:f>
                    </m:oMath>
                  </m:oMathPara>
                </a14:m>
                <a:endParaRPr sz="5100"/>
              </a:p>
            </p:txBody>
          </p:sp>
        </mc:Choice>
        <mc:Fallback xmlns="">
          <p:sp>
            <p:nvSpPr>
              <p:cNvPr id="182" name="Vergelijking"/>
              <p:cNvSpPr txBox="1">
                <a:spLocks noRot="1" noChangeAspect="1" noMove="1" noResize="1" noEditPoints="1" noAdjustHandles="1" noChangeArrowheads="1" noChangeShapeType="1" noTextEdit="1"/>
              </p:cNvSpPr>
              <p:nvPr/>
            </p:nvSpPr>
            <p:spPr>
              <a:xfrm>
                <a:off x="4518042" y="2614892"/>
                <a:ext cx="3827961" cy="1406806"/>
              </a:xfrm>
              <a:prstGeom prst="rect">
                <a:avLst/>
              </a:prstGeom>
              <a:blipFill>
                <a:blip r:embed="rId3"/>
                <a:stretch>
                  <a:fillRect l="-5941" t="-1786" r="-12541" b="-18750"/>
                </a:stretch>
              </a:blipFill>
              <a:ln w="12700">
                <a:miter lim="400000"/>
              </a:ln>
            </p:spPr>
            <p:txBody>
              <a:bodyPr/>
              <a:lstStyle/>
              <a:p>
                <a:r>
                  <a:rPr lang="nl-NL">
                    <a:noFill/>
                  </a:rPr>
                  <a:t> </a:t>
                </a:r>
              </a:p>
            </p:txBody>
          </p:sp>
        </mc:Fallback>
      </mc:AlternateContent>
      <p:sp>
        <p:nvSpPr>
          <p:cNvPr id="183" name="sigmoïdefunctie"/>
          <p:cNvSpPr txBox="1"/>
          <p:nvPr/>
        </p:nvSpPr>
        <p:spPr>
          <a:xfrm>
            <a:off x="9392313" y="208938"/>
            <a:ext cx="5599374" cy="999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600">
                <a:latin typeface="Calibri"/>
                <a:ea typeface="Calibri"/>
                <a:cs typeface="Calibri"/>
                <a:sym typeface="Calibri"/>
              </a:defRPr>
            </a:lvl1pPr>
          </a:lstStyle>
          <a:p>
            <a:r>
              <a:t>sigmoïdefunctie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Wat betekent die voorspelling?"/>
          <p:cNvSpPr txBox="1"/>
          <p:nvPr/>
        </p:nvSpPr>
        <p:spPr>
          <a:xfrm>
            <a:off x="6837194" y="1065744"/>
            <a:ext cx="10709611" cy="999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600">
                <a:latin typeface="Calibri"/>
                <a:ea typeface="Calibri"/>
                <a:cs typeface="Calibri"/>
                <a:sym typeface="Calibri"/>
              </a:defRPr>
            </a:lvl1pPr>
          </a:lstStyle>
          <a:p>
            <a:r>
              <a:t>Wat betekent die voorspelling?</a:t>
            </a:r>
          </a:p>
        </p:txBody>
      </p:sp>
      <mc:AlternateContent xmlns:mc="http://schemas.openxmlformats.org/markup-compatibility/2006" xmlns:a14="http://schemas.microsoft.com/office/drawing/2010/main">
        <mc:Choice Requires="a14">
          <p:sp>
            <p:nvSpPr>
              <p:cNvPr id="186" name="Vergelijking"/>
              <p:cNvSpPr txBox="1"/>
              <p:nvPr/>
            </p:nvSpPr>
            <p:spPr>
              <a:xfrm>
                <a:off x="9578802" y="3721922"/>
                <a:ext cx="4509336" cy="2124457"/>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r>
                        <a:rPr sz="6800" i="1">
                          <a:solidFill>
                            <a:srgbClr val="000000"/>
                          </a:solidFill>
                          <a:latin typeface="Cambria Math" panose="02040503050406030204" pitchFamily="18" charset="0"/>
                        </a:rPr>
                        <m:t>𝑋</m:t>
                      </m:r>
                      <m:r>
                        <a:rPr sz="6800" i="1">
                          <a:solidFill>
                            <a:srgbClr val="000000"/>
                          </a:solidFill>
                          <a:latin typeface="Cambria Math" panose="02040503050406030204" pitchFamily="18" charset="0"/>
                        </a:rPr>
                        <m:t>=</m:t>
                      </m:r>
                      <m:d>
                        <m:dPr>
                          <m:begChr m:val="["/>
                          <m:endChr m:val="]"/>
                          <m:ctrlPr>
                            <a:rPr sz="6800" i="1">
                              <a:solidFill>
                                <a:srgbClr val="000000"/>
                              </a:solidFill>
                              <a:latin typeface="Cambria Math" panose="02040503050406030204" pitchFamily="18" charset="0"/>
                            </a:rPr>
                          </m:ctrlPr>
                        </m:dPr>
                        <m:e>
                          <m:m>
                            <m:mPr>
                              <m:plcHide m:val="on"/>
                              <m:mcs>
                                <m:mc>
                                  <m:mcPr>
                                    <m:count m:val="2"/>
                                    <m:mcJc m:val="center"/>
                                  </m:mcPr>
                                </m:mc>
                              </m:mcs>
                              <m:ctrlPr>
                                <a:rPr sz="6800" i="1">
                                  <a:solidFill>
                                    <a:srgbClr val="000000"/>
                                  </a:solidFill>
                                  <a:latin typeface="Cambria Math" panose="02040503050406030204" pitchFamily="18" charset="0"/>
                                </a:rPr>
                              </m:ctrlPr>
                            </m:mPr>
                            <m:mr>
                              <m:e>
                                <m:r>
                                  <a:rPr sz="6800" i="1">
                                    <a:solidFill>
                                      <a:srgbClr val="000000"/>
                                    </a:solidFill>
                                    <a:latin typeface="Cambria Math" panose="02040503050406030204" pitchFamily="18" charset="0"/>
                                  </a:rPr>
                                  <m:t>1</m:t>
                                </m:r>
                              </m:e>
                              <m:e>
                                <m:r>
                                  <a:rPr sz="6800" i="1">
                                    <a:solidFill>
                                      <a:srgbClr val="000000"/>
                                    </a:solidFill>
                                    <a:latin typeface="Cambria Math" panose="02040503050406030204" pitchFamily="18" charset="0"/>
                                  </a:rPr>
                                  <m:t>1</m:t>
                                </m:r>
                                <m:r>
                                  <a:rPr sz="6800" i="1">
                                    <a:solidFill>
                                      <a:srgbClr val="000000"/>
                                    </a:solidFill>
                                    <a:latin typeface="Cambria Math" panose="02040503050406030204" pitchFamily="18" charset="0"/>
                                  </a:rPr>
                                  <m:t>,</m:t>
                                </m:r>
                                <m:r>
                                  <a:rPr sz="6800" i="1">
                                    <a:solidFill>
                                      <a:srgbClr val="000000"/>
                                    </a:solidFill>
                                    <a:latin typeface="Cambria Math" panose="02040503050406030204" pitchFamily="18" charset="0"/>
                                  </a:rPr>
                                  <m:t>6</m:t>
                                </m:r>
                              </m:e>
                            </m:mr>
                            <m:mr>
                              <m:e>
                                <m:r>
                                  <a:rPr sz="6800" i="1">
                                    <a:solidFill>
                                      <a:srgbClr val="000000"/>
                                    </a:solidFill>
                                    <a:latin typeface="Cambria Math" panose="02040503050406030204" pitchFamily="18" charset="0"/>
                                  </a:rPr>
                                  <m:t>1</m:t>
                                </m:r>
                              </m:e>
                              <m:e>
                                <m:r>
                                  <a:rPr sz="6800" i="1">
                                    <a:solidFill>
                                      <a:srgbClr val="000000"/>
                                    </a:solidFill>
                                    <a:latin typeface="Cambria Math" panose="02040503050406030204" pitchFamily="18" charset="0"/>
                                  </a:rPr>
                                  <m:t>2</m:t>
                                </m:r>
                                <m:r>
                                  <a:rPr sz="6800" i="1">
                                    <a:solidFill>
                                      <a:srgbClr val="000000"/>
                                    </a:solidFill>
                                    <a:latin typeface="Cambria Math" panose="02040503050406030204" pitchFamily="18" charset="0"/>
                                  </a:rPr>
                                  <m:t>,</m:t>
                                </m:r>
                                <m:r>
                                  <a:rPr sz="6800" i="1">
                                    <a:solidFill>
                                      <a:srgbClr val="000000"/>
                                    </a:solidFill>
                                    <a:latin typeface="Cambria Math" panose="02040503050406030204" pitchFamily="18" charset="0"/>
                                  </a:rPr>
                                  <m:t>5</m:t>
                                </m:r>
                              </m:e>
                            </m:mr>
                          </m:m>
                        </m:e>
                      </m:d>
                    </m:oMath>
                  </m:oMathPara>
                </a14:m>
                <a:endParaRPr sz="6800"/>
              </a:p>
            </p:txBody>
          </p:sp>
        </mc:Choice>
        <mc:Fallback xmlns="">
          <p:sp>
            <p:nvSpPr>
              <p:cNvPr id="186" name="Vergelijking"/>
              <p:cNvSpPr txBox="1">
                <a:spLocks noRot="1" noChangeAspect="1" noMove="1" noResize="1" noEditPoints="1" noAdjustHandles="1" noChangeArrowheads="1" noChangeShapeType="1" noTextEdit="1"/>
              </p:cNvSpPr>
              <p:nvPr/>
            </p:nvSpPr>
            <p:spPr>
              <a:xfrm>
                <a:off x="9578802" y="3721922"/>
                <a:ext cx="4509336" cy="2124457"/>
              </a:xfrm>
              <a:prstGeom prst="rect">
                <a:avLst/>
              </a:prstGeom>
              <a:blipFill>
                <a:blip r:embed="rId3"/>
                <a:stretch>
                  <a:fillRect l="-6461" t="-1190" r="-6461"/>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87" name="Vergelijking"/>
              <p:cNvSpPr txBox="1"/>
              <p:nvPr/>
            </p:nvSpPr>
            <p:spPr>
              <a:xfrm>
                <a:off x="9329663" y="7821005"/>
                <a:ext cx="4336765" cy="1862433"/>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r>
                        <a:rPr lang="ar-AE" sz="6800" i="1" smtClean="0">
                          <a:solidFill>
                            <a:srgbClr val="000000"/>
                          </a:solidFill>
                          <a:latin typeface="Cambria Math" panose="02040503050406030204" pitchFamily="18" charset="0"/>
                        </a:rPr>
                        <m:t>𝜃</m:t>
                      </m:r>
                      <m:r>
                        <a:rPr lang="ar-AE" sz="6800" i="1" smtClean="0">
                          <a:solidFill>
                            <a:srgbClr val="000000"/>
                          </a:solidFill>
                          <a:latin typeface="Cambria Math" panose="02040503050406030204" pitchFamily="18" charset="0"/>
                        </a:rPr>
                        <m:t>=</m:t>
                      </m:r>
                      <m:d>
                        <m:dPr>
                          <m:begChr m:val="["/>
                          <m:endChr m:val="]"/>
                          <m:ctrlPr>
                            <a:rPr lang="ar-AE" sz="6800" i="1">
                              <a:solidFill>
                                <a:srgbClr val="000000"/>
                              </a:solidFill>
                              <a:latin typeface="Cambria Math" panose="02040503050406030204" pitchFamily="18" charset="0"/>
                            </a:rPr>
                          </m:ctrlPr>
                        </m:dPr>
                        <m:e>
                          <m:eqArr>
                            <m:eqArrPr>
                              <m:ctrlPr>
                                <a:rPr lang="ar-AE" sz="6800" i="1">
                                  <a:solidFill>
                                    <a:srgbClr val="000000"/>
                                  </a:solidFill>
                                  <a:latin typeface="Cambria Math" panose="02040503050406030204" pitchFamily="18" charset="0"/>
                                </a:rPr>
                              </m:ctrlPr>
                            </m:eqArrPr>
                            <m:e>
                              <m:r>
                                <a:rPr lang="ar-AE" sz="6800" b="0" i="1" smtClean="0">
                                  <a:solidFill>
                                    <a:srgbClr val="000000"/>
                                  </a:solidFill>
                                  <a:latin typeface="Cambria Math" panose="02040503050406030204" pitchFamily="18" charset="0"/>
                                </a:rPr>
                                <m:t>−</m:t>
                              </m:r>
                              <m:r>
                                <a:rPr lang="nl-NL" sz="6800" b="0" i="1" smtClean="0">
                                  <a:solidFill>
                                    <a:srgbClr val="000000"/>
                                  </a:solidFill>
                                  <a:latin typeface="Cambria Math" panose="02040503050406030204" pitchFamily="18" charset="0"/>
                                </a:rPr>
                                <m:t>2</m:t>
                              </m:r>
                              <m:r>
                                <a:rPr lang="nl-NL" sz="6800" b="0" i="1" smtClean="0">
                                  <a:solidFill>
                                    <a:srgbClr val="000000"/>
                                  </a:solidFill>
                                  <a:latin typeface="Cambria Math" panose="02040503050406030204" pitchFamily="18" charset="0"/>
                                </a:rPr>
                                <m:t>,</m:t>
                              </m:r>
                              <m:r>
                                <a:rPr lang="nl-NL" sz="6800" b="0" i="1" smtClean="0">
                                  <a:solidFill>
                                    <a:srgbClr val="000000"/>
                                  </a:solidFill>
                                  <a:latin typeface="Cambria Math" panose="02040503050406030204" pitchFamily="18" charset="0"/>
                                </a:rPr>
                                <m:t>4</m:t>
                              </m:r>
                            </m:e>
                            <m:e>
                              <m:r>
                                <a:rPr lang="nl-NL" sz="6800" b="0" i="1" smtClean="0">
                                  <a:solidFill>
                                    <a:srgbClr val="000000"/>
                                  </a:solidFill>
                                  <a:latin typeface="Cambria Math" panose="02040503050406030204" pitchFamily="18" charset="0"/>
                                </a:rPr>
                                <m:t>1</m:t>
                              </m:r>
                              <m:r>
                                <a:rPr lang="nl-NL" sz="6800" b="0" i="1" smtClean="0">
                                  <a:solidFill>
                                    <a:srgbClr val="000000"/>
                                  </a:solidFill>
                                  <a:latin typeface="Cambria Math" panose="02040503050406030204" pitchFamily="18" charset="0"/>
                                </a:rPr>
                                <m:t>,</m:t>
                              </m:r>
                              <m:r>
                                <a:rPr lang="nl-NL" sz="6800" b="0" i="1" smtClean="0">
                                  <a:solidFill>
                                    <a:srgbClr val="000000"/>
                                  </a:solidFill>
                                  <a:latin typeface="Cambria Math" panose="02040503050406030204" pitchFamily="18" charset="0"/>
                                </a:rPr>
                                <m:t>5</m:t>
                              </m:r>
                            </m:e>
                          </m:eqArr>
                        </m:e>
                      </m:d>
                    </m:oMath>
                  </m:oMathPara>
                </a14:m>
                <a:endParaRPr sz="6800"/>
              </a:p>
            </p:txBody>
          </p:sp>
        </mc:Choice>
        <mc:Fallback xmlns="">
          <p:sp>
            <p:nvSpPr>
              <p:cNvPr id="187" name="Vergelijking"/>
              <p:cNvSpPr txBox="1">
                <a:spLocks noRot="1" noChangeAspect="1" noMove="1" noResize="1" noEditPoints="1" noAdjustHandles="1" noChangeArrowheads="1" noChangeShapeType="1" noTextEdit="1"/>
              </p:cNvSpPr>
              <p:nvPr/>
            </p:nvSpPr>
            <p:spPr>
              <a:xfrm>
                <a:off x="9329663" y="7821005"/>
                <a:ext cx="4336765" cy="1862433"/>
              </a:xfrm>
              <a:prstGeom prst="rect">
                <a:avLst/>
              </a:prstGeom>
              <a:blipFill>
                <a:blip r:embed="rId4"/>
                <a:stretch>
                  <a:fillRect/>
                </a:stretch>
              </a:blipFill>
              <a:ln w="12700">
                <a:miter lim="400000"/>
              </a:ln>
            </p:spPr>
            <p:txBody>
              <a:bodyPr/>
              <a:lstStyle/>
              <a:p>
                <a:r>
                  <a:rPr lang="nl-NL">
                    <a:noFill/>
                  </a:rPr>
                  <a:t> </a:t>
                </a:r>
              </a:p>
            </p:txBody>
          </p:sp>
        </mc:Fallback>
      </mc:AlternateContent>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ml:classificatie kostenfunctie"/>
          <p:cNvSpPr txBox="1"/>
          <p:nvPr/>
        </p:nvSpPr>
        <p:spPr>
          <a:xfrm>
            <a:off x="4543272" y="6016424"/>
            <a:ext cx="15297456" cy="1683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latin typeface="Menlo Regular"/>
                <a:ea typeface="Menlo Regular"/>
                <a:cs typeface="Menlo Regular"/>
                <a:sym typeface="Menlo Regular"/>
              </a:defRPr>
            </a:lvl1pPr>
          </a:lstStyle>
          <a:p>
            <a:r>
              <a:t>ml:classificatie</a:t>
            </a:r>
            <a:r>
              <a:rPr lang="nl-NL"/>
              <a:t>-</a:t>
            </a:r>
            <a:r>
              <a:t>kostenfunctie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pasted-image.png" descr="pasted-image.png"/>
          <p:cNvPicPr>
            <a:picLocks noChangeAspect="1"/>
          </p:cNvPicPr>
          <p:nvPr/>
        </p:nvPicPr>
        <p:blipFill>
          <a:blip r:embed="rId2"/>
          <a:stretch>
            <a:fillRect/>
          </a:stretch>
        </p:blipFill>
        <p:spPr>
          <a:xfrm>
            <a:off x="3346373" y="1260978"/>
            <a:ext cx="17691254" cy="11554805"/>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DAB92199-DB78-41EA-D921-A2A421BA942D}"/>
                  </a:ext>
                </a:extLst>
              </p:cNvPr>
              <p:cNvSpPr txBox="1"/>
              <p:nvPr/>
            </p:nvSpPr>
            <p:spPr>
              <a:xfrm>
                <a:off x="5515158" y="755626"/>
                <a:ext cx="9020226" cy="2265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r>
                  <a:rPr kumimoji="0" lang="nl-NL" sz="6600" b="0" u="none" strike="noStrike" cap="none" spc="0" normalizeH="0" baseline="0">
                    <a:ln>
                      <a:noFill/>
                    </a:ln>
                    <a:solidFill>
                      <a:srgbClr val="000000"/>
                    </a:solidFill>
                    <a:effectLst/>
                    <a:uFillTx/>
                    <a:sym typeface="Helvetica Light"/>
                  </a:rPr>
                  <a:t>Kost</a:t>
                </a:r>
                <a:r>
                  <a:rPr kumimoji="0" lang="nl-NL" sz="6600" b="0" u="none" strike="noStrike" cap="none" spc="0" normalizeH="0">
                    <a:ln>
                      <a:noFill/>
                    </a:ln>
                    <a:solidFill>
                      <a:srgbClr val="000000"/>
                    </a:solidFill>
                    <a:effectLst/>
                    <a:uFillTx/>
                    <a:sym typeface="Helvetica Light"/>
                  </a:rPr>
                  <a:t> </a:t>
                </a:r>
                <a14:m>
                  <m:oMath xmlns:m="http://schemas.openxmlformats.org/officeDocument/2006/math">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d>
                      <m:dPr>
                        <m:begChr m:val="{"/>
                        <m:endChr m:val=""/>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eqArr>
                          <m:eqArr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eqArr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kumimoji="0" lang="nl-NL" sz="6600" b="0" i="1" u="none" strike="noStrike" cap="none" spc="0" normalizeH="0" baseline="-25000" smtClean="0">
                                <a:ln>
                                  <a:noFill/>
                                </a:ln>
                                <a:solidFill>
                                  <a:srgbClr val="000000"/>
                                </a:solidFill>
                                <a:effectLst/>
                                <a:uFillTx/>
                                <a:latin typeface="Cambria Math" panose="02040503050406030204" pitchFamily="18" charset="0"/>
                                <a:ea typeface="Cambria Math" panose="02040503050406030204" pitchFamily="18" charset="0"/>
                                <a:sym typeface="Helvetica Light"/>
                              </a:rPr>
                              <m:t>𝜃</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e>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1</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lang="nl-NL" sz="6600" i="1" baseline="-25000">
                                <a:latin typeface="Cambria Math" panose="02040503050406030204" pitchFamily="18" charset="0"/>
                                <a:ea typeface="Cambria Math" panose="02040503050406030204" pitchFamily="18" charset="0"/>
                              </a:rPr>
                              <m:t>𝜃</m:t>
                            </m:r>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e>
                            </m:d>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e>
                        </m:eqArr>
                      </m:e>
                    </m:d>
                  </m:oMath>
                </a14:m>
                <a:endParaRPr kumimoji="0" lang="nl-NL" sz="6600" b="0" i="0" u="none" strike="noStrike" cap="none" spc="0" normalizeH="0" baseline="0">
                  <a:ln>
                    <a:noFill/>
                  </a:ln>
                  <a:solidFill>
                    <a:srgbClr val="000000"/>
                  </a:solidFill>
                  <a:effectLst/>
                  <a:uFillTx/>
                  <a:sym typeface="Helvetica Light"/>
                </a:endParaRPr>
              </a:p>
            </p:txBody>
          </p:sp>
        </mc:Choice>
        <mc:Fallback xmlns="">
          <p:sp>
            <p:nvSpPr>
              <p:cNvPr id="9" name="Tekstvak 8">
                <a:extLst>
                  <a:ext uri="{FF2B5EF4-FFF2-40B4-BE49-F238E27FC236}">
                    <a16:creationId xmlns:a16="http://schemas.microsoft.com/office/drawing/2014/main" id="{DAB92199-DB78-41EA-D921-A2A421BA942D}"/>
                  </a:ext>
                </a:extLst>
              </p:cNvPr>
              <p:cNvSpPr txBox="1">
                <a:spLocks noRot="1" noChangeAspect="1" noMove="1" noResize="1" noEditPoints="1" noAdjustHandles="1" noChangeArrowheads="1" noChangeShapeType="1" noTextEdit="1"/>
              </p:cNvSpPr>
              <p:nvPr/>
            </p:nvSpPr>
            <p:spPr>
              <a:xfrm>
                <a:off x="5515158" y="755626"/>
                <a:ext cx="9020226" cy="2265620"/>
              </a:xfrm>
              <a:prstGeom prst="rect">
                <a:avLst/>
              </a:prstGeom>
              <a:blipFill>
                <a:blip r:embed="rId2"/>
                <a:stretch>
                  <a:fillRect l="-5206"/>
                </a:stretch>
              </a:blipFill>
              <a:ln w="12700" cap="flat">
                <a:noFill/>
                <a:miter lim="400000"/>
              </a:ln>
              <a:effectLst/>
            </p:spPr>
            <p:txBody>
              <a:bodyPr/>
              <a:lstStyle/>
              <a:p>
                <a:r>
                  <a:rPr lang="nl-NL">
                    <a:noFill/>
                  </a:rPr>
                  <a:t> </a:t>
                </a:r>
              </a:p>
            </p:txBody>
          </p:sp>
        </mc:Fallback>
      </mc:AlternateContent>
      <p:sp>
        <p:nvSpPr>
          <p:cNvPr id="10" name="Tekstvak 9">
            <a:extLst>
              <a:ext uri="{FF2B5EF4-FFF2-40B4-BE49-F238E27FC236}">
                <a16:creationId xmlns:a16="http://schemas.microsoft.com/office/drawing/2014/main" id="{81624709-B5B9-56BB-ACDC-579E8F8D445C}"/>
              </a:ext>
            </a:extLst>
          </p:cNvPr>
          <p:cNvSpPr txBox="1"/>
          <p:nvPr/>
        </p:nvSpPr>
        <p:spPr>
          <a:xfrm>
            <a:off x="15147236" y="924684"/>
            <a:ext cx="37768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als y = 1</a:t>
            </a:r>
          </a:p>
        </p:txBody>
      </p:sp>
      <p:sp>
        <p:nvSpPr>
          <p:cNvPr id="11" name="Tekstvak 10">
            <a:extLst>
              <a:ext uri="{FF2B5EF4-FFF2-40B4-BE49-F238E27FC236}">
                <a16:creationId xmlns:a16="http://schemas.microsoft.com/office/drawing/2014/main" id="{35297A93-7727-072A-4B8D-1CAEA7B6E8C5}"/>
              </a:ext>
            </a:extLst>
          </p:cNvPr>
          <p:cNvSpPr txBox="1"/>
          <p:nvPr/>
        </p:nvSpPr>
        <p:spPr>
          <a:xfrm>
            <a:off x="15147236" y="1931849"/>
            <a:ext cx="37768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als y = 0</a:t>
            </a:r>
          </a:p>
        </p:txBody>
      </p:sp>
      <p:sp>
        <p:nvSpPr>
          <p:cNvPr id="12" name="Tekstvak 11">
            <a:extLst>
              <a:ext uri="{FF2B5EF4-FFF2-40B4-BE49-F238E27FC236}">
                <a16:creationId xmlns:a16="http://schemas.microsoft.com/office/drawing/2014/main" id="{9CCE0766-F730-C548-DE0A-A8380A07FDF9}"/>
              </a:ext>
            </a:extLst>
          </p:cNvPr>
          <p:cNvSpPr txBox="1"/>
          <p:nvPr/>
        </p:nvSpPr>
        <p:spPr>
          <a:xfrm>
            <a:off x="17466366" y="4098579"/>
            <a:ext cx="37768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1" i="0" u="none" strike="noStrike" cap="none" spc="0" normalizeH="0" baseline="0">
                <a:ln>
                  <a:noFill/>
                </a:ln>
                <a:solidFill>
                  <a:srgbClr val="000000"/>
                </a:solidFill>
                <a:effectLst/>
                <a:uFillTx/>
                <a:latin typeface="+mn-lt"/>
                <a:ea typeface="+mn-ea"/>
                <a:cs typeface="+mn-cs"/>
                <a:sym typeface="Helvetica Light"/>
              </a:rPr>
              <a:t>y = 1</a:t>
            </a:r>
          </a:p>
        </p:txBody>
      </p:sp>
      <p:cxnSp>
        <p:nvCxnSpPr>
          <p:cNvPr id="13" name="Rechte verbindingslijn 12">
            <a:extLst>
              <a:ext uri="{FF2B5EF4-FFF2-40B4-BE49-F238E27FC236}">
                <a16:creationId xmlns:a16="http://schemas.microsoft.com/office/drawing/2014/main" id="{203950B6-D962-8E0C-4409-2404891163F1}"/>
              </a:ext>
            </a:extLst>
          </p:cNvPr>
          <p:cNvCxnSpPr/>
          <p:nvPr/>
        </p:nvCxnSpPr>
        <p:spPr>
          <a:xfrm>
            <a:off x="3458817" y="4333461"/>
            <a:ext cx="0" cy="862716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4" name="Rechte verbindingslijn 13">
            <a:extLst>
              <a:ext uri="{FF2B5EF4-FFF2-40B4-BE49-F238E27FC236}">
                <a16:creationId xmlns:a16="http://schemas.microsoft.com/office/drawing/2014/main" id="{3974B9A4-1AC0-9670-47B0-1B64C394AEFD}"/>
              </a:ext>
            </a:extLst>
          </p:cNvPr>
          <p:cNvCxnSpPr/>
          <p:nvPr/>
        </p:nvCxnSpPr>
        <p:spPr>
          <a:xfrm>
            <a:off x="2941983" y="12463670"/>
            <a:ext cx="14524383"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5" name="Tekstvak 14">
            <a:extLst>
              <a:ext uri="{FF2B5EF4-FFF2-40B4-BE49-F238E27FC236}">
                <a16:creationId xmlns:a16="http://schemas.microsoft.com/office/drawing/2014/main" id="{A9B4CD8A-91FB-6157-B54E-53A6B530C9AD}"/>
              </a:ext>
            </a:extLst>
          </p:cNvPr>
          <p:cNvSpPr txBox="1"/>
          <p:nvPr/>
        </p:nvSpPr>
        <p:spPr>
          <a:xfrm>
            <a:off x="2700263" y="12503770"/>
            <a:ext cx="5001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0</a:t>
            </a:r>
          </a:p>
        </p:txBody>
      </p:sp>
      <mc:AlternateContent xmlns:mc="http://schemas.openxmlformats.org/markup-compatibility/2006" xmlns:a14="http://schemas.microsoft.com/office/drawing/2010/main">
        <mc:Choice Requires="a14">
          <p:sp>
            <p:nvSpPr>
              <p:cNvPr id="16" name="Tekstvak 15">
                <a:extLst>
                  <a:ext uri="{FF2B5EF4-FFF2-40B4-BE49-F238E27FC236}">
                    <a16:creationId xmlns:a16="http://schemas.microsoft.com/office/drawing/2014/main" id="{2023034D-4D7E-D498-530B-AE8EF3D9F68E}"/>
                  </a:ext>
                </a:extLst>
              </p:cNvPr>
              <p:cNvSpPr txBox="1"/>
              <p:nvPr/>
            </p:nvSpPr>
            <p:spPr>
              <a:xfrm>
                <a:off x="4820482" y="12583462"/>
                <a:ext cx="12195312"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kumimoji="0" lang="nl-NL" sz="54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lang="nl-NL" sz="5400" i="1" baseline="-25000">
                        <a:latin typeface="Cambria Math" panose="02040503050406030204" pitchFamily="18" charset="0"/>
                        <a:ea typeface="Cambria Math" panose="02040503050406030204" pitchFamily="18" charset="0"/>
                      </a:rPr>
                      <m:t>𝜃</m:t>
                    </m:r>
                    <m:d>
                      <m:dPr>
                        <m:ctrlPr>
                          <a:rPr kumimoji="0" lang="nl-NL" sz="54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5400" b="0" i="1" u="none" strike="noStrike" cap="none" spc="0" normalizeH="0" baseline="0" smtClean="0">
                            <a:ln>
                              <a:noFill/>
                            </a:ln>
                            <a:solidFill>
                              <a:srgbClr val="000000"/>
                            </a:solidFill>
                            <a:effectLst/>
                            <a:uFillTx/>
                            <a:latin typeface="Cambria Math" panose="02040503050406030204" pitchFamily="18" charset="0"/>
                            <a:sym typeface="Helvetica Light"/>
                          </a:rPr>
                          <m:t>𝑥</m:t>
                        </m:r>
                      </m:e>
                    </m:d>
                  </m:oMath>
                </a14:m>
                <a:r>
                  <a:rPr lang="nl-NL"/>
                  <a:t> </a:t>
                </a:r>
                <a:r>
                  <a:rPr lang="nl-NL">
                    <a:sym typeface="Wingdings" panose="05000000000000000000" pitchFamily="2" charset="2"/>
                  </a:rPr>
                  <a:t></a:t>
                </a:r>
                <a:endParaRPr lang="nl-NL"/>
              </a:p>
            </p:txBody>
          </p:sp>
        </mc:Choice>
        <mc:Fallback xmlns="">
          <p:sp>
            <p:nvSpPr>
              <p:cNvPr id="16" name="Tekstvak 15">
                <a:extLst>
                  <a:ext uri="{FF2B5EF4-FFF2-40B4-BE49-F238E27FC236}">
                    <a16:creationId xmlns:a16="http://schemas.microsoft.com/office/drawing/2014/main" id="{2023034D-4D7E-D498-530B-AE8EF3D9F68E}"/>
                  </a:ext>
                </a:extLst>
              </p:cNvPr>
              <p:cNvSpPr txBox="1">
                <a:spLocks noRot="1" noChangeAspect="1" noMove="1" noResize="1" noEditPoints="1" noAdjustHandles="1" noChangeArrowheads="1" noChangeShapeType="1" noTextEdit="1"/>
              </p:cNvSpPr>
              <p:nvPr/>
            </p:nvSpPr>
            <p:spPr>
              <a:xfrm>
                <a:off x="4820482" y="12583462"/>
                <a:ext cx="12195312" cy="923330"/>
              </a:xfrm>
              <a:prstGeom prst="rect">
                <a:avLst/>
              </a:prstGeom>
              <a:blipFill>
                <a:blip r:embed="rId3"/>
                <a:stretch>
                  <a:fillRect t="-11842" b="-32895"/>
                </a:stretch>
              </a:blipFill>
              <a:ln w="12700" cap="flat">
                <a:noFill/>
                <a:miter lim="400000"/>
              </a:ln>
              <a:effectLst/>
            </p:spPr>
            <p:txBody>
              <a:bodyPr/>
              <a:lstStyle/>
              <a:p>
                <a:r>
                  <a:rPr lang="nl-NL">
                    <a:noFill/>
                  </a:rPr>
                  <a:t> </a:t>
                </a:r>
              </a:p>
            </p:txBody>
          </p:sp>
        </mc:Fallback>
      </mc:AlternateContent>
      <p:sp>
        <p:nvSpPr>
          <p:cNvPr id="17" name="Tekstvak 16">
            <a:extLst>
              <a:ext uri="{FF2B5EF4-FFF2-40B4-BE49-F238E27FC236}">
                <a16:creationId xmlns:a16="http://schemas.microsoft.com/office/drawing/2014/main" id="{1D132B2D-6803-F25D-440C-2EC3419B3A3B}"/>
              </a:ext>
            </a:extLst>
          </p:cNvPr>
          <p:cNvSpPr txBox="1"/>
          <p:nvPr/>
        </p:nvSpPr>
        <p:spPr>
          <a:xfrm>
            <a:off x="17075427" y="12583462"/>
            <a:ext cx="5001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nl-NL"/>
              <a:t>1</a:t>
            </a:r>
            <a:endParaRPr kumimoji="0" lang="nl-NL" sz="5000" b="0" i="0" u="none" strike="noStrike" cap="none" spc="0" normalizeH="0" baseline="0">
              <a:ln>
                <a:noFill/>
              </a:ln>
              <a:solidFill>
                <a:srgbClr val="000000"/>
              </a:solidFill>
              <a:effectLst/>
              <a:uFillTx/>
              <a:latin typeface="+mn-lt"/>
              <a:ea typeface="+mn-ea"/>
              <a:cs typeface="+mn-cs"/>
              <a:sym typeface="Helvetica Light"/>
            </a:endParaRPr>
          </a:p>
        </p:txBody>
      </p:sp>
      <p:sp>
        <p:nvSpPr>
          <p:cNvPr id="18" name="Tekstvak 17">
            <a:extLst>
              <a:ext uri="{FF2B5EF4-FFF2-40B4-BE49-F238E27FC236}">
                <a16:creationId xmlns:a16="http://schemas.microsoft.com/office/drawing/2014/main" id="{D1E385DF-783C-90D8-BF95-1356F8794C5A}"/>
              </a:ext>
            </a:extLst>
          </p:cNvPr>
          <p:cNvSpPr txBox="1"/>
          <p:nvPr/>
        </p:nvSpPr>
        <p:spPr>
          <a:xfrm rot="16200000">
            <a:off x="1411357" y="6997490"/>
            <a:ext cx="252453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kost </a:t>
            </a:r>
            <a:r>
              <a:rPr kumimoji="0" lang="nl-NL" sz="5000" b="0" i="0" u="none" strike="noStrike" cap="none" spc="0" normalizeH="0" baseline="0">
                <a:ln>
                  <a:noFill/>
                </a:ln>
                <a:solidFill>
                  <a:srgbClr val="000000"/>
                </a:solidFill>
                <a:effectLst/>
                <a:uFillTx/>
                <a:latin typeface="+mn-lt"/>
                <a:ea typeface="+mn-ea"/>
                <a:cs typeface="+mn-cs"/>
                <a:sym typeface="Wingdings" panose="05000000000000000000" pitchFamily="2" charset="2"/>
              </a:rPr>
              <a:t></a:t>
            </a:r>
            <a:endParaRPr kumimoji="0" lang="nl-NL"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kstvak 3">
                <a:extLst>
                  <a:ext uri="{FF2B5EF4-FFF2-40B4-BE49-F238E27FC236}">
                    <a16:creationId xmlns:a16="http://schemas.microsoft.com/office/drawing/2014/main" id="{DE153D08-CB12-EE61-2DE0-0F5D1FCDA61C}"/>
                  </a:ext>
                </a:extLst>
              </p:cNvPr>
              <p:cNvSpPr txBox="1"/>
              <p:nvPr/>
            </p:nvSpPr>
            <p:spPr>
              <a:xfrm>
                <a:off x="5515158" y="755626"/>
                <a:ext cx="9020226" cy="2265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r>
                  <a:rPr kumimoji="0" lang="nl-NL" sz="6600" b="0" u="none" strike="noStrike" cap="none" spc="0" normalizeH="0" baseline="0">
                    <a:ln>
                      <a:noFill/>
                    </a:ln>
                    <a:solidFill>
                      <a:srgbClr val="000000"/>
                    </a:solidFill>
                    <a:effectLst/>
                    <a:uFillTx/>
                    <a:sym typeface="Helvetica Light"/>
                  </a:rPr>
                  <a:t>Kost</a:t>
                </a:r>
                <a:r>
                  <a:rPr kumimoji="0" lang="nl-NL" sz="6600" b="0" u="none" strike="noStrike" cap="none" spc="0" normalizeH="0">
                    <a:ln>
                      <a:noFill/>
                    </a:ln>
                    <a:solidFill>
                      <a:srgbClr val="000000"/>
                    </a:solidFill>
                    <a:effectLst/>
                    <a:uFillTx/>
                    <a:sym typeface="Helvetica Light"/>
                  </a:rPr>
                  <a:t> </a:t>
                </a:r>
                <a14:m>
                  <m:oMath xmlns:m="http://schemas.openxmlformats.org/officeDocument/2006/math">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d>
                      <m:dPr>
                        <m:begChr m:val="{"/>
                        <m:endChr m:val=""/>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eqArr>
                          <m:eqArr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eqArr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kumimoji="0" lang="nl-NL" sz="6600" b="0" i="1" u="none" strike="noStrike" cap="none" spc="0" normalizeH="0" baseline="-25000" smtClean="0">
                                <a:ln>
                                  <a:noFill/>
                                </a:ln>
                                <a:solidFill>
                                  <a:srgbClr val="000000"/>
                                </a:solidFill>
                                <a:effectLst/>
                                <a:uFillTx/>
                                <a:latin typeface="Cambria Math" panose="02040503050406030204" pitchFamily="18" charset="0"/>
                                <a:ea typeface="Cambria Math" panose="02040503050406030204" pitchFamily="18" charset="0"/>
                                <a:sym typeface="Helvetica Light"/>
                              </a:rPr>
                              <m:t>𝜃</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e>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⁡(1−</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lang="nl-NL" sz="6600" i="1" baseline="-25000">
                                <a:latin typeface="Cambria Math" panose="02040503050406030204" pitchFamily="18" charset="0"/>
                                <a:ea typeface="Cambria Math" panose="02040503050406030204" pitchFamily="18" charset="0"/>
                              </a:rPr>
                              <m:t>𝜃</m:t>
                            </m:r>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e>
                            </m:d>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e>
                        </m:eqArr>
                      </m:e>
                    </m:d>
                  </m:oMath>
                </a14:m>
                <a:endParaRPr kumimoji="0" lang="nl-NL" sz="6600" b="0" i="0" u="none" strike="noStrike" cap="none" spc="0" normalizeH="0" baseline="0">
                  <a:ln>
                    <a:noFill/>
                  </a:ln>
                  <a:solidFill>
                    <a:srgbClr val="000000"/>
                  </a:solidFill>
                  <a:effectLst/>
                  <a:uFillTx/>
                  <a:sym typeface="Helvetica Light"/>
                </a:endParaRPr>
              </a:p>
            </p:txBody>
          </p:sp>
        </mc:Choice>
        <mc:Fallback xmlns="">
          <p:sp>
            <p:nvSpPr>
              <p:cNvPr id="4" name="Tekstvak 3">
                <a:extLst>
                  <a:ext uri="{FF2B5EF4-FFF2-40B4-BE49-F238E27FC236}">
                    <a16:creationId xmlns:a16="http://schemas.microsoft.com/office/drawing/2014/main" id="{DE153D08-CB12-EE61-2DE0-0F5D1FCDA61C}"/>
                  </a:ext>
                </a:extLst>
              </p:cNvPr>
              <p:cNvSpPr txBox="1">
                <a:spLocks noRot="1" noChangeAspect="1" noMove="1" noResize="1" noEditPoints="1" noAdjustHandles="1" noChangeArrowheads="1" noChangeShapeType="1" noTextEdit="1"/>
              </p:cNvSpPr>
              <p:nvPr/>
            </p:nvSpPr>
            <p:spPr>
              <a:xfrm>
                <a:off x="5515158" y="755626"/>
                <a:ext cx="9020226" cy="2265620"/>
              </a:xfrm>
              <a:prstGeom prst="rect">
                <a:avLst/>
              </a:prstGeom>
              <a:blipFill>
                <a:blip r:embed="rId2"/>
                <a:stretch>
                  <a:fillRect l="-5206"/>
                </a:stretch>
              </a:blipFill>
              <a:ln w="12700" cap="flat">
                <a:noFill/>
                <a:miter lim="400000"/>
              </a:ln>
              <a:effectLst/>
            </p:spPr>
            <p:txBody>
              <a:bodyPr/>
              <a:lstStyle/>
              <a:p>
                <a:r>
                  <a:rPr lang="nl-NL">
                    <a:noFill/>
                  </a:rPr>
                  <a:t> </a:t>
                </a:r>
              </a:p>
            </p:txBody>
          </p:sp>
        </mc:Fallback>
      </mc:AlternateContent>
      <p:sp>
        <p:nvSpPr>
          <p:cNvPr id="5" name="Tekstvak 4">
            <a:extLst>
              <a:ext uri="{FF2B5EF4-FFF2-40B4-BE49-F238E27FC236}">
                <a16:creationId xmlns:a16="http://schemas.microsoft.com/office/drawing/2014/main" id="{805E2FC1-F274-25E6-DFB5-A786AF80C025}"/>
              </a:ext>
            </a:extLst>
          </p:cNvPr>
          <p:cNvSpPr txBox="1"/>
          <p:nvPr/>
        </p:nvSpPr>
        <p:spPr>
          <a:xfrm>
            <a:off x="15147236" y="924684"/>
            <a:ext cx="37768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als y = 1</a:t>
            </a:r>
          </a:p>
        </p:txBody>
      </p:sp>
      <p:sp>
        <p:nvSpPr>
          <p:cNvPr id="6" name="Tekstvak 5">
            <a:extLst>
              <a:ext uri="{FF2B5EF4-FFF2-40B4-BE49-F238E27FC236}">
                <a16:creationId xmlns:a16="http://schemas.microsoft.com/office/drawing/2014/main" id="{2ACC8EAD-E518-B972-904A-32485040789E}"/>
              </a:ext>
            </a:extLst>
          </p:cNvPr>
          <p:cNvSpPr txBox="1"/>
          <p:nvPr/>
        </p:nvSpPr>
        <p:spPr>
          <a:xfrm>
            <a:off x="15147236" y="1931849"/>
            <a:ext cx="37768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als y = 0</a:t>
            </a:r>
          </a:p>
        </p:txBody>
      </p:sp>
      <p:sp>
        <p:nvSpPr>
          <p:cNvPr id="7" name="Tekstvak 6">
            <a:extLst>
              <a:ext uri="{FF2B5EF4-FFF2-40B4-BE49-F238E27FC236}">
                <a16:creationId xmlns:a16="http://schemas.microsoft.com/office/drawing/2014/main" id="{E7E9DF57-CA36-92E5-454C-7CC47E0C5A3C}"/>
              </a:ext>
            </a:extLst>
          </p:cNvPr>
          <p:cNvSpPr txBox="1"/>
          <p:nvPr/>
        </p:nvSpPr>
        <p:spPr>
          <a:xfrm>
            <a:off x="17466366" y="4098579"/>
            <a:ext cx="37768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1" i="0" u="none" strike="noStrike" cap="none" spc="0" normalizeH="0" baseline="0">
                <a:ln>
                  <a:noFill/>
                </a:ln>
                <a:solidFill>
                  <a:srgbClr val="000000"/>
                </a:solidFill>
                <a:effectLst/>
                <a:uFillTx/>
                <a:latin typeface="+mn-lt"/>
                <a:ea typeface="+mn-ea"/>
                <a:cs typeface="+mn-cs"/>
                <a:sym typeface="Helvetica Light"/>
              </a:rPr>
              <a:t>y = 0</a:t>
            </a:r>
          </a:p>
        </p:txBody>
      </p:sp>
      <p:cxnSp>
        <p:nvCxnSpPr>
          <p:cNvPr id="9" name="Rechte verbindingslijn 8">
            <a:extLst>
              <a:ext uri="{FF2B5EF4-FFF2-40B4-BE49-F238E27FC236}">
                <a16:creationId xmlns:a16="http://schemas.microsoft.com/office/drawing/2014/main" id="{86E1AD3C-ED53-FE68-6B7F-55BB393F5404}"/>
              </a:ext>
            </a:extLst>
          </p:cNvPr>
          <p:cNvCxnSpPr/>
          <p:nvPr/>
        </p:nvCxnSpPr>
        <p:spPr>
          <a:xfrm>
            <a:off x="3458817" y="4333461"/>
            <a:ext cx="0" cy="862716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Rechte verbindingslijn 10">
            <a:extLst>
              <a:ext uri="{FF2B5EF4-FFF2-40B4-BE49-F238E27FC236}">
                <a16:creationId xmlns:a16="http://schemas.microsoft.com/office/drawing/2014/main" id="{9448C7DB-92F8-5374-4FD6-6483DBE191BC}"/>
              </a:ext>
            </a:extLst>
          </p:cNvPr>
          <p:cNvCxnSpPr/>
          <p:nvPr/>
        </p:nvCxnSpPr>
        <p:spPr>
          <a:xfrm>
            <a:off x="2941983" y="12463670"/>
            <a:ext cx="14524383"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2" name="Tekstvak 11">
            <a:extLst>
              <a:ext uri="{FF2B5EF4-FFF2-40B4-BE49-F238E27FC236}">
                <a16:creationId xmlns:a16="http://schemas.microsoft.com/office/drawing/2014/main" id="{DD5A6E2A-AC09-FCE1-D620-5D3C8DE0008E}"/>
              </a:ext>
            </a:extLst>
          </p:cNvPr>
          <p:cNvSpPr txBox="1"/>
          <p:nvPr/>
        </p:nvSpPr>
        <p:spPr>
          <a:xfrm>
            <a:off x="2700263" y="12503770"/>
            <a:ext cx="5001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0</a:t>
            </a:r>
          </a:p>
        </p:txBody>
      </p:sp>
      <mc:AlternateContent xmlns:mc="http://schemas.openxmlformats.org/markup-compatibility/2006" xmlns:a14="http://schemas.microsoft.com/office/drawing/2010/main">
        <mc:Choice Requires="a14">
          <p:sp>
            <p:nvSpPr>
              <p:cNvPr id="14" name="Tekstvak 13">
                <a:extLst>
                  <a:ext uri="{FF2B5EF4-FFF2-40B4-BE49-F238E27FC236}">
                    <a16:creationId xmlns:a16="http://schemas.microsoft.com/office/drawing/2014/main" id="{700FDEC5-683B-13F9-E78F-88CDF23EE74D}"/>
                  </a:ext>
                </a:extLst>
              </p:cNvPr>
              <p:cNvSpPr txBox="1"/>
              <p:nvPr/>
            </p:nvSpPr>
            <p:spPr>
              <a:xfrm>
                <a:off x="4820482" y="12583462"/>
                <a:ext cx="12195312"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r>
                      <a:rPr kumimoji="0" lang="nl-NL" sz="54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lang="nl-NL" sz="5400" i="1" baseline="-25000">
                        <a:latin typeface="Cambria Math" panose="02040503050406030204" pitchFamily="18" charset="0"/>
                        <a:ea typeface="Cambria Math" panose="02040503050406030204" pitchFamily="18" charset="0"/>
                      </a:rPr>
                      <m:t>𝜃</m:t>
                    </m:r>
                    <m:d>
                      <m:dPr>
                        <m:ctrlPr>
                          <a:rPr kumimoji="0" lang="nl-NL" sz="54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5400" b="0" i="1" u="none" strike="noStrike" cap="none" spc="0" normalizeH="0" baseline="0" smtClean="0">
                            <a:ln>
                              <a:noFill/>
                            </a:ln>
                            <a:solidFill>
                              <a:srgbClr val="000000"/>
                            </a:solidFill>
                            <a:effectLst/>
                            <a:uFillTx/>
                            <a:latin typeface="Cambria Math" panose="02040503050406030204" pitchFamily="18" charset="0"/>
                            <a:sym typeface="Helvetica Light"/>
                          </a:rPr>
                          <m:t>𝑥</m:t>
                        </m:r>
                      </m:e>
                    </m:d>
                  </m:oMath>
                </a14:m>
                <a:r>
                  <a:rPr lang="nl-NL"/>
                  <a:t> </a:t>
                </a:r>
                <a:r>
                  <a:rPr lang="nl-NL">
                    <a:sym typeface="Wingdings" panose="05000000000000000000" pitchFamily="2" charset="2"/>
                  </a:rPr>
                  <a:t></a:t>
                </a:r>
                <a:endParaRPr lang="nl-NL"/>
              </a:p>
            </p:txBody>
          </p:sp>
        </mc:Choice>
        <mc:Fallback xmlns="">
          <p:sp>
            <p:nvSpPr>
              <p:cNvPr id="14" name="Tekstvak 13">
                <a:extLst>
                  <a:ext uri="{FF2B5EF4-FFF2-40B4-BE49-F238E27FC236}">
                    <a16:creationId xmlns:a16="http://schemas.microsoft.com/office/drawing/2014/main" id="{700FDEC5-683B-13F9-E78F-88CDF23EE74D}"/>
                  </a:ext>
                </a:extLst>
              </p:cNvPr>
              <p:cNvSpPr txBox="1">
                <a:spLocks noRot="1" noChangeAspect="1" noMove="1" noResize="1" noEditPoints="1" noAdjustHandles="1" noChangeArrowheads="1" noChangeShapeType="1" noTextEdit="1"/>
              </p:cNvSpPr>
              <p:nvPr/>
            </p:nvSpPr>
            <p:spPr>
              <a:xfrm>
                <a:off x="4820482" y="12583462"/>
                <a:ext cx="12195312" cy="923330"/>
              </a:xfrm>
              <a:prstGeom prst="rect">
                <a:avLst/>
              </a:prstGeom>
              <a:blipFill>
                <a:blip r:embed="rId3"/>
                <a:stretch>
                  <a:fillRect t="-11842" b="-32895"/>
                </a:stretch>
              </a:blipFill>
              <a:ln w="12700" cap="flat">
                <a:noFill/>
                <a:miter lim="400000"/>
              </a:ln>
              <a:effectLst/>
            </p:spPr>
            <p:txBody>
              <a:bodyPr/>
              <a:lstStyle/>
              <a:p>
                <a:r>
                  <a:rPr lang="nl-NL">
                    <a:noFill/>
                  </a:rPr>
                  <a:t> </a:t>
                </a:r>
              </a:p>
            </p:txBody>
          </p:sp>
        </mc:Fallback>
      </mc:AlternateContent>
      <p:sp>
        <p:nvSpPr>
          <p:cNvPr id="17" name="Tekstvak 16">
            <a:extLst>
              <a:ext uri="{FF2B5EF4-FFF2-40B4-BE49-F238E27FC236}">
                <a16:creationId xmlns:a16="http://schemas.microsoft.com/office/drawing/2014/main" id="{41CF4352-FBDD-4069-F935-03D55D732A69}"/>
              </a:ext>
            </a:extLst>
          </p:cNvPr>
          <p:cNvSpPr txBox="1"/>
          <p:nvPr/>
        </p:nvSpPr>
        <p:spPr>
          <a:xfrm>
            <a:off x="17075427" y="12583462"/>
            <a:ext cx="5001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nl-NL"/>
              <a:t>1</a:t>
            </a:r>
            <a:endParaRPr kumimoji="0" lang="nl-NL" sz="5000" b="0" i="0" u="none" strike="noStrike" cap="none" spc="0" normalizeH="0" baseline="0">
              <a:ln>
                <a:noFill/>
              </a:ln>
              <a:solidFill>
                <a:srgbClr val="000000"/>
              </a:solidFill>
              <a:effectLst/>
              <a:uFillTx/>
              <a:latin typeface="+mn-lt"/>
              <a:ea typeface="+mn-ea"/>
              <a:cs typeface="+mn-cs"/>
              <a:sym typeface="Helvetica Light"/>
            </a:endParaRPr>
          </a:p>
        </p:txBody>
      </p:sp>
      <p:sp>
        <p:nvSpPr>
          <p:cNvPr id="18" name="Tekstvak 17">
            <a:extLst>
              <a:ext uri="{FF2B5EF4-FFF2-40B4-BE49-F238E27FC236}">
                <a16:creationId xmlns:a16="http://schemas.microsoft.com/office/drawing/2014/main" id="{D020B4B0-5B46-C7D4-8E26-9080EEA35498}"/>
              </a:ext>
            </a:extLst>
          </p:cNvPr>
          <p:cNvSpPr txBox="1"/>
          <p:nvPr/>
        </p:nvSpPr>
        <p:spPr>
          <a:xfrm rot="16200000">
            <a:off x="1411357" y="6997490"/>
            <a:ext cx="252453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kost </a:t>
            </a:r>
            <a:r>
              <a:rPr kumimoji="0" lang="nl-NL" sz="5000" b="0" i="0" u="none" strike="noStrike" cap="none" spc="0" normalizeH="0" baseline="0">
                <a:ln>
                  <a:noFill/>
                </a:ln>
                <a:solidFill>
                  <a:srgbClr val="000000"/>
                </a:solidFill>
                <a:effectLst/>
                <a:uFillTx/>
                <a:latin typeface="+mn-lt"/>
                <a:ea typeface="+mn-ea"/>
                <a:cs typeface="+mn-cs"/>
                <a:sym typeface="Wingdings" panose="05000000000000000000" pitchFamily="2" charset="2"/>
              </a:rPr>
              <a:t></a:t>
            </a:r>
            <a:endParaRPr kumimoji="0" lang="nl-NL"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kstvak 3">
                <a:extLst>
                  <a:ext uri="{FF2B5EF4-FFF2-40B4-BE49-F238E27FC236}">
                    <a16:creationId xmlns:a16="http://schemas.microsoft.com/office/drawing/2014/main" id="{A70097F0-F003-34FC-BA38-4F72B75528E5}"/>
                  </a:ext>
                </a:extLst>
              </p:cNvPr>
              <p:cNvSpPr txBox="1"/>
              <p:nvPr/>
            </p:nvSpPr>
            <p:spPr>
              <a:xfrm>
                <a:off x="5713940" y="2345887"/>
                <a:ext cx="9020226" cy="22656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r>
                  <a:rPr kumimoji="0" lang="nl-NL" sz="6600" b="0" u="none" strike="noStrike" cap="none" spc="0" normalizeH="0" baseline="0">
                    <a:ln>
                      <a:noFill/>
                    </a:ln>
                    <a:solidFill>
                      <a:srgbClr val="000000"/>
                    </a:solidFill>
                    <a:effectLst/>
                    <a:uFillTx/>
                    <a:sym typeface="Helvetica Light"/>
                  </a:rPr>
                  <a:t>Kost</a:t>
                </a:r>
                <a:r>
                  <a:rPr kumimoji="0" lang="nl-NL" sz="6600" b="0" u="none" strike="noStrike" cap="none" spc="0" normalizeH="0">
                    <a:ln>
                      <a:noFill/>
                    </a:ln>
                    <a:solidFill>
                      <a:srgbClr val="000000"/>
                    </a:solidFill>
                    <a:effectLst/>
                    <a:uFillTx/>
                    <a:sym typeface="Helvetica Light"/>
                  </a:rPr>
                  <a:t> </a:t>
                </a:r>
                <a14:m>
                  <m:oMath xmlns:m="http://schemas.openxmlformats.org/officeDocument/2006/math">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d>
                      <m:dPr>
                        <m:begChr m:val="{"/>
                        <m:endChr m:val=""/>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eqArr>
                          <m:eqArr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eqArr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kumimoji="0" lang="nl-NL" sz="6600" b="0" i="1" u="none" strike="noStrike" cap="none" spc="0" normalizeH="0" baseline="-25000" smtClean="0">
                                <a:ln>
                                  <a:noFill/>
                                </a:ln>
                                <a:solidFill>
                                  <a:srgbClr val="000000"/>
                                </a:solidFill>
                                <a:effectLst/>
                                <a:uFillTx/>
                                <a:latin typeface="Cambria Math" panose="02040503050406030204" pitchFamily="18" charset="0"/>
                                <a:ea typeface="Cambria Math" panose="02040503050406030204" pitchFamily="18" charset="0"/>
                                <a:sym typeface="Helvetica Light"/>
                              </a:rPr>
                              <m:t>𝜃</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e>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1</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lang="nl-NL" sz="6600" i="1" baseline="-25000">
                                <a:latin typeface="Cambria Math" panose="02040503050406030204" pitchFamily="18" charset="0"/>
                                <a:ea typeface="Cambria Math" panose="02040503050406030204" pitchFamily="18" charset="0"/>
                              </a:rPr>
                              <m:t>𝜃</m:t>
                            </m:r>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e>
                            </m:d>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e>
                        </m:eqArr>
                      </m:e>
                    </m:d>
                  </m:oMath>
                </a14:m>
                <a:endParaRPr kumimoji="0" lang="nl-NL" sz="6600" b="0" i="0" u="none" strike="noStrike" cap="none" spc="0" normalizeH="0" baseline="0">
                  <a:ln>
                    <a:noFill/>
                  </a:ln>
                  <a:solidFill>
                    <a:srgbClr val="000000"/>
                  </a:solidFill>
                  <a:effectLst/>
                  <a:uFillTx/>
                  <a:sym typeface="Helvetica Light"/>
                </a:endParaRPr>
              </a:p>
            </p:txBody>
          </p:sp>
        </mc:Choice>
        <mc:Fallback xmlns="">
          <p:sp>
            <p:nvSpPr>
              <p:cNvPr id="4" name="Tekstvak 3">
                <a:extLst>
                  <a:ext uri="{FF2B5EF4-FFF2-40B4-BE49-F238E27FC236}">
                    <a16:creationId xmlns:a16="http://schemas.microsoft.com/office/drawing/2014/main" id="{A70097F0-F003-34FC-BA38-4F72B75528E5}"/>
                  </a:ext>
                </a:extLst>
              </p:cNvPr>
              <p:cNvSpPr txBox="1">
                <a:spLocks noRot="1" noChangeAspect="1" noMove="1" noResize="1" noEditPoints="1" noAdjustHandles="1" noChangeArrowheads="1" noChangeShapeType="1" noTextEdit="1"/>
              </p:cNvSpPr>
              <p:nvPr/>
            </p:nvSpPr>
            <p:spPr>
              <a:xfrm>
                <a:off x="5713940" y="2345887"/>
                <a:ext cx="9020226" cy="2265620"/>
              </a:xfrm>
              <a:prstGeom prst="rect">
                <a:avLst/>
              </a:prstGeom>
              <a:blipFill>
                <a:blip r:embed="rId2"/>
                <a:stretch>
                  <a:fillRect l="-5135"/>
                </a:stretch>
              </a:blipFill>
              <a:ln w="12700" cap="flat">
                <a:noFill/>
                <a:miter lim="400000"/>
              </a:ln>
              <a:effectLst/>
            </p:spPr>
            <p:txBody>
              <a:bodyPr/>
              <a:lstStyle/>
              <a:p>
                <a:r>
                  <a:rPr lang="nl-NL">
                    <a:noFill/>
                  </a:rPr>
                  <a:t> </a:t>
                </a:r>
              </a:p>
            </p:txBody>
          </p:sp>
        </mc:Fallback>
      </mc:AlternateContent>
      <p:sp>
        <p:nvSpPr>
          <p:cNvPr id="5" name="Tekstvak 4">
            <a:extLst>
              <a:ext uri="{FF2B5EF4-FFF2-40B4-BE49-F238E27FC236}">
                <a16:creationId xmlns:a16="http://schemas.microsoft.com/office/drawing/2014/main" id="{0B750EDC-2168-DC2B-1B04-664691771B18}"/>
              </a:ext>
            </a:extLst>
          </p:cNvPr>
          <p:cNvSpPr txBox="1"/>
          <p:nvPr/>
        </p:nvSpPr>
        <p:spPr>
          <a:xfrm>
            <a:off x="15346018" y="2514945"/>
            <a:ext cx="37768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als y = 1</a:t>
            </a:r>
          </a:p>
        </p:txBody>
      </p:sp>
      <p:sp>
        <p:nvSpPr>
          <p:cNvPr id="6" name="Tekstvak 5">
            <a:extLst>
              <a:ext uri="{FF2B5EF4-FFF2-40B4-BE49-F238E27FC236}">
                <a16:creationId xmlns:a16="http://schemas.microsoft.com/office/drawing/2014/main" id="{CA9AFF90-C7F3-9727-18A4-82D2ECE564E3}"/>
              </a:ext>
            </a:extLst>
          </p:cNvPr>
          <p:cNvSpPr txBox="1"/>
          <p:nvPr/>
        </p:nvSpPr>
        <p:spPr>
          <a:xfrm>
            <a:off x="15346018" y="3522110"/>
            <a:ext cx="3776870"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5000" b="0" i="0" u="none" strike="noStrike" cap="none" spc="0" normalizeH="0" baseline="0">
                <a:ln>
                  <a:noFill/>
                </a:ln>
                <a:solidFill>
                  <a:srgbClr val="000000"/>
                </a:solidFill>
                <a:effectLst/>
                <a:uFillTx/>
                <a:latin typeface="+mn-lt"/>
                <a:ea typeface="+mn-ea"/>
                <a:cs typeface="+mn-cs"/>
                <a:sym typeface="Helvetica Light"/>
              </a:rPr>
              <a:t>als y = 0</a:t>
            </a:r>
          </a:p>
        </p:txBody>
      </p:sp>
      <mc:AlternateContent xmlns:mc="http://schemas.openxmlformats.org/markup-compatibility/2006" xmlns:a14="http://schemas.microsoft.com/office/drawing/2010/main">
        <mc:Choice Requires="a14">
          <p:sp>
            <p:nvSpPr>
              <p:cNvPr id="7" name="Tekstvak 6">
                <a:extLst>
                  <a:ext uri="{FF2B5EF4-FFF2-40B4-BE49-F238E27FC236}">
                    <a16:creationId xmlns:a16="http://schemas.microsoft.com/office/drawing/2014/main" id="{FD976174-B40C-F7C5-6DEE-0DC13038FE80}"/>
                  </a:ext>
                </a:extLst>
              </p:cNvPr>
              <p:cNvSpPr txBox="1"/>
              <p:nvPr/>
            </p:nvSpPr>
            <p:spPr>
              <a:xfrm>
                <a:off x="7522562" y="5910148"/>
                <a:ext cx="15646912" cy="11464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𝑦</m:t>
                      </m:r>
                      <m:func>
                        <m:func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funcPr>
                        <m:fName>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fName>
                        <m:e>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lang="nl-NL" sz="6600" i="1" baseline="-25000">
                                  <a:latin typeface="Cambria Math" panose="02040503050406030204" pitchFamily="18" charset="0"/>
                                  <a:ea typeface="Cambria Math" panose="02040503050406030204" pitchFamily="18" charset="0"/>
                                </a:rPr>
                                <m:t>𝜃</m:t>
                              </m:r>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e>
                              </m:d>
                            </m:e>
                          </m:d>
                        </m:e>
                      </m:func>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1</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 −</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𝑦</m:t>
                          </m:r>
                        </m:e>
                      </m:d>
                      <m:func>
                        <m:func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funcPr>
                        <m:fName>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fName>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1</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 −</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lang="nl-NL" sz="6600" i="1" baseline="-25000">
                              <a:latin typeface="Cambria Math" panose="02040503050406030204" pitchFamily="18" charset="0"/>
                              <a:ea typeface="Cambria Math" panose="02040503050406030204" pitchFamily="18" charset="0"/>
                            </a:rPr>
                            <m:t>𝜃</m:t>
                          </m:r>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e>
                          </m:d>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e>
                      </m:func>
                    </m:oMath>
                  </m:oMathPara>
                </a14:m>
                <a:endParaRPr kumimoji="0" lang="nl-NL" sz="6600" b="0" i="0" u="none" strike="noStrike" cap="none" spc="0" normalizeH="0" baseline="0">
                  <a:ln>
                    <a:noFill/>
                  </a:ln>
                  <a:solidFill>
                    <a:srgbClr val="000000"/>
                  </a:solidFill>
                  <a:effectLst/>
                  <a:uFillTx/>
                  <a:sym typeface="Helvetica Light"/>
                </a:endParaRPr>
              </a:p>
            </p:txBody>
          </p:sp>
        </mc:Choice>
        <mc:Fallback xmlns="">
          <p:sp>
            <p:nvSpPr>
              <p:cNvPr id="7" name="Tekstvak 6">
                <a:extLst>
                  <a:ext uri="{FF2B5EF4-FFF2-40B4-BE49-F238E27FC236}">
                    <a16:creationId xmlns:a16="http://schemas.microsoft.com/office/drawing/2014/main" id="{FD976174-B40C-F7C5-6DEE-0DC13038FE80}"/>
                  </a:ext>
                </a:extLst>
              </p:cNvPr>
              <p:cNvSpPr txBox="1">
                <a:spLocks noRot="1" noChangeAspect="1" noMove="1" noResize="1" noEditPoints="1" noAdjustHandles="1" noChangeArrowheads="1" noChangeShapeType="1" noTextEdit="1"/>
              </p:cNvSpPr>
              <p:nvPr/>
            </p:nvSpPr>
            <p:spPr>
              <a:xfrm>
                <a:off x="7522562" y="5910148"/>
                <a:ext cx="15646912" cy="1146468"/>
              </a:xfrm>
              <a:prstGeom prst="rect">
                <a:avLst/>
              </a:prstGeom>
              <a:blipFill>
                <a:blip r:embed="rId3"/>
                <a:stretch>
                  <a:fillRect/>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8" name="Tekstvak 7">
                <a:extLst>
                  <a:ext uri="{FF2B5EF4-FFF2-40B4-BE49-F238E27FC236}">
                    <a16:creationId xmlns:a16="http://schemas.microsoft.com/office/drawing/2014/main" id="{B6494F6E-673C-6382-1273-CC0CF912D177}"/>
                  </a:ext>
                </a:extLst>
              </p:cNvPr>
              <p:cNvSpPr txBox="1"/>
              <p:nvPr/>
            </p:nvSpPr>
            <p:spPr>
              <a:xfrm>
                <a:off x="7343659" y="7957709"/>
                <a:ext cx="15344374" cy="11464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lang="nl-NL" sz="6600" i="1" smtClean="0">
                          <a:latin typeface="Cambria Math" panose="02040503050406030204" pitchFamily="18" charset="0"/>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𝑦</m:t>
                      </m:r>
                      <m:func>
                        <m:func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funcPr>
                        <m:fName>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fName>
                        <m:e>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lang="nl-NL" sz="6600" i="1" baseline="-25000">
                                  <a:latin typeface="Cambria Math" panose="02040503050406030204" pitchFamily="18" charset="0"/>
                                  <a:ea typeface="Cambria Math" panose="02040503050406030204" pitchFamily="18" charset="0"/>
                                </a:rPr>
                                <m:t>𝜃</m:t>
                              </m:r>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e>
                              </m:d>
                            </m:e>
                          </m:d>
                        </m:e>
                      </m:func>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1</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 −</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𝑦</m:t>
                          </m:r>
                        </m:e>
                      </m:d>
                      <m:func>
                        <m:func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funcPr>
                        <m:fName>
                          <m:r>
                            <m:rPr>
                              <m:sty m:val="p"/>
                            </m:rPr>
                            <a:rPr kumimoji="0" lang="nl-NL" sz="6600" b="0" i="0" u="none" strike="noStrike" cap="none" spc="0" normalizeH="0" baseline="0" smtClean="0">
                              <a:ln>
                                <a:noFill/>
                              </a:ln>
                              <a:solidFill>
                                <a:srgbClr val="000000"/>
                              </a:solidFill>
                              <a:effectLst/>
                              <a:uFillTx/>
                              <a:latin typeface="Cambria Math" panose="02040503050406030204" pitchFamily="18" charset="0"/>
                              <a:sym typeface="Helvetica Light"/>
                            </a:rPr>
                            <m:t>log</m:t>
                          </m:r>
                        </m:fName>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1</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 −</m:t>
                          </m:r>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h</m:t>
                          </m:r>
                          <m:r>
                            <a:rPr lang="nl-NL" sz="6600" i="1" baseline="-25000">
                              <a:latin typeface="Cambria Math" panose="02040503050406030204" pitchFamily="18" charset="0"/>
                              <a:ea typeface="Cambria Math" panose="02040503050406030204" pitchFamily="18" charset="0"/>
                            </a:rPr>
                            <m:t>𝜃</m:t>
                          </m:r>
                          <m:d>
                            <m:dPr>
                              <m:ctrlP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ctrlPr>
                            </m:dPr>
                            <m:e>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𝑥</m:t>
                              </m:r>
                            </m:e>
                          </m:d>
                          <m:r>
                            <a:rPr kumimoji="0" lang="nl-NL" sz="6600" b="0" i="1" u="none" strike="noStrike" cap="none" spc="0" normalizeH="0" baseline="0" smtClean="0">
                              <a:ln>
                                <a:noFill/>
                              </a:ln>
                              <a:solidFill>
                                <a:srgbClr val="000000"/>
                              </a:solidFill>
                              <a:effectLst/>
                              <a:uFillTx/>
                              <a:latin typeface="Cambria Math" panose="02040503050406030204" pitchFamily="18" charset="0"/>
                              <a:sym typeface="Helvetica Light"/>
                            </a:rPr>
                            <m:t>)</m:t>
                          </m:r>
                        </m:e>
                      </m:func>
                    </m:oMath>
                  </m:oMathPara>
                </a14:m>
                <a:endParaRPr kumimoji="0" lang="nl-NL" sz="6600" b="0" i="0" u="none" strike="noStrike" cap="none" spc="0" normalizeH="0" baseline="0">
                  <a:ln>
                    <a:noFill/>
                  </a:ln>
                  <a:solidFill>
                    <a:srgbClr val="000000"/>
                  </a:solidFill>
                  <a:effectLst/>
                  <a:uFillTx/>
                  <a:sym typeface="Helvetica Light"/>
                </a:endParaRPr>
              </a:p>
            </p:txBody>
          </p:sp>
        </mc:Choice>
        <mc:Fallback xmlns="">
          <p:sp>
            <p:nvSpPr>
              <p:cNvPr id="8" name="Tekstvak 7">
                <a:extLst>
                  <a:ext uri="{FF2B5EF4-FFF2-40B4-BE49-F238E27FC236}">
                    <a16:creationId xmlns:a16="http://schemas.microsoft.com/office/drawing/2014/main" id="{B6494F6E-673C-6382-1273-CC0CF912D177}"/>
                  </a:ext>
                </a:extLst>
              </p:cNvPr>
              <p:cNvSpPr txBox="1">
                <a:spLocks noRot="1" noChangeAspect="1" noMove="1" noResize="1" noEditPoints="1" noAdjustHandles="1" noChangeArrowheads="1" noChangeShapeType="1" noTextEdit="1"/>
              </p:cNvSpPr>
              <p:nvPr/>
            </p:nvSpPr>
            <p:spPr>
              <a:xfrm>
                <a:off x="7343659" y="7957709"/>
                <a:ext cx="15344374" cy="1146468"/>
              </a:xfrm>
              <a:prstGeom prst="rect">
                <a:avLst/>
              </a:prstGeom>
              <a:blipFill>
                <a:blip r:embed="rId4"/>
                <a:stretch>
                  <a:fillRect b="-532"/>
                </a:stretch>
              </a:blipFill>
              <a:ln w="12700" cap="flat">
                <a:noFill/>
                <a:miter lim="400000"/>
              </a:ln>
              <a:effectLst/>
            </p:spPr>
            <p:txBody>
              <a:bodyPr/>
              <a:lstStyle/>
              <a:p>
                <a:r>
                  <a:rPr lang="nl-NL">
                    <a:noFill/>
                  </a:rPr>
                  <a:t> </a:t>
                </a:r>
              </a:p>
            </p:txBody>
          </p:sp>
        </mc:Fallback>
      </mc:AlternateContent>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A0173F-B3A5-3808-421F-C162403C6C50}"/>
              </a:ext>
            </a:extLst>
          </p:cNvPr>
          <p:cNvSpPr>
            <a:spLocks noGrp="1"/>
          </p:cNvSpPr>
          <p:nvPr>
            <p:ph type="title"/>
          </p:nvPr>
        </p:nvSpPr>
        <p:spPr>
          <a:xfrm>
            <a:off x="4387453" y="39756"/>
            <a:ext cx="15609094" cy="2130546"/>
          </a:xfrm>
        </p:spPr>
        <p:txBody>
          <a:bodyPr/>
          <a:lstStyle/>
          <a:p>
            <a:r>
              <a:rPr lang="nl-NL"/>
              <a:t>ML Actueel</a:t>
            </a:r>
          </a:p>
        </p:txBody>
      </p:sp>
      <p:pic>
        <p:nvPicPr>
          <p:cNvPr id="4" name="Afbeelding 3">
            <a:extLst>
              <a:ext uri="{FF2B5EF4-FFF2-40B4-BE49-F238E27FC236}">
                <a16:creationId xmlns:a16="http://schemas.microsoft.com/office/drawing/2014/main" id="{94CA912A-7D30-AB28-67C5-18F119FBCE60}"/>
              </a:ext>
            </a:extLst>
          </p:cNvPr>
          <p:cNvPicPr>
            <a:picLocks noChangeAspect="1"/>
          </p:cNvPicPr>
          <p:nvPr/>
        </p:nvPicPr>
        <p:blipFill>
          <a:blip r:embed="rId2"/>
          <a:stretch>
            <a:fillRect/>
          </a:stretch>
        </p:blipFill>
        <p:spPr>
          <a:xfrm>
            <a:off x="309433" y="2256088"/>
            <a:ext cx="14897437" cy="4864739"/>
          </a:xfrm>
          <a:prstGeom prst="rect">
            <a:avLst/>
          </a:prstGeom>
        </p:spPr>
      </p:pic>
      <p:pic>
        <p:nvPicPr>
          <p:cNvPr id="6" name="Afbeelding 5">
            <a:extLst>
              <a:ext uri="{FF2B5EF4-FFF2-40B4-BE49-F238E27FC236}">
                <a16:creationId xmlns:a16="http://schemas.microsoft.com/office/drawing/2014/main" id="{7EE88239-9B92-B731-A6CF-BAA941820DBC}"/>
              </a:ext>
            </a:extLst>
          </p:cNvPr>
          <p:cNvPicPr>
            <a:picLocks noChangeAspect="1"/>
          </p:cNvPicPr>
          <p:nvPr/>
        </p:nvPicPr>
        <p:blipFill>
          <a:blip r:embed="rId3"/>
          <a:stretch>
            <a:fillRect/>
          </a:stretch>
        </p:blipFill>
        <p:spPr>
          <a:xfrm>
            <a:off x="10708591" y="8328992"/>
            <a:ext cx="11494754" cy="1938225"/>
          </a:xfrm>
          <a:prstGeom prst="rect">
            <a:avLst/>
          </a:prstGeom>
        </p:spPr>
      </p:pic>
      <p:pic>
        <p:nvPicPr>
          <p:cNvPr id="8" name="Afbeelding 7">
            <a:extLst>
              <a:ext uri="{FF2B5EF4-FFF2-40B4-BE49-F238E27FC236}">
                <a16:creationId xmlns:a16="http://schemas.microsoft.com/office/drawing/2014/main" id="{40619AB0-0E20-EB15-C91E-BF3D11B9BE59}"/>
              </a:ext>
            </a:extLst>
          </p:cNvPr>
          <p:cNvPicPr>
            <a:picLocks noChangeAspect="1"/>
          </p:cNvPicPr>
          <p:nvPr/>
        </p:nvPicPr>
        <p:blipFill>
          <a:blip r:embed="rId4"/>
          <a:stretch>
            <a:fillRect/>
          </a:stretch>
        </p:blipFill>
        <p:spPr>
          <a:xfrm>
            <a:off x="10708591" y="10267217"/>
            <a:ext cx="11494754" cy="2890415"/>
          </a:xfrm>
          <a:prstGeom prst="rect">
            <a:avLst/>
          </a:prstGeom>
        </p:spPr>
      </p:pic>
      <p:pic>
        <p:nvPicPr>
          <p:cNvPr id="10" name="Afbeelding 9">
            <a:extLst>
              <a:ext uri="{FF2B5EF4-FFF2-40B4-BE49-F238E27FC236}">
                <a16:creationId xmlns:a16="http://schemas.microsoft.com/office/drawing/2014/main" id="{9AA880B2-D057-B551-1099-01CD3E9DC9C0}"/>
              </a:ext>
            </a:extLst>
          </p:cNvPr>
          <p:cNvPicPr>
            <a:picLocks noChangeAspect="1"/>
          </p:cNvPicPr>
          <p:nvPr/>
        </p:nvPicPr>
        <p:blipFill>
          <a:blip r:embed="rId5"/>
          <a:stretch>
            <a:fillRect/>
          </a:stretch>
        </p:blipFill>
        <p:spPr>
          <a:xfrm>
            <a:off x="12192000" y="5387007"/>
            <a:ext cx="9371182" cy="2623931"/>
          </a:xfrm>
          <a:prstGeom prst="rect">
            <a:avLst/>
          </a:prstGeom>
        </p:spPr>
      </p:pic>
      <p:sp>
        <p:nvSpPr>
          <p:cNvPr id="11" name="Tekstvak 10">
            <a:extLst>
              <a:ext uri="{FF2B5EF4-FFF2-40B4-BE49-F238E27FC236}">
                <a16:creationId xmlns:a16="http://schemas.microsoft.com/office/drawing/2014/main" id="{016FD903-D0EF-B081-70A9-A6EAE3FAF79D}"/>
              </a:ext>
            </a:extLst>
          </p:cNvPr>
          <p:cNvSpPr txBox="1"/>
          <p:nvPr/>
        </p:nvSpPr>
        <p:spPr>
          <a:xfrm>
            <a:off x="2067339" y="8798084"/>
            <a:ext cx="6758609" cy="11291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nl-NL" sz="3200" b="0" i="1" u="none" strike="noStrike" cap="none" spc="0" normalizeH="0" baseline="0">
                <a:ln>
                  <a:noFill/>
                </a:ln>
                <a:solidFill>
                  <a:srgbClr val="000000"/>
                </a:solidFill>
                <a:effectLst/>
                <a:uFillTx/>
                <a:latin typeface="+mn-lt"/>
                <a:ea typeface="+mn-ea"/>
                <a:cs typeface="+mn-cs"/>
                <a:sym typeface="Helvetica Light"/>
              </a:rPr>
              <a:t>Bronnen:</a:t>
            </a:r>
          </a:p>
          <a:p>
            <a:pPr marL="0" marR="0" indent="0" algn="ctr" defTabSz="821531" rtl="0" fontAlgn="auto" latinLnBrk="0" hangingPunct="0">
              <a:lnSpc>
                <a:spcPct val="100000"/>
              </a:lnSpc>
              <a:spcBef>
                <a:spcPts val="0"/>
              </a:spcBef>
              <a:spcAft>
                <a:spcPts val="0"/>
              </a:spcAft>
              <a:buClrTx/>
              <a:buSzTx/>
              <a:buFontTx/>
              <a:buNone/>
              <a:tabLst/>
            </a:pPr>
            <a:r>
              <a:rPr lang="nl-NL" sz="3200" i="1"/>
              <a:t>tweakers.net en TechCrunch</a:t>
            </a:r>
            <a:endParaRPr kumimoji="0" lang="nl-NL" sz="3200" b="0" i="1" u="none" strike="noStrike" cap="none" spc="0" normalizeH="0" baseline="0">
              <a:ln>
                <a:noFill/>
              </a:ln>
              <a:solidFill>
                <a:srgbClr val="000000"/>
              </a:solidFill>
              <a:effectLst/>
              <a:uFillTx/>
              <a:latin typeface="+mn-lt"/>
              <a:ea typeface="+mn-ea"/>
              <a:cs typeface="+mn-cs"/>
              <a:sym typeface="Helvetica Light"/>
            </a:endParaRPr>
          </a:p>
        </p:txBody>
      </p:sp>
      <p:sp>
        <p:nvSpPr>
          <p:cNvPr id="12" name="Rechthoek 11">
            <a:extLst>
              <a:ext uri="{FF2B5EF4-FFF2-40B4-BE49-F238E27FC236}">
                <a16:creationId xmlns:a16="http://schemas.microsoft.com/office/drawing/2014/main" id="{AAD52D98-C8C0-22B6-6A89-764A7248BD10}"/>
              </a:ext>
            </a:extLst>
          </p:cNvPr>
          <p:cNvSpPr/>
          <p:nvPr/>
        </p:nvSpPr>
        <p:spPr>
          <a:xfrm>
            <a:off x="10708591" y="12085983"/>
            <a:ext cx="11494754" cy="1071649"/>
          </a:xfrm>
          <a:prstGeom prst="rect">
            <a:avLst/>
          </a:prstGeom>
          <a:noFill/>
          <a:ln w="25400" cap="flat">
            <a:solidFill>
              <a:srgbClr val="FF0000"/>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nl-NL"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3965570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Kostenfunctie voor logistische regressie"/>
          <p:cNvSpPr txBox="1"/>
          <p:nvPr/>
        </p:nvSpPr>
        <p:spPr>
          <a:xfrm>
            <a:off x="5415160" y="596105"/>
            <a:ext cx="13553679" cy="999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600">
                <a:latin typeface="Calibri"/>
                <a:ea typeface="Calibri"/>
                <a:cs typeface="Calibri"/>
                <a:sym typeface="Calibri"/>
              </a:defRPr>
            </a:lvl1pPr>
          </a:lstStyle>
          <a:p>
            <a:r>
              <a:t>Kostenfunctie voor logistische regressie</a:t>
            </a:r>
          </a:p>
        </p:txBody>
      </p:sp>
      <mc:AlternateContent xmlns:mc="http://schemas.openxmlformats.org/markup-compatibility/2006">
        <mc:Choice xmlns:a14="http://schemas.microsoft.com/office/drawing/2010/main" Requires="a14">
          <p:sp>
            <p:nvSpPr>
              <p:cNvPr id="227" name="Vergelijking"/>
              <p:cNvSpPr txBox="1"/>
              <p:nvPr/>
            </p:nvSpPr>
            <p:spPr>
              <a:xfrm>
                <a:off x="4947741" y="2198289"/>
                <a:ext cx="17630211" cy="1569340"/>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r>
                        <a:rPr lang="ar-AE" sz="5100" i="1" smtClean="0">
                          <a:solidFill>
                            <a:srgbClr val="000000"/>
                          </a:solidFill>
                          <a:latin typeface="Cambria Math" panose="02040503050406030204" pitchFamily="18" charset="0"/>
                        </a:rPr>
                        <m:t>𝐽</m:t>
                      </m:r>
                      <m:r>
                        <a:rPr lang="ar-AE" sz="5100" i="1" smtClean="0">
                          <a:solidFill>
                            <a:srgbClr val="000000"/>
                          </a:solidFill>
                          <a:latin typeface="Cambria Math" panose="02040503050406030204" pitchFamily="18" charset="0"/>
                        </a:rPr>
                        <m:t>(</m:t>
                      </m:r>
                      <m:r>
                        <a:rPr lang="ar-AE" sz="5100" i="1" smtClean="0">
                          <a:solidFill>
                            <a:srgbClr val="000000"/>
                          </a:solidFill>
                          <a:latin typeface="Cambria Math" panose="02040503050406030204" pitchFamily="18" charset="0"/>
                        </a:rPr>
                        <m:t>𝜃</m:t>
                      </m:r>
                      <m:r>
                        <a:rPr lang="ar-AE" sz="5100" i="1" smtClean="0">
                          <a:solidFill>
                            <a:srgbClr val="000000"/>
                          </a:solidFill>
                          <a:latin typeface="Cambria Math" panose="02040503050406030204" pitchFamily="18" charset="0"/>
                        </a:rPr>
                        <m:t>)=</m:t>
                      </m:r>
                      <m:f>
                        <m:fPr>
                          <m:ctrlPr>
                            <a:rPr lang="ar-AE" sz="5100" i="1">
                              <a:solidFill>
                                <a:srgbClr val="000000"/>
                              </a:solidFill>
                              <a:latin typeface="Cambria Math" panose="02040503050406030204" pitchFamily="18" charset="0"/>
                            </a:rPr>
                          </m:ctrlPr>
                        </m:fPr>
                        <m:num>
                          <m:r>
                            <a:rPr lang="ar-AE" sz="5100" i="1">
                              <a:solidFill>
                                <a:srgbClr val="000000"/>
                              </a:solidFill>
                              <a:latin typeface="Cambria Math" panose="02040503050406030204" pitchFamily="18" charset="0"/>
                            </a:rPr>
                            <m:t>1</m:t>
                          </m:r>
                        </m:num>
                        <m:den>
                          <m:r>
                            <a:rPr lang="ar-AE" sz="5100" b="0" i="1" smtClean="0">
                              <a:solidFill>
                                <a:srgbClr val="000000"/>
                              </a:solidFill>
                              <a:latin typeface="Cambria Math" panose="02040503050406030204" pitchFamily="18" charset="0"/>
                            </a:rPr>
                            <m:t>2</m:t>
                          </m:r>
                          <m:r>
                            <a:rPr lang="ar-AE" sz="5100" i="1">
                              <a:solidFill>
                                <a:srgbClr val="000000"/>
                              </a:solidFill>
                              <a:latin typeface="Cambria Math" panose="02040503050406030204" pitchFamily="18" charset="0"/>
                            </a:rPr>
                            <m:t>𝑚</m:t>
                          </m:r>
                        </m:den>
                      </m:f>
                      <m:limUpp>
                        <m:limUppPr>
                          <m:ctrlPr>
                            <a:rPr lang="ar-AE" sz="5100" i="1">
                              <a:solidFill>
                                <a:srgbClr val="000000"/>
                              </a:solidFill>
                              <a:latin typeface="Cambria Math" panose="02040503050406030204" pitchFamily="18" charset="0"/>
                            </a:rPr>
                          </m:ctrlPr>
                        </m:limUppPr>
                        <m:e>
                          <m:limLow>
                            <m:limLowPr>
                              <m:ctrlPr>
                                <a:rPr lang="ar-AE" sz="5100" i="1">
                                  <a:solidFill>
                                    <a:srgbClr val="000000"/>
                                  </a:solidFill>
                                  <a:latin typeface="Cambria Math" panose="02040503050406030204" pitchFamily="18" charset="0"/>
                                </a:rPr>
                              </m:ctrlPr>
                            </m:limLowPr>
                            <m:e>
                              <m:r>
                                <a:rPr lang="ar-AE" sz="5100" i="1">
                                  <a:solidFill>
                                    <a:srgbClr val="000000"/>
                                  </a:solidFill>
                                  <a:latin typeface="Cambria Math" panose="02040503050406030204" pitchFamily="18" charset="0"/>
                                </a:rPr>
                                <m:t>∑</m:t>
                              </m:r>
                            </m:e>
                            <m:lim>
                              <m:r>
                                <a:rPr lang="ar-AE" sz="5100" i="1">
                                  <a:solidFill>
                                    <a:srgbClr val="000000"/>
                                  </a:solidFill>
                                  <a:latin typeface="Cambria Math" panose="02040503050406030204" pitchFamily="18" charset="0"/>
                                </a:rPr>
                                <m:t>𝑖</m:t>
                              </m:r>
                              <m:r>
                                <a:rPr lang="ar-AE" sz="5100" i="1">
                                  <a:solidFill>
                                    <a:srgbClr val="000000"/>
                                  </a:solidFill>
                                  <a:latin typeface="Cambria Math" panose="02040503050406030204" pitchFamily="18" charset="0"/>
                                </a:rPr>
                                <m:t>=</m:t>
                              </m:r>
                              <m:r>
                                <a:rPr lang="ar-AE" sz="5100" i="1">
                                  <a:solidFill>
                                    <a:srgbClr val="000000"/>
                                  </a:solidFill>
                                  <a:latin typeface="Cambria Math" panose="02040503050406030204" pitchFamily="18" charset="0"/>
                                </a:rPr>
                                <m:t>1</m:t>
                              </m:r>
                            </m:lim>
                          </m:limLow>
                        </m:e>
                        <m:lim>
                          <m:r>
                            <a:rPr lang="ar-AE" sz="5100" i="1">
                              <a:solidFill>
                                <a:srgbClr val="000000"/>
                              </a:solidFill>
                              <a:latin typeface="Cambria Math" panose="02040503050406030204" pitchFamily="18" charset="0"/>
                            </a:rPr>
                            <m:t>𝑚</m:t>
                          </m:r>
                        </m:lim>
                      </m:limUpp>
                      <m:d>
                        <m:dPr>
                          <m:begChr m:val="["/>
                          <m:endChr m:val="]"/>
                          <m:ctrlPr>
                            <a:rPr lang="ar-AE" sz="5100" i="1">
                              <a:solidFill>
                                <a:srgbClr val="000000"/>
                              </a:solidFill>
                              <a:latin typeface="Cambria Math" panose="02040503050406030204" pitchFamily="18" charset="0"/>
                            </a:rPr>
                          </m:ctrlPr>
                        </m:dPr>
                        <m:e>
                          <m:sSup>
                            <m:sSupPr>
                              <m:ctrlPr>
                                <a:rPr lang="ar-AE" sz="5100" i="1">
                                  <a:solidFill>
                                    <a:srgbClr val="000000"/>
                                  </a:solidFill>
                                  <a:latin typeface="Cambria Math" panose="02040503050406030204" pitchFamily="18" charset="0"/>
                                </a:rPr>
                              </m:ctrlPr>
                            </m:sSupPr>
                            <m:e>
                              <m:r>
                                <a:rPr lang="ar-AE" sz="5100" i="1">
                                  <a:solidFill>
                                    <a:srgbClr val="000000"/>
                                  </a:solidFill>
                                  <a:latin typeface="Cambria Math" panose="02040503050406030204" pitchFamily="18" charset="0"/>
                                </a:rPr>
                                <m:t>𝑦</m:t>
                              </m:r>
                            </m:e>
                            <m:sup>
                              <m:r>
                                <a:rPr lang="ar-AE" sz="5100" i="1">
                                  <a:solidFill>
                                    <a:srgbClr val="000000"/>
                                  </a:solidFill>
                                  <a:latin typeface="Cambria Math" panose="02040503050406030204" pitchFamily="18" charset="0"/>
                                </a:rPr>
                                <m:t>(</m:t>
                              </m:r>
                              <m:r>
                                <a:rPr lang="ar-AE" sz="5100" i="1">
                                  <a:solidFill>
                                    <a:srgbClr val="000000"/>
                                  </a:solidFill>
                                  <a:latin typeface="Cambria Math" panose="02040503050406030204" pitchFamily="18" charset="0"/>
                                </a:rPr>
                                <m:t>𝑖</m:t>
                              </m:r>
                              <m:r>
                                <a:rPr lang="ar-AE" sz="5100" i="1">
                                  <a:solidFill>
                                    <a:srgbClr val="000000"/>
                                  </a:solidFill>
                                  <a:latin typeface="Cambria Math" panose="02040503050406030204" pitchFamily="18" charset="0"/>
                                </a:rPr>
                                <m:t>)</m:t>
                              </m:r>
                            </m:sup>
                          </m:sSup>
                          <m:r>
                            <a:rPr lang="ar-AE" sz="5100" i="1">
                              <a:solidFill>
                                <a:srgbClr val="000000"/>
                              </a:solidFill>
                              <a:latin typeface="Cambria Math" panose="02040503050406030204" pitchFamily="18" charset="0"/>
                            </a:rPr>
                            <m:t>𝑙𝑜𝑔</m:t>
                          </m:r>
                          <m:r>
                            <a:rPr lang="ar-AE" sz="5100" i="1">
                              <a:solidFill>
                                <a:srgbClr val="000000"/>
                              </a:solidFill>
                              <a:latin typeface="Cambria Math" panose="02040503050406030204" pitchFamily="18" charset="0"/>
                            </a:rPr>
                            <m:t>(</m:t>
                          </m:r>
                          <m:sSub>
                            <m:sSubPr>
                              <m:ctrlPr>
                                <a:rPr lang="ar-AE" sz="5100" i="1">
                                  <a:solidFill>
                                    <a:srgbClr val="000000"/>
                                  </a:solidFill>
                                  <a:latin typeface="Cambria Math" panose="02040503050406030204" pitchFamily="18" charset="0"/>
                                </a:rPr>
                              </m:ctrlPr>
                            </m:sSubPr>
                            <m:e>
                              <m:r>
                                <a:rPr lang="ar-AE" sz="5100" i="1">
                                  <a:solidFill>
                                    <a:srgbClr val="000000"/>
                                  </a:solidFill>
                                  <a:latin typeface="Cambria Math" panose="02040503050406030204" pitchFamily="18" charset="0"/>
                                </a:rPr>
                                <m:t>h</m:t>
                              </m:r>
                            </m:e>
                            <m:sub>
                              <m:r>
                                <a:rPr lang="ar-AE" sz="5100" i="1">
                                  <a:solidFill>
                                    <a:srgbClr val="000000"/>
                                  </a:solidFill>
                                  <a:latin typeface="Cambria Math" panose="02040503050406030204" pitchFamily="18" charset="0"/>
                                </a:rPr>
                                <m:t>𝜃</m:t>
                              </m:r>
                            </m:sub>
                          </m:sSub>
                          <m:r>
                            <a:rPr lang="ar-AE" sz="5100" i="1">
                              <a:solidFill>
                                <a:srgbClr val="000000"/>
                              </a:solidFill>
                              <a:latin typeface="Cambria Math" panose="02040503050406030204" pitchFamily="18" charset="0"/>
                            </a:rPr>
                            <m:t>(</m:t>
                          </m:r>
                          <m:sSup>
                            <m:sSupPr>
                              <m:ctrlPr>
                                <a:rPr lang="ar-AE" sz="5100" i="1">
                                  <a:solidFill>
                                    <a:srgbClr val="000000"/>
                                  </a:solidFill>
                                  <a:latin typeface="Cambria Math" panose="02040503050406030204" pitchFamily="18" charset="0"/>
                                </a:rPr>
                              </m:ctrlPr>
                            </m:sSupPr>
                            <m:e>
                              <m:r>
                                <a:rPr lang="ar-AE" sz="5100" i="1">
                                  <a:solidFill>
                                    <a:srgbClr val="000000"/>
                                  </a:solidFill>
                                  <a:latin typeface="Cambria Math" panose="02040503050406030204" pitchFamily="18" charset="0"/>
                                </a:rPr>
                                <m:t>𝑥</m:t>
                              </m:r>
                            </m:e>
                            <m:sup>
                              <m:r>
                                <a:rPr lang="ar-AE" sz="5100" i="1">
                                  <a:solidFill>
                                    <a:srgbClr val="000000"/>
                                  </a:solidFill>
                                  <a:latin typeface="Cambria Math" panose="02040503050406030204" pitchFamily="18" charset="0"/>
                                </a:rPr>
                                <m:t>(</m:t>
                              </m:r>
                              <m:r>
                                <a:rPr lang="ar-AE" sz="5100" i="1">
                                  <a:solidFill>
                                    <a:srgbClr val="000000"/>
                                  </a:solidFill>
                                  <a:latin typeface="Cambria Math" panose="02040503050406030204" pitchFamily="18" charset="0"/>
                                </a:rPr>
                                <m:t>𝑖</m:t>
                              </m:r>
                              <m:r>
                                <a:rPr lang="ar-AE" sz="5100" i="1">
                                  <a:solidFill>
                                    <a:srgbClr val="000000"/>
                                  </a:solidFill>
                                  <a:latin typeface="Cambria Math" panose="02040503050406030204" pitchFamily="18" charset="0"/>
                                </a:rPr>
                                <m:t>)</m:t>
                              </m:r>
                            </m:sup>
                          </m:sSup>
                          <m:r>
                            <a:rPr lang="ar-AE" sz="5100" i="1">
                              <a:solidFill>
                                <a:srgbClr val="000000"/>
                              </a:solidFill>
                              <a:latin typeface="Cambria Math" panose="02040503050406030204" pitchFamily="18" charset="0"/>
                            </a:rPr>
                            <m:t>))+(</m:t>
                          </m:r>
                          <m:r>
                            <a:rPr lang="ar-AE" sz="5100" i="1">
                              <a:solidFill>
                                <a:srgbClr val="000000"/>
                              </a:solidFill>
                              <a:latin typeface="Cambria Math" panose="02040503050406030204" pitchFamily="18" charset="0"/>
                            </a:rPr>
                            <m:t>1</m:t>
                          </m:r>
                          <m:r>
                            <a:rPr lang="ar-AE" sz="5100" i="1">
                              <a:solidFill>
                                <a:srgbClr val="000000"/>
                              </a:solidFill>
                              <a:latin typeface="Cambria Math" panose="02040503050406030204" pitchFamily="18" charset="0"/>
                            </a:rPr>
                            <m:t>−</m:t>
                          </m:r>
                          <m:sSup>
                            <m:sSupPr>
                              <m:ctrlPr>
                                <a:rPr lang="ar-AE" sz="5100" i="1">
                                  <a:solidFill>
                                    <a:srgbClr val="000000"/>
                                  </a:solidFill>
                                  <a:latin typeface="Cambria Math" panose="02040503050406030204" pitchFamily="18" charset="0"/>
                                </a:rPr>
                              </m:ctrlPr>
                            </m:sSupPr>
                            <m:e>
                              <m:r>
                                <a:rPr lang="ar-AE" sz="5100" i="1">
                                  <a:solidFill>
                                    <a:srgbClr val="000000"/>
                                  </a:solidFill>
                                  <a:latin typeface="Cambria Math" panose="02040503050406030204" pitchFamily="18" charset="0"/>
                                </a:rPr>
                                <m:t>𝑦</m:t>
                              </m:r>
                            </m:e>
                            <m:sup>
                              <m:r>
                                <a:rPr lang="ar-AE" sz="5100" i="1">
                                  <a:solidFill>
                                    <a:srgbClr val="000000"/>
                                  </a:solidFill>
                                  <a:latin typeface="Cambria Math" panose="02040503050406030204" pitchFamily="18" charset="0"/>
                                </a:rPr>
                                <m:t>(</m:t>
                              </m:r>
                              <m:r>
                                <a:rPr lang="ar-AE" sz="5100" i="1">
                                  <a:solidFill>
                                    <a:srgbClr val="000000"/>
                                  </a:solidFill>
                                  <a:latin typeface="Cambria Math" panose="02040503050406030204" pitchFamily="18" charset="0"/>
                                </a:rPr>
                                <m:t>𝑖</m:t>
                              </m:r>
                              <m:r>
                                <a:rPr lang="ar-AE" sz="5100" i="1">
                                  <a:solidFill>
                                    <a:srgbClr val="000000"/>
                                  </a:solidFill>
                                  <a:latin typeface="Cambria Math" panose="02040503050406030204" pitchFamily="18" charset="0"/>
                                </a:rPr>
                                <m:t>)</m:t>
                              </m:r>
                            </m:sup>
                          </m:sSup>
                          <m:r>
                            <a:rPr lang="ar-AE" sz="5100" i="1">
                              <a:solidFill>
                                <a:srgbClr val="000000"/>
                              </a:solidFill>
                              <a:latin typeface="Cambria Math" panose="02040503050406030204" pitchFamily="18" charset="0"/>
                            </a:rPr>
                            <m:t>)</m:t>
                          </m:r>
                          <m:r>
                            <a:rPr lang="ar-AE" sz="5100" i="1">
                              <a:solidFill>
                                <a:srgbClr val="000000"/>
                              </a:solidFill>
                              <a:latin typeface="Cambria Math" panose="02040503050406030204" pitchFamily="18" charset="0"/>
                            </a:rPr>
                            <m:t>𝑙𝑜𝑔</m:t>
                          </m:r>
                          <m:r>
                            <a:rPr lang="ar-AE" sz="5100" i="1">
                              <a:solidFill>
                                <a:srgbClr val="000000"/>
                              </a:solidFill>
                              <a:latin typeface="Cambria Math" panose="02040503050406030204" pitchFamily="18" charset="0"/>
                            </a:rPr>
                            <m:t>(</m:t>
                          </m:r>
                          <m:r>
                            <a:rPr lang="ar-AE" sz="5100" i="1">
                              <a:solidFill>
                                <a:srgbClr val="000000"/>
                              </a:solidFill>
                              <a:latin typeface="Cambria Math" panose="02040503050406030204" pitchFamily="18" charset="0"/>
                            </a:rPr>
                            <m:t>1</m:t>
                          </m:r>
                          <m:r>
                            <a:rPr lang="ar-AE" sz="5100" i="1">
                              <a:solidFill>
                                <a:srgbClr val="000000"/>
                              </a:solidFill>
                              <a:latin typeface="Cambria Math" panose="02040503050406030204" pitchFamily="18" charset="0"/>
                            </a:rPr>
                            <m:t>−</m:t>
                          </m:r>
                          <m:sSub>
                            <m:sSubPr>
                              <m:ctrlPr>
                                <a:rPr lang="ar-AE" sz="5100" i="1">
                                  <a:solidFill>
                                    <a:srgbClr val="000000"/>
                                  </a:solidFill>
                                  <a:latin typeface="Cambria Math" panose="02040503050406030204" pitchFamily="18" charset="0"/>
                                </a:rPr>
                              </m:ctrlPr>
                            </m:sSubPr>
                            <m:e>
                              <m:r>
                                <a:rPr lang="ar-AE" sz="5100" i="1">
                                  <a:solidFill>
                                    <a:srgbClr val="000000"/>
                                  </a:solidFill>
                                  <a:latin typeface="Cambria Math" panose="02040503050406030204" pitchFamily="18" charset="0"/>
                                </a:rPr>
                                <m:t>h</m:t>
                              </m:r>
                            </m:e>
                            <m:sub>
                              <m:r>
                                <a:rPr lang="ar-AE" sz="5100" i="1">
                                  <a:solidFill>
                                    <a:srgbClr val="000000"/>
                                  </a:solidFill>
                                  <a:latin typeface="Cambria Math" panose="02040503050406030204" pitchFamily="18" charset="0"/>
                                </a:rPr>
                                <m:t>𝜃</m:t>
                              </m:r>
                            </m:sub>
                          </m:sSub>
                          <m:r>
                            <a:rPr lang="ar-AE" sz="5100" i="1">
                              <a:solidFill>
                                <a:srgbClr val="000000"/>
                              </a:solidFill>
                              <a:latin typeface="Cambria Math" panose="02040503050406030204" pitchFamily="18" charset="0"/>
                            </a:rPr>
                            <m:t>(</m:t>
                          </m:r>
                          <m:sSup>
                            <m:sSupPr>
                              <m:ctrlPr>
                                <a:rPr lang="ar-AE" sz="5100" i="1">
                                  <a:solidFill>
                                    <a:srgbClr val="000000"/>
                                  </a:solidFill>
                                  <a:latin typeface="Cambria Math" panose="02040503050406030204" pitchFamily="18" charset="0"/>
                                </a:rPr>
                              </m:ctrlPr>
                            </m:sSupPr>
                            <m:e>
                              <m:r>
                                <a:rPr lang="ar-AE" sz="5100" i="1">
                                  <a:solidFill>
                                    <a:srgbClr val="000000"/>
                                  </a:solidFill>
                                  <a:latin typeface="Cambria Math" panose="02040503050406030204" pitchFamily="18" charset="0"/>
                                </a:rPr>
                                <m:t>𝑥</m:t>
                              </m:r>
                            </m:e>
                            <m:sup>
                              <m:r>
                                <a:rPr lang="ar-AE" sz="5100" i="1">
                                  <a:solidFill>
                                    <a:srgbClr val="000000"/>
                                  </a:solidFill>
                                  <a:latin typeface="Cambria Math" panose="02040503050406030204" pitchFamily="18" charset="0"/>
                                </a:rPr>
                                <m:t>(</m:t>
                              </m:r>
                              <m:r>
                                <a:rPr lang="ar-AE" sz="5100" i="1">
                                  <a:solidFill>
                                    <a:srgbClr val="000000"/>
                                  </a:solidFill>
                                  <a:latin typeface="Cambria Math" panose="02040503050406030204" pitchFamily="18" charset="0"/>
                                </a:rPr>
                                <m:t>𝑖</m:t>
                              </m:r>
                              <m:r>
                                <a:rPr lang="ar-AE" sz="5100" i="1">
                                  <a:solidFill>
                                    <a:srgbClr val="000000"/>
                                  </a:solidFill>
                                  <a:latin typeface="Cambria Math" panose="02040503050406030204" pitchFamily="18" charset="0"/>
                                </a:rPr>
                                <m:t>)</m:t>
                              </m:r>
                            </m:sup>
                          </m:sSup>
                          <m:r>
                            <a:rPr lang="ar-AE" sz="5100" i="1">
                              <a:solidFill>
                                <a:srgbClr val="000000"/>
                              </a:solidFill>
                              <a:latin typeface="Cambria Math" panose="02040503050406030204" pitchFamily="18" charset="0"/>
                            </a:rPr>
                            <m:t>))</m:t>
                          </m:r>
                        </m:e>
                      </m:d>
                    </m:oMath>
                  </m:oMathPara>
                </a14:m>
                <a:endParaRPr sz="5100"/>
              </a:p>
            </p:txBody>
          </p:sp>
        </mc:Choice>
        <mc:Fallback>
          <p:sp>
            <p:nvSpPr>
              <p:cNvPr id="227" name="Vergelijking"/>
              <p:cNvSpPr txBox="1">
                <a:spLocks noRot="1" noChangeAspect="1" noMove="1" noResize="1" noEditPoints="1" noAdjustHandles="1" noChangeArrowheads="1" noChangeShapeType="1" noTextEdit="1"/>
              </p:cNvSpPr>
              <p:nvPr/>
            </p:nvSpPr>
            <p:spPr>
              <a:xfrm>
                <a:off x="4947741" y="2198289"/>
                <a:ext cx="17630211" cy="1569340"/>
              </a:xfrm>
              <a:prstGeom prst="rect">
                <a:avLst/>
              </a:prstGeom>
              <a:blipFill>
                <a:blip r:embed="rId2"/>
                <a:stretch>
                  <a:fillRect/>
                </a:stretch>
              </a:blipFill>
              <a:ln w="12700">
                <a:miter lim="400000"/>
              </a:ln>
            </p:spPr>
            <p:txBody>
              <a:bodyPr/>
              <a:lstStyle/>
              <a:p>
                <a:r>
                  <a:rPr lang="nl-NL">
                    <a:noFill/>
                  </a:rPr>
                  <a:t> </a:t>
                </a:r>
              </a:p>
            </p:txBody>
          </p:sp>
        </mc:Fallback>
      </mc:AlternateContent>
      <mc:AlternateContent xmlns:mc="http://schemas.openxmlformats.org/markup-compatibility/2006">
        <mc:Choice xmlns:a14="http://schemas.microsoft.com/office/drawing/2010/main" Requires="a14">
          <p:sp>
            <p:nvSpPr>
              <p:cNvPr id="228" name="Vergelijking"/>
              <p:cNvSpPr txBox="1"/>
              <p:nvPr/>
            </p:nvSpPr>
            <p:spPr>
              <a:xfrm>
                <a:off x="5743840" y="9532058"/>
                <a:ext cx="12991155" cy="1713739"/>
              </a:xfrm>
              <a:prstGeom prst="rect">
                <a:avLst/>
              </a:prstGeom>
              <a:ln w="12700">
                <a:miter lim="400000"/>
              </a:ln>
            </p:spPr>
            <p:txBody>
              <a:bodyPr wrap="squar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f>
                        <m:fPr>
                          <m:ctrlPr>
                            <a:rPr sz="5100" i="1">
                              <a:solidFill>
                                <a:srgbClr val="000000"/>
                              </a:solidFill>
                              <a:latin typeface="Cambria Math" panose="02040503050406030204" pitchFamily="18" charset="0"/>
                            </a:rPr>
                          </m:ctrlPr>
                        </m:fPr>
                        <m:num>
                          <m:r>
                            <a:rPr sz="5100" i="1">
                              <a:solidFill>
                                <a:srgbClr val="000000"/>
                              </a:solidFill>
                              <a:latin typeface="Cambria Math" panose="02040503050406030204" pitchFamily="18" charset="0"/>
                            </a:rPr>
                            <m:t>𝜕</m:t>
                          </m:r>
                        </m:num>
                        <m:den>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𝑗</m:t>
                              </m:r>
                            </m:sub>
                          </m:sSub>
                        </m:den>
                      </m:f>
                      <m:r>
                        <a:rPr sz="5100" i="1">
                          <a:solidFill>
                            <a:srgbClr val="000000"/>
                          </a:solidFill>
                          <a:latin typeface="Cambria Math" panose="02040503050406030204" pitchFamily="18" charset="0"/>
                        </a:rPr>
                        <m:t>𝐽</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𝜃</m:t>
                      </m:r>
                      <m:r>
                        <a:rPr sz="5100" i="1">
                          <a:solidFill>
                            <a:srgbClr val="000000"/>
                          </a:solidFill>
                          <a:latin typeface="Cambria Math" panose="02040503050406030204" pitchFamily="18" charset="0"/>
                        </a:rPr>
                        <m:t>)=</m:t>
                      </m:r>
                      <m:f>
                        <m:fPr>
                          <m:ctrlPr>
                            <a:rPr lang="ar-AE" sz="5100" i="1">
                              <a:latin typeface="Cambria Math" panose="02040503050406030204" pitchFamily="18" charset="0"/>
                            </a:rPr>
                          </m:ctrlPr>
                        </m:fPr>
                        <m:num>
                          <m:r>
                            <a:rPr lang="ar-AE" sz="5100" i="1">
                              <a:latin typeface="Cambria Math" panose="02040503050406030204" pitchFamily="18" charset="0"/>
                            </a:rPr>
                            <m:t>1</m:t>
                          </m:r>
                        </m:num>
                        <m:den>
                          <m:r>
                            <a:rPr lang="ar-AE" sz="5100" i="1">
                              <a:latin typeface="Cambria Math" panose="02040503050406030204" pitchFamily="18" charset="0"/>
                            </a:rPr>
                            <m:t>𝑚</m:t>
                          </m:r>
                        </m:den>
                      </m:f>
                      <m:limUpp>
                        <m:limUppPr>
                          <m:ctrlPr>
                            <a:rPr lang="ar-AE" sz="5100" i="1">
                              <a:latin typeface="Cambria Math" panose="02040503050406030204" pitchFamily="18" charset="0"/>
                            </a:rPr>
                          </m:ctrlPr>
                        </m:limUppPr>
                        <m:e>
                          <m:limLow>
                            <m:limLowPr>
                              <m:ctrlPr>
                                <a:rPr lang="ar-AE" sz="5100" i="1">
                                  <a:latin typeface="Cambria Math" panose="02040503050406030204" pitchFamily="18" charset="0"/>
                                </a:rPr>
                              </m:ctrlPr>
                            </m:limLowPr>
                            <m:e>
                              <m:r>
                                <a:rPr lang="ar-AE" sz="5100" i="1">
                                  <a:latin typeface="Cambria Math" panose="02040503050406030204" pitchFamily="18" charset="0"/>
                                </a:rPr>
                                <m:t>∑</m:t>
                              </m:r>
                            </m:e>
                            <m:lim>
                              <m:r>
                                <a:rPr lang="ar-AE" sz="5100" i="1">
                                  <a:latin typeface="Cambria Math" panose="02040503050406030204" pitchFamily="18" charset="0"/>
                                </a:rPr>
                                <m:t>𝑖</m:t>
                              </m:r>
                              <m:r>
                                <a:rPr lang="ar-AE" sz="5100" i="1">
                                  <a:latin typeface="Cambria Math" panose="02040503050406030204" pitchFamily="18" charset="0"/>
                                </a:rPr>
                                <m:t>=</m:t>
                              </m:r>
                              <m:r>
                                <a:rPr lang="ar-AE" sz="5100" i="1">
                                  <a:latin typeface="Cambria Math" panose="02040503050406030204" pitchFamily="18" charset="0"/>
                                </a:rPr>
                                <m:t>1</m:t>
                              </m:r>
                            </m:lim>
                          </m:limLow>
                        </m:e>
                        <m:lim>
                          <m:r>
                            <a:rPr lang="ar-AE" sz="5100" i="1">
                              <a:latin typeface="Cambria Math" panose="02040503050406030204" pitchFamily="18" charset="0"/>
                            </a:rPr>
                            <m:t>𝑚</m:t>
                          </m:r>
                        </m:lim>
                      </m:limUpp>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h</m:t>
                          </m:r>
                        </m:e>
                        <m:sub>
                          <m:r>
                            <a:rPr sz="5100" i="1">
                              <a:solidFill>
                                <a:srgbClr val="000000"/>
                              </a:solidFill>
                              <a:latin typeface="Cambria Math" panose="02040503050406030204" pitchFamily="18" charset="0"/>
                            </a:rPr>
                            <m:t>𝜃</m:t>
                          </m:r>
                        </m:sub>
                      </m:sSub>
                      <m:r>
                        <a:rPr sz="5100" i="1">
                          <a:solidFill>
                            <a:srgbClr val="000000"/>
                          </a:solidFill>
                          <a:latin typeface="Cambria Math" panose="02040503050406030204" pitchFamily="18" charset="0"/>
                        </a:rPr>
                        <m:t>(</m:t>
                      </m:r>
                      <m:sSup>
                        <m:sSupPr>
                          <m:ctrlPr>
                            <a:rPr sz="5100" i="1">
                              <a:solidFill>
                                <a:srgbClr val="000000"/>
                              </a:solidFill>
                              <a:latin typeface="Cambria Math" panose="02040503050406030204" pitchFamily="18" charset="0"/>
                            </a:rPr>
                          </m:ctrlPr>
                        </m:sSupPr>
                        <m:e>
                          <m:r>
                            <a:rPr sz="5100" i="1">
                              <a:solidFill>
                                <a:srgbClr val="000000"/>
                              </a:solidFill>
                              <a:latin typeface="Cambria Math" panose="02040503050406030204" pitchFamily="18" charset="0"/>
                            </a:rPr>
                            <m:t>𝑥</m:t>
                          </m:r>
                        </m:e>
                        <m:sup>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𝑖</m:t>
                          </m:r>
                          <m:r>
                            <a:rPr sz="5100" i="1">
                              <a:solidFill>
                                <a:srgbClr val="000000"/>
                              </a:solidFill>
                              <a:latin typeface="Cambria Math" panose="02040503050406030204" pitchFamily="18" charset="0"/>
                            </a:rPr>
                            <m:t>)</m:t>
                          </m:r>
                        </m:sup>
                      </m:sSup>
                      <m:r>
                        <a:rPr sz="5100" i="1">
                          <a:solidFill>
                            <a:srgbClr val="000000"/>
                          </a:solidFill>
                          <a:latin typeface="Cambria Math" panose="02040503050406030204" pitchFamily="18" charset="0"/>
                        </a:rPr>
                        <m:t>)−</m:t>
                      </m:r>
                      <m:sSup>
                        <m:sSupPr>
                          <m:ctrlPr>
                            <a:rPr sz="5100" i="1">
                              <a:solidFill>
                                <a:srgbClr val="000000"/>
                              </a:solidFill>
                              <a:latin typeface="Cambria Math" panose="02040503050406030204" pitchFamily="18" charset="0"/>
                            </a:rPr>
                          </m:ctrlPr>
                        </m:sSupPr>
                        <m:e>
                          <m:r>
                            <a:rPr sz="5100" i="1">
                              <a:solidFill>
                                <a:srgbClr val="000000"/>
                              </a:solidFill>
                              <a:latin typeface="Cambria Math" panose="02040503050406030204" pitchFamily="18" charset="0"/>
                            </a:rPr>
                            <m:t>𝑦</m:t>
                          </m:r>
                        </m:e>
                        <m:sup>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𝑖</m:t>
                          </m:r>
                          <m:r>
                            <a:rPr sz="5100" i="1">
                              <a:solidFill>
                                <a:srgbClr val="000000"/>
                              </a:solidFill>
                              <a:latin typeface="Cambria Math" panose="02040503050406030204" pitchFamily="18" charset="0"/>
                            </a:rPr>
                            <m:t>)</m:t>
                          </m:r>
                        </m:sup>
                      </m:sSup>
                      <m:r>
                        <a:rPr sz="5100" i="1">
                          <a:solidFill>
                            <a:srgbClr val="000000"/>
                          </a:solidFill>
                          <a:latin typeface="Cambria Math" panose="02040503050406030204" pitchFamily="18" charset="0"/>
                        </a:rPr>
                        <m:t>)</m:t>
                      </m:r>
                      <m:sSubSup>
                        <m:sSubSupPr>
                          <m:ctrlPr>
                            <a:rPr sz="5100" i="1">
                              <a:solidFill>
                                <a:srgbClr val="000000"/>
                              </a:solidFill>
                              <a:latin typeface="Cambria Math" panose="02040503050406030204" pitchFamily="18" charset="0"/>
                            </a:rPr>
                          </m:ctrlPr>
                        </m:sSubSupPr>
                        <m:e>
                          <m:r>
                            <a:rPr sz="5100" i="1">
                              <a:solidFill>
                                <a:srgbClr val="000000"/>
                              </a:solidFill>
                              <a:latin typeface="Cambria Math" panose="02040503050406030204" pitchFamily="18" charset="0"/>
                            </a:rPr>
                            <m:t>𝑥</m:t>
                          </m:r>
                        </m:e>
                        <m:sub>
                          <m:r>
                            <a:rPr sz="5100" i="1">
                              <a:solidFill>
                                <a:srgbClr val="000000"/>
                              </a:solidFill>
                              <a:latin typeface="Cambria Math" panose="02040503050406030204" pitchFamily="18" charset="0"/>
                            </a:rPr>
                            <m:t>𝑗</m:t>
                          </m:r>
                        </m:sub>
                        <m:sup>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𝑖</m:t>
                          </m:r>
                          <m:r>
                            <a:rPr sz="5100" i="1">
                              <a:solidFill>
                                <a:srgbClr val="000000"/>
                              </a:solidFill>
                              <a:latin typeface="Cambria Math" panose="02040503050406030204" pitchFamily="18" charset="0"/>
                            </a:rPr>
                            <m:t>)</m:t>
                          </m:r>
                        </m:sup>
                      </m:sSubSup>
                    </m:oMath>
                  </m:oMathPara>
                </a14:m>
                <a:endParaRPr sz="5100"/>
              </a:p>
            </p:txBody>
          </p:sp>
        </mc:Choice>
        <mc:Fallback>
          <p:sp>
            <p:nvSpPr>
              <p:cNvPr id="228" name="Vergelijking"/>
              <p:cNvSpPr txBox="1">
                <a:spLocks noRot="1" noChangeAspect="1" noMove="1" noResize="1" noEditPoints="1" noAdjustHandles="1" noChangeArrowheads="1" noChangeShapeType="1" noTextEdit="1"/>
              </p:cNvSpPr>
              <p:nvPr/>
            </p:nvSpPr>
            <p:spPr>
              <a:xfrm>
                <a:off x="5743840" y="9532058"/>
                <a:ext cx="12991155" cy="1713739"/>
              </a:xfrm>
              <a:prstGeom prst="rect">
                <a:avLst/>
              </a:prstGeom>
              <a:blipFill>
                <a:blip r:embed="rId3"/>
                <a:stretch>
                  <a:fillRect/>
                </a:stretch>
              </a:blipFill>
              <a:ln w="12700">
                <a:miter lim="400000"/>
              </a:ln>
            </p:spPr>
            <p:txBody>
              <a:bodyPr/>
              <a:lstStyle/>
              <a:p>
                <a:r>
                  <a:rPr lang="nl-NL">
                    <a:noFill/>
                  </a:rPr>
                  <a:t> </a:t>
                </a:r>
              </a:p>
            </p:txBody>
          </p:sp>
        </mc:Fallback>
      </mc:AlternateContent>
      <p:sp>
        <p:nvSpPr>
          <p:cNvPr id="229" name="Lijn"/>
          <p:cNvSpPr/>
          <p:nvPr/>
        </p:nvSpPr>
        <p:spPr>
          <a:xfrm>
            <a:off x="-93275" y="6169346"/>
            <a:ext cx="24570549" cy="1"/>
          </a:xfrm>
          <a:prstGeom prst="line">
            <a:avLst/>
          </a:prstGeom>
          <a:ln w="25400">
            <a:solidFill>
              <a:srgbClr val="A6AAA9"/>
            </a:solidFill>
            <a:miter lim="400000"/>
          </a:ln>
        </p:spPr>
        <p:txBody>
          <a:bodyPr lIns="71437" tIns="71437" rIns="71437" bIns="71437" anchor="ctr"/>
          <a:lstStyle/>
          <a:p>
            <a:pPr>
              <a:defRPr sz="3200"/>
            </a:pPr>
            <a:endParaRPr/>
          </a:p>
        </p:txBody>
      </p:sp>
      <p:sp>
        <p:nvSpPr>
          <p:cNvPr id="230" name="Dat ziet er indrukwekkend uit!…"/>
          <p:cNvSpPr txBox="1"/>
          <p:nvPr/>
        </p:nvSpPr>
        <p:spPr>
          <a:xfrm>
            <a:off x="596666" y="6574845"/>
            <a:ext cx="23285504" cy="2428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r>
              <a:t>Dat ziet er indrukwekkend uit!</a:t>
            </a:r>
          </a:p>
          <a:p>
            <a:endParaRPr/>
          </a:p>
          <a:p>
            <a:r>
              <a:t>Maar de partiële afgeleide ervan ziet er juist weer heel vertrouwd uit: </a:t>
            </a:r>
          </a:p>
        </p:txBody>
      </p:sp>
      <mc:AlternateContent xmlns:mc="http://schemas.openxmlformats.org/markup-compatibility/2006">
        <mc:Choice xmlns:a14="http://schemas.microsoft.com/office/drawing/2010/main" Requires="a14">
          <p:sp>
            <p:nvSpPr>
              <p:cNvPr id="2" name="Vergelijking">
                <a:extLst>
                  <a:ext uri="{FF2B5EF4-FFF2-40B4-BE49-F238E27FC236}">
                    <a16:creationId xmlns:a16="http://schemas.microsoft.com/office/drawing/2014/main" id="{44D8B5C9-AAC7-4499-5732-B988C8EAE433}"/>
                  </a:ext>
                </a:extLst>
              </p:cNvPr>
              <p:cNvSpPr txBox="1"/>
              <p:nvPr/>
            </p:nvSpPr>
            <p:spPr>
              <a:xfrm>
                <a:off x="15608455" y="4370530"/>
                <a:ext cx="6720768" cy="851965"/>
              </a:xfrm>
              <a:prstGeom prst="rect">
                <a:avLst/>
              </a:prstGeom>
              <a:noFill/>
              <a:ln w="12700" cap="flat">
                <a:noFill/>
                <a:miter lim="400000"/>
              </a:ln>
              <a:effectLst/>
            </p:spPr>
            <p:txBody>
              <a:bodyPr wrap="squar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lang="ar-AE" sz="5100" i="1" smtClean="0">
                              <a:latin typeface="Cambria Math" panose="02040503050406030204" pitchFamily="18" charset="0"/>
                            </a:rPr>
                          </m:ctrlPr>
                        </m:sSubPr>
                        <m:e>
                          <m:r>
                            <a:rPr lang="ar-AE" sz="5100" i="1">
                              <a:latin typeface="Cambria Math" panose="02040503050406030204" pitchFamily="18" charset="0"/>
                            </a:rPr>
                            <m:t>h</m:t>
                          </m:r>
                        </m:e>
                        <m:sub>
                          <m:r>
                            <a:rPr lang="ar-AE" sz="5100" i="1">
                              <a:latin typeface="Cambria Math" panose="02040503050406030204" pitchFamily="18" charset="0"/>
                            </a:rPr>
                            <m:t>𝜃</m:t>
                          </m:r>
                        </m:sub>
                      </m:sSub>
                      <m:r>
                        <a:rPr lang="ar-AE" sz="5100" i="1">
                          <a:latin typeface="Cambria Math" panose="02040503050406030204" pitchFamily="18" charset="0"/>
                        </a:rPr>
                        <m:t>(</m:t>
                      </m:r>
                      <m:sSup>
                        <m:sSupPr>
                          <m:ctrlPr>
                            <a:rPr lang="ar-AE" sz="5100" i="1">
                              <a:latin typeface="Cambria Math" panose="02040503050406030204" pitchFamily="18" charset="0"/>
                            </a:rPr>
                          </m:ctrlPr>
                        </m:sSupPr>
                        <m:e>
                          <m:r>
                            <a:rPr lang="ar-AE" sz="5100" i="1">
                              <a:latin typeface="Cambria Math" panose="02040503050406030204" pitchFamily="18" charset="0"/>
                            </a:rPr>
                            <m:t>𝑥</m:t>
                          </m:r>
                        </m:e>
                        <m:sup>
                          <m:d>
                            <m:dPr>
                              <m:ctrlPr>
                                <a:rPr lang="ar-AE" sz="5100" i="1">
                                  <a:latin typeface="Cambria Math" panose="02040503050406030204" pitchFamily="18" charset="0"/>
                                </a:rPr>
                              </m:ctrlPr>
                            </m:dPr>
                            <m:e>
                              <m:r>
                                <a:rPr lang="ar-AE" sz="5100" i="1">
                                  <a:latin typeface="Cambria Math" panose="02040503050406030204" pitchFamily="18" charset="0"/>
                                </a:rPr>
                                <m:t>𝑖</m:t>
                              </m:r>
                            </m:e>
                          </m:d>
                        </m:sup>
                      </m:sSup>
                      <m:r>
                        <a:rPr lang="nl-NL" sz="5100" b="0" i="1" smtClean="0">
                          <a:latin typeface="Cambria Math" panose="02040503050406030204" pitchFamily="18" charset="0"/>
                        </a:rPr>
                        <m:t>)</m:t>
                      </m:r>
                      <m:r>
                        <a:rPr lang="ar-AE" sz="5100" i="1">
                          <a:latin typeface="Cambria Math" panose="02040503050406030204" pitchFamily="18" charset="0"/>
                        </a:rPr>
                        <m:t> =</m:t>
                      </m:r>
                      <m:sSup>
                        <m:sSupPr>
                          <m:ctrlPr>
                            <a:rPr lang="ar-AE" sz="5100" i="1">
                              <a:solidFill>
                                <a:srgbClr val="000000"/>
                              </a:solidFill>
                              <a:latin typeface="Cambria Math" panose="02040503050406030204" pitchFamily="18" charset="0"/>
                            </a:rPr>
                          </m:ctrlPr>
                        </m:sSupPr>
                        <m:e>
                          <m:r>
                            <a:rPr lang="ar-AE" sz="5100" i="1" smtClean="0">
                              <a:solidFill>
                                <a:srgbClr val="000000"/>
                              </a:solidFill>
                              <a:latin typeface="Cambria Math" panose="02040503050406030204" pitchFamily="18" charset="0"/>
                              <a:sym typeface="Symbol" panose="05050102010706020507" pitchFamily="18" charset="2"/>
                            </a:rPr>
                            <m:t></m:t>
                          </m:r>
                          <m:r>
                            <a:rPr lang="ar-AE" sz="5100" b="0" i="1" smtClean="0">
                              <a:solidFill>
                                <a:srgbClr val="000000"/>
                              </a:solidFill>
                              <a:latin typeface="Cambria Math" panose="02040503050406030204" pitchFamily="18" charset="0"/>
                              <a:sym typeface="Symbol" panose="05050102010706020507" pitchFamily="18" charset="2"/>
                            </a:rPr>
                            <m:t>(</m:t>
                          </m:r>
                          <m:r>
                            <a:rPr lang="nl-NL" sz="5100" i="1">
                              <a:latin typeface="Cambria Math" panose="02040503050406030204" pitchFamily="18" charset="0"/>
                            </a:rPr>
                            <m:t>𝜃</m:t>
                          </m:r>
                        </m:e>
                        <m:sup>
                          <m:r>
                            <a:rPr lang="nl-NL" sz="5100" b="0" i="1" smtClean="0">
                              <a:solidFill>
                                <a:srgbClr val="000000"/>
                              </a:solidFill>
                              <a:latin typeface="Cambria Math" panose="02040503050406030204" pitchFamily="18" charset="0"/>
                            </a:rPr>
                            <m:t>𝑇</m:t>
                          </m:r>
                        </m:sup>
                      </m:sSup>
                      <m:sSup>
                        <m:sSupPr>
                          <m:ctrlPr>
                            <a:rPr lang="ar-AE" sz="5100" i="1" smtClean="0">
                              <a:solidFill>
                                <a:srgbClr val="000000"/>
                              </a:solidFill>
                              <a:latin typeface="Cambria Math" panose="02040503050406030204" pitchFamily="18" charset="0"/>
                            </a:rPr>
                          </m:ctrlPr>
                        </m:sSupPr>
                        <m:e>
                          <m:r>
                            <a:rPr lang="nl-NL" sz="5100" b="0" i="1" smtClean="0">
                              <a:solidFill>
                                <a:srgbClr val="000000"/>
                              </a:solidFill>
                              <a:latin typeface="Cambria Math" panose="02040503050406030204" pitchFamily="18" charset="0"/>
                            </a:rPr>
                            <m:t>𝑥</m:t>
                          </m:r>
                        </m:e>
                        <m:sup>
                          <m:r>
                            <a:rPr lang="nl-NL" sz="5100" b="0" i="1" smtClean="0">
                              <a:solidFill>
                                <a:srgbClr val="000000"/>
                              </a:solidFill>
                              <a:latin typeface="Cambria Math" panose="02040503050406030204" pitchFamily="18" charset="0"/>
                            </a:rPr>
                            <m:t>(</m:t>
                          </m:r>
                          <m:r>
                            <a:rPr lang="nl-NL" sz="5100" b="0" i="1" smtClean="0">
                              <a:solidFill>
                                <a:srgbClr val="000000"/>
                              </a:solidFill>
                              <a:latin typeface="Cambria Math" panose="02040503050406030204" pitchFamily="18" charset="0"/>
                            </a:rPr>
                            <m:t>𝑖</m:t>
                          </m:r>
                          <m:r>
                            <a:rPr lang="nl-NL" sz="5100" b="0" i="1" smtClean="0">
                              <a:solidFill>
                                <a:srgbClr val="000000"/>
                              </a:solidFill>
                              <a:latin typeface="Cambria Math" panose="02040503050406030204" pitchFamily="18" charset="0"/>
                            </a:rPr>
                            <m:t>)</m:t>
                          </m:r>
                        </m:sup>
                      </m:sSup>
                      <m:r>
                        <a:rPr lang="nl-NL" sz="5100" b="0" i="1" smtClean="0">
                          <a:solidFill>
                            <a:srgbClr val="000000"/>
                          </a:solidFill>
                          <a:latin typeface="Cambria Math" panose="02040503050406030204" pitchFamily="18" charset="0"/>
                        </a:rPr>
                        <m:t>)</m:t>
                      </m:r>
                    </m:oMath>
                  </m:oMathPara>
                </a14:m>
                <a:endParaRPr sz="5100"/>
              </a:p>
            </p:txBody>
          </p:sp>
        </mc:Choice>
        <mc:Fallback>
          <p:sp>
            <p:nvSpPr>
              <p:cNvPr id="2" name="Vergelijking">
                <a:extLst>
                  <a:ext uri="{FF2B5EF4-FFF2-40B4-BE49-F238E27FC236}">
                    <a16:creationId xmlns:a16="http://schemas.microsoft.com/office/drawing/2014/main" id="{44D8B5C9-AAC7-4499-5732-B988C8EAE433}"/>
                  </a:ext>
                </a:extLst>
              </p:cNvPr>
              <p:cNvSpPr txBox="1">
                <a:spLocks noRot="1" noChangeAspect="1" noMove="1" noResize="1" noEditPoints="1" noAdjustHandles="1" noChangeArrowheads="1" noChangeShapeType="1" noTextEdit="1"/>
              </p:cNvSpPr>
              <p:nvPr/>
            </p:nvSpPr>
            <p:spPr>
              <a:xfrm>
                <a:off x="15608455" y="4370530"/>
                <a:ext cx="6720768" cy="851965"/>
              </a:xfrm>
              <a:prstGeom prst="rect">
                <a:avLst/>
              </a:prstGeom>
              <a:blipFill>
                <a:blip r:embed="rId4"/>
                <a:stretch>
                  <a:fillRect/>
                </a:stretch>
              </a:blipFill>
              <a:ln w="12700" cap="flat">
                <a:noFill/>
                <a:miter lim="400000"/>
              </a:ln>
              <a:effectLst/>
            </p:spPr>
            <p:txBody>
              <a:bodyPr/>
              <a:lstStyle/>
              <a:p>
                <a:r>
                  <a:rPr lang="nl-NL">
                    <a:noFill/>
                  </a:rPr>
                  <a:t> </a:t>
                </a:r>
              </a:p>
            </p:txBody>
          </p:sp>
        </mc:Fallback>
      </mc:AlternateContent>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radient Descent bij logistische regressie"/>
          <p:cNvSpPr txBox="1"/>
          <p:nvPr/>
        </p:nvSpPr>
        <p:spPr>
          <a:xfrm>
            <a:off x="5160385" y="596105"/>
            <a:ext cx="14063230" cy="999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600">
                <a:latin typeface="Calibri"/>
                <a:ea typeface="Calibri"/>
                <a:cs typeface="Calibri"/>
                <a:sym typeface="Calibri"/>
              </a:defRPr>
            </a:lvl1pPr>
          </a:lstStyle>
          <a:p>
            <a:r>
              <a:t>Gradient Descent bij logistische regressie</a:t>
            </a:r>
          </a:p>
        </p:txBody>
      </p:sp>
      <p:grpSp>
        <p:nvGrpSpPr>
          <p:cNvPr id="235" name="Groepeer"/>
          <p:cNvGrpSpPr/>
          <p:nvPr/>
        </p:nvGrpSpPr>
        <p:grpSpPr>
          <a:xfrm>
            <a:off x="6130911" y="4086652"/>
            <a:ext cx="8813299" cy="2015727"/>
            <a:chOff x="0" y="226229"/>
            <a:chExt cx="8813298" cy="2015726"/>
          </a:xfrm>
        </p:grpSpPr>
        <p:sp>
          <p:nvSpPr>
            <p:cNvPr id="233" name="update alle…"/>
            <p:cNvSpPr/>
            <p:nvPr/>
          </p:nvSpPr>
          <p:spPr>
            <a:xfrm>
              <a:off x="0" y="971956"/>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numCol="1" anchor="ctr">
              <a:spAutoFit/>
            </a:bodyPr>
            <a:lstStyle/>
            <a:p>
              <a:pPr algn="l">
                <a:lnSpc>
                  <a:spcPct val="150000"/>
                </a:lnSpc>
                <a:defRPr>
                  <a:latin typeface="Times New Roman"/>
                  <a:ea typeface="Times New Roman"/>
                  <a:cs typeface="Times New Roman"/>
                  <a:sym typeface="Times New Roman"/>
                </a:defRPr>
              </a:pPr>
              <a:r>
                <a:t>update alle </a:t>
              </a:r>
            </a:p>
            <a:p>
              <a:pPr algn="l">
                <a:lnSpc>
                  <a:spcPct val="150000"/>
                </a:lnSpc>
                <a:defRPr>
                  <a:latin typeface="Times New Roman"/>
                  <a:ea typeface="Times New Roman"/>
                  <a:cs typeface="Times New Roman"/>
                  <a:sym typeface="Times New Roman"/>
                </a:defRPr>
              </a:pPr>
              <a:r>
                <a:t>herhaal totdat een minimum bereikt is:</a:t>
              </a:r>
            </a:p>
          </p:txBody>
        </p:sp>
        <mc:AlternateContent xmlns:mc="http://schemas.openxmlformats.org/markup-compatibility/2006" xmlns:a14="http://schemas.microsoft.com/office/drawing/2010/main">
          <mc:Choice Requires="a14">
            <p:sp>
              <p:nvSpPr>
                <p:cNvPr id="234" name="Vergelijking"/>
                <p:cNvSpPr txBox="1"/>
                <p:nvPr/>
              </p:nvSpPr>
              <p:spPr>
                <a:xfrm>
                  <a:off x="2998089" y="226229"/>
                  <a:ext cx="5815210" cy="696259"/>
                </a:xfrm>
                <a:prstGeom prst="rect">
                  <a:avLst/>
                </a:prstGeom>
                <a:noFill/>
                <a:ln w="12700" cap="flat">
                  <a:noFill/>
                  <a:miter lim="400000"/>
                </a:ln>
                <a:effectLst/>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𝑗</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𝑗</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1</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𝑗</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2</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𝑗</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𝑛</m:t>
                        </m:r>
                      </m:oMath>
                    </m:oMathPara>
                  </a14:m>
                  <a:endParaRPr sz="5100"/>
                </a:p>
              </p:txBody>
            </p:sp>
          </mc:Choice>
          <mc:Fallback xmlns="">
            <p:sp>
              <p:nvSpPr>
                <p:cNvPr id="234" name="Vergelijking"/>
                <p:cNvSpPr txBox="1">
                  <a:spLocks noRot="1" noChangeAspect="1" noMove="1" noResize="1" noEditPoints="1" noAdjustHandles="1" noChangeArrowheads="1" noChangeShapeType="1" noTextEdit="1"/>
                </p:cNvSpPr>
                <p:nvPr/>
              </p:nvSpPr>
              <p:spPr>
                <a:xfrm>
                  <a:off x="2998089" y="226229"/>
                  <a:ext cx="5815210" cy="696259"/>
                </a:xfrm>
                <a:prstGeom prst="rect">
                  <a:avLst/>
                </a:prstGeom>
                <a:blipFill>
                  <a:blip r:embed="rId2"/>
                  <a:stretch>
                    <a:fillRect l="-3930" r="-13974" b="-50000"/>
                  </a:stretch>
                </a:blipFill>
                <a:ln w="12700" cap="flat">
                  <a:noFill/>
                  <a:miter lim="400000"/>
                </a:ln>
                <a:effectLst/>
              </p:spPr>
              <p:txBody>
                <a:bodyPr/>
                <a:lstStyle/>
                <a:p>
                  <a:r>
                    <a:rPr lang="nl-NL">
                      <a:noFill/>
                    </a:rPr>
                    <a:t> </a:t>
                  </a:r>
                </a:p>
              </p:txBody>
            </p:sp>
          </mc:Fallback>
        </mc:AlternateContent>
      </p:grpSp>
      <mc:AlternateContent xmlns:mc="http://schemas.openxmlformats.org/markup-compatibility/2006" xmlns:a14="http://schemas.microsoft.com/office/drawing/2010/main">
        <mc:Choice Requires="a14">
          <p:sp>
            <p:nvSpPr>
              <p:cNvPr id="236" name="Vergelijking"/>
              <p:cNvSpPr txBox="1"/>
              <p:nvPr/>
            </p:nvSpPr>
            <p:spPr>
              <a:xfrm>
                <a:off x="9562199" y="6216070"/>
                <a:ext cx="4844564" cy="1612755"/>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𝑗</m:t>
                          </m:r>
                        </m:sub>
                      </m:sSub>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𝑗</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𝛼</m:t>
                      </m:r>
                      <m:f>
                        <m:fPr>
                          <m:ctrlPr>
                            <a:rPr sz="5100" i="1">
                              <a:solidFill>
                                <a:srgbClr val="000000"/>
                              </a:solidFill>
                              <a:latin typeface="Cambria Math" panose="02040503050406030204" pitchFamily="18" charset="0"/>
                            </a:rPr>
                          </m:ctrlPr>
                        </m:fPr>
                        <m:num>
                          <m:r>
                            <a:rPr sz="5100" i="1">
                              <a:solidFill>
                                <a:srgbClr val="000000"/>
                              </a:solidFill>
                              <a:latin typeface="Cambria Math" panose="02040503050406030204" pitchFamily="18" charset="0"/>
                            </a:rPr>
                            <m:t>𝜕</m:t>
                          </m:r>
                        </m:num>
                        <m:den>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𝑗</m:t>
                              </m:r>
                            </m:sub>
                          </m:sSub>
                        </m:den>
                      </m:f>
                      <m:r>
                        <a:rPr sz="5100" i="1">
                          <a:solidFill>
                            <a:srgbClr val="000000"/>
                          </a:solidFill>
                          <a:latin typeface="Cambria Math" panose="02040503050406030204" pitchFamily="18" charset="0"/>
                        </a:rPr>
                        <m:t>𝐽</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𝜃</m:t>
                      </m:r>
                      <m:r>
                        <a:rPr sz="5100" i="1">
                          <a:solidFill>
                            <a:srgbClr val="000000"/>
                          </a:solidFill>
                          <a:latin typeface="Cambria Math" panose="02040503050406030204" pitchFamily="18" charset="0"/>
                        </a:rPr>
                        <m:t>)</m:t>
                      </m:r>
                    </m:oMath>
                  </m:oMathPara>
                </a14:m>
                <a:endParaRPr sz="5100"/>
              </a:p>
            </p:txBody>
          </p:sp>
        </mc:Choice>
        <mc:Fallback xmlns="">
          <p:sp>
            <p:nvSpPr>
              <p:cNvPr id="236" name="Vergelijking"/>
              <p:cNvSpPr txBox="1">
                <a:spLocks noRot="1" noChangeAspect="1" noMove="1" noResize="1" noEditPoints="1" noAdjustHandles="1" noChangeArrowheads="1" noChangeShapeType="1" noTextEdit="1"/>
              </p:cNvSpPr>
              <p:nvPr/>
            </p:nvSpPr>
            <p:spPr>
              <a:xfrm>
                <a:off x="9562199" y="6216070"/>
                <a:ext cx="4844564" cy="1612755"/>
              </a:xfrm>
              <a:prstGeom prst="rect">
                <a:avLst/>
              </a:prstGeom>
              <a:blipFill>
                <a:blip r:embed="rId3"/>
                <a:stretch>
                  <a:fillRect l="-4712" t="-1563" r="-20157" b="-18750"/>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37" name="Vergelijking"/>
              <p:cNvSpPr txBox="1"/>
              <p:nvPr/>
            </p:nvSpPr>
            <p:spPr>
              <a:xfrm>
                <a:off x="10389665" y="8555183"/>
                <a:ext cx="8319974" cy="1737404"/>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𝜃</m:t>
                          </m:r>
                        </m:e>
                        <m:sub>
                          <m:r>
                            <a:rPr sz="5100" i="1">
                              <a:solidFill>
                                <a:srgbClr val="000000"/>
                              </a:solidFill>
                              <a:latin typeface="Cambria Math" panose="02040503050406030204" pitchFamily="18" charset="0"/>
                            </a:rPr>
                            <m:t>𝑗</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𝛼</m:t>
                      </m:r>
                      <m:f>
                        <m:fPr>
                          <m:ctrlPr>
                            <a:rPr sz="5100" i="1">
                              <a:solidFill>
                                <a:srgbClr val="000000"/>
                              </a:solidFill>
                              <a:latin typeface="Cambria Math" panose="02040503050406030204" pitchFamily="18" charset="0"/>
                            </a:rPr>
                          </m:ctrlPr>
                        </m:fPr>
                        <m:num>
                          <m:r>
                            <a:rPr sz="5100" i="1">
                              <a:solidFill>
                                <a:srgbClr val="000000"/>
                              </a:solidFill>
                              <a:latin typeface="Cambria Math" panose="02040503050406030204" pitchFamily="18" charset="0"/>
                            </a:rPr>
                            <m:t>1</m:t>
                          </m:r>
                        </m:num>
                        <m:den>
                          <m:r>
                            <a:rPr sz="5100" i="1">
                              <a:solidFill>
                                <a:srgbClr val="000000"/>
                              </a:solidFill>
                              <a:latin typeface="Cambria Math" panose="02040503050406030204" pitchFamily="18" charset="0"/>
                            </a:rPr>
                            <m:t>𝑚</m:t>
                          </m:r>
                        </m:den>
                      </m:f>
                      <m:limUpp>
                        <m:limUppPr>
                          <m:ctrlPr>
                            <a:rPr sz="5100" i="1">
                              <a:solidFill>
                                <a:srgbClr val="000000"/>
                              </a:solidFill>
                              <a:latin typeface="Cambria Math" panose="02040503050406030204" pitchFamily="18" charset="0"/>
                            </a:rPr>
                          </m:ctrlPr>
                        </m:limUppPr>
                        <m:e>
                          <m:limLow>
                            <m:limLowPr>
                              <m:ctrlPr>
                                <a:rPr sz="5100" i="1">
                                  <a:solidFill>
                                    <a:srgbClr val="000000"/>
                                  </a:solidFill>
                                  <a:latin typeface="Cambria Math" panose="02040503050406030204" pitchFamily="18" charset="0"/>
                                </a:rPr>
                              </m:ctrlPr>
                            </m:limLowPr>
                            <m:e>
                              <m:r>
                                <a:rPr sz="5100" i="1">
                                  <a:solidFill>
                                    <a:srgbClr val="000000"/>
                                  </a:solidFill>
                                  <a:latin typeface="Cambria Math" panose="02040503050406030204" pitchFamily="18" charset="0"/>
                                </a:rPr>
                                <m:t>∑</m:t>
                              </m:r>
                            </m:e>
                            <m:lim>
                              <m:r>
                                <a:rPr sz="5100" i="1">
                                  <a:solidFill>
                                    <a:srgbClr val="000000"/>
                                  </a:solidFill>
                                  <a:latin typeface="Cambria Math" panose="02040503050406030204" pitchFamily="18" charset="0"/>
                                </a:rPr>
                                <m:t>𝑖</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1</m:t>
                              </m:r>
                            </m:lim>
                          </m:limLow>
                        </m:e>
                        <m:lim>
                          <m:r>
                            <a:rPr sz="5100" i="1">
                              <a:solidFill>
                                <a:srgbClr val="000000"/>
                              </a:solidFill>
                              <a:latin typeface="Cambria Math" panose="02040503050406030204" pitchFamily="18" charset="0"/>
                            </a:rPr>
                            <m:t>𝑚</m:t>
                          </m:r>
                        </m:lim>
                      </m:limUpp>
                      <m:r>
                        <a:rPr sz="5100" i="1">
                          <a:solidFill>
                            <a:srgbClr val="000000"/>
                          </a:solidFill>
                          <a:latin typeface="Cambria Math" panose="02040503050406030204" pitchFamily="18" charset="0"/>
                        </a:rPr>
                        <m:t>(</m:t>
                      </m:r>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h</m:t>
                          </m:r>
                        </m:e>
                        <m:sub>
                          <m:r>
                            <a:rPr sz="5100" i="1">
                              <a:solidFill>
                                <a:srgbClr val="000000"/>
                              </a:solidFill>
                              <a:latin typeface="Cambria Math" panose="02040503050406030204" pitchFamily="18" charset="0"/>
                            </a:rPr>
                            <m:t>𝜃</m:t>
                          </m:r>
                        </m:sub>
                      </m:sSub>
                      <m:r>
                        <a:rPr sz="5100" i="1">
                          <a:solidFill>
                            <a:srgbClr val="000000"/>
                          </a:solidFill>
                          <a:latin typeface="Cambria Math" panose="02040503050406030204" pitchFamily="18" charset="0"/>
                        </a:rPr>
                        <m:t>(</m:t>
                      </m:r>
                      <m:sSup>
                        <m:sSupPr>
                          <m:ctrlPr>
                            <a:rPr sz="5100" i="1">
                              <a:solidFill>
                                <a:srgbClr val="000000"/>
                              </a:solidFill>
                              <a:latin typeface="Cambria Math" panose="02040503050406030204" pitchFamily="18" charset="0"/>
                            </a:rPr>
                          </m:ctrlPr>
                        </m:sSupPr>
                        <m:e>
                          <m:r>
                            <a:rPr sz="5100" i="1">
                              <a:solidFill>
                                <a:srgbClr val="000000"/>
                              </a:solidFill>
                              <a:latin typeface="Cambria Math" panose="02040503050406030204" pitchFamily="18" charset="0"/>
                            </a:rPr>
                            <m:t>𝑥</m:t>
                          </m:r>
                        </m:e>
                        <m:sup>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𝑖</m:t>
                          </m:r>
                          <m:r>
                            <a:rPr sz="5100" i="1">
                              <a:solidFill>
                                <a:srgbClr val="000000"/>
                              </a:solidFill>
                              <a:latin typeface="Cambria Math" panose="02040503050406030204" pitchFamily="18" charset="0"/>
                            </a:rPr>
                            <m:t>)</m:t>
                          </m:r>
                        </m:sup>
                      </m:sSup>
                      <m:r>
                        <a:rPr sz="5100" i="1">
                          <a:solidFill>
                            <a:srgbClr val="000000"/>
                          </a:solidFill>
                          <a:latin typeface="Cambria Math" panose="02040503050406030204" pitchFamily="18" charset="0"/>
                        </a:rPr>
                        <m:t>)−</m:t>
                      </m:r>
                      <m:sSup>
                        <m:sSupPr>
                          <m:ctrlPr>
                            <a:rPr sz="5100" i="1">
                              <a:solidFill>
                                <a:srgbClr val="000000"/>
                              </a:solidFill>
                              <a:latin typeface="Cambria Math" panose="02040503050406030204" pitchFamily="18" charset="0"/>
                            </a:rPr>
                          </m:ctrlPr>
                        </m:sSupPr>
                        <m:e>
                          <m:r>
                            <a:rPr sz="5100" i="1">
                              <a:solidFill>
                                <a:srgbClr val="000000"/>
                              </a:solidFill>
                              <a:latin typeface="Cambria Math" panose="02040503050406030204" pitchFamily="18" charset="0"/>
                            </a:rPr>
                            <m:t>𝑦</m:t>
                          </m:r>
                        </m:e>
                        <m:sup>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𝑖</m:t>
                          </m:r>
                          <m:r>
                            <a:rPr sz="5100" i="1">
                              <a:solidFill>
                                <a:srgbClr val="000000"/>
                              </a:solidFill>
                              <a:latin typeface="Cambria Math" panose="02040503050406030204" pitchFamily="18" charset="0"/>
                            </a:rPr>
                            <m:t>)</m:t>
                          </m:r>
                        </m:sup>
                      </m:sSup>
                      <m:r>
                        <a:rPr sz="5100" i="1">
                          <a:solidFill>
                            <a:srgbClr val="000000"/>
                          </a:solidFill>
                          <a:latin typeface="Cambria Math" panose="02040503050406030204" pitchFamily="18" charset="0"/>
                        </a:rPr>
                        <m:t>)</m:t>
                      </m:r>
                      <m:sSubSup>
                        <m:sSubSupPr>
                          <m:ctrlPr>
                            <a:rPr sz="5100" i="1">
                              <a:solidFill>
                                <a:srgbClr val="000000"/>
                              </a:solidFill>
                              <a:latin typeface="Cambria Math" panose="02040503050406030204" pitchFamily="18" charset="0"/>
                            </a:rPr>
                          </m:ctrlPr>
                        </m:sSubSupPr>
                        <m:e>
                          <m:r>
                            <a:rPr sz="5100" i="1">
                              <a:solidFill>
                                <a:srgbClr val="000000"/>
                              </a:solidFill>
                              <a:latin typeface="Cambria Math" panose="02040503050406030204" pitchFamily="18" charset="0"/>
                            </a:rPr>
                            <m:t>𝑥</m:t>
                          </m:r>
                        </m:e>
                        <m:sub>
                          <m:r>
                            <a:rPr sz="5100" i="1">
                              <a:solidFill>
                                <a:srgbClr val="000000"/>
                              </a:solidFill>
                              <a:latin typeface="Cambria Math" panose="02040503050406030204" pitchFamily="18" charset="0"/>
                            </a:rPr>
                            <m:t>𝑗</m:t>
                          </m:r>
                        </m:sub>
                        <m:sup>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𝑖</m:t>
                          </m:r>
                          <m:r>
                            <a:rPr sz="5100" i="1">
                              <a:solidFill>
                                <a:srgbClr val="000000"/>
                              </a:solidFill>
                              <a:latin typeface="Cambria Math" panose="02040503050406030204" pitchFamily="18" charset="0"/>
                            </a:rPr>
                            <m:t>)</m:t>
                          </m:r>
                        </m:sup>
                      </m:sSubSup>
                    </m:oMath>
                  </m:oMathPara>
                </a14:m>
                <a:endParaRPr sz="5100"/>
              </a:p>
            </p:txBody>
          </p:sp>
        </mc:Choice>
        <mc:Fallback xmlns="">
          <p:sp>
            <p:nvSpPr>
              <p:cNvPr id="237" name="Vergelijking"/>
              <p:cNvSpPr txBox="1">
                <a:spLocks noRot="1" noChangeAspect="1" noMove="1" noResize="1" noEditPoints="1" noAdjustHandles="1" noChangeArrowheads="1" noChangeShapeType="1" noTextEdit="1"/>
              </p:cNvSpPr>
              <p:nvPr/>
            </p:nvSpPr>
            <p:spPr>
              <a:xfrm>
                <a:off x="10389665" y="8555183"/>
                <a:ext cx="8319974" cy="1737404"/>
              </a:xfrm>
              <a:prstGeom prst="rect">
                <a:avLst/>
              </a:prstGeom>
              <a:blipFill>
                <a:blip r:embed="rId4"/>
                <a:stretch>
                  <a:fillRect l="-1674" t="-1449" r="-19330"/>
                </a:stretch>
              </a:blipFill>
              <a:ln w="12700">
                <a:miter lim="400000"/>
              </a:ln>
            </p:spPr>
            <p:txBody>
              <a:bodyPr/>
              <a:lstStyle/>
              <a:p>
                <a:r>
                  <a:rPr lang="nl-NL">
                    <a:noFill/>
                  </a:rPr>
                  <a:t> </a:t>
                </a:r>
              </a:p>
            </p:txBody>
          </p:sp>
        </mc:Fallback>
      </mc:AlternateContent>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ml:multiclass classification"/>
          <p:cNvSpPr txBox="1"/>
          <p:nvPr/>
        </p:nvSpPr>
        <p:spPr>
          <a:xfrm>
            <a:off x="1409749" y="6043612"/>
            <a:ext cx="21564502" cy="1628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latin typeface="Menlo Regular"/>
                <a:ea typeface="Menlo Regular"/>
                <a:cs typeface="Menlo Regular"/>
                <a:sym typeface="Menlo Regular"/>
              </a:defRPr>
            </a:lvl1pPr>
          </a:lstStyle>
          <a:p>
            <a:r>
              <a:t>ml:multiclass classification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Lijn"/>
          <p:cNvSpPr/>
          <p:nvPr/>
        </p:nvSpPr>
        <p:spPr>
          <a:xfrm flipV="1">
            <a:off x="3783963" y="3919860"/>
            <a:ext cx="1" cy="4748904"/>
          </a:xfrm>
          <a:prstGeom prst="line">
            <a:avLst/>
          </a:prstGeom>
          <a:ln w="25400">
            <a:solidFill>
              <a:srgbClr val="000000"/>
            </a:solidFill>
            <a:miter lim="400000"/>
          </a:ln>
        </p:spPr>
        <p:txBody>
          <a:bodyPr lIns="71437" tIns="71437" rIns="71437" bIns="71437" anchor="ctr"/>
          <a:lstStyle/>
          <a:p>
            <a:pPr>
              <a:defRPr sz="3200"/>
            </a:pPr>
            <a:endParaRPr/>
          </a:p>
        </p:txBody>
      </p:sp>
      <p:sp>
        <p:nvSpPr>
          <p:cNvPr id="242" name="Lijn"/>
          <p:cNvSpPr/>
          <p:nvPr/>
        </p:nvSpPr>
        <p:spPr>
          <a:xfrm>
            <a:off x="3234604" y="7988603"/>
            <a:ext cx="7880819" cy="1"/>
          </a:xfrm>
          <a:prstGeom prst="line">
            <a:avLst/>
          </a:prstGeom>
          <a:ln w="25400">
            <a:solidFill>
              <a:srgbClr val="000000"/>
            </a:solidFill>
            <a:miter lim="400000"/>
          </a:ln>
        </p:spPr>
        <p:txBody>
          <a:bodyPr lIns="71437" tIns="71437" rIns="71437" bIns="71437" anchor="ctr"/>
          <a:lstStyle/>
          <a:p>
            <a:pPr>
              <a:defRPr sz="3200"/>
            </a:pPr>
            <a:endParaRPr/>
          </a:p>
        </p:txBody>
      </p:sp>
      <p:grpSp>
        <p:nvGrpSpPr>
          <p:cNvPr id="246" name="Groepeer"/>
          <p:cNvGrpSpPr/>
          <p:nvPr/>
        </p:nvGrpSpPr>
        <p:grpSpPr>
          <a:xfrm>
            <a:off x="8991746" y="3497507"/>
            <a:ext cx="1620794" cy="1377292"/>
            <a:chOff x="0" y="0"/>
            <a:chExt cx="1620793" cy="1377291"/>
          </a:xfrm>
        </p:grpSpPr>
        <p:sp>
          <p:nvSpPr>
            <p:cNvPr id="243" name="Driehoek"/>
            <p:cNvSpPr/>
            <p:nvPr/>
          </p:nvSpPr>
          <p:spPr>
            <a:xfrm>
              <a:off x="0" y="0"/>
              <a:ext cx="536085" cy="54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cap="flat">
              <a:solidFill>
                <a:schemeClr val="accent2">
                  <a:hueOff val="-554920"/>
                  <a:satOff val="-21482"/>
                  <a:lumOff val="-6228"/>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44" name="Driehoek"/>
            <p:cNvSpPr/>
            <p:nvPr/>
          </p:nvSpPr>
          <p:spPr>
            <a:xfrm>
              <a:off x="469286" y="834258"/>
              <a:ext cx="536085" cy="54303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cap="flat">
              <a:solidFill>
                <a:schemeClr val="accent2">
                  <a:hueOff val="-554920"/>
                  <a:satOff val="-21482"/>
                  <a:lumOff val="-6228"/>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45" name="Driehoek"/>
            <p:cNvSpPr/>
            <p:nvPr/>
          </p:nvSpPr>
          <p:spPr>
            <a:xfrm>
              <a:off x="1084709" y="338213"/>
              <a:ext cx="536085" cy="54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cap="flat">
              <a:solidFill>
                <a:schemeClr val="accent2">
                  <a:hueOff val="-554920"/>
                  <a:satOff val="-21482"/>
                  <a:lumOff val="-6228"/>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grpSp>
      <p:grpSp>
        <p:nvGrpSpPr>
          <p:cNvPr id="252" name="Groepeer"/>
          <p:cNvGrpSpPr/>
          <p:nvPr/>
        </p:nvGrpSpPr>
        <p:grpSpPr>
          <a:xfrm>
            <a:off x="4182954" y="6294450"/>
            <a:ext cx="2474050" cy="1407429"/>
            <a:chOff x="0" y="0"/>
            <a:chExt cx="2474049" cy="1407427"/>
          </a:xfrm>
        </p:grpSpPr>
        <p:sp>
          <p:nvSpPr>
            <p:cNvPr id="247" name="Cirkel"/>
            <p:cNvSpPr/>
            <p:nvPr/>
          </p:nvSpPr>
          <p:spPr>
            <a:xfrm>
              <a:off x="0" y="842611"/>
              <a:ext cx="564817" cy="564817"/>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48" name="Cirkel"/>
            <p:cNvSpPr/>
            <p:nvPr/>
          </p:nvSpPr>
          <p:spPr>
            <a:xfrm>
              <a:off x="954876" y="842611"/>
              <a:ext cx="564818" cy="564817"/>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49" name="Cirkel"/>
            <p:cNvSpPr/>
            <p:nvPr/>
          </p:nvSpPr>
          <p:spPr>
            <a:xfrm>
              <a:off x="377358" y="0"/>
              <a:ext cx="564817" cy="564817"/>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50" name="Cirkel"/>
            <p:cNvSpPr/>
            <p:nvPr/>
          </p:nvSpPr>
          <p:spPr>
            <a:xfrm>
              <a:off x="1709593" y="0"/>
              <a:ext cx="564817" cy="564817"/>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51" name="Cirkel"/>
            <p:cNvSpPr/>
            <p:nvPr/>
          </p:nvSpPr>
          <p:spPr>
            <a:xfrm>
              <a:off x="1909233" y="840426"/>
              <a:ext cx="564817" cy="564817"/>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grpSp>
      <p:grpSp>
        <p:nvGrpSpPr>
          <p:cNvPr id="259" name="Groepeer"/>
          <p:cNvGrpSpPr/>
          <p:nvPr/>
        </p:nvGrpSpPr>
        <p:grpSpPr>
          <a:xfrm>
            <a:off x="8747586" y="5852293"/>
            <a:ext cx="1828225" cy="1849586"/>
            <a:chOff x="0" y="0"/>
            <a:chExt cx="1828223" cy="1849585"/>
          </a:xfrm>
        </p:grpSpPr>
        <p:sp>
          <p:nvSpPr>
            <p:cNvPr id="253" name="Afgeronde rechthoek"/>
            <p:cNvSpPr/>
            <p:nvPr/>
          </p:nvSpPr>
          <p:spPr>
            <a:xfrm>
              <a:off x="0" y="0"/>
              <a:ext cx="564817" cy="564817"/>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54" name="Afgeronde rechthoek"/>
            <p:cNvSpPr/>
            <p:nvPr/>
          </p:nvSpPr>
          <p:spPr>
            <a:xfrm>
              <a:off x="586981" y="442157"/>
              <a:ext cx="564817" cy="564817"/>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55" name="Afgeronde rechthoek"/>
            <p:cNvSpPr/>
            <p:nvPr/>
          </p:nvSpPr>
          <p:spPr>
            <a:xfrm>
              <a:off x="1263406" y="0"/>
              <a:ext cx="564818" cy="564817"/>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56" name="Afgeronde rechthoek"/>
            <p:cNvSpPr/>
            <p:nvPr/>
          </p:nvSpPr>
          <p:spPr>
            <a:xfrm>
              <a:off x="1263406" y="1063690"/>
              <a:ext cx="564818" cy="564817"/>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57" name="Afgeronde rechthoek"/>
            <p:cNvSpPr/>
            <p:nvPr/>
          </p:nvSpPr>
          <p:spPr>
            <a:xfrm>
              <a:off x="0" y="1063690"/>
              <a:ext cx="564817" cy="564817"/>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58" name="Afgeronde rechthoek"/>
            <p:cNvSpPr/>
            <p:nvPr/>
          </p:nvSpPr>
          <p:spPr>
            <a:xfrm>
              <a:off x="565898" y="1284769"/>
              <a:ext cx="564817" cy="564817"/>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grpSp>
      <p:grpSp>
        <p:nvGrpSpPr>
          <p:cNvPr id="266" name="Groepeer"/>
          <p:cNvGrpSpPr/>
          <p:nvPr/>
        </p:nvGrpSpPr>
        <p:grpSpPr>
          <a:xfrm>
            <a:off x="4204692" y="2855958"/>
            <a:ext cx="3204162" cy="1960898"/>
            <a:chOff x="19466" y="0"/>
            <a:chExt cx="3204160" cy="1960896"/>
          </a:xfrm>
        </p:grpSpPr>
        <p:sp>
          <p:nvSpPr>
            <p:cNvPr id="260" name="Veelhoek"/>
            <p:cNvSpPr/>
            <p:nvPr/>
          </p:nvSpPr>
          <p:spPr>
            <a:xfrm>
              <a:off x="879923" y="0"/>
              <a:ext cx="756519" cy="719492"/>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61" name="Veelhoek"/>
            <p:cNvSpPr/>
            <p:nvPr/>
          </p:nvSpPr>
          <p:spPr>
            <a:xfrm>
              <a:off x="19466" y="529775"/>
              <a:ext cx="756519" cy="719493"/>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62" name="Veelhoek"/>
            <p:cNvSpPr/>
            <p:nvPr/>
          </p:nvSpPr>
          <p:spPr>
            <a:xfrm>
              <a:off x="879923" y="1241405"/>
              <a:ext cx="756519" cy="719492"/>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63" name="Veelhoek"/>
            <p:cNvSpPr/>
            <p:nvPr/>
          </p:nvSpPr>
          <p:spPr>
            <a:xfrm>
              <a:off x="1464463" y="529775"/>
              <a:ext cx="756519" cy="719493"/>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64" name="Veelhoek"/>
            <p:cNvSpPr/>
            <p:nvPr/>
          </p:nvSpPr>
          <p:spPr>
            <a:xfrm>
              <a:off x="1751186" y="1241405"/>
              <a:ext cx="756519" cy="719492"/>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65" name="Veelhoek"/>
            <p:cNvSpPr/>
            <p:nvPr/>
          </p:nvSpPr>
          <p:spPr>
            <a:xfrm>
              <a:off x="2467107" y="700264"/>
              <a:ext cx="756520" cy="719493"/>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grpSp>
      <p:grpSp>
        <p:nvGrpSpPr>
          <p:cNvPr id="289" name="Groepeer"/>
          <p:cNvGrpSpPr/>
          <p:nvPr/>
        </p:nvGrpSpPr>
        <p:grpSpPr>
          <a:xfrm>
            <a:off x="13922136" y="623752"/>
            <a:ext cx="4130617" cy="3046698"/>
            <a:chOff x="0" y="0"/>
            <a:chExt cx="4130615" cy="3046696"/>
          </a:xfrm>
        </p:grpSpPr>
        <p:sp>
          <p:nvSpPr>
            <p:cNvPr id="267" name="Lijn"/>
            <p:cNvSpPr/>
            <p:nvPr/>
          </p:nvSpPr>
          <p:spPr>
            <a:xfrm flipV="1">
              <a:off x="287938" y="557628"/>
              <a:ext cx="1" cy="2489069"/>
            </a:xfrm>
            <a:prstGeom prst="line">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268" name="Lijn"/>
            <p:cNvSpPr/>
            <p:nvPr/>
          </p:nvSpPr>
          <p:spPr>
            <a:xfrm>
              <a:off x="0" y="2690201"/>
              <a:ext cx="4130616" cy="1"/>
            </a:xfrm>
            <a:prstGeom prst="line">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269" name="Driehoek"/>
            <p:cNvSpPr/>
            <p:nvPr/>
          </p:nvSpPr>
          <p:spPr>
            <a:xfrm>
              <a:off x="3017521" y="336258"/>
              <a:ext cx="280982" cy="2846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0" name="Driehoek"/>
            <p:cNvSpPr/>
            <p:nvPr/>
          </p:nvSpPr>
          <p:spPr>
            <a:xfrm>
              <a:off x="3263491" y="773522"/>
              <a:ext cx="280981" cy="2846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1" name="Driehoek"/>
            <p:cNvSpPr/>
            <p:nvPr/>
          </p:nvSpPr>
          <p:spPr>
            <a:xfrm>
              <a:off x="3586056" y="513527"/>
              <a:ext cx="280981" cy="2846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2" name="Cirkel"/>
            <p:cNvSpPr/>
            <p:nvPr/>
          </p:nvSpPr>
          <p:spPr>
            <a:xfrm>
              <a:off x="497063" y="2243877"/>
              <a:ext cx="296041" cy="296042"/>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3" name="Cirkel"/>
            <p:cNvSpPr/>
            <p:nvPr/>
          </p:nvSpPr>
          <p:spPr>
            <a:xfrm>
              <a:off x="997548" y="2243877"/>
              <a:ext cx="296041" cy="296042"/>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4" name="Cirkel"/>
            <p:cNvSpPr/>
            <p:nvPr/>
          </p:nvSpPr>
          <p:spPr>
            <a:xfrm>
              <a:off x="694850" y="1802235"/>
              <a:ext cx="296041" cy="296041"/>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5" name="Cirkel"/>
            <p:cNvSpPr/>
            <p:nvPr/>
          </p:nvSpPr>
          <p:spPr>
            <a:xfrm>
              <a:off x="1393122" y="1802235"/>
              <a:ext cx="296041" cy="296041"/>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6" name="Cirkel"/>
            <p:cNvSpPr/>
            <p:nvPr/>
          </p:nvSpPr>
          <p:spPr>
            <a:xfrm>
              <a:off x="1497760" y="2242732"/>
              <a:ext cx="296041" cy="296041"/>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7" name="Afgeronde rechthoek"/>
            <p:cNvSpPr/>
            <p:nvPr/>
          </p:nvSpPr>
          <p:spPr>
            <a:xfrm>
              <a:off x="2889549" y="1570485"/>
              <a:ext cx="296041" cy="296041"/>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8" name="Afgeronde rechthoek"/>
            <p:cNvSpPr/>
            <p:nvPr/>
          </p:nvSpPr>
          <p:spPr>
            <a:xfrm>
              <a:off x="3197206" y="1802235"/>
              <a:ext cx="296042" cy="296041"/>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79" name="Afgeronde rechthoek"/>
            <p:cNvSpPr/>
            <p:nvPr/>
          </p:nvSpPr>
          <p:spPr>
            <a:xfrm>
              <a:off x="3551745" y="1570485"/>
              <a:ext cx="296041" cy="296041"/>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80" name="Afgeronde rechthoek"/>
            <p:cNvSpPr/>
            <p:nvPr/>
          </p:nvSpPr>
          <p:spPr>
            <a:xfrm>
              <a:off x="3551745" y="2128002"/>
              <a:ext cx="296041" cy="296042"/>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81" name="Afgeronde rechthoek"/>
            <p:cNvSpPr/>
            <p:nvPr/>
          </p:nvSpPr>
          <p:spPr>
            <a:xfrm>
              <a:off x="2889549" y="2128002"/>
              <a:ext cx="296041" cy="296042"/>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82" name="Afgeronde rechthoek"/>
            <p:cNvSpPr/>
            <p:nvPr/>
          </p:nvSpPr>
          <p:spPr>
            <a:xfrm>
              <a:off x="3186156" y="2243877"/>
              <a:ext cx="296041" cy="296042"/>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83" name="Veelhoek"/>
            <p:cNvSpPr/>
            <p:nvPr/>
          </p:nvSpPr>
          <p:spPr>
            <a:xfrm>
              <a:off x="959453" y="0"/>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84" name="Veelhoek"/>
            <p:cNvSpPr/>
            <p:nvPr/>
          </p:nvSpPr>
          <p:spPr>
            <a:xfrm>
              <a:off x="508457" y="277674"/>
              <a:ext cx="396519" cy="377112"/>
            </a:xfrm>
            <a:prstGeom prst="pentagon">
              <a:avLst/>
            </a:prstGeom>
            <a:solidFill>
              <a:srgbClr val="A6AAA9"/>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85" name="Veelhoek"/>
            <p:cNvSpPr/>
            <p:nvPr/>
          </p:nvSpPr>
          <p:spPr>
            <a:xfrm>
              <a:off x="959453" y="65066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86" name="Veelhoek"/>
            <p:cNvSpPr/>
            <p:nvPr/>
          </p:nvSpPr>
          <p:spPr>
            <a:xfrm>
              <a:off x="1265831" y="27767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87" name="Veelhoek"/>
            <p:cNvSpPr/>
            <p:nvPr/>
          </p:nvSpPr>
          <p:spPr>
            <a:xfrm>
              <a:off x="1416113" y="65066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88" name="Veelhoek"/>
            <p:cNvSpPr/>
            <p:nvPr/>
          </p:nvSpPr>
          <p:spPr>
            <a:xfrm>
              <a:off x="1791353" y="367033"/>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grpSp>
      <p:grpSp>
        <p:nvGrpSpPr>
          <p:cNvPr id="312" name="Groepeer"/>
          <p:cNvGrpSpPr/>
          <p:nvPr/>
        </p:nvGrpSpPr>
        <p:grpSpPr>
          <a:xfrm>
            <a:off x="13922136" y="8470294"/>
            <a:ext cx="4130617" cy="3046698"/>
            <a:chOff x="0" y="0"/>
            <a:chExt cx="4130615" cy="3046696"/>
          </a:xfrm>
        </p:grpSpPr>
        <p:sp>
          <p:nvSpPr>
            <p:cNvPr id="290" name="Lijn"/>
            <p:cNvSpPr/>
            <p:nvPr/>
          </p:nvSpPr>
          <p:spPr>
            <a:xfrm flipV="1">
              <a:off x="287938" y="557628"/>
              <a:ext cx="1" cy="2489069"/>
            </a:xfrm>
            <a:prstGeom prst="line">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291" name="Lijn"/>
            <p:cNvSpPr/>
            <p:nvPr/>
          </p:nvSpPr>
          <p:spPr>
            <a:xfrm>
              <a:off x="0" y="2690201"/>
              <a:ext cx="4130616" cy="1"/>
            </a:xfrm>
            <a:prstGeom prst="line">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292" name="Driehoek"/>
            <p:cNvSpPr/>
            <p:nvPr/>
          </p:nvSpPr>
          <p:spPr>
            <a:xfrm>
              <a:off x="3017521" y="336258"/>
              <a:ext cx="280982" cy="2846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cap="flat">
              <a:solidFill>
                <a:schemeClr val="accent2">
                  <a:hueOff val="-554920"/>
                  <a:satOff val="-21482"/>
                  <a:lumOff val="-6228"/>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93" name="Driehoek"/>
            <p:cNvSpPr/>
            <p:nvPr/>
          </p:nvSpPr>
          <p:spPr>
            <a:xfrm>
              <a:off x="3263491" y="773522"/>
              <a:ext cx="280981" cy="2846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cap="flat">
              <a:solidFill>
                <a:schemeClr val="accent2">
                  <a:hueOff val="-554920"/>
                  <a:satOff val="-21482"/>
                  <a:lumOff val="-6228"/>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94" name="Driehoek"/>
            <p:cNvSpPr/>
            <p:nvPr/>
          </p:nvSpPr>
          <p:spPr>
            <a:xfrm>
              <a:off x="3586056" y="513527"/>
              <a:ext cx="280981" cy="2846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cap="flat">
              <a:solidFill>
                <a:schemeClr val="accent2">
                  <a:hueOff val="-554920"/>
                  <a:satOff val="-21482"/>
                  <a:lumOff val="-6228"/>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95" name="Cirkel"/>
            <p:cNvSpPr/>
            <p:nvPr/>
          </p:nvSpPr>
          <p:spPr>
            <a:xfrm>
              <a:off x="497063" y="2243877"/>
              <a:ext cx="296041" cy="296042"/>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96" name="Cirkel"/>
            <p:cNvSpPr/>
            <p:nvPr/>
          </p:nvSpPr>
          <p:spPr>
            <a:xfrm>
              <a:off x="997548" y="2243877"/>
              <a:ext cx="296041" cy="296042"/>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97" name="Cirkel"/>
            <p:cNvSpPr/>
            <p:nvPr/>
          </p:nvSpPr>
          <p:spPr>
            <a:xfrm>
              <a:off x="694850" y="1802235"/>
              <a:ext cx="296041" cy="296041"/>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98" name="Cirkel"/>
            <p:cNvSpPr/>
            <p:nvPr/>
          </p:nvSpPr>
          <p:spPr>
            <a:xfrm>
              <a:off x="1393122" y="1802235"/>
              <a:ext cx="296041" cy="296041"/>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299" name="Cirkel"/>
            <p:cNvSpPr/>
            <p:nvPr/>
          </p:nvSpPr>
          <p:spPr>
            <a:xfrm>
              <a:off x="1497760" y="2242732"/>
              <a:ext cx="296041" cy="296041"/>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0" name="Afgeronde rechthoek"/>
            <p:cNvSpPr/>
            <p:nvPr/>
          </p:nvSpPr>
          <p:spPr>
            <a:xfrm>
              <a:off x="2889549" y="1570485"/>
              <a:ext cx="296041"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1" name="Afgeronde rechthoek"/>
            <p:cNvSpPr/>
            <p:nvPr/>
          </p:nvSpPr>
          <p:spPr>
            <a:xfrm>
              <a:off x="3197206" y="1802235"/>
              <a:ext cx="296042"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2" name="Afgeronde rechthoek"/>
            <p:cNvSpPr/>
            <p:nvPr/>
          </p:nvSpPr>
          <p:spPr>
            <a:xfrm>
              <a:off x="3551745" y="1570485"/>
              <a:ext cx="296041"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3" name="Afgeronde rechthoek"/>
            <p:cNvSpPr/>
            <p:nvPr/>
          </p:nvSpPr>
          <p:spPr>
            <a:xfrm>
              <a:off x="3551745" y="2128002"/>
              <a:ext cx="296041" cy="296042"/>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4" name="Afgeronde rechthoek"/>
            <p:cNvSpPr/>
            <p:nvPr/>
          </p:nvSpPr>
          <p:spPr>
            <a:xfrm>
              <a:off x="2889549" y="2128002"/>
              <a:ext cx="296041" cy="296042"/>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5" name="Afgeronde rechthoek"/>
            <p:cNvSpPr/>
            <p:nvPr/>
          </p:nvSpPr>
          <p:spPr>
            <a:xfrm>
              <a:off x="3186156" y="2243877"/>
              <a:ext cx="296041" cy="296042"/>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6" name="Veelhoek"/>
            <p:cNvSpPr/>
            <p:nvPr/>
          </p:nvSpPr>
          <p:spPr>
            <a:xfrm>
              <a:off x="959453" y="0"/>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7" name="Veelhoek"/>
            <p:cNvSpPr/>
            <p:nvPr/>
          </p:nvSpPr>
          <p:spPr>
            <a:xfrm>
              <a:off x="508457" y="27767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8" name="Veelhoek"/>
            <p:cNvSpPr/>
            <p:nvPr/>
          </p:nvSpPr>
          <p:spPr>
            <a:xfrm>
              <a:off x="959453" y="65066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09" name="Veelhoek"/>
            <p:cNvSpPr/>
            <p:nvPr/>
          </p:nvSpPr>
          <p:spPr>
            <a:xfrm>
              <a:off x="1265831" y="27767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10" name="Veelhoek"/>
            <p:cNvSpPr/>
            <p:nvPr/>
          </p:nvSpPr>
          <p:spPr>
            <a:xfrm>
              <a:off x="1416113" y="65066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11" name="Veelhoek"/>
            <p:cNvSpPr/>
            <p:nvPr/>
          </p:nvSpPr>
          <p:spPr>
            <a:xfrm>
              <a:off x="1791353" y="367033"/>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grpSp>
      <p:grpSp>
        <p:nvGrpSpPr>
          <p:cNvPr id="335" name="Groepeer"/>
          <p:cNvGrpSpPr/>
          <p:nvPr/>
        </p:nvGrpSpPr>
        <p:grpSpPr>
          <a:xfrm>
            <a:off x="8533275" y="10229002"/>
            <a:ext cx="4130617" cy="3046698"/>
            <a:chOff x="0" y="0"/>
            <a:chExt cx="4130615" cy="3046696"/>
          </a:xfrm>
        </p:grpSpPr>
        <p:sp>
          <p:nvSpPr>
            <p:cNvPr id="313" name="Lijn"/>
            <p:cNvSpPr/>
            <p:nvPr/>
          </p:nvSpPr>
          <p:spPr>
            <a:xfrm flipV="1">
              <a:off x="287938" y="557628"/>
              <a:ext cx="1" cy="2489069"/>
            </a:xfrm>
            <a:prstGeom prst="line">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14" name="Lijn"/>
            <p:cNvSpPr/>
            <p:nvPr/>
          </p:nvSpPr>
          <p:spPr>
            <a:xfrm>
              <a:off x="0" y="2690201"/>
              <a:ext cx="4130616" cy="1"/>
            </a:xfrm>
            <a:prstGeom prst="line">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15" name="Driehoek"/>
            <p:cNvSpPr/>
            <p:nvPr/>
          </p:nvSpPr>
          <p:spPr>
            <a:xfrm>
              <a:off x="3017521" y="336258"/>
              <a:ext cx="280982" cy="2846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16" name="Driehoek"/>
            <p:cNvSpPr/>
            <p:nvPr/>
          </p:nvSpPr>
          <p:spPr>
            <a:xfrm>
              <a:off x="3263491" y="773522"/>
              <a:ext cx="280981" cy="2846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17" name="Driehoek"/>
            <p:cNvSpPr/>
            <p:nvPr/>
          </p:nvSpPr>
          <p:spPr>
            <a:xfrm>
              <a:off x="3586056" y="513527"/>
              <a:ext cx="280981" cy="2846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18" name="Cirkel"/>
            <p:cNvSpPr/>
            <p:nvPr/>
          </p:nvSpPr>
          <p:spPr>
            <a:xfrm>
              <a:off x="497063" y="2243877"/>
              <a:ext cx="296041" cy="296042"/>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19" name="Cirkel"/>
            <p:cNvSpPr/>
            <p:nvPr/>
          </p:nvSpPr>
          <p:spPr>
            <a:xfrm>
              <a:off x="997548" y="2243877"/>
              <a:ext cx="296041" cy="296042"/>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0" name="Cirkel"/>
            <p:cNvSpPr/>
            <p:nvPr/>
          </p:nvSpPr>
          <p:spPr>
            <a:xfrm>
              <a:off x="694850" y="1802235"/>
              <a:ext cx="296041" cy="296041"/>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1" name="Cirkel"/>
            <p:cNvSpPr/>
            <p:nvPr/>
          </p:nvSpPr>
          <p:spPr>
            <a:xfrm>
              <a:off x="1393122" y="1802235"/>
              <a:ext cx="296041" cy="296041"/>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2" name="Cirkel"/>
            <p:cNvSpPr/>
            <p:nvPr/>
          </p:nvSpPr>
          <p:spPr>
            <a:xfrm>
              <a:off x="1497760" y="2242732"/>
              <a:ext cx="296041" cy="296041"/>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3" name="Afgeronde rechthoek"/>
            <p:cNvSpPr/>
            <p:nvPr/>
          </p:nvSpPr>
          <p:spPr>
            <a:xfrm>
              <a:off x="2889549" y="1570485"/>
              <a:ext cx="296041"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4" name="Afgeronde rechthoek"/>
            <p:cNvSpPr/>
            <p:nvPr/>
          </p:nvSpPr>
          <p:spPr>
            <a:xfrm>
              <a:off x="3197206" y="1802235"/>
              <a:ext cx="296042"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5" name="Afgeronde rechthoek"/>
            <p:cNvSpPr/>
            <p:nvPr/>
          </p:nvSpPr>
          <p:spPr>
            <a:xfrm>
              <a:off x="3551745" y="1570485"/>
              <a:ext cx="296041"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6" name="Afgeronde rechthoek"/>
            <p:cNvSpPr/>
            <p:nvPr/>
          </p:nvSpPr>
          <p:spPr>
            <a:xfrm>
              <a:off x="3551745" y="2128002"/>
              <a:ext cx="296041" cy="296042"/>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7" name="Afgeronde rechthoek"/>
            <p:cNvSpPr/>
            <p:nvPr/>
          </p:nvSpPr>
          <p:spPr>
            <a:xfrm>
              <a:off x="2889549" y="2128002"/>
              <a:ext cx="296041" cy="296042"/>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8" name="Afgeronde rechthoek"/>
            <p:cNvSpPr/>
            <p:nvPr/>
          </p:nvSpPr>
          <p:spPr>
            <a:xfrm>
              <a:off x="3186156" y="2243877"/>
              <a:ext cx="296041" cy="296042"/>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29" name="Veelhoek"/>
            <p:cNvSpPr/>
            <p:nvPr/>
          </p:nvSpPr>
          <p:spPr>
            <a:xfrm>
              <a:off x="959453" y="0"/>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30" name="Veelhoek"/>
            <p:cNvSpPr/>
            <p:nvPr/>
          </p:nvSpPr>
          <p:spPr>
            <a:xfrm>
              <a:off x="508457" y="27767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31" name="Veelhoek"/>
            <p:cNvSpPr/>
            <p:nvPr/>
          </p:nvSpPr>
          <p:spPr>
            <a:xfrm>
              <a:off x="959453" y="65066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32" name="Veelhoek"/>
            <p:cNvSpPr/>
            <p:nvPr/>
          </p:nvSpPr>
          <p:spPr>
            <a:xfrm>
              <a:off x="1265831" y="27767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33" name="Veelhoek"/>
            <p:cNvSpPr/>
            <p:nvPr/>
          </p:nvSpPr>
          <p:spPr>
            <a:xfrm>
              <a:off x="1416113" y="650664"/>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34" name="Veelhoek"/>
            <p:cNvSpPr/>
            <p:nvPr/>
          </p:nvSpPr>
          <p:spPr>
            <a:xfrm>
              <a:off x="1791353" y="367033"/>
              <a:ext cx="396519" cy="377112"/>
            </a:xfrm>
            <a:prstGeom prst="pentagon">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grpSp>
      <p:grpSp>
        <p:nvGrpSpPr>
          <p:cNvPr id="358" name="Groepeer"/>
          <p:cNvGrpSpPr/>
          <p:nvPr/>
        </p:nvGrpSpPr>
        <p:grpSpPr>
          <a:xfrm>
            <a:off x="13922136" y="4547023"/>
            <a:ext cx="4130617" cy="3046698"/>
            <a:chOff x="0" y="0"/>
            <a:chExt cx="4130615" cy="3046696"/>
          </a:xfrm>
        </p:grpSpPr>
        <p:sp>
          <p:nvSpPr>
            <p:cNvPr id="336" name="Lijn"/>
            <p:cNvSpPr/>
            <p:nvPr/>
          </p:nvSpPr>
          <p:spPr>
            <a:xfrm flipV="1">
              <a:off x="287938" y="557628"/>
              <a:ext cx="1" cy="2489069"/>
            </a:xfrm>
            <a:prstGeom prst="line">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37" name="Lijn"/>
            <p:cNvSpPr/>
            <p:nvPr/>
          </p:nvSpPr>
          <p:spPr>
            <a:xfrm>
              <a:off x="0" y="2690201"/>
              <a:ext cx="4130616" cy="1"/>
            </a:xfrm>
            <a:prstGeom prst="line">
              <a:avLst/>
            </a:pr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38" name="Driehoek"/>
            <p:cNvSpPr/>
            <p:nvPr/>
          </p:nvSpPr>
          <p:spPr>
            <a:xfrm>
              <a:off x="3017521" y="336258"/>
              <a:ext cx="280982" cy="2846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39" name="Driehoek"/>
            <p:cNvSpPr/>
            <p:nvPr/>
          </p:nvSpPr>
          <p:spPr>
            <a:xfrm>
              <a:off x="3263491" y="773522"/>
              <a:ext cx="280981" cy="2846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0" name="Driehoek"/>
            <p:cNvSpPr/>
            <p:nvPr/>
          </p:nvSpPr>
          <p:spPr>
            <a:xfrm>
              <a:off x="3586056" y="513527"/>
              <a:ext cx="280981" cy="2846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1" name="Cirkel"/>
            <p:cNvSpPr/>
            <p:nvPr/>
          </p:nvSpPr>
          <p:spPr>
            <a:xfrm>
              <a:off x="497063" y="2243877"/>
              <a:ext cx="296041" cy="296042"/>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2" name="Cirkel"/>
            <p:cNvSpPr/>
            <p:nvPr/>
          </p:nvSpPr>
          <p:spPr>
            <a:xfrm>
              <a:off x="997548" y="2243877"/>
              <a:ext cx="296041" cy="296042"/>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3" name="Cirkel"/>
            <p:cNvSpPr/>
            <p:nvPr/>
          </p:nvSpPr>
          <p:spPr>
            <a:xfrm>
              <a:off x="694850" y="1802235"/>
              <a:ext cx="296041" cy="296041"/>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4" name="Cirkel"/>
            <p:cNvSpPr/>
            <p:nvPr/>
          </p:nvSpPr>
          <p:spPr>
            <a:xfrm>
              <a:off x="1393122" y="1802235"/>
              <a:ext cx="296041" cy="296041"/>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5" name="Cirkel"/>
            <p:cNvSpPr/>
            <p:nvPr/>
          </p:nvSpPr>
          <p:spPr>
            <a:xfrm>
              <a:off x="1497760" y="2242732"/>
              <a:ext cx="296041" cy="296041"/>
            </a:xfrm>
            <a:prstGeom prst="ellipse">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6" name="Afgeronde rechthoek"/>
            <p:cNvSpPr/>
            <p:nvPr/>
          </p:nvSpPr>
          <p:spPr>
            <a:xfrm>
              <a:off x="2889549" y="1570485"/>
              <a:ext cx="296041"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7" name="Afgeronde rechthoek"/>
            <p:cNvSpPr/>
            <p:nvPr/>
          </p:nvSpPr>
          <p:spPr>
            <a:xfrm>
              <a:off x="3197206" y="1802235"/>
              <a:ext cx="296042"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8" name="Afgeronde rechthoek"/>
            <p:cNvSpPr/>
            <p:nvPr/>
          </p:nvSpPr>
          <p:spPr>
            <a:xfrm>
              <a:off x="3551745" y="1570485"/>
              <a:ext cx="296041"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49" name="Afgeronde rechthoek"/>
            <p:cNvSpPr/>
            <p:nvPr/>
          </p:nvSpPr>
          <p:spPr>
            <a:xfrm>
              <a:off x="3551745" y="2128002"/>
              <a:ext cx="296041" cy="296042"/>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50" name="Afgeronde rechthoek"/>
            <p:cNvSpPr/>
            <p:nvPr/>
          </p:nvSpPr>
          <p:spPr>
            <a:xfrm>
              <a:off x="2889549" y="2128002"/>
              <a:ext cx="296041" cy="296042"/>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51" name="Veelhoek"/>
            <p:cNvSpPr/>
            <p:nvPr/>
          </p:nvSpPr>
          <p:spPr>
            <a:xfrm>
              <a:off x="959453" y="0"/>
              <a:ext cx="396519" cy="377112"/>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52" name="Veelhoek"/>
            <p:cNvSpPr/>
            <p:nvPr/>
          </p:nvSpPr>
          <p:spPr>
            <a:xfrm>
              <a:off x="508457" y="277674"/>
              <a:ext cx="396519" cy="377112"/>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53" name="Veelhoek"/>
            <p:cNvSpPr/>
            <p:nvPr/>
          </p:nvSpPr>
          <p:spPr>
            <a:xfrm>
              <a:off x="959453" y="650664"/>
              <a:ext cx="396519" cy="377112"/>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54" name="Veelhoek"/>
            <p:cNvSpPr/>
            <p:nvPr/>
          </p:nvSpPr>
          <p:spPr>
            <a:xfrm>
              <a:off x="1265831" y="277674"/>
              <a:ext cx="396519" cy="377112"/>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55" name="Veelhoek"/>
            <p:cNvSpPr/>
            <p:nvPr/>
          </p:nvSpPr>
          <p:spPr>
            <a:xfrm>
              <a:off x="1416113" y="650664"/>
              <a:ext cx="396519" cy="377112"/>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56" name="Veelhoek"/>
            <p:cNvSpPr/>
            <p:nvPr/>
          </p:nvSpPr>
          <p:spPr>
            <a:xfrm>
              <a:off x="1791353" y="367033"/>
              <a:ext cx="396519" cy="377112"/>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57" name="Afgeronde rechthoek"/>
            <p:cNvSpPr/>
            <p:nvPr/>
          </p:nvSpPr>
          <p:spPr>
            <a:xfrm>
              <a:off x="3186156" y="2286562"/>
              <a:ext cx="296041" cy="296041"/>
            </a:xfrm>
            <a:prstGeom prst="roundRect">
              <a:avLst>
                <a:gd name="adj" fmla="val 15000"/>
              </a:avLst>
            </a:prstGeom>
            <a:solidFill>
              <a:srgbClr val="A6AAA9"/>
            </a:solidFill>
            <a:ln w="12700" cap="flat">
              <a:solidFill>
                <a:srgbClr val="53585F"/>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0" name="Vergelijking"/>
              <p:cNvSpPr txBox="1"/>
              <p:nvPr/>
            </p:nvSpPr>
            <p:spPr>
              <a:xfrm>
                <a:off x="14941436" y="5499160"/>
                <a:ext cx="1965123" cy="3088235"/>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d>
                        <m:dPr>
                          <m:begChr m:val="["/>
                          <m:endChr m:val="]"/>
                          <m:ctrlPr>
                            <a:rPr sz="5100" i="1">
                              <a:solidFill>
                                <a:srgbClr val="000000"/>
                              </a:solidFill>
                              <a:latin typeface="Cambria Math" panose="02040503050406030204" pitchFamily="18" charset="0"/>
                            </a:rPr>
                          </m:ctrlPr>
                        </m:dPr>
                        <m:e>
                          <m:eqArr>
                            <m:eqArrPr>
                              <m:ctrlPr>
                                <a:rPr sz="5100" i="1">
                                  <a:solidFill>
                                    <a:srgbClr val="000000"/>
                                  </a:solidFill>
                                  <a:latin typeface="Cambria Math" panose="02040503050406030204" pitchFamily="18" charset="0"/>
                                </a:rPr>
                              </m:ctrlPr>
                            </m:eqArrPr>
                            <m:e>
                              <m:r>
                                <a:rPr sz="5100" i="1">
                                  <a:solidFill>
                                    <a:srgbClr val="000000"/>
                                  </a:solidFill>
                                  <a:latin typeface="Cambria Math" panose="02040503050406030204" pitchFamily="18" charset="0"/>
                                </a:rPr>
                                <m:t>0</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213</m:t>
                              </m:r>
                            </m:e>
                            <m:e>
                              <m:r>
                                <a:rPr sz="5100" i="1">
                                  <a:solidFill>
                                    <a:srgbClr val="000000"/>
                                  </a:solidFill>
                                  <a:latin typeface="Cambria Math" panose="02040503050406030204" pitchFamily="18" charset="0"/>
                                </a:rPr>
                                <m:t>0</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423</m:t>
                              </m:r>
                            </m:e>
                            <m:e>
                              <m:r>
                                <a:rPr sz="5100" i="1">
                                  <a:solidFill>
                                    <a:srgbClr val="000000"/>
                                  </a:solidFill>
                                  <a:latin typeface="Cambria Math" panose="02040503050406030204" pitchFamily="18" charset="0"/>
                                </a:rPr>
                                <m:t>0</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786</m:t>
                              </m:r>
                            </m:e>
                            <m:e>
                              <m:r>
                                <a:rPr sz="5100" i="1">
                                  <a:solidFill>
                                    <a:srgbClr val="000000"/>
                                  </a:solidFill>
                                  <a:latin typeface="Cambria Math" panose="02040503050406030204" pitchFamily="18" charset="0"/>
                                </a:rPr>
                                <m:t>0</m:t>
                              </m:r>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143</m:t>
                              </m:r>
                            </m:e>
                          </m:eqArr>
                        </m:e>
                      </m:d>
                    </m:oMath>
                  </m:oMathPara>
                </a14:m>
                <a:endParaRPr sz="5100"/>
              </a:p>
            </p:txBody>
          </p:sp>
        </mc:Choice>
        <mc:Fallback xmlns="">
          <p:sp>
            <p:nvSpPr>
              <p:cNvPr id="360" name="Vergelijking"/>
              <p:cNvSpPr txBox="1">
                <a:spLocks noRot="1" noChangeAspect="1" noMove="1" noResize="1" noEditPoints="1" noAdjustHandles="1" noChangeArrowheads="1" noChangeShapeType="1" noTextEdit="1"/>
              </p:cNvSpPr>
              <p:nvPr/>
            </p:nvSpPr>
            <p:spPr>
              <a:xfrm>
                <a:off x="14941436" y="5499160"/>
                <a:ext cx="1965123" cy="3088235"/>
              </a:xfrm>
              <a:prstGeom prst="rect">
                <a:avLst/>
              </a:prstGeom>
              <a:blipFill>
                <a:blip r:embed="rId3"/>
                <a:stretch>
                  <a:fillRect r="-5128"/>
                </a:stretch>
              </a:blipFill>
              <a:ln w="12700">
                <a:miter lim="400000"/>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61" name="Vergelijking"/>
              <p:cNvSpPr txBox="1"/>
              <p:nvPr/>
            </p:nvSpPr>
            <p:spPr>
              <a:xfrm>
                <a:off x="19279136" y="5506232"/>
                <a:ext cx="831648" cy="3073985"/>
              </a:xfrm>
              <a:prstGeom prst="rect">
                <a:avLst/>
              </a:prstGeom>
              <a:ln w="12700">
                <a:miter lim="400000"/>
              </a:ln>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d>
                        <m:dPr>
                          <m:begChr m:val="["/>
                          <m:endChr m:val="]"/>
                          <m:ctrlPr>
                            <a:rPr sz="5100" i="1">
                              <a:solidFill>
                                <a:srgbClr val="000000"/>
                              </a:solidFill>
                              <a:latin typeface="Cambria Math" panose="02040503050406030204" pitchFamily="18" charset="0"/>
                            </a:rPr>
                          </m:ctrlPr>
                        </m:dPr>
                        <m:e>
                          <m:eqArr>
                            <m:eqArrPr>
                              <m:ctrlPr>
                                <a:rPr sz="5100" i="1">
                                  <a:solidFill>
                                    <a:srgbClr val="000000"/>
                                  </a:solidFill>
                                  <a:latin typeface="Cambria Math" panose="02040503050406030204" pitchFamily="18" charset="0"/>
                                </a:rPr>
                              </m:ctrlPr>
                            </m:eqArrPr>
                            <m:e>
                              <m:r>
                                <a:rPr sz="5100" i="1">
                                  <a:solidFill>
                                    <a:srgbClr val="000000"/>
                                  </a:solidFill>
                                  <a:latin typeface="Cambria Math" panose="02040503050406030204" pitchFamily="18" charset="0"/>
                                </a:rPr>
                                <m:t>0</m:t>
                              </m:r>
                            </m:e>
                            <m:e>
                              <m:r>
                                <a:rPr sz="5100" i="1">
                                  <a:solidFill>
                                    <a:srgbClr val="000000"/>
                                  </a:solidFill>
                                  <a:latin typeface="Cambria Math" panose="02040503050406030204" pitchFamily="18" charset="0"/>
                                </a:rPr>
                                <m:t>0</m:t>
                              </m:r>
                            </m:e>
                            <m:e>
                              <m:r>
                                <a:rPr sz="5100" i="1">
                                  <a:solidFill>
                                    <a:srgbClr val="000000"/>
                                  </a:solidFill>
                                  <a:latin typeface="Cambria Math" panose="02040503050406030204" pitchFamily="18" charset="0"/>
                                </a:rPr>
                                <m:t>1</m:t>
                              </m:r>
                            </m:e>
                            <m:e>
                              <m:r>
                                <a:rPr sz="5100" i="1">
                                  <a:solidFill>
                                    <a:srgbClr val="000000"/>
                                  </a:solidFill>
                                  <a:latin typeface="Cambria Math" panose="02040503050406030204" pitchFamily="18" charset="0"/>
                                </a:rPr>
                                <m:t>0</m:t>
                              </m:r>
                            </m:e>
                          </m:eqArr>
                        </m:e>
                      </m:d>
                    </m:oMath>
                  </m:oMathPara>
                </a14:m>
                <a:endParaRPr sz="5100"/>
              </a:p>
            </p:txBody>
          </p:sp>
        </mc:Choice>
        <mc:Fallback xmlns="">
          <p:sp>
            <p:nvSpPr>
              <p:cNvPr id="361" name="Vergelijking"/>
              <p:cNvSpPr txBox="1">
                <a:spLocks noRot="1" noChangeAspect="1" noMove="1" noResize="1" noEditPoints="1" noAdjustHandles="1" noChangeArrowheads="1" noChangeShapeType="1" noTextEdit="1"/>
              </p:cNvSpPr>
              <p:nvPr/>
            </p:nvSpPr>
            <p:spPr>
              <a:xfrm>
                <a:off x="19279136" y="5506232"/>
                <a:ext cx="831648" cy="3073985"/>
              </a:xfrm>
              <a:prstGeom prst="rect">
                <a:avLst/>
              </a:prstGeom>
              <a:blipFill>
                <a:blip r:embed="rId4"/>
                <a:stretch>
                  <a:fillRect r="-3030"/>
                </a:stretch>
              </a:blipFill>
              <a:ln w="12700">
                <a:miter lim="400000"/>
              </a:ln>
            </p:spPr>
            <p:txBody>
              <a:bodyPr/>
              <a:lstStyle/>
              <a:p>
                <a:r>
                  <a:rPr lang="nl-NL">
                    <a:noFill/>
                  </a:rPr>
                  <a:t> </a:t>
                </a:r>
              </a:p>
            </p:txBody>
          </p:sp>
        </mc:Fallback>
      </mc:AlternateContent>
      <p:grpSp>
        <p:nvGrpSpPr>
          <p:cNvPr id="394" name="Groepeer"/>
          <p:cNvGrpSpPr/>
          <p:nvPr/>
        </p:nvGrpSpPr>
        <p:grpSpPr>
          <a:xfrm>
            <a:off x="2989238" y="2152672"/>
            <a:ext cx="9560157" cy="9761074"/>
            <a:chOff x="0" y="0"/>
            <a:chExt cx="9560155" cy="9761073"/>
          </a:xfrm>
        </p:grpSpPr>
        <p:sp>
          <p:nvSpPr>
            <p:cNvPr id="362" name="Lijn"/>
            <p:cNvSpPr/>
            <p:nvPr/>
          </p:nvSpPr>
          <p:spPr>
            <a:xfrm>
              <a:off x="835449" y="889623"/>
              <a:ext cx="2077782" cy="1"/>
            </a:xfrm>
            <a:prstGeom prst="line">
              <a:avLst/>
            </a:prstGeom>
            <a:noFill/>
            <a:ln w="50800" cap="flat">
              <a:solidFill>
                <a:schemeClr val="accent5"/>
              </a:solidFill>
              <a:prstDash val="solid"/>
              <a:miter lim="400000"/>
              <a:tailEnd type="stealth" w="med" len="med"/>
            </a:ln>
            <a:effectLst/>
          </p:spPr>
          <p:txBody>
            <a:bodyPr wrap="square" lIns="71437" tIns="71437" rIns="71437" bIns="71437" numCol="1" anchor="ctr">
              <a:noAutofit/>
            </a:bodyPr>
            <a:lstStyle/>
            <a:p>
              <a:pPr>
                <a:defRPr sz="3200"/>
              </a:pPr>
              <a:endParaRPr/>
            </a:p>
          </p:txBody>
        </p:sp>
        <p:sp>
          <p:nvSpPr>
            <p:cNvPr id="363" name="Lijn"/>
            <p:cNvSpPr/>
            <p:nvPr/>
          </p:nvSpPr>
          <p:spPr>
            <a:xfrm>
              <a:off x="4593611" y="889623"/>
              <a:ext cx="2077782" cy="1"/>
            </a:xfrm>
            <a:prstGeom prst="line">
              <a:avLst/>
            </a:prstGeom>
            <a:noFill/>
            <a:ln w="50800" cap="flat">
              <a:solidFill>
                <a:schemeClr val="accent5"/>
              </a:solidFill>
              <a:prstDash val="solid"/>
              <a:miter lim="400000"/>
              <a:tailEnd type="stealth" w="med" len="med"/>
            </a:ln>
            <a:effectLst/>
          </p:spPr>
          <p:txBody>
            <a:bodyPr wrap="square" lIns="71437" tIns="71437" rIns="71437" bIns="71437" numCol="1" anchor="ctr">
              <a:noAutofit/>
            </a:bodyPr>
            <a:lstStyle/>
            <a:p>
              <a:pPr>
                <a:defRPr sz="3200"/>
              </a:pPr>
              <a:endParaRPr/>
            </a:p>
          </p:txBody>
        </p:sp>
        <p:sp>
          <p:nvSpPr>
            <p:cNvPr id="364" name="Cirkel"/>
            <p:cNvSpPr/>
            <p:nvPr/>
          </p:nvSpPr>
          <p:spPr>
            <a:xfrm>
              <a:off x="2959062" y="0"/>
              <a:ext cx="1699400" cy="1699399"/>
            </a:xfrm>
            <a:prstGeom prst="ellipse">
              <a:avLst/>
            </a:prstGeom>
            <a:solidFill>
              <a:srgbClr val="F39200"/>
            </a:solidFill>
            <a:ln w="12700" cap="flat">
              <a:solidFill>
                <a:srgbClr val="000000"/>
              </a:solidFill>
              <a:prstDash val="solid"/>
              <a:miter lim="400000"/>
            </a:ln>
            <a:effectLst/>
          </p:spPr>
          <p:txBody>
            <a:bodyPr wrap="square" lIns="71437" tIns="71437" rIns="71437" bIns="71437" numCol="1" anchor="ctr">
              <a:noAutofit/>
            </a:bodyPr>
            <a:lstStyle/>
            <a:p>
              <a:pPr>
                <a:defRPr sz="2400">
                  <a:latin typeface="Calibri"/>
                  <a:ea typeface="Calibri"/>
                  <a:cs typeface="Calibri"/>
                  <a:sym typeface="Calibri"/>
                </a:defRPr>
              </a:pPr>
              <a:endParaRPr/>
            </a:p>
          </p:txBody>
        </p:sp>
        <mc:AlternateContent xmlns:mc="http://schemas.openxmlformats.org/markup-compatibility/2006" xmlns:a14="http://schemas.microsoft.com/office/drawing/2010/main">
          <mc:Choice Requires="a14">
            <p:sp>
              <p:nvSpPr>
                <p:cNvPr id="365" name="Cirkel"/>
                <p:cNvSpPr/>
                <p:nvPr/>
              </p:nvSpPr>
              <p:spPr>
                <a:xfrm>
                  <a:off x="0" y="0"/>
                  <a:ext cx="1699399" cy="1699399"/>
                </a:xfrm>
                <a:prstGeom prst="ellipse">
                  <a:avLst/>
                </a:prstGeom>
                <a:solidFill>
                  <a:srgbClr val="01FF44"/>
                </a:solidFill>
                <a:ln w="12700" cap="flat">
                  <a:solidFill>
                    <a:srgbClr val="000000"/>
                  </a:solidFill>
                  <a:prstDash val="solid"/>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71437" tIns="71437" rIns="71437" bIns="71437" numCol="1" anchor="ctr">
                  <a:noAutofit/>
                </a:bodyPr>
                <a:lstStyle>
                  <a:lvl1pPr>
                    <a:defRPr sz="6600">
                      <a:latin typeface="Calibri"/>
                      <a:ea typeface="Calibri"/>
                      <a:cs typeface="Calibri"/>
                      <a:sym typeface="Calibri"/>
                    </a:defRPr>
                  </a:lvl1pPr>
                </a:lstStyle>
                <a:p>
                  <a:pPr/>
                  <a14:m>
                    <m:oMathPara xmlns:m="http://schemas.openxmlformats.org/officeDocument/2006/math">
                      <m:oMathParaPr>
                        <m:jc m:val="center"/>
                      </m:oMathParaPr>
                      <m:oMath xmlns:m="http://schemas.openxmlformats.org/officeDocument/2006/math">
                        <m:r>
                          <m:rPr>
                            <m:sty m:val="p"/>
                          </m:rPr>
                          <a:rPr sz="5200" i="1">
                            <a:solidFill>
                              <a:srgbClr val="000000"/>
                            </a:solidFill>
                            <a:latin typeface="Cambria Math" panose="02040503050406030204" pitchFamily="18" charset="0"/>
                          </a:rPr>
                          <m:t>Σ</m:t>
                        </m:r>
                      </m:oMath>
                    </m:oMathPara>
                  </a14:m>
                  <a:endParaRPr sz="4800"/>
                </a:p>
              </p:txBody>
            </p:sp>
          </mc:Choice>
          <mc:Fallback xmlns="">
            <p:sp>
              <p:nvSpPr>
                <p:cNvPr id="365" name="Cirkel"/>
                <p:cNvSpPr>
                  <a:spLocks noRot="1" noChangeAspect="1" noMove="1" noResize="1" noEditPoints="1" noAdjustHandles="1" noChangeArrowheads="1" noChangeShapeType="1" noTextEdit="1"/>
                </p:cNvSpPr>
                <p:nvPr/>
              </p:nvSpPr>
              <p:spPr>
                <a:xfrm>
                  <a:off x="0" y="0"/>
                  <a:ext cx="1699399" cy="1699399"/>
                </a:xfrm>
                <a:prstGeom prst="ellipse">
                  <a:avLst/>
                </a:prstGeom>
                <a:blipFill>
                  <a:blip r:embed="rId5"/>
                  <a:stretch>
                    <a:fillRect/>
                  </a:stretch>
                </a:blip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nl-NL">
                      <a:noFill/>
                    </a:rPr>
                    <a:t> </a:t>
                  </a:r>
                </a:p>
              </p:txBody>
            </p:sp>
          </mc:Fallback>
        </mc:AlternateContent>
        <p:sp>
          <p:nvSpPr>
            <p:cNvPr id="366" name="Lijn"/>
            <p:cNvSpPr/>
            <p:nvPr/>
          </p:nvSpPr>
          <p:spPr>
            <a:xfrm flipV="1">
              <a:off x="3808762" y="209642"/>
              <a:ext cx="1" cy="1280115"/>
            </a:xfrm>
            <a:prstGeom prst="line">
              <a:avLst/>
            </a:prstGeom>
            <a:noFill/>
            <a:ln w="127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67" name="Lijn"/>
            <p:cNvSpPr/>
            <p:nvPr/>
          </p:nvSpPr>
          <p:spPr>
            <a:xfrm>
              <a:off x="3238531" y="452216"/>
              <a:ext cx="1096291" cy="777266"/>
            </a:xfrm>
            <a:custGeom>
              <a:avLst/>
              <a:gdLst/>
              <a:ahLst/>
              <a:cxnLst>
                <a:cxn ang="0">
                  <a:pos x="wd2" y="hd2"/>
                </a:cxn>
                <a:cxn ang="5400000">
                  <a:pos x="wd2" y="hd2"/>
                </a:cxn>
                <a:cxn ang="10800000">
                  <a:pos x="wd2" y="hd2"/>
                </a:cxn>
                <a:cxn ang="16200000">
                  <a:pos x="wd2" y="hd2"/>
                </a:cxn>
              </a:cxnLst>
              <a:rect l="0" t="0" r="r" b="b"/>
              <a:pathLst>
                <a:path w="21600" h="19505" extrusionOk="0">
                  <a:moveTo>
                    <a:pt x="0" y="19302"/>
                  </a:moveTo>
                  <a:cubicBezTo>
                    <a:pt x="5036" y="20451"/>
                    <a:pt x="9953" y="16629"/>
                    <a:pt x="11452" y="10399"/>
                  </a:cubicBezTo>
                  <a:cubicBezTo>
                    <a:pt x="11821" y="8866"/>
                    <a:pt x="11944" y="7245"/>
                    <a:pt x="12414" y="5757"/>
                  </a:cubicBezTo>
                  <a:cubicBezTo>
                    <a:pt x="13871" y="1149"/>
                    <a:pt x="17941" y="-1149"/>
                    <a:pt x="21600" y="570"/>
                  </a:cubicBezTo>
                </a:path>
              </a:pathLst>
            </a:cu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68" name="Lijn"/>
            <p:cNvSpPr/>
            <p:nvPr/>
          </p:nvSpPr>
          <p:spPr>
            <a:xfrm>
              <a:off x="4593611" y="3595327"/>
              <a:ext cx="2077782" cy="1"/>
            </a:xfrm>
            <a:prstGeom prst="line">
              <a:avLst/>
            </a:prstGeom>
            <a:noFill/>
            <a:ln w="50800" cap="flat">
              <a:solidFill>
                <a:schemeClr val="accent5"/>
              </a:solidFill>
              <a:prstDash val="solid"/>
              <a:miter lim="400000"/>
              <a:tailEnd type="stealth" w="med" len="med"/>
            </a:ln>
            <a:effectLst/>
          </p:spPr>
          <p:txBody>
            <a:bodyPr wrap="square" lIns="71437" tIns="71437" rIns="71437" bIns="71437" numCol="1" anchor="ctr">
              <a:noAutofit/>
            </a:bodyPr>
            <a:lstStyle/>
            <a:p>
              <a:pPr>
                <a:defRPr sz="3200"/>
              </a:pPr>
              <a:endParaRPr/>
            </a:p>
          </p:txBody>
        </p:sp>
        <p:sp>
          <p:nvSpPr>
            <p:cNvPr id="369" name="Cirkel"/>
            <p:cNvSpPr/>
            <p:nvPr/>
          </p:nvSpPr>
          <p:spPr>
            <a:xfrm>
              <a:off x="2959062" y="2705704"/>
              <a:ext cx="1699400" cy="1699400"/>
            </a:xfrm>
            <a:prstGeom prst="ellipse">
              <a:avLst/>
            </a:prstGeom>
            <a:solidFill>
              <a:srgbClr val="F39200"/>
            </a:solidFill>
            <a:ln w="12700" cap="flat">
              <a:solidFill>
                <a:srgbClr val="000000"/>
              </a:solidFill>
              <a:prstDash val="solid"/>
              <a:miter lim="400000"/>
            </a:ln>
            <a:effectLst/>
          </p:spPr>
          <p:txBody>
            <a:bodyPr wrap="square" lIns="71437" tIns="71437" rIns="71437" bIns="71437" numCol="1" anchor="ctr">
              <a:noAutofit/>
            </a:bodyPr>
            <a:lstStyle/>
            <a:p>
              <a:pPr>
                <a:defRPr sz="2400">
                  <a:latin typeface="Calibri"/>
                  <a:ea typeface="Calibri"/>
                  <a:cs typeface="Calibri"/>
                  <a:sym typeface="Calibri"/>
                </a:defRPr>
              </a:pPr>
              <a:endParaRPr/>
            </a:p>
          </p:txBody>
        </p:sp>
        <p:sp>
          <p:nvSpPr>
            <p:cNvPr id="370" name="Lijn"/>
            <p:cNvSpPr/>
            <p:nvPr/>
          </p:nvSpPr>
          <p:spPr>
            <a:xfrm flipV="1">
              <a:off x="3808762" y="2915346"/>
              <a:ext cx="1" cy="1280115"/>
            </a:xfrm>
            <a:prstGeom prst="line">
              <a:avLst/>
            </a:prstGeom>
            <a:noFill/>
            <a:ln w="127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71" name="Lijn"/>
            <p:cNvSpPr/>
            <p:nvPr/>
          </p:nvSpPr>
          <p:spPr>
            <a:xfrm>
              <a:off x="3238531" y="3157920"/>
              <a:ext cx="1096291" cy="777266"/>
            </a:xfrm>
            <a:custGeom>
              <a:avLst/>
              <a:gdLst/>
              <a:ahLst/>
              <a:cxnLst>
                <a:cxn ang="0">
                  <a:pos x="wd2" y="hd2"/>
                </a:cxn>
                <a:cxn ang="5400000">
                  <a:pos x="wd2" y="hd2"/>
                </a:cxn>
                <a:cxn ang="10800000">
                  <a:pos x="wd2" y="hd2"/>
                </a:cxn>
                <a:cxn ang="16200000">
                  <a:pos x="wd2" y="hd2"/>
                </a:cxn>
              </a:cxnLst>
              <a:rect l="0" t="0" r="r" b="b"/>
              <a:pathLst>
                <a:path w="21600" h="19505" extrusionOk="0">
                  <a:moveTo>
                    <a:pt x="0" y="19302"/>
                  </a:moveTo>
                  <a:cubicBezTo>
                    <a:pt x="5036" y="20451"/>
                    <a:pt x="9953" y="16629"/>
                    <a:pt x="11452" y="10399"/>
                  </a:cubicBezTo>
                  <a:cubicBezTo>
                    <a:pt x="11821" y="8866"/>
                    <a:pt x="11944" y="7245"/>
                    <a:pt x="12414" y="5757"/>
                  </a:cubicBezTo>
                  <a:cubicBezTo>
                    <a:pt x="13871" y="1149"/>
                    <a:pt x="17941" y="-1149"/>
                    <a:pt x="21600" y="570"/>
                  </a:cubicBezTo>
                </a:path>
              </a:pathLst>
            </a:cu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72" name="Lijn"/>
            <p:cNvSpPr/>
            <p:nvPr/>
          </p:nvSpPr>
          <p:spPr>
            <a:xfrm>
              <a:off x="4593611" y="6380878"/>
              <a:ext cx="2077782" cy="1"/>
            </a:xfrm>
            <a:prstGeom prst="line">
              <a:avLst/>
            </a:prstGeom>
            <a:noFill/>
            <a:ln w="50800" cap="flat">
              <a:solidFill>
                <a:schemeClr val="accent5"/>
              </a:solidFill>
              <a:prstDash val="solid"/>
              <a:miter lim="400000"/>
              <a:tailEnd type="stealth" w="med" len="med"/>
            </a:ln>
            <a:effectLst/>
          </p:spPr>
          <p:txBody>
            <a:bodyPr wrap="square" lIns="71437" tIns="71437" rIns="71437" bIns="71437" numCol="1" anchor="ctr">
              <a:noAutofit/>
            </a:bodyPr>
            <a:lstStyle/>
            <a:p>
              <a:pPr>
                <a:defRPr sz="3200"/>
              </a:pPr>
              <a:endParaRPr/>
            </a:p>
          </p:txBody>
        </p:sp>
        <p:sp>
          <p:nvSpPr>
            <p:cNvPr id="373" name="Cirkel"/>
            <p:cNvSpPr/>
            <p:nvPr/>
          </p:nvSpPr>
          <p:spPr>
            <a:xfrm>
              <a:off x="2959062" y="5491255"/>
              <a:ext cx="1699400" cy="1699399"/>
            </a:xfrm>
            <a:prstGeom prst="ellipse">
              <a:avLst/>
            </a:prstGeom>
            <a:solidFill>
              <a:srgbClr val="F39200"/>
            </a:solidFill>
            <a:ln w="12700" cap="flat">
              <a:solidFill>
                <a:srgbClr val="000000"/>
              </a:solidFill>
              <a:prstDash val="solid"/>
              <a:miter lim="400000"/>
            </a:ln>
            <a:effectLst/>
          </p:spPr>
          <p:txBody>
            <a:bodyPr wrap="square" lIns="71437" tIns="71437" rIns="71437" bIns="71437" numCol="1" anchor="ctr">
              <a:noAutofit/>
            </a:bodyPr>
            <a:lstStyle/>
            <a:p>
              <a:pPr>
                <a:defRPr sz="2400">
                  <a:latin typeface="Calibri"/>
                  <a:ea typeface="Calibri"/>
                  <a:cs typeface="Calibri"/>
                  <a:sym typeface="Calibri"/>
                </a:defRPr>
              </a:pPr>
              <a:endParaRPr/>
            </a:p>
          </p:txBody>
        </p:sp>
        <p:sp>
          <p:nvSpPr>
            <p:cNvPr id="374" name="Lijn"/>
            <p:cNvSpPr/>
            <p:nvPr/>
          </p:nvSpPr>
          <p:spPr>
            <a:xfrm flipV="1">
              <a:off x="3808762" y="5700897"/>
              <a:ext cx="1" cy="1280115"/>
            </a:xfrm>
            <a:prstGeom prst="line">
              <a:avLst/>
            </a:prstGeom>
            <a:noFill/>
            <a:ln w="127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75" name="Lijn"/>
            <p:cNvSpPr/>
            <p:nvPr/>
          </p:nvSpPr>
          <p:spPr>
            <a:xfrm>
              <a:off x="3238531" y="5943472"/>
              <a:ext cx="1096291" cy="777266"/>
            </a:xfrm>
            <a:custGeom>
              <a:avLst/>
              <a:gdLst/>
              <a:ahLst/>
              <a:cxnLst>
                <a:cxn ang="0">
                  <a:pos x="wd2" y="hd2"/>
                </a:cxn>
                <a:cxn ang="5400000">
                  <a:pos x="wd2" y="hd2"/>
                </a:cxn>
                <a:cxn ang="10800000">
                  <a:pos x="wd2" y="hd2"/>
                </a:cxn>
                <a:cxn ang="16200000">
                  <a:pos x="wd2" y="hd2"/>
                </a:cxn>
              </a:cxnLst>
              <a:rect l="0" t="0" r="r" b="b"/>
              <a:pathLst>
                <a:path w="21600" h="19505" extrusionOk="0">
                  <a:moveTo>
                    <a:pt x="0" y="19302"/>
                  </a:moveTo>
                  <a:cubicBezTo>
                    <a:pt x="5036" y="20451"/>
                    <a:pt x="9953" y="16629"/>
                    <a:pt x="11452" y="10399"/>
                  </a:cubicBezTo>
                  <a:cubicBezTo>
                    <a:pt x="11821" y="8866"/>
                    <a:pt x="11944" y="7245"/>
                    <a:pt x="12414" y="5757"/>
                  </a:cubicBezTo>
                  <a:cubicBezTo>
                    <a:pt x="13871" y="1149"/>
                    <a:pt x="17941" y="-1149"/>
                    <a:pt x="21600" y="570"/>
                  </a:cubicBezTo>
                </a:path>
              </a:pathLst>
            </a:cu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76" name="Lijn"/>
            <p:cNvSpPr/>
            <p:nvPr/>
          </p:nvSpPr>
          <p:spPr>
            <a:xfrm>
              <a:off x="4593611" y="8951297"/>
              <a:ext cx="2077782" cy="1"/>
            </a:xfrm>
            <a:prstGeom prst="line">
              <a:avLst/>
            </a:prstGeom>
            <a:noFill/>
            <a:ln w="50800" cap="flat">
              <a:solidFill>
                <a:schemeClr val="accent5"/>
              </a:solidFill>
              <a:prstDash val="solid"/>
              <a:miter lim="400000"/>
              <a:tailEnd type="stealth" w="med" len="med"/>
            </a:ln>
            <a:effectLst/>
          </p:spPr>
          <p:txBody>
            <a:bodyPr wrap="square" lIns="71437" tIns="71437" rIns="71437" bIns="71437" numCol="1" anchor="ctr">
              <a:noAutofit/>
            </a:bodyPr>
            <a:lstStyle/>
            <a:p>
              <a:pPr>
                <a:defRPr sz="3200"/>
              </a:pPr>
              <a:endParaRPr/>
            </a:p>
          </p:txBody>
        </p:sp>
        <p:sp>
          <p:nvSpPr>
            <p:cNvPr id="377" name="Cirkel"/>
            <p:cNvSpPr/>
            <p:nvPr/>
          </p:nvSpPr>
          <p:spPr>
            <a:xfrm>
              <a:off x="2959062" y="8061674"/>
              <a:ext cx="1699400" cy="1699400"/>
            </a:xfrm>
            <a:prstGeom prst="ellipse">
              <a:avLst/>
            </a:prstGeom>
            <a:solidFill>
              <a:srgbClr val="F39200"/>
            </a:solidFill>
            <a:ln w="12700" cap="flat">
              <a:solidFill>
                <a:srgbClr val="000000"/>
              </a:solidFill>
              <a:prstDash val="solid"/>
              <a:miter lim="400000"/>
            </a:ln>
            <a:effectLst/>
          </p:spPr>
          <p:txBody>
            <a:bodyPr wrap="square" lIns="71437" tIns="71437" rIns="71437" bIns="71437" numCol="1" anchor="ctr">
              <a:noAutofit/>
            </a:bodyPr>
            <a:lstStyle/>
            <a:p>
              <a:pPr>
                <a:defRPr sz="2400">
                  <a:latin typeface="Calibri"/>
                  <a:ea typeface="Calibri"/>
                  <a:cs typeface="Calibri"/>
                  <a:sym typeface="Calibri"/>
                </a:defRPr>
              </a:pPr>
              <a:endParaRPr/>
            </a:p>
          </p:txBody>
        </p:sp>
        <p:sp>
          <p:nvSpPr>
            <p:cNvPr id="378" name="Lijn"/>
            <p:cNvSpPr/>
            <p:nvPr/>
          </p:nvSpPr>
          <p:spPr>
            <a:xfrm>
              <a:off x="835449" y="3595327"/>
              <a:ext cx="2077782" cy="1"/>
            </a:xfrm>
            <a:prstGeom prst="line">
              <a:avLst/>
            </a:prstGeom>
            <a:noFill/>
            <a:ln w="50800" cap="flat">
              <a:solidFill>
                <a:schemeClr val="accent5"/>
              </a:solidFill>
              <a:prstDash val="solid"/>
              <a:miter lim="400000"/>
              <a:tailEnd type="stealth" w="med" len="med"/>
            </a:ln>
            <a:effectLst/>
          </p:spPr>
          <p:txBody>
            <a:bodyPr wrap="square" lIns="71437" tIns="71437" rIns="71437" bIns="71437" numCol="1" anchor="ctr">
              <a:noAutofit/>
            </a:bodyPr>
            <a:lstStyle/>
            <a:p>
              <a:pPr>
                <a:defRPr sz="3200"/>
              </a:pPr>
              <a:endParaRPr/>
            </a:p>
          </p:txBody>
        </p:sp>
        <p:sp>
          <p:nvSpPr>
            <p:cNvPr id="379" name="Lijn"/>
            <p:cNvSpPr/>
            <p:nvPr/>
          </p:nvSpPr>
          <p:spPr>
            <a:xfrm>
              <a:off x="835449" y="6380878"/>
              <a:ext cx="2077782" cy="1"/>
            </a:xfrm>
            <a:prstGeom prst="line">
              <a:avLst/>
            </a:prstGeom>
            <a:noFill/>
            <a:ln w="50800" cap="flat">
              <a:solidFill>
                <a:schemeClr val="accent5"/>
              </a:solidFill>
              <a:prstDash val="solid"/>
              <a:miter lim="400000"/>
              <a:tailEnd type="stealth" w="med" len="med"/>
            </a:ln>
            <a:effectLst/>
          </p:spPr>
          <p:txBody>
            <a:bodyPr wrap="square" lIns="71437" tIns="71437" rIns="71437" bIns="71437" numCol="1" anchor="ctr">
              <a:noAutofit/>
            </a:bodyPr>
            <a:lstStyle/>
            <a:p>
              <a:pPr>
                <a:defRPr sz="3200"/>
              </a:pPr>
              <a:endParaRPr/>
            </a:p>
          </p:txBody>
        </p:sp>
        <p:sp>
          <p:nvSpPr>
            <p:cNvPr id="380" name="Lijn"/>
            <p:cNvSpPr/>
            <p:nvPr/>
          </p:nvSpPr>
          <p:spPr>
            <a:xfrm>
              <a:off x="835449" y="8951297"/>
              <a:ext cx="2077782" cy="1"/>
            </a:xfrm>
            <a:prstGeom prst="line">
              <a:avLst/>
            </a:prstGeom>
            <a:noFill/>
            <a:ln w="50800" cap="flat">
              <a:solidFill>
                <a:schemeClr val="accent5"/>
              </a:solidFill>
              <a:prstDash val="solid"/>
              <a:miter lim="400000"/>
              <a:tailEnd type="stealth" w="med" len="med"/>
            </a:ln>
            <a:effectLst/>
          </p:spPr>
          <p:txBody>
            <a:bodyPr wrap="square" lIns="71437" tIns="71437" rIns="71437" bIns="71437" numCol="1" anchor="ctr">
              <a:noAutofit/>
            </a:bodyPr>
            <a:lstStyle/>
            <a:p>
              <a:pPr>
                <a:defRPr sz="3200"/>
              </a:pPr>
              <a:endParaRPr/>
            </a:p>
          </p:txBody>
        </p:sp>
        <p:sp>
          <p:nvSpPr>
            <p:cNvPr id="381" name="Lijn"/>
            <p:cNvSpPr/>
            <p:nvPr/>
          </p:nvSpPr>
          <p:spPr>
            <a:xfrm flipV="1">
              <a:off x="3808762" y="8271316"/>
              <a:ext cx="1" cy="1280115"/>
            </a:xfrm>
            <a:prstGeom prst="line">
              <a:avLst/>
            </a:prstGeom>
            <a:noFill/>
            <a:ln w="127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82" name="Lijn"/>
            <p:cNvSpPr/>
            <p:nvPr/>
          </p:nvSpPr>
          <p:spPr>
            <a:xfrm>
              <a:off x="3238531" y="8513891"/>
              <a:ext cx="1096291" cy="777266"/>
            </a:xfrm>
            <a:custGeom>
              <a:avLst/>
              <a:gdLst/>
              <a:ahLst/>
              <a:cxnLst>
                <a:cxn ang="0">
                  <a:pos x="wd2" y="hd2"/>
                </a:cxn>
                <a:cxn ang="5400000">
                  <a:pos x="wd2" y="hd2"/>
                </a:cxn>
                <a:cxn ang="10800000">
                  <a:pos x="wd2" y="hd2"/>
                </a:cxn>
                <a:cxn ang="16200000">
                  <a:pos x="wd2" y="hd2"/>
                </a:cxn>
              </a:cxnLst>
              <a:rect l="0" t="0" r="r" b="b"/>
              <a:pathLst>
                <a:path w="21600" h="19505" extrusionOk="0">
                  <a:moveTo>
                    <a:pt x="0" y="19302"/>
                  </a:moveTo>
                  <a:cubicBezTo>
                    <a:pt x="5036" y="20451"/>
                    <a:pt x="9953" y="16629"/>
                    <a:pt x="11452" y="10399"/>
                  </a:cubicBezTo>
                  <a:cubicBezTo>
                    <a:pt x="11821" y="8866"/>
                    <a:pt x="11944" y="7245"/>
                    <a:pt x="12414" y="5757"/>
                  </a:cubicBezTo>
                  <a:cubicBezTo>
                    <a:pt x="13871" y="1149"/>
                    <a:pt x="17941" y="-1149"/>
                    <a:pt x="21600" y="570"/>
                  </a:cubicBezTo>
                </a:path>
              </a:pathLst>
            </a:custGeom>
            <a:noFill/>
            <a:ln w="25400" cap="flat">
              <a:solidFill>
                <a:srgbClr val="000000"/>
              </a:solidFill>
              <a:prstDash val="solid"/>
              <a:miter lim="400000"/>
            </a:ln>
            <a:effectLst/>
          </p:spPr>
          <p:txBody>
            <a:bodyPr wrap="square" lIns="71437" tIns="71437" rIns="71437" bIns="71437" numCol="1" anchor="ctr">
              <a:noAutofit/>
            </a:bodyPr>
            <a:lstStyle/>
            <a:p>
              <a:pPr>
                <a:defRPr sz="3200"/>
              </a:pPr>
              <a:endParaRPr/>
            </a:p>
          </p:txBody>
        </p:sp>
        <p:sp>
          <p:nvSpPr>
            <p:cNvPr id="383" name="Veelhoek"/>
            <p:cNvSpPr/>
            <p:nvPr/>
          </p:nvSpPr>
          <p:spPr>
            <a:xfrm>
              <a:off x="8803637" y="568955"/>
              <a:ext cx="756519" cy="719493"/>
            </a:xfrm>
            <a:prstGeom prst="pentagon">
              <a:avLst/>
            </a:prstGeom>
            <a:solidFill>
              <a:schemeClr val="accent6">
                <a:lumOff val="-8741"/>
              </a:schemeClr>
            </a:solidFill>
            <a:ln w="12700" cap="flat">
              <a:solidFill>
                <a:schemeClr val="accent6">
                  <a:satOff val="24555"/>
                  <a:lumOff val="22232"/>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84" name="Cirkel"/>
            <p:cNvSpPr/>
            <p:nvPr/>
          </p:nvSpPr>
          <p:spPr>
            <a:xfrm>
              <a:off x="8899487" y="3352843"/>
              <a:ext cx="564817" cy="564817"/>
            </a:xfrm>
            <a:prstGeom prst="ellipse">
              <a:avLst/>
            </a:prstGeom>
            <a:solidFill>
              <a:schemeClr val="accent1">
                <a:satOff val="-3355"/>
                <a:lumOff val="26614"/>
              </a:schemeClr>
            </a:solidFill>
            <a:ln w="12700" cap="flat">
              <a:solidFill>
                <a:schemeClr val="accent1">
                  <a:hueOff val="47394"/>
                  <a:satOff val="-25753"/>
                  <a:lumOff val="-7544"/>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85" name="Afgeronde rechthoek"/>
            <p:cNvSpPr/>
            <p:nvPr/>
          </p:nvSpPr>
          <p:spPr>
            <a:xfrm>
              <a:off x="8899487" y="6134189"/>
              <a:ext cx="564817" cy="564817"/>
            </a:xfrm>
            <a:prstGeom prst="roundRect">
              <a:avLst>
                <a:gd name="adj" fmla="val 15000"/>
              </a:avLst>
            </a:prstGeom>
            <a:solidFill>
              <a:schemeClr val="accent5">
                <a:hueOff val="-444211"/>
                <a:satOff val="-14915"/>
                <a:lumOff val="22857"/>
              </a:schemeClr>
            </a:solidFill>
            <a:ln w="12700" cap="flat">
              <a:solidFill>
                <a:schemeClr val="accent5">
                  <a:hueOff val="-176146"/>
                  <a:satOff val="3665"/>
                  <a:lumOff val="-13986"/>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p:sp>
          <p:nvSpPr>
            <p:cNvPr id="386" name="Driehoek"/>
            <p:cNvSpPr/>
            <p:nvPr/>
          </p:nvSpPr>
          <p:spPr>
            <a:xfrm>
              <a:off x="8913854" y="8645480"/>
              <a:ext cx="536085" cy="54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hueOff val="-2473792"/>
                <a:satOff val="-50209"/>
                <a:lumOff val="23543"/>
              </a:schemeClr>
            </a:solidFill>
            <a:ln w="12700" cap="flat">
              <a:solidFill>
                <a:schemeClr val="accent2">
                  <a:hueOff val="-554920"/>
                  <a:satOff val="-21482"/>
                  <a:lumOff val="-6228"/>
                </a:schemeClr>
              </a:solidFill>
              <a:prstDash val="solid"/>
              <a:miter lim="400000"/>
            </a:ln>
            <a:effectLst/>
          </p:spPr>
          <p:txBody>
            <a:bodyPr wrap="square" lIns="71437" tIns="71437" rIns="71437" bIns="71437" numCol="1" anchor="ctr">
              <a:noAutofit/>
            </a:bodyPr>
            <a:lstStyle/>
            <a:p>
              <a:pPr>
                <a:defRPr sz="3200">
                  <a:solidFill>
                    <a:srgbClr val="FFFFFF"/>
                  </a:solidFill>
                </a:defRPr>
              </a:pPr>
              <a:endParaRPr/>
            </a:p>
          </p:txBody>
        </p:sp>
        <mc:AlternateContent xmlns:mc="http://schemas.openxmlformats.org/markup-compatibility/2006" xmlns:a14="http://schemas.microsoft.com/office/drawing/2010/main">
          <mc:Choice Requires="a14">
            <p:sp>
              <p:nvSpPr>
                <p:cNvPr id="387" name="Vergelijking"/>
                <p:cNvSpPr txBox="1"/>
                <p:nvPr/>
              </p:nvSpPr>
              <p:spPr>
                <a:xfrm>
                  <a:off x="7137656" y="547030"/>
                  <a:ext cx="1197381" cy="609363"/>
                </a:xfrm>
                <a:prstGeom prst="rect">
                  <a:avLst/>
                </a:prstGeom>
                <a:noFill/>
                <a:ln w="12700" cap="flat">
                  <a:noFill/>
                  <a:miter lim="400000"/>
                </a:ln>
                <a:effectLst/>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h</m:t>
                            </m:r>
                          </m:e>
                          <m:sub>
                            <m:r>
                              <a:rPr sz="5100" i="1">
                                <a:solidFill>
                                  <a:srgbClr val="000000"/>
                                </a:solidFill>
                                <a:latin typeface="Cambria Math" panose="02040503050406030204" pitchFamily="18" charset="0"/>
                              </a:rPr>
                              <m:t>𝜃</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oMath>
                    </m:oMathPara>
                  </a14:m>
                  <a:endParaRPr sz="5100"/>
                </a:p>
              </p:txBody>
            </p:sp>
          </mc:Choice>
          <mc:Fallback xmlns="">
            <p:sp>
              <p:nvSpPr>
                <p:cNvPr id="387" name="Vergelijking"/>
                <p:cNvSpPr txBox="1">
                  <a:spLocks noRot="1" noChangeAspect="1" noMove="1" noResize="1" noEditPoints="1" noAdjustHandles="1" noChangeArrowheads="1" noChangeShapeType="1" noTextEdit="1"/>
                </p:cNvSpPr>
                <p:nvPr/>
              </p:nvSpPr>
              <p:spPr>
                <a:xfrm>
                  <a:off x="7137656" y="547030"/>
                  <a:ext cx="1197381" cy="609363"/>
                </a:xfrm>
                <a:prstGeom prst="rect">
                  <a:avLst/>
                </a:prstGeom>
                <a:blipFill>
                  <a:blip r:embed="rId6"/>
                  <a:stretch>
                    <a:fillRect l="-18947" t="-2041" r="-58947" b="-69388"/>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88" name="Vergelijking"/>
                <p:cNvSpPr txBox="1"/>
                <p:nvPr/>
              </p:nvSpPr>
              <p:spPr>
                <a:xfrm>
                  <a:off x="7137656" y="3243883"/>
                  <a:ext cx="1197381" cy="609364"/>
                </a:xfrm>
                <a:prstGeom prst="rect">
                  <a:avLst/>
                </a:prstGeom>
                <a:noFill/>
                <a:ln w="12700" cap="flat">
                  <a:noFill/>
                  <a:miter lim="400000"/>
                </a:ln>
                <a:effectLst/>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h</m:t>
                            </m:r>
                          </m:e>
                          <m:sub>
                            <m:r>
                              <a:rPr sz="5100" i="1">
                                <a:solidFill>
                                  <a:srgbClr val="000000"/>
                                </a:solidFill>
                                <a:latin typeface="Cambria Math" panose="02040503050406030204" pitchFamily="18" charset="0"/>
                              </a:rPr>
                              <m:t>𝜃</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oMath>
                    </m:oMathPara>
                  </a14:m>
                  <a:endParaRPr sz="5100"/>
                </a:p>
              </p:txBody>
            </p:sp>
          </mc:Choice>
          <mc:Fallback xmlns="">
            <p:sp>
              <p:nvSpPr>
                <p:cNvPr id="388" name="Vergelijking"/>
                <p:cNvSpPr txBox="1">
                  <a:spLocks noRot="1" noChangeAspect="1" noMove="1" noResize="1" noEditPoints="1" noAdjustHandles="1" noChangeArrowheads="1" noChangeShapeType="1" noTextEdit="1"/>
                </p:cNvSpPr>
                <p:nvPr/>
              </p:nvSpPr>
              <p:spPr>
                <a:xfrm>
                  <a:off x="7137656" y="3243883"/>
                  <a:ext cx="1197381" cy="609364"/>
                </a:xfrm>
                <a:prstGeom prst="rect">
                  <a:avLst/>
                </a:prstGeom>
                <a:blipFill>
                  <a:blip r:embed="rId7"/>
                  <a:stretch>
                    <a:fillRect l="-18947" t="-2041" r="-58947" b="-69388"/>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89" name="Vergelijking"/>
                <p:cNvSpPr txBox="1"/>
                <p:nvPr/>
              </p:nvSpPr>
              <p:spPr>
                <a:xfrm>
                  <a:off x="7137656" y="6078210"/>
                  <a:ext cx="1197381" cy="609363"/>
                </a:xfrm>
                <a:prstGeom prst="rect">
                  <a:avLst/>
                </a:prstGeom>
                <a:noFill/>
                <a:ln w="12700" cap="flat">
                  <a:noFill/>
                  <a:miter lim="400000"/>
                </a:ln>
                <a:effectLst/>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h</m:t>
                            </m:r>
                          </m:e>
                          <m:sub>
                            <m:r>
                              <a:rPr sz="5100" i="1">
                                <a:solidFill>
                                  <a:srgbClr val="000000"/>
                                </a:solidFill>
                                <a:latin typeface="Cambria Math" panose="02040503050406030204" pitchFamily="18" charset="0"/>
                              </a:rPr>
                              <m:t>𝜃</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oMath>
                    </m:oMathPara>
                  </a14:m>
                  <a:endParaRPr sz="5100"/>
                </a:p>
              </p:txBody>
            </p:sp>
          </mc:Choice>
          <mc:Fallback xmlns="">
            <p:sp>
              <p:nvSpPr>
                <p:cNvPr id="389" name="Vergelijking"/>
                <p:cNvSpPr txBox="1">
                  <a:spLocks noRot="1" noChangeAspect="1" noMove="1" noResize="1" noEditPoints="1" noAdjustHandles="1" noChangeArrowheads="1" noChangeShapeType="1" noTextEdit="1"/>
                </p:cNvSpPr>
                <p:nvPr/>
              </p:nvSpPr>
              <p:spPr>
                <a:xfrm>
                  <a:off x="7137656" y="6078210"/>
                  <a:ext cx="1197381" cy="609363"/>
                </a:xfrm>
                <a:prstGeom prst="rect">
                  <a:avLst/>
                </a:prstGeom>
                <a:blipFill>
                  <a:blip r:embed="rId8"/>
                  <a:stretch>
                    <a:fillRect l="-18947" t="-2083" r="-58947" b="-72917"/>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90" name="Vergelijking"/>
                <p:cNvSpPr txBox="1"/>
                <p:nvPr/>
              </p:nvSpPr>
              <p:spPr>
                <a:xfrm>
                  <a:off x="7137656" y="8648628"/>
                  <a:ext cx="1197381" cy="609364"/>
                </a:xfrm>
                <a:prstGeom prst="rect">
                  <a:avLst/>
                </a:prstGeom>
                <a:noFill/>
                <a:ln w="12700" cap="flat">
                  <a:noFill/>
                  <a:miter lim="400000"/>
                </a:ln>
                <a:effectLst/>
              </p:spPr>
              <p:txBody>
                <a:bodyPr wrap="none" lIns="0" tIns="0" rIns="0" bIns="0">
                  <a:spAutoFit/>
                </a:bodyPr>
                <a:lstStyle/>
                <a:p>
                  <a:pPr algn="l" defTabSz="914400" latinLnBrk="1">
                    <a:defRPr sz="1800"/>
                  </a:pPr>
                  <a14:m>
                    <m:oMathPara xmlns:m="http://schemas.openxmlformats.org/officeDocument/2006/math">
                      <m:oMathParaPr>
                        <m:jc m:val="centerGroup"/>
                      </m:oMathParaPr>
                      <m:oMath xmlns:m="http://schemas.openxmlformats.org/officeDocument/2006/math">
                        <m:sSub>
                          <m:sSubPr>
                            <m:ctrlPr>
                              <a:rPr sz="5100" i="1">
                                <a:solidFill>
                                  <a:srgbClr val="000000"/>
                                </a:solidFill>
                                <a:latin typeface="Cambria Math" panose="02040503050406030204" pitchFamily="18" charset="0"/>
                              </a:rPr>
                            </m:ctrlPr>
                          </m:sSubPr>
                          <m:e>
                            <m:r>
                              <a:rPr sz="5100" i="1">
                                <a:solidFill>
                                  <a:srgbClr val="000000"/>
                                </a:solidFill>
                                <a:latin typeface="Cambria Math" panose="02040503050406030204" pitchFamily="18" charset="0"/>
                              </a:rPr>
                              <m:t>h</m:t>
                            </m:r>
                          </m:e>
                          <m:sub>
                            <m:r>
                              <a:rPr sz="5100" i="1">
                                <a:solidFill>
                                  <a:srgbClr val="000000"/>
                                </a:solidFill>
                                <a:latin typeface="Cambria Math" panose="02040503050406030204" pitchFamily="18" charset="0"/>
                              </a:rPr>
                              <m:t>𝜃</m:t>
                            </m:r>
                          </m:sub>
                        </m:sSub>
                        <m:r>
                          <a:rPr sz="5100" i="1">
                            <a:solidFill>
                              <a:srgbClr val="000000"/>
                            </a:solidFill>
                            <a:latin typeface="Cambria Math" panose="02040503050406030204" pitchFamily="18" charset="0"/>
                          </a:rPr>
                          <m:t>(</m:t>
                        </m:r>
                        <m:r>
                          <a:rPr sz="5100" i="1">
                            <a:solidFill>
                              <a:srgbClr val="000000"/>
                            </a:solidFill>
                            <a:latin typeface="Cambria Math" panose="02040503050406030204" pitchFamily="18" charset="0"/>
                          </a:rPr>
                          <m:t>𝑥</m:t>
                        </m:r>
                        <m:r>
                          <a:rPr sz="5100" i="1">
                            <a:solidFill>
                              <a:srgbClr val="000000"/>
                            </a:solidFill>
                            <a:latin typeface="Cambria Math" panose="02040503050406030204" pitchFamily="18" charset="0"/>
                          </a:rPr>
                          <m:t>)</m:t>
                        </m:r>
                      </m:oMath>
                    </m:oMathPara>
                  </a14:m>
                  <a:endParaRPr sz="5100"/>
                </a:p>
              </p:txBody>
            </p:sp>
          </mc:Choice>
          <mc:Fallback xmlns="">
            <p:sp>
              <p:nvSpPr>
                <p:cNvPr id="390" name="Vergelijking"/>
                <p:cNvSpPr txBox="1">
                  <a:spLocks noRot="1" noChangeAspect="1" noMove="1" noResize="1" noEditPoints="1" noAdjustHandles="1" noChangeArrowheads="1" noChangeShapeType="1" noTextEdit="1"/>
                </p:cNvSpPr>
                <p:nvPr/>
              </p:nvSpPr>
              <p:spPr>
                <a:xfrm>
                  <a:off x="7137656" y="8648628"/>
                  <a:ext cx="1197381" cy="609364"/>
                </a:xfrm>
                <a:prstGeom prst="rect">
                  <a:avLst/>
                </a:prstGeom>
                <a:blipFill>
                  <a:blip r:embed="rId6"/>
                  <a:stretch>
                    <a:fillRect l="-18947" t="-2041" r="-58947" b="-69388"/>
                  </a:stretch>
                </a:blipFill>
                <a:ln w="12700" cap="flat">
                  <a:noFill/>
                  <a:miter lim="400000"/>
                </a:ln>
                <a:effec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91" name="Cirkel"/>
                <p:cNvSpPr/>
                <p:nvPr/>
              </p:nvSpPr>
              <p:spPr>
                <a:xfrm>
                  <a:off x="0" y="2696853"/>
                  <a:ext cx="1699399" cy="1699399"/>
                </a:xfrm>
                <a:prstGeom prst="ellipse">
                  <a:avLst/>
                </a:prstGeom>
                <a:solidFill>
                  <a:srgbClr val="01FF44"/>
                </a:solidFill>
                <a:ln w="12700" cap="flat">
                  <a:solidFill>
                    <a:srgbClr val="000000"/>
                  </a:solidFill>
                  <a:prstDash val="solid"/>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71437" tIns="71437" rIns="71437" bIns="71437" numCol="1" anchor="ctr">
                  <a:noAutofit/>
                </a:bodyPr>
                <a:lstStyle>
                  <a:lvl1pPr>
                    <a:defRPr sz="6600">
                      <a:latin typeface="Calibri"/>
                      <a:ea typeface="Calibri"/>
                      <a:cs typeface="Calibri"/>
                      <a:sym typeface="Calibri"/>
                    </a:defRPr>
                  </a:lvl1pPr>
                </a:lstStyle>
                <a:p>
                  <a:pPr/>
                  <a14:m>
                    <m:oMathPara xmlns:m="http://schemas.openxmlformats.org/officeDocument/2006/math">
                      <m:oMathParaPr>
                        <m:jc m:val="center"/>
                      </m:oMathParaPr>
                      <m:oMath xmlns:m="http://schemas.openxmlformats.org/officeDocument/2006/math">
                        <m:r>
                          <m:rPr>
                            <m:sty m:val="p"/>
                          </m:rPr>
                          <a:rPr sz="5200" i="1">
                            <a:solidFill>
                              <a:srgbClr val="000000"/>
                            </a:solidFill>
                            <a:latin typeface="Cambria Math" panose="02040503050406030204" pitchFamily="18" charset="0"/>
                          </a:rPr>
                          <m:t>Σ</m:t>
                        </m:r>
                      </m:oMath>
                    </m:oMathPara>
                  </a14:m>
                  <a:endParaRPr sz="4800"/>
                </a:p>
              </p:txBody>
            </p:sp>
          </mc:Choice>
          <mc:Fallback xmlns="">
            <p:sp>
              <p:nvSpPr>
                <p:cNvPr id="391" name="Cirkel"/>
                <p:cNvSpPr>
                  <a:spLocks noRot="1" noChangeAspect="1" noMove="1" noResize="1" noEditPoints="1" noAdjustHandles="1" noChangeArrowheads="1" noChangeShapeType="1" noTextEdit="1"/>
                </p:cNvSpPr>
                <p:nvPr/>
              </p:nvSpPr>
              <p:spPr>
                <a:xfrm>
                  <a:off x="0" y="2696853"/>
                  <a:ext cx="1699399" cy="1699399"/>
                </a:xfrm>
                <a:prstGeom prst="ellipse">
                  <a:avLst/>
                </a:prstGeom>
                <a:blipFill>
                  <a:blip r:embed="rId9"/>
                  <a:stretch>
                    <a:fillRect/>
                  </a:stretch>
                </a:blip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92" name="Cirkel"/>
                <p:cNvSpPr/>
                <p:nvPr/>
              </p:nvSpPr>
              <p:spPr>
                <a:xfrm>
                  <a:off x="0" y="5531179"/>
                  <a:ext cx="1699399" cy="1699400"/>
                </a:xfrm>
                <a:prstGeom prst="ellipse">
                  <a:avLst/>
                </a:prstGeom>
                <a:solidFill>
                  <a:srgbClr val="01FF44"/>
                </a:solidFill>
                <a:ln w="12700" cap="flat">
                  <a:solidFill>
                    <a:srgbClr val="000000"/>
                  </a:solidFill>
                  <a:prstDash val="solid"/>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71437" tIns="71437" rIns="71437" bIns="71437" numCol="1" anchor="ctr">
                  <a:noAutofit/>
                </a:bodyPr>
                <a:lstStyle>
                  <a:lvl1pPr>
                    <a:defRPr sz="6600">
                      <a:latin typeface="Calibri"/>
                      <a:ea typeface="Calibri"/>
                      <a:cs typeface="Calibri"/>
                      <a:sym typeface="Calibri"/>
                    </a:defRPr>
                  </a:lvl1pPr>
                </a:lstStyle>
                <a:p>
                  <a:pPr/>
                  <a14:m>
                    <m:oMathPara xmlns:m="http://schemas.openxmlformats.org/officeDocument/2006/math">
                      <m:oMathParaPr>
                        <m:jc m:val="center"/>
                      </m:oMathParaPr>
                      <m:oMath xmlns:m="http://schemas.openxmlformats.org/officeDocument/2006/math">
                        <m:r>
                          <m:rPr>
                            <m:sty m:val="p"/>
                          </m:rPr>
                          <a:rPr sz="5200" i="1">
                            <a:solidFill>
                              <a:srgbClr val="000000"/>
                            </a:solidFill>
                            <a:latin typeface="Cambria Math" panose="02040503050406030204" pitchFamily="18" charset="0"/>
                          </a:rPr>
                          <m:t>Σ</m:t>
                        </m:r>
                      </m:oMath>
                    </m:oMathPara>
                  </a14:m>
                  <a:endParaRPr sz="4800"/>
                </a:p>
              </p:txBody>
            </p:sp>
          </mc:Choice>
          <mc:Fallback xmlns="">
            <p:sp>
              <p:nvSpPr>
                <p:cNvPr id="392" name="Cirkel"/>
                <p:cNvSpPr>
                  <a:spLocks noRot="1" noChangeAspect="1" noMove="1" noResize="1" noEditPoints="1" noAdjustHandles="1" noChangeArrowheads="1" noChangeShapeType="1" noTextEdit="1"/>
                </p:cNvSpPr>
                <p:nvPr/>
              </p:nvSpPr>
              <p:spPr>
                <a:xfrm>
                  <a:off x="0" y="5531179"/>
                  <a:ext cx="1699399" cy="1699400"/>
                </a:xfrm>
                <a:prstGeom prst="ellipse">
                  <a:avLst/>
                </a:prstGeom>
                <a:blipFill>
                  <a:blip r:embed="rId10"/>
                  <a:stretch>
                    <a:fillRect/>
                  </a:stretch>
                </a:blip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393" name="Cirkel"/>
                <p:cNvSpPr/>
                <p:nvPr/>
              </p:nvSpPr>
              <p:spPr>
                <a:xfrm>
                  <a:off x="0" y="8052823"/>
                  <a:ext cx="1699399" cy="1699400"/>
                </a:xfrm>
                <a:prstGeom prst="ellipse">
                  <a:avLst/>
                </a:prstGeom>
                <a:solidFill>
                  <a:srgbClr val="01FF44"/>
                </a:solidFill>
                <a:ln w="12700" cap="flat">
                  <a:solidFill>
                    <a:srgbClr val="000000"/>
                  </a:solidFill>
                  <a:prstDash val="solid"/>
                  <a:miter lim="400000"/>
                </a:ln>
                <a:effectLst/>
                <a:extLst>
                  <a:ext uri="{C572A759-6A51-4108-AA02-DFA0A04FC94B}">
                    <ma14:wrappingTextBoxFlag xmlns:ma14="http://schemas.microsoft.com/office/mac/drawingml/2011/main" xmlns:m="http://schemas.openxmlformats.org/officeDocument/2006/math" xmlns="" val="1"/>
                  </a:ext>
                </a:extLst>
              </p:spPr>
              <p:txBody>
                <a:bodyPr wrap="square" lIns="71437" tIns="71437" rIns="71437" bIns="71437" numCol="1" anchor="ctr">
                  <a:noAutofit/>
                </a:bodyPr>
                <a:lstStyle>
                  <a:lvl1pPr>
                    <a:defRPr sz="6600">
                      <a:latin typeface="Calibri"/>
                      <a:ea typeface="Calibri"/>
                      <a:cs typeface="Calibri"/>
                      <a:sym typeface="Calibri"/>
                    </a:defRPr>
                  </a:lvl1pPr>
                </a:lstStyle>
                <a:p>
                  <a:pPr/>
                  <a14:m>
                    <m:oMathPara xmlns:m="http://schemas.openxmlformats.org/officeDocument/2006/math">
                      <m:oMathParaPr>
                        <m:jc m:val="center"/>
                      </m:oMathParaPr>
                      <m:oMath xmlns:m="http://schemas.openxmlformats.org/officeDocument/2006/math">
                        <m:r>
                          <m:rPr>
                            <m:sty m:val="p"/>
                          </m:rPr>
                          <a:rPr sz="5200" i="1">
                            <a:solidFill>
                              <a:srgbClr val="000000"/>
                            </a:solidFill>
                            <a:latin typeface="Cambria Math" panose="02040503050406030204" pitchFamily="18" charset="0"/>
                          </a:rPr>
                          <m:t>Σ</m:t>
                        </m:r>
                      </m:oMath>
                    </m:oMathPara>
                  </a14:m>
                  <a:endParaRPr sz="4800"/>
                </a:p>
              </p:txBody>
            </p:sp>
          </mc:Choice>
          <mc:Fallback xmlns="">
            <p:sp>
              <p:nvSpPr>
                <p:cNvPr id="393" name="Cirkel"/>
                <p:cNvSpPr>
                  <a:spLocks noRot="1" noChangeAspect="1" noMove="1" noResize="1" noEditPoints="1" noAdjustHandles="1" noChangeArrowheads="1" noChangeShapeType="1" noTextEdit="1"/>
                </p:cNvSpPr>
                <p:nvPr/>
              </p:nvSpPr>
              <p:spPr>
                <a:xfrm>
                  <a:off x="0" y="8052823"/>
                  <a:ext cx="1699399" cy="1699400"/>
                </a:xfrm>
                <a:prstGeom prst="ellipse">
                  <a:avLst/>
                </a:prstGeom>
                <a:blipFill>
                  <a:blip r:embed="rId11"/>
                  <a:stretch>
                    <a:fillRect/>
                  </a:stretch>
                </a:blip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nl-NL">
                      <a:noFill/>
                    </a:rPr>
                    <a:t> </a:t>
                  </a:r>
                </a:p>
              </p:txBody>
            </p:sp>
          </mc:Fallback>
        </mc:AlternateContent>
      </p:grpSp>
      <p:pic>
        <p:nvPicPr>
          <p:cNvPr id="3" name="Afbeelding 2">
            <a:extLst>
              <a:ext uri="{FF2B5EF4-FFF2-40B4-BE49-F238E27FC236}">
                <a16:creationId xmlns:a16="http://schemas.microsoft.com/office/drawing/2014/main" id="{2F3E5F56-0854-C2BD-1A40-BB59ABED1AF5}"/>
              </a:ext>
            </a:extLst>
          </p:cNvPr>
          <p:cNvPicPr>
            <a:picLocks noChangeAspect="1"/>
          </p:cNvPicPr>
          <p:nvPr/>
        </p:nvPicPr>
        <p:blipFill>
          <a:blip r:embed="rId12"/>
          <a:stretch>
            <a:fillRect/>
          </a:stretch>
        </p:blipFill>
        <p:spPr>
          <a:xfrm>
            <a:off x="17016080" y="10220687"/>
            <a:ext cx="5456345" cy="2240998"/>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ml:classificatie"/>
          <p:cNvSpPr txBox="1"/>
          <p:nvPr/>
        </p:nvSpPr>
        <p:spPr>
          <a:xfrm>
            <a:off x="5997376" y="6043612"/>
            <a:ext cx="12389248" cy="1628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10000">
                <a:latin typeface="Menlo Regular"/>
                <a:ea typeface="Menlo Regular"/>
                <a:cs typeface="Menlo Regular"/>
                <a:sym typeface="Menlo Regular"/>
              </a:defRPr>
            </a:lvl1pPr>
          </a:lstStyle>
          <a:p>
            <a:r>
              <a:t>ml:classificatie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binaire classificatie"/>
          <p:cNvSpPr txBox="1"/>
          <p:nvPr/>
        </p:nvSpPr>
        <p:spPr>
          <a:xfrm>
            <a:off x="8904250" y="134367"/>
            <a:ext cx="6575500" cy="99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600">
                <a:latin typeface="Calibri"/>
                <a:ea typeface="Calibri"/>
                <a:cs typeface="Calibri"/>
                <a:sym typeface="Calibri"/>
              </a:defRPr>
            </a:lvl1pPr>
          </a:lstStyle>
          <a:p>
            <a:r>
              <a:t>binaire classificatie</a:t>
            </a:r>
          </a:p>
        </p:txBody>
      </p:sp>
      <p:sp>
        <p:nvSpPr>
          <p:cNvPr id="125" name="kanker kwaadaardig?…"/>
          <p:cNvSpPr txBox="1"/>
          <p:nvPr/>
        </p:nvSpPr>
        <p:spPr>
          <a:xfrm>
            <a:off x="820670" y="4494435"/>
            <a:ext cx="7897435" cy="47271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marL="617361" indent="-617361" algn="l">
              <a:buSzPct val="75000"/>
              <a:buChar char="•"/>
              <a:defRPr>
                <a:latin typeface="Calibri"/>
                <a:ea typeface="Calibri"/>
                <a:cs typeface="Calibri"/>
                <a:sym typeface="Calibri"/>
              </a:defRPr>
            </a:pPr>
            <a:r>
              <a:t>kanker kwaadaardig?</a:t>
            </a:r>
          </a:p>
          <a:p>
            <a:pPr marL="617361" indent="-617361" algn="l">
              <a:buSzPct val="75000"/>
              <a:buChar char="•"/>
              <a:defRPr>
                <a:latin typeface="Calibri"/>
                <a:ea typeface="Calibri"/>
                <a:cs typeface="Calibri"/>
                <a:sym typeface="Calibri"/>
              </a:defRPr>
            </a:pPr>
            <a:r>
              <a:t>e-mail spam?</a:t>
            </a:r>
          </a:p>
          <a:p>
            <a:pPr marL="617361" indent="-617361" algn="l">
              <a:buSzPct val="75000"/>
              <a:buChar char="•"/>
              <a:defRPr>
                <a:latin typeface="Calibri"/>
                <a:ea typeface="Calibri"/>
                <a:cs typeface="Calibri"/>
                <a:sym typeface="Calibri"/>
              </a:defRPr>
            </a:pPr>
            <a:r>
              <a:t>online transactie betrouwbaar?</a:t>
            </a:r>
          </a:p>
          <a:p>
            <a:pPr marL="617361" indent="-617361" algn="l">
              <a:buSzPct val="75000"/>
              <a:buChar char="•"/>
              <a:defRPr>
                <a:latin typeface="Calibri"/>
                <a:ea typeface="Calibri"/>
                <a:cs typeface="Calibri"/>
                <a:sym typeface="Calibri"/>
              </a:defRPr>
            </a:pPr>
            <a:r>
              <a:t>bloemwilg virginica?</a:t>
            </a:r>
          </a:p>
          <a:p>
            <a:pPr marL="617361" indent="-617361" algn="l">
              <a:buSzPct val="75000"/>
              <a:buChar char="•"/>
              <a:defRPr>
                <a:latin typeface="Calibri"/>
                <a:ea typeface="Calibri"/>
                <a:cs typeface="Calibri"/>
                <a:sym typeface="Calibri"/>
              </a:defRPr>
            </a:pPr>
            <a:r>
              <a:t>is dit Henk Tattje?</a:t>
            </a:r>
          </a:p>
        </p:txBody>
      </p:sp>
      <p:pic>
        <p:nvPicPr>
          <p:cNvPr id="126" name="2fe43bc7-6c7f-4e96-a9a9-0ee8c9c347d7.JPG" descr="2fe43bc7-6c7f-4e96-a9a9-0ee8c9c347d7.JPG"/>
          <p:cNvPicPr>
            <a:picLocks noChangeAspect="1"/>
          </p:cNvPicPr>
          <p:nvPr/>
        </p:nvPicPr>
        <p:blipFill>
          <a:blip r:embed="rId2"/>
          <a:srcRect t="30345" b="2326"/>
          <a:stretch>
            <a:fillRect/>
          </a:stretch>
        </p:blipFill>
        <p:spPr>
          <a:xfrm>
            <a:off x="11610788" y="1264266"/>
            <a:ext cx="10039443" cy="12016687"/>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wat voor soort insect?…"/>
          <p:cNvSpPr txBox="1"/>
          <p:nvPr/>
        </p:nvSpPr>
        <p:spPr>
          <a:xfrm>
            <a:off x="12049725" y="5281835"/>
            <a:ext cx="9265442" cy="3152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p>
            <a:pPr marL="617361" indent="-617361" algn="l">
              <a:buSzPct val="75000"/>
              <a:buChar char="•"/>
              <a:defRPr>
                <a:latin typeface="Calibri"/>
                <a:ea typeface="Calibri"/>
                <a:cs typeface="Calibri"/>
                <a:sym typeface="Calibri"/>
              </a:defRPr>
            </a:pPr>
            <a:r>
              <a:t>wat voor soort insect?</a:t>
            </a:r>
          </a:p>
          <a:p>
            <a:pPr marL="617361" indent="-617361" algn="l">
              <a:buSzPct val="75000"/>
              <a:buChar char="•"/>
              <a:defRPr>
                <a:latin typeface="Calibri"/>
                <a:ea typeface="Calibri"/>
                <a:cs typeface="Calibri"/>
                <a:sym typeface="Calibri"/>
              </a:defRPr>
            </a:pPr>
            <a:r>
              <a:t>welk cijfer staat op dit plaatje?</a:t>
            </a:r>
          </a:p>
          <a:p>
            <a:pPr marL="617361" indent="-617361" algn="l">
              <a:buSzPct val="75000"/>
              <a:buChar char="•"/>
              <a:defRPr>
                <a:latin typeface="Calibri"/>
                <a:ea typeface="Calibri"/>
                <a:cs typeface="Calibri"/>
                <a:sym typeface="Calibri"/>
              </a:defRPr>
            </a:pPr>
            <a:r>
              <a:t>wie staat er op deze foto?</a:t>
            </a:r>
          </a:p>
          <a:p>
            <a:pPr marL="617361" indent="-617361" algn="l">
              <a:buSzPct val="75000"/>
              <a:buChar char="•"/>
              <a:defRPr>
                <a:latin typeface="Calibri"/>
                <a:ea typeface="Calibri"/>
                <a:cs typeface="Calibri"/>
                <a:sym typeface="Calibri"/>
              </a:defRPr>
            </a:pPr>
            <a:r>
              <a:t>wat voor soort muziekstuk is dit?</a:t>
            </a:r>
          </a:p>
        </p:txBody>
      </p:sp>
      <p:pic>
        <p:nvPicPr>
          <p:cNvPr id="129" name="pasted-image.png" descr="pasted-image.png"/>
          <p:cNvPicPr>
            <a:picLocks noChangeAspect="1"/>
          </p:cNvPicPr>
          <p:nvPr/>
        </p:nvPicPr>
        <p:blipFill>
          <a:blip r:embed="rId2"/>
          <a:srcRect r="5371" b="5166"/>
          <a:stretch>
            <a:fillRect/>
          </a:stretch>
        </p:blipFill>
        <p:spPr>
          <a:xfrm>
            <a:off x="580912" y="3159521"/>
            <a:ext cx="10158716" cy="7396913"/>
          </a:xfrm>
          <a:prstGeom prst="rect">
            <a:avLst/>
          </a:prstGeom>
          <a:ln w="12700">
            <a:miter lim="400000"/>
          </a:ln>
        </p:spPr>
      </p:pic>
      <p:sp>
        <p:nvSpPr>
          <p:cNvPr id="130" name="multi-class classificatie"/>
          <p:cNvSpPr txBox="1"/>
          <p:nvPr/>
        </p:nvSpPr>
        <p:spPr>
          <a:xfrm>
            <a:off x="8271916" y="134367"/>
            <a:ext cx="7840168" cy="99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600">
                <a:latin typeface="Calibri"/>
                <a:ea typeface="Calibri"/>
                <a:cs typeface="Calibri"/>
                <a:sym typeface="Calibri"/>
              </a:defRPr>
            </a:lvl1pPr>
          </a:lstStyle>
          <a:p>
            <a:r>
              <a:t>multi-class classificatie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lassificatie van classificatie-algoritmen"/>
          <p:cNvSpPr txBox="1"/>
          <p:nvPr/>
        </p:nvSpPr>
        <p:spPr>
          <a:xfrm>
            <a:off x="5468571" y="134367"/>
            <a:ext cx="13446858" cy="9992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6600">
                <a:latin typeface="Calibri"/>
                <a:ea typeface="Calibri"/>
                <a:cs typeface="Calibri"/>
                <a:sym typeface="Calibri"/>
              </a:defRPr>
            </a:lvl1pPr>
          </a:lstStyle>
          <a:p>
            <a:r>
              <a:t>classificatie van classificatie-algoritmen</a:t>
            </a:r>
          </a:p>
        </p:txBody>
      </p:sp>
      <p:sp>
        <p:nvSpPr>
          <p:cNvPr id="133" name="Linear classifiers…"/>
          <p:cNvSpPr txBox="1"/>
          <p:nvPr/>
        </p:nvSpPr>
        <p:spPr>
          <a:xfrm>
            <a:off x="6387197" y="1308322"/>
            <a:ext cx="11606660" cy="118137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lgn="l">
              <a:defRPr>
                <a:latin typeface="Calibri"/>
                <a:ea typeface="Calibri"/>
                <a:cs typeface="Calibri"/>
                <a:sym typeface="Calibri"/>
              </a:defRPr>
            </a:pPr>
            <a:r>
              <a:t>    Linear classifiers</a:t>
            </a:r>
          </a:p>
          <a:p>
            <a:pPr algn="l">
              <a:defRPr>
                <a:latin typeface="Calibri"/>
                <a:ea typeface="Calibri"/>
                <a:cs typeface="Calibri"/>
                <a:sym typeface="Calibri"/>
              </a:defRPr>
            </a:pPr>
            <a:r>
              <a:t>          Fisher's linear discriminant</a:t>
            </a:r>
          </a:p>
          <a:p>
            <a:pPr algn="l">
              <a:defRPr>
                <a:latin typeface="Calibri"/>
                <a:ea typeface="Calibri"/>
                <a:cs typeface="Calibri"/>
                <a:sym typeface="Calibri"/>
              </a:defRPr>
            </a:pPr>
            <a:r>
              <a:t>          Logistic regression</a:t>
            </a:r>
          </a:p>
          <a:p>
            <a:pPr algn="l">
              <a:defRPr>
                <a:latin typeface="Calibri"/>
                <a:ea typeface="Calibri"/>
                <a:cs typeface="Calibri"/>
                <a:sym typeface="Calibri"/>
              </a:defRPr>
            </a:pPr>
            <a:r>
              <a:t>          Naive Bayes classifier</a:t>
            </a:r>
          </a:p>
          <a:p>
            <a:pPr algn="l">
              <a:defRPr>
                <a:latin typeface="Calibri"/>
                <a:ea typeface="Calibri"/>
                <a:cs typeface="Calibri"/>
                <a:sym typeface="Calibri"/>
              </a:defRPr>
            </a:pPr>
            <a:r>
              <a:t>          Perceptron</a:t>
            </a:r>
          </a:p>
          <a:p>
            <a:pPr algn="l">
              <a:defRPr>
                <a:latin typeface="Calibri"/>
                <a:ea typeface="Calibri"/>
                <a:cs typeface="Calibri"/>
                <a:sym typeface="Calibri"/>
              </a:defRPr>
            </a:pPr>
            <a:r>
              <a:t>    Support vector machines</a:t>
            </a:r>
          </a:p>
          <a:p>
            <a:pPr algn="l">
              <a:defRPr>
                <a:latin typeface="Calibri"/>
                <a:ea typeface="Calibri"/>
                <a:cs typeface="Calibri"/>
                <a:sym typeface="Calibri"/>
              </a:defRPr>
            </a:pPr>
            <a:r>
              <a:t>          Least squares support vector machines</a:t>
            </a:r>
          </a:p>
          <a:p>
            <a:pPr algn="l">
              <a:defRPr>
                <a:latin typeface="Calibri"/>
                <a:ea typeface="Calibri"/>
                <a:cs typeface="Calibri"/>
                <a:sym typeface="Calibri"/>
              </a:defRPr>
            </a:pPr>
            <a:r>
              <a:t>    Quadratic classifiers</a:t>
            </a:r>
          </a:p>
          <a:p>
            <a:pPr algn="l">
              <a:defRPr>
                <a:latin typeface="Calibri"/>
                <a:ea typeface="Calibri"/>
                <a:cs typeface="Calibri"/>
                <a:sym typeface="Calibri"/>
              </a:defRPr>
            </a:pPr>
            <a:r>
              <a:t>    Kernel estimation</a:t>
            </a:r>
          </a:p>
          <a:p>
            <a:pPr algn="l">
              <a:defRPr>
                <a:latin typeface="Calibri"/>
                <a:ea typeface="Calibri"/>
                <a:cs typeface="Calibri"/>
                <a:sym typeface="Calibri"/>
              </a:defRPr>
            </a:pPr>
            <a:r>
              <a:t>          k-nearest neighbor</a:t>
            </a:r>
          </a:p>
          <a:p>
            <a:pPr algn="l">
              <a:defRPr>
                <a:latin typeface="Calibri"/>
                <a:ea typeface="Calibri"/>
                <a:cs typeface="Calibri"/>
                <a:sym typeface="Calibri"/>
              </a:defRPr>
            </a:pPr>
            <a:r>
              <a:t>    Boosting (meta-algorithm)</a:t>
            </a:r>
          </a:p>
          <a:p>
            <a:pPr algn="l">
              <a:defRPr>
                <a:latin typeface="Calibri"/>
                <a:ea typeface="Calibri"/>
                <a:cs typeface="Calibri"/>
                <a:sym typeface="Calibri"/>
              </a:defRPr>
            </a:pPr>
            <a:r>
              <a:t>    Decision trees</a:t>
            </a:r>
          </a:p>
          <a:p>
            <a:pPr algn="l">
              <a:defRPr>
                <a:latin typeface="Calibri"/>
                <a:ea typeface="Calibri"/>
                <a:cs typeface="Calibri"/>
                <a:sym typeface="Calibri"/>
              </a:defRPr>
            </a:pPr>
            <a:r>
              <a:t>          Random forests</a:t>
            </a:r>
          </a:p>
          <a:p>
            <a:pPr algn="l">
              <a:defRPr>
                <a:latin typeface="Calibri"/>
                <a:ea typeface="Calibri"/>
                <a:cs typeface="Calibri"/>
                <a:sym typeface="Calibri"/>
              </a:defRPr>
            </a:pPr>
            <a:r>
              <a:t>    Neural networks</a:t>
            </a:r>
          </a:p>
          <a:p>
            <a:pPr algn="l">
              <a:defRPr>
                <a:latin typeface="Calibri"/>
                <a:ea typeface="Calibri"/>
                <a:cs typeface="Calibri"/>
                <a:sym typeface="Calibri"/>
              </a:defRPr>
            </a:pPr>
            <a:r>
              <a:t>    Learning vector quantization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Afbeelding" descr="Afbeelding"/>
          <p:cNvPicPr>
            <a:picLocks noChangeAspect="1"/>
          </p:cNvPicPr>
          <p:nvPr/>
        </p:nvPicPr>
        <p:blipFill>
          <a:blip r:embed="rId2"/>
          <a:stretch>
            <a:fillRect/>
          </a:stretch>
        </p:blipFill>
        <p:spPr>
          <a:xfrm>
            <a:off x="1192244" y="2839"/>
            <a:ext cx="21999511" cy="137160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asted-image.png" descr="pasted-image.png"/>
          <p:cNvPicPr>
            <a:picLocks noChangeAspect="1"/>
          </p:cNvPicPr>
          <p:nvPr/>
        </p:nvPicPr>
        <p:blipFill>
          <a:blip r:embed="rId2"/>
          <a:stretch>
            <a:fillRect/>
          </a:stretch>
        </p:blipFill>
        <p:spPr>
          <a:xfrm>
            <a:off x="3048000" y="-225743"/>
            <a:ext cx="18288000" cy="14881861"/>
          </a:xfrm>
          <a:prstGeom prst="rect">
            <a:avLst/>
          </a:prstGeom>
          <a:ln w="12700">
            <a:miter lim="400000"/>
          </a:ln>
        </p:spPr>
      </p:pic>
      <p:sp>
        <p:nvSpPr>
          <p:cNvPr id="138" name="https://en.wikipedia.org/wiki/Iris_flower_data_set"/>
          <p:cNvSpPr txBox="1"/>
          <p:nvPr/>
        </p:nvSpPr>
        <p:spPr>
          <a:xfrm>
            <a:off x="14403325" y="12763500"/>
            <a:ext cx="6580536" cy="59948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42875" tIns="142875" rIns="142875" bIns="142875" anchor="ctr">
            <a:spAutoFit/>
          </a:bodyPr>
          <a:lstStyle>
            <a:lvl1pPr>
              <a:defRPr sz="2400">
                <a:latin typeface="Calibri"/>
                <a:ea typeface="Calibri"/>
                <a:cs typeface="Calibri"/>
                <a:sym typeface="Calibri"/>
              </a:defRPr>
            </a:lvl1pPr>
          </a:lstStyle>
          <a:p>
            <a:r>
              <a:t>https://en.wikipedia.org/wiki/Iris_flower_data_set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pasted-image.png" descr="pasted-image.png"/>
          <p:cNvPicPr>
            <a:picLocks noChangeAspect="1"/>
          </p:cNvPicPr>
          <p:nvPr/>
        </p:nvPicPr>
        <p:blipFill>
          <a:blip r:embed="rId2"/>
          <a:stretch>
            <a:fillRect/>
          </a:stretch>
        </p:blipFill>
        <p:spPr>
          <a:xfrm>
            <a:off x="2936226" y="1269103"/>
            <a:ext cx="18511548" cy="11566926"/>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TotalTime>
  <Words>505</Words>
  <Application>Microsoft Office PowerPoint</Application>
  <PresentationFormat>Aangepast</PresentationFormat>
  <Paragraphs>106</Paragraphs>
  <Slides>24</Slides>
  <Notes>2</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24</vt:i4>
      </vt:variant>
    </vt:vector>
  </HeadingPairs>
  <TitlesOfParts>
    <vt:vector size="30" baseType="lpstr">
      <vt:lpstr>Avenir</vt:lpstr>
      <vt:lpstr>Cambria Math</vt:lpstr>
      <vt:lpstr>Helvetica</vt:lpstr>
      <vt:lpstr>Helvetica Light</vt:lpstr>
      <vt:lpstr>Wingdings</vt:lpstr>
      <vt:lpstr>White</vt:lpstr>
      <vt:lpstr>PowerPoint-presentatie</vt:lpstr>
      <vt:lpstr>ML Actueel</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Roos TE, Erik</cp:lastModifiedBy>
  <cp:revision>6</cp:revision>
  <dcterms:modified xsi:type="dcterms:W3CDTF">2025-09-23T08:06:02Z</dcterms:modified>
</cp:coreProperties>
</file>