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52" d="100"/>
          <a:sy n="52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Titeltekst</a:t>
            </a:r>
          </a:p>
        </p:txBody>
      </p:sp>
      <p:sp>
        <p:nvSpPr>
          <p:cNvPr id="12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&quot;Typ hier een citaat.&quot;"/>
          <p:cNvSpPr>
            <a:spLocks noGrp="1"/>
          </p:cNvSpPr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r>
              <a:t>"Typ hier een citaat." </a:t>
            </a:r>
          </a:p>
        </p:txBody>
      </p:sp>
      <p:sp>
        <p:nvSpPr>
          <p:cNvPr id="9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Afbeelding"/>
          <p:cNvSpPr>
            <a:spLocks noGrp="1"/>
          </p:cNvSpPr>
          <p:nvPr>
            <p:ph type="pic" idx="21"/>
          </p:nvPr>
        </p:nvSpPr>
        <p:spPr>
          <a:xfrm>
            <a:off x="1905000" y="0"/>
            <a:ext cx="20563290" cy="1371599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fbeelding"/>
          <p:cNvSpPr>
            <a:spLocks noGrp="1"/>
          </p:cNvSpPr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eltekst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Titeltekst</a:t>
            </a:r>
          </a:p>
        </p:txBody>
      </p:sp>
      <p:sp>
        <p:nvSpPr>
          <p:cNvPr id="22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23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d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kst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3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fbeelding"/>
          <p:cNvSpPr>
            <a:spLocks noGrp="1"/>
          </p:cNvSpPr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kst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Titeltekst</a:t>
            </a:r>
          </a:p>
        </p:txBody>
      </p:sp>
      <p:sp>
        <p:nvSpPr>
          <p:cNvPr id="40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49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57" name="Hoofdtekst - niveau éé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5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opsomming 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fbeelding"/>
          <p:cNvSpPr>
            <a:spLocks noGrp="1"/>
          </p:cNvSpPr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67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6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psommingstek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6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driem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fbeelding"/>
          <p:cNvSpPr>
            <a:spLocks noGrp="1"/>
          </p:cNvSpPr>
          <p:nvPr>
            <p:ph type="pic" idx="21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Afbeelding"/>
          <p:cNvSpPr>
            <a:spLocks noGrp="1"/>
          </p:cNvSpPr>
          <p:nvPr>
            <p:ph type="pic" sz="quarter" idx="22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Afbeelding"/>
          <p:cNvSpPr>
            <a:spLocks noGrp="1"/>
          </p:cNvSpPr>
          <p:nvPr>
            <p:ph type="pic" sz="quarter" idx="23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Titeltekst</a:t>
            </a:r>
          </a:p>
        </p:txBody>
      </p:sp>
      <p:sp>
        <p:nvSpPr>
          <p:cNvPr id="3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3350"/>
            <a:ext cx="24384001" cy="134493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Machine Learning…"/>
          <p:cNvSpPr txBox="1"/>
          <p:nvPr/>
        </p:nvSpPr>
        <p:spPr>
          <a:xfrm>
            <a:off x="0" y="790379"/>
            <a:ext cx="24384001" cy="2456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ctr">
            <a:spAutoFit/>
          </a:bodyPr>
          <a:lstStyle/>
          <a:p>
            <a:pPr>
              <a:defRPr sz="9000" i="1">
                <a:latin typeface="Helvetica"/>
                <a:ea typeface="Helvetica"/>
                <a:cs typeface="Helvetica"/>
                <a:sym typeface="Helvetica"/>
              </a:defRPr>
            </a:pPr>
            <a:r>
              <a:t>Machine Learning </a:t>
            </a:r>
          </a:p>
          <a:p>
            <a:pPr>
              <a:defRPr sz="6400" i="1">
                <a:latin typeface="Helvetica"/>
                <a:ea typeface="Helvetica"/>
                <a:cs typeface="Helvetica"/>
                <a:sym typeface="Helvetica"/>
              </a:defRPr>
            </a:pPr>
            <a:r>
              <a:t>3. classificatie en logistische regressie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Binaire classificatie"/>
          <p:cNvSpPr txBox="1"/>
          <p:nvPr/>
        </p:nvSpPr>
        <p:spPr>
          <a:xfrm>
            <a:off x="8896474" y="1065744"/>
            <a:ext cx="6591053" cy="99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Binaire classificatie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Vergelijking"/>
              <p:cNvSpPr txBox="1"/>
              <p:nvPr/>
            </p:nvSpPr>
            <p:spPr>
              <a:xfrm>
                <a:off x="5955932" y="3731289"/>
                <a:ext cx="3297706" cy="76515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sz="6800"/>
              </a:p>
            </p:txBody>
          </p:sp>
        </mc:Choice>
        <mc:Fallback>
          <p:sp>
            <p:nvSpPr>
              <p:cNvPr id="16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932" y="3731289"/>
                <a:ext cx="3297706" cy="765150"/>
              </a:xfrm>
              <a:prstGeom prst="rect">
                <a:avLst/>
              </a:prstGeom>
              <a:blipFill>
                <a:blip r:embed="rId2"/>
                <a:stretch>
                  <a:fillRect l="-8812" t="-1613" r="-13027" b="-7903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Vergelijking"/>
              <p:cNvSpPr txBox="1"/>
              <p:nvPr/>
            </p:nvSpPr>
            <p:spPr>
              <a:xfrm>
                <a:off x="5335189" y="6059285"/>
                <a:ext cx="4548388" cy="81248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)≤1</m:t>
                      </m:r>
                    </m:oMath>
                  </m:oMathPara>
                </a14:m>
                <a:endParaRPr sz="6800"/>
              </a:p>
            </p:txBody>
          </p:sp>
        </mc:Choice>
        <mc:Fallback>
          <p:sp>
            <p:nvSpPr>
              <p:cNvPr id="16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189" y="6059285"/>
                <a:ext cx="4548388" cy="812484"/>
              </a:xfrm>
              <a:prstGeom prst="rect">
                <a:avLst/>
              </a:prstGeom>
              <a:blipFill>
                <a:blip r:embed="rId3"/>
                <a:stretch>
                  <a:fillRect l="-6685" t="-1563" r="-23955" b="-7343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epeer"/>
          <p:cNvGrpSpPr/>
          <p:nvPr/>
        </p:nvGrpSpPr>
        <p:grpSpPr>
          <a:xfrm>
            <a:off x="13125381" y="8557997"/>
            <a:ext cx="6566016" cy="2421673"/>
            <a:chOff x="0" y="0"/>
            <a:chExt cx="6566014" cy="2421672"/>
          </a:xfrm>
        </p:grpSpPr>
        <p:sp>
          <p:nvSpPr>
            <p:cNvPr id="162" name="Lineaire regressie"/>
            <p:cNvSpPr txBox="1"/>
            <p:nvPr/>
          </p:nvSpPr>
          <p:spPr>
            <a:xfrm>
              <a:off x="235298" y="138856"/>
              <a:ext cx="6095418" cy="9992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6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Lineaire regressie</a:t>
              </a:r>
            </a:p>
          </p:txBody>
        </p:sp>
        <p:sp>
          <p:nvSpPr>
            <p:cNvPr id="163" name="Rechthoek"/>
            <p:cNvSpPr/>
            <p:nvPr/>
          </p:nvSpPr>
          <p:spPr>
            <a:xfrm>
              <a:off x="0" y="0"/>
              <a:ext cx="6566015" cy="242167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Vergelijking"/>
                <p:cNvSpPr txBox="1"/>
                <p:nvPr/>
              </p:nvSpPr>
              <p:spPr>
                <a:xfrm>
                  <a:off x="1304820" y="1306706"/>
                  <a:ext cx="3978914" cy="94256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6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6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sz="6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p>
                          <m:sSupPr>
                            <m:ctrlPr>
                              <a:rPr sz="6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6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sz="6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sz="6800"/>
                </a:p>
              </p:txBody>
            </p:sp>
          </mc:Choice>
          <mc:Fallback>
            <p:sp>
              <p:nvSpPr>
                <p:cNvPr id="164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4820" y="1306706"/>
                  <a:ext cx="3978914" cy="942568"/>
                </a:xfrm>
                <a:prstGeom prst="rect">
                  <a:avLst/>
                </a:prstGeom>
                <a:blipFill>
                  <a:blip r:embed="rId4"/>
                  <a:stretch>
                    <a:fillRect l="-7643" t="-1316" r="-23248" b="-4736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logistische regressie"/>
          <p:cNvSpPr txBox="1"/>
          <p:nvPr/>
        </p:nvSpPr>
        <p:spPr>
          <a:xfrm>
            <a:off x="8718233" y="581093"/>
            <a:ext cx="6947534" cy="99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logistische regressie</a:t>
            </a:r>
          </a:p>
        </p:txBody>
      </p:sp>
      <p:sp>
        <p:nvSpPr>
          <p:cNvPr id="168" name="Lijn"/>
          <p:cNvSpPr/>
          <p:nvPr/>
        </p:nvSpPr>
        <p:spPr>
          <a:xfrm flipV="1">
            <a:off x="12192000" y="4341381"/>
            <a:ext cx="1" cy="74714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69" name="Lijn"/>
          <p:cNvSpPr/>
          <p:nvPr/>
        </p:nvSpPr>
        <p:spPr>
          <a:xfrm>
            <a:off x="1432102" y="11328563"/>
            <a:ext cx="215197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70" name="Lijn"/>
          <p:cNvSpPr/>
          <p:nvPr/>
        </p:nvSpPr>
        <p:spPr>
          <a:xfrm>
            <a:off x="1244919" y="4831949"/>
            <a:ext cx="21894161" cy="1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71" name="0"/>
          <p:cNvSpPr txBox="1"/>
          <p:nvPr/>
        </p:nvSpPr>
        <p:spPr>
          <a:xfrm>
            <a:off x="11650384" y="11376809"/>
            <a:ext cx="477417" cy="790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0</a:t>
            </a:r>
          </a:p>
        </p:txBody>
      </p:sp>
      <p:sp>
        <p:nvSpPr>
          <p:cNvPr id="172" name="Lijn"/>
          <p:cNvSpPr/>
          <p:nvPr/>
        </p:nvSpPr>
        <p:spPr>
          <a:xfrm>
            <a:off x="11888119" y="8101189"/>
            <a:ext cx="48659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73" name="0,5"/>
          <p:cNvSpPr txBox="1"/>
          <p:nvPr/>
        </p:nvSpPr>
        <p:spPr>
          <a:xfrm>
            <a:off x="11247549" y="7802840"/>
            <a:ext cx="668934" cy="5484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0,5</a:t>
            </a:r>
          </a:p>
        </p:txBody>
      </p:sp>
      <p:sp>
        <p:nvSpPr>
          <p:cNvPr id="174" name="1,0"/>
          <p:cNvSpPr txBox="1"/>
          <p:nvPr/>
        </p:nvSpPr>
        <p:spPr>
          <a:xfrm>
            <a:off x="11247549" y="4560191"/>
            <a:ext cx="668934" cy="5484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1,0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Vergelijking"/>
              <p:cNvSpPr txBox="1"/>
              <p:nvPr/>
            </p:nvSpPr>
            <p:spPr>
              <a:xfrm>
                <a:off x="3861174" y="2075151"/>
                <a:ext cx="4548389" cy="81248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)≤1</m:t>
                      </m:r>
                    </m:oMath>
                  </m:oMathPara>
                </a14:m>
                <a:endParaRPr sz="6800"/>
              </a:p>
            </p:txBody>
          </p:sp>
        </mc:Choice>
        <mc:Fallback>
          <p:sp>
            <p:nvSpPr>
              <p:cNvPr id="175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174" y="2075151"/>
                <a:ext cx="4548389" cy="812485"/>
              </a:xfrm>
              <a:prstGeom prst="rect">
                <a:avLst/>
              </a:prstGeom>
              <a:blipFill>
                <a:blip r:embed="rId2"/>
                <a:stretch>
                  <a:fillRect l="-6389" t="-1538" r="-23611" b="-7076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8" name="Groepeer"/>
          <p:cNvGrpSpPr/>
          <p:nvPr/>
        </p:nvGrpSpPr>
        <p:grpSpPr>
          <a:xfrm>
            <a:off x="3852805" y="11729159"/>
            <a:ext cx="1875436" cy="1464169"/>
            <a:chOff x="0" y="118570"/>
            <a:chExt cx="1875434" cy="1464167"/>
          </a:xfrm>
        </p:grpSpPr>
        <p:sp>
          <p:nvSpPr>
            <p:cNvPr id="176" name="→"/>
            <p:cNvSpPr/>
            <p:nvPr/>
          </p:nvSpPr>
          <p:spPr>
            <a:xfrm>
              <a:off x="605434" y="3127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latin typeface="Helvetica"/>
                  <a:ea typeface="Helvetica"/>
                  <a:cs typeface="Helvetica"/>
                  <a:sym typeface="Helvetica"/>
                </a:rPr>
                <a:t>→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Vergelijking"/>
                <p:cNvSpPr txBox="1"/>
                <p:nvPr/>
              </p:nvSpPr>
              <p:spPr>
                <a:xfrm>
                  <a:off x="0" y="118570"/>
                  <a:ext cx="409347" cy="39034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sz="6800"/>
                </a:p>
              </p:txBody>
            </p:sp>
          </mc:Choice>
          <mc:Fallback>
            <p:sp>
              <p:nvSpPr>
                <p:cNvPr id="177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18570"/>
                  <a:ext cx="409347" cy="390348"/>
                </a:xfrm>
                <a:prstGeom prst="rect">
                  <a:avLst/>
                </a:prstGeom>
                <a:blipFill>
                  <a:blip r:embed="rId3"/>
                  <a:stretch>
                    <a:fillRect l="-51515" r="-63636" b="-156250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35" y="944808"/>
            <a:ext cx="20050730" cy="13095865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np.exp(…)"/>
          <p:cNvSpPr txBox="1"/>
          <p:nvPr/>
        </p:nvSpPr>
        <p:spPr>
          <a:xfrm>
            <a:off x="4287317" y="5327540"/>
            <a:ext cx="2548931" cy="81677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60734" tIns="160734" rIns="160734" bIns="160734" anchor="ctr">
            <a:spAutoFit/>
          </a:bodyPr>
          <a:lstStyle>
            <a:lvl1pPr algn="l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np.exp(…)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Vergelijking"/>
              <p:cNvSpPr txBox="1"/>
              <p:nvPr/>
            </p:nvSpPr>
            <p:spPr>
              <a:xfrm>
                <a:off x="4518042" y="2614892"/>
                <a:ext cx="3827961" cy="140680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sz="5100"/>
              </a:p>
            </p:txBody>
          </p:sp>
        </mc:Choice>
        <mc:Fallback>
          <p:sp>
            <p:nvSpPr>
              <p:cNvPr id="182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042" y="2614892"/>
                <a:ext cx="3827961" cy="1406806"/>
              </a:xfrm>
              <a:prstGeom prst="rect">
                <a:avLst/>
              </a:prstGeom>
              <a:blipFill>
                <a:blip r:embed="rId3"/>
                <a:stretch>
                  <a:fillRect l="-5941" t="-1786" r="-12541" b="-18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sigmoïdefunctie"/>
          <p:cNvSpPr txBox="1"/>
          <p:nvPr/>
        </p:nvSpPr>
        <p:spPr>
          <a:xfrm>
            <a:off x="9392313" y="208938"/>
            <a:ext cx="5599374" cy="99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sigmoïdefunctie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Wat betekent die voorspelling?"/>
          <p:cNvSpPr txBox="1"/>
          <p:nvPr/>
        </p:nvSpPr>
        <p:spPr>
          <a:xfrm>
            <a:off x="6837194" y="1065744"/>
            <a:ext cx="10709611" cy="99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Wat betekent die voorspelling?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Vergelijking"/>
              <p:cNvSpPr txBox="1"/>
              <p:nvPr/>
            </p:nvSpPr>
            <p:spPr>
              <a:xfrm>
                <a:off x="9578802" y="3721922"/>
                <a:ext cx="4509336" cy="212445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6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6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1,6</m:t>
                                </m:r>
                              </m:e>
                            </m:mr>
                            <m:mr>
                              <m:e>
                                <m:r>
                                  <a:rPr sz="6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6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2,5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6800"/>
              </a:p>
            </p:txBody>
          </p:sp>
        </mc:Choice>
        <mc:Fallback>
          <p:sp>
            <p:nvSpPr>
              <p:cNvPr id="186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802" y="3721922"/>
                <a:ext cx="4509336" cy="2124457"/>
              </a:xfrm>
              <a:prstGeom prst="rect">
                <a:avLst/>
              </a:prstGeom>
              <a:blipFill>
                <a:blip r:embed="rId2"/>
                <a:stretch>
                  <a:fillRect l="-6461" t="-1190" r="-646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Vergelijking"/>
              <p:cNvSpPr txBox="1"/>
              <p:nvPr/>
            </p:nvSpPr>
            <p:spPr>
              <a:xfrm>
                <a:off x="9329663" y="7821005"/>
                <a:ext cx="4088763" cy="212445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0,3</m:t>
                              </m:r>
                            </m:e>
                            <m:e>
                              <m:r>
                                <a:rPr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0,125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6800"/>
              </a:p>
            </p:txBody>
          </p:sp>
        </mc:Choice>
        <mc:Fallback>
          <p:sp>
            <p:nvSpPr>
              <p:cNvPr id="187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663" y="7821005"/>
                <a:ext cx="4088763" cy="2124457"/>
              </a:xfrm>
              <a:prstGeom prst="rect">
                <a:avLst/>
              </a:prstGeom>
              <a:blipFill>
                <a:blip r:embed="rId3"/>
                <a:stretch>
                  <a:fillRect l="-7430" t="-1190" r="-650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ml:classificatie kostenfunctie"/>
          <p:cNvSpPr txBox="1"/>
          <p:nvPr/>
        </p:nvSpPr>
        <p:spPr>
          <a:xfrm>
            <a:off x="645145" y="6043612"/>
            <a:ext cx="23093711" cy="162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ml:classificatie kostenfunctie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373" y="1260978"/>
            <a:ext cx="17691254" cy="115548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0876E-F004-0A5E-4324-A4321074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A71528-E8FA-9363-133B-C7B8170ED6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6B2AB-120B-6E0D-7BB1-355EB77A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B26042C-DA52-DD72-5973-588A0177CB4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BEB1A-2EEE-ACD8-1CEC-38ABEBA3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B28BF7-BFF0-C748-8F0B-0DC52C268BD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B641D-22D7-E2FC-F855-38BE6E7D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37C002C-C441-66CF-C95D-F2F0A551083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l:classificatie"/>
          <p:cNvSpPr txBox="1"/>
          <p:nvPr/>
        </p:nvSpPr>
        <p:spPr>
          <a:xfrm>
            <a:off x="5997376" y="6043612"/>
            <a:ext cx="12389248" cy="162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ml:classificatie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Kostenfunctie voor logistische regressie"/>
          <p:cNvSpPr txBox="1"/>
          <p:nvPr/>
        </p:nvSpPr>
        <p:spPr>
          <a:xfrm>
            <a:off x="5415160" y="596105"/>
            <a:ext cx="13553679" cy="99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Kostenfunctie voor logistische regressie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Vergelijking"/>
              <p:cNvSpPr txBox="1"/>
              <p:nvPr/>
            </p:nvSpPr>
            <p:spPr>
              <a:xfrm>
                <a:off x="4947741" y="2198289"/>
                <a:ext cx="14583355" cy="173740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limUpp>
                        <m:limUpp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e>
                        <m:lim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lim>
                      </m:limUpp>
                      <m:d>
                        <m:dPr>
                          <m:begChr m:val="["/>
                          <m:endChr m:val="]"/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))+(1−</m:t>
                          </m:r>
                          <m:sSup>
                            <m:sSupPr>
                              <m:ctrlP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d>
                    </m:oMath>
                  </m:oMathPara>
                </a14:m>
                <a:endParaRPr sz="5100"/>
              </a:p>
            </p:txBody>
          </p:sp>
        </mc:Choice>
        <mc:Fallback>
          <p:sp>
            <p:nvSpPr>
              <p:cNvPr id="227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741" y="2198289"/>
                <a:ext cx="14583355" cy="1737404"/>
              </a:xfrm>
              <a:prstGeom prst="rect">
                <a:avLst/>
              </a:prstGeom>
              <a:blipFill>
                <a:blip r:embed="rId2"/>
                <a:stretch>
                  <a:fillRect l="-1915" t="-2174" r="-1662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Vergelijking"/>
              <p:cNvSpPr txBox="1"/>
              <p:nvPr/>
            </p:nvSpPr>
            <p:spPr>
              <a:xfrm>
                <a:off x="9237836" y="8826906"/>
                <a:ext cx="7097640" cy="16127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</m:num>
                        <m:den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sSub>
                            <m:sSubPr>
                              <m:ctrlP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sSub>
                        <m:sSub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p>
                        <m:sSup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5100"/>
              </a:p>
            </p:txBody>
          </p:sp>
        </mc:Choice>
        <mc:Fallback>
          <p:sp>
            <p:nvSpPr>
              <p:cNvPr id="228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836" y="8826906"/>
                <a:ext cx="7097640" cy="1612755"/>
              </a:xfrm>
              <a:prstGeom prst="rect">
                <a:avLst/>
              </a:prstGeom>
              <a:blipFill>
                <a:blip r:embed="rId3"/>
                <a:stretch>
                  <a:fillRect l="-3393" t="-1563" r="-23036" b="-18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Lijn"/>
          <p:cNvSpPr/>
          <p:nvPr/>
        </p:nvSpPr>
        <p:spPr>
          <a:xfrm>
            <a:off x="-93275" y="4484928"/>
            <a:ext cx="24570549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230" name="Dat ziet er indrukwekkend uit!…"/>
          <p:cNvSpPr txBox="1"/>
          <p:nvPr/>
        </p:nvSpPr>
        <p:spPr>
          <a:xfrm>
            <a:off x="596666" y="4938559"/>
            <a:ext cx="23285504" cy="242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r>
              <a:t>Dat ziet er indrukwekkend uit!</a:t>
            </a:r>
          </a:p>
          <a:p>
            <a:endParaRPr/>
          </a:p>
          <a:p>
            <a:r>
              <a:t>Maar de partiële afgeleide ervan ziet er juist weer heel vertrouwd uit: 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radient Descent bij logistische regressie"/>
          <p:cNvSpPr txBox="1"/>
          <p:nvPr/>
        </p:nvSpPr>
        <p:spPr>
          <a:xfrm>
            <a:off x="5160385" y="596105"/>
            <a:ext cx="14063230" cy="99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Gradient Descent bij logistische regressie</a:t>
            </a:r>
          </a:p>
        </p:txBody>
      </p:sp>
      <p:grpSp>
        <p:nvGrpSpPr>
          <p:cNvPr id="235" name="Groepeer"/>
          <p:cNvGrpSpPr/>
          <p:nvPr/>
        </p:nvGrpSpPr>
        <p:grpSpPr>
          <a:xfrm>
            <a:off x="6130911" y="4086652"/>
            <a:ext cx="8813299" cy="2015727"/>
            <a:chOff x="0" y="226229"/>
            <a:chExt cx="8813298" cy="2015726"/>
          </a:xfrm>
        </p:grpSpPr>
        <p:sp>
          <p:nvSpPr>
            <p:cNvPr id="233" name="update alle…"/>
            <p:cNvSpPr/>
            <p:nvPr/>
          </p:nvSpPr>
          <p:spPr>
            <a:xfrm>
              <a:off x="0" y="971956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l">
                <a:lnSpc>
                  <a:spcPct val="150000"/>
                </a:lnSpc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update alle </a:t>
              </a:r>
            </a:p>
            <a:p>
              <a:pPr algn="l">
                <a:lnSpc>
                  <a:spcPct val="150000"/>
                </a:lnSpc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herhaal totdat een minimum bereikt is: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4" name="Vergelijking"/>
                <p:cNvSpPr txBox="1"/>
                <p:nvPr/>
              </p:nvSpPr>
              <p:spPr>
                <a:xfrm>
                  <a:off x="2998089" y="226229"/>
                  <a:ext cx="5815210" cy="69625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5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=2,…,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sz="5100"/>
                </a:p>
              </p:txBody>
            </p:sp>
          </mc:Choice>
          <mc:Fallback>
            <p:sp>
              <p:nvSpPr>
                <p:cNvPr id="234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089" y="226229"/>
                  <a:ext cx="5815210" cy="696259"/>
                </a:xfrm>
                <a:prstGeom prst="rect">
                  <a:avLst/>
                </a:prstGeom>
                <a:blipFill>
                  <a:blip r:embed="rId2"/>
                  <a:stretch>
                    <a:fillRect l="-3930" r="-13974" b="-50000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Vergelijking"/>
              <p:cNvSpPr txBox="1"/>
              <p:nvPr/>
            </p:nvSpPr>
            <p:spPr>
              <a:xfrm>
                <a:off x="9562199" y="6216070"/>
                <a:ext cx="4844564" cy="16127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5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:=</m:t>
                      </m:r>
                      <m:sSub>
                        <m:sSub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</m:num>
                        <m:den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sSub>
                            <m:sSubPr>
                              <m:ctrlP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5100"/>
              </a:p>
            </p:txBody>
          </p:sp>
        </mc:Choice>
        <mc:Fallback>
          <p:sp>
            <p:nvSpPr>
              <p:cNvPr id="236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199" y="6216070"/>
                <a:ext cx="4844564" cy="1612755"/>
              </a:xfrm>
              <a:prstGeom prst="rect">
                <a:avLst/>
              </a:prstGeom>
              <a:blipFill>
                <a:blip r:embed="rId3"/>
                <a:stretch>
                  <a:fillRect l="-4712" t="-1563" r="-20157" b="-18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Vergelijking"/>
              <p:cNvSpPr txBox="1"/>
              <p:nvPr/>
            </p:nvSpPr>
            <p:spPr>
              <a:xfrm>
                <a:off x="10389665" y="8555183"/>
                <a:ext cx="8319974" cy="173740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:=</m:t>
                      </m:r>
                      <m:sSub>
                        <m:sSub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limUpp>
                        <m:limUpp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e>
                        <m:lim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lim>
                      </m:limUpp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p>
                        <m:sSup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5100"/>
              </a:p>
            </p:txBody>
          </p:sp>
        </mc:Choice>
        <mc:Fallback>
          <p:sp>
            <p:nvSpPr>
              <p:cNvPr id="237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9665" y="8555183"/>
                <a:ext cx="8319974" cy="1737404"/>
              </a:xfrm>
              <a:prstGeom prst="rect">
                <a:avLst/>
              </a:prstGeom>
              <a:blipFill>
                <a:blip r:embed="rId4"/>
                <a:stretch>
                  <a:fillRect l="-1674" t="-1449" r="-1933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ml:multiclass classification"/>
          <p:cNvSpPr txBox="1"/>
          <p:nvPr/>
        </p:nvSpPr>
        <p:spPr>
          <a:xfrm>
            <a:off x="1409749" y="6043612"/>
            <a:ext cx="21564502" cy="162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ml:multiclass classification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Lijn"/>
          <p:cNvSpPr/>
          <p:nvPr/>
        </p:nvSpPr>
        <p:spPr>
          <a:xfrm flipV="1">
            <a:off x="3783963" y="3919860"/>
            <a:ext cx="1" cy="47489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242" name="Lijn"/>
          <p:cNvSpPr/>
          <p:nvPr/>
        </p:nvSpPr>
        <p:spPr>
          <a:xfrm>
            <a:off x="3234604" y="7988603"/>
            <a:ext cx="788081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grpSp>
        <p:nvGrpSpPr>
          <p:cNvPr id="246" name="Groepeer"/>
          <p:cNvGrpSpPr/>
          <p:nvPr/>
        </p:nvGrpSpPr>
        <p:grpSpPr>
          <a:xfrm>
            <a:off x="8991746" y="3497507"/>
            <a:ext cx="1620794" cy="1377292"/>
            <a:chOff x="0" y="0"/>
            <a:chExt cx="1620793" cy="1377291"/>
          </a:xfrm>
        </p:grpSpPr>
        <p:sp>
          <p:nvSpPr>
            <p:cNvPr id="243" name="Driehoek"/>
            <p:cNvSpPr/>
            <p:nvPr/>
          </p:nvSpPr>
          <p:spPr>
            <a:xfrm>
              <a:off x="0" y="0"/>
              <a:ext cx="536085" cy="543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4" name="Driehoek"/>
            <p:cNvSpPr/>
            <p:nvPr/>
          </p:nvSpPr>
          <p:spPr>
            <a:xfrm>
              <a:off x="469286" y="834258"/>
              <a:ext cx="536085" cy="543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5" name="Driehoek"/>
            <p:cNvSpPr/>
            <p:nvPr/>
          </p:nvSpPr>
          <p:spPr>
            <a:xfrm>
              <a:off x="1084709" y="338213"/>
              <a:ext cx="536085" cy="543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52" name="Groepeer"/>
          <p:cNvGrpSpPr/>
          <p:nvPr/>
        </p:nvGrpSpPr>
        <p:grpSpPr>
          <a:xfrm>
            <a:off x="4182954" y="6294450"/>
            <a:ext cx="2474050" cy="1407429"/>
            <a:chOff x="0" y="0"/>
            <a:chExt cx="2474049" cy="1407427"/>
          </a:xfrm>
        </p:grpSpPr>
        <p:sp>
          <p:nvSpPr>
            <p:cNvPr id="247" name="Cirkel"/>
            <p:cNvSpPr/>
            <p:nvPr/>
          </p:nvSpPr>
          <p:spPr>
            <a:xfrm>
              <a:off x="0" y="842611"/>
              <a:ext cx="564817" cy="564817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8" name="Cirkel"/>
            <p:cNvSpPr/>
            <p:nvPr/>
          </p:nvSpPr>
          <p:spPr>
            <a:xfrm>
              <a:off x="954876" y="842611"/>
              <a:ext cx="564818" cy="564817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9" name="Cirkel"/>
            <p:cNvSpPr/>
            <p:nvPr/>
          </p:nvSpPr>
          <p:spPr>
            <a:xfrm>
              <a:off x="377358" y="0"/>
              <a:ext cx="564817" cy="564817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0" name="Cirkel"/>
            <p:cNvSpPr/>
            <p:nvPr/>
          </p:nvSpPr>
          <p:spPr>
            <a:xfrm>
              <a:off x="1709593" y="0"/>
              <a:ext cx="564817" cy="564817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1" name="Cirkel"/>
            <p:cNvSpPr/>
            <p:nvPr/>
          </p:nvSpPr>
          <p:spPr>
            <a:xfrm>
              <a:off x="1909233" y="840426"/>
              <a:ext cx="564817" cy="564817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59" name="Groepeer"/>
          <p:cNvGrpSpPr/>
          <p:nvPr/>
        </p:nvGrpSpPr>
        <p:grpSpPr>
          <a:xfrm>
            <a:off x="8747586" y="5852293"/>
            <a:ext cx="1828225" cy="1849586"/>
            <a:chOff x="0" y="0"/>
            <a:chExt cx="1828223" cy="1849585"/>
          </a:xfrm>
        </p:grpSpPr>
        <p:sp>
          <p:nvSpPr>
            <p:cNvPr id="253" name="Afgeronde rechthoek"/>
            <p:cNvSpPr/>
            <p:nvPr/>
          </p:nvSpPr>
          <p:spPr>
            <a:xfrm>
              <a:off x="0" y="0"/>
              <a:ext cx="564817" cy="564817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4" name="Afgeronde rechthoek"/>
            <p:cNvSpPr/>
            <p:nvPr/>
          </p:nvSpPr>
          <p:spPr>
            <a:xfrm>
              <a:off x="586981" y="442157"/>
              <a:ext cx="564817" cy="564817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5" name="Afgeronde rechthoek"/>
            <p:cNvSpPr/>
            <p:nvPr/>
          </p:nvSpPr>
          <p:spPr>
            <a:xfrm>
              <a:off x="1263406" y="0"/>
              <a:ext cx="564818" cy="564817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6" name="Afgeronde rechthoek"/>
            <p:cNvSpPr/>
            <p:nvPr/>
          </p:nvSpPr>
          <p:spPr>
            <a:xfrm>
              <a:off x="1263406" y="1063690"/>
              <a:ext cx="564818" cy="564817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7" name="Afgeronde rechthoek"/>
            <p:cNvSpPr/>
            <p:nvPr/>
          </p:nvSpPr>
          <p:spPr>
            <a:xfrm>
              <a:off x="0" y="1063690"/>
              <a:ext cx="564817" cy="564817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8" name="Afgeronde rechthoek"/>
            <p:cNvSpPr/>
            <p:nvPr/>
          </p:nvSpPr>
          <p:spPr>
            <a:xfrm>
              <a:off x="565898" y="1284769"/>
              <a:ext cx="564817" cy="564817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66" name="Groepeer"/>
          <p:cNvGrpSpPr/>
          <p:nvPr/>
        </p:nvGrpSpPr>
        <p:grpSpPr>
          <a:xfrm>
            <a:off x="4204692" y="2855958"/>
            <a:ext cx="3204162" cy="1960898"/>
            <a:chOff x="19466" y="0"/>
            <a:chExt cx="3204160" cy="1960896"/>
          </a:xfrm>
        </p:grpSpPr>
        <p:sp>
          <p:nvSpPr>
            <p:cNvPr id="260" name="Veelhoek"/>
            <p:cNvSpPr/>
            <p:nvPr/>
          </p:nvSpPr>
          <p:spPr>
            <a:xfrm>
              <a:off x="879923" y="0"/>
              <a:ext cx="756519" cy="719492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1" name="Veelhoek"/>
            <p:cNvSpPr/>
            <p:nvPr/>
          </p:nvSpPr>
          <p:spPr>
            <a:xfrm>
              <a:off x="19466" y="529775"/>
              <a:ext cx="756519" cy="719493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2" name="Veelhoek"/>
            <p:cNvSpPr/>
            <p:nvPr/>
          </p:nvSpPr>
          <p:spPr>
            <a:xfrm>
              <a:off x="879923" y="1241405"/>
              <a:ext cx="756519" cy="719492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3" name="Veelhoek"/>
            <p:cNvSpPr/>
            <p:nvPr/>
          </p:nvSpPr>
          <p:spPr>
            <a:xfrm>
              <a:off x="1464463" y="529775"/>
              <a:ext cx="756519" cy="719493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4" name="Veelhoek"/>
            <p:cNvSpPr/>
            <p:nvPr/>
          </p:nvSpPr>
          <p:spPr>
            <a:xfrm>
              <a:off x="1751186" y="1241405"/>
              <a:ext cx="756519" cy="719492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5" name="Veelhoek"/>
            <p:cNvSpPr/>
            <p:nvPr/>
          </p:nvSpPr>
          <p:spPr>
            <a:xfrm>
              <a:off x="2467107" y="700264"/>
              <a:ext cx="756520" cy="719493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89" name="Groepeer"/>
          <p:cNvGrpSpPr/>
          <p:nvPr/>
        </p:nvGrpSpPr>
        <p:grpSpPr>
          <a:xfrm>
            <a:off x="13922136" y="623752"/>
            <a:ext cx="4130617" cy="3046698"/>
            <a:chOff x="0" y="0"/>
            <a:chExt cx="4130615" cy="3046696"/>
          </a:xfrm>
        </p:grpSpPr>
        <p:sp>
          <p:nvSpPr>
            <p:cNvPr id="267" name="Lijn"/>
            <p:cNvSpPr/>
            <p:nvPr/>
          </p:nvSpPr>
          <p:spPr>
            <a:xfrm flipV="1">
              <a:off x="287938" y="557628"/>
              <a:ext cx="1" cy="24890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8" name="Lijn"/>
            <p:cNvSpPr/>
            <p:nvPr/>
          </p:nvSpPr>
          <p:spPr>
            <a:xfrm>
              <a:off x="0" y="2690201"/>
              <a:ext cx="413061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9" name="Driehoek"/>
            <p:cNvSpPr/>
            <p:nvPr/>
          </p:nvSpPr>
          <p:spPr>
            <a:xfrm>
              <a:off x="3017521" y="336258"/>
              <a:ext cx="280982" cy="284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0" name="Driehoek"/>
            <p:cNvSpPr/>
            <p:nvPr/>
          </p:nvSpPr>
          <p:spPr>
            <a:xfrm>
              <a:off x="3263491" y="773522"/>
              <a:ext cx="280981" cy="28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1" name="Driehoek"/>
            <p:cNvSpPr/>
            <p:nvPr/>
          </p:nvSpPr>
          <p:spPr>
            <a:xfrm>
              <a:off x="3586056" y="513527"/>
              <a:ext cx="280981" cy="28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2" name="Cirkel"/>
            <p:cNvSpPr/>
            <p:nvPr/>
          </p:nvSpPr>
          <p:spPr>
            <a:xfrm>
              <a:off x="497063" y="2243877"/>
              <a:ext cx="296041" cy="296042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3" name="Cirkel"/>
            <p:cNvSpPr/>
            <p:nvPr/>
          </p:nvSpPr>
          <p:spPr>
            <a:xfrm>
              <a:off x="997548" y="2243877"/>
              <a:ext cx="296041" cy="296042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4" name="Cirkel"/>
            <p:cNvSpPr/>
            <p:nvPr/>
          </p:nvSpPr>
          <p:spPr>
            <a:xfrm>
              <a:off x="694850" y="1802235"/>
              <a:ext cx="296041" cy="296041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5" name="Cirkel"/>
            <p:cNvSpPr/>
            <p:nvPr/>
          </p:nvSpPr>
          <p:spPr>
            <a:xfrm>
              <a:off x="1393122" y="1802235"/>
              <a:ext cx="296041" cy="296041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6" name="Cirkel"/>
            <p:cNvSpPr/>
            <p:nvPr/>
          </p:nvSpPr>
          <p:spPr>
            <a:xfrm>
              <a:off x="1497760" y="2242732"/>
              <a:ext cx="296041" cy="296041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7" name="Afgeronde rechthoek"/>
            <p:cNvSpPr/>
            <p:nvPr/>
          </p:nvSpPr>
          <p:spPr>
            <a:xfrm>
              <a:off x="2889549" y="1570485"/>
              <a:ext cx="296041" cy="296041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8" name="Afgeronde rechthoek"/>
            <p:cNvSpPr/>
            <p:nvPr/>
          </p:nvSpPr>
          <p:spPr>
            <a:xfrm>
              <a:off x="3197206" y="1802235"/>
              <a:ext cx="296042" cy="296041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9" name="Afgeronde rechthoek"/>
            <p:cNvSpPr/>
            <p:nvPr/>
          </p:nvSpPr>
          <p:spPr>
            <a:xfrm>
              <a:off x="3551745" y="1570485"/>
              <a:ext cx="296041" cy="296041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0" name="Afgeronde rechthoek"/>
            <p:cNvSpPr/>
            <p:nvPr/>
          </p:nvSpPr>
          <p:spPr>
            <a:xfrm>
              <a:off x="3551745" y="2128002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1" name="Afgeronde rechthoek"/>
            <p:cNvSpPr/>
            <p:nvPr/>
          </p:nvSpPr>
          <p:spPr>
            <a:xfrm>
              <a:off x="2889549" y="2128002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2" name="Afgeronde rechthoek"/>
            <p:cNvSpPr/>
            <p:nvPr/>
          </p:nvSpPr>
          <p:spPr>
            <a:xfrm>
              <a:off x="3186156" y="2243877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3" name="Veelhoek"/>
            <p:cNvSpPr/>
            <p:nvPr/>
          </p:nvSpPr>
          <p:spPr>
            <a:xfrm>
              <a:off x="959453" y="0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4" name="Veelhoek"/>
            <p:cNvSpPr/>
            <p:nvPr/>
          </p:nvSpPr>
          <p:spPr>
            <a:xfrm>
              <a:off x="508457" y="27767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5" name="Veelhoek"/>
            <p:cNvSpPr/>
            <p:nvPr/>
          </p:nvSpPr>
          <p:spPr>
            <a:xfrm>
              <a:off x="959453" y="65066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6" name="Veelhoek"/>
            <p:cNvSpPr/>
            <p:nvPr/>
          </p:nvSpPr>
          <p:spPr>
            <a:xfrm>
              <a:off x="1265831" y="27767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7" name="Veelhoek"/>
            <p:cNvSpPr/>
            <p:nvPr/>
          </p:nvSpPr>
          <p:spPr>
            <a:xfrm>
              <a:off x="1416113" y="65066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8" name="Veelhoek"/>
            <p:cNvSpPr/>
            <p:nvPr/>
          </p:nvSpPr>
          <p:spPr>
            <a:xfrm>
              <a:off x="1791353" y="367033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12" name="Groepeer"/>
          <p:cNvGrpSpPr/>
          <p:nvPr/>
        </p:nvGrpSpPr>
        <p:grpSpPr>
          <a:xfrm>
            <a:off x="13922136" y="8470294"/>
            <a:ext cx="4130617" cy="3046698"/>
            <a:chOff x="0" y="0"/>
            <a:chExt cx="4130615" cy="3046696"/>
          </a:xfrm>
        </p:grpSpPr>
        <p:sp>
          <p:nvSpPr>
            <p:cNvPr id="290" name="Lijn"/>
            <p:cNvSpPr/>
            <p:nvPr/>
          </p:nvSpPr>
          <p:spPr>
            <a:xfrm flipV="1">
              <a:off x="287938" y="557628"/>
              <a:ext cx="1" cy="24890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1" name="Lijn"/>
            <p:cNvSpPr/>
            <p:nvPr/>
          </p:nvSpPr>
          <p:spPr>
            <a:xfrm>
              <a:off x="0" y="2690201"/>
              <a:ext cx="413061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2" name="Driehoek"/>
            <p:cNvSpPr/>
            <p:nvPr/>
          </p:nvSpPr>
          <p:spPr>
            <a:xfrm>
              <a:off x="3017521" y="336258"/>
              <a:ext cx="280982" cy="284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3" name="Driehoek"/>
            <p:cNvSpPr/>
            <p:nvPr/>
          </p:nvSpPr>
          <p:spPr>
            <a:xfrm>
              <a:off x="3263491" y="773522"/>
              <a:ext cx="280981" cy="28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4" name="Driehoek"/>
            <p:cNvSpPr/>
            <p:nvPr/>
          </p:nvSpPr>
          <p:spPr>
            <a:xfrm>
              <a:off x="3586056" y="513527"/>
              <a:ext cx="280981" cy="28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5" name="Cirkel"/>
            <p:cNvSpPr/>
            <p:nvPr/>
          </p:nvSpPr>
          <p:spPr>
            <a:xfrm>
              <a:off x="497063" y="2243877"/>
              <a:ext cx="296041" cy="296042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6" name="Cirkel"/>
            <p:cNvSpPr/>
            <p:nvPr/>
          </p:nvSpPr>
          <p:spPr>
            <a:xfrm>
              <a:off x="997548" y="2243877"/>
              <a:ext cx="296041" cy="296042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7" name="Cirkel"/>
            <p:cNvSpPr/>
            <p:nvPr/>
          </p:nvSpPr>
          <p:spPr>
            <a:xfrm>
              <a:off x="694850" y="1802235"/>
              <a:ext cx="296041" cy="296041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8" name="Cirkel"/>
            <p:cNvSpPr/>
            <p:nvPr/>
          </p:nvSpPr>
          <p:spPr>
            <a:xfrm>
              <a:off x="1393122" y="1802235"/>
              <a:ext cx="296041" cy="296041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9" name="Cirkel"/>
            <p:cNvSpPr/>
            <p:nvPr/>
          </p:nvSpPr>
          <p:spPr>
            <a:xfrm>
              <a:off x="1497760" y="2242732"/>
              <a:ext cx="296041" cy="296041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0" name="Afgeronde rechthoek"/>
            <p:cNvSpPr/>
            <p:nvPr/>
          </p:nvSpPr>
          <p:spPr>
            <a:xfrm>
              <a:off x="2889549" y="1570485"/>
              <a:ext cx="296041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1" name="Afgeronde rechthoek"/>
            <p:cNvSpPr/>
            <p:nvPr/>
          </p:nvSpPr>
          <p:spPr>
            <a:xfrm>
              <a:off x="3197206" y="1802235"/>
              <a:ext cx="296042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2" name="Afgeronde rechthoek"/>
            <p:cNvSpPr/>
            <p:nvPr/>
          </p:nvSpPr>
          <p:spPr>
            <a:xfrm>
              <a:off x="3551745" y="1570485"/>
              <a:ext cx="296041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3" name="Afgeronde rechthoek"/>
            <p:cNvSpPr/>
            <p:nvPr/>
          </p:nvSpPr>
          <p:spPr>
            <a:xfrm>
              <a:off x="3551745" y="2128002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4" name="Afgeronde rechthoek"/>
            <p:cNvSpPr/>
            <p:nvPr/>
          </p:nvSpPr>
          <p:spPr>
            <a:xfrm>
              <a:off x="2889549" y="2128002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5" name="Afgeronde rechthoek"/>
            <p:cNvSpPr/>
            <p:nvPr/>
          </p:nvSpPr>
          <p:spPr>
            <a:xfrm>
              <a:off x="3186156" y="2243877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6" name="Veelhoek"/>
            <p:cNvSpPr/>
            <p:nvPr/>
          </p:nvSpPr>
          <p:spPr>
            <a:xfrm>
              <a:off x="959453" y="0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7" name="Veelhoek"/>
            <p:cNvSpPr/>
            <p:nvPr/>
          </p:nvSpPr>
          <p:spPr>
            <a:xfrm>
              <a:off x="508457" y="27767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8" name="Veelhoek"/>
            <p:cNvSpPr/>
            <p:nvPr/>
          </p:nvSpPr>
          <p:spPr>
            <a:xfrm>
              <a:off x="959453" y="65066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9" name="Veelhoek"/>
            <p:cNvSpPr/>
            <p:nvPr/>
          </p:nvSpPr>
          <p:spPr>
            <a:xfrm>
              <a:off x="1265831" y="27767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0" name="Veelhoek"/>
            <p:cNvSpPr/>
            <p:nvPr/>
          </p:nvSpPr>
          <p:spPr>
            <a:xfrm>
              <a:off x="1416113" y="65066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1" name="Veelhoek"/>
            <p:cNvSpPr/>
            <p:nvPr/>
          </p:nvSpPr>
          <p:spPr>
            <a:xfrm>
              <a:off x="1791353" y="367033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35" name="Groepeer"/>
          <p:cNvGrpSpPr/>
          <p:nvPr/>
        </p:nvGrpSpPr>
        <p:grpSpPr>
          <a:xfrm>
            <a:off x="8533275" y="10229002"/>
            <a:ext cx="4130617" cy="3046698"/>
            <a:chOff x="0" y="0"/>
            <a:chExt cx="4130615" cy="3046696"/>
          </a:xfrm>
        </p:grpSpPr>
        <p:sp>
          <p:nvSpPr>
            <p:cNvPr id="313" name="Lijn"/>
            <p:cNvSpPr/>
            <p:nvPr/>
          </p:nvSpPr>
          <p:spPr>
            <a:xfrm flipV="1">
              <a:off x="287938" y="557628"/>
              <a:ext cx="1" cy="24890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4" name="Lijn"/>
            <p:cNvSpPr/>
            <p:nvPr/>
          </p:nvSpPr>
          <p:spPr>
            <a:xfrm>
              <a:off x="0" y="2690201"/>
              <a:ext cx="413061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5" name="Driehoek"/>
            <p:cNvSpPr/>
            <p:nvPr/>
          </p:nvSpPr>
          <p:spPr>
            <a:xfrm>
              <a:off x="3017521" y="336258"/>
              <a:ext cx="280982" cy="284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6" name="Driehoek"/>
            <p:cNvSpPr/>
            <p:nvPr/>
          </p:nvSpPr>
          <p:spPr>
            <a:xfrm>
              <a:off x="3263491" y="773522"/>
              <a:ext cx="280981" cy="28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7" name="Driehoek"/>
            <p:cNvSpPr/>
            <p:nvPr/>
          </p:nvSpPr>
          <p:spPr>
            <a:xfrm>
              <a:off x="3586056" y="513527"/>
              <a:ext cx="280981" cy="28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8" name="Cirkel"/>
            <p:cNvSpPr/>
            <p:nvPr/>
          </p:nvSpPr>
          <p:spPr>
            <a:xfrm>
              <a:off x="497063" y="2243877"/>
              <a:ext cx="296041" cy="296042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9" name="Cirkel"/>
            <p:cNvSpPr/>
            <p:nvPr/>
          </p:nvSpPr>
          <p:spPr>
            <a:xfrm>
              <a:off x="997548" y="2243877"/>
              <a:ext cx="296041" cy="296042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0" name="Cirkel"/>
            <p:cNvSpPr/>
            <p:nvPr/>
          </p:nvSpPr>
          <p:spPr>
            <a:xfrm>
              <a:off x="694850" y="1802235"/>
              <a:ext cx="296041" cy="296041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1" name="Cirkel"/>
            <p:cNvSpPr/>
            <p:nvPr/>
          </p:nvSpPr>
          <p:spPr>
            <a:xfrm>
              <a:off x="1393122" y="1802235"/>
              <a:ext cx="296041" cy="296041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2" name="Cirkel"/>
            <p:cNvSpPr/>
            <p:nvPr/>
          </p:nvSpPr>
          <p:spPr>
            <a:xfrm>
              <a:off x="1497760" y="2242732"/>
              <a:ext cx="296041" cy="296041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3" name="Afgeronde rechthoek"/>
            <p:cNvSpPr/>
            <p:nvPr/>
          </p:nvSpPr>
          <p:spPr>
            <a:xfrm>
              <a:off x="2889549" y="1570485"/>
              <a:ext cx="296041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4" name="Afgeronde rechthoek"/>
            <p:cNvSpPr/>
            <p:nvPr/>
          </p:nvSpPr>
          <p:spPr>
            <a:xfrm>
              <a:off x="3197206" y="1802235"/>
              <a:ext cx="296042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5" name="Afgeronde rechthoek"/>
            <p:cNvSpPr/>
            <p:nvPr/>
          </p:nvSpPr>
          <p:spPr>
            <a:xfrm>
              <a:off x="3551745" y="1570485"/>
              <a:ext cx="296041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6" name="Afgeronde rechthoek"/>
            <p:cNvSpPr/>
            <p:nvPr/>
          </p:nvSpPr>
          <p:spPr>
            <a:xfrm>
              <a:off x="3551745" y="2128002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7" name="Afgeronde rechthoek"/>
            <p:cNvSpPr/>
            <p:nvPr/>
          </p:nvSpPr>
          <p:spPr>
            <a:xfrm>
              <a:off x="2889549" y="2128002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8" name="Afgeronde rechthoek"/>
            <p:cNvSpPr/>
            <p:nvPr/>
          </p:nvSpPr>
          <p:spPr>
            <a:xfrm>
              <a:off x="3186156" y="2243877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9" name="Veelhoek"/>
            <p:cNvSpPr/>
            <p:nvPr/>
          </p:nvSpPr>
          <p:spPr>
            <a:xfrm>
              <a:off x="959453" y="0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0" name="Veelhoek"/>
            <p:cNvSpPr/>
            <p:nvPr/>
          </p:nvSpPr>
          <p:spPr>
            <a:xfrm>
              <a:off x="508457" y="27767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1" name="Veelhoek"/>
            <p:cNvSpPr/>
            <p:nvPr/>
          </p:nvSpPr>
          <p:spPr>
            <a:xfrm>
              <a:off x="959453" y="65066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2" name="Veelhoek"/>
            <p:cNvSpPr/>
            <p:nvPr/>
          </p:nvSpPr>
          <p:spPr>
            <a:xfrm>
              <a:off x="1265831" y="27767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3" name="Veelhoek"/>
            <p:cNvSpPr/>
            <p:nvPr/>
          </p:nvSpPr>
          <p:spPr>
            <a:xfrm>
              <a:off x="1416113" y="65066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4" name="Veelhoek"/>
            <p:cNvSpPr/>
            <p:nvPr/>
          </p:nvSpPr>
          <p:spPr>
            <a:xfrm>
              <a:off x="1791353" y="367033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58" name="Groepeer"/>
          <p:cNvGrpSpPr/>
          <p:nvPr/>
        </p:nvGrpSpPr>
        <p:grpSpPr>
          <a:xfrm>
            <a:off x="13922136" y="4547023"/>
            <a:ext cx="4130617" cy="3046698"/>
            <a:chOff x="0" y="0"/>
            <a:chExt cx="4130615" cy="3046696"/>
          </a:xfrm>
        </p:grpSpPr>
        <p:sp>
          <p:nvSpPr>
            <p:cNvPr id="336" name="Lijn"/>
            <p:cNvSpPr/>
            <p:nvPr/>
          </p:nvSpPr>
          <p:spPr>
            <a:xfrm flipV="1">
              <a:off x="287938" y="557628"/>
              <a:ext cx="1" cy="24890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7" name="Lijn"/>
            <p:cNvSpPr/>
            <p:nvPr/>
          </p:nvSpPr>
          <p:spPr>
            <a:xfrm>
              <a:off x="0" y="2690201"/>
              <a:ext cx="413061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8" name="Driehoek"/>
            <p:cNvSpPr/>
            <p:nvPr/>
          </p:nvSpPr>
          <p:spPr>
            <a:xfrm>
              <a:off x="3017521" y="336258"/>
              <a:ext cx="280982" cy="284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9" name="Driehoek"/>
            <p:cNvSpPr/>
            <p:nvPr/>
          </p:nvSpPr>
          <p:spPr>
            <a:xfrm>
              <a:off x="3263491" y="773522"/>
              <a:ext cx="280981" cy="28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0" name="Driehoek"/>
            <p:cNvSpPr/>
            <p:nvPr/>
          </p:nvSpPr>
          <p:spPr>
            <a:xfrm>
              <a:off x="3586056" y="513527"/>
              <a:ext cx="280981" cy="28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1" name="Cirkel"/>
            <p:cNvSpPr/>
            <p:nvPr/>
          </p:nvSpPr>
          <p:spPr>
            <a:xfrm>
              <a:off x="497063" y="2243877"/>
              <a:ext cx="296041" cy="296042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2" name="Cirkel"/>
            <p:cNvSpPr/>
            <p:nvPr/>
          </p:nvSpPr>
          <p:spPr>
            <a:xfrm>
              <a:off x="997548" y="2243877"/>
              <a:ext cx="296041" cy="296042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3" name="Cirkel"/>
            <p:cNvSpPr/>
            <p:nvPr/>
          </p:nvSpPr>
          <p:spPr>
            <a:xfrm>
              <a:off x="694850" y="1802235"/>
              <a:ext cx="296041" cy="296041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4" name="Cirkel"/>
            <p:cNvSpPr/>
            <p:nvPr/>
          </p:nvSpPr>
          <p:spPr>
            <a:xfrm>
              <a:off x="1393122" y="1802235"/>
              <a:ext cx="296041" cy="296041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5" name="Cirkel"/>
            <p:cNvSpPr/>
            <p:nvPr/>
          </p:nvSpPr>
          <p:spPr>
            <a:xfrm>
              <a:off x="1497760" y="2242732"/>
              <a:ext cx="296041" cy="296041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6" name="Afgeronde rechthoek"/>
            <p:cNvSpPr/>
            <p:nvPr/>
          </p:nvSpPr>
          <p:spPr>
            <a:xfrm>
              <a:off x="2889549" y="1570485"/>
              <a:ext cx="296041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7" name="Afgeronde rechthoek"/>
            <p:cNvSpPr/>
            <p:nvPr/>
          </p:nvSpPr>
          <p:spPr>
            <a:xfrm>
              <a:off x="3197206" y="1802235"/>
              <a:ext cx="296042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8" name="Afgeronde rechthoek"/>
            <p:cNvSpPr/>
            <p:nvPr/>
          </p:nvSpPr>
          <p:spPr>
            <a:xfrm>
              <a:off x="3551745" y="1570485"/>
              <a:ext cx="296041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9" name="Afgeronde rechthoek"/>
            <p:cNvSpPr/>
            <p:nvPr/>
          </p:nvSpPr>
          <p:spPr>
            <a:xfrm>
              <a:off x="3551745" y="2128002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0" name="Afgeronde rechthoek"/>
            <p:cNvSpPr/>
            <p:nvPr/>
          </p:nvSpPr>
          <p:spPr>
            <a:xfrm>
              <a:off x="2889549" y="2128002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1" name="Veelhoek"/>
            <p:cNvSpPr/>
            <p:nvPr/>
          </p:nvSpPr>
          <p:spPr>
            <a:xfrm>
              <a:off x="959453" y="0"/>
              <a:ext cx="396519" cy="377112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2" name="Veelhoek"/>
            <p:cNvSpPr/>
            <p:nvPr/>
          </p:nvSpPr>
          <p:spPr>
            <a:xfrm>
              <a:off x="508457" y="277674"/>
              <a:ext cx="396519" cy="377112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3" name="Veelhoek"/>
            <p:cNvSpPr/>
            <p:nvPr/>
          </p:nvSpPr>
          <p:spPr>
            <a:xfrm>
              <a:off x="959453" y="650664"/>
              <a:ext cx="396519" cy="377112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4" name="Veelhoek"/>
            <p:cNvSpPr/>
            <p:nvPr/>
          </p:nvSpPr>
          <p:spPr>
            <a:xfrm>
              <a:off x="1265831" y="277674"/>
              <a:ext cx="396519" cy="377112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5" name="Veelhoek"/>
            <p:cNvSpPr/>
            <p:nvPr/>
          </p:nvSpPr>
          <p:spPr>
            <a:xfrm>
              <a:off x="1416113" y="650664"/>
              <a:ext cx="396519" cy="377112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6" name="Veelhoek"/>
            <p:cNvSpPr/>
            <p:nvPr/>
          </p:nvSpPr>
          <p:spPr>
            <a:xfrm>
              <a:off x="1791353" y="367033"/>
              <a:ext cx="396519" cy="377112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7" name="Afgeronde rechthoek"/>
            <p:cNvSpPr/>
            <p:nvPr/>
          </p:nvSpPr>
          <p:spPr>
            <a:xfrm>
              <a:off x="3186156" y="2286562"/>
              <a:ext cx="296041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0" name="Vergelijking"/>
              <p:cNvSpPr txBox="1"/>
              <p:nvPr/>
            </p:nvSpPr>
            <p:spPr>
              <a:xfrm>
                <a:off x="14941436" y="5499160"/>
                <a:ext cx="1965123" cy="308823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0.213</m:t>
                              </m:r>
                            </m:e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0.423</m:t>
                              </m:r>
                            </m:e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0.786</m:t>
                              </m:r>
                            </m:e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0.143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5100"/>
              </a:p>
            </p:txBody>
          </p:sp>
        </mc:Choice>
        <mc:Fallback>
          <p:sp>
            <p:nvSpPr>
              <p:cNvPr id="36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1436" y="5499160"/>
                <a:ext cx="1965123" cy="3088235"/>
              </a:xfrm>
              <a:prstGeom prst="rect">
                <a:avLst/>
              </a:prstGeom>
              <a:blipFill>
                <a:blip r:embed="rId2"/>
                <a:stretch>
                  <a:fillRect r="-512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1" name="Vergelijking"/>
              <p:cNvSpPr txBox="1"/>
              <p:nvPr/>
            </p:nvSpPr>
            <p:spPr>
              <a:xfrm>
                <a:off x="19279136" y="5506232"/>
                <a:ext cx="831648" cy="307398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5100"/>
              </a:p>
            </p:txBody>
          </p:sp>
        </mc:Choice>
        <mc:Fallback>
          <p:sp>
            <p:nvSpPr>
              <p:cNvPr id="36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9136" y="5506232"/>
                <a:ext cx="831648" cy="3073985"/>
              </a:xfrm>
              <a:prstGeom prst="rect">
                <a:avLst/>
              </a:prstGeom>
              <a:blipFill>
                <a:blip r:embed="rId3"/>
                <a:stretch>
                  <a:fillRect r="-303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4" name="Groepeer"/>
          <p:cNvGrpSpPr/>
          <p:nvPr/>
        </p:nvGrpSpPr>
        <p:grpSpPr>
          <a:xfrm>
            <a:off x="2989238" y="2152672"/>
            <a:ext cx="9560157" cy="9761074"/>
            <a:chOff x="0" y="0"/>
            <a:chExt cx="9560155" cy="9761073"/>
          </a:xfrm>
        </p:grpSpPr>
        <p:sp>
          <p:nvSpPr>
            <p:cNvPr id="362" name="Lijn"/>
            <p:cNvSpPr/>
            <p:nvPr/>
          </p:nvSpPr>
          <p:spPr>
            <a:xfrm>
              <a:off x="835449" y="889623"/>
              <a:ext cx="2077782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63" name="Lijn"/>
            <p:cNvSpPr/>
            <p:nvPr/>
          </p:nvSpPr>
          <p:spPr>
            <a:xfrm>
              <a:off x="4593611" y="889623"/>
              <a:ext cx="2077782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64" name="Cirkel"/>
            <p:cNvSpPr/>
            <p:nvPr/>
          </p:nvSpPr>
          <p:spPr>
            <a:xfrm>
              <a:off x="2959062" y="0"/>
              <a:ext cx="1699400" cy="1699399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5" name="Cirkel"/>
                <p:cNvSpPr/>
                <p:nvPr/>
              </p:nvSpPr>
              <p:spPr>
                <a:xfrm>
                  <a:off x="0" y="0"/>
                  <a:ext cx="1699399" cy="1699399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>
                    <a:defRPr sz="66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sz="4800"/>
                </a:p>
              </p:txBody>
            </p:sp>
          </mc:Choice>
          <mc:Fallback>
            <p:sp>
              <p:nvSpPr>
                <p:cNvPr id="365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0"/>
                  <a:ext cx="1699399" cy="169939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6" name="Lijn"/>
            <p:cNvSpPr/>
            <p:nvPr/>
          </p:nvSpPr>
          <p:spPr>
            <a:xfrm flipV="1">
              <a:off x="3808762" y="209642"/>
              <a:ext cx="1" cy="128011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67" name="Lijn"/>
            <p:cNvSpPr/>
            <p:nvPr/>
          </p:nvSpPr>
          <p:spPr>
            <a:xfrm>
              <a:off x="3238531" y="452216"/>
              <a:ext cx="1096291" cy="777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68" name="Lijn"/>
            <p:cNvSpPr/>
            <p:nvPr/>
          </p:nvSpPr>
          <p:spPr>
            <a:xfrm>
              <a:off x="4593611" y="3595327"/>
              <a:ext cx="2077782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69" name="Cirkel"/>
            <p:cNvSpPr/>
            <p:nvPr/>
          </p:nvSpPr>
          <p:spPr>
            <a:xfrm>
              <a:off x="2959062" y="2705704"/>
              <a:ext cx="1699400" cy="1699400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70" name="Lijn"/>
            <p:cNvSpPr/>
            <p:nvPr/>
          </p:nvSpPr>
          <p:spPr>
            <a:xfrm flipV="1">
              <a:off x="3808762" y="2915346"/>
              <a:ext cx="1" cy="128011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71" name="Lijn"/>
            <p:cNvSpPr/>
            <p:nvPr/>
          </p:nvSpPr>
          <p:spPr>
            <a:xfrm>
              <a:off x="3238531" y="3157920"/>
              <a:ext cx="1096291" cy="777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72" name="Lijn"/>
            <p:cNvSpPr/>
            <p:nvPr/>
          </p:nvSpPr>
          <p:spPr>
            <a:xfrm>
              <a:off x="4593611" y="6380878"/>
              <a:ext cx="2077782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73" name="Cirkel"/>
            <p:cNvSpPr/>
            <p:nvPr/>
          </p:nvSpPr>
          <p:spPr>
            <a:xfrm>
              <a:off x="2959062" y="5491255"/>
              <a:ext cx="1699400" cy="1699399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74" name="Lijn"/>
            <p:cNvSpPr/>
            <p:nvPr/>
          </p:nvSpPr>
          <p:spPr>
            <a:xfrm flipV="1">
              <a:off x="3808762" y="5700897"/>
              <a:ext cx="1" cy="128011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75" name="Lijn"/>
            <p:cNvSpPr/>
            <p:nvPr/>
          </p:nvSpPr>
          <p:spPr>
            <a:xfrm>
              <a:off x="3238531" y="5943472"/>
              <a:ext cx="1096291" cy="777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76" name="Lijn"/>
            <p:cNvSpPr/>
            <p:nvPr/>
          </p:nvSpPr>
          <p:spPr>
            <a:xfrm>
              <a:off x="4593611" y="8951297"/>
              <a:ext cx="2077782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77" name="Cirkel"/>
            <p:cNvSpPr/>
            <p:nvPr/>
          </p:nvSpPr>
          <p:spPr>
            <a:xfrm>
              <a:off x="2959062" y="8061674"/>
              <a:ext cx="1699400" cy="1699400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78" name="Lijn"/>
            <p:cNvSpPr/>
            <p:nvPr/>
          </p:nvSpPr>
          <p:spPr>
            <a:xfrm>
              <a:off x="835449" y="3595327"/>
              <a:ext cx="2077782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79" name="Lijn"/>
            <p:cNvSpPr/>
            <p:nvPr/>
          </p:nvSpPr>
          <p:spPr>
            <a:xfrm>
              <a:off x="835449" y="6380878"/>
              <a:ext cx="2077782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80" name="Lijn"/>
            <p:cNvSpPr/>
            <p:nvPr/>
          </p:nvSpPr>
          <p:spPr>
            <a:xfrm>
              <a:off x="835449" y="8951297"/>
              <a:ext cx="2077782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81" name="Lijn"/>
            <p:cNvSpPr/>
            <p:nvPr/>
          </p:nvSpPr>
          <p:spPr>
            <a:xfrm flipV="1">
              <a:off x="3808762" y="8271316"/>
              <a:ext cx="1" cy="128011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82" name="Lijn"/>
            <p:cNvSpPr/>
            <p:nvPr/>
          </p:nvSpPr>
          <p:spPr>
            <a:xfrm>
              <a:off x="3238531" y="8513891"/>
              <a:ext cx="1096291" cy="777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83" name="Veelhoek"/>
            <p:cNvSpPr/>
            <p:nvPr/>
          </p:nvSpPr>
          <p:spPr>
            <a:xfrm>
              <a:off x="8803637" y="568955"/>
              <a:ext cx="756519" cy="719493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4" name="Cirkel"/>
            <p:cNvSpPr/>
            <p:nvPr/>
          </p:nvSpPr>
          <p:spPr>
            <a:xfrm>
              <a:off x="8899487" y="3352843"/>
              <a:ext cx="564817" cy="564817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5" name="Afgeronde rechthoek"/>
            <p:cNvSpPr/>
            <p:nvPr/>
          </p:nvSpPr>
          <p:spPr>
            <a:xfrm>
              <a:off x="8899487" y="6134189"/>
              <a:ext cx="564817" cy="564817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6" name="Driehoek"/>
            <p:cNvSpPr/>
            <p:nvPr/>
          </p:nvSpPr>
          <p:spPr>
            <a:xfrm>
              <a:off x="8913854" y="8645480"/>
              <a:ext cx="536085" cy="543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7" name="Vergelijking"/>
                <p:cNvSpPr txBox="1"/>
                <p:nvPr/>
              </p:nvSpPr>
              <p:spPr>
                <a:xfrm>
                  <a:off x="7137656" y="547030"/>
                  <a:ext cx="1197381" cy="60936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5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5100"/>
                </a:p>
              </p:txBody>
            </p:sp>
          </mc:Choice>
          <mc:Fallback>
            <p:sp>
              <p:nvSpPr>
                <p:cNvPr id="387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7656" y="547030"/>
                  <a:ext cx="1197381" cy="609363"/>
                </a:xfrm>
                <a:prstGeom prst="rect">
                  <a:avLst/>
                </a:prstGeom>
                <a:blipFill>
                  <a:blip r:embed="rId5"/>
                  <a:stretch>
                    <a:fillRect l="-18947" t="-2041" r="-58947" b="-6938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8" name="Vergelijking"/>
                <p:cNvSpPr txBox="1"/>
                <p:nvPr/>
              </p:nvSpPr>
              <p:spPr>
                <a:xfrm>
                  <a:off x="7137656" y="3243883"/>
                  <a:ext cx="1197381" cy="6093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5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5100"/>
                </a:p>
              </p:txBody>
            </p:sp>
          </mc:Choice>
          <mc:Fallback>
            <p:sp>
              <p:nvSpPr>
                <p:cNvPr id="388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7656" y="3243883"/>
                  <a:ext cx="1197381" cy="609364"/>
                </a:xfrm>
                <a:prstGeom prst="rect">
                  <a:avLst/>
                </a:prstGeom>
                <a:blipFill>
                  <a:blip r:embed="rId6"/>
                  <a:stretch>
                    <a:fillRect l="-18947" t="-2041" r="-58947" b="-6938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9" name="Vergelijking"/>
                <p:cNvSpPr txBox="1"/>
                <p:nvPr/>
              </p:nvSpPr>
              <p:spPr>
                <a:xfrm>
                  <a:off x="7137656" y="6078210"/>
                  <a:ext cx="1197381" cy="60936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5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5100"/>
                </a:p>
              </p:txBody>
            </p:sp>
          </mc:Choice>
          <mc:Fallback>
            <p:sp>
              <p:nvSpPr>
                <p:cNvPr id="389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7656" y="6078210"/>
                  <a:ext cx="1197381" cy="609363"/>
                </a:xfrm>
                <a:prstGeom prst="rect">
                  <a:avLst/>
                </a:prstGeom>
                <a:blipFill>
                  <a:blip r:embed="rId7"/>
                  <a:stretch>
                    <a:fillRect l="-18947" t="-2083" r="-58947" b="-7291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0" name="Vergelijking"/>
                <p:cNvSpPr txBox="1"/>
                <p:nvPr/>
              </p:nvSpPr>
              <p:spPr>
                <a:xfrm>
                  <a:off x="7137656" y="8648628"/>
                  <a:ext cx="1197381" cy="6093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5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5100"/>
                </a:p>
              </p:txBody>
            </p:sp>
          </mc:Choice>
          <mc:Fallback>
            <p:sp>
              <p:nvSpPr>
                <p:cNvPr id="390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7656" y="8648628"/>
                  <a:ext cx="1197381" cy="609364"/>
                </a:xfrm>
                <a:prstGeom prst="rect">
                  <a:avLst/>
                </a:prstGeom>
                <a:blipFill>
                  <a:blip r:embed="rId5"/>
                  <a:stretch>
                    <a:fillRect l="-18947" t="-2041" r="-58947" b="-6938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1" name="Cirkel"/>
                <p:cNvSpPr/>
                <p:nvPr/>
              </p:nvSpPr>
              <p:spPr>
                <a:xfrm>
                  <a:off x="0" y="2696853"/>
                  <a:ext cx="1699399" cy="1699399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>
                    <a:defRPr sz="66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sz="4800"/>
                </a:p>
              </p:txBody>
            </p:sp>
          </mc:Choice>
          <mc:Fallback>
            <p:sp>
              <p:nvSpPr>
                <p:cNvPr id="391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696853"/>
                  <a:ext cx="1699399" cy="1699399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2" name="Cirkel"/>
                <p:cNvSpPr/>
                <p:nvPr/>
              </p:nvSpPr>
              <p:spPr>
                <a:xfrm>
                  <a:off x="0" y="5531179"/>
                  <a:ext cx="1699399" cy="1699400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>
                    <a:defRPr sz="66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sz="4800"/>
                </a:p>
              </p:txBody>
            </p:sp>
          </mc:Choice>
          <mc:Fallback>
            <p:sp>
              <p:nvSpPr>
                <p:cNvPr id="392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531179"/>
                  <a:ext cx="1699399" cy="16994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3" name="Cirkel"/>
                <p:cNvSpPr/>
                <p:nvPr/>
              </p:nvSpPr>
              <p:spPr>
                <a:xfrm>
                  <a:off x="0" y="8052823"/>
                  <a:ext cx="1699399" cy="1699400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>
                    <a:defRPr sz="66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sz="4800"/>
                </a:p>
              </p:txBody>
            </p:sp>
          </mc:Choice>
          <mc:Fallback>
            <p:sp>
              <p:nvSpPr>
                <p:cNvPr id="393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8052823"/>
                  <a:ext cx="1699399" cy="16994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inaire classificatie"/>
          <p:cNvSpPr txBox="1"/>
          <p:nvPr/>
        </p:nvSpPr>
        <p:spPr>
          <a:xfrm>
            <a:off x="8904250" y="134367"/>
            <a:ext cx="6575500" cy="999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binaire classificatie</a:t>
            </a:r>
          </a:p>
        </p:txBody>
      </p:sp>
      <p:sp>
        <p:nvSpPr>
          <p:cNvPr id="125" name="kanker kwaadaardig?…"/>
          <p:cNvSpPr txBox="1"/>
          <p:nvPr/>
        </p:nvSpPr>
        <p:spPr>
          <a:xfrm>
            <a:off x="820670" y="4494435"/>
            <a:ext cx="7897435" cy="472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617361" indent="-617361" algn="l">
              <a:buSzPct val="75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kanker kwaadaardig?</a:t>
            </a:r>
          </a:p>
          <a:p>
            <a:pPr marL="617361" indent="-617361" algn="l">
              <a:buSzPct val="75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e-mail spam?</a:t>
            </a:r>
          </a:p>
          <a:p>
            <a:pPr marL="617361" indent="-617361" algn="l">
              <a:buSzPct val="75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online transactie betrouwbaar?</a:t>
            </a:r>
          </a:p>
          <a:p>
            <a:pPr marL="617361" indent="-617361" algn="l">
              <a:buSzPct val="75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bloemwilg virginica?</a:t>
            </a:r>
          </a:p>
          <a:p>
            <a:pPr marL="617361" indent="-617361" algn="l">
              <a:buSzPct val="75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is dit Henk Tattje?</a:t>
            </a:r>
          </a:p>
        </p:txBody>
      </p:sp>
      <p:pic>
        <p:nvPicPr>
          <p:cNvPr id="126" name="2fe43bc7-6c7f-4e96-a9a9-0ee8c9c347d7.JPG" descr="2fe43bc7-6c7f-4e96-a9a9-0ee8c9c347d7.JPG"/>
          <p:cNvPicPr>
            <a:picLocks noChangeAspect="1"/>
          </p:cNvPicPr>
          <p:nvPr/>
        </p:nvPicPr>
        <p:blipFill>
          <a:blip r:embed="rId2"/>
          <a:srcRect t="30345" b="2326"/>
          <a:stretch>
            <a:fillRect/>
          </a:stretch>
        </p:blipFill>
        <p:spPr>
          <a:xfrm>
            <a:off x="11610788" y="1264266"/>
            <a:ext cx="10039443" cy="1201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at voor soort insect?…"/>
          <p:cNvSpPr txBox="1"/>
          <p:nvPr/>
        </p:nvSpPr>
        <p:spPr>
          <a:xfrm>
            <a:off x="12049725" y="5281835"/>
            <a:ext cx="9265442" cy="3152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>
            <a:spAutoFit/>
          </a:bodyPr>
          <a:lstStyle/>
          <a:p>
            <a:pPr marL="617361" indent="-617361" algn="l">
              <a:buSzPct val="75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wat voor soort insect?</a:t>
            </a:r>
          </a:p>
          <a:p>
            <a:pPr marL="617361" indent="-617361" algn="l">
              <a:buSzPct val="75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welk cijfer staat op dit plaatje?</a:t>
            </a:r>
          </a:p>
          <a:p>
            <a:pPr marL="617361" indent="-617361" algn="l">
              <a:buSzPct val="75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wie staat er op deze foto?</a:t>
            </a:r>
          </a:p>
          <a:p>
            <a:pPr marL="617361" indent="-617361" algn="l">
              <a:buSzPct val="75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wat voor soort muziekstuk is dit?</a:t>
            </a:r>
          </a:p>
        </p:txBody>
      </p:sp>
      <p:pic>
        <p:nvPicPr>
          <p:cNvPr id="129" name="pasted-image.png" descr="pasted-image.png"/>
          <p:cNvPicPr>
            <a:picLocks noChangeAspect="1"/>
          </p:cNvPicPr>
          <p:nvPr/>
        </p:nvPicPr>
        <p:blipFill>
          <a:blip r:embed="rId2"/>
          <a:srcRect r="5371" b="5166"/>
          <a:stretch>
            <a:fillRect/>
          </a:stretch>
        </p:blipFill>
        <p:spPr>
          <a:xfrm>
            <a:off x="580912" y="3159521"/>
            <a:ext cx="10158716" cy="7396913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multi-class classificatie"/>
          <p:cNvSpPr txBox="1"/>
          <p:nvPr/>
        </p:nvSpPr>
        <p:spPr>
          <a:xfrm>
            <a:off x="8271916" y="134367"/>
            <a:ext cx="7840168" cy="999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multi-class classificatie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lassificatie van classificatie-algoritmen"/>
          <p:cNvSpPr txBox="1"/>
          <p:nvPr/>
        </p:nvSpPr>
        <p:spPr>
          <a:xfrm>
            <a:off x="5468571" y="134367"/>
            <a:ext cx="13446858" cy="999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classificatie van classificatie-algoritmen</a:t>
            </a:r>
          </a:p>
        </p:txBody>
      </p:sp>
      <p:sp>
        <p:nvSpPr>
          <p:cNvPr id="133" name="Linear classifiers…"/>
          <p:cNvSpPr txBox="1"/>
          <p:nvPr/>
        </p:nvSpPr>
        <p:spPr>
          <a:xfrm>
            <a:off x="6387197" y="1308322"/>
            <a:ext cx="11606660" cy="11813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Linear classifiers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     Fisher's linear discriminant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     Logistic regression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     Naive Bayes classifier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     Perceptron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Support vector machines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     Least squares support vector machines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Quadratic classifiers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Kernel estimation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     k-nearest neighbor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Boosting (meta-algorithm)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Decision trees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     Random forests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Neural networks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Learning vector quantization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Afbeelding" descr="Afbeel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244" y="2839"/>
            <a:ext cx="21999511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-225743"/>
            <a:ext cx="18288000" cy="14881861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https://en.wikipedia.org/wiki/Iris_flower_data_set"/>
          <p:cNvSpPr txBox="1"/>
          <p:nvPr/>
        </p:nvSpPr>
        <p:spPr>
          <a:xfrm>
            <a:off x="14403325" y="12763500"/>
            <a:ext cx="6580536" cy="59948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42875" tIns="142875" rIns="142875" bIns="142875" anchor="ctr">
            <a:spAutoFit/>
          </a:bodyPr>
          <a:lstStyle>
            <a:lvl1pPr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https://en.wikipedia.org/wiki/Iris_flower_data_set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226" y="1269103"/>
            <a:ext cx="18511548" cy="11566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Lijn"/>
          <p:cNvSpPr/>
          <p:nvPr/>
        </p:nvSpPr>
        <p:spPr>
          <a:xfrm flipV="1">
            <a:off x="7008260" y="4483548"/>
            <a:ext cx="1" cy="47489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43" name="Lijn"/>
          <p:cNvSpPr/>
          <p:nvPr/>
        </p:nvSpPr>
        <p:spPr>
          <a:xfrm>
            <a:off x="6458901" y="8552291"/>
            <a:ext cx="1146619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44" name="Driehoek"/>
          <p:cNvSpPr/>
          <p:nvPr/>
        </p:nvSpPr>
        <p:spPr>
          <a:xfrm>
            <a:off x="11990568" y="4669978"/>
            <a:ext cx="536086" cy="543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solidFill>
              <a:schemeClr val="accent2">
                <a:hueOff val="-554920"/>
                <a:satOff val="-21482"/>
                <a:lumOff val="-6228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Driehoek"/>
          <p:cNvSpPr/>
          <p:nvPr/>
        </p:nvSpPr>
        <p:spPr>
          <a:xfrm>
            <a:off x="12775520" y="4669978"/>
            <a:ext cx="536085" cy="543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solidFill>
              <a:schemeClr val="accent2">
                <a:hueOff val="-554920"/>
                <a:satOff val="-21482"/>
                <a:lumOff val="-6228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Driehoek"/>
          <p:cNvSpPr/>
          <p:nvPr/>
        </p:nvSpPr>
        <p:spPr>
          <a:xfrm>
            <a:off x="13638965" y="4669978"/>
            <a:ext cx="536086" cy="543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solidFill>
              <a:schemeClr val="accent2">
                <a:hueOff val="-554920"/>
                <a:satOff val="-21482"/>
                <a:lumOff val="-6228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" name="Driehoek"/>
          <p:cNvSpPr/>
          <p:nvPr/>
        </p:nvSpPr>
        <p:spPr>
          <a:xfrm>
            <a:off x="14363267" y="4669978"/>
            <a:ext cx="536085" cy="543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solidFill>
              <a:schemeClr val="accent2">
                <a:hueOff val="-554920"/>
                <a:satOff val="-21482"/>
                <a:lumOff val="-6228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Cirkel"/>
          <p:cNvSpPr/>
          <p:nvPr/>
        </p:nvSpPr>
        <p:spPr>
          <a:xfrm>
            <a:off x="7407251" y="7700750"/>
            <a:ext cx="564817" cy="564818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Cirkel"/>
          <p:cNvSpPr/>
          <p:nvPr/>
        </p:nvSpPr>
        <p:spPr>
          <a:xfrm>
            <a:off x="8362129" y="7700750"/>
            <a:ext cx="564817" cy="564818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Cirkel"/>
          <p:cNvSpPr/>
          <p:nvPr/>
        </p:nvSpPr>
        <p:spPr>
          <a:xfrm>
            <a:off x="9177128" y="7700750"/>
            <a:ext cx="564817" cy="564818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" name="Cirkel"/>
          <p:cNvSpPr/>
          <p:nvPr/>
        </p:nvSpPr>
        <p:spPr>
          <a:xfrm>
            <a:off x="9883461" y="7700750"/>
            <a:ext cx="564817" cy="564818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" name="Cirkel"/>
          <p:cNvSpPr/>
          <p:nvPr/>
        </p:nvSpPr>
        <p:spPr>
          <a:xfrm>
            <a:off x="10589794" y="7700750"/>
            <a:ext cx="564817" cy="564818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" name="Iris-Virginica"/>
          <p:cNvSpPr txBox="1"/>
          <p:nvPr/>
        </p:nvSpPr>
        <p:spPr>
          <a:xfrm>
            <a:off x="4369221" y="4661631"/>
            <a:ext cx="2190751" cy="548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Iris-Virginica</a:t>
            </a:r>
          </a:p>
        </p:txBody>
      </p:sp>
      <p:sp>
        <p:nvSpPr>
          <p:cNvPr id="154" name="Niet Iris-Virginica"/>
          <p:cNvSpPr txBox="1"/>
          <p:nvPr/>
        </p:nvSpPr>
        <p:spPr>
          <a:xfrm>
            <a:off x="3972084" y="7708917"/>
            <a:ext cx="2974380" cy="548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Niet Iris-Virginica</a:t>
            </a:r>
          </a:p>
        </p:txBody>
      </p:sp>
      <p:sp>
        <p:nvSpPr>
          <p:cNvPr id="155" name="Breedte bloemblad (cm) →"/>
          <p:cNvSpPr txBox="1"/>
          <p:nvPr/>
        </p:nvSpPr>
        <p:spPr>
          <a:xfrm>
            <a:off x="9886290" y="9384370"/>
            <a:ext cx="4744641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200">
                <a:latin typeface="Calibri"/>
                <a:ea typeface="Calibri"/>
                <a:cs typeface="Calibri"/>
                <a:sym typeface="Calibri"/>
              </a:defRPr>
            </a:pPr>
            <a:r>
              <a:t>Breedte bloemblad (cm)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  <p:sp>
        <p:nvSpPr>
          <p:cNvPr id="156" name="Lijn"/>
          <p:cNvSpPr/>
          <p:nvPr/>
        </p:nvSpPr>
        <p:spPr>
          <a:xfrm flipV="1">
            <a:off x="12011390" y="7872133"/>
            <a:ext cx="1" cy="9550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57" name="1,6"/>
          <p:cNvSpPr txBox="1"/>
          <p:nvPr/>
        </p:nvSpPr>
        <p:spPr>
          <a:xfrm>
            <a:off x="11676923" y="8882439"/>
            <a:ext cx="668934" cy="548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1,6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Macintosh PowerPoint</Application>
  <PresentationFormat>Aangepast</PresentationFormat>
  <Paragraphs>77</Paragraphs>
  <Slides>24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9" baseType="lpstr">
      <vt:lpstr>Avenir</vt:lpstr>
      <vt:lpstr>Cambria Math</vt:lpstr>
      <vt:lpstr>Helvetica</vt:lpstr>
      <vt:lpstr>Helvetica Light</vt:lpstr>
      <vt:lpstr>White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Roos TE, Erik</cp:lastModifiedBy>
  <cp:revision>1</cp:revision>
  <dcterms:modified xsi:type="dcterms:W3CDTF">2024-08-27T14:16:46Z</dcterms:modified>
</cp:coreProperties>
</file>