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7" name="Shape 157"/>
          <p:cNvSpPr/>
          <p:nvPr>
            <p:ph type="sldImg"/>
          </p:nvPr>
        </p:nvSpPr>
        <p:spPr>
          <a:xfrm>
            <a:off x="1143000" y="685800"/>
            <a:ext cx="4572000" cy="3429000"/>
          </a:xfrm>
          <a:prstGeom prst="rect">
            <a:avLst/>
          </a:prstGeom>
        </p:spPr>
        <p:txBody>
          <a:bodyPr/>
          <a:lstStyle/>
          <a:p>
            <a:pPr/>
          </a:p>
        </p:txBody>
      </p:sp>
      <p:sp>
        <p:nvSpPr>
          <p:cNvPr id="158" name="Shape 15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The Bayes theorem calculates the conditional probability of A given B. We can use this simple theorem to calculate the probability of a hypothesis given some data (1) . This is called diachronic interpretation. For instance calculate the probability of a person getting Corona given the characteristics of a person (2). For this calculation we need the likelihood of the data based on prior knowledge(3). Likelihood we can count. For example the likelihood that a YOUNG person gets Corona. It is the probability of the data under the hypothesis which is the probability of D given H. p(H) (4)  is the probability of the hypothesis before we see the data, called the prior. The prior sometimes can be calculated based on historical data, but sometimes is based on subjective estimation. The normalising constant is  (5) the probability of seeing the data, it is a bit abstract concept, but with an example it will become more clear. </a:t>
            </a:r>
          </a:p>
          <a:p>
            <a:pPr/>
          </a:p>
          <a:p>
            <a:pPr/>
            <a:r>
              <a:t>We can use this principle to calculate any class instance given the values of the features of that instance. It has a naive assumption that the features are independent from each other.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Naive Bayes is an algorithm that is based on the bayes Theorem and popular in machine learning. Naive Bayes calculates the conditional probability of a class instance given the values of the features of that instance. It has a naive assumption that the features are independent from each other. Hence the name Naive Bayes. An example could be that in the example if we would like to compute the probability of a person having Corona based on age categorie and weight categorie then y = Corona Yes class, x1 is age category and x2 is weight category. The probability of a young light weighted person having corona is the product of the probality of corona times the probability of a young person having corona times the probability of a lightweighted person having corona divided by the probability of a ligthweighed person under the hypothesis. Let us work out the example with some numbers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Here is an example of the principle. This is an overview of the lens database. We want to predict whether a client needs lenses. The first three rows of the table display the data, the final three rows of the table display the relative numbers. Out of 9 Yes, they needed lenses, there were 2 YOUNG persons. Out of the 9 persons that needed a lens, there were 3 persons with a normal tear production rate. You clearly can see from the table that the features are independent from each other. They relation is only to the class (need lenses yes or no). So what if we have a new patient (1) of young age, normal spectacle prescription, with astigmatism  and normal prediction rate. What is the probability that this person needs lenses? We can do the math based on the equation and then we find that for the probability that this person needs lenses it is the product of the independent feature probability under the hypothesis of yes (2) . We also need to calculate the probability of the No (3) chance since we need this for the normalisation factor of the probability of the data. So finally (4) we find that the probability of the new client needs lenses is 20 percent based on the value of the features age, spectacle prescription, astigmatism and tear production rate.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Skikit has a library for Naive Bayes. GaussianNB. Skitkit has a number of Naive Bayes libraries. CategoricalNB implements the categorical naive Bayes algorithm for categorically distributed data. MultinomialNB implements the naive Bayes algorithm for multi-nomially distributed data and ComplementNB implements the complement naive Bayes (CNB) algorithm. Naive Bayes is suitable for multi class problems as well. It can distinguish</a:t>
            </a:r>
          </a:p>
          <a:p>
            <a:pPr/>
            <a:r>
              <a:t>Between more than two classes. It can handle multiple classes directly where linear classifiers or support vector machine are strictly binary and need another strategy to handle the multiple class problem. </a:t>
            </a:r>
          </a:p>
          <a:p>
            <a:pPr/>
          </a:p>
          <a:p>
            <a:pPr/>
            <a:r>
              <a:t>So far we looked at supervised learning strategies for regression and classification. We looked at the logistic regression, support vector machines, decision trees and naive bayes. It is now time to compare the models and optimise our models. Next lecture we will discuss optimisation techniques like bagging, boosting and ensemble learning.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Hoofdtekst - niveau één…"/>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Dianumm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Hoofdtekst - niveau één…"/>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Hoofdtekst - niveau één…"/>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Hoofdtekst - niveau één…"/>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eg"/>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eg"/>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eg"/>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27"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Afbeelding"/>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35"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en subtitel">
    <p:spTree>
      <p:nvGrpSpPr>
        <p:cNvPr id="1" name=""/>
        <p:cNvGrpSpPr/>
        <p:nvPr/>
      </p:nvGrpSpPr>
      <p:grpSpPr>
        <a:xfrm>
          <a:off x="0" y="0"/>
          <a:ext cx="0" cy="0"/>
          <a:chOff x="0" y="0"/>
          <a:chExt cx="0" cy="0"/>
        </a:xfrm>
      </p:grpSpPr>
      <p:sp>
        <p:nvSpPr>
          <p:cNvPr id="149" name="Titeltekst"/>
          <p:cNvSpPr txBox="1"/>
          <p:nvPr>
            <p:ph type="title"/>
          </p:nvPr>
        </p:nvSpPr>
        <p:spPr>
          <a:xfrm>
            <a:off x="4833937" y="2303859"/>
            <a:ext cx="14716126" cy="4643438"/>
          </a:xfrm>
          <a:prstGeom prst="rect">
            <a:avLst/>
          </a:prstGeom>
        </p:spPr>
        <p:txBody>
          <a:bodyPr lIns="71437" tIns="71437" rIns="71437" bIns="71437" anchor="b"/>
          <a:lstStyle>
            <a:lvl1pPr algn="ctr" defTabSz="821531">
              <a:lnSpc>
                <a:spcPct val="100000"/>
              </a:lnSpc>
              <a:defRPr b="0" spc="0" sz="11200">
                <a:latin typeface="Helvetica Neue Medium"/>
                <a:ea typeface="Helvetica Neue Medium"/>
                <a:cs typeface="Helvetica Neue Medium"/>
                <a:sym typeface="Helvetica Neue Medium"/>
              </a:defRPr>
            </a:lvl1pPr>
          </a:lstStyle>
          <a:p>
            <a:pPr/>
            <a:r>
              <a:t>Titeltekst</a:t>
            </a:r>
          </a:p>
        </p:txBody>
      </p:sp>
      <p:sp>
        <p:nvSpPr>
          <p:cNvPr id="150" name="Hoofdtekst - niveau één…"/>
          <p:cNvSpPr txBox="1"/>
          <p:nvPr>
            <p:ph type="body" sz="quarter" idx="1"/>
          </p:nvPr>
        </p:nvSpPr>
        <p:spPr>
          <a:xfrm>
            <a:off x="4833937" y="7072312"/>
            <a:ext cx="14716126" cy="1589485"/>
          </a:xfrm>
          <a:prstGeom prst="rect">
            <a:avLst/>
          </a:prstGeom>
        </p:spPr>
        <p:txBody>
          <a:bodyPr lIns="71437" tIns="71437" rIns="71437" bIns="71437"/>
          <a:lstStyle>
            <a:lvl1pPr marL="0" indent="0" algn="ctr" defTabSz="821531">
              <a:lnSpc>
                <a:spcPct val="100000"/>
              </a:lnSpc>
              <a:spcBef>
                <a:spcPts val="0"/>
              </a:spcBef>
              <a:buSzTx/>
              <a:buNone/>
              <a:defRPr sz="5200"/>
            </a:lvl1pPr>
            <a:lvl2pPr marL="0" indent="0" algn="ctr" defTabSz="821531">
              <a:lnSpc>
                <a:spcPct val="100000"/>
              </a:lnSpc>
              <a:spcBef>
                <a:spcPts val="0"/>
              </a:spcBef>
              <a:buSzTx/>
              <a:buNone/>
              <a:defRPr sz="5200"/>
            </a:lvl2pPr>
            <a:lvl3pPr marL="0" indent="0" algn="ctr" defTabSz="821531">
              <a:lnSpc>
                <a:spcPct val="100000"/>
              </a:lnSpc>
              <a:spcBef>
                <a:spcPts val="0"/>
              </a:spcBef>
              <a:buSzTx/>
              <a:buNone/>
              <a:defRPr sz="5200"/>
            </a:lvl3pPr>
            <a:lvl4pPr marL="0" indent="0" algn="ctr" defTabSz="821531">
              <a:lnSpc>
                <a:spcPct val="100000"/>
              </a:lnSpc>
              <a:spcBef>
                <a:spcPts val="0"/>
              </a:spcBef>
              <a:buSzTx/>
              <a:buNone/>
              <a:defRPr sz="5200"/>
            </a:lvl4pPr>
            <a:lvl5pPr marL="0" indent="0" algn="ctr" defTabSz="821531">
              <a:lnSpc>
                <a:spcPct val="100000"/>
              </a:lnSpc>
              <a:spcBef>
                <a:spcPts val="0"/>
              </a:spcBef>
              <a:buSzTx/>
              <a:buNone/>
              <a:defRPr sz="52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51" name="Dianummer"/>
          <p:cNvSpPr txBox="1"/>
          <p:nvPr>
            <p:ph type="sldNum" sz="quarter" idx="2"/>
          </p:nvPr>
        </p:nvSpPr>
        <p:spPr>
          <a:xfrm>
            <a:off x="11954103" y="13073062"/>
            <a:ext cx="466269" cy="477671"/>
          </a:xfrm>
          <a:prstGeom prst="rect">
            <a:avLst/>
          </a:prstGeom>
        </p:spPr>
        <p:txBody>
          <a:bodyPr lIns="71437" tIns="71437" rIns="71437" bIns="71437" anchor="t"/>
          <a:lstStyle>
            <a:lvl1pPr defTabSz="821531">
              <a:defRPr sz="2200">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fbeelding"/>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Hoofdtekst - niveau één…"/>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Hoofdtekst - niveau één…"/>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Dianumm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Hoofdtekst - niveau één…"/>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Hoofdtekst - niveau één…"/>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Hoofdtekst - niveau één…"/>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eg"/>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Dianumm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Hoofdtekst - niveau één…"/>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0" defTabSz="825500">
              <a:lnSpc>
                <a:spcPct val="100000"/>
              </a:lnSpc>
              <a:spcBef>
                <a:spcPts val="1800"/>
              </a:spcBef>
              <a:buSzTx/>
              <a:buNone/>
              <a:defRPr spc="-55" sz="5500"/>
            </a:lvl2pPr>
            <a:lvl3pPr marL="0" indent="0" defTabSz="825500">
              <a:lnSpc>
                <a:spcPct val="100000"/>
              </a:lnSpc>
              <a:spcBef>
                <a:spcPts val="1800"/>
              </a:spcBef>
              <a:buSzTx/>
              <a:buNone/>
              <a:defRPr spc="-55" sz="5500"/>
            </a:lvl3pPr>
            <a:lvl4pPr marL="0" indent="0" defTabSz="825500">
              <a:lnSpc>
                <a:spcPct val="100000"/>
              </a:lnSpc>
              <a:spcBef>
                <a:spcPts val="1800"/>
              </a:spcBef>
              <a:buSzTx/>
              <a:buNone/>
              <a:defRPr spc="-55" sz="5500"/>
            </a:lvl4pPr>
            <a:lvl5pPr marL="0" indent="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Hoofdtekst - niveau één…"/>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Dianumm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hyperlink" Target="https://scikit-learn.org/stable/modules/naive_bayes.html"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Machine Learning"/>
          <p:cNvSpPr txBox="1"/>
          <p:nvPr>
            <p:ph type="title"/>
          </p:nvPr>
        </p:nvSpPr>
        <p:spPr>
          <a:prstGeom prst="rect">
            <a:avLst/>
          </a:prstGeom>
        </p:spPr>
        <p:txBody>
          <a:bodyPr/>
          <a:lstStyle/>
          <a:p>
            <a:pPr/>
            <a:r>
              <a:t>Machine Learning</a:t>
            </a:r>
          </a:p>
        </p:txBody>
      </p:sp>
      <p:sp>
        <p:nvSpPr>
          <p:cNvPr id="161" name="Fenna Feenstra Msc…"/>
          <p:cNvSpPr txBox="1"/>
          <p:nvPr>
            <p:ph type="body" sz="quarter" idx="1"/>
          </p:nvPr>
        </p:nvSpPr>
        <p:spPr>
          <a:prstGeom prst="rect">
            <a:avLst/>
          </a:prstGeom>
        </p:spPr>
        <p:txBody>
          <a:bodyPr/>
          <a:lstStyle/>
          <a:p>
            <a:pPr defTabSz="764024">
              <a:defRPr sz="4836"/>
            </a:pPr>
            <a:r>
              <a:t>Fenna Feenstra Msc</a:t>
            </a:r>
          </a:p>
          <a:p>
            <a:pPr defTabSz="764024">
              <a:defRPr sz="4836"/>
            </a:pPr>
            <a:r>
              <a:t>Hanze University of Applied Sciences</a:t>
            </a:r>
          </a:p>
        </p:txBody>
      </p:sp>
      <p:pic>
        <p:nvPicPr>
          <p:cNvPr id="162" name="pasted-image.pdf" descr="pasted-image.pdf"/>
          <p:cNvPicPr>
            <a:picLocks noChangeAspect="1"/>
          </p:cNvPicPr>
          <p:nvPr/>
        </p:nvPicPr>
        <p:blipFill>
          <a:blip r:embed="rId2">
            <a:extLst/>
          </a:blip>
          <a:stretch>
            <a:fillRect/>
          </a:stretch>
        </p:blipFill>
        <p:spPr>
          <a:xfrm>
            <a:off x="4699992" y="10429875"/>
            <a:ext cx="1910954" cy="1750219"/>
          </a:xfrm>
          <a:prstGeom prst="rect">
            <a:avLst/>
          </a:prstGeom>
          <a:ln w="12700">
            <a:miter lim="400000"/>
          </a:ln>
        </p:spPr>
      </p:pic>
      <p:sp>
        <p:nvSpPr>
          <p:cNvPr id="163" name="Naive Bayes"/>
          <p:cNvSpPr txBox="1"/>
          <p:nvPr/>
        </p:nvSpPr>
        <p:spPr>
          <a:xfrm>
            <a:off x="10279951" y="9800761"/>
            <a:ext cx="3824098" cy="91178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ctr" defTabSz="821531">
              <a:lnSpc>
                <a:spcPct val="100000"/>
              </a:lnSpc>
              <a:spcBef>
                <a:spcPts val="0"/>
              </a:spcBef>
              <a:defRPr sz="5200"/>
            </a:lvl1pPr>
          </a:lstStyle>
          <a:p>
            <a:pPr/>
            <a:r>
              <a:t>Naive Bayes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Bayes"/>
          <p:cNvSpPr txBox="1"/>
          <p:nvPr>
            <p:ph type="title"/>
          </p:nvPr>
        </p:nvSpPr>
        <p:spPr>
          <a:prstGeom prst="rect">
            <a:avLst/>
          </a:prstGeom>
        </p:spPr>
        <p:txBody>
          <a:bodyPr/>
          <a:lstStyle/>
          <a:p>
            <a:pPr/>
            <a:r>
              <a:t>Bayes</a:t>
            </a:r>
          </a:p>
        </p:txBody>
      </p:sp>
      <p:sp>
        <p:nvSpPr>
          <p:cNvPr id="166" name="Vergelijking"/>
          <p:cNvSpPr txBox="1"/>
          <p:nvPr/>
        </p:nvSpPr>
        <p:spPr>
          <a:xfrm>
            <a:off x="7635670" y="2736314"/>
            <a:ext cx="7380488" cy="1711123"/>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A</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B</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m:t>
                  </m:r>
                  <m:f>
                    <m:fPr>
                      <m:ctrlPr>
                        <a:rPr xmlns:a="http://schemas.openxmlformats.org/drawingml/2006/main" sz="5800" i="1">
                          <a:solidFill>
                            <a:srgbClr val="FEFFFE"/>
                          </a:solidFill>
                          <a:latin typeface="Cambria Math" panose="02040503050406030204" pitchFamily="18" charset="0"/>
                        </a:rPr>
                      </m:ctrlPr>
                      <m:type m:val="bar"/>
                    </m:fPr>
                    <m:num>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A</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B</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A</m:t>
                      </m:r>
                      <m:r>
                        <a:rPr xmlns:a="http://schemas.openxmlformats.org/drawingml/2006/main" sz="5800" i="1">
                          <a:solidFill>
                            <a:srgbClr val="FEFFFE"/>
                          </a:solidFill>
                          <a:latin typeface="Cambria Math" panose="02040503050406030204" pitchFamily="18" charset="0"/>
                        </a:rPr>
                        <m:t>)</m:t>
                      </m:r>
                    </m:num>
                    <m:den>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B</m:t>
                      </m:r>
                      <m:r>
                        <a:rPr xmlns:a="http://schemas.openxmlformats.org/drawingml/2006/main" sz="5800" i="1">
                          <a:solidFill>
                            <a:srgbClr val="FEFFFE"/>
                          </a:solidFill>
                          <a:latin typeface="Cambria Math" panose="02040503050406030204" pitchFamily="18" charset="0"/>
                        </a:rPr>
                        <m:t>)</m:t>
                      </m:r>
                    </m:den>
                  </m:f>
                </m:oMath>
              </m:oMathPara>
            </a14:m>
            <a:endParaRPr sz="5800">
              <a:solidFill>
                <a:srgbClr val="FFFFFF"/>
              </a:solidFill>
            </a:endParaRPr>
          </a:p>
        </p:txBody>
      </p:sp>
      <p:sp>
        <p:nvSpPr>
          <p:cNvPr id="167" name="Vergelijking"/>
          <p:cNvSpPr txBox="1"/>
          <p:nvPr/>
        </p:nvSpPr>
        <p:spPr>
          <a:xfrm>
            <a:off x="7781682" y="9122488"/>
            <a:ext cx="7866618" cy="1711123"/>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H</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D</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m:t>
                  </m:r>
                  <m:f>
                    <m:fPr>
                      <m:ctrlPr>
                        <a:rPr xmlns:a="http://schemas.openxmlformats.org/drawingml/2006/main" sz="5800" i="1">
                          <a:solidFill>
                            <a:srgbClr val="FEFFFE"/>
                          </a:solidFill>
                          <a:latin typeface="Cambria Math" panose="02040503050406030204" pitchFamily="18" charset="0"/>
                        </a:rPr>
                      </m:ctrlPr>
                      <m:type m:val="bar"/>
                    </m:fPr>
                    <m:num>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H</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D</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H</m:t>
                      </m:r>
                      <m:r>
                        <a:rPr xmlns:a="http://schemas.openxmlformats.org/drawingml/2006/main" sz="5800" i="1">
                          <a:solidFill>
                            <a:srgbClr val="FEFFFE"/>
                          </a:solidFill>
                          <a:latin typeface="Cambria Math" panose="02040503050406030204" pitchFamily="18" charset="0"/>
                        </a:rPr>
                        <m:t>)</m:t>
                      </m:r>
                    </m:num>
                    <m:den>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D</m:t>
                      </m:r>
                      <m:r>
                        <a:rPr xmlns:a="http://schemas.openxmlformats.org/drawingml/2006/main" sz="5800" i="1">
                          <a:solidFill>
                            <a:srgbClr val="FEFFFE"/>
                          </a:solidFill>
                          <a:latin typeface="Cambria Math" panose="02040503050406030204" pitchFamily="18" charset="0"/>
                        </a:rPr>
                        <m:t>)</m:t>
                      </m:r>
                    </m:den>
                  </m:f>
                </m:oMath>
              </m:oMathPara>
            </a14:m>
            <a:endParaRPr sz="5800">
              <a:solidFill>
                <a:srgbClr val="FFFFFF"/>
              </a:solidFill>
            </a:endParaRPr>
          </a:p>
        </p:txBody>
      </p:sp>
      <p:sp>
        <p:nvSpPr>
          <p:cNvPr id="168" name="Lijn"/>
          <p:cNvSpPr/>
          <p:nvPr/>
        </p:nvSpPr>
        <p:spPr>
          <a:xfrm flipH="1">
            <a:off x="14764415" y="7488510"/>
            <a:ext cx="2949424" cy="1415092"/>
          </a:xfrm>
          <a:prstGeom prst="line">
            <a:avLst/>
          </a:prstGeom>
          <a:ln w="25400">
            <a:solidFill>
              <a:srgbClr val="FFFFFF"/>
            </a:solidFill>
            <a:miter lim="400000"/>
            <a:tailEnd type="triangle"/>
          </a:ln>
        </p:spPr>
        <p:txBody>
          <a:bodyPr lIns="50800" tIns="50800" rIns="50800" bIns="50800" anchor="ctr"/>
          <a:lstStyle/>
          <a:p>
            <a:pPr/>
          </a:p>
        </p:txBody>
      </p:sp>
      <p:sp>
        <p:nvSpPr>
          <p:cNvPr id="169" name="Lijn"/>
          <p:cNvSpPr/>
          <p:nvPr/>
        </p:nvSpPr>
        <p:spPr>
          <a:xfrm flipH="1" flipV="1">
            <a:off x="14307367" y="10690209"/>
            <a:ext cx="2989159" cy="1414009"/>
          </a:xfrm>
          <a:prstGeom prst="line">
            <a:avLst/>
          </a:prstGeom>
          <a:ln w="25400">
            <a:solidFill>
              <a:srgbClr val="FFFFFF"/>
            </a:solidFill>
            <a:miter lim="400000"/>
            <a:tailEnd type="triangle"/>
          </a:ln>
        </p:spPr>
        <p:txBody>
          <a:bodyPr lIns="50800" tIns="50800" rIns="50800" bIns="50800" anchor="ctr"/>
          <a:lstStyle/>
          <a:p>
            <a:pPr/>
          </a:p>
        </p:txBody>
      </p:sp>
      <p:sp>
        <p:nvSpPr>
          <p:cNvPr id="170" name="Lijn"/>
          <p:cNvSpPr/>
          <p:nvPr/>
        </p:nvSpPr>
        <p:spPr>
          <a:xfrm>
            <a:off x="6737749" y="7531296"/>
            <a:ext cx="2483535" cy="1700906"/>
          </a:xfrm>
          <a:prstGeom prst="line">
            <a:avLst/>
          </a:prstGeom>
          <a:ln w="25400">
            <a:solidFill>
              <a:srgbClr val="FFFFFF"/>
            </a:solidFill>
            <a:miter lim="400000"/>
            <a:tailEnd type="triangle"/>
          </a:ln>
        </p:spPr>
        <p:txBody>
          <a:bodyPr lIns="50800" tIns="50800" rIns="50800" bIns="50800" anchor="ctr"/>
          <a:lstStyle/>
          <a:p>
            <a:pPr/>
          </a:p>
        </p:txBody>
      </p:sp>
      <p:sp>
        <p:nvSpPr>
          <p:cNvPr id="171" name="Lijn"/>
          <p:cNvSpPr/>
          <p:nvPr/>
        </p:nvSpPr>
        <p:spPr>
          <a:xfrm>
            <a:off x="9711983" y="7147254"/>
            <a:ext cx="2483535" cy="1700906"/>
          </a:xfrm>
          <a:prstGeom prst="line">
            <a:avLst/>
          </a:prstGeom>
          <a:ln w="25400">
            <a:solidFill>
              <a:srgbClr val="FFFFFF"/>
            </a:solidFill>
            <a:miter lim="400000"/>
            <a:tailEnd type="triangle"/>
          </a:ln>
        </p:spPr>
        <p:txBody>
          <a:bodyPr lIns="50800" tIns="50800" rIns="50800" bIns="50800" anchor="ctr"/>
          <a:lstStyle/>
          <a:p>
            <a:pPr/>
          </a:p>
        </p:txBody>
      </p:sp>
      <p:sp>
        <p:nvSpPr>
          <p:cNvPr id="172" name="Posterior…"/>
          <p:cNvSpPr txBox="1"/>
          <p:nvPr/>
        </p:nvSpPr>
        <p:spPr>
          <a:xfrm>
            <a:off x="3229133" y="6945284"/>
            <a:ext cx="4123031" cy="1461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Posterior</a:t>
            </a:r>
          </a:p>
          <a:p>
            <a:pPr>
              <a:spcBef>
                <a:spcPts val="0"/>
              </a:spcBef>
            </a:pPr>
            <a:r>
              <a:t>(P to compute)</a:t>
            </a:r>
          </a:p>
        </p:txBody>
      </p:sp>
      <p:sp>
        <p:nvSpPr>
          <p:cNvPr id="173" name="Prior…"/>
          <p:cNvSpPr txBox="1"/>
          <p:nvPr/>
        </p:nvSpPr>
        <p:spPr>
          <a:xfrm>
            <a:off x="7395798" y="5479478"/>
            <a:ext cx="3298241" cy="14616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spcBef>
                <a:spcPts val="0"/>
              </a:spcBef>
            </a:pPr>
            <a:r>
              <a:t>Prior</a:t>
            </a:r>
          </a:p>
          <a:p>
            <a:pPr>
              <a:spcBef>
                <a:spcPts val="0"/>
              </a:spcBef>
            </a:pPr>
            <a:r>
              <a:t>(Estimation)</a:t>
            </a:r>
          </a:p>
        </p:txBody>
      </p:sp>
      <p:sp>
        <p:nvSpPr>
          <p:cNvPr id="174" name="Likelihood…"/>
          <p:cNvSpPr txBox="1"/>
          <p:nvPr/>
        </p:nvSpPr>
        <p:spPr>
          <a:xfrm>
            <a:off x="17646294" y="6502852"/>
            <a:ext cx="2903221" cy="14616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Likelihood</a:t>
            </a:r>
          </a:p>
          <a:p>
            <a:pPr>
              <a:spcBef>
                <a:spcPts val="0"/>
              </a:spcBef>
            </a:pPr>
            <a:r>
              <a:t>(counted)</a:t>
            </a:r>
          </a:p>
        </p:txBody>
      </p:sp>
      <p:sp>
        <p:nvSpPr>
          <p:cNvPr id="175" name="Normalising constant"/>
          <p:cNvSpPr txBox="1"/>
          <p:nvPr/>
        </p:nvSpPr>
        <p:spPr>
          <a:xfrm>
            <a:off x="17383929" y="11409826"/>
            <a:ext cx="5895138"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Normalising constant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1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9" grpId="9"/>
      <p:bldP build="whole" bldLvl="1" animBg="1" rev="0" advAuto="0" spid="175" grpId="8"/>
      <p:bldP build="whole" bldLvl="1" animBg="1" rev="0" advAuto="0" spid="171" grpId="7"/>
      <p:bldP build="whole" bldLvl="1" animBg="1" rev="0" advAuto="0" spid="168" grpId="5"/>
      <p:bldP build="whole" bldLvl="1" animBg="1" rev="0" advAuto="0" spid="170" grpId="3"/>
      <p:bldP build="whole" bldLvl="1" animBg="1" rev="0" advAuto="0" spid="167" grpId="1"/>
      <p:bldP build="whole" bldLvl="1" animBg="1" rev="0" advAuto="0" spid="174" grpId="4"/>
      <p:bldP build="whole" bldLvl="1" animBg="1" rev="0" advAuto="0" spid="173" grpId="6"/>
      <p:bldP build="whole" bldLvl="1" animBg="1" rev="0" advAuto="0" spid="172"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Naive Bayes"/>
          <p:cNvSpPr txBox="1"/>
          <p:nvPr>
            <p:ph type="title"/>
          </p:nvPr>
        </p:nvSpPr>
        <p:spPr>
          <a:prstGeom prst="rect">
            <a:avLst/>
          </a:prstGeom>
        </p:spPr>
        <p:txBody>
          <a:bodyPr/>
          <a:lstStyle/>
          <a:p>
            <a:pPr/>
            <a:r>
              <a:t>Naive Bayes</a:t>
            </a:r>
          </a:p>
        </p:txBody>
      </p:sp>
      <p:sp>
        <p:nvSpPr>
          <p:cNvPr id="180" name="Vergelijking"/>
          <p:cNvSpPr txBox="1"/>
          <p:nvPr/>
        </p:nvSpPr>
        <p:spPr>
          <a:xfrm>
            <a:off x="5846291" y="9872688"/>
            <a:ext cx="10676173" cy="2003538"/>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y</m:t>
                  </m:r>
                  <m:r>
                    <a:rPr xmlns:a="http://schemas.openxmlformats.org/drawingml/2006/main" sz="5800" i="1">
                      <a:solidFill>
                        <a:srgbClr val="FEFFFE"/>
                      </a:solidFill>
                      <a:latin typeface="Cambria Math" panose="02040503050406030204" pitchFamily="18" charset="0"/>
                    </a:rPr>
                    <m:t>∣</m:t>
                  </m:r>
                  <m:sSub>
                    <m:e>
                      <m:r>
                        <a:rPr xmlns:a="http://schemas.openxmlformats.org/drawingml/2006/main" sz="5800" i="1">
                          <a:solidFill>
                            <a:srgbClr val="FEFFFE"/>
                          </a:solidFill>
                          <a:latin typeface="Cambria Math" panose="02040503050406030204" pitchFamily="18" charset="0"/>
                        </a:rPr>
                        <m:t>x</m:t>
                      </m:r>
                    </m:e>
                    <m:sub>
                      <m:r>
                        <a:rPr xmlns:a="http://schemas.openxmlformats.org/drawingml/2006/main" sz="5800" i="1">
                          <a:solidFill>
                            <a:srgbClr val="FEFFFE"/>
                          </a:solidFill>
                          <a:latin typeface="Cambria Math" panose="02040503050406030204" pitchFamily="18" charset="0"/>
                        </a:rPr>
                        <m:t>1</m:t>
                      </m:r>
                    </m:sub>
                  </m:sSub>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m:t>
                  </m:r>
                  <m:sSub>
                    <m:e>
                      <m:r>
                        <a:rPr xmlns:a="http://schemas.openxmlformats.org/drawingml/2006/main" sz="5800" i="1">
                          <a:solidFill>
                            <a:srgbClr val="FEFFFE"/>
                          </a:solidFill>
                          <a:latin typeface="Cambria Math" panose="02040503050406030204" pitchFamily="18" charset="0"/>
                        </a:rPr>
                        <m:t>x</m:t>
                      </m:r>
                    </m:e>
                    <m:sub>
                      <m:r>
                        <a:rPr xmlns:a="http://schemas.openxmlformats.org/drawingml/2006/main" sz="5800" i="1">
                          <a:solidFill>
                            <a:srgbClr val="FEFFFE"/>
                          </a:solidFill>
                          <a:latin typeface="Cambria Math" panose="02040503050406030204" pitchFamily="18" charset="0"/>
                        </a:rPr>
                        <m:t>n</m:t>
                      </m:r>
                    </m:sub>
                  </m:sSub>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m:t>
                  </m:r>
                  <m:f>
                    <m:fPr>
                      <m:ctrlPr>
                        <a:rPr xmlns:a="http://schemas.openxmlformats.org/drawingml/2006/main" sz="5800" i="1">
                          <a:solidFill>
                            <a:srgbClr val="FEFFFE"/>
                          </a:solidFill>
                          <a:latin typeface="Cambria Math" panose="02040503050406030204" pitchFamily="18" charset="0"/>
                        </a:rPr>
                      </m:ctrlPr>
                      <m:type m:val="bar"/>
                    </m:fPr>
                    <m:num>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y</m:t>
                      </m:r>
                      <m:r>
                        <a:rPr xmlns:a="http://schemas.openxmlformats.org/drawingml/2006/main" sz="5800" i="1">
                          <a:solidFill>
                            <a:srgbClr val="FEFFFE"/>
                          </a:solidFill>
                          <a:latin typeface="Cambria Math" panose="02040503050406030204" pitchFamily="18" charset="0"/>
                        </a:rPr>
                        <m:t>)</m:t>
                      </m:r>
                      <m:sSubSup>
                        <m:e>
                          <m:r>
                            <a:rPr xmlns:a="http://schemas.openxmlformats.org/drawingml/2006/main" sz="5800" i="1">
                              <a:solidFill>
                                <a:srgbClr val="FEFFFE"/>
                              </a:solidFill>
                              <a:latin typeface="Cambria Math" panose="02040503050406030204" pitchFamily="18" charset="0"/>
                            </a:rPr>
                            <m:t>∏</m:t>
                          </m:r>
                        </m:e>
                        <m:sub>
                          <m:r>
                            <a:rPr xmlns:a="http://schemas.openxmlformats.org/drawingml/2006/main" sz="5800" i="1">
                              <a:solidFill>
                                <a:srgbClr val="FEFFFE"/>
                              </a:solidFill>
                              <a:latin typeface="Cambria Math" panose="02040503050406030204" pitchFamily="18" charset="0"/>
                            </a:rPr>
                            <m:t>i</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1</m:t>
                          </m:r>
                        </m:sub>
                        <m:sup>
                          <m:r>
                            <a:rPr xmlns:a="http://schemas.openxmlformats.org/drawingml/2006/main" sz="5800" i="1">
                              <a:solidFill>
                                <a:srgbClr val="FEFFFE"/>
                              </a:solidFill>
                              <a:latin typeface="Cambria Math" panose="02040503050406030204" pitchFamily="18" charset="0"/>
                            </a:rPr>
                            <m:t>n</m:t>
                          </m:r>
                        </m:sup>
                      </m:sSubSup>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sSub>
                        <m:e>
                          <m:r>
                            <a:rPr xmlns:a="http://schemas.openxmlformats.org/drawingml/2006/main" sz="5800" i="1">
                              <a:solidFill>
                                <a:srgbClr val="FEFFFE"/>
                              </a:solidFill>
                              <a:latin typeface="Cambria Math" panose="02040503050406030204" pitchFamily="18" charset="0"/>
                            </a:rPr>
                            <m:t>x</m:t>
                          </m:r>
                        </m:e>
                        <m:sub>
                          <m:r>
                            <a:rPr xmlns:a="http://schemas.openxmlformats.org/drawingml/2006/main" sz="5800" i="1">
                              <a:solidFill>
                                <a:srgbClr val="FEFFFE"/>
                              </a:solidFill>
                              <a:latin typeface="Cambria Math" panose="02040503050406030204" pitchFamily="18" charset="0"/>
                            </a:rPr>
                            <m:t>i</m:t>
                          </m:r>
                        </m:sub>
                      </m:sSub>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y</m:t>
                      </m:r>
                      <m:r>
                        <a:rPr xmlns:a="http://schemas.openxmlformats.org/drawingml/2006/main" sz="5800" i="1">
                          <a:solidFill>
                            <a:srgbClr val="FEFFFE"/>
                          </a:solidFill>
                          <a:latin typeface="Cambria Math" panose="02040503050406030204" pitchFamily="18" charset="0"/>
                        </a:rPr>
                        <m:t>)</m:t>
                      </m:r>
                    </m:num>
                    <m:den>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sSub>
                        <m:e>
                          <m:r>
                            <a:rPr xmlns:a="http://schemas.openxmlformats.org/drawingml/2006/main" sz="5800" i="1">
                              <a:solidFill>
                                <a:srgbClr val="FEFFFE"/>
                              </a:solidFill>
                              <a:latin typeface="Cambria Math" panose="02040503050406030204" pitchFamily="18" charset="0"/>
                            </a:rPr>
                            <m:t>x</m:t>
                          </m:r>
                        </m:e>
                        <m:sub>
                          <m:r>
                            <a:rPr xmlns:a="http://schemas.openxmlformats.org/drawingml/2006/main" sz="5800" i="1">
                              <a:solidFill>
                                <a:srgbClr val="FEFFFE"/>
                              </a:solidFill>
                              <a:latin typeface="Cambria Math" panose="02040503050406030204" pitchFamily="18" charset="0"/>
                            </a:rPr>
                            <m:t>1</m:t>
                          </m:r>
                        </m:sub>
                      </m:sSub>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m:t>
                      </m:r>
                      <m:sSub>
                        <m:e>
                          <m:r>
                            <a:rPr xmlns:a="http://schemas.openxmlformats.org/drawingml/2006/main" sz="5800" i="1">
                              <a:solidFill>
                                <a:srgbClr val="FEFFFE"/>
                              </a:solidFill>
                              <a:latin typeface="Cambria Math" panose="02040503050406030204" pitchFamily="18" charset="0"/>
                            </a:rPr>
                            <m:t>x</m:t>
                          </m:r>
                        </m:e>
                        <m:sub>
                          <m:r>
                            <a:rPr xmlns:a="http://schemas.openxmlformats.org/drawingml/2006/main" sz="5800" i="1">
                              <a:solidFill>
                                <a:srgbClr val="FEFFFE"/>
                              </a:solidFill>
                              <a:latin typeface="Cambria Math" panose="02040503050406030204" pitchFamily="18" charset="0"/>
                            </a:rPr>
                            <m:t>n</m:t>
                          </m:r>
                        </m:sub>
                      </m:sSub>
                      <m:r>
                        <a:rPr xmlns:a="http://schemas.openxmlformats.org/drawingml/2006/main" sz="5800" i="1">
                          <a:solidFill>
                            <a:srgbClr val="FEFFFE"/>
                          </a:solidFill>
                          <a:latin typeface="Cambria Math" panose="02040503050406030204" pitchFamily="18" charset="0"/>
                        </a:rPr>
                        <m:t>)</m:t>
                      </m:r>
                    </m:den>
                  </m:f>
                </m:oMath>
              </m:oMathPara>
            </a14:m>
            <a:endParaRPr sz="5800">
              <a:solidFill>
                <a:srgbClr val="FFFFFF"/>
              </a:solidFill>
            </a:endParaRPr>
          </a:p>
        </p:txBody>
      </p:sp>
      <p:sp>
        <p:nvSpPr>
          <p:cNvPr id="181" name="All features are equally important and statistically independent"/>
          <p:cNvSpPr txBox="1"/>
          <p:nvPr/>
        </p:nvSpPr>
        <p:spPr>
          <a:xfrm>
            <a:off x="3479808" y="4032004"/>
            <a:ext cx="17006317"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All features are equally important and statistically independent</a:t>
            </a:r>
          </a:p>
        </p:txBody>
      </p:sp>
      <p:sp>
        <p:nvSpPr>
          <p:cNvPr id="182" name="Vergelijking"/>
          <p:cNvSpPr txBox="1"/>
          <p:nvPr/>
        </p:nvSpPr>
        <p:spPr>
          <a:xfrm>
            <a:off x="7513994" y="6486776"/>
            <a:ext cx="7866617" cy="1711123"/>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H</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D</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m:t>
                  </m:r>
                  <m:f>
                    <m:fPr>
                      <m:ctrlPr>
                        <a:rPr xmlns:a="http://schemas.openxmlformats.org/drawingml/2006/main" sz="5800" i="1">
                          <a:solidFill>
                            <a:srgbClr val="FEFFFE"/>
                          </a:solidFill>
                          <a:latin typeface="Cambria Math" panose="02040503050406030204" pitchFamily="18" charset="0"/>
                        </a:rPr>
                      </m:ctrlPr>
                      <m:type m:val="bar"/>
                    </m:fPr>
                    <m:num>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H</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D</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H</m:t>
                      </m:r>
                      <m:r>
                        <a:rPr xmlns:a="http://schemas.openxmlformats.org/drawingml/2006/main" sz="5800" i="1">
                          <a:solidFill>
                            <a:srgbClr val="FEFFFE"/>
                          </a:solidFill>
                          <a:latin typeface="Cambria Math" panose="02040503050406030204" pitchFamily="18" charset="0"/>
                        </a:rPr>
                        <m:t>)</m:t>
                      </m:r>
                    </m:num>
                    <m:den>
                      <m:r>
                        <a:rPr xmlns:a="http://schemas.openxmlformats.org/drawingml/2006/main" sz="5800" i="1">
                          <a:solidFill>
                            <a:srgbClr val="FEFFFE"/>
                          </a:solidFill>
                          <a:latin typeface="Cambria Math" panose="02040503050406030204" pitchFamily="18" charset="0"/>
                        </a:rPr>
                        <m:t>P</m:t>
                      </m:r>
                      <m:r>
                        <a:rPr xmlns:a="http://schemas.openxmlformats.org/drawingml/2006/main" sz="5800" i="1">
                          <a:solidFill>
                            <a:srgbClr val="FEFFFE"/>
                          </a:solidFill>
                          <a:latin typeface="Cambria Math" panose="02040503050406030204" pitchFamily="18" charset="0"/>
                        </a:rPr>
                        <m:t>(</m:t>
                      </m:r>
                      <m:r>
                        <a:rPr xmlns:a="http://schemas.openxmlformats.org/drawingml/2006/main" sz="5800" i="1">
                          <a:solidFill>
                            <a:srgbClr val="FEFFFE"/>
                          </a:solidFill>
                          <a:latin typeface="Cambria Math" panose="02040503050406030204" pitchFamily="18" charset="0"/>
                        </a:rPr>
                        <m:t>D</m:t>
                      </m:r>
                      <m:r>
                        <a:rPr xmlns:a="http://schemas.openxmlformats.org/drawingml/2006/main" sz="5800" i="1">
                          <a:solidFill>
                            <a:srgbClr val="FEFFFE"/>
                          </a:solidFill>
                          <a:latin typeface="Cambria Math" panose="02040503050406030204" pitchFamily="18" charset="0"/>
                        </a:rPr>
                        <m:t>)</m:t>
                      </m:r>
                    </m:den>
                  </m:f>
                </m:oMath>
              </m:oMathPara>
            </a14:m>
            <a:endParaRPr sz="5800">
              <a:solidFill>
                <a:srgbClr val="FFFFFF"/>
              </a:solidFill>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86" name="Table 1"/>
          <p:cNvGraphicFramePr/>
          <p:nvPr/>
        </p:nvGraphicFramePr>
        <p:xfrm>
          <a:off x="2803398" y="1834908"/>
          <a:ext cx="19967053" cy="5290593"/>
        </p:xfrm>
        <a:graphic xmlns:a="http://schemas.openxmlformats.org/drawingml/2006/main">
          <a:graphicData uri="http://schemas.openxmlformats.org/drawingml/2006/table">
            <a:tbl>
              <a:tblPr firstCol="0" firstRow="0" lastCol="0" lastRow="0" bandCol="0" bandRow="0" rtl="0">
                <a:tableStyleId>{C7B018BB-80A7-4F77-B60F-C8B233D01FF8}</a:tableStyleId>
              </a:tblPr>
              <a:tblGrid>
                <a:gridCol w="2076479"/>
                <a:gridCol w="774142"/>
                <a:gridCol w="1042270"/>
                <a:gridCol w="2584859"/>
                <a:gridCol w="984560"/>
                <a:gridCol w="1068423"/>
                <a:gridCol w="2041220"/>
                <a:gridCol w="830531"/>
                <a:gridCol w="878110"/>
                <a:gridCol w="1972511"/>
                <a:gridCol w="1026411"/>
                <a:gridCol w="1232863"/>
                <a:gridCol w="2016658"/>
                <a:gridCol w="1425310"/>
              </a:tblGrid>
              <a:tr h="659736">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AGE</a:t>
                      </a: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SPECTACLE PRESCRIPTION</a:t>
                      </a: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ASTIGMATISM</a:t>
                      </a: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TEAR PROD RATE</a:t>
                      </a: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gridSpan="2">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LENSES RECOMMENDED</a:t>
                      </a:r>
                    </a:p>
                  </a:txBody>
                  <a:tcPr marL="63500" marR="63500" marT="0" marB="0" anchor="ctr" anchorCtr="0" horzOverflow="overflow">
                    <a:solidFill>
                      <a:srgbClr val="014D80"/>
                    </a:solidFill>
                  </a:tcPr>
                </a:tc>
                <a:tc hMerge="1">
                  <a:tcPr/>
                </a:tc>
              </a:tr>
              <a:tr h="659736">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YES</a:t>
                      </a: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NO</a:t>
                      </a: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YES</a:t>
                      </a: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NO</a:t>
                      </a: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YES</a:t>
                      </a: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NO</a:t>
                      </a:r>
                    </a:p>
                  </a:txBody>
                  <a:tcPr marL="63500" marR="63500" marT="0" marB="0" anchor="ctr" anchorCtr="0" horzOverflow="overflow">
                    <a:solidFill>
                      <a:srgbClr val="000000"/>
                    </a:solidFill>
                  </a:tcPr>
                </a:tc>
                <a:tc>
                  <a:txBody>
                    <a:bodyPr/>
                    <a:lstStyle/>
                    <a:p>
                      <a:pPr defTabSz="914400">
                        <a:tabLst>
                          <a:tab pos="1663700" algn="l"/>
                        </a:tabLst>
                        <a:defRPr b="1" sz="4200"/>
                      </a:pP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YES</a:t>
                      </a: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NO</a:t>
                      </a:r>
                    </a:p>
                  </a:txBody>
                  <a:tcPr marL="63500" marR="63500" marT="0" marB="0" anchor="ctr" anchorCtr="0" horzOverflow="overflow">
                    <a:solidFill>
                      <a:srgbClr val="00000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YES</a:t>
                      </a:r>
                    </a:p>
                  </a:txBody>
                  <a:tcPr marL="63500" marR="63500" marT="0" marB="0" anchor="ctr" anchorCtr="0" horzOverflow="overflow">
                    <a:solidFill>
                      <a:srgbClr val="014D80"/>
                    </a:solidFill>
                  </a:tcPr>
                </a:tc>
                <a:tc>
                  <a:txBody>
                    <a:bodyPr/>
                    <a:lstStyle/>
                    <a:p>
                      <a:pPr defTabSz="457200">
                        <a:tabLst>
                          <a:tab pos="1663700" algn="l"/>
                        </a:tabLst>
                        <a:defRPr>
                          <a:solidFill>
                            <a:srgbClr val="000000"/>
                          </a:solidFill>
                        </a:defRPr>
                      </a:pPr>
                      <a:r>
                        <a:rPr b="1" sz="2200">
                          <a:solidFill>
                            <a:srgbClr val="FFFFFF"/>
                          </a:solidFill>
                          <a:latin typeface="Calibri"/>
                          <a:ea typeface="Calibri"/>
                          <a:cs typeface="Calibri"/>
                          <a:sym typeface="Calibri"/>
                        </a:rPr>
                        <a:t>NO</a:t>
                      </a:r>
                    </a:p>
                  </a:txBody>
                  <a:tcPr marL="63500" marR="63500" marT="0" marB="0" anchor="ctr" anchorCtr="0" horzOverflow="overflow">
                    <a:solidFill>
                      <a:srgbClr val="014D80"/>
                    </a:solidFill>
                  </a:tcPr>
                </a:tc>
              </a:tr>
              <a:tr h="659736">
                <a:tc>
                  <a:txBody>
                    <a:bodyPr/>
                    <a:lstStyle/>
                    <a:p>
                      <a:pPr defTabSz="457200">
                        <a:defRPr>
                          <a:solidFill>
                            <a:srgbClr val="000000"/>
                          </a:solidFill>
                        </a:defRPr>
                      </a:pPr>
                      <a:r>
                        <a:rPr sz="2200">
                          <a:solidFill>
                            <a:srgbClr val="FFFFFF"/>
                          </a:solidFill>
                          <a:latin typeface="Calibri"/>
                          <a:ea typeface="Calibri"/>
                          <a:cs typeface="Calibri"/>
                          <a:sym typeface="Calibri"/>
                        </a:rPr>
                        <a:t>YOUNG</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MYOPE</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WAAR</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4</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REDUCED</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6</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5</a:t>
                      </a:r>
                    </a:p>
                  </a:txBody>
                  <a:tcPr marL="63500" marR="63500" marT="0" marB="0" anchor="ctr" anchorCtr="0" horzOverflow="overflow"/>
                </a:tc>
              </a:tr>
              <a:tr h="659736">
                <a:tc>
                  <a:txBody>
                    <a:bodyPr/>
                    <a:lstStyle/>
                    <a:p>
                      <a:pPr defTabSz="457200">
                        <a:defRPr>
                          <a:solidFill>
                            <a:srgbClr val="000000"/>
                          </a:solidFill>
                        </a:defRPr>
                      </a:pPr>
                      <a:r>
                        <a:rPr sz="2200">
                          <a:solidFill>
                            <a:srgbClr val="FFFFFF"/>
                          </a:solidFill>
                          <a:latin typeface="Calibri"/>
                          <a:ea typeface="Calibri"/>
                          <a:cs typeface="Calibri"/>
                          <a:sym typeface="Calibri"/>
                        </a:rPr>
                        <a:t>PREPRESBYOPIC</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4</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0</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HYPERMETROPE</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4</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ONWAAR</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6</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1</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NORMAL</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a:t>
                      </a: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r>
              <a:tr h="659736">
                <a:tc>
                  <a:txBody>
                    <a:bodyPr/>
                    <a:lstStyle/>
                    <a:p>
                      <a:pPr defTabSz="457200">
                        <a:defRPr>
                          <a:solidFill>
                            <a:srgbClr val="000000"/>
                          </a:solidFill>
                        </a:defRPr>
                      </a:pPr>
                      <a:r>
                        <a:rPr sz="2200">
                          <a:solidFill>
                            <a:srgbClr val="FFFFFF"/>
                          </a:solidFill>
                          <a:latin typeface="Calibri"/>
                          <a:ea typeface="Calibri"/>
                          <a:cs typeface="Calibri"/>
                          <a:sym typeface="Calibri"/>
                        </a:rPr>
                        <a:t>PRESBYOPIC</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NORMAL</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1</a:t>
                      </a: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r>
              <a:tr h="659736">
                <a:tc>
                  <a:txBody>
                    <a:bodyPr/>
                    <a:lstStyle/>
                    <a:p>
                      <a:pPr defTabSz="457200">
                        <a:defRPr>
                          <a:solidFill>
                            <a:srgbClr val="000000"/>
                          </a:solidFill>
                        </a:defRPr>
                      </a:pPr>
                      <a:r>
                        <a:rPr sz="2200">
                          <a:solidFill>
                            <a:srgbClr val="FFFFFF"/>
                          </a:solidFill>
                          <a:latin typeface="Calibri"/>
                          <a:ea typeface="Calibri"/>
                          <a:cs typeface="Calibri"/>
                          <a:sym typeface="Calibri"/>
                        </a:rPr>
                        <a:t>YOUNG</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3/5</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MYOPE</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2/5</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WAAR</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4/5</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REDUCED</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6/9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2/5</a:t>
                      </a: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r>
              <a:tr h="659736">
                <a:tc>
                  <a:txBody>
                    <a:bodyPr/>
                    <a:lstStyle/>
                    <a:p>
                      <a:pPr defTabSz="457200">
                        <a:defRPr>
                          <a:solidFill>
                            <a:srgbClr val="000000"/>
                          </a:solidFill>
                        </a:defRPr>
                      </a:pPr>
                      <a:r>
                        <a:rPr sz="2200">
                          <a:solidFill>
                            <a:srgbClr val="FFFFFF"/>
                          </a:solidFill>
                          <a:latin typeface="Calibri"/>
                          <a:ea typeface="Calibri"/>
                          <a:cs typeface="Calibri"/>
                          <a:sym typeface="Calibri"/>
                        </a:rPr>
                        <a:t>PREPRESBYOPIC</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4/9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0/5</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HYPERMETROPE</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4/9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2/5</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ONWAAR</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0/9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1/5</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NORMAL</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3/5</a:t>
                      </a: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r>
              <a:tr h="659736">
                <a:tc>
                  <a:txBody>
                    <a:bodyPr/>
                    <a:lstStyle/>
                    <a:p>
                      <a:pPr defTabSz="457200">
                        <a:defRPr>
                          <a:solidFill>
                            <a:srgbClr val="000000"/>
                          </a:solidFill>
                        </a:defRPr>
                      </a:pPr>
                      <a:r>
                        <a:rPr sz="2200">
                          <a:solidFill>
                            <a:srgbClr val="FFFFFF"/>
                          </a:solidFill>
                          <a:latin typeface="Calibri"/>
                          <a:ea typeface="Calibri"/>
                          <a:cs typeface="Calibri"/>
                          <a:sym typeface="Calibri"/>
                        </a:rPr>
                        <a:t>PRESBYOPIC</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2/5</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NORMAL</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3/9</a:t>
                      </a:r>
                    </a:p>
                  </a:txBody>
                  <a:tcPr marL="63500" marR="63500" marT="0" marB="0" anchor="ctr" anchorCtr="0" horzOverflow="overflow"/>
                </a:tc>
                <a:tc>
                  <a:txBody>
                    <a:bodyPr/>
                    <a:lstStyle/>
                    <a:p>
                      <a:pPr defTabSz="457200">
                        <a:defRPr>
                          <a:solidFill>
                            <a:srgbClr val="000000"/>
                          </a:solidFill>
                        </a:defRPr>
                      </a:pPr>
                      <a:r>
                        <a:rPr sz="2200">
                          <a:solidFill>
                            <a:srgbClr val="FFFFFF"/>
                          </a:solidFill>
                          <a:latin typeface="Calibri"/>
                          <a:ea typeface="Calibri"/>
                          <a:cs typeface="Calibri"/>
                          <a:sym typeface="Calibri"/>
                        </a:rPr>
                        <a:t>1/5</a:t>
                      </a: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c>
                  <a:txBody>
                    <a:bodyPr/>
                    <a:lstStyle/>
                    <a:p>
                      <a:pPr defTabSz="914400">
                        <a:defRPr sz="4200"/>
                      </a:pPr>
                    </a:p>
                  </a:txBody>
                  <a:tcPr marL="63500" marR="63500" marT="0" marB="0" anchor="ctr" anchorCtr="0" horzOverflow="overflow"/>
                </a:tc>
              </a:tr>
            </a:tbl>
          </a:graphicData>
        </a:graphic>
      </p:graphicFrame>
      <p:graphicFrame>
        <p:nvGraphicFramePr>
          <p:cNvPr id="187" name="Table 1-1"/>
          <p:cNvGraphicFramePr/>
          <p:nvPr/>
        </p:nvGraphicFramePr>
        <p:xfrm>
          <a:off x="2820092" y="9638947"/>
          <a:ext cx="6787681" cy="2127300"/>
        </p:xfrm>
        <a:graphic xmlns:a="http://schemas.openxmlformats.org/drawingml/2006/main">
          <a:graphicData uri="http://schemas.openxmlformats.org/drawingml/2006/table">
            <a:tbl>
              <a:tblPr firstCol="0" firstRow="1" lastCol="0" lastRow="0" bandCol="0" bandRow="0" rtl="0">
                <a:tableStyleId>{33BA23B1-9221-436E-865A-0063620EA4FD}</a:tableStyleId>
              </a:tblPr>
              <a:tblGrid>
                <a:gridCol w="1693745"/>
                <a:gridCol w="1693745"/>
                <a:gridCol w="1693745"/>
                <a:gridCol w="1693745"/>
              </a:tblGrid>
              <a:tr h="923998">
                <a:tc>
                  <a:txBody>
                    <a:bodyPr/>
                    <a:lstStyle/>
                    <a:p>
                      <a:pPr defTabSz="457200">
                        <a:tabLst>
                          <a:tab pos="1663700" algn="l"/>
                        </a:tabLst>
                        <a:defRPr b="0">
                          <a:solidFill>
                            <a:srgbClr val="000000"/>
                          </a:solidFill>
                        </a:defRPr>
                      </a:pPr>
                      <a:r>
                        <a:rPr b="1" sz="2000">
                          <a:solidFill>
                            <a:srgbClr val="FFFFFF"/>
                          </a:solidFill>
                          <a:latin typeface="Calibri"/>
                          <a:ea typeface="Calibri"/>
                          <a:cs typeface="Calibri"/>
                          <a:sym typeface="Calibri"/>
                        </a:rPr>
                        <a:t>AGE</a:t>
                      </a:r>
                    </a:p>
                  </a:txBody>
                  <a:tcPr marL="63500" marR="63500" marT="0" marB="0" anchor="ctr" anchorCtr="0" horzOverflow="overflow">
                    <a:lnL w="12700">
                      <a:solidFill>
                        <a:srgbClr val="A6AAA9"/>
                      </a:solidFill>
                      <a:miter lim="400000"/>
                    </a:lnL>
                    <a:solidFill>
                      <a:srgbClr val="000000"/>
                    </a:solidFill>
                  </a:tcPr>
                </a:tc>
                <a:tc>
                  <a:txBody>
                    <a:bodyPr/>
                    <a:lstStyle/>
                    <a:p>
                      <a:pPr defTabSz="457200">
                        <a:tabLst>
                          <a:tab pos="1663700" algn="l"/>
                        </a:tabLst>
                        <a:defRPr b="0">
                          <a:solidFill>
                            <a:srgbClr val="000000"/>
                          </a:solidFill>
                        </a:defRPr>
                      </a:pPr>
                      <a:r>
                        <a:rPr b="1" sz="2000">
                          <a:solidFill>
                            <a:srgbClr val="FFFFFF"/>
                          </a:solidFill>
                          <a:latin typeface="Calibri"/>
                          <a:ea typeface="Calibri"/>
                          <a:cs typeface="Calibri"/>
                          <a:sym typeface="Calibri"/>
                        </a:rPr>
                        <a:t>SPECTACLE PRESCRIPTION</a:t>
                      </a:r>
                    </a:p>
                  </a:txBody>
                  <a:tcPr marL="63500" marR="63500" marT="0" marB="0" anchor="ctr" anchorCtr="0" horzOverflow="overflow">
                    <a:solidFill>
                      <a:srgbClr val="000000"/>
                    </a:solidFill>
                  </a:tcPr>
                </a:tc>
                <a:tc>
                  <a:txBody>
                    <a:bodyPr/>
                    <a:lstStyle/>
                    <a:p>
                      <a:pPr defTabSz="457200">
                        <a:tabLst>
                          <a:tab pos="1663700" algn="l"/>
                        </a:tabLst>
                        <a:defRPr b="0">
                          <a:solidFill>
                            <a:srgbClr val="000000"/>
                          </a:solidFill>
                        </a:defRPr>
                      </a:pPr>
                      <a:r>
                        <a:rPr b="1" sz="2000">
                          <a:solidFill>
                            <a:srgbClr val="FFFFFF"/>
                          </a:solidFill>
                          <a:latin typeface="Calibri"/>
                          <a:ea typeface="Calibri"/>
                          <a:cs typeface="Calibri"/>
                          <a:sym typeface="Calibri"/>
                        </a:rPr>
                        <a:t>ASTIGMATISM</a:t>
                      </a:r>
                    </a:p>
                  </a:txBody>
                  <a:tcPr marL="63500" marR="63500" marT="0" marB="0" anchor="ctr" anchorCtr="0" horzOverflow="overflow">
                    <a:solidFill>
                      <a:srgbClr val="000000"/>
                    </a:solidFill>
                  </a:tcPr>
                </a:tc>
                <a:tc>
                  <a:txBody>
                    <a:bodyPr/>
                    <a:lstStyle/>
                    <a:p>
                      <a:pPr defTabSz="457200">
                        <a:tabLst>
                          <a:tab pos="1663700" algn="l"/>
                        </a:tabLst>
                        <a:defRPr b="0">
                          <a:solidFill>
                            <a:srgbClr val="000000"/>
                          </a:solidFill>
                        </a:defRPr>
                      </a:pPr>
                      <a:r>
                        <a:rPr b="1" sz="2000">
                          <a:solidFill>
                            <a:srgbClr val="FFFFFF"/>
                          </a:solidFill>
                          <a:latin typeface="Calibri"/>
                          <a:ea typeface="Calibri"/>
                          <a:cs typeface="Calibri"/>
                          <a:sym typeface="Calibri"/>
                        </a:rPr>
                        <a:t>TEAR PROD RATE</a:t>
                      </a:r>
                    </a:p>
                  </a:txBody>
                  <a:tcPr marL="63500" marR="63500" marT="0" marB="0" anchor="ctr" anchorCtr="0" horzOverflow="overflow">
                    <a:lnR w="12700">
                      <a:solidFill>
                        <a:srgbClr val="A6AAA9"/>
                      </a:solidFill>
                      <a:miter lim="400000"/>
                    </a:lnR>
                    <a:solidFill>
                      <a:srgbClr val="000000"/>
                    </a:solidFill>
                  </a:tcPr>
                </a:tc>
              </a:tr>
              <a:tr h="507140">
                <a:tc>
                  <a:txBody>
                    <a:bodyPr/>
                    <a:lstStyle/>
                    <a:p>
                      <a:pPr defTabSz="457200">
                        <a:defRPr>
                          <a:solidFill>
                            <a:srgbClr val="000000"/>
                          </a:solidFill>
                        </a:defRPr>
                      </a:pPr>
                      <a:r>
                        <a:rPr sz="2000">
                          <a:solidFill>
                            <a:srgbClr val="FFFFFF"/>
                          </a:solidFill>
                          <a:latin typeface="Calibri"/>
                          <a:ea typeface="Calibri"/>
                          <a:cs typeface="Calibri"/>
                          <a:sym typeface="Calibri"/>
                        </a:rPr>
                        <a:t>YOUNG</a:t>
                      </a:r>
                    </a:p>
                  </a:txBody>
                  <a:tcPr marL="63500" marR="63500" marT="0" marB="0" anchor="ctr" anchorCtr="0" horzOverflow="overflow">
                    <a:lnL w="12700">
                      <a:solidFill>
                        <a:srgbClr val="A6AAA9"/>
                      </a:solidFill>
                      <a:miter lim="400000"/>
                    </a:lnL>
                  </a:tcPr>
                </a:tc>
                <a:tc>
                  <a:txBody>
                    <a:bodyPr/>
                    <a:lstStyle/>
                    <a:p>
                      <a:pPr defTabSz="457200">
                        <a:defRPr>
                          <a:solidFill>
                            <a:srgbClr val="000000"/>
                          </a:solidFill>
                        </a:defRPr>
                      </a:pPr>
                      <a:r>
                        <a:rPr sz="2000">
                          <a:solidFill>
                            <a:srgbClr val="FFFFFF"/>
                          </a:solidFill>
                          <a:latin typeface="Calibri"/>
                          <a:ea typeface="Calibri"/>
                          <a:cs typeface="Calibri"/>
                          <a:sym typeface="Calibri"/>
                        </a:rPr>
                        <a:t>NORMAL</a:t>
                      </a:r>
                    </a:p>
                  </a:txBody>
                  <a:tcPr marL="63500" marR="63500" marT="0" marB="0" anchor="ctr" anchorCtr="0" horzOverflow="overflow"/>
                </a:tc>
                <a:tc>
                  <a:txBody>
                    <a:bodyPr/>
                    <a:lstStyle/>
                    <a:p>
                      <a:pPr defTabSz="457200">
                        <a:defRPr>
                          <a:solidFill>
                            <a:srgbClr val="000000"/>
                          </a:solidFill>
                        </a:defRPr>
                      </a:pPr>
                      <a:r>
                        <a:rPr sz="2000">
                          <a:solidFill>
                            <a:srgbClr val="FFFFFF"/>
                          </a:solidFill>
                          <a:latin typeface="Calibri"/>
                          <a:ea typeface="Calibri"/>
                          <a:cs typeface="Calibri"/>
                          <a:sym typeface="Calibri"/>
                        </a:rPr>
                        <a:t>WAAR</a:t>
                      </a:r>
                    </a:p>
                  </a:txBody>
                  <a:tcPr marL="63500" marR="63500" marT="0" marB="0" anchor="ctr" anchorCtr="0" horzOverflow="overflow"/>
                </a:tc>
                <a:tc>
                  <a:txBody>
                    <a:bodyPr/>
                    <a:lstStyle/>
                    <a:p>
                      <a:pPr defTabSz="457200">
                        <a:defRPr>
                          <a:solidFill>
                            <a:srgbClr val="000000"/>
                          </a:solidFill>
                        </a:defRPr>
                      </a:pPr>
                      <a:r>
                        <a:rPr sz="2000">
                          <a:solidFill>
                            <a:srgbClr val="FFFFFF"/>
                          </a:solidFill>
                          <a:latin typeface="Calibri"/>
                          <a:ea typeface="Calibri"/>
                          <a:cs typeface="Calibri"/>
                          <a:sym typeface="Calibri"/>
                        </a:rPr>
                        <a:t>NORMAL</a:t>
                      </a:r>
                    </a:p>
                  </a:txBody>
                  <a:tcPr marL="63500" marR="63500" marT="0" marB="0" anchor="ctr" anchorCtr="0" horzOverflow="overflow">
                    <a:lnR w="12700">
                      <a:solidFill>
                        <a:srgbClr val="A6AAA9"/>
                      </a:solidFill>
                      <a:miter lim="400000"/>
                    </a:lnR>
                  </a:tcPr>
                </a:tc>
              </a:tr>
              <a:tr h="683460">
                <a:tc>
                  <a:txBody>
                    <a:bodyPr/>
                    <a:lstStyle/>
                    <a:p>
                      <a:pPr defTabSz="457200">
                        <a:defRPr>
                          <a:solidFill>
                            <a:srgbClr val="000000"/>
                          </a:solidFill>
                        </a:defRPr>
                      </a:pPr>
                      <a:r>
                        <a:rPr sz="2000">
                          <a:solidFill>
                            <a:srgbClr val="FFFFFF"/>
                          </a:solidFill>
                          <a:latin typeface="Calibri"/>
                          <a:ea typeface="Calibri"/>
                          <a:cs typeface="Calibri"/>
                          <a:sym typeface="Calibri"/>
                        </a:rPr>
                        <a:t>2/9</a:t>
                      </a:r>
                    </a:p>
                  </a:txBody>
                  <a:tcPr marL="63500" marR="63500" marT="0" marB="0" anchor="ctr" anchorCtr="0" horzOverflow="overflow">
                    <a:lnL w="12700">
                      <a:solidFill>
                        <a:srgbClr val="A6AAA9"/>
                      </a:solidFill>
                      <a:miter lim="400000"/>
                    </a:lnL>
                    <a:lnB w="12700">
                      <a:solidFill>
                        <a:srgbClr val="A6AAA9"/>
                      </a:solidFill>
                      <a:miter lim="400000"/>
                    </a:lnB>
                  </a:tcPr>
                </a:tc>
                <a:tc>
                  <a:txBody>
                    <a:bodyPr/>
                    <a:lstStyle/>
                    <a:p>
                      <a:pPr defTabSz="457200">
                        <a:defRPr>
                          <a:solidFill>
                            <a:srgbClr val="000000"/>
                          </a:solidFill>
                        </a:defRPr>
                      </a:pPr>
                      <a:r>
                        <a:rPr sz="2500">
                          <a:solidFill>
                            <a:srgbClr val="FFFFFF"/>
                          </a:solidFill>
                          <a:latin typeface="Calibri"/>
                          <a:ea typeface="Calibri"/>
                          <a:cs typeface="Calibri"/>
                          <a:sym typeface="Calibri"/>
                        </a:rPr>
                        <a:t>3/9</a:t>
                      </a:r>
                    </a:p>
                  </a:txBody>
                  <a:tcPr marL="63500" marR="63500" marT="0" marB="0" anchor="ctr" anchorCtr="0" horzOverflow="overflow">
                    <a:lnB w="12700">
                      <a:solidFill>
                        <a:srgbClr val="A6AAA9"/>
                      </a:solidFill>
                      <a:miter lim="400000"/>
                    </a:lnB>
                  </a:tcPr>
                </a:tc>
                <a:tc>
                  <a:txBody>
                    <a:bodyPr/>
                    <a:lstStyle/>
                    <a:p>
                      <a:pPr defTabSz="457200">
                        <a:defRPr>
                          <a:solidFill>
                            <a:srgbClr val="000000"/>
                          </a:solidFill>
                        </a:defRPr>
                      </a:pPr>
                      <a:r>
                        <a:rPr sz="2000">
                          <a:solidFill>
                            <a:srgbClr val="FFFFFF"/>
                          </a:solidFill>
                          <a:latin typeface="Calibri"/>
                          <a:ea typeface="Calibri"/>
                          <a:cs typeface="Calibri"/>
                          <a:sym typeface="Calibri"/>
                        </a:rPr>
                        <a:t>3/9</a:t>
                      </a:r>
                    </a:p>
                  </a:txBody>
                  <a:tcPr marL="63500" marR="63500" marT="0" marB="0" anchor="ctr" anchorCtr="0" horzOverflow="overflow">
                    <a:lnB w="12700">
                      <a:solidFill>
                        <a:srgbClr val="A6AAA9"/>
                      </a:solidFill>
                      <a:miter lim="400000"/>
                    </a:lnB>
                  </a:tcPr>
                </a:tc>
                <a:tc>
                  <a:txBody>
                    <a:bodyPr/>
                    <a:lstStyle/>
                    <a:p>
                      <a:pPr defTabSz="457200">
                        <a:defRPr>
                          <a:solidFill>
                            <a:srgbClr val="000000"/>
                          </a:solidFill>
                        </a:defRPr>
                      </a:pPr>
                      <a:r>
                        <a:rPr sz="2000">
                          <a:solidFill>
                            <a:srgbClr val="FFFFFF"/>
                          </a:solidFill>
                          <a:latin typeface="Calibri"/>
                          <a:ea typeface="Calibri"/>
                          <a:cs typeface="Calibri"/>
                          <a:sym typeface="Calibri"/>
                        </a:rPr>
                        <a:t>3/9</a:t>
                      </a:r>
                    </a:p>
                  </a:txBody>
                  <a:tcPr marL="63500" marR="63500" marT="0" marB="0" anchor="ctr" anchorCtr="0" horzOverflow="overflow">
                    <a:lnR w="12700">
                      <a:solidFill>
                        <a:srgbClr val="A6AAA9"/>
                      </a:solidFill>
                      <a:miter lim="400000"/>
                    </a:lnR>
                    <a:lnB w="12700">
                      <a:solidFill>
                        <a:srgbClr val="A6AAA9"/>
                      </a:solidFill>
                      <a:miter lim="400000"/>
                    </a:lnB>
                  </a:tcPr>
                </a:tc>
              </a:tr>
            </a:tbl>
          </a:graphicData>
        </a:graphic>
      </p:graphicFrame>
      <p:sp>
        <p:nvSpPr>
          <p:cNvPr id="188" name="Rechthoek"/>
          <p:cNvSpPr/>
          <p:nvPr/>
        </p:nvSpPr>
        <p:spPr>
          <a:xfrm>
            <a:off x="4885233" y="5169091"/>
            <a:ext cx="699521" cy="634136"/>
          </a:xfrm>
          <a:prstGeom prst="rect">
            <a:avLst/>
          </a:prstGeom>
          <a:ln w="63500">
            <a:solidFill>
              <a:schemeClr val="accent6"/>
            </a:solidFill>
            <a:miter lim="400000"/>
          </a:ln>
        </p:spPr>
        <p:txBody>
          <a:bodyPr lIns="0" tIns="0" rIns="0" bIns="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sp>
        <p:nvSpPr>
          <p:cNvPr id="189" name="Rechthoek"/>
          <p:cNvSpPr/>
          <p:nvPr/>
        </p:nvSpPr>
        <p:spPr>
          <a:xfrm>
            <a:off x="9428420" y="6459496"/>
            <a:ext cx="699521" cy="634135"/>
          </a:xfrm>
          <a:prstGeom prst="rect">
            <a:avLst/>
          </a:prstGeom>
          <a:ln w="63500">
            <a:solidFill>
              <a:schemeClr val="accent6"/>
            </a:solidFill>
            <a:miter lim="400000"/>
          </a:ln>
        </p:spPr>
        <p:txBody>
          <a:bodyPr lIns="0" tIns="0" rIns="0" bIns="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sp>
        <p:nvSpPr>
          <p:cNvPr id="190" name="Rechthoek"/>
          <p:cNvSpPr/>
          <p:nvPr/>
        </p:nvSpPr>
        <p:spPr>
          <a:xfrm>
            <a:off x="13473005" y="5169091"/>
            <a:ext cx="699521" cy="634136"/>
          </a:xfrm>
          <a:prstGeom prst="rect">
            <a:avLst/>
          </a:prstGeom>
          <a:ln w="63500">
            <a:solidFill>
              <a:schemeClr val="accent6"/>
            </a:solidFill>
            <a:miter lim="400000"/>
          </a:ln>
        </p:spPr>
        <p:txBody>
          <a:bodyPr lIns="0" tIns="0" rIns="0" bIns="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sp>
        <p:nvSpPr>
          <p:cNvPr id="191" name="Rechthoek"/>
          <p:cNvSpPr/>
          <p:nvPr/>
        </p:nvSpPr>
        <p:spPr>
          <a:xfrm>
            <a:off x="17232675" y="5764878"/>
            <a:ext cx="699521" cy="634136"/>
          </a:xfrm>
          <a:prstGeom prst="rect">
            <a:avLst/>
          </a:prstGeom>
          <a:ln w="63500">
            <a:solidFill>
              <a:schemeClr val="accent6"/>
            </a:solidFill>
            <a:miter lim="400000"/>
          </a:ln>
        </p:spPr>
        <p:txBody>
          <a:bodyPr lIns="0" tIns="0" rIns="0" bIns="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sp>
        <p:nvSpPr>
          <p:cNvPr id="192" name="Rechthoek"/>
          <p:cNvSpPr/>
          <p:nvPr/>
        </p:nvSpPr>
        <p:spPr>
          <a:xfrm>
            <a:off x="2859911" y="11118652"/>
            <a:ext cx="6695343" cy="634135"/>
          </a:xfrm>
          <a:prstGeom prst="rect">
            <a:avLst/>
          </a:prstGeom>
          <a:ln w="63500">
            <a:solidFill>
              <a:schemeClr val="accent6"/>
            </a:solidFill>
            <a:miter lim="400000"/>
          </a:ln>
        </p:spPr>
        <p:txBody>
          <a:bodyPr lIns="0" tIns="0" rIns="0" bIns="0" anchor="ctr"/>
          <a:lstStyle/>
          <a:p>
            <a:pPr algn="ctr" defTabSz="825500">
              <a:lnSpc>
                <a:spcPct val="100000"/>
              </a:lnSpc>
              <a:spcBef>
                <a:spcPts val="0"/>
              </a:spcBef>
              <a:defRPr sz="3200">
                <a:solidFill>
                  <a:srgbClr val="000000"/>
                </a:solidFill>
                <a:latin typeface="Helvetica Neue Medium"/>
                <a:ea typeface="Helvetica Neue Medium"/>
                <a:cs typeface="Helvetica Neue Medium"/>
                <a:sym typeface="Helvetica Neue Medium"/>
              </a:defRPr>
            </a:pPr>
          </a:p>
        </p:txBody>
      </p:sp>
      <p:sp>
        <p:nvSpPr>
          <p:cNvPr id="193" name="Vergelijking"/>
          <p:cNvSpPr txBox="1"/>
          <p:nvPr/>
        </p:nvSpPr>
        <p:spPr>
          <a:xfrm>
            <a:off x="15117545" y="9715238"/>
            <a:ext cx="7460150" cy="340615"/>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3000" i="1">
                      <a:solidFill>
                        <a:srgbClr val="FEFFFE"/>
                      </a:solidFill>
                      <a:latin typeface="Cambria Math" panose="02040503050406030204" pitchFamily="18" charset="0"/>
                    </a:rPr>
                    <m:t>p</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Y</m:t>
                  </m:r>
                  <m:r>
                    <a:rPr xmlns:a="http://schemas.openxmlformats.org/drawingml/2006/main" sz="3000" i="1">
                      <a:solidFill>
                        <a:srgbClr val="FEFFFE"/>
                      </a:solidFill>
                      <a:latin typeface="Cambria Math" panose="02040503050406030204" pitchFamily="18" charset="0"/>
                    </a:rPr>
                    <m:t>e</m:t>
                  </m:r>
                  <m:r>
                    <a:rPr xmlns:a="http://schemas.openxmlformats.org/drawingml/2006/main" sz="3000" i="1">
                      <a:solidFill>
                        <a:srgbClr val="FEFFFE"/>
                      </a:solidFill>
                      <a:latin typeface="Cambria Math" panose="02040503050406030204" pitchFamily="18" charset="0"/>
                    </a:rPr>
                    <m:t>s</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2</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9</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3</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9</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3</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9</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3</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9</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9</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14</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0,0053</m:t>
                  </m:r>
                </m:oMath>
              </m:oMathPara>
            </a14:m>
            <a:endParaRPr sz="3000">
              <a:solidFill>
                <a:srgbClr val="FFFFFF"/>
              </a:solidFill>
            </a:endParaRPr>
          </a:p>
        </p:txBody>
      </p:sp>
      <p:sp>
        <p:nvSpPr>
          <p:cNvPr id="194" name="Vergelijking"/>
          <p:cNvSpPr txBox="1"/>
          <p:nvPr/>
        </p:nvSpPr>
        <p:spPr>
          <a:xfrm>
            <a:off x="15206445" y="10222125"/>
            <a:ext cx="7389665" cy="340615"/>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3000" i="1">
                      <a:solidFill>
                        <a:srgbClr val="FEFFFE"/>
                      </a:solidFill>
                      <a:latin typeface="Cambria Math" panose="02040503050406030204" pitchFamily="18" charset="0"/>
                    </a:rPr>
                    <m:t>p</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N</m:t>
                  </m:r>
                  <m:r>
                    <a:rPr xmlns:a="http://schemas.openxmlformats.org/drawingml/2006/main" sz="3000" i="1">
                      <a:solidFill>
                        <a:srgbClr val="FEFFFE"/>
                      </a:solidFill>
                      <a:latin typeface="Cambria Math" panose="02040503050406030204" pitchFamily="18" charset="0"/>
                    </a:rPr>
                    <m:t>o</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3</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5</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1</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5</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4</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5</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3</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5</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5</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14</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0,0206</m:t>
                  </m:r>
                </m:oMath>
              </m:oMathPara>
            </a14:m>
            <a:endParaRPr sz="3000">
              <a:solidFill>
                <a:srgbClr val="FFFFFF"/>
              </a:solidFill>
            </a:endParaRPr>
          </a:p>
        </p:txBody>
      </p:sp>
      <p:sp>
        <p:nvSpPr>
          <p:cNvPr id="195" name="Vergelijking"/>
          <p:cNvSpPr txBox="1"/>
          <p:nvPr/>
        </p:nvSpPr>
        <p:spPr>
          <a:xfrm>
            <a:off x="15102177" y="11265412"/>
            <a:ext cx="6758433" cy="340615"/>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3000" i="1">
                      <a:solidFill>
                        <a:srgbClr val="FEFFFE"/>
                      </a:solidFill>
                      <a:latin typeface="Cambria Math" panose="02040503050406030204" pitchFamily="18" charset="0"/>
                    </a:rPr>
                    <m:t>p</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Y</m:t>
                  </m:r>
                  <m:r>
                    <a:rPr xmlns:a="http://schemas.openxmlformats.org/drawingml/2006/main" sz="3000" i="1">
                      <a:solidFill>
                        <a:srgbClr val="FEFFFE"/>
                      </a:solidFill>
                      <a:latin typeface="Cambria Math" panose="02040503050406030204" pitchFamily="18" charset="0"/>
                    </a:rPr>
                    <m:t>e</m:t>
                  </m:r>
                  <m:r>
                    <a:rPr xmlns:a="http://schemas.openxmlformats.org/drawingml/2006/main" sz="3000" i="1">
                      <a:solidFill>
                        <a:srgbClr val="FEFFFE"/>
                      </a:solidFill>
                      <a:latin typeface="Cambria Math" panose="02040503050406030204" pitchFamily="18" charset="0"/>
                    </a:rPr>
                    <m:t>s</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0.0053</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0.0053</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0.0206</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0.205</m:t>
                  </m:r>
                </m:oMath>
              </m:oMathPara>
            </a14:m>
            <a:endParaRPr sz="3000">
              <a:solidFill>
                <a:srgbClr val="FFFFFF"/>
              </a:solidFill>
            </a:endParaRPr>
          </a:p>
        </p:txBody>
      </p:sp>
      <p:sp>
        <p:nvSpPr>
          <p:cNvPr id="196" name="Vergelijking"/>
          <p:cNvSpPr txBox="1"/>
          <p:nvPr/>
        </p:nvSpPr>
        <p:spPr>
          <a:xfrm>
            <a:off x="15191077" y="11710758"/>
            <a:ext cx="6681852" cy="340615"/>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3000" i="1">
                      <a:solidFill>
                        <a:srgbClr val="FEFFFE"/>
                      </a:solidFill>
                      <a:latin typeface="Cambria Math" panose="02040503050406030204" pitchFamily="18" charset="0"/>
                    </a:rPr>
                    <m:t>p</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N</m:t>
                  </m:r>
                  <m:r>
                    <a:rPr xmlns:a="http://schemas.openxmlformats.org/drawingml/2006/main" sz="3000" i="1">
                      <a:solidFill>
                        <a:srgbClr val="FEFFFE"/>
                      </a:solidFill>
                      <a:latin typeface="Cambria Math" panose="02040503050406030204" pitchFamily="18" charset="0"/>
                    </a:rPr>
                    <m:t>o</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0.0206</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0.0053</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0.0206</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0.759</m:t>
                  </m:r>
                </m:oMath>
              </m:oMathPara>
            </a14:m>
            <a:endParaRPr sz="3000">
              <a:solidFill>
                <a:srgbClr val="FFFFFF"/>
              </a:solidFill>
            </a:endParaRPr>
          </a:p>
        </p:txBody>
      </p:sp>
      <p:sp>
        <p:nvSpPr>
          <p:cNvPr id="197" name="Vergelijking"/>
          <p:cNvSpPr txBox="1"/>
          <p:nvPr/>
        </p:nvSpPr>
        <p:spPr>
          <a:xfrm>
            <a:off x="9210087" y="8105646"/>
            <a:ext cx="5536453" cy="1036313"/>
          </a:xfrm>
          <a:prstGeom prst="rect">
            <a:avLst/>
          </a:prstGeom>
          <a:ln w="12700">
            <a:miter lim="400000"/>
          </a:ln>
        </p:spPr>
        <p:txBody>
          <a:bodyPr wrap="none" lIns="0" tIns="0" rIns="0" bIns="0">
            <a:spAutoFit/>
          </a:bodyPr>
          <a:lstStyle/>
          <a:p>
            <a:pPr defTabSz="914400" latinLnBrk="1">
              <a:lnSpc>
                <a:spcPct val="100000"/>
              </a:lnSpc>
              <a:spcBef>
                <a:spcPts val="0"/>
              </a:spcBef>
              <a:defRPr sz="1800">
                <a:solidFill>
                  <a:srgbClr val="000000"/>
                </a:solidFill>
              </a:defRPr>
            </a:pPr>
            <a14:m>
              <m:oMathPara>
                <m:oMathParaPr>
                  <m:jc m:val="centerGroup"/>
                </m:oMathParaPr>
                <m:oMath>
                  <m:r>
                    <a:rPr xmlns:a="http://schemas.openxmlformats.org/drawingml/2006/main" sz="3000" i="1">
                      <a:solidFill>
                        <a:srgbClr val="FEFFFE"/>
                      </a:solidFill>
                      <a:latin typeface="Cambria Math" panose="02040503050406030204" pitchFamily="18" charset="0"/>
                    </a:rPr>
                    <m:t>P</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y</m:t>
                  </m:r>
                  <m:r>
                    <a:rPr xmlns:a="http://schemas.openxmlformats.org/drawingml/2006/main" sz="3000" i="1">
                      <a:solidFill>
                        <a:srgbClr val="FEFFFE"/>
                      </a:solidFill>
                      <a:latin typeface="Cambria Math" panose="02040503050406030204" pitchFamily="18" charset="0"/>
                    </a:rPr>
                    <m:t>∣</m:t>
                  </m:r>
                  <m:sSub>
                    <m:e>
                      <m:r>
                        <a:rPr xmlns:a="http://schemas.openxmlformats.org/drawingml/2006/main" sz="3000" i="1">
                          <a:solidFill>
                            <a:srgbClr val="FEFFFE"/>
                          </a:solidFill>
                          <a:latin typeface="Cambria Math" panose="02040503050406030204" pitchFamily="18" charset="0"/>
                        </a:rPr>
                        <m:t>x</m:t>
                      </m:r>
                    </m:e>
                    <m:sub>
                      <m:r>
                        <a:rPr xmlns:a="http://schemas.openxmlformats.org/drawingml/2006/main" sz="3000" i="1">
                          <a:solidFill>
                            <a:srgbClr val="FEFFFE"/>
                          </a:solidFill>
                          <a:latin typeface="Cambria Math" panose="02040503050406030204" pitchFamily="18" charset="0"/>
                        </a:rPr>
                        <m:t>1</m:t>
                      </m:r>
                    </m:sub>
                  </m:sSub>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sSub>
                    <m:e>
                      <m:r>
                        <a:rPr xmlns:a="http://schemas.openxmlformats.org/drawingml/2006/main" sz="3000" i="1">
                          <a:solidFill>
                            <a:srgbClr val="FEFFFE"/>
                          </a:solidFill>
                          <a:latin typeface="Cambria Math" panose="02040503050406030204" pitchFamily="18" charset="0"/>
                        </a:rPr>
                        <m:t>x</m:t>
                      </m:r>
                    </m:e>
                    <m:sub>
                      <m:r>
                        <a:rPr xmlns:a="http://schemas.openxmlformats.org/drawingml/2006/main" sz="3000" i="1">
                          <a:solidFill>
                            <a:srgbClr val="FEFFFE"/>
                          </a:solidFill>
                          <a:latin typeface="Cambria Math" panose="02040503050406030204" pitchFamily="18" charset="0"/>
                        </a:rPr>
                        <m:t>n</m:t>
                      </m:r>
                    </m:sub>
                  </m:sSub>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f>
                    <m:fPr>
                      <m:ctrlPr>
                        <a:rPr xmlns:a="http://schemas.openxmlformats.org/drawingml/2006/main" sz="3000" i="1">
                          <a:solidFill>
                            <a:srgbClr val="FEFFFE"/>
                          </a:solidFill>
                          <a:latin typeface="Cambria Math" panose="02040503050406030204" pitchFamily="18" charset="0"/>
                        </a:rPr>
                      </m:ctrlPr>
                      <m:type m:val="bar"/>
                    </m:fPr>
                    <m:num>
                      <m:r>
                        <a:rPr xmlns:a="http://schemas.openxmlformats.org/drawingml/2006/main" sz="3000" i="1">
                          <a:solidFill>
                            <a:srgbClr val="FEFFFE"/>
                          </a:solidFill>
                          <a:latin typeface="Cambria Math" panose="02040503050406030204" pitchFamily="18" charset="0"/>
                        </a:rPr>
                        <m:t>P</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y</m:t>
                      </m:r>
                      <m:r>
                        <a:rPr xmlns:a="http://schemas.openxmlformats.org/drawingml/2006/main" sz="3000" i="1">
                          <a:solidFill>
                            <a:srgbClr val="FEFFFE"/>
                          </a:solidFill>
                          <a:latin typeface="Cambria Math" panose="02040503050406030204" pitchFamily="18" charset="0"/>
                        </a:rPr>
                        <m:t>)</m:t>
                      </m:r>
                      <m:sSubSup>
                        <m:e>
                          <m:r>
                            <a:rPr xmlns:a="http://schemas.openxmlformats.org/drawingml/2006/main" sz="3000" i="1">
                              <a:solidFill>
                                <a:srgbClr val="FEFFFE"/>
                              </a:solidFill>
                              <a:latin typeface="Cambria Math" panose="02040503050406030204" pitchFamily="18" charset="0"/>
                            </a:rPr>
                            <m:t>∏</m:t>
                          </m:r>
                        </m:e>
                        <m:sub>
                          <m:r>
                            <a:rPr xmlns:a="http://schemas.openxmlformats.org/drawingml/2006/main" sz="3000" i="1">
                              <a:solidFill>
                                <a:srgbClr val="FEFFFE"/>
                              </a:solidFill>
                              <a:latin typeface="Cambria Math" panose="02040503050406030204" pitchFamily="18" charset="0"/>
                            </a:rPr>
                            <m:t>i</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1</m:t>
                          </m:r>
                        </m:sub>
                        <m:sup>
                          <m:r>
                            <a:rPr xmlns:a="http://schemas.openxmlformats.org/drawingml/2006/main" sz="3000" i="1">
                              <a:solidFill>
                                <a:srgbClr val="FEFFFE"/>
                              </a:solidFill>
                              <a:latin typeface="Cambria Math" panose="02040503050406030204" pitchFamily="18" charset="0"/>
                            </a:rPr>
                            <m:t>n</m:t>
                          </m:r>
                        </m:sup>
                      </m:sSubSup>
                      <m:r>
                        <a:rPr xmlns:a="http://schemas.openxmlformats.org/drawingml/2006/main" sz="3000" i="1">
                          <a:solidFill>
                            <a:srgbClr val="FEFFFE"/>
                          </a:solidFill>
                          <a:latin typeface="Cambria Math" panose="02040503050406030204" pitchFamily="18" charset="0"/>
                        </a:rPr>
                        <m:t>P</m:t>
                      </m:r>
                      <m:r>
                        <a:rPr xmlns:a="http://schemas.openxmlformats.org/drawingml/2006/main" sz="3000" i="1">
                          <a:solidFill>
                            <a:srgbClr val="FEFFFE"/>
                          </a:solidFill>
                          <a:latin typeface="Cambria Math" panose="02040503050406030204" pitchFamily="18" charset="0"/>
                        </a:rPr>
                        <m:t>(</m:t>
                      </m:r>
                      <m:sSub>
                        <m:e>
                          <m:r>
                            <a:rPr xmlns:a="http://schemas.openxmlformats.org/drawingml/2006/main" sz="3000" i="1">
                              <a:solidFill>
                                <a:srgbClr val="FEFFFE"/>
                              </a:solidFill>
                              <a:latin typeface="Cambria Math" panose="02040503050406030204" pitchFamily="18" charset="0"/>
                            </a:rPr>
                            <m:t>x</m:t>
                          </m:r>
                        </m:e>
                        <m:sub>
                          <m:r>
                            <a:rPr xmlns:a="http://schemas.openxmlformats.org/drawingml/2006/main" sz="3000" i="1">
                              <a:solidFill>
                                <a:srgbClr val="FEFFFE"/>
                              </a:solidFill>
                              <a:latin typeface="Cambria Math" panose="02040503050406030204" pitchFamily="18" charset="0"/>
                            </a:rPr>
                            <m:t>i</m:t>
                          </m:r>
                        </m:sub>
                      </m:sSub>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y</m:t>
                      </m:r>
                      <m:r>
                        <a:rPr xmlns:a="http://schemas.openxmlformats.org/drawingml/2006/main" sz="3000" i="1">
                          <a:solidFill>
                            <a:srgbClr val="FEFFFE"/>
                          </a:solidFill>
                          <a:latin typeface="Cambria Math" panose="02040503050406030204" pitchFamily="18" charset="0"/>
                        </a:rPr>
                        <m:t>)</m:t>
                      </m:r>
                    </m:num>
                    <m:den>
                      <m:r>
                        <a:rPr xmlns:a="http://schemas.openxmlformats.org/drawingml/2006/main" sz="3000" i="1">
                          <a:solidFill>
                            <a:srgbClr val="FEFFFE"/>
                          </a:solidFill>
                          <a:latin typeface="Cambria Math" panose="02040503050406030204" pitchFamily="18" charset="0"/>
                        </a:rPr>
                        <m:t>P</m:t>
                      </m:r>
                      <m:r>
                        <a:rPr xmlns:a="http://schemas.openxmlformats.org/drawingml/2006/main" sz="3000" i="1">
                          <a:solidFill>
                            <a:srgbClr val="FEFFFE"/>
                          </a:solidFill>
                          <a:latin typeface="Cambria Math" panose="02040503050406030204" pitchFamily="18" charset="0"/>
                        </a:rPr>
                        <m:t>(</m:t>
                      </m:r>
                      <m:sSub>
                        <m:e>
                          <m:r>
                            <a:rPr xmlns:a="http://schemas.openxmlformats.org/drawingml/2006/main" sz="3000" i="1">
                              <a:solidFill>
                                <a:srgbClr val="FEFFFE"/>
                              </a:solidFill>
                              <a:latin typeface="Cambria Math" panose="02040503050406030204" pitchFamily="18" charset="0"/>
                            </a:rPr>
                            <m:t>x</m:t>
                          </m:r>
                        </m:e>
                        <m:sub>
                          <m:r>
                            <a:rPr xmlns:a="http://schemas.openxmlformats.org/drawingml/2006/main" sz="3000" i="1">
                              <a:solidFill>
                                <a:srgbClr val="FEFFFE"/>
                              </a:solidFill>
                              <a:latin typeface="Cambria Math" panose="02040503050406030204" pitchFamily="18" charset="0"/>
                            </a:rPr>
                            <m:t>1</m:t>
                          </m:r>
                        </m:sub>
                      </m:sSub>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r>
                        <a:rPr xmlns:a="http://schemas.openxmlformats.org/drawingml/2006/main" sz="3000" i="1">
                          <a:solidFill>
                            <a:srgbClr val="FEFFFE"/>
                          </a:solidFill>
                          <a:latin typeface="Cambria Math" panose="02040503050406030204" pitchFamily="18" charset="0"/>
                        </a:rPr>
                        <m:t>,</m:t>
                      </m:r>
                      <m:sSub>
                        <m:e>
                          <m:r>
                            <a:rPr xmlns:a="http://schemas.openxmlformats.org/drawingml/2006/main" sz="3000" i="1">
                              <a:solidFill>
                                <a:srgbClr val="FEFFFE"/>
                              </a:solidFill>
                              <a:latin typeface="Cambria Math" panose="02040503050406030204" pitchFamily="18" charset="0"/>
                            </a:rPr>
                            <m:t>x</m:t>
                          </m:r>
                        </m:e>
                        <m:sub>
                          <m:r>
                            <a:rPr xmlns:a="http://schemas.openxmlformats.org/drawingml/2006/main" sz="3000" i="1">
                              <a:solidFill>
                                <a:srgbClr val="FEFFFE"/>
                              </a:solidFill>
                              <a:latin typeface="Cambria Math" panose="02040503050406030204" pitchFamily="18" charset="0"/>
                            </a:rPr>
                            <m:t>n</m:t>
                          </m:r>
                        </m:sub>
                      </m:sSub>
                      <m:r>
                        <a:rPr xmlns:a="http://schemas.openxmlformats.org/drawingml/2006/main" sz="3000" i="1">
                          <a:solidFill>
                            <a:srgbClr val="FEFFFE"/>
                          </a:solidFill>
                          <a:latin typeface="Cambria Math" panose="02040503050406030204" pitchFamily="18" charset="0"/>
                        </a:rPr>
                        <m:t>)</m:t>
                      </m:r>
                    </m:den>
                  </m:f>
                </m:oMath>
              </m:oMathPara>
            </a14:m>
            <a:endParaRPr sz="3000">
              <a:solidFill>
                <a:srgbClr val="FFFFFF"/>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6"/>
      <p:bldP build="whole" bldLvl="1" animBg="1" rev="0" advAuto="0" spid="193" grpId="3"/>
      <p:bldP build="whole" bldLvl="1" animBg="1" rev="0" advAuto="0" spid="187" grpId="1"/>
      <p:bldP build="whole" bldLvl="1" animBg="1" rev="0" advAuto="0" spid="194" grpId="4"/>
      <p:bldP build="whole" bldLvl="1" animBg="1" rev="0" advAuto="0" spid="192" grpId="2"/>
      <p:bldP build="whole" bldLvl="1" animBg="1" rev="0" advAuto="0" spid="195" grpId="5"/>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In Code"/>
          <p:cNvSpPr txBox="1"/>
          <p:nvPr>
            <p:ph type="title"/>
          </p:nvPr>
        </p:nvSpPr>
        <p:spPr>
          <a:prstGeom prst="rect">
            <a:avLst/>
          </a:prstGeom>
        </p:spPr>
        <p:txBody>
          <a:bodyPr/>
          <a:lstStyle/>
          <a:p>
            <a:pPr/>
            <a:r>
              <a:t>In Code</a:t>
            </a:r>
          </a:p>
        </p:txBody>
      </p:sp>
      <p:sp>
        <p:nvSpPr>
          <p:cNvPr id="202" name="from sklearn.datasets import load_iris…"/>
          <p:cNvSpPr txBox="1"/>
          <p:nvPr>
            <p:ph type="body" idx="1"/>
          </p:nvPr>
        </p:nvSpPr>
        <p:spPr>
          <a:prstGeom prst="rect">
            <a:avLst/>
          </a:prstGeom>
        </p:spPr>
        <p:txBody>
          <a:bodyPr/>
          <a:lstStyle/>
          <a:p>
            <a:pPr defTabSz="457200">
              <a:lnSpc>
                <a:spcPts val="6200"/>
              </a:lnSpc>
              <a:spcBef>
                <a:spcPts val="0"/>
              </a:spcBef>
              <a:defRPr b="1" spc="0" sz="4200">
                <a:solidFill>
                  <a:srgbClr val="0E84B5"/>
                </a:solidFill>
                <a:latin typeface="Menlo Regular"/>
                <a:ea typeface="Menlo Regular"/>
                <a:cs typeface="Menlo Regular"/>
                <a:sym typeface="Menlo Regular"/>
              </a:defRPr>
            </a:pPr>
            <a:r>
              <a:rPr>
                <a:solidFill>
                  <a:srgbClr val="007020"/>
                </a:solidFill>
              </a:rPr>
              <a:t>from</a:t>
            </a:r>
            <a:r>
              <a:rPr b="0">
                <a:solidFill>
                  <a:srgbClr val="212529"/>
                </a:solidFill>
              </a:rPr>
              <a:t> </a:t>
            </a:r>
            <a:r>
              <a:t>sklearn.datasets</a:t>
            </a:r>
            <a:r>
              <a:rPr b="0">
                <a:solidFill>
                  <a:srgbClr val="212529"/>
                </a:solidFill>
              </a:rPr>
              <a:t> </a:t>
            </a:r>
            <a:r>
              <a:rPr>
                <a:solidFill>
                  <a:srgbClr val="007020"/>
                </a:solidFill>
              </a:rPr>
              <a:t>import</a:t>
            </a:r>
            <a:r>
              <a:rPr b="0">
                <a:solidFill>
                  <a:srgbClr val="212529"/>
                </a:solidFill>
              </a:rPr>
              <a:t> </a:t>
            </a:r>
            <a:r>
              <a:rPr b="0">
                <a:solidFill>
                  <a:srgbClr val="A9A9A9"/>
                </a:solidFill>
              </a:rPr>
              <a:t>load_iris</a:t>
            </a:r>
            <a:endParaRPr b="0">
              <a:solidFill>
                <a:srgbClr val="212529"/>
              </a:solidFill>
            </a:endParaRPr>
          </a:p>
          <a:p>
            <a:pPr defTabSz="457200">
              <a:lnSpc>
                <a:spcPts val="6200"/>
              </a:lnSpc>
              <a:spcBef>
                <a:spcPts val="0"/>
              </a:spcBef>
              <a:defRPr b="1" spc="0" sz="4200">
                <a:solidFill>
                  <a:srgbClr val="0E84B5"/>
                </a:solidFill>
                <a:latin typeface="Menlo Regular"/>
                <a:ea typeface="Menlo Regular"/>
                <a:cs typeface="Menlo Regular"/>
                <a:sym typeface="Menlo Regular"/>
              </a:defRPr>
            </a:pPr>
            <a:r>
              <a:rPr>
                <a:solidFill>
                  <a:srgbClr val="007020"/>
                </a:solidFill>
              </a:rPr>
              <a:t>from</a:t>
            </a:r>
            <a:r>
              <a:rPr b="0">
                <a:solidFill>
                  <a:srgbClr val="212529"/>
                </a:solidFill>
              </a:rPr>
              <a:t> </a:t>
            </a:r>
            <a:r>
              <a:t>sklearn.model_selection</a:t>
            </a:r>
            <a:r>
              <a:rPr b="0">
                <a:solidFill>
                  <a:srgbClr val="212529"/>
                </a:solidFill>
              </a:rPr>
              <a:t> </a:t>
            </a:r>
            <a:r>
              <a:rPr>
                <a:solidFill>
                  <a:srgbClr val="007020"/>
                </a:solidFill>
              </a:rPr>
              <a:t>import</a:t>
            </a:r>
            <a:r>
              <a:rPr b="0">
                <a:solidFill>
                  <a:srgbClr val="212529"/>
                </a:solidFill>
              </a:rPr>
              <a:t> </a:t>
            </a:r>
            <a:r>
              <a:rPr b="0">
                <a:solidFill>
                  <a:srgbClr val="A9A9A9"/>
                </a:solidFill>
              </a:rPr>
              <a:t>train_test_split</a:t>
            </a:r>
            <a:endParaRPr b="0">
              <a:solidFill>
                <a:srgbClr val="212529"/>
              </a:solidFill>
            </a:endParaRPr>
          </a:p>
          <a:p>
            <a:pPr defTabSz="457200">
              <a:lnSpc>
                <a:spcPts val="6200"/>
              </a:lnSpc>
              <a:spcBef>
                <a:spcPts val="0"/>
              </a:spcBef>
              <a:defRPr b="1" spc="0" sz="4200">
                <a:solidFill>
                  <a:srgbClr val="0E84B5"/>
                </a:solidFill>
                <a:latin typeface="Menlo Regular"/>
                <a:ea typeface="Menlo Regular"/>
                <a:cs typeface="Menlo Regular"/>
                <a:sym typeface="Menlo Regular"/>
              </a:defRPr>
            </a:pPr>
            <a:r>
              <a:rPr>
                <a:solidFill>
                  <a:srgbClr val="007020"/>
                </a:solidFill>
              </a:rPr>
              <a:t>from</a:t>
            </a:r>
            <a:r>
              <a:rPr b="0">
                <a:solidFill>
                  <a:srgbClr val="212529"/>
                </a:solidFill>
              </a:rPr>
              <a:t> </a:t>
            </a:r>
            <a:r>
              <a:t>sklearn.naive_bayes</a:t>
            </a:r>
            <a:r>
              <a:rPr b="0">
                <a:solidFill>
                  <a:srgbClr val="212529"/>
                </a:solidFill>
              </a:rPr>
              <a:t> </a:t>
            </a:r>
            <a:r>
              <a:rPr>
                <a:solidFill>
                  <a:srgbClr val="007020"/>
                </a:solidFill>
              </a:rPr>
              <a:t>import</a:t>
            </a:r>
            <a:r>
              <a:rPr b="0">
                <a:solidFill>
                  <a:srgbClr val="212529"/>
                </a:solidFill>
              </a:rPr>
              <a:t> </a:t>
            </a:r>
            <a:r>
              <a:rPr b="0">
                <a:solidFill>
                  <a:schemeClr val="accent4">
                    <a:hueOff val="475731"/>
                    <a:satOff val="-4338"/>
                    <a:lumOff val="10182"/>
                  </a:schemeClr>
                </a:solidFill>
              </a:rPr>
              <a:t>GaussianNB</a:t>
            </a:r>
            <a:endParaRPr b="0">
              <a:solidFill>
                <a:srgbClr val="212529"/>
              </a:solidFill>
            </a:endParaRPr>
          </a:p>
          <a:p>
            <a:pPr defTabSz="457200">
              <a:lnSpc>
                <a:spcPts val="6200"/>
              </a:lnSpc>
              <a:spcBef>
                <a:spcPts val="0"/>
              </a:spcBef>
              <a:defRPr spc="0" sz="4200">
                <a:solidFill>
                  <a:srgbClr val="212529"/>
                </a:solidFill>
                <a:latin typeface="Menlo Regular"/>
                <a:ea typeface="Menlo Regular"/>
                <a:cs typeface="Menlo Regular"/>
                <a:sym typeface="Menlo Regular"/>
              </a:defRPr>
            </a:pPr>
            <a:r>
              <a:rPr>
                <a:solidFill>
                  <a:srgbClr val="A9A9A9"/>
                </a:solidFill>
              </a:rPr>
              <a:t>X, y</a:t>
            </a:r>
            <a:r>
              <a:t> </a:t>
            </a:r>
            <a:r>
              <a:rPr>
                <a:solidFill>
                  <a:srgbClr val="666666"/>
                </a:solidFill>
              </a:rPr>
              <a:t>=</a:t>
            </a:r>
            <a:r>
              <a:t> </a:t>
            </a:r>
            <a:r>
              <a:rPr>
                <a:solidFill>
                  <a:srgbClr val="A9A9A9"/>
                </a:solidFill>
              </a:rPr>
              <a:t>load_iris(return_X_y</a:t>
            </a:r>
            <a:r>
              <a:rPr>
                <a:solidFill>
                  <a:srgbClr val="666666"/>
                </a:solidFill>
              </a:rPr>
              <a:t>=</a:t>
            </a:r>
            <a:r>
              <a:rPr b="1">
                <a:solidFill>
                  <a:srgbClr val="007020"/>
                </a:solidFill>
              </a:rPr>
              <a:t>True</a:t>
            </a:r>
            <a:r>
              <a:rPr>
                <a:solidFill>
                  <a:srgbClr val="A9A9A9"/>
                </a:solidFill>
              </a:rPr>
              <a:t>)</a:t>
            </a:r>
          </a:p>
          <a:p>
            <a:pPr defTabSz="457200">
              <a:lnSpc>
                <a:spcPts val="6200"/>
              </a:lnSpc>
              <a:spcBef>
                <a:spcPts val="0"/>
              </a:spcBef>
              <a:defRPr spc="0" sz="4200">
                <a:solidFill>
                  <a:srgbClr val="212529"/>
                </a:solidFill>
                <a:latin typeface="Menlo Regular"/>
                <a:ea typeface="Menlo Regular"/>
                <a:cs typeface="Menlo Regular"/>
                <a:sym typeface="Menlo Regular"/>
              </a:defRPr>
            </a:pPr>
            <a:r>
              <a:rPr>
                <a:solidFill>
                  <a:srgbClr val="A9A9A9"/>
                </a:solidFill>
              </a:rPr>
              <a:t>X_train, X_test, y_train, y_test</a:t>
            </a:r>
            <a:r>
              <a:t> </a:t>
            </a:r>
            <a:r>
              <a:rPr>
                <a:solidFill>
                  <a:srgbClr val="666666"/>
                </a:solidFill>
              </a:rPr>
              <a:t>=</a:t>
            </a:r>
            <a:r>
              <a:t> </a:t>
            </a:r>
            <a:r>
              <a:rPr>
                <a:solidFill>
                  <a:srgbClr val="A9A9A9"/>
                </a:solidFill>
              </a:rPr>
              <a:t>train_test_split(X, y, </a:t>
            </a:r>
            <a:endParaRPr>
              <a:solidFill>
                <a:srgbClr val="A9A9A9"/>
              </a:solidFill>
            </a:endParaRPr>
          </a:p>
          <a:p>
            <a:pPr defTabSz="457200">
              <a:lnSpc>
                <a:spcPts val="6200"/>
              </a:lnSpc>
              <a:spcBef>
                <a:spcPts val="0"/>
              </a:spcBef>
              <a:defRPr spc="0" sz="4200">
                <a:solidFill>
                  <a:srgbClr val="212529"/>
                </a:solidFill>
                <a:latin typeface="Menlo Regular"/>
                <a:ea typeface="Menlo Regular"/>
                <a:cs typeface="Menlo Regular"/>
                <a:sym typeface="Menlo Regular"/>
              </a:defRPr>
            </a:pPr>
            <a:r>
              <a:rPr>
                <a:solidFill>
                  <a:srgbClr val="A9A9A9"/>
                </a:solidFill>
              </a:rPr>
              <a:t>                                                    test_size</a:t>
            </a:r>
            <a:r>
              <a:rPr>
                <a:solidFill>
                  <a:srgbClr val="666666"/>
                </a:solidFill>
              </a:rPr>
              <a:t>=</a:t>
            </a:r>
            <a:r>
              <a:rPr>
                <a:solidFill>
                  <a:srgbClr val="208050"/>
                </a:solidFill>
              </a:rPr>
              <a:t>0.5</a:t>
            </a:r>
            <a:r>
              <a:rPr>
                <a:solidFill>
                  <a:srgbClr val="A9A9A9"/>
                </a:solidFill>
              </a:rPr>
              <a:t>, </a:t>
            </a:r>
            <a:endParaRPr>
              <a:solidFill>
                <a:srgbClr val="A9A9A9"/>
              </a:solidFill>
            </a:endParaRPr>
          </a:p>
          <a:p>
            <a:pPr defTabSz="457200">
              <a:lnSpc>
                <a:spcPts val="6200"/>
              </a:lnSpc>
              <a:spcBef>
                <a:spcPts val="0"/>
              </a:spcBef>
              <a:defRPr spc="0" sz="4200">
                <a:solidFill>
                  <a:srgbClr val="212529"/>
                </a:solidFill>
                <a:latin typeface="Menlo Regular"/>
                <a:ea typeface="Menlo Regular"/>
                <a:cs typeface="Menlo Regular"/>
                <a:sym typeface="Menlo Regular"/>
              </a:defRPr>
            </a:pPr>
            <a:r>
              <a:rPr>
                <a:solidFill>
                  <a:srgbClr val="A9A9A9"/>
                </a:solidFill>
              </a:rPr>
              <a:t>                                                    random_state</a:t>
            </a:r>
            <a:r>
              <a:rPr>
                <a:solidFill>
                  <a:srgbClr val="666666"/>
                </a:solidFill>
              </a:rPr>
              <a:t>=</a:t>
            </a:r>
            <a:r>
              <a:rPr>
                <a:solidFill>
                  <a:srgbClr val="208050"/>
                </a:solidFill>
              </a:rPr>
              <a:t>0</a:t>
            </a:r>
            <a:r>
              <a:rPr>
                <a:solidFill>
                  <a:srgbClr val="A9A9A9"/>
                </a:solidFill>
              </a:rPr>
              <a:t>)</a:t>
            </a:r>
          </a:p>
          <a:p>
            <a:pPr defTabSz="457200">
              <a:lnSpc>
                <a:spcPts val="6200"/>
              </a:lnSpc>
              <a:spcBef>
                <a:spcPts val="0"/>
              </a:spcBef>
              <a:defRPr spc="0" sz="4200">
                <a:solidFill>
                  <a:schemeClr val="accent4">
                    <a:hueOff val="475731"/>
                    <a:satOff val="-4338"/>
                    <a:lumOff val="10182"/>
                  </a:schemeClr>
                </a:solidFill>
                <a:latin typeface="Menlo Regular"/>
                <a:ea typeface="Menlo Regular"/>
                <a:cs typeface="Menlo Regular"/>
                <a:sym typeface="Menlo Regular"/>
              </a:defRPr>
            </a:pPr>
            <a:r>
              <a:t>gnb = GaussianNB()</a:t>
            </a:r>
          </a:p>
          <a:p>
            <a:pPr defTabSz="457200">
              <a:lnSpc>
                <a:spcPts val="6200"/>
              </a:lnSpc>
              <a:spcBef>
                <a:spcPts val="0"/>
              </a:spcBef>
              <a:defRPr spc="0" sz="4200">
                <a:solidFill>
                  <a:srgbClr val="A9A9A9"/>
                </a:solidFill>
                <a:latin typeface="Menlo Regular"/>
                <a:ea typeface="Menlo Regular"/>
                <a:cs typeface="Menlo Regular"/>
                <a:sym typeface="Menlo Regular"/>
              </a:defRPr>
            </a:pPr>
            <a:r>
              <a:t>y_pred = gnb.fit(X_train, y_train).predict(X_test)</a:t>
            </a:r>
          </a:p>
          <a:p>
            <a:pPr defTabSz="457200">
              <a:lnSpc>
                <a:spcPts val="5000"/>
              </a:lnSpc>
              <a:spcBef>
                <a:spcPts val="0"/>
              </a:spcBef>
              <a:defRPr spc="0" sz="3200">
                <a:solidFill>
                  <a:srgbClr val="212529"/>
                </a:solidFill>
                <a:latin typeface="Menlo Regular"/>
                <a:ea typeface="Menlo Regular"/>
                <a:cs typeface="Menlo Regular"/>
                <a:sym typeface="Menlo Regular"/>
              </a:defRPr>
            </a:pPr>
          </a:p>
          <a:p>
            <a:pPr defTabSz="457200">
              <a:lnSpc>
                <a:spcPts val="5000"/>
              </a:lnSpc>
              <a:spcBef>
                <a:spcPts val="0"/>
              </a:spcBef>
              <a:defRPr b="1" spc="0" sz="3200">
                <a:solidFill>
                  <a:srgbClr val="0E84B5"/>
                </a:solidFill>
                <a:latin typeface="Menlo Regular"/>
                <a:ea typeface="Menlo Regular"/>
                <a:cs typeface="Menlo Regular"/>
                <a:sym typeface="Menlo Regular"/>
              </a:defRPr>
            </a:pPr>
          </a:p>
        </p:txBody>
      </p:sp>
      <p:sp>
        <p:nvSpPr>
          <p:cNvPr id="203" name="https://scikit-learn.org/stable/modules/naive_bayes.html"/>
          <p:cNvSpPr txBox="1"/>
          <p:nvPr/>
        </p:nvSpPr>
        <p:spPr>
          <a:xfrm>
            <a:off x="5738731" y="11192768"/>
            <a:ext cx="12906538"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00000"/>
              </a:lnSpc>
              <a:spcBef>
                <a:spcPts val="0"/>
              </a:spcBef>
              <a:defRPr sz="4100" u="sng">
                <a:solidFill>
                  <a:srgbClr val="6C6C6C"/>
                </a:solidFill>
                <a:latin typeface="Helvetica"/>
                <a:ea typeface="Helvetica"/>
                <a:cs typeface="Helvetica"/>
                <a:sym typeface="Helvetica"/>
                <a:hlinkClick r:id="rId3" invalidUrl="" action="" tgtFrame="" tooltip="" history="1" highlightClick="0" endSnd="0"/>
              </a:defRPr>
            </a:lvl1pPr>
          </a:lstStyle>
          <a:p>
            <a:pPr/>
            <a:r>
              <a:rPr>
                <a:hlinkClick r:id="rId3" invalidUrl="" action="" tgtFrame="" tooltip="" history="1" highlightClick="0" endSnd="0"/>
              </a:rPr>
              <a:t>https://scikit-learn.org/stable/modules/naive_bayes.html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