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Calibri"/>
        <a:ea typeface="Calibri"/>
        <a:cs typeface="Calibri"/>
        <a:sym typeface="Calibri"/>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Calibri"/>
        <a:ea typeface="Calibri"/>
        <a:cs typeface="Calibri"/>
        <a:sym typeface="Calibri"/>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Calibri"/>
        <a:ea typeface="Calibri"/>
        <a:cs typeface="Calibri"/>
        <a:sym typeface="Calibri"/>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Calibri"/>
        <a:ea typeface="Calibri"/>
        <a:cs typeface="Calibri"/>
        <a:sym typeface="Calibri"/>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Calibri"/>
        <a:ea typeface="Calibri"/>
        <a:cs typeface="Calibri"/>
        <a:sym typeface="Calibri"/>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Calibri"/>
        <a:ea typeface="Calibri"/>
        <a:cs typeface="Calibri"/>
        <a:sym typeface="Calibri"/>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Calibri"/>
        <a:ea typeface="Calibri"/>
        <a:cs typeface="Calibri"/>
        <a:sym typeface="Calibri"/>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Calibri"/>
        <a:ea typeface="Calibri"/>
        <a:cs typeface="Calibri"/>
        <a:sym typeface="Calibri"/>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A suport vector machine is a versatile machine learning model capable of performing linear and non linear classification. It can deal with outliers, and therefor it is suitable for complex but small or medium size datasets.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Shape 431"/>
          <p:cNvSpPr/>
          <p:nvPr>
            <p:ph type="sldImg"/>
          </p:nvPr>
        </p:nvSpPr>
        <p:spPr>
          <a:prstGeom prst="rect">
            <a:avLst/>
          </a:prstGeom>
        </p:spPr>
        <p:txBody>
          <a:bodyPr/>
          <a:lstStyle/>
          <a:p>
            <a:pPr/>
          </a:p>
        </p:txBody>
      </p:sp>
      <p:sp>
        <p:nvSpPr>
          <p:cNvPr id="432" name="Shape 432"/>
          <p:cNvSpPr/>
          <p:nvPr>
            <p:ph type="body" sz="quarter" idx="1"/>
          </p:nvPr>
        </p:nvSpPr>
        <p:spPr>
          <a:prstGeom prst="rect">
            <a:avLst/>
          </a:prstGeom>
        </p:spPr>
        <p:txBody>
          <a:bodyPr/>
          <a:lstStyle/>
          <a:p>
            <a:pPr/>
            <a:r>
              <a:t>And then again the datapoint can be again wrongly classified.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7" name="Shape 477"/>
          <p:cNvSpPr/>
          <p:nvPr>
            <p:ph type="sldImg"/>
          </p:nvPr>
        </p:nvSpPr>
        <p:spPr>
          <a:prstGeom prst="rect">
            <a:avLst/>
          </a:prstGeom>
        </p:spPr>
        <p:txBody>
          <a:bodyPr/>
          <a:lstStyle/>
          <a:p>
            <a:pPr/>
          </a:p>
        </p:txBody>
      </p:sp>
      <p:sp>
        <p:nvSpPr>
          <p:cNvPr id="478" name="Shape 478"/>
          <p:cNvSpPr/>
          <p:nvPr>
            <p:ph type="body" sz="quarter" idx="1"/>
          </p:nvPr>
        </p:nvSpPr>
        <p:spPr>
          <a:prstGeom prst="rect">
            <a:avLst/>
          </a:prstGeom>
        </p:spPr>
        <p:txBody>
          <a:bodyPr/>
          <a:lstStyle/>
          <a:p>
            <a:pPr/>
            <a:r>
              <a:t>If we ignore the outlier, and accept that this is a misclassification the principle of margins does work.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2" name="Shape 522"/>
          <p:cNvSpPr/>
          <p:nvPr>
            <p:ph type="sldImg"/>
          </p:nvPr>
        </p:nvSpPr>
        <p:spPr>
          <a:prstGeom prst="rect">
            <a:avLst/>
          </a:prstGeom>
        </p:spPr>
        <p:txBody>
          <a:bodyPr/>
          <a:lstStyle/>
          <a:p>
            <a:pPr/>
          </a:p>
        </p:txBody>
      </p:sp>
      <p:sp>
        <p:nvSpPr>
          <p:cNvPr id="523" name="Shape 523"/>
          <p:cNvSpPr/>
          <p:nvPr>
            <p:ph type="body" sz="quarter" idx="1"/>
          </p:nvPr>
        </p:nvSpPr>
        <p:spPr>
          <a:prstGeom prst="rect">
            <a:avLst/>
          </a:prstGeom>
        </p:spPr>
        <p:txBody>
          <a:bodyPr/>
          <a:lstStyle/>
          <a:p>
            <a:pPr/>
            <a:r>
              <a:t>In the case that we ignore the misclassifications (the outliers) we use soft margins instead of hard margins. We search for the maximum cohesion of observations to determine the outliers and thence the soft margins.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6" name="Shape 576"/>
          <p:cNvSpPr/>
          <p:nvPr>
            <p:ph type="sldImg"/>
          </p:nvPr>
        </p:nvSpPr>
        <p:spPr>
          <a:prstGeom prst="rect">
            <a:avLst/>
          </a:prstGeom>
        </p:spPr>
        <p:txBody>
          <a:bodyPr/>
          <a:lstStyle/>
          <a:p>
            <a:pPr/>
          </a:p>
        </p:txBody>
      </p:sp>
      <p:sp>
        <p:nvSpPr>
          <p:cNvPr id="577" name="Shape 577"/>
          <p:cNvSpPr/>
          <p:nvPr>
            <p:ph type="body" sz="quarter" idx="1"/>
          </p:nvPr>
        </p:nvSpPr>
        <p:spPr>
          <a:prstGeom prst="rect">
            <a:avLst/>
          </a:prstGeom>
        </p:spPr>
        <p:txBody>
          <a:bodyPr/>
          <a:lstStyle/>
          <a:p>
            <a:pPr/>
            <a:r>
              <a:t>We need outliers as well as the soft margins to determine the thresholds. These we call support vectors.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1" name="Shape 611"/>
          <p:cNvSpPr/>
          <p:nvPr>
            <p:ph type="sldImg"/>
          </p:nvPr>
        </p:nvSpPr>
        <p:spPr>
          <a:prstGeom prst="rect">
            <a:avLst/>
          </a:prstGeom>
        </p:spPr>
        <p:txBody>
          <a:bodyPr/>
          <a:lstStyle/>
          <a:p>
            <a:pPr/>
          </a:p>
        </p:txBody>
      </p:sp>
      <p:sp>
        <p:nvSpPr>
          <p:cNvPr id="612" name="Shape 612"/>
          <p:cNvSpPr/>
          <p:nvPr>
            <p:ph type="body" sz="quarter" idx="1"/>
          </p:nvPr>
        </p:nvSpPr>
        <p:spPr>
          <a:prstGeom prst="rect">
            <a:avLst/>
          </a:prstGeom>
        </p:spPr>
        <p:txBody>
          <a:bodyPr/>
          <a:lstStyle/>
          <a:p>
            <a:pPr/>
            <a:r>
              <a:t>Now we see that with this soft margin principle the datapoint is correctly classified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2" name="Shape 622"/>
          <p:cNvSpPr/>
          <p:nvPr>
            <p:ph type="sldImg"/>
          </p:nvPr>
        </p:nvSpPr>
        <p:spPr>
          <a:prstGeom prst="rect">
            <a:avLst/>
          </a:prstGeom>
        </p:spPr>
        <p:txBody>
          <a:bodyPr/>
          <a:lstStyle/>
          <a:p>
            <a:pPr/>
          </a:p>
        </p:txBody>
      </p:sp>
      <p:sp>
        <p:nvSpPr>
          <p:cNvPr id="623" name="Shape 623"/>
          <p:cNvSpPr/>
          <p:nvPr>
            <p:ph type="body" sz="quarter" idx="1"/>
          </p:nvPr>
        </p:nvSpPr>
        <p:spPr>
          <a:prstGeom prst="rect">
            <a:avLst/>
          </a:prstGeom>
        </p:spPr>
        <p:txBody>
          <a:bodyPr/>
          <a:lstStyle/>
          <a:p>
            <a:pPr/>
            <a:r>
              <a:t>The higher the variance the more prone to overfitting. The higher the bias more prone to underfitting. Remember there is a balance between those.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9" name="Shape 649"/>
          <p:cNvSpPr/>
          <p:nvPr>
            <p:ph type="sldImg"/>
          </p:nvPr>
        </p:nvSpPr>
        <p:spPr>
          <a:prstGeom prst="rect">
            <a:avLst/>
          </a:prstGeom>
        </p:spPr>
        <p:txBody>
          <a:bodyPr/>
          <a:lstStyle/>
          <a:p>
            <a:pPr/>
          </a:p>
        </p:txBody>
      </p:sp>
      <p:sp>
        <p:nvSpPr>
          <p:cNvPr id="650" name="Shape 650"/>
          <p:cNvSpPr/>
          <p:nvPr>
            <p:ph type="body" sz="quarter" idx="1"/>
          </p:nvPr>
        </p:nvSpPr>
        <p:spPr>
          <a:prstGeom prst="rect">
            <a:avLst/>
          </a:prstGeom>
        </p:spPr>
        <p:txBody>
          <a:bodyPr/>
          <a:lstStyle/>
          <a:p>
            <a:pPr/>
            <a:r>
              <a:t>Sometimes you cannot use linear distance (one line) to determine the margins and thresholds, since the magenta points are left and right from the cyan points.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5" name="Shape 675"/>
          <p:cNvSpPr/>
          <p:nvPr>
            <p:ph type="sldImg"/>
          </p:nvPr>
        </p:nvSpPr>
        <p:spPr>
          <a:prstGeom prst="rect">
            <a:avLst/>
          </a:prstGeom>
        </p:spPr>
        <p:txBody>
          <a:bodyPr/>
          <a:lstStyle/>
          <a:p>
            <a:pPr/>
          </a:p>
        </p:txBody>
      </p:sp>
      <p:sp>
        <p:nvSpPr>
          <p:cNvPr id="676" name="Shape 676"/>
          <p:cNvSpPr/>
          <p:nvPr>
            <p:ph type="body" sz="quarter" idx="1"/>
          </p:nvPr>
        </p:nvSpPr>
        <p:spPr>
          <a:prstGeom prst="rect">
            <a:avLst/>
          </a:prstGeom>
        </p:spPr>
        <p:txBody>
          <a:bodyPr/>
          <a:lstStyle/>
          <a:p>
            <a:pPr/>
            <a:r>
              <a:t>You should use a trick like adding an order in the equation to distinguish the two classes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7" name="Shape 687"/>
          <p:cNvSpPr/>
          <p:nvPr>
            <p:ph type="sldImg"/>
          </p:nvPr>
        </p:nvSpPr>
        <p:spPr>
          <a:prstGeom prst="rect">
            <a:avLst/>
          </a:prstGeom>
        </p:spPr>
        <p:txBody>
          <a:bodyPr/>
          <a:lstStyle/>
          <a:p>
            <a:pPr/>
          </a:p>
        </p:txBody>
      </p:sp>
      <p:sp>
        <p:nvSpPr>
          <p:cNvPr id="688" name="Shape 688"/>
          <p:cNvSpPr/>
          <p:nvPr>
            <p:ph type="body" sz="quarter" idx="1"/>
          </p:nvPr>
        </p:nvSpPr>
        <p:spPr>
          <a:prstGeom prst="rect">
            <a:avLst/>
          </a:prstGeom>
        </p:spPr>
        <p:txBody>
          <a:bodyPr/>
          <a:lstStyle/>
          <a:p>
            <a:pPr/>
            <a:r>
              <a:t>The question however is, what equation to use? We call such a equation a kernel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4" name="Shape 694"/>
          <p:cNvSpPr/>
          <p:nvPr>
            <p:ph type="sldImg"/>
          </p:nvPr>
        </p:nvSpPr>
        <p:spPr>
          <a:prstGeom prst="rect">
            <a:avLst/>
          </a:prstGeom>
        </p:spPr>
        <p:txBody>
          <a:bodyPr/>
          <a:lstStyle/>
          <a:p>
            <a:pPr/>
          </a:p>
        </p:txBody>
      </p:sp>
      <p:sp>
        <p:nvSpPr>
          <p:cNvPr id="695" name="Shape 695"/>
          <p:cNvSpPr/>
          <p:nvPr>
            <p:ph type="body" sz="quarter" idx="1"/>
          </p:nvPr>
        </p:nvSpPr>
        <p:spPr>
          <a:prstGeom prst="rect">
            <a:avLst/>
          </a:prstGeom>
        </p:spPr>
        <p:txBody>
          <a:bodyPr/>
          <a:lstStyle/>
          <a:p>
            <a:pPr/>
            <a:r>
              <a:t>So using the svm algorithm we need to specify the kernel. You can also implement your own kernel.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The fundament of the support vector machine is the maximum margin principle which is explained in the following minutes.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0" name="Shape 700"/>
          <p:cNvSpPr/>
          <p:nvPr>
            <p:ph type="sldImg"/>
          </p:nvPr>
        </p:nvSpPr>
        <p:spPr>
          <a:prstGeom prst="rect">
            <a:avLst/>
          </a:prstGeom>
        </p:spPr>
        <p:txBody>
          <a:bodyPr/>
          <a:lstStyle/>
          <a:p>
            <a:pPr/>
          </a:p>
        </p:txBody>
      </p:sp>
      <p:sp>
        <p:nvSpPr>
          <p:cNvPr id="701" name="Shape 701"/>
          <p:cNvSpPr/>
          <p:nvPr>
            <p:ph type="body" sz="quarter" idx="1"/>
          </p:nvPr>
        </p:nvSpPr>
        <p:spPr>
          <a:prstGeom prst="rect">
            <a:avLst/>
          </a:prstGeom>
        </p:spPr>
        <p:txBody>
          <a:bodyPr/>
          <a:lstStyle/>
          <a:p>
            <a:pPr/>
            <a:r>
              <a:t>C is the regularisation parameter.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6" name="Shape 706"/>
          <p:cNvSpPr/>
          <p:nvPr>
            <p:ph type="sldImg"/>
          </p:nvPr>
        </p:nvSpPr>
        <p:spPr>
          <a:prstGeom prst="rect">
            <a:avLst/>
          </a:prstGeom>
        </p:spPr>
        <p:txBody>
          <a:bodyPr/>
          <a:lstStyle/>
          <a:p>
            <a:pPr/>
          </a:p>
        </p:txBody>
      </p:sp>
      <p:sp>
        <p:nvSpPr>
          <p:cNvPr id="707" name="Shape 707"/>
          <p:cNvSpPr/>
          <p:nvPr>
            <p:ph type="body" sz="quarter" idx="1"/>
          </p:nvPr>
        </p:nvSpPr>
        <p:spPr>
          <a:prstGeom prst="rect">
            <a:avLst/>
          </a:prstGeom>
        </p:spPr>
        <p:txBody>
          <a:bodyPr/>
          <a:lstStyle/>
          <a:p>
            <a:pPr/>
            <a:r>
              <a:t>Suppose we have two classes of the iris flower, versicolor and setosa. We can determine on the features petal length and petal width the decision boundery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1" name="Shape 711"/>
          <p:cNvSpPr/>
          <p:nvPr>
            <p:ph type="sldImg"/>
          </p:nvPr>
        </p:nvSpPr>
        <p:spPr>
          <a:prstGeom prst="rect">
            <a:avLst/>
          </a:prstGeom>
        </p:spPr>
        <p:txBody>
          <a:bodyPr/>
          <a:lstStyle/>
          <a:p>
            <a:pPr/>
          </a:p>
        </p:txBody>
      </p:sp>
      <p:sp>
        <p:nvSpPr>
          <p:cNvPr id="712" name="Shape 712"/>
          <p:cNvSpPr/>
          <p:nvPr>
            <p:ph type="body" sz="quarter" idx="1"/>
          </p:nvPr>
        </p:nvSpPr>
        <p:spPr>
          <a:prstGeom prst="rect">
            <a:avLst/>
          </a:prstGeom>
        </p:spPr>
        <p:txBody>
          <a:bodyPr/>
          <a:lstStyle/>
          <a:p>
            <a:pPr/>
            <a:r>
              <a:t>As you can see, there is a reasonable distance between the *boundary* and the two support vectors (the ones with the glow). Also note that adding more examples on either side of the boundary does not make the classification better or more accurate: the lines in the figure above are completely determined by the boundary cases on either side of the “street”, the support vectors.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5" name="Shape 715"/>
          <p:cNvSpPr/>
          <p:nvPr>
            <p:ph type="sldImg"/>
          </p:nvPr>
        </p:nvSpPr>
        <p:spPr>
          <a:prstGeom prst="rect">
            <a:avLst/>
          </a:prstGeom>
        </p:spPr>
        <p:txBody>
          <a:bodyPr/>
          <a:lstStyle/>
          <a:p>
            <a:pPr/>
          </a:p>
        </p:txBody>
      </p:sp>
      <p:sp>
        <p:nvSpPr>
          <p:cNvPr id="716" name="Shape 716"/>
          <p:cNvSpPr/>
          <p:nvPr>
            <p:ph type="body" sz="quarter" idx="1"/>
          </p:nvPr>
        </p:nvSpPr>
        <p:spPr>
          <a:prstGeom prst="rect">
            <a:avLst/>
          </a:prstGeom>
        </p:spPr>
        <p:txBody>
          <a:bodyPr/>
          <a:lstStyle/>
          <a:p>
            <a:pPr/>
            <a:r>
              <a:t>These two classes clearly need some kind of polynomial kernel to separate the two classes. A straight line won’t fit.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9" name="Shape 719"/>
          <p:cNvSpPr/>
          <p:nvPr>
            <p:ph type="sldImg"/>
          </p:nvPr>
        </p:nvSpPr>
        <p:spPr>
          <a:prstGeom prst="rect">
            <a:avLst/>
          </a:prstGeom>
        </p:spPr>
        <p:txBody>
          <a:bodyPr/>
          <a:lstStyle/>
          <a:p>
            <a:pPr/>
          </a:p>
        </p:txBody>
      </p:sp>
      <p:sp>
        <p:nvSpPr>
          <p:cNvPr id="720" name="Shape 720"/>
          <p:cNvSpPr/>
          <p:nvPr>
            <p:ph type="body" sz="quarter" idx="1"/>
          </p:nvPr>
        </p:nvSpPr>
        <p:spPr>
          <a:prstGeom prst="rect">
            <a:avLst/>
          </a:prstGeom>
        </p:spPr>
        <p:txBody>
          <a:bodyPr/>
          <a:lstStyle/>
          <a:p>
            <a:pPr/>
            <a:r>
              <a:t>We could use a third degree polynomial with a regularisation factor of 5</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3" name="Shape 723"/>
          <p:cNvSpPr/>
          <p:nvPr>
            <p:ph type="sldImg"/>
          </p:nvPr>
        </p:nvSpPr>
        <p:spPr>
          <a:prstGeom prst="rect">
            <a:avLst/>
          </a:prstGeom>
        </p:spPr>
        <p:txBody>
          <a:bodyPr/>
          <a:lstStyle/>
          <a:p>
            <a:pPr/>
          </a:p>
        </p:txBody>
      </p:sp>
      <p:sp>
        <p:nvSpPr>
          <p:cNvPr id="724" name="Shape 724"/>
          <p:cNvSpPr/>
          <p:nvPr>
            <p:ph type="body" sz="quarter" idx="1"/>
          </p:nvPr>
        </p:nvSpPr>
        <p:spPr>
          <a:prstGeom prst="rect">
            <a:avLst/>
          </a:prstGeom>
        </p:spPr>
        <p:txBody>
          <a:bodyPr/>
          <a:lstStyle/>
          <a:p>
            <a:pPr/>
            <a:r>
              <a:t>Or a tenth degree polynomial with a regularisation factor of 5</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7" name="Shape 727"/>
          <p:cNvSpPr/>
          <p:nvPr>
            <p:ph type="sldImg"/>
          </p:nvPr>
        </p:nvSpPr>
        <p:spPr>
          <a:prstGeom prst="rect">
            <a:avLst/>
          </a:prstGeom>
        </p:spPr>
        <p:txBody>
          <a:bodyPr/>
          <a:lstStyle/>
          <a:p>
            <a:pPr/>
          </a:p>
        </p:txBody>
      </p:sp>
      <p:sp>
        <p:nvSpPr>
          <p:cNvPr id="728" name="Shape 728"/>
          <p:cNvSpPr/>
          <p:nvPr>
            <p:ph type="body" sz="quarter" idx="1"/>
          </p:nvPr>
        </p:nvSpPr>
        <p:spPr>
          <a:prstGeom prst="rect">
            <a:avLst/>
          </a:prstGeom>
        </p:spPr>
        <p:txBody>
          <a:bodyPr/>
          <a:lstStyle/>
          <a:p>
            <a:pPr/>
            <a:r>
              <a:t>Or maybe a totally different kernel.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9" name="Shape 739"/>
          <p:cNvSpPr/>
          <p:nvPr>
            <p:ph type="sldImg"/>
          </p:nvPr>
        </p:nvSpPr>
        <p:spPr>
          <a:prstGeom prst="rect">
            <a:avLst/>
          </a:prstGeom>
        </p:spPr>
        <p:txBody>
          <a:bodyPr/>
          <a:lstStyle/>
          <a:p>
            <a:pPr/>
          </a:p>
        </p:txBody>
      </p:sp>
      <p:sp>
        <p:nvSpPr>
          <p:cNvPr id="740" name="Shape 740"/>
          <p:cNvSpPr/>
          <p:nvPr>
            <p:ph type="body" sz="quarter" idx="1"/>
          </p:nvPr>
        </p:nvSpPr>
        <p:spPr>
          <a:prstGeom prst="rect">
            <a:avLst/>
          </a:prstGeom>
        </p:spPr>
        <p:txBody>
          <a:bodyPr/>
          <a:lstStyle/>
          <a:p>
            <a:pPr/>
            <a:r>
              <a:t>Best practice is always to use a baseline first. Then introduce some dimension and tweak things with the parameter settings. This might take however much computing time especially with large datasets to evaluate all these algorithm and their settings. A common used kernel is the gaussian kernel. It solves most of the classifier problems accurately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There are two classes class A and B and they look like they can easily be distinguished. The classification is done based on feature x</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Lets make a treshold at value x where the blue dots stop. Consider new data points (yellow dots). These two are obviously class A and B</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r>
              <a:t>But consider this point, whit the green treshold it will be classified as B but it looks like it belongs to 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p>
            <a:pPr/>
            <a:r>
              <a:t>If we take the maximal distance (margin) between the two classes and we put our threshold here it might perform better. This is called max margin classifier.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Shape 314"/>
          <p:cNvSpPr/>
          <p:nvPr>
            <p:ph type="sldImg"/>
          </p:nvPr>
        </p:nvSpPr>
        <p:spPr>
          <a:prstGeom prst="rect">
            <a:avLst/>
          </a:prstGeom>
        </p:spPr>
        <p:txBody>
          <a:bodyPr/>
          <a:lstStyle/>
          <a:p>
            <a:pPr/>
          </a:p>
        </p:txBody>
      </p:sp>
      <p:sp>
        <p:nvSpPr>
          <p:cNvPr id="315" name="Shape 315"/>
          <p:cNvSpPr/>
          <p:nvPr>
            <p:ph type="body" sz="quarter" idx="1"/>
          </p:nvPr>
        </p:nvSpPr>
        <p:spPr>
          <a:prstGeom prst="rect">
            <a:avLst/>
          </a:prstGeom>
        </p:spPr>
        <p:txBody>
          <a:bodyPr/>
          <a:lstStyle/>
          <a:p>
            <a:pPr/>
            <a:r>
              <a:t>Now it will be correctly classified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Shape 351"/>
          <p:cNvSpPr/>
          <p:nvPr>
            <p:ph type="sldImg"/>
          </p:nvPr>
        </p:nvSpPr>
        <p:spPr>
          <a:prstGeom prst="rect">
            <a:avLst/>
          </a:prstGeom>
        </p:spPr>
        <p:txBody>
          <a:bodyPr/>
          <a:lstStyle/>
          <a:p>
            <a:pPr/>
          </a:p>
        </p:txBody>
      </p:sp>
      <p:sp>
        <p:nvSpPr>
          <p:cNvPr id="352" name="Shape 352"/>
          <p:cNvSpPr/>
          <p:nvPr>
            <p:ph type="body" sz="quarter" idx="1"/>
          </p:nvPr>
        </p:nvSpPr>
        <p:spPr>
          <a:prstGeom prst="rect">
            <a:avLst/>
          </a:prstGeom>
        </p:spPr>
        <p:txBody>
          <a:bodyPr/>
          <a:lstStyle/>
          <a:p>
            <a:pPr/>
            <a:r>
              <a:t>The distance to A is smaller then the distance to class B, So this is accurate.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Shape 398"/>
          <p:cNvSpPr/>
          <p:nvPr>
            <p:ph type="sldImg"/>
          </p:nvPr>
        </p:nvSpPr>
        <p:spPr>
          <a:prstGeom prst="rect">
            <a:avLst/>
          </a:prstGeom>
        </p:spPr>
        <p:txBody>
          <a:bodyPr/>
          <a:lstStyle/>
          <a:p>
            <a:pPr/>
          </a:p>
        </p:txBody>
      </p:sp>
      <p:sp>
        <p:nvSpPr>
          <p:cNvPr id="399" name="Shape 399"/>
          <p:cNvSpPr/>
          <p:nvPr>
            <p:ph type="body" sz="quarter" idx="1"/>
          </p:nvPr>
        </p:nvSpPr>
        <p:spPr>
          <a:prstGeom prst="rect">
            <a:avLst/>
          </a:prstGeom>
        </p:spPr>
        <p:txBody>
          <a:bodyPr/>
          <a:lstStyle/>
          <a:p>
            <a:pPr/>
            <a:r>
              <a:t>But what if we have an outlier and we use the same principle to set the treshold. Then our threshold we be put close to B</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el en subtitel">
    <p:spTree>
      <p:nvGrpSpPr>
        <p:cNvPr id="1" name=""/>
        <p:cNvGrpSpPr/>
        <p:nvPr/>
      </p:nvGrpSpPr>
      <p:grpSpPr>
        <a:xfrm>
          <a:off x="0" y="0"/>
          <a:ext cx="0" cy="0"/>
          <a:chOff x="0" y="0"/>
          <a:chExt cx="0" cy="0"/>
        </a:xfrm>
      </p:grpSpPr>
      <p:sp>
        <p:nvSpPr>
          <p:cNvPr id="11" name="Titeltekst"/>
          <p:cNvSpPr txBox="1"/>
          <p:nvPr>
            <p:ph type="title"/>
          </p:nvPr>
        </p:nvSpPr>
        <p:spPr>
          <a:xfrm>
            <a:off x="1270000" y="1638300"/>
            <a:ext cx="10464800" cy="3302000"/>
          </a:xfrm>
          <a:prstGeom prst="rect">
            <a:avLst/>
          </a:prstGeom>
        </p:spPr>
        <p:txBody>
          <a:bodyPr anchor="b"/>
          <a:lstStyle/>
          <a:p>
            <a:pPr/>
            <a:r>
              <a:t>Titeltekst</a:t>
            </a:r>
          </a:p>
        </p:txBody>
      </p:sp>
      <p:sp>
        <p:nvSpPr>
          <p:cNvPr id="12" name="Hoofdtekst - niveau één…"/>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13"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at">
    <p:spTree>
      <p:nvGrpSpPr>
        <p:cNvPr id="1" name=""/>
        <p:cNvGrpSpPr/>
        <p:nvPr/>
      </p:nvGrpSpPr>
      <p:grpSpPr>
        <a:xfrm>
          <a:off x="0" y="0"/>
          <a:ext cx="0" cy="0"/>
          <a:chOff x="0" y="0"/>
          <a:chExt cx="0" cy="0"/>
        </a:xfrm>
      </p:grpSpPr>
      <p:sp>
        <p:nvSpPr>
          <p:cNvPr id="93" name="–Johnny Appleseed"/>
          <p:cNvSpPr txBox="1"/>
          <p:nvPr>
            <p:ph type="body" sz="quarter" idx="21"/>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quot;Typ hier een citaat.&quot;"/>
          <p:cNvSpPr txBox="1"/>
          <p:nvPr>
            <p:ph type="body" sz="quarter" idx="22"/>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 hier een citaat." </a:t>
            </a:r>
          </a:p>
        </p:txBody>
      </p:sp>
      <p:sp>
        <p:nvSpPr>
          <p:cNvPr id="95"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02" name="Afbeelding"/>
          <p:cNvSpPr/>
          <p:nvPr>
            <p:ph type="pic" idx="21"/>
          </p:nvPr>
        </p:nvSpPr>
        <p:spPr>
          <a:xfrm>
            <a:off x="-929606" y="-12700"/>
            <a:ext cx="16551777" cy="11034518"/>
          </a:xfrm>
          <a:prstGeom prst="rect">
            <a:avLst/>
          </a:prstGeom>
        </p:spPr>
        <p:txBody>
          <a:bodyPr lIns="91439" tIns="45719" rIns="91439" bIns="45719" anchor="t">
            <a:noAutofit/>
          </a:bodyPr>
          <a:lstStyle/>
          <a:p>
            <a:pPr/>
          </a:p>
        </p:txBody>
      </p:sp>
      <p:sp>
        <p:nvSpPr>
          <p:cNvPr id="103"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g">
    <p:spTree>
      <p:nvGrpSpPr>
        <p:cNvPr id="1" name=""/>
        <p:cNvGrpSpPr/>
        <p:nvPr/>
      </p:nvGrpSpPr>
      <p:grpSpPr>
        <a:xfrm>
          <a:off x="0" y="0"/>
          <a:ext cx="0" cy="0"/>
          <a:chOff x="0" y="0"/>
          <a:chExt cx="0" cy="0"/>
        </a:xfrm>
      </p:grpSpPr>
      <p:sp>
        <p:nvSpPr>
          <p:cNvPr id="110"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g">
    <p:bg>
      <p:bgPr>
        <a:solidFill>
          <a:srgbClr val="FFFFFF"/>
        </a:solidFill>
      </p:bgPr>
    </p:bg>
    <p:spTree>
      <p:nvGrpSpPr>
        <p:cNvPr id="1" name=""/>
        <p:cNvGrpSpPr/>
        <p:nvPr/>
      </p:nvGrpSpPr>
      <p:grpSpPr>
        <a:xfrm>
          <a:off x="0" y="0"/>
          <a:ext cx="0" cy="0"/>
          <a:chOff x="0" y="0"/>
          <a:chExt cx="0" cy="0"/>
        </a:xfrm>
      </p:grpSpPr>
      <p:sp>
        <p:nvSpPr>
          <p:cNvPr id="117" name="Dianummer"/>
          <p:cNvSpPr txBox="1"/>
          <p:nvPr>
            <p:ph type="sldNum" sz="quarter" idx="2"/>
          </p:nvPr>
        </p:nvSpPr>
        <p:spPr>
          <a:xfrm>
            <a:off x="6311798" y="9251950"/>
            <a:ext cx="368504" cy="381000"/>
          </a:xfrm>
          <a:prstGeom prst="rect">
            <a:avLst/>
          </a:prstGeom>
        </p:spPr>
        <p:txBody>
          <a:bodyPr/>
          <a:lstStyle>
            <a:lvl1pPr>
              <a:defRPr sz="1800">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horizontaal">
    <p:spTree>
      <p:nvGrpSpPr>
        <p:cNvPr id="1" name=""/>
        <p:cNvGrpSpPr/>
        <p:nvPr/>
      </p:nvGrpSpPr>
      <p:grpSpPr>
        <a:xfrm>
          <a:off x="0" y="0"/>
          <a:ext cx="0" cy="0"/>
          <a:chOff x="0" y="0"/>
          <a:chExt cx="0" cy="0"/>
        </a:xfrm>
      </p:grpSpPr>
      <p:sp>
        <p:nvSpPr>
          <p:cNvPr id="20" name="Afbeelding"/>
          <p:cNvSpPr/>
          <p:nvPr>
            <p:ph type="pic" idx="21"/>
          </p:nvPr>
        </p:nvSpPr>
        <p:spPr>
          <a:xfrm>
            <a:off x="-647700" y="508000"/>
            <a:ext cx="12369801" cy="6142538"/>
          </a:xfrm>
          <a:prstGeom prst="rect">
            <a:avLst/>
          </a:prstGeom>
        </p:spPr>
        <p:txBody>
          <a:bodyPr lIns="91439" tIns="45719" rIns="91439" bIns="45719" anchor="t">
            <a:noAutofit/>
          </a:bodyPr>
          <a:lstStyle/>
          <a:p>
            <a:pPr/>
          </a:p>
        </p:txBody>
      </p:sp>
      <p:sp>
        <p:nvSpPr>
          <p:cNvPr id="21" name="Titeltekst"/>
          <p:cNvSpPr txBox="1"/>
          <p:nvPr>
            <p:ph type="title"/>
          </p:nvPr>
        </p:nvSpPr>
        <p:spPr>
          <a:xfrm>
            <a:off x="1270000" y="6718300"/>
            <a:ext cx="10464800" cy="1422400"/>
          </a:xfrm>
          <a:prstGeom prst="rect">
            <a:avLst/>
          </a:prstGeom>
        </p:spPr>
        <p:txBody>
          <a:bodyPr/>
          <a:lstStyle/>
          <a:p>
            <a:pPr/>
            <a:r>
              <a:t>Titeltekst</a:t>
            </a:r>
          </a:p>
        </p:txBody>
      </p:sp>
      <p:sp>
        <p:nvSpPr>
          <p:cNvPr id="22" name="Hoofdtekst - niveau één…"/>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23"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 midden">
    <p:spTree>
      <p:nvGrpSpPr>
        <p:cNvPr id="1" name=""/>
        <p:cNvGrpSpPr/>
        <p:nvPr/>
      </p:nvGrpSpPr>
      <p:grpSpPr>
        <a:xfrm>
          <a:off x="0" y="0"/>
          <a:ext cx="0" cy="0"/>
          <a:chOff x="0" y="0"/>
          <a:chExt cx="0" cy="0"/>
        </a:xfrm>
      </p:grpSpPr>
      <p:sp>
        <p:nvSpPr>
          <p:cNvPr id="30" name="Titeltekst"/>
          <p:cNvSpPr txBox="1"/>
          <p:nvPr>
            <p:ph type="title"/>
          </p:nvPr>
        </p:nvSpPr>
        <p:spPr>
          <a:xfrm>
            <a:off x="1270000" y="3225800"/>
            <a:ext cx="10464800" cy="3302000"/>
          </a:xfrm>
          <a:prstGeom prst="rect">
            <a:avLst/>
          </a:prstGeom>
        </p:spPr>
        <p:txBody>
          <a:bodyPr/>
          <a:lstStyle/>
          <a:p>
            <a:pPr/>
            <a:r>
              <a:t>Titeltekst</a:t>
            </a:r>
          </a:p>
        </p:txBody>
      </p:sp>
      <p:sp>
        <p:nvSpPr>
          <p:cNvPr id="31"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verticaal">
    <p:spTree>
      <p:nvGrpSpPr>
        <p:cNvPr id="1" name=""/>
        <p:cNvGrpSpPr/>
        <p:nvPr/>
      </p:nvGrpSpPr>
      <p:grpSpPr>
        <a:xfrm>
          <a:off x="0" y="0"/>
          <a:ext cx="0" cy="0"/>
          <a:chOff x="0" y="0"/>
          <a:chExt cx="0" cy="0"/>
        </a:xfrm>
      </p:grpSpPr>
      <p:sp>
        <p:nvSpPr>
          <p:cNvPr id="38" name="Afbeelding"/>
          <p:cNvSpPr/>
          <p:nvPr>
            <p:ph type="pic" idx="21"/>
          </p:nvPr>
        </p:nvSpPr>
        <p:spPr>
          <a:xfrm>
            <a:off x="2451058" y="-138499"/>
            <a:ext cx="13525502" cy="9017002"/>
          </a:xfrm>
          <a:prstGeom prst="rect">
            <a:avLst/>
          </a:prstGeom>
        </p:spPr>
        <p:txBody>
          <a:bodyPr lIns="91439" tIns="45719" rIns="91439" bIns="45719" anchor="t">
            <a:noAutofit/>
          </a:bodyPr>
          <a:lstStyle/>
          <a:p>
            <a:pPr/>
          </a:p>
        </p:txBody>
      </p:sp>
      <p:sp>
        <p:nvSpPr>
          <p:cNvPr id="39" name="Titeltekst"/>
          <p:cNvSpPr txBox="1"/>
          <p:nvPr>
            <p:ph type="title"/>
          </p:nvPr>
        </p:nvSpPr>
        <p:spPr>
          <a:xfrm>
            <a:off x="952500" y="635000"/>
            <a:ext cx="5334000" cy="3987800"/>
          </a:xfrm>
          <a:prstGeom prst="rect">
            <a:avLst/>
          </a:prstGeom>
        </p:spPr>
        <p:txBody>
          <a:bodyPr anchor="b"/>
          <a:lstStyle>
            <a:lvl1pPr>
              <a:defRPr sz="6000"/>
            </a:lvl1pPr>
          </a:lstStyle>
          <a:p>
            <a:pPr/>
            <a:r>
              <a:t>Titeltekst</a:t>
            </a:r>
          </a:p>
        </p:txBody>
      </p:sp>
      <p:sp>
        <p:nvSpPr>
          <p:cNvPr id="40" name="Hoofdtekst - niveau één…"/>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41"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 boven">
    <p:spTree>
      <p:nvGrpSpPr>
        <p:cNvPr id="1" name=""/>
        <p:cNvGrpSpPr/>
        <p:nvPr/>
      </p:nvGrpSpPr>
      <p:grpSpPr>
        <a:xfrm>
          <a:off x="0" y="0"/>
          <a:ext cx="0" cy="0"/>
          <a:chOff x="0" y="0"/>
          <a:chExt cx="0" cy="0"/>
        </a:xfrm>
      </p:grpSpPr>
      <p:sp>
        <p:nvSpPr>
          <p:cNvPr id="48" name="Titeltekst"/>
          <p:cNvSpPr txBox="1"/>
          <p:nvPr>
            <p:ph type="title"/>
          </p:nvPr>
        </p:nvSpPr>
        <p:spPr>
          <a:prstGeom prst="rect">
            <a:avLst/>
          </a:prstGeom>
        </p:spPr>
        <p:txBody>
          <a:bodyPr/>
          <a:lstStyle/>
          <a:p>
            <a:pPr/>
            <a:r>
              <a:t>Titeltekst</a:t>
            </a:r>
          </a:p>
        </p:txBody>
      </p:sp>
      <p:sp>
        <p:nvSpPr>
          <p:cNvPr id="49"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en opsomming">
    <p:spTree>
      <p:nvGrpSpPr>
        <p:cNvPr id="1" name=""/>
        <p:cNvGrpSpPr/>
        <p:nvPr/>
      </p:nvGrpSpPr>
      <p:grpSpPr>
        <a:xfrm>
          <a:off x="0" y="0"/>
          <a:ext cx="0" cy="0"/>
          <a:chOff x="0" y="0"/>
          <a:chExt cx="0" cy="0"/>
        </a:xfrm>
      </p:grpSpPr>
      <p:sp>
        <p:nvSpPr>
          <p:cNvPr id="56" name="Titeltekst"/>
          <p:cNvSpPr txBox="1"/>
          <p:nvPr>
            <p:ph type="title"/>
          </p:nvPr>
        </p:nvSpPr>
        <p:spPr>
          <a:prstGeom prst="rect">
            <a:avLst/>
          </a:prstGeom>
        </p:spPr>
        <p:txBody>
          <a:bodyPr/>
          <a:lstStyle/>
          <a:p>
            <a:pPr/>
            <a:r>
              <a:t>Titeltekst</a:t>
            </a:r>
          </a:p>
        </p:txBody>
      </p:sp>
      <p:sp>
        <p:nvSpPr>
          <p:cNvPr id="57" name="Hoofdtekst - niveau één…"/>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58"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opsomm., foto">
    <p:spTree>
      <p:nvGrpSpPr>
        <p:cNvPr id="1" name=""/>
        <p:cNvGrpSpPr/>
        <p:nvPr/>
      </p:nvGrpSpPr>
      <p:grpSpPr>
        <a:xfrm>
          <a:off x="0" y="0"/>
          <a:ext cx="0" cy="0"/>
          <a:chOff x="0" y="0"/>
          <a:chExt cx="0" cy="0"/>
        </a:xfrm>
      </p:grpSpPr>
      <p:sp>
        <p:nvSpPr>
          <p:cNvPr id="65" name="Afbeelding"/>
          <p:cNvSpPr/>
          <p:nvPr>
            <p:ph type="pic" idx="21"/>
          </p:nvPr>
        </p:nvSpPr>
        <p:spPr>
          <a:xfrm>
            <a:off x="4473575" y="2032000"/>
            <a:ext cx="10287000" cy="6858000"/>
          </a:xfrm>
          <a:prstGeom prst="rect">
            <a:avLst/>
          </a:prstGeom>
        </p:spPr>
        <p:txBody>
          <a:bodyPr lIns="91439" tIns="45719" rIns="91439" bIns="45719" anchor="t">
            <a:noAutofit/>
          </a:bodyPr>
          <a:lstStyle/>
          <a:p>
            <a:pPr/>
          </a:p>
        </p:txBody>
      </p:sp>
      <p:sp>
        <p:nvSpPr>
          <p:cNvPr id="66" name="Titeltekst"/>
          <p:cNvSpPr txBox="1"/>
          <p:nvPr>
            <p:ph type="title"/>
          </p:nvPr>
        </p:nvSpPr>
        <p:spPr>
          <a:prstGeom prst="rect">
            <a:avLst/>
          </a:prstGeom>
        </p:spPr>
        <p:txBody>
          <a:bodyPr/>
          <a:lstStyle/>
          <a:p>
            <a:pPr/>
            <a:r>
              <a:t>Titeltekst</a:t>
            </a:r>
          </a:p>
        </p:txBody>
      </p:sp>
      <p:sp>
        <p:nvSpPr>
          <p:cNvPr id="67" name="Hoofdtekst - niveau één…"/>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68"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psomming">
    <p:spTree>
      <p:nvGrpSpPr>
        <p:cNvPr id="1" name=""/>
        <p:cNvGrpSpPr/>
        <p:nvPr/>
      </p:nvGrpSpPr>
      <p:grpSpPr>
        <a:xfrm>
          <a:off x="0" y="0"/>
          <a:ext cx="0" cy="0"/>
          <a:chOff x="0" y="0"/>
          <a:chExt cx="0" cy="0"/>
        </a:xfrm>
      </p:grpSpPr>
      <p:sp>
        <p:nvSpPr>
          <p:cNvPr id="75" name="Hoofdtekst - niveau één…"/>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76"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driemaal">
    <p:spTree>
      <p:nvGrpSpPr>
        <p:cNvPr id="1" name=""/>
        <p:cNvGrpSpPr/>
        <p:nvPr/>
      </p:nvGrpSpPr>
      <p:grpSpPr>
        <a:xfrm>
          <a:off x="0" y="0"/>
          <a:ext cx="0" cy="0"/>
          <a:chOff x="0" y="0"/>
          <a:chExt cx="0" cy="0"/>
        </a:xfrm>
      </p:grpSpPr>
      <p:sp>
        <p:nvSpPr>
          <p:cNvPr id="83" name="Afbeelding"/>
          <p:cNvSpPr/>
          <p:nvPr>
            <p:ph type="pic" sz="quarter" idx="21"/>
          </p:nvPr>
        </p:nvSpPr>
        <p:spPr>
          <a:xfrm>
            <a:off x="6426200" y="4965700"/>
            <a:ext cx="5886450" cy="3924300"/>
          </a:xfrm>
          <a:prstGeom prst="rect">
            <a:avLst/>
          </a:prstGeom>
        </p:spPr>
        <p:txBody>
          <a:bodyPr lIns="91439" tIns="45719" rIns="91439" bIns="45719" anchor="t">
            <a:noAutofit/>
          </a:bodyPr>
          <a:lstStyle/>
          <a:p>
            <a:pPr/>
          </a:p>
        </p:txBody>
      </p:sp>
      <p:sp>
        <p:nvSpPr>
          <p:cNvPr id="84" name="Afbeelding"/>
          <p:cNvSpPr/>
          <p:nvPr>
            <p:ph type="pic" sz="quarter" idx="22"/>
          </p:nvPr>
        </p:nvSpPr>
        <p:spPr>
          <a:xfrm>
            <a:off x="6737350" y="639233"/>
            <a:ext cx="5880100" cy="3920067"/>
          </a:xfrm>
          <a:prstGeom prst="rect">
            <a:avLst/>
          </a:prstGeom>
        </p:spPr>
        <p:txBody>
          <a:bodyPr lIns="91439" tIns="45719" rIns="91439" bIns="45719" anchor="t">
            <a:noAutofit/>
          </a:bodyPr>
          <a:lstStyle/>
          <a:p>
            <a:pPr/>
          </a:p>
        </p:txBody>
      </p:sp>
      <p:sp>
        <p:nvSpPr>
          <p:cNvPr id="85" name="Afbeelding"/>
          <p:cNvSpPr/>
          <p:nvPr>
            <p:ph type="pic" idx="23"/>
          </p:nvPr>
        </p:nvSpPr>
        <p:spPr>
          <a:xfrm>
            <a:off x="-3400425" y="-127000"/>
            <a:ext cx="13525500" cy="9017000"/>
          </a:xfrm>
          <a:prstGeom prst="rect">
            <a:avLst/>
          </a:prstGeom>
        </p:spPr>
        <p:txBody>
          <a:bodyPr lIns="91439" tIns="45719" rIns="91439" bIns="45719" anchor="t">
            <a:noAutofit/>
          </a:bodyPr>
          <a:lstStyle/>
          <a:p>
            <a:pPr/>
          </a:p>
        </p:txBody>
      </p:sp>
      <p:sp>
        <p:nvSpPr>
          <p:cNvPr id="86"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elteks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Titeltekst</a:t>
            </a:r>
          </a:p>
        </p:txBody>
      </p:sp>
      <p:sp>
        <p:nvSpPr>
          <p:cNvPr id="3" name="Hoofdtekst - niveau één…"/>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4" name="Dianumm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Machine Learning"/>
          <p:cNvSpPr txBox="1"/>
          <p:nvPr>
            <p:ph type="ctrTitle"/>
          </p:nvPr>
        </p:nvSpPr>
        <p:spPr>
          <a:prstGeom prst="rect">
            <a:avLst/>
          </a:prstGeom>
        </p:spPr>
        <p:txBody>
          <a:bodyPr/>
          <a:lstStyle/>
          <a:p>
            <a:pPr/>
            <a:r>
              <a:t>Machine Learning</a:t>
            </a:r>
          </a:p>
        </p:txBody>
      </p:sp>
      <p:sp>
        <p:nvSpPr>
          <p:cNvPr id="127" name="Drs. Bart Barnard, Fenna Feenstra Msc…"/>
          <p:cNvSpPr txBox="1"/>
          <p:nvPr>
            <p:ph type="subTitle" sz="quarter" idx="1"/>
          </p:nvPr>
        </p:nvSpPr>
        <p:spPr>
          <a:prstGeom prst="rect">
            <a:avLst/>
          </a:prstGeom>
        </p:spPr>
        <p:txBody>
          <a:bodyPr/>
          <a:lstStyle/>
          <a:p>
            <a:pPr defTabSz="537463">
              <a:defRPr sz="3404"/>
            </a:pPr>
            <a:r>
              <a:t>Drs. Bart Barnard, Fenna Feenstra Msc</a:t>
            </a:r>
          </a:p>
          <a:p>
            <a:pPr defTabSz="537463">
              <a:defRPr sz="3404"/>
            </a:pPr>
            <a:r>
              <a:t>Hanze University of Applied Sciences</a:t>
            </a:r>
          </a:p>
        </p:txBody>
      </p:sp>
      <p:pic>
        <p:nvPicPr>
          <p:cNvPr id="128" name="pasted-image.pdf" descr="pasted-image.pdf"/>
          <p:cNvPicPr>
            <a:picLocks noChangeAspect="1"/>
          </p:cNvPicPr>
          <p:nvPr/>
        </p:nvPicPr>
        <p:blipFill>
          <a:blip r:embed="rId2">
            <a:extLst/>
          </a:blip>
          <a:stretch>
            <a:fillRect/>
          </a:stretch>
        </p:blipFill>
        <p:spPr>
          <a:xfrm>
            <a:off x="1174750" y="7416800"/>
            <a:ext cx="1358900" cy="1244600"/>
          </a:xfrm>
          <a:prstGeom prst="rect">
            <a:avLst/>
          </a:prstGeom>
          <a:ln w="12700">
            <a:miter lim="400000"/>
          </a:ln>
        </p:spPr>
      </p:pic>
      <p:sp>
        <p:nvSpPr>
          <p:cNvPr id="129" name="Support Vector Machines"/>
          <p:cNvSpPr txBox="1"/>
          <p:nvPr/>
        </p:nvSpPr>
        <p:spPr>
          <a:xfrm>
            <a:off x="3781856" y="6969998"/>
            <a:ext cx="5441088" cy="6472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700">
                <a:latin typeface="Helvetica Neue"/>
                <a:ea typeface="Helvetica Neue"/>
                <a:cs typeface="Helvetica Neue"/>
                <a:sym typeface="Helvetica Neue"/>
              </a:defRPr>
            </a:lvl1pPr>
          </a:lstStyle>
          <a:p>
            <a:pPr/>
            <a:r>
              <a:t>Support Vector Machines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354" name="Soft Margin Classifier"/>
          <p:cNvSpPr txBox="1"/>
          <p:nvPr/>
        </p:nvSpPr>
        <p:spPr>
          <a:xfrm>
            <a:off x="384647" y="4342488"/>
            <a:ext cx="12235507" cy="10686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400">
                <a:latin typeface="+mn-lt"/>
                <a:ea typeface="+mn-ea"/>
                <a:cs typeface="+mn-cs"/>
                <a:sym typeface="Helvetica Neue Medium"/>
              </a:defRPr>
            </a:lvl1pPr>
          </a:lstStyle>
          <a:p>
            <a:pPr/>
            <a:r>
              <a:t>Soft Margin Classifier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Lijn"/>
          <p:cNvSpPr/>
          <p:nvPr/>
        </p:nvSpPr>
        <p:spPr>
          <a:xfrm>
            <a:off x="1478031" y="4876800"/>
            <a:ext cx="11106428" cy="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365" name="Groepeer"/>
          <p:cNvGrpSpPr/>
          <p:nvPr/>
        </p:nvGrpSpPr>
        <p:grpSpPr>
          <a:xfrm>
            <a:off x="2082958" y="4536928"/>
            <a:ext cx="3949479" cy="679744"/>
            <a:chOff x="0" y="0"/>
            <a:chExt cx="3949478" cy="679742"/>
          </a:xfrm>
        </p:grpSpPr>
        <p:sp>
          <p:nvSpPr>
            <p:cNvPr id="357"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58"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59"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0"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1"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2"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3"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4"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76" name="Groepeer"/>
          <p:cNvGrpSpPr/>
          <p:nvPr/>
        </p:nvGrpSpPr>
        <p:grpSpPr>
          <a:xfrm>
            <a:off x="7961134" y="4536928"/>
            <a:ext cx="4344136" cy="679744"/>
            <a:chOff x="0" y="0"/>
            <a:chExt cx="4344134" cy="679742"/>
          </a:xfrm>
        </p:grpSpPr>
        <p:sp>
          <p:nvSpPr>
            <p:cNvPr id="366"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7"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8"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9"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70"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71"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72"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73"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74"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75"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77" name="Cirkel"/>
          <p:cNvSpPr/>
          <p:nvPr/>
        </p:nvSpPr>
        <p:spPr>
          <a:xfrm>
            <a:off x="7291256" y="4536928"/>
            <a:ext cx="679744" cy="679744"/>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78" name="Lijn"/>
          <p:cNvSpPr/>
          <p:nvPr/>
        </p:nvSpPr>
        <p:spPr>
          <a:xfrm flipV="1">
            <a:off x="1635823" y="4388375"/>
            <a:ext cx="1" cy="97685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381" name="Groepeer"/>
          <p:cNvGrpSpPr/>
          <p:nvPr/>
        </p:nvGrpSpPr>
        <p:grpSpPr>
          <a:xfrm>
            <a:off x="7666816" y="2206315"/>
            <a:ext cx="2331442" cy="2218997"/>
            <a:chOff x="0" y="201314"/>
            <a:chExt cx="2331440" cy="2218995"/>
          </a:xfrm>
        </p:grpSpPr>
        <p:sp>
          <p:nvSpPr>
            <p:cNvPr id="379" name="Outlier"/>
            <p:cNvSpPr/>
            <p:nvPr/>
          </p:nvSpPr>
          <p:spPr>
            <a:xfrm>
              <a:off x="1061440" y="20131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A9A9A9"/>
                  </a:solidFill>
                </a:defRPr>
              </a:lvl1pPr>
            </a:lstStyle>
            <a:p>
              <a:pPr/>
              <a:r>
                <a:t>Outlier</a:t>
              </a:r>
            </a:p>
          </p:txBody>
        </p:sp>
        <p:sp>
          <p:nvSpPr>
            <p:cNvPr id="380" name="Lijn"/>
            <p:cNvSpPr/>
            <p:nvPr/>
          </p:nvSpPr>
          <p:spPr>
            <a:xfrm>
              <a:off x="0" y="542345"/>
              <a:ext cx="949779" cy="1877966"/>
            </a:xfrm>
            <a:custGeom>
              <a:avLst/>
              <a:gdLst/>
              <a:ahLst/>
              <a:cxnLst>
                <a:cxn ang="0">
                  <a:pos x="wd2" y="hd2"/>
                </a:cxn>
                <a:cxn ang="5400000">
                  <a:pos x="wd2" y="hd2"/>
                </a:cxn>
                <a:cxn ang="10800000">
                  <a:pos x="wd2" y="hd2"/>
                </a:cxn>
                <a:cxn ang="16200000">
                  <a:pos x="wd2" y="hd2"/>
                </a:cxn>
              </a:cxnLst>
              <a:rect l="0" t="0" r="r" b="b"/>
              <a:pathLst>
                <a:path w="20948" h="21600" fill="norm" stroke="1" extrusionOk="0">
                  <a:moveTo>
                    <a:pt x="20563" y="0"/>
                  </a:moveTo>
                  <a:cubicBezTo>
                    <a:pt x="21481" y="1810"/>
                    <a:pt x="20738" y="3739"/>
                    <a:pt x="18555" y="5224"/>
                  </a:cubicBezTo>
                  <a:cubicBezTo>
                    <a:pt x="15924" y="7015"/>
                    <a:pt x="11638" y="7855"/>
                    <a:pt x="8483" y="9395"/>
                  </a:cubicBezTo>
                  <a:cubicBezTo>
                    <a:pt x="6517" y="10354"/>
                    <a:pt x="5058" y="11519"/>
                    <a:pt x="3877" y="12734"/>
                  </a:cubicBezTo>
                  <a:cubicBezTo>
                    <a:pt x="1230" y="15458"/>
                    <a:pt x="-119" y="18496"/>
                    <a:pt x="9" y="21600"/>
                  </a:cubicBezTo>
                </a:path>
              </a:pathLst>
            </a:custGeom>
            <a:noFill/>
            <a:ln w="76200" cap="flat">
              <a:solidFill>
                <a:srgbClr val="A9A9A9"/>
              </a:solidFill>
              <a:prstDash val="solid"/>
              <a:miter lim="400000"/>
              <a:tailEnd type="stealth" w="med" len="med"/>
            </a:ln>
            <a:effectLst/>
          </p:spPr>
          <p:txBody>
            <a:bodyPr wrap="square" lIns="50800" tIns="50800" rIns="50800" bIns="50800" numCol="1" anchor="ctr">
              <a:noAutofit/>
            </a:bodyPr>
            <a:lstStyle/>
            <a:p>
              <a:pPr>
                <a:defRPr b="0" sz="2200">
                  <a:solidFill>
                    <a:schemeClr val="accent3">
                      <a:hueOff val="-365725"/>
                      <a:satOff val="-32500"/>
                      <a:lumOff val="18235"/>
                    </a:schemeClr>
                  </a:solidFill>
                  <a:latin typeface="+mn-lt"/>
                  <a:ea typeface="+mn-ea"/>
                  <a:cs typeface="+mn-cs"/>
                  <a:sym typeface="Helvetica Neue Medium"/>
                </a:defRPr>
              </a:pPr>
            </a:p>
          </p:txBody>
        </p:sp>
      </p:grpSp>
      <p:grpSp>
        <p:nvGrpSpPr>
          <p:cNvPr id="385" name="Groepeer"/>
          <p:cNvGrpSpPr/>
          <p:nvPr/>
        </p:nvGrpSpPr>
        <p:grpSpPr>
          <a:xfrm>
            <a:off x="7899091" y="1564216"/>
            <a:ext cx="1782958" cy="3947585"/>
            <a:chOff x="0" y="33635"/>
            <a:chExt cx="1782957" cy="3947583"/>
          </a:xfrm>
        </p:grpSpPr>
        <p:sp>
          <p:nvSpPr>
            <p:cNvPr id="382"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3" name="threshold"/>
            <p:cNvSpPr txBox="1"/>
            <p:nvPr/>
          </p:nvSpPr>
          <p:spPr>
            <a:xfrm>
              <a:off x="453624" y="33635"/>
              <a:ext cx="1329334" cy="402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3">
                      <a:hueOff val="-365725"/>
                      <a:satOff val="-32500"/>
                      <a:lumOff val="18235"/>
                    </a:schemeClr>
                  </a:solidFill>
                </a:defRPr>
              </a:lvl1pPr>
            </a:lstStyle>
            <a:p>
              <a:pPr/>
              <a:r>
                <a:t>threshold</a:t>
              </a:r>
            </a:p>
          </p:txBody>
        </p:sp>
        <p:sp>
          <p:nvSpPr>
            <p:cNvPr id="384"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fill="norm" stroke="1"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50800" tIns="50800" rIns="50800" bIns="50800" numCol="1" anchor="ctr">
              <a:noAutofit/>
            </a:bodyPr>
            <a:lstStyle/>
            <a:p>
              <a:pPr>
                <a:defRPr b="0" sz="2200">
                  <a:solidFill>
                    <a:schemeClr val="accent3">
                      <a:hueOff val="-365725"/>
                      <a:satOff val="-32500"/>
                      <a:lumOff val="18235"/>
                    </a:schemeClr>
                  </a:solidFill>
                  <a:latin typeface="+mn-lt"/>
                  <a:ea typeface="+mn-ea"/>
                  <a:cs typeface="+mn-cs"/>
                  <a:sym typeface="Helvetica Neue Medium"/>
                </a:defRPr>
              </a:pPr>
            </a:p>
          </p:txBody>
        </p:sp>
      </p:grpSp>
      <p:grpSp>
        <p:nvGrpSpPr>
          <p:cNvPr id="397" name="Groepeer"/>
          <p:cNvGrpSpPr/>
          <p:nvPr/>
        </p:nvGrpSpPr>
        <p:grpSpPr>
          <a:xfrm>
            <a:off x="7623388" y="4787282"/>
            <a:ext cx="3837471" cy="5223144"/>
            <a:chOff x="0" y="0"/>
            <a:chExt cx="3837469" cy="5223143"/>
          </a:xfrm>
        </p:grpSpPr>
        <p:sp>
          <p:nvSpPr>
            <p:cNvPr id="386" name="Lijn"/>
            <p:cNvSpPr/>
            <p:nvPr/>
          </p:nvSpPr>
          <p:spPr>
            <a:xfrm flipV="1">
              <a:off x="334287" y="-1"/>
              <a:ext cx="1" cy="2934024"/>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389" name="Groepeer"/>
            <p:cNvGrpSpPr/>
            <p:nvPr/>
          </p:nvGrpSpPr>
          <p:grpSpPr>
            <a:xfrm>
              <a:off x="-1" y="0"/>
              <a:ext cx="297451" cy="2934024"/>
              <a:chOff x="0" y="0"/>
              <a:chExt cx="297449" cy="2934022"/>
            </a:xfrm>
          </p:grpSpPr>
          <p:sp>
            <p:nvSpPr>
              <p:cNvPr id="387" name="Lijn"/>
              <p:cNvSpPr/>
              <p:nvPr/>
            </p:nvSpPr>
            <p:spPr>
              <a:xfrm flipV="1">
                <a:off x="3280" y="-1"/>
                <a:ext cx="1" cy="2934024"/>
              </a:xfrm>
              <a:prstGeom prst="line">
                <a:avLst/>
              </a:prstGeom>
              <a:noFill/>
              <a:ln w="25400" cap="flat">
                <a:solidFill>
                  <a:schemeClr val="accent2">
                    <a:hueOff val="-177681"/>
                    <a:satOff val="-17391"/>
                    <a:lumOff val="16666"/>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8" name="Lijn"/>
              <p:cNvSpPr/>
              <p:nvPr/>
            </p:nvSpPr>
            <p:spPr>
              <a:xfrm>
                <a:off x="0" y="2569558"/>
                <a:ext cx="297450"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92" name="Groepeer"/>
            <p:cNvGrpSpPr/>
            <p:nvPr/>
          </p:nvGrpSpPr>
          <p:grpSpPr>
            <a:xfrm>
              <a:off x="368746" y="0"/>
              <a:ext cx="347350" cy="2934024"/>
              <a:chOff x="0" y="0"/>
              <a:chExt cx="347348" cy="2934022"/>
            </a:xfrm>
          </p:grpSpPr>
          <p:sp>
            <p:nvSpPr>
              <p:cNvPr id="390" name="Lijn"/>
              <p:cNvSpPr/>
              <p:nvPr/>
            </p:nvSpPr>
            <p:spPr>
              <a:xfrm flipV="1">
                <a:off x="347348" y="-1"/>
                <a:ext cx="1" cy="2934024"/>
              </a:xfrm>
              <a:prstGeom prst="line">
                <a:avLst/>
              </a:prstGeom>
              <a:noFill/>
              <a:ln w="25400" cap="flat">
                <a:solidFill>
                  <a:schemeClr val="accent6">
                    <a:satOff val="15424"/>
                    <a:lumOff val="17647"/>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1" name="Lijn"/>
              <p:cNvSpPr/>
              <p:nvPr/>
            </p:nvSpPr>
            <p:spPr>
              <a:xfrm>
                <a:off x="0" y="2569558"/>
                <a:ext cx="340537"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96" name="Groepeer"/>
            <p:cNvGrpSpPr/>
            <p:nvPr/>
          </p:nvGrpSpPr>
          <p:grpSpPr>
            <a:xfrm>
              <a:off x="182662" y="2770159"/>
              <a:ext cx="3654808" cy="2452985"/>
              <a:chOff x="0" y="0"/>
              <a:chExt cx="3654807" cy="2452983"/>
            </a:xfrm>
          </p:grpSpPr>
          <p:sp>
            <p:nvSpPr>
              <p:cNvPr id="393" name="margin"/>
              <p:cNvSpPr/>
              <p:nvPr/>
            </p:nvSpPr>
            <p:spPr>
              <a:xfrm>
                <a:off x="2384807" y="118298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A9A9A9"/>
                    </a:solidFill>
                  </a:defRPr>
                </a:lvl1pPr>
              </a:lstStyle>
              <a:p>
                <a:pPr/>
                <a:r>
                  <a:t>margin</a:t>
                </a:r>
              </a:p>
            </p:txBody>
          </p:sp>
          <p:sp>
            <p:nvSpPr>
              <p:cNvPr id="394" name="Lijn"/>
              <p:cNvSpPr/>
              <p:nvPr/>
            </p:nvSpPr>
            <p:spPr>
              <a:xfrm>
                <a:off x="385467" y="0"/>
                <a:ext cx="1435373" cy="1251738"/>
              </a:xfrm>
              <a:custGeom>
                <a:avLst/>
                <a:gdLst/>
                <a:ahLst/>
                <a:cxnLst>
                  <a:cxn ang="0">
                    <a:pos x="wd2" y="hd2"/>
                  </a:cxn>
                  <a:cxn ang="5400000">
                    <a:pos x="wd2" y="hd2"/>
                  </a:cxn>
                  <a:cxn ang="10800000">
                    <a:pos x="wd2" y="hd2"/>
                  </a:cxn>
                  <a:cxn ang="16200000">
                    <a:pos x="wd2" y="hd2"/>
                  </a:cxn>
                </a:cxnLst>
                <a:rect l="0" t="0" r="r" b="b"/>
                <a:pathLst>
                  <a:path w="21459" h="20597" fill="norm" stroke="1" extrusionOk="0">
                    <a:moveTo>
                      <a:pt x="21459" y="20290"/>
                    </a:moveTo>
                    <a:cubicBezTo>
                      <a:pt x="14696" y="21600"/>
                      <a:pt x="7834" y="18652"/>
                      <a:pt x="3664" y="12647"/>
                    </a:cubicBezTo>
                    <a:cubicBezTo>
                      <a:pt x="1150" y="9026"/>
                      <a:pt x="-141" y="4555"/>
                      <a:pt x="12" y="0"/>
                    </a:cubicBezTo>
                  </a:path>
                </a:pathLst>
              </a:custGeom>
              <a:noFill/>
              <a:ln w="50800" cap="flat">
                <a:solidFill>
                  <a:srgbClr val="A9A9A9"/>
                </a:solidFill>
                <a:prstDash val="solid"/>
                <a:miter lim="400000"/>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5" name="Lijn"/>
              <p:cNvSpPr/>
              <p:nvPr/>
            </p:nvSpPr>
            <p:spPr>
              <a:xfrm>
                <a:off x="0" y="66566"/>
                <a:ext cx="1821328" cy="1356981"/>
              </a:xfrm>
              <a:custGeom>
                <a:avLst/>
                <a:gdLst/>
                <a:ahLst/>
                <a:cxnLst>
                  <a:cxn ang="0">
                    <a:pos x="wd2" y="hd2"/>
                  </a:cxn>
                  <a:cxn ang="5400000">
                    <a:pos x="wd2" y="hd2"/>
                  </a:cxn>
                  <a:cxn ang="10800000">
                    <a:pos x="wd2" y="hd2"/>
                  </a:cxn>
                  <a:cxn ang="16200000">
                    <a:pos x="wd2" y="hd2"/>
                  </a:cxn>
                </a:cxnLst>
                <a:rect l="0" t="0" r="r" b="b"/>
                <a:pathLst>
                  <a:path w="21600" h="20255" fill="norm" stroke="1"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0" presetID="1" grpId="2" fill="hold">
                                  <p:stCondLst>
                                    <p:cond delay="0"/>
                                  </p:stCondLst>
                                  <p:iterate type="el" backwards="0">
                                    <p:tmAbs val="0"/>
                                  </p:iterate>
                                  <p:childTnLst>
                                    <p:set>
                                      <p:cBhvr>
                                        <p:cTn id="10" fill="hold">
                                          <p:stCondLst>
                                            <p:cond delay="0"/>
                                          </p:stCondLst>
                                        </p:cTn>
                                        <p:tgtEl>
                                          <p:spTgt spid="38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3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1" grpId="1"/>
      <p:bldP build="whole" bldLvl="1" animBg="1" rev="0" advAuto="0" spid="385" grpId="3"/>
      <p:bldP build="whole" bldLvl="1" animBg="1" rev="0" advAuto="0" spid="381" grpId="2"/>
      <p:bldP build="whole" bldLvl="1" animBg="1" rev="0" advAuto="0" spid="397" grpId="4"/>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Lijn"/>
          <p:cNvSpPr/>
          <p:nvPr/>
        </p:nvSpPr>
        <p:spPr>
          <a:xfrm>
            <a:off x="1478031" y="4876800"/>
            <a:ext cx="11106428" cy="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410" name="Groepeer"/>
          <p:cNvGrpSpPr/>
          <p:nvPr/>
        </p:nvGrpSpPr>
        <p:grpSpPr>
          <a:xfrm>
            <a:off x="2082958" y="4536928"/>
            <a:ext cx="3949479" cy="679744"/>
            <a:chOff x="0" y="0"/>
            <a:chExt cx="3949478" cy="679742"/>
          </a:xfrm>
        </p:grpSpPr>
        <p:sp>
          <p:nvSpPr>
            <p:cNvPr id="402"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03"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04"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05"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06"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07"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08"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09"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421" name="Groepeer"/>
          <p:cNvGrpSpPr/>
          <p:nvPr/>
        </p:nvGrpSpPr>
        <p:grpSpPr>
          <a:xfrm>
            <a:off x="7961134" y="4536928"/>
            <a:ext cx="4344136" cy="679744"/>
            <a:chOff x="0" y="0"/>
            <a:chExt cx="4344134" cy="679742"/>
          </a:xfrm>
        </p:grpSpPr>
        <p:sp>
          <p:nvSpPr>
            <p:cNvPr id="411"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12"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13"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14"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15"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16"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17"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18"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19"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20"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422" name="Cirkel"/>
          <p:cNvSpPr/>
          <p:nvPr/>
        </p:nvSpPr>
        <p:spPr>
          <a:xfrm>
            <a:off x="7291256" y="4536928"/>
            <a:ext cx="679744" cy="679744"/>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423" name="Lijn"/>
          <p:cNvSpPr/>
          <p:nvPr/>
        </p:nvSpPr>
        <p:spPr>
          <a:xfrm flipV="1">
            <a:off x="1635823" y="4388375"/>
            <a:ext cx="1" cy="97685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424" name="Rechthoek"/>
          <p:cNvSpPr/>
          <p:nvPr/>
        </p:nvSpPr>
        <p:spPr>
          <a:xfrm>
            <a:off x="7103851" y="4241800"/>
            <a:ext cx="5419044" cy="1270000"/>
          </a:xfrm>
          <a:prstGeom prst="rect">
            <a:avLst/>
          </a:prstGeom>
          <a:ln w="63500">
            <a:solidFill>
              <a:schemeClr val="accent6">
                <a:satOff val="15424"/>
                <a:lumOff val="17647"/>
              </a:schemeClr>
            </a:solidFill>
            <a:prstDash val="sysDot"/>
            <a:miter lim="400000"/>
          </a:ln>
        </p:spPr>
        <p:txBody>
          <a:bodyPr lIns="50800" tIns="50800" rIns="50800" bIns="50800" anchor="ctr"/>
          <a:lstStyle/>
          <a:p>
            <a:pPr>
              <a:defRPr b="0" sz="2200">
                <a:latin typeface="+mn-lt"/>
                <a:ea typeface="+mn-ea"/>
                <a:cs typeface="+mn-cs"/>
                <a:sym typeface="Helvetica Neue Medium"/>
              </a:defRPr>
            </a:pPr>
          </a:p>
        </p:txBody>
      </p:sp>
      <p:grpSp>
        <p:nvGrpSpPr>
          <p:cNvPr id="428" name="Groepeer"/>
          <p:cNvGrpSpPr/>
          <p:nvPr/>
        </p:nvGrpSpPr>
        <p:grpSpPr>
          <a:xfrm>
            <a:off x="7899091" y="1564216"/>
            <a:ext cx="1782958" cy="3947585"/>
            <a:chOff x="0" y="33635"/>
            <a:chExt cx="1782957" cy="3947583"/>
          </a:xfrm>
        </p:grpSpPr>
        <p:sp>
          <p:nvSpPr>
            <p:cNvPr id="425"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26" name="threshold"/>
            <p:cNvSpPr txBox="1"/>
            <p:nvPr/>
          </p:nvSpPr>
          <p:spPr>
            <a:xfrm>
              <a:off x="453624" y="33635"/>
              <a:ext cx="1329334" cy="402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3">
                      <a:hueOff val="-365725"/>
                      <a:satOff val="-32500"/>
                      <a:lumOff val="18235"/>
                    </a:schemeClr>
                  </a:solidFill>
                </a:defRPr>
              </a:lvl1pPr>
            </a:lstStyle>
            <a:p>
              <a:pPr/>
              <a:r>
                <a:t>threshold</a:t>
              </a:r>
            </a:p>
          </p:txBody>
        </p:sp>
        <p:sp>
          <p:nvSpPr>
            <p:cNvPr id="427"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fill="norm" stroke="1"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50800" tIns="50800" rIns="50800" bIns="50800" numCol="1" anchor="ctr">
              <a:noAutofit/>
            </a:bodyPr>
            <a:lstStyle/>
            <a:p>
              <a:pPr>
                <a:defRPr b="0" sz="2200">
                  <a:solidFill>
                    <a:schemeClr val="accent3">
                      <a:hueOff val="-365725"/>
                      <a:satOff val="-32500"/>
                      <a:lumOff val="18235"/>
                    </a:schemeClr>
                  </a:solidFill>
                  <a:latin typeface="+mn-lt"/>
                  <a:ea typeface="+mn-ea"/>
                  <a:cs typeface="+mn-cs"/>
                  <a:sym typeface="Helvetica Neue Medium"/>
                </a:defRPr>
              </a:pPr>
            </a:p>
          </p:txBody>
        </p:sp>
      </p:grpSp>
      <p:sp>
        <p:nvSpPr>
          <p:cNvPr id="429" name="Cirkel"/>
          <p:cNvSpPr/>
          <p:nvPr/>
        </p:nvSpPr>
        <p:spPr>
          <a:xfrm>
            <a:off x="7111534" y="4536928"/>
            <a:ext cx="679744" cy="679744"/>
          </a:xfrm>
          <a:prstGeom prst="ellipse">
            <a:avLst/>
          </a:prstGeom>
          <a:solidFill>
            <a:schemeClr val="accent2">
              <a:hueOff val="-177681"/>
              <a:satOff val="-17391"/>
              <a:lumOff val="16666"/>
            </a:schemeClr>
          </a:solidFill>
          <a:ln w="12700">
            <a:solidFill>
              <a:schemeClr val="accent3">
                <a:hueOff val="820600"/>
                <a:lumOff val="-19411"/>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430" name="Cirkel"/>
          <p:cNvSpPr/>
          <p:nvPr/>
        </p:nvSpPr>
        <p:spPr>
          <a:xfrm>
            <a:off x="7111534" y="6803195"/>
            <a:ext cx="679744" cy="679744"/>
          </a:xfrm>
          <a:prstGeom prst="ellipse">
            <a:avLst/>
          </a:pr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path" nodeType="clickEffect" presetSubtype="0" presetID="-1" grpId="2" accel="50000" decel="50000" fill="hold">
                                  <p:stCondLst>
                                    <p:cond delay="0"/>
                                  </p:stCondLst>
                                  <p:childTnLst>
                                    <p:animMotion path="M 0.000000 0.000000 L 0.001638 -0.239351" origin="layout" pathEditMode="relative">
                                      <p:cBhvr>
                                        <p:cTn id="10" dur="1000" fill="hold"/>
                                        <p:tgtEl>
                                          <p:spTgt spid="430"/>
                                        </p:tgtEl>
                                        <p:attrNameLst>
                                          <p:attrName>ppt_x</p:attrName>
                                          <p:attrName>ppt_y</p:attrName>
                                        </p:attrNameLst>
                                      </p:cBhvr>
                                    </p:animMotion>
                                  </p:childTnLst>
                                </p:cTn>
                              </p:par>
                            </p:childTnLst>
                          </p:cTn>
                        </p:par>
                        <p:par>
                          <p:cTn id="11" fill="hold">
                            <p:stCondLst>
                              <p:cond delay="1000"/>
                            </p:stCondLst>
                            <p:childTnLst>
                              <p:par>
                                <p:cTn id="12" presetClass="exit" nodeType="afterEffect" presetSubtype="0" presetID="1" grpId="3" fill="hold">
                                  <p:stCondLst>
                                    <p:cond delay="0"/>
                                  </p:stCondLst>
                                  <p:iterate type="el" backwards="0">
                                    <p:tmAbs val="0"/>
                                  </p:iterate>
                                  <p:childTnLst>
                                    <p:set>
                                      <p:cBhvr>
                                        <p:cTn id="13" fill="hold">
                                          <p:stCondLst>
                                            <p:cond delay="0"/>
                                          </p:stCondLst>
                                        </p:cTn>
                                        <p:tgtEl>
                                          <p:spTgt spid="430"/>
                                        </p:tgtEl>
                                        <p:attrNameLst>
                                          <p:attrName>style.visibility</p:attrName>
                                        </p:attrNameLst>
                                      </p:cBhvr>
                                      <p:to>
                                        <p:strVal val="hidden"/>
                                      </p:to>
                                    </p:set>
                                  </p:childTnLst>
                                </p:cTn>
                              </p:par>
                            </p:childTnLst>
                          </p:cTn>
                        </p:par>
                        <p:par>
                          <p:cTn id="14" fill="hold">
                            <p:stCondLst>
                              <p:cond delay="1000"/>
                            </p:stCondLst>
                            <p:childTnLst>
                              <p:par>
                                <p:cTn id="15" presetClass="entr" nodeType="afterEffect" presetSubtype="0" presetID="1" grpId="4" fill="hold">
                                  <p:stCondLst>
                                    <p:cond delay="0"/>
                                  </p:stCondLst>
                                  <p:iterate type="el" backwards="0">
                                    <p:tmAbs val="0"/>
                                  </p:iterate>
                                  <p:childTnLst>
                                    <p:set>
                                      <p:cBhvr>
                                        <p:cTn id="16" fill="hold"/>
                                        <p:tgtEl>
                                          <p:spTgt spid="4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4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4" grpId="5"/>
      <p:bldP build="whole" bldLvl="1" animBg="1" rev="0" advAuto="0" spid="430" grpId="1"/>
      <p:bldP build="whole" bldLvl="1" animBg="1" rev="0" advAuto="0" spid="430" grpId="3"/>
      <p:bldP build="whole" bldLvl="1" animBg="1" rev="0" advAuto="0" spid="429" grpId="4"/>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4" name="Lijn"/>
          <p:cNvSpPr/>
          <p:nvPr/>
        </p:nvSpPr>
        <p:spPr>
          <a:xfrm>
            <a:off x="1478031" y="4876800"/>
            <a:ext cx="11106428" cy="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443" name="Groepeer"/>
          <p:cNvGrpSpPr/>
          <p:nvPr/>
        </p:nvGrpSpPr>
        <p:grpSpPr>
          <a:xfrm>
            <a:off x="2082958" y="4536928"/>
            <a:ext cx="3949479" cy="679744"/>
            <a:chOff x="0" y="0"/>
            <a:chExt cx="3949478" cy="679742"/>
          </a:xfrm>
        </p:grpSpPr>
        <p:sp>
          <p:nvSpPr>
            <p:cNvPr id="435" name="Cirkel"/>
            <p:cNvSpPr/>
            <p:nvPr/>
          </p:nvSpPr>
          <p:spPr>
            <a:xfrm>
              <a:off x="0"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36" name="Cirkel"/>
            <p:cNvSpPr/>
            <p:nvPr/>
          </p:nvSpPr>
          <p:spPr>
            <a:xfrm>
              <a:off x="495971"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37" name="Cirkel"/>
            <p:cNvSpPr/>
            <p:nvPr/>
          </p:nvSpPr>
          <p:spPr>
            <a:xfrm>
              <a:off x="881726"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38" name="Cirkel"/>
            <p:cNvSpPr/>
            <p:nvPr/>
          </p:nvSpPr>
          <p:spPr>
            <a:xfrm>
              <a:off x="1157266"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39" name="Cirkel"/>
            <p:cNvSpPr/>
            <p:nvPr/>
          </p:nvSpPr>
          <p:spPr>
            <a:xfrm>
              <a:off x="1763453"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40" name="Cirkel"/>
            <p:cNvSpPr/>
            <p:nvPr/>
          </p:nvSpPr>
          <p:spPr>
            <a:xfrm>
              <a:off x="2314532"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41" name="Cirkel"/>
            <p:cNvSpPr/>
            <p:nvPr/>
          </p:nvSpPr>
          <p:spPr>
            <a:xfrm>
              <a:off x="2645179"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42"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454" name="Groepeer"/>
          <p:cNvGrpSpPr/>
          <p:nvPr/>
        </p:nvGrpSpPr>
        <p:grpSpPr>
          <a:xfrm>
            <a:off x="7961134" y="4536928"/>
            <a:ext cx="4344136" cy="679744"/>
            <a:chOff x="0" y="0"/>
            <a:chExt cx="4344134" cy="679742"/>
          </a:xfrm>
        </p:grpSpPr>
        <p:sp>
          <p:nvSpPr>
            <p:cNvPr id="444" name="Cirkel"/>
            <p:cNvSpPr/>
            <p:nvPr/>
          </p:nvSpPr>
          <p:spPr>
            <a:xfrm>
              <a:off x="367386"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45" name="Cirkel"/>
            <p:cNvSpPr/>
            <p:nvPr/>
          </p:nvSpPr>
          <p:spPr>
            <a:xfrm>
              <a:off x="661295"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46" name="Cirkel"/>
            <p:cNvSpPr/>
            <p:nvPr/>
          </p:nvSpPr>
          <p:spPr>
            <a:xfrm>
              <a:off x="1157266"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47" name="Cirkel"/>
            <p:cNvSpPr/>
            <p:nvPr/>
          </p:nvSpPr>
          <p:spPr>
            <a:xfrm>
              <a:off x="134095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48" name="Cirkel"/>
            <p:cNvSpPr/>
            <p:nvPr/>
          </p:nvSpPr>
          <p:spPr>
            <a:xfrm>
              <a:off x="1781822"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49" name="Cirkel"/>
            <p:cNvSpPr/>
            <p:nvPr/>
          </p:nvSpPr>
          <p:spPr>
            <a:xfrm>
              <a:off x="1947147"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50" name="Cirkel"/>
            <p:cNvSpPr/>
            <p:nvPr/>
          </p:nvSpPr>
          <p:spPr>
            <a:xfrm>
              <a:off x="268191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51" name="Cirkel"/>
            <p:cNvSpPr/>
            <p:nvPr/>
          </p:nvSpPr>
          <p:spPr>
            <a:xfrm>
              <a:off x="3076574"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52" name="Cirkel"/>
            <p:cNvSpPr/>
            <p:nvPr/>
          </p:nvSpPr>
          <p:spPr>
            <a:xfrm>
              <a:off x="3664391"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53"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455" name="Cirkel"/>
          <p:cNvSpPr/>
          <p:nvPr/>
        </p:nvSpPr>
        <p:spPr>
          <a:xfrm>
            <a:off x="7291256" y="4536928"/>
            <a:ext cx="679744" cy="679744"/>
          </a:xfrm>
          <a:prstGeom prst="ellipse">
            <a:avLst/>
          </a:prstGeom>
          <a:solidFill>
            <a:srgbClr val="078077"/>
          </a:solidFill>
          <a:ln w="12700">
            <a:solidFill>
              <a:schemeClr val="accent4">
                <a:hueOff val="-1109302"/>
                <a:lumOff val="-6470"/>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456" name="Lijn"/>
          <p:cNvSpPr/>
          <p:nvPr/>
        </p:nvSpPr>
        <p:spPr>
          <a:xfrm flipV="1">
            <a:off x="1635823" y="4388375"/>
            <a:ext cx="1" cy="97685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460" name="Groepeer"/>
          <p:cNvGrpSpPr/>
          <p:nvPr/>
        </p:nvGrpSpPr>
        <p:grpSpPr>
          <a:xfrm>
            <a:off x="6937785" y="1564216"/>
            <a:ext cx="1782958" cy="3947585"/>
            <a:chOff x="0" y="33635"/>
            <a:chExt cx="1782957" cy="3947583"/>
          </a:xfrm>
        </p:grpSpPr>
        <p:sp>
          <p:nvSpPr>
            <p:cNvPr id="457"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58" name="threshold"/>
            <p:cNvSpPr txBox="1"/>
            <p:nvPr/>
          </p:nvSpPr>
          <p:spPr>
            <a:xfrm>
              <a:off x="453624" y="33635"/>
              <a:ext cx="1329334" cy="402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3">
                      <a:hueOff val="-365725"/>
                      <a:satOff val="-32500"/>
                      <a:lumOff val="18235"/>
                    </a:schemeClr>
                  </a:solidFill>
                </a:defRPr>
              </a:lvl1pPr>
            </a:lstStyle>
            <a:p>
              <a:pPr/>
              <a:r>
                <a:t>threshold</a:t>
              </a:r>
            </a:p>
          </p:txBody>
        </p:sp>
        <p:sp>
          <p:nvSpPr>
            <p:cNvPr id="459"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fill="norm" stroke="1"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50800" tIns="50800" rIns="50800" bIns="50800" numCol="1" anchor="ctr">
              <a:noAutofit/>
            </a:bodyPr>
            <a:lstStyle/>
            <a:p>
              <a:pPr>
                <a:defRPr b="0" sz="2200">
                  <a:solidFill>
                    <a:schemeClr val="accent3">
                      <a:hueOff val="-365725"/>
                      <a:satOff val="-32500"/>
                      <a:lumOff val="18235"/>
                    </a:schemeClr>
                  </a:solidFill>
                  <a:latin typeface="+mn-lt"/>
                  <a:ea typeface="+mn-ea"/>
                  <a:cs typeface="+mn-cs"/>
                  <a:sym typeface="Helvetica Neue Medium"/>
                </a:defRPr>
              </a:pPr>
            </a:p>
          </p:txBody>
        </p:sp>
      </p:grpSp>
      <p:grpSp>
        <p:nvGrpSpPr>
          <p:cNvPr id="468" name="Groepeer"/>
          <p:cNvGrpSpPr/>
          <p:nvPr/>
        </p:nvGrpSpPr>
        <p:grpSpPr>
          <a:xfrm>
            <a:off x="5725978" y="4787282"/>
            <a:ext cx="2541616" cy="2934024"/>
            <a:chOff x="0" y="0"/>
            <a:chExt cx="2541614" cy="2934023"/>
          </a:xfrm>
        </p:grpSpPr>
        <p:sp>
          <p:nvSpPr>
            <p:cNvPr id="461" name="Lijn"/>
            <p:cNvSpPr/>
            <p:nvPr/>
          </p:nvSpPr>
          <p:spPr>
            <a:xfrm flipV="1">
              <a:off x="1270807" y="-1"/>
              <a:ext cx="1" cy="2934024"/>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464" name="Groepeer"/>
            <p:cNvGrpSpPr/>
            <p:nvPr/>
          </p:nvGrpSpPr>
          <p:grpSpPr>
            <a:xfrm>
              <a:off x="-1" y="0"/>
              <a:ext cx="1233971" cy="2934024"/>
              <a:chOff x="0" y="0"/>
              <a:chExt cx="1233969" cy="2934022"/>
            </a:xfrm>
          </p:grpSpPr>
          <p:sp>
            <p:nvSpPr>
              <p:cNvPr id="462"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63" name="Lijn"/>
              <p:cNvSpPr/>
              <p:nvPr/>
            </p:nvSpPr>
            <p:spPr>
              <a:xfrm>
                <a:off x="26207" y="2569558"/>
                <a:ext cx="1207763"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467" name="Groepeer"/>
            <p:cNvGrpSpPr/>
            <p:nvPr/>
          </p:nvGrpSpPr>
          <p:grpSpPr>
            <a:xfrm>
              <a:off x="1305266" y="0"/>
              <a:ext cx="1236349" cy="2934024"/>
              <a:chOff x="0" y="0"/>
              <a:chExt cx="1236348" cy="2934022"/>
            </a:xfrm>
          </p:grpSpPr>
          <p:sp>
            <p:nvSpPr>
              <p:cNvPr id="465" name="Lijn"/>
              <p:cNvSpPr/>
              <p:nvPr/>
            </p:nvSpPr>
            <p:spPr>
              <a:xfrm flipV="1">
                <a:off x="1236348" y="-1"/>
                <a:ext cx="1" cy="2934024"/>
              </a:xfrm>
              <a:prstGeom prst="line">
                <a:avLst/>
              </a:prstGeom>
              <a:noFill/>
              <a:ln w="25400" cap="flat">
                <a:solidFill>
                  <a:schemeClr val="accent6">
                    <a:satOff val="15424"/>
                    <a:lumOff val="17647"/>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66" name="Lijn"/>
              <p:cNvSpPr/>
              <p:nvPr/>
            </p:nvSpPr>
            <p:spPr>
              <a:xfrm>
                <a:off x="0" y="2569558"/>
                <a:ext cx="1207762"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grpSp>
        <p:nvGrpSpPr>
          <p:cNvPr id="472" name="Groepeer"/>
          <p:cNvGrpSpPr/>
          <p:nvPr/>
        </p:nvGrpSpPr>
        <p:grpSpPr>
          <a:xfrm>
            <a:off x="6447628" y="7644930"/>
            <a:ext cx="3845240" cy="1373777"/>
            <a:chOff x="0" y="0"/>
            <a:chExt cx="3845238" cy="1373775"/>
          </a:xfrm>
        </p:grpSpPr>
        <p:sp>
          <p:nvSpPr>
            <p:cNvPr id="469" name="soft margin"/>
            <p:cNvSpPr txBox="1"/>
            <p:nvPr/>
          </p:nvSpPr>
          <p:spPr>
            <a:xfrm>
              <a:off x="2296682" y="971146"/>
              <a:ext cx="1548557" cy="402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A9A9A9"/>
                  </a:solidFill>
                </a:defRPr>
              </a:lvl1pPr>
            </a:lstStyle>
            <a:p>
              <a:pPr/>
              <a:r>
                <a:t>soft margin</a:t>
              </a:r>
            </a:p>
          </p:txBody>
        </p:sp>
        <p:sp>
          <p:nvSpPr>
            <p:cNvPr id="470" name="Lijn"/>
            <p:cNvSpPr/>
            <p:nvPr/>
          </p:nvSpPr>
          <p:spPr>
            <a:xfrm>
              <a:off x="1184254" y="0"/>
              <a:ext cx="1034052" cy="1145612"/>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21556" y="21600"/>
                  </a:moveTo>
                  <a:cubicBezTo>
                    <a:pt x="15298" y="21053"/>
                    <a:pt x="9531" y="18296"/>
                    <a:pt x="5506" y="13928"/>
                  </a:cubicBezTo>
                  <a:cubicBezTo>
                    <a:pt x="1907" y="10020"/>
                    <a:pt x="-44" y="5086"/>
                    <a:pt x="0" y="0"/>
                  </a:cubicBezTo>
                </a:path>
              </a:pathLst>
            </a:custGeom>
            <a:noFill/>
            <a:ln w="50800" cap="flat">
              <a:solidFill>
                <a:srgbClr val="A9A9A9"/>
              </a:solidFill>
              <a:prstDash val="solid"/>
              <a:miter lim="400000"/>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71" name="Lijn"/>
            <p:cNvSpPr/>
            <p:nvPr/>
          </p:nvSpPr>
          <p:spPr>
            <a:xfrm>
              <a:off x="-1" y="3956"/>
              <a:ext cx="2218860" cy="1332103"/>
            </a:xfrm>
            <a:custGeom>
              <a:avLst/>
              <a:gdLst/>
              <a:ahLst/>
              <a:cxnLst>
                <a:cxn ang="0">
                  <a:pos x="wd2" y="hd2"/>
                </a:cxn>
                <a:cxn ang="5400000">
                  <a:pos x="wd2" y="hd2"/>
                </a:cxn>
                <a:cxn ang="10800000">
                  <a:pos x="wd2" y="hd2"/>
                </a:cxn>
                <a:cxn ang="16200000">
                  <a:pos x="wd2" y="hd2"/>
                </a:cxn>
              </a:cxnLst>
              <a:rect l="0" t="0" r="r" b="b"/>
              <a:pathLst>
                <a:path w="21600" h="20255" fill="norm" stroke="1"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476" name="Groepeer"/>
          <p:cNvGrpSpPr/>
          <p:nvPr/>
        </p:nvGrpSpPr>
        <p:grpSpPr>
          <a:xfrm>
            <a:off x="7309547" y="2490859"/>
            <a:ext cx="3593378" cy="2725813"/>
            <a:chOff x="0" y="201314"/>
            <a:chExt cx="3593376" cy="2725811"/>
          </a:xfrm>
        </p:grpSpPr>
        <p:sp>
          <p:nvSpPr>
            <p:cNvPr id="473" name="Misclassification"/>
            <p:cNvSpPr/>
            <p:nvPr/>
          </p:nvSpPr>
          <p:spPr>
            <a:xfrm>
              <a:off x="2323376" y="20131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A9A9A9"/>
                  </a:solidFill>
                </a:defRPr>
              </a:lvl1pPr>
            </a:lstStyle>
            <a:p>
              <a:pPr/>
              <a:r>
                <a:t>Misclassification</a:t>
              </a:r>
            </a:p>
          </p:txBody>
        </p:sp>
        <p:sp>
          <p:nvSpPr>
            <p:cNvPr id="474" name="Lijn"/>
            <p:cNvSpPr/>
            <p:nvPr/>
          </p:nvSpPr>
          <p:spPr>
            <a:xfrm flipV="1">
              <a:off x="520179" y="454074"/>
              <a:ext cx="1582524" cy="1640249"/>
            </a:xfrm>
            <a:prstGeom prst="line">
              <a:avLst/>
            </a:prstGeom>
            <a:noFill/>
            <a:ln w="63500" cap="flat">
              <a:solidFill>
                <a:srgbClr val="A9A9A9"/>
              </a:solidFill>
              <a:prstDash val="solid"/>
              <a:miter lim="400000"/>
              <a:head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75" name="Cirkel"/>
            <p:cNvSpPr/>
            <p:nvPr/>
          </p:nvSpPr>
          <p:spPr>
            <a:xfrm>
              <a:off x="0" y="2247383"/>
              <a:ext cx="679743" cy="679744"/>
            </a:xfrm>
            <a:prstGeom prst="ellipse">
              <a:avLst/>
            </a:prstGeom>
            <a:solidFill>
              <a:schemeClr val="accent6">
                <a:satOff val="15424"/>
                <a:lumOff val="17647"/>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4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4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8" grpId="1"/>
      <p:bldP build="whole" bldLvl="1" animBg="1" rev="0" advAuto="0" spid="460" grpId="2"/>
      <p:bldP build="whole" bldLvl="1" animBg="1" rev="0" advAuto="0" spid="472" grpId="4"/>
      <p:bldP build="whole" bldLvl="1" animBg="1" rev="0" advAuto="0" spid="476" grpId="3"/>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0" name="Lijn"/>
          <p:cNvSpPr/>
          <p:nvPr/>
        </p:nvSpPr>
        <p:spPr>
          <a:xfrm>
            <a:off x="1478031" y="4876800"/>
            <a:ext cx="11106428" cy="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489" name="Groepeer"/>
          <p:cNvGrpSpPr/>
          <p:nvPr/>
        </p:nvGrpSpPr>
        <p:grpSpPr>
          <a:xfrm>
            <a:off x="2082958" y="4536928"/>
            <a:ext cx="3949479" cy="679744"/>
            <a:chOff x="0" y="0"/>
            <a:chExt cx="3949478" cy="679742"/>
          </a:xfrm>
        </p:grpSpPr>
        <p:sp>
          <p:nvSpPr>
            <p:cNvPr id="481" name="Cirkel"/>
            <p:cNvSpPr/>
            <p:nvPr/>
          </p:nvSpPr>
          <p:spPr>
            <a:xfrm>
              <a:off x="0"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82" name="Cirkel"/>
            <p:cNvSpPr/>
            <p:nvPr/>
          </p:nvSpPr>
          <p:spPr>
            <a:xfrm>
              <a:off x="495971"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83" name="Cirkel"/>
            <p:cNvSpPr/>
            <p:nvPr/>
          </p:nvSpPr>
          <p:spPr>
            <a:xfrm>
              <a:off x="881726"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84" name="Cirkel"/>
            <p:cNvSpPr/>
            <p:nvPr/>
          </p:nvSpPr>
          <p:spPr>
            <a:xfrm>
              <a:off x="1157266"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85" name="Cirkel"/>
            <p:cNvSpPr/>
            <p:nvPr/>
          </p:nvSpPr>
          <p:spPr>
            <a:xfrm>
              <a:off x="1763453"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86" name="Cirkel"/>
            <p:cNvSpPr/>
            <p:nvPr/>
          </p:nvSpPr>
          <p:spPr>
            <a:xfrm>
              <a:off x="2314532"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87" name="Cirkel"/>
            <p:cNvSpPr/>
            <p:nvPr/>
          </p:nvSpPr>
          <p:spPr>
            <a:xfrm>
              <a:off x="2645179"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88"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500" name="Groepeer"/>
          <p:cNvGrpSpPr/>
          <p:nvPr/>
        </p:nvGrpSpPr>
        <p:grpSpPr>
          <a:xfrm>
            <a:off x="7961134" y="4536928"/>
            <a:ext cx="4344136" cy="679744"/>
            <a:chOff x="0" y="0"/>
            <a:chExt cx="4344134" cy="679742"/>
          </a:xfrm>
        </p:grpSpPr>
        <p:sp>
          <p:nvSpPr>
            <p:cNvPr id="490" name="Cirkel"/>
            <p:cNvSpPr/>
            <p:nvPr/>
          </p:nvSpPr>
          <p:spPr>
            <a:xfrm>
              <a:off x="367386"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91" name="Cirkel"/>
            <p:cNvSpPr/>
            <p:nvPr/>
          </p:nvSpPr>
          <p:spPr>
            <a:xfrm>
              <a:off x="661295"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92" name="Cirkel"/>
            <p:cNvSpPr/>
            <p:nvPr/>
          </p:nvSpPr>
          <p:spPr>
            <a:xfrm>
              <a:off x="1157266"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93" name="Cirkel"/>
            <p:cNvSpPr/>
            <p:nvPr/>
          </p:nvSpPr>
          <p:spPr>
            <a:xfrm>
              <a:off x="134095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94" name="Cirkel"/>
            <p:cNvSpPr/>
            <p:nvPr/>
          </p:nvSpPr>
          <p:spPr>
            <a:xfrm>
              <a:off x="1781822"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95" name="Cirkel"/>
            <p:cNvSpPr/>
            <p:nvPr/>
          </p:nvSpPr>
          <p:spPr>
            <a:xfrm>
              <a:off x="1947147"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96" name="Cirkel"/>
            <p:cNvSpPr/>
            <p:nvPr/>
          </p:nvSpPr>
          <p:spPr>
            <a:xfrm>
              <a:off x="268191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97" name="Cirkel"/>
            <p:cNvSpPr/>
            <p:nvPr/>
          </p:nvSpPr>
          <p:spPr>
            <a:xfrm>
              <a:off x="3076574"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98" name="Cirkel"/>
            <p:cNvSpPr/>
            <p:nvPr/>
          </p:nvSpPr>
          <p:spPr>
            <a:xfrm>
              <a:off x="3664391"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99"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501" name="Cirkel"/>
          <p:cNvSpPr/>
          <p:nvPr/>
        </p:nvSpPr>
        <p:spPr>
          <a:xfrm>
            <a:off x="7291256" y="4536928"/>
            <a:ext cx="679744" cy="679744"/>
          </a:xfrm>
          <a:prstGeom prst="ellipse">
            <a:avLst/>
          </a:prstGeom>
          <a:solidFill>
            <a:srgbClr val="078077"/>
          </a:solidFill>
          <a:ln w="12700">
            <a:solidFill>
              <a:schemeClr val="accent4">
                <a:hueOff val="-1109302"/>
                <a:lumOff val="-6470"/>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02" name="Lijn"/>
          <p:cNvSpPr/>
          <p:nvPr/>
        </p:nvSpPr>
        <p:spPr>
          <a:xfrm flipV="1">
            <a:off x="1635823" y="4388375"/>
            <a:ext cx="1" cy="97685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506" name="Groepeer"/>
          <p:cNvGrpSpPr/>
          <p:nvPr/>
        </p:nvGrpSpPr>
        <p:grpSpPr>
          <a:xfrm>
            <a:off x="6937785" y="1564216"/>
            <a:ext cx="1782958" cy="3947585"/>
            <a:chOff x="0" y="33635"/>
            <a:chExt cx="1782957" cy="3947583"/>
          </a:xfrm>
        </p:grpSpPr>
        <p:sp>
          <p:nvSpPr>
            <p:cNvPr id="503"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04" name="threshold"/>
            <p:cNvSpPr txBox="1"/>
            <p:nvPr/>
          </p:nvSpPr>
          <p:spPr>
            <a:xfrm>
              <a:off x="453624" y="33635"/>
              <a:ext cx="1329334" cy="402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3">
                      <a:hueOff val="-365725"/>
                      <a:satOff val="-32500"/>
                      <a:lumOff val="18235"/>
                    </a:schemeClr>
                  </a:solidFill>
                </a:defRPr>
              </a:lvl1pPr>
            </a:lstStyle>
            <a:p>
              <a:pPr/>
              <a:r>
                <a:t>threshold</a:t>
              </a:r>
            </a:p>
          </p:txBody>
        </p:sp>
        <p:sp>
          <p:nvSpPr>
            <p:cNvPr id="505"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fill="norm" stroke="1"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50800" tIns="50800" rIns="50800" bIns="50800" numCol="1" anchor="ctr">
              <a:noAutofit/>
            </a:bodyPr>
            <a:lstStyle/>
            <a:p>
              <a:pPr>
                <a:defRPr b="0" sz="2200">
                  <a:solidFill>
                    <a:schemeClr val="accent3">
                      <a:hueOff val="-365725"/>
                      <a:satOff val="-32500"/>
                      <a:lumOff val="18235"/>
                    </a:schemeClr>
                  </a:solidFill>
                  <a:latin typeface="+mn-lt"/>
                  <a:ea typeface="+mn-ea"/>
                  <a:cs typeface="+mn-cs"/>
                  <a:sym typeface="Helvetica Neue Medium"/>
                </a:defRPr>
              </a:pPr>
            </a:p>
          </p:txBody>
        </p:sp>
      </p:grpSp>
      <p:sp>
        <p:nvSpPr>
          <p:cNvPr id="507" name="Lijn"/>
          <p:cNvSpPr/>
          <p:nvPr/>
        </p:nvSpPr>
        <p:spPr>
          <a:xfrm flipV="1">
            <a:off x="6996785" y="4787282"/>
            <a:ext cx="1" cy="2934023"/>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510" name="Groepeer"/>
          <p:cNvGrpSpPr/>
          <p:nvPr/>
        </p:nvGrpSpPr>
        <p:grpSpPr>
          <a:xfrm>
            <a:off x="5725978" y="4787282"/>
            <a:ext cx="1233970" cy="2934024"/>
            <a:chOff x="0" y="0"/>
            <a:chExt cx="1233969" cy="2934022"/>
          </a:xfrm>
        </p:grpSpPr>
        <p:sp>
          <p:nvSpPr>
            <p:cNvPr id="508"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09" name="Lijn"/>
            <p:cNvSpPr/>
            <p:nvPr/>
          </p:nvSpPr>
          <p:spPr>
            <a:xfrm>
              <a:off x="26207" y="2569558"/>
              <a:ext cx="1207763"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513" name="Groepeer"/>
          <p:cNvGrpSpPr/>
          <p:nvPr/>
        </p:nvGrpSpPr>
        <p:grpSpPr>
          <a:xfrm>
            <a:off x="7031244" y="4787282"/>
            <a:ext cx="1236350" cy="2934024"/>
            <a:chOff x="0" y="0"/>
            <a:chExt cx="1236348" cy="2934022"/>
          </a:xfrm>
        </p:grpSpPr>
        <p:sp>
          <p:nvSpPr>
            <p:cNvPr id="511" name="Lijn"/>
            <p:cNvSpPr/>
            <p:nvPr/>
          </p:nvSpPr>
          <p:spPr>
            <a:xfrm flipV="1">
              <a:off x="1236348" y="-1"/>
              <a:ext cx="1" cy="2934024"/>
            </a:xfrm>
            <a:prstGeom prst="line">
              <a:avLst/>
            </a:prstGeom>
            <a:noFill/>
            <a:ln w="25400" cap="flat">
              <a:solidFill>
                <a:schemeClr val="accent6">
                  <a:satOff val="15424"/>
                  <a:lumOff val="17647"/>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12" name="Lijn"/>
            <p:cNvSpPr/>
            <p:nvPr/>
          </p:nvSpPr>
          <p:spPr>
            <a:xfrm>
              <a:off x="0" y="2569558"/>
              <a:ext cx="1207762"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514" name="Misclassification"/>
          <p:cNvSpPr txBox="1"/>
          <p:nvPr/>
        </p:nvSpPr>
        <p:spPr>
          <a:xfrm>
            <a:off x="8534796" y="2289545"/>
            <a:ext cx="2196257" cy="4026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A9A9A9"/>
                </a:solidFill>
              </a:defRPr>
            </a:lvl1pPr>
          </a:lstStyle>
          <a:p>
            <a:pPr/>
            <a:r>
              <a:t>Misclassification</a:t>
            </a:r>
          </a:p>
        </p:txBody>
      </p:sp>
      <p:sp>
        <p:nvSpPr>
          <p:cNvPr id="515" name="Lijn"/>
          <p:cNvSpPr/>
          <p:nvPr/>
        </p:nvSpPr>
        <p:spPr>
          <a:xfrm flipV="1">
            <a:off x="7829727" y="2743619"/>
            <a:ext cx="1582524" cy="1640249"/>
          </a:xfrm>
          <a:prstGeom prst="line">
            <a:avLst/>
          </a:prstGeom>
          <a:ln w="63500">
            <a:solidFill>
              <a:srgbClr val="A9A9A9"/>
            </a:solidFill>
            <a:miter lim="400000"/>
            <a:headEnd type="stealth"/>
          </a:ln>
        </p:spPr>
        <p:txBody>
          <a:bodyPr lIns="50800" tIns="50800" rIns="50800" bIns="50800" anchor="ctr"/>
          <a:lstStyle/>
          <a:p>
            <a:pPr>
              <a:defRPr b="0" sz="2200">
                <a:latin typeface="+mn-lt"/>
                <a:ea typeface="+mn-ea"/>
                <a:cs typeface="+mn-cs"/>
                <a:sym typeface="Helvetica Neue Medium"/>
              </a:defRPr>
            </a:pPr>
          </a:p>
        </p:txBody>
      </p:sp>
      <p:sp>
        <p:nvSpPr>
          <p:cNvPr id="516" name="Cirkel"/>
          <p:cNvSpPr/>
          <p:nvPr/>
        </p:nvSpPr>
        <p:spPr>
          <a:xfrm>
            <a:off x="7309547" y="4536928"/>
            <a:ext cx="679744" cy="679744"/>
          </a:xfrm>
          <a:prstGeom prst="ellipse">
            <a:avLst/>
          </a:prstGeom>
          <a:solidFill>
            <a:schemeClr val="accent5">
              <a:hueOff val="89162"/>
              <a:satOff val="9554"/>
              <a:lumOff val="16296"/>
            </a:schemeClr>
          </a:solidFill>
          <a:ln w="12700">
            <a:solidFill>
              <a:schemeClr val="accent4">
                <a:hueOff val="-1109302"/>
                <a:lumOff val="-6470"/>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520" name="Groepeer"/>
          <p:cNvGrpSpPr/>
          <p:nvPr/>
        </p:nvGrpSpPr>
        <p:grpSpPr>
          <a:xfrm>
            <a:off x="6447628" y="7644930"/>
            <a:ext cx="3845240" cy="1373777"/>
            <a:chOff x="0" y="0"/>
            <a:chExt cx="3845238" cy="1373775"/>
          </a:xfrm>
        </p:grpSpPr>
        <p:sp>
          <p:nvSpPr>
            <p:cNvPr id="517" name="soft margin"/>
            <p:cNvSpPr txBox="1"/>
            <p:nvPr/>
          </p:nvSpPr>
          <p:spPr>
            <a:xfrm>
              <a:off x="2296682" y="971146"/>
              <a:ext cx="1548557" cy="402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A9A9A9"/>
                  </a:solidFill>
                </a:defRPr>
              </a:lvl1pPr>
            </a:lstStyle>
            <a:p>
              <a:pPr/>
              <a:r>
                <a:t>soft margin</a:t>
              </a:r>
            </a:p>
          </p:txBody>
        </p:sp>
        <p:sp>
          <p:nvSpPr>
            <p:cNvPr id="518" name="Lijn"/>
            <p:cNvSpPr/>
            <p:nvPr/>
          </p:nvSpPr>
          <p:spPr>
            <a:xfrm>
              <a:off x="1184254" y="0"/>
              <a:ext cx="1034052" cy="1145612"/>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21556" y="21600"/>
                  </a:moveTo>
                  <a:cubicBezTo>
                    <a:pt x="15298" y="21053"/>
                    <a:pt x="9531" y="18296"/>
                    <a:pt x="5506" y="13928"/>
                  </a:cubicBezTo>
                  <a:cubicBezTo>
                    <a:pt x="1907" y="10020"/>
                    <a:pt x="-44" y="5086"/>
                    <a:pt x="0" y="0"/>
                  </a:cubicBezTo>
                </a:path>
              </a:pathLst>
            </a:custGeom>
            <a:noFill/>
            <a:ln w="50800" cap="flat">
              <a:solidFill>
                <a:srgbClr val="A9A9A9"/>
              </a:solidFill>
              <a:prstDash val="solid"/>
              <a:miter lim="400000"/>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19" name="Lijn"/>
            <p:cNvSpPr/>
            <p:nvPr/>
          </p:nvSpPr>
          <p:spPr>
            <a:xfrm>
              <a:off x="-1" y="3956"/>
              <a:ext cx="2218860" cy="1332103"/>
            </a:xfrm>
            <a:custGeom>
              <a:avLst/>
              <a:gdLst/>
              <a:ahLst/>
              <a:cxnLst>
                <a:cxn ang="0">
                  <a:pos x="wd2" y="hd2"/>
                </a:cxn>
                <a:cxn ang="5400000">
                  <a:pos x="wd2" y="hd2"/>
                </a:cxn>
                <a:cxn ang="10800000">
                  <a:pos x="wd2" y="hd2"/>
                </a:cxn>
                <a:cxn ang="16200000">
                  <a:pos x="wd2" y="hd2"/>
                </a:cxn>
              </a:cxnLst>
              <a:rect l="0" t="0" r="r" b="b"/>
              <a:pathLst>
                <a:path w="21600" h="20255" fill="norm" stroke="1"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521" name="Soft Margin Classifier = Support Vector Classifier (SVC)"/>
          <p:cNvSpPr txBox="1"/>
          <p:nvPr/>
        </p:nvSpPr>
        <p:spPr>
          <a:xfrm>
            <a:off x="270059" y="489113"/>
            <a:ext cx="3949480" cy="7709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Soft Margin Classifier = Support Vector Classifier (SVC)</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 name="Lijn"/>
          <p:cNvSpPr/>
          <p:nvPr/>
        </p:nvSpPr>
        <p:spPr>
          <a:xfrm>
            <a:off x="1478031" y="4876800"/>
            <a:ext cx="11106428" cy="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534" name="Groepeer"/>
          <p:cNvGrpSpPr/>
          <p:nvPr/>
        </p:nvGrpSpPr>
        <p:grpSpPr>
          <a:xfrm>
            <a:off x="2082958" y="4536928"/>
            <a:ext cx="3949479" cy="679744"/>
            <a:chOff x="0" y="0"/>
            <a:chExt cx="3949478" cy="679742"/>
          </a:xfrm>
        </p:grpSpPr>
        <p:sp>
          <p:nvSpPr>
            <p:cNvPr id="526" name="Cirkel"/>
            <p:cNvSpPr/>
            <p:nvPr/>
          </p:nvSpPr>
          <p:spPr>
            <a:xfrm>
              <a:off x="0"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27" name="Cirkel"/>
            <p:cNvSpPr/>
            <p:nvPr/>
          </p:nvSpPr>
          <p:spPr>
            <a:xfrm>
              <a:off x="495971"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28" name="Cirkel"/>
            <p:cNvSpPr/>
            <p:nvPr/>
          </p:nvSpPr>
          <p:spPr>
            <a:xfrm>
              <a:off x="881726"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29" name="Cirkel"/>
            <p:cNvSpPr/>
            <p:nvPr/>
          </p:nvSpPr>
          <p:spPr>
            <a:xfrm>
              <a:off x="1157266"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30" name="Cirkel"/>
            <p:cNvSpPr/>
            <p:nvPr/>
          </p:nvSpPr>
          <p:spPr>
            <a:xfrm>
              <a:off x="1763453"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31" name="Cirkel"/>
            <p:cNvSpPr/>
            <p:nvPr/>
          </p:nvSpPr>
          <p:spPr>
            <a:xfrm>
              <a:off x="2314532"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32" name="Cirkel"/>
            <p:cNvSpPr/>
            <p:nvPr/>
          </p:nvSpPr>
          <p:spPr>
            <a:xfrm>
              <a:off x="2645179"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33"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545" name="Groepeer"/>
          <p:cNvGrpSpPr/>
          <p:nvPr/>
        </p:nvGrpSpPr>
        <p:grpSpPr>
          <a:xfrm>
            <a:off x="7961134" y="4536928"/>
            <a:ext cx="4344136" cy="679744"/>
            <a:chOff x="0" y="0"/>
            <a:chExt cx="4344134" cy="679742"/>
          </a:xfrm>
        </p:grpSpPr>
        <p:sp>
          <p:nvSpPr>
            <p:cNvPr id="535" name="Cirkel"/>
            <p:cNvSpPr/>
            <p:nvPr/>
          </p:nvSpPr>
          <p:spPr>
            <a:xfrm>
              <a:off x="367386"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36" name="Cirkel"/>
            <p:cNvSpPr/>
            <p:nvPr/>
          </p:nvSpPr>
          <p:spPr>
            <a:xfrm>
              <a:off x="661295"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37" name="Cirkel"/>
            <p:cNvSpPr/>
            <p:nvPr/>
          </p:nvSpPr>
          <p:spPr>
            <a:xfrm>
              <a:off x="1157266"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38" name="Cirkel"/>
            <p:cNvSpPr/>
            <p:nvPr/>
          </p:nvSpPr>
          <p:spPr>
            <a:xfrm>
              <a:off x="134095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39" name="Cirkel"/>
            <p:cNvSpPr/>
            <p:nvPr/>
          </p:nvSpPr>
          <p:spPr>
            <a:xfrm>
              <a:off x="1781822"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40" name="Cirkel"/>
            <p:cNvSpPr/>
            <p:nvPr/>
          </p:nvSpPr>
          <p:spPr>
            <a:xfrm>
              <a:off x="1947147"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41" name="Cirkel"/>
            <p:cNvSpPr/>
            <p:nvPr/>
          </p:nvSpPr>
          <p:spPr>
            <a:xfrm>
              <a:off x="268191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42" name="Cirkel"/>
            <p:cNvSpPr/>
            <p:nvPr/>
          </p:nvSpPr>
          <p:spPr>
            <a:xfrm>
              <a:off x="3076574"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43" name="Cirkel"/>
            <p:cNvSpPr/>
            <p:nvPr/>
          </p:nvSpPr>
          <p:spPr>
            <a:xfrm>
              <a:off x="3664391"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44"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546" name="Cirkel"/>
          <p:cNvSpPr/>
          <p:nvPr/>
        </p:nvSpPr>
        <p:spPr>
          <a:xfrm>
            <a:off x="7961134" y="4536928"/>
            <a:ext cx="679744" cy="679744"/>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47" name="Cirkel"/>
          <p:cNvSpPr/>
          <p:nvPr/>
        </p:nvSpPr>
        <p:spPr>
          <a:xfrm>
            <a:off x="7291256" y="4536928"/>
            <a:ext cx="679744" cy="679744"/>
          </a:xfrm>
          <a:prstGeom prst="ellipse">
            <a:avLst/>
          </a:prstGeom>
          <a:solidFill>
            <a:srgbClr val="078077"/>
          </a:solidFill>
          <a:ln w="12700">
            <a:solidFill>
              <a:schemeClr val="accent4">
                <a:hueOff val="-1109302"/>
                <a:lumOff val="-6470"/>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48" name="Lijn"/>
          <p:cNvSpPr/>
          <p:nvPr/>
        </p:nvSpPr>
        <p:spPr>
          <a:xfrm flipV="1">
            <a:off x="1635823" y="4388375"/>
            <a:ext cx="1" cy="97685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552" name="Groepeer"/>
          <p:cNvGrpSpPr/>
          <p:nvPr/>
        </p:nvGrpSpPr>
        <p:grpSpPr>
          <a:xfrm>
            <a:off x="6937785" y="1564216"/>
            <a:ext cx="1782958" cy="3947585"/>
            <a:chOff x="0" y="33635"/>
            <a:chExt cx="1782957" cy="3947583"/>
          </a:xfrm>
        </p:grpSpPr>
        <p:sp>
          <p:nvSpPr>
            <p:cNvPr id="549"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50" name="threshold"/>
            <p:cNvSpPr txBox="1"/>
            <p:nvPr/>
          </p:nvSpPr>
          <p:spPr>
            <a:xfrm>
              <a:off x="453624" y="33635"/>
              <a:ext cx="1329334" cy="402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3">
                      <a:hueOff val="-365725"/>
                      <a:satOff val="-32500"/>
                      <a:lumOff val="18235"/>
                    </a:schemeClr>
                  </a:solidFill>
                </a:defRPr>
              </a:lvl1pPr>
            </a:lstStyle>
            <a:p>
              <a:pPr/>
              <a:r>
                <a:t>threshold</a:t>
              </a:r>
            </a:p>
          </p:txBody>
        </p:sp>
        <p:sp>
          <p:nvSpPr>
            <p:cNvPr id="551"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fill="norm" stroke="1"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50800" tIns="50800" rIns="50800" bIns="50800" numCol="1" anchor="ctr">
              <a:noAutofit/>
            </a:bodyPr>
            <a:lstStyle/>
            <a:p>
              <a:pPr>
                <a:defRPr b="0" sz="2200">
                  <a:solidFill>
                    <a:schemeClr val="accent3">
                      <a:hueOff val="-365725"/>
                      <a:satOff val="-32500"/>
                      <a:lumOff val="18235"/>
                    </a:schemeClr>
                  </a:solidFill>
                  <a:latin typeface="+mn-lt"/>
                  <a:ea typeface="+mn-ea"/>
                  <a:cs typeface="+mn-cs"/>
                  <a:sym typeface="Helvetica Neue Medium"/>
                </a:defRPr>
              </a:pPr>
            </a:p>
          </p:txBody>
        </p:sp>
      </p:grpSp>
      <p:sp>
        <p:nvSpPr>
          <p:cNvPr id="553" name="Lijn"/>
          <p:cNvSpPr/>
          <p:nvPr/>
        </p:nvSpPr>
        <p:spPr>
          <a:xfrm flipV="1">
            <a:off x="6996785" y="4787282"/>
            <a:ext cx="1" cy="2934023"/>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556" name="Groepeer"/>
          <p:cNvGrpSpPr/>
          <p:nvPr/>
        </p:nvGrpSpPr>
        <p:grpSpPr>
          <a:xfrm>
            <a:off x="5725978" y="4787282"/>
            <a:ext cx="1233970" cy="2934024"/>
            <a:chOff x="0" y="0"/>
            <a:chExt cx="1233969" cy="2934022"/>
          </a:xfrm>
        </p:grpSpPr>
        <p:sp>
          <p:nvSpPr>
            <p:cNvPr id="554"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55" name="Lijn"/>
            <p:cNvSpPr/>
            <p:nvPr/>
          </p:nvSpPr>
          <p:spPr>
            <a:xfrm>
              <a:off x="26207" y="2569558"/>
              <a:ext cx="1207763"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559" name="Groepeer"/>
          <p:cNvGrpSpPr/>
          <p:nvPr/>
        </p:nvGrpSpPr>
        <p:grpSpPr>
          <a:xfrm>
            <a:off x="7031244" y="4787282"/>
            <a:ext cx="1236350" cy="2934024"/>
            <a:chOff x="0" y="0"/>
            <a:chExt cx="1236348" cy="2934022"/>
          </a:xfrm>
        </p:grpSpPr>
        <p:sp>
          <p:nvSpPr>
            <p:cNvPr id="557" name="Lijn"/>
            <p:cNvSpPr/>
            <p:nvPr/>
          </p:nvSpPr>
          <p:spPr>
            <a:xfrm flipV="1">
              <a:off x="1236348" y="-1"/>
              <a:ext cx="1" cy="2934024"/>
            </a:xfrm>
            <a:prstGeom prst="line">
              <a:avLst/>
            </a:prstGeom>
            <a:noFill/>
            <a:ln w="25400" cap="flat">
              <a:solidFill>
                <a:schemeClr val="accent6">
                  <a:satOff val="15424"/>
                  <a:lumOff val="17647"/>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58" name="Lijn"/>
            <p:cNvSpPr/>
            <p:nvPr/>
          </p:nvSpPr>
          <p:spPr>
            <a:xfrm>
              <a:off x="0" y="2569558"/>
              <a:ext cx="1207762"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563" name="Groepeer"/>
          <p:cNvGrpSpPr/>
          <p:nvPr/>
        </p:nvGrpSpPr>
        <p:grpSpPr>
          <a:xfrm>
            <a:off x="6447628" y="7644930"/>
            <a:ext cx="3845240" cy="1373777"/>
            <a:chOff x="0" y="0"/>
            <a:chExt cx="3845238" cy="1373775"/>
          </a:xfrm>
        </p:grpSpPr>
        <p:sp>
          <p:nvSpPr>
            <p:cNvPr id="560" name="soft margin"/>
            <p:cNvSpPr txBox="1"/>
            <p:nvPr/>
          </p:nvSpPr>
          <p:spPr>
            <a:xfrm>
              <a:off x="2296682" y="971146"/>
              <a:ext cx="1548557" cy="402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A9A9A9"/>
                  </a:solidFill>
                </a:defRPr>
              </a:lvl1pPr>
            </a:lstStyle>
            <a:p>
              <a:pPr/>
              <a:r>
                <a:t>soft margin</a:t>
              </a:r>
            </a:p>
          </p:txBody>
        </p:sp>
        <p:sp>
          <p:nvSpPr>
            <p:cNvPr id="561" name="Lijn"/>
            <p:cNvSpPr/>
            <p:nvPr/>
          </p:nvSpPr>
          <p:spPr>
            <a:xfrm>
              <a:off x="1184254" y="0"/>
              <a:ext cx="1034052" cy="1145612"/>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21556" y="21600"/>
                  </a:moveTo>
                  <a:cubicBezTo>
                    <a:pt x="15298" y="21053"/>
                    <a:pt x="9531" y="18296"/>
                    <a:pt x="5506" y="13928"/>
                  </a:cubicBezTo>
                  <a:cubicBezTo>
                    <a:pt x="1907" y="10020"/>
                    <a:pt x="-44" y="5086"/>
                    <a:pt x="0" y="0"/>
                  </a:cubicBezTo>
                </a:path>
              </a:pathLst>
            </a:custGeom>
            <a:noFill/>
            <a:ln w="50800" cap="flat">
              <a:solidFill>
                <a:srgbClr val="A9A9A9"/>
              </a:solidFill>
              <a:prstDash val="solid"/>
              <a:miter lim="400000"/>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62" name="Lijn"/>
            <p:cNvSpPr/>
            <p:nvPr/>
          </p:nvSpPr>
          <p:spPr>
            <a:xfrm>
              <a:off x="-1" y="3956"/>
              <a:ext cx="2218860" cy="1332103"/>
            </a:xfrm>
            <a:custGeom>
              <a:avLst/>
              <a:gdLst/>
              <a:ahLst/>
              <a:cxnLst>
                <a:cxn ang="0">
                  <a:pos x="wd2" y="hd2"/>
                </a:cxn>
                <a:cxn ang="5400000">
                  <a:pos x="wd2" y="hd2"/>
                </a:cxn>
                <a:cxn ang="10800000">
                  <a:pos x="wd2" y="hd2"/>
                </a:cxn>
                <a:cxn ang="16200000">
                  <a:pos x="wd2" y="hd2"/>
                </a:cxn>
              </a:cxnLst>
              <a:rect l="0" t="0" r="r" b="b"/>
              <a:pathLst>
                <a:path w="21600" h="20255" fill="norm" stroke="1"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564" name="Soft Margin Classifier = Support Vector Classifier (SVC)"/>
          <p:cNvSpPr txBox="1"/>
          <p:nvPr/>
        </p:nvSpPr>
        <p:spPr>
          <a:xfrm>
            <a:off x="270059" y="489113"/>
            <a:ext cx="3949480" cy="7709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Soft Margin Classifier = Support Vector Classifier (SVC)</a:t>
            </a:r>
          </a:p>
        </p:txBody>
      </p:sp>
      <p:sp>
        <p:nvSpPr>
          <p:cNvPr id="565" name="Cirkel"/>
          <p:cNvSpPr/>
          <p:nvPr/>
        </p:nvSpPr>
        <p:spPr>
          <a:xfrm>
            <a:off x="6191969" y="4536928"/>
            <a:ext cx="679743" cy="679744"/>
          </a:xfrm>
          <a:prstGeom prst="ellipse">
            <a:avLst/>
          </a:prstGeom>
          <a:solidFill>
            <a:srgbClr val="B74981"/>
          </a:solidFill>
          <a:ln w="12700">
            <a:solidFill>
              <a:schemeClr val="accent3">
                <a:hueOff val="820600"/>
                <a:lumOff val="-19411"/>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569" name="Groepeer"/>
          <p:cNvGrpSpPr/>
          <p:nvPr/>
        </p:nvGrpSpPr>
        <p:grpSpPr>
          <a:xfrm>
            <a:off x="6617515" y="2490859"/>
            <a:ext cx="4285410" cy="2046940"/>
            <a:chOff x="0" y="201314"/>
            <a:chExt cx="4285408" cy="2046938"/>
          </a:xfrm>
        </p:grpSpPr>
        <p:sp>
          <p:nvSpPr>
            <p:cNvPr id="566" name="Misclassification"/>
            <p:cNvSpPr/>
            <p:nvPr/>
          </p:nvSpPr>
          <p:spPr>
            <a:xfrm>
              <a:off x="3015408" y="20131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A9A9A9"/>
                  </a:solidFill>
                </a:defRPr>
              </a:lvl1pPr>
            </a:lstStyle>
            <a:p>
              <a:pPr/>
              <a:r>
                <a:t>Misclassification</a:t>
              </a:r>
            </a:p>
          </p:txBody>
        </p:sp>
        <p:sp>
          <p:nvSpPr>
            <p:cNvPr id="567" name="Lijn"/>
            <p:cNvSpPr/>
            <p:nvPr/>
          </p:nvSpPr>
          <p:spPr>
            <a:xfrm flipV="1">
              <a:off x="1212211" y="487822"/>
              <a:ext cx="1437763" cy="1606500"/>
            </a:xfrm>
            <a:prstGeom prst="line">
              <a:avLst/>
            </a:prstGeom>
            <a:noFill/>
            <a:ln w="63500" cap="flat">
              <a:solidFill>
                <a:srgbClr val="A9A9A9"/>
              </a:solidFill>
              <a:prstDash val="solid"/>
              <a:miter lim="400000"/>
              <a:head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68" name="Lijn"/>
            <p:cNvSpPr/>
            <p:nvPr/>
          </p:nvSpPr>
          <p:spPr>
            <a:xfrm flipV="1">
              <a:off x="0" y="467528"/>
              <a:ext cx="2662676" cy="1780726"/>
            </a:xfrm>
            <a:prstGeom prst="line">
              <a:avLst/>
            </a:prstGeom>
            <a:noFill/>
            <a:ln w="63500" cap="flat">
              <a:solidFill>
                <a:srgbClr val="A9A9A9"/>
              </a:solidFill>
              <a:prstDash val="solid"/>
              <a:miter lim="400000"/>
              <a:head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575" name="Groepeer"/>
          <p:cNvGrpSpPr/>
          <p:nvPr/>
        </p:nvGrpSpPr>
        <p:grpSpPr>
          <a:xfrm>
            <a:off x="2879174" y="5259921"/>
            <a:ext cx="5249313" cy="3888546"/>
            <a:chOff x="1044252" y="0"/>
            <a:chExt cx="5249311" cy="3888545"/>
          </a:xfrm>
        </p:grpSpPr>
        <p:sp>
          <p:nvSpPr>
            <p:cNvPr id="570" name="support vectors"/>
            <p:cNvSpPr/>
            <p:nvPr/>
          </p:nvSpPr>
          <p:spPr>
            <a:xfrm>
              <a:off x="1044252" y="261854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A9A9A9"/>
                  </a:solidFill>
                </a:defRPr>
              </a:lvl1pPr>
            </a:lstStyle>
            <a:p>
              <a:pPr/>
              <a:r>
                <a:t>support vectors</a:t>
              </a:r>
            </a:p>
          </p:txBody>
        </p:sp>
        <p:sp>
          <p:nvSpPr>
            <p:cNvPr id="571" name="Lijn"/>
            <p:cNvSpPr/>
            <p:nvPr/>
          </p:nvSpPr>
          <p:spPr>
            <a:xfrm flipH="1">
              <a:off x="1183000" y="57674"/>
              <a:ext cx="2379329" cy="2229004"/>
            </a:xfrm>
            <a:prstGeom prst="line">
              <a:avLst/>
            </a:prstGeom>
            <a:noFill/>
            <a:ln w="63500" cap="flat">
              <a:solidFill>
                <a:srgbClr val="A9A9A9"/>
              </a:solidFill>
              <a:prstDash val="solid"/>
              <a:miter lim="400000"/>
              <a:head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72" name="Lijn"/>
            <p:cNvSpPr/>
            <p:nvPr/>
          </p:nvSpPr>
          <p:spPr>
            <a:xfrm flipH="1">
              <a:off x="1288754" y="0"/>
              <a:ext cx="3126288" cy="2295071"/>
            </a:xfrm>
            <a:prstGeom prst="line">
              <a:avLst/>
            </a:prstGeom>
            <a:noFill/>
            <a:ln w="63500" cap="flat">
              <a:solidFill>
                <a:srgbClr val="A9A9A9"/>
              </a:solidFill>
              <a:prstDash val="solid"/>
              <a:miter lim="400000"/>
              <a:head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73" name="Lijn"/>
            <p:cNvSpPr/>
            <p:nvPr/>
          </p:nvSpPr>
          <p:spPr>
            <a:xfrm flipH="1">
              <a:off x="1431412" y="1106"/>
              <a:ext cx="4003728" cy="2307322"/>
            </a:xfrm>
            <a:prstGeom prst="line">
              <a:avLst/>
            </a:prstGeom>
            <a:noFill/>
            <a:ln w="63500" cap="flat">
              <a:solidFill>
                <a:srgbClr val="A9A9A9"/>
              </a:solidFill>
              <a:prstDash val="solid"/>
              <a:miter lim="400000"/>
              <a:head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74" name="Lijn"/>
            <p:cNvSpPr/>
            <p:nvPr/>
          </p:nvSpPr>
          <p:spPr>
            <a:xfrm flipH="1">
              <a:off x="1623826" y="36285"/>
              <a:ext cx="4669739" cy="2263954"/>
            </a:xfrm>
            <a:prstGeom prst="line">
              <a:avLst/>
            </a:prstGeom>
            <a:noFill/>
            <a:ln w="63500" cap="flat">
              <a:solidFill>
                <a:srgbClr val="A9A9A9"/>
              </a:solidFill>
              <a:prstDash val="solid"/>
              <a:miter lim="400000"/>
              <a:head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5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64" grpId="3"/>
      <p:bldP build="whole" bldLvl="1" animBg="1" rev="0" advAuto="0" spid="569" grpId="1"/>
      <p:bldP build="whole" bldLvl="1" animBg="1" rev="0" advAuto="0" spid="575" grpId="2"/>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9" name="Lijn"/>
          <p:cNvSpPr/>
          <p:nvPr/>
        </p:nvSpPr>
        <p:spPr>
          <a:xfrm>
            <a:off x="1478031" y="4876800"/>
            <a:ext cx="11106428" cy="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588" name="Groepeer"/>
          <p:cNvGrpSpPr/>
          <p:nvPr/>
        </p:nvGrpSpPr>
        <p:grpSpPr>
          <a:xfrm>
            <a:off x="2082958" y="4536928"/>
            <a:ext cx="3949479" cy="679744"/>
            <a:chOff x="0" y="0"/>
            <a:chExt cx="3949478" cy="679742"/>
          </a:xfrm>
        </p:grpSpPr>
        <p:sp>
          <p:nvSpPr>
            <p:cNvPr id="580" name="Cirkel"/>
            <p:cNvSpPr/>
            <p:nvPr/>
          </p:nvSpPr>
          <p:spPr>
            <a:xfrm>
              <a:off x="0"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81" name="Cirkel"/>
            <p:cNvSpPr/>
            <p:nvPr/>
          </p:nvSpPr>
          <p:spPr>
            <a:xfrm>
              <a:off x="495971"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82" name="Cirkel"/>
            <p:cNvSpPr/>
            <p:nvPr/>
          </p:nvSpPr>
          <p:spPr>
            <a:xfrm>
              <a:off x="881726"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83" name="Cirkel"/>
            <p:cNvSpPr/>
            <p:nvPr/>
          </p:nvSpPr>
          <p:spPr>
            <a:xfrm>
              <a:off x="1157266"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84" name="Cirkel"/>
            <p:cNvSpPr/>
            <p:nvPr/>
          </p:nvSpPr>
          <p:spPr>
            <a:xfrm>
              <a:off x="1763453"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85" name="Cirkel"/>
            <p:cNvSpPr/>
            <p:nvPr/>
          </p:nvSpPr>
          <p:spPr>
            <a:xfrm>
              <a:off x="2314532"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86" name="Cirkel"/>
            <p:cNvSpPr/>
            <p:nvPr/>
          </p:nvSpPr>
          <p:spPr>
            <a:xfrm>
              <a:off x="2645179"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87"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599" name="Groepeer"/>
          <p:cNvGrpSpPr/>
          <p:nvPr/>
        </p:nvGrpSpPr>
        <p:grpSpPr>
          <a:xfrm>
            <a:off x="7961134" y="4536928"/>
            <a:ext cx="4344136" cy="679744"/>
            <a:chOff x="0" y="0"/>
            <a:chExt cx="4344134" cy="679742"/>
          </a:xfrm>
        </p:grpSpPr>
        <p:sp>
          <p:nvSpPr>
            <p:cNvPr id="589" name="Cirkel"/>
            <p:cNvSpPr/>
            <p:nvPr/>
          </p:nvSpPr>
          <p:spPr>
            <a:xfrm>
              <a:off x="367386"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90" name="Cirkel"/>
            <p:cNvSpPr/>
            <p:nvPr/>
          </p:nvSpPr>
          <p:spPr>
            <a:xfrm>
              <a:off x="661295"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91" name="Cirkel"/>
            <p:cNvSpPr/>
            <p:nvPr/>
          </p:nvSpPr>
          <p:spPr>
            <a:xfrm>
              <a:off x="1157266"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92" name="Cirkel"/>
            <p:cNvSpPr/>
            <p:nvPr/>
          </p:nvSpPr>
          <p:spPr>
            <a:xfrm>
              <a:off x="134095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93" name="Cirkel"/>
            <p:cNvSpPr/>
            <p:nvPr/>
          </p:nvSpPr>
          <p:spPr>
            <a:xfrm>
              <a:off x="1781822"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94" name="Cirkel"/>
            <p:cNvSpPr/>
            <p:nvPr/>
          </p:nvSpPr>
          <p:spPr>
            <a:xfrm>
              <a:off x="1947147"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95" name="Cirkel"/>
            <p:cNvSpPr/>
            <p:nvPr/>
          </p:nvSpPr>
          <p:spPr>
            <a:xfrm>
              <a:off x="268191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96" name="Cirkel"/>
            <p:cNvSpPr/>
            <p:nvPr/>
          </p:nvSpPr>
          <p:spPr>
            <a:xfrm>
              <a:off x="3076574"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97" name="Cirkel"/>
            <p:cNvSpPr/>
            <p:nvPr/>
          </p:nvSpPr>
          <p:spPr>
            <a:xfrm>
              <a:off x="3664391"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98"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600" name="Cirkel"/>
          <p:cNvSpPr/>
          <p:nvPr/>
        </p:nvSpPr>
        <p:spPr>
          <a:xfrm>
            <a:off x="7291256" y="4536928"/>
            <a:ext cx="679744" cy="679744"/>
          </a:xfrm>
          <a:prstGeom prst="ellipse">
            <a:avLst/>
          </a:prstGeom>
          <a:solidFill>
            <a:srgbClr val="078077"/>
          </a:solidFill>
          <a:ln w="12700">
            <a:solidFill>
              <a:schemeClr val="accent4">
                <a:hueOff val="-1109302"/>
                <a:lumOff val="-6470"/>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01" name="Lijn"/>
          <p:cNvSpPr/>
          <p:nvPr/>
        </p:nvSpPr>
        <p:spPr>
          <a:xfrm flipV="1">
            <a:off x="1635823" y="4388375"/>
            <a:ext cx="1" cy="97685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605" name="Groepeer"/>
          <p:cNvGrpSpPr/>
          <p:nvPr/>
        </p:nvGrpSpPr>
        <p:grpSpPr>
          <a:xfrm>
            <a:off x="6937785" y="1564216"/>
            <a:ext cx="1782958" cy="3947585"/>
            <a:chOff x="0" y="33635"/>
            <a:chExt cx="1782957" cy="3947583"/>
          </a:xfrm>
        </p:grpSpPr>
        <p:sp>
          <p:nvSpPr>
            <p:cNvPr id="602"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03" name="threshold"/>
            <p:cNvSpPr txBox="1"/>
            <p:nvPr/>
          </p:nvSpPr>
          <p:spPr>
            <a:xfrm>
              <a:off x="453624" y="33635"/>
              <a:ext cx="1329334" cy="402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3">
                      <a:hueOff val="-365725"/>
                      <a:satOff val="-32500"/>
                      <a:lumOff val="18235"/>
                    </a:schemeClr>
                  </a:solidFill>
                </a:defRPr>
              </a:lvl1pPr>
            </a:lstStyle>
            <a:p>
              <a:pPr/>
              <a:r>
                <a:t>threshold</a:t>
              </a:r>
            </a:p>
          </p:txBody>
        </p:sp>
        <p:sp>
          <p:nvSpPr>
            <p:cNvPr id="604"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fill="norm" stroke="1"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50800" tIns="50800" rIns="50800" bIns="50800" numCol="1" anchor="ctr">
              <a:noAutofit/>
            </a:bodyPr>
            <a:lstStyle/>
            <a:p>
              <a:pPr>
                <a:defRPr b="0" sz="2200">
                  <a:solidFill>
                    <a:schemeClr val="accent3">
                      <a:hueOff val="-365725"/>
                      <a:satOff val="-32500"/>
                      <a:lumOff val="18235"/>
                    </a:schemeClr>
                  </a:solidFill>
                  <a:latin typeface="+mn-lt"/>
                  <a:ea typeface="+mn-ea"/>
                  <a:cs typeface="+mn-cs"/>
                  <a:sym typeface="Helvetica Neue Medium"/>
                </a:defRPr>
              </a:pPr>
            </a:p>
          </p:txBody>
        </p:sp>
      </p:grpSp>
      <p:sp>
        <p:nvSpPr>
          <p:cNvPr id="606" name="Cirkel"/>
          <p:cNvSpPr/>
          <p:nvPr/>
        </p:nvSpPr>
        <p:spPr>
          <a:xfrm>
            <a:off x="7111534" y="4536928"/>
            <a:ext cx="679744" cy="679744"/>
          </a:xfrm>
          <a:prstGeom prst="ellipse">
            <a:avLst/>
          </a:prstGeom>
          <a:solidFill>
            <a:schemeClr val="accent6">
              <a:satOff val="15424"/>
              <a:lumOff val="17647"/>
            </a:schemeClr>
          </a:solidFill>
          <a:ln w="12700">
            <a:solidFill>
              <a:schemeClr val="accent4">
                <a:hueOff val="-1109302"/>
                <a:lumOff val="-6470"/>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07" name="Rechthoek"/>
          <p:cNvSpPr/>
          <p:nvPr/>
        </p:nvSpPr>
        <p:spPr>
          <a:xfrm>
            <a:off x="7103851" y="4241800"/>
            <a:ext cx="5419044" cy="1270000"/>
          </a:xfrm>
          <a:prstGeom prst="rect">
            <a:avLst/>
          </a:prstGeom>
          <a:ln w="63500">
            <a:solidFill>
              <a:schemeClr val="accent6">
                <a:satOff val="15424"/>
                <a:lumOff val="17647"/>
              </a:schemeClr>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608" name="Cirkel"/>
          <p:cNvSpPr/>
          <p:nvPr/>
        </p:nvSpPr>
        <p:spPr>
          <a:xfrm>
            <a:off x="7111534" y="6785248"/>
            <a:ext cx="679744" cy="679744"/>
          </a:xfrm>
          <a:prstGeom prst="ellipse">
            <a:avLst/>
          </a:pr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609" name="Misclassification"/>
          <p:cNvSpPr txBox="1"/>
          <p:nvPr/>
        </p:nvSpPr>
        <p:spPr>
          <a:xfrm>
            <a:off x="8534796" y="2289545"/>
            <a:ext cx="2196257" cy="4026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A9A9A9"/>
                </a:solidFill>
              </a:defRPr>
            </a:lvl1pPr>
          </a:lstStyle>
          <a:p>
            <a:pPr/>
            <a:r>
              <a:t>Misclassification</a:t>
            </a:r>
          </a:p>
        </p:txBody>
      </p:sp>
      <p:sp>
        <p:nvSpPr>
          <p:cNvPr id="610" name="Lijn"/>
          <p:cNvSpPr/>
          <p:nvPr/>
        </p:nvSpPr>
        <p:spPr>
          <a:xfrm flipV="1">
            <a:off x="7829727" y="2743619"/>
            <a:ext cx="1582524" cy="1640249"/>
          </a:xfrm>
          <a:prstGeom prst="line">
            <a:avLst/>
          </a:prstGeom>
          <a:ln w="63500">
            <a:solidFill>
              <a:srgbClr val="A9A9A9"/>
            </a:solidFill>
            <a:miter lim="400000"/>
            <a:headEnd type="stealth"/>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path" nodeType="clickEffect" presetSubtype="0" presetID="-1" grpId="2" accel="50000" decel="50000" fill="hold">
                                  <p:stCondLst>
                                    <p:cond delay="0"/>
                                  </p:stCondLst>
                                  <p:childTnLst>
                                    <p:animMotion path="M 0.000000 0.000000 L 0.001638 -0.239351" origin="layout" pathEditMode="relative">
                                      <p:cBhvr>
                                        <p:cTn id="10" dur="1000" fill="hold"/>
                                        <p:tgtEl>
                                          <p:spTgt spid="608"/>
                                        </p:tgtEl>
                                        <p:attrNameLst>
                                          <p:attrName>ppt_x</p:attrName>
                                          <p:attrName>ppt_y</p:attrName>
                                        </p:attrNameLst>
                                      </p:cBhvr>
                                    </p:animMotion>
                                  </p:childTnLst>
                                </p:cTn>
                              </p:par>
                            </p:childTnLst>
                          </p:cTn>
                        </p:par>
                        <p:par>
                          <p:cTn id="11" fill="hold">
                            <p:stCondLst>
                              <p:cond delay="1000"/>
                            </p:stCondLst>
                            <p:childTnLst>
                              <p:par>
                                <p:cTn id="12" presetClass="exit" nodeType="afterEffect" presetSubtype="0" presetID="1" grpId="3" fill="hold">
                                  <p:stCondLst>
                                    <p:cond delay="0"/>
                                  </p:stCondLst>
                                  <p:iterate type="el" backwards="0">
                                    <p:tmAbs val="0"/>
                                  </p:iterate>
                                  <p:childTnLst>
                                    <p:set>
                                      <p:cBhvr>
                                        <p:cTn id="13" fill="hold">
                                          <p:stCondLst>
                                            <p:cond delay="0"/>
                                          </p:stCondLst>
                                        </p:cTn>
                                        <p:tgtEl>
                                          <p:spTgt spid="608"/>
                                        </p:tgtEl>
                                        <p:attrNameLst>
                                          <p:attrName>style.visibility</p:attrName>
                                        </p:attrNameLst>
                                      </p:cBhvr>
                                      <p:to>
                                        <p:strVal val="hidden"/>
                                      </p:to>
                                    </p:set>
                                  </p:childTnLst>
                                </p:cTn>
                              </p:par>
                            </p:childTnLst>
                          </p:cTn>
                        </p:par>
                        <p:par>
                          <p:cTn id="14" fill="hold">
                            <p:stCondLst>
                              <p:cond delay="1000"/>
                            </p:stCondLst>
                            <p:childTnLst>
                              <p:par>
                                <p:cTn id="15" presetClass="entr" nodeType="afterEffect" presetSubtype="0" presetID="1" grpId="4" fill="hold">
                                  <p:stCondLst>
                                    <p:cond delay="0"/>
                                  </p:stCondLst>
                                  <p:iterate type="el" backwards="0">
                                    <p:tmAbs val="0"/>
                                  </p:iterate>
                                  <p:childTnLst>
                                    <p:set>
                                      <p:cBhvr>
                                        <p:cTn id="16" fill="hold"/>
                                        <p:tgtEl>
                                          <p:spTgt spid="6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6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6" grpId="4"/>
      <p:bldP build="whole" bldLvl="1" animBg="1" rev="0" advAuto="0" spid="608" grpId="3"/>
      <p:bldP build="whole" bldLvl="1" animBg="1" rev="0" advAuto="0" spid="607" grpId="5"/>
      <p:bldP build="whole" bldLvl="1" animBg="1" rev="0" advAuto="0" spid="608"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18" name="Groepeer"/>
          <p:cNvGrpSpPr/>
          <p:nvPr/>
        </p:nvGrpSpPr>
        <p:grpSpPr>
          <a:xfrm>
            <a:off x="2462879" y="1735577"/>
            <a:ext cx="7735120" cy="6318740"/>
            <a:chOff x="-343921" y="0"/>
            <a:chExt cx="7735119" cy="6318738"/>
          </a:xfrm>
        </p:grpSpPr>
        <p:sp>
          <p:nvSpPr>
            <p:cNvPr id="614" name="Lijn"/>
            <p:cNvSpPr/>
            <p:nvPr/>
          </p:nvSpPr>
          <p:spPr>
            <a:xfrm flipV="1">
              <a:off x="463034" y="-1"/>
              <a:ext cx="1" cy="6282447"/>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15" name="Lijn"/>
            <p:cNvSpPr/>
            <p:nvPr/>
          </p:nvSpPr>
          <p:spPr>
            <a:xfrm>
              <a:off x="0" y="5719576"/>
              <a:ext cx="7391198" cy="1"/>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16" name="Variance"/>
            <p:cNvSpPr txBox="1"/>
            <p:nvPr/>
          </p:nvSpPr>
          <p:spPr>
            <a:xfrm rot="16200000">
              <a:off x="-940400" y="2391990"/>
              <a:ext cx="1752452" cy="5594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vl1pPr>
            </a:lstStyle>
            <a:p>
              <a:pPr/>
              <a:r>
                <a:t>Variance</a:t>
              </a:r>
            </a:p>
          </p:txBody>
        </p:sp>
        <p:sp>
          <p:nvSpPr>
            <p:cNvPr id="617" name="Bias"/>
            <p:cNvSpPr txBox="1"/>
            <p:nvPr/>
          </p:nvSpPr>
          <p:spPr>
            <a:xfrm>
              <a:off x="2819373" y="5759244"/>
              <a:ext cx="1752452" cy="5594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600"/>
              </a:lvl1pPr>
            </a:lstStyle>
            <a:p>
              <a:pPr/>
              <a:r>
                <a:t>Bias</a:t>
              </a:r>
            </a:p>
          </p:txBody>
        </p:sp>
      </p:grpSp>
      <p:pic>
        <p:nvPicPr>
          <p:cNvPr id="619" name="pasted-image.png" descr="pasted-image.png"/>
          <p:cNvPicPr>
            <a:picLocks noChangeAspect="1"/>
          </p:cNvPicPr>
          <p:nvPr/>
        </p:nvPicPr>
        <p:blipFill>
          <a:blip r:embed="rId3">
            <a:extLst/>
          </a:blip>
          <a:stretch>
            <a:fillRect/>
          </a:stretch>
        </p:blipFill>
        <p:spPr>
          <a:xfrm>
            <a:off x="1225849" y="598263"/>
            <a:ext cx="4495906" cy="729664"/>
          </a:xfrm>
          <a:prstGeom prst="rect">
            <a:avLst/>
          </a:prstGeom>
          <a:ln w="12700">
            <a:miter lim="400000"/>
          </a:ln>
        </p:spPr>
      </p:pic>
      <p:pic>
        <p:nvPicPr>
          <p:cNvPr id="620" name="pasted-image.png" descr="pasted-image.png"/>
          <p:cNvPicPr>
            <a:picLocks noChangeAspect="1"/>
          </p:cNvPicPr>
          <p:nvPr/>
        </p:nvPicPr>
        <p:blipFill>
          <a:blip r:embed="rId4">
            <a:extLst/>
          </a:blip>
          <a:stretch>
            <a:fillRect/>
          </a:stretch>
        </p:blipFill>
        <p:spPr>
          <a:xfrm>
            <a:off x="7696102" y="7794566"/>
            <a:ext cx="5255314" cy="729664"/>
          </a:xfrm>
          <a:prstGeom prst="rect">
            <a:avLst/>
          </a:prstGeom>
          <a:ln w="12700">
            <a:miter lim="400000"/>
          </a:ln>
        </p:spPr>
      </p:pic>
      <p:sp>
        <p:nvSpPr>
          <p:cNvPr id="621" name="Lijn"/>
          <p:cNvSpPr/>
          <p:nvPr/>
        </p:nvSpPr>
        <p:spPr>
          <a:xfrm>
            <a:off x="3723522" y="1846577"/>
            <a:ext cx="5979637" cy="5209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385" y="5618"/>
                  <a:pt x="2622" y="10857"/>
                  <a:pt x="6253" y="14648"/>
                </a:cubicBezTo>
                <a:cubicBezTo>
                  <a:pt x="8296" y="16781"/>
                  <a:pt x="10684" y="18361"/>
                  <a:pt x="13203" y="19498"/>
                </a:cubicBezTo>
                <a:cubicBezTo>
                  <a:pt x="15862" y="20698"/>
                  <a:pt x="18694" y="21417"/>
                  <a:pt x="21600" y="21600"/>
                </a:cubicBezTo>
              </a:path>
            </a:pathLst>
          </a:custGeom>
          <a:ln w="63500">
            <a:solidFill>
              <a:srgbClr val="37D836"/>
            </a:solidFill>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625" name="Kernels"/>
          <p:cNvSpPr txBox="1"/>
          <p:nvPr/>
        </p:nvSpPr>
        <p:spPr>
          <a:xfrm>
            <a:off x="384647" y="4342488"/>
            <a:ext cx="12235507" cy="10686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400">
                <a:latin typeface="+mn-lt"/>
                <a:ea typeface="+mn-ea"/>
                <a:cs typeface="+mn-cs"/>
                <a:sym typeface="Helvetica Neue Medium"/>
              </a:defRPr>
            </a:lvl1pPr>
          </a:lstStyle>
          <a:p>
            <a:pPr/>
            <a:r>
              <a:t>Kernels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7" name="Lijn"/>
          <p:cNvSpPr/>
          <p:nvPr/>
        </p:nvSpPr>
        <p:spPr>
          <a:xfrm>
            <a:off x="1478031" y="4876800"/>
            <a:ext cx="11106428" cy="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634" name="Groepeer"/>
          <p:cNvGrpSpPr/>
          <p:nvPr/>
        </p:nvGrpSpPr>
        <p:grpSpPr>
          <a:xfrm>
            <a:off x="4699795" y="4536928"/>
            <a:ext cx="3949480" cy="679744"/>
            <a:chOff x="0" y="0"/>
            <a:chExt cx="3949478" cy="679742"/>
          </a:xfrm>
        </p:grpSpPr>
        <p:sp>
          <p:nvSpPr>
            <p:cNvPr id="628"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29"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30"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31"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32"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33"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640" name="Groepeer"/>
          <p:cNvGrpSpPr/>
          <p:nvPr/>
        </p:nvGrpSpPr>
        <p:grpSpPr>
          <a:xfrm>
            <a:off x="8622430" y="4536928"/>
            <a:ext cx="3682840" cy="679744"/>
            <a:chOff x="0" y="0"/>
            <a:chExt cx="3682839" cy="679742"/>
          </a:xfrm>
        </p:grpSpPr>
        <p:sp>
          <p:nvSpPr>
            <p:cNvPr id="635"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36" name="Cirkel"/>
            <p:cNvSpPr/>
            <p:nvPr/>
          </p:nvSpPr>
          <p:spPr>
            <a:xfrm>
              <a:off x="679663"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37" name="Cirkel"/>
            <p:cNvSpPr/>
            <p:nvPr/>
          </p:nvSpPr>
          <p:spPr>
            <a:xfrm>
              <a:off x="128585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38" name="Cirkel"/>
            <p:cNvSpPr/>
            <p:nvPr/>
          </p:nvSpPr>
          <p:spPr>
            <a:xfrm>
              <a:off x="2020623"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39" name="Cirkel"/>
            <p:cNvSpPr/>
            <p:nvPr/>
          </p:nvSpPr>
          <p:spPr>
            <a:xfrm>
              <a:off x="300309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641" name="Lijn"/>
          <p:cNvSpPr/>
          <p:nvPr/>
        </p:nvSpPr>
        <p:spPr>
          <a:xfrm flipV="1">
            <a:off x="1635823" y="4388375"/>
            <a:ext cx="1" cy="97685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647" name="Groepeer"/>
          <p:cNvGrpSpPr/>
          <p:nvPr/>
        </p:nvGrpSpPr>
        <p:grpSpPr>
          <a:xfrm>
            <a:off x="1823111" y="4536928"/>
            <a:ext cx="3361663" cy="679744"/>
            <a:chOff x="0" y="0"/>
            <a:chExt cx="3361661" cy="679742"/>
          </a:xfrm>
        </p:grpSpPr>
        <p:sp>
          <p:nvSpPr>
            <p:cNvPr id="642"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43"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44"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45"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46"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648" name="Vergelijking"/>
          <p:cNvSpPr txBox="1"/>
          <p:nvPr/>
        </p:nvSpPr>
        <p:spPr>
          <a:xfrm>
            <a:off x="6180104" y="5673474"/>
            <a:ext cx="1289183" cy="430696"/>
          </a:xfrm>
          <a:prstGeom prst="rect">
            <a:avLst/>
          </a:prstGeom>
          <a:ln w="12700">
            <a:miter lim="400000"/>
          </a:ln>
        </p:spPr>
        <p:txBody>
          <a:bodyPr wrap="none" lIns="0" tIns="0" rIns="0" bIns="0">
            <a:spAutoFit/>
          </a:bodyPr>
          <a:lstStyle/>
          <a:p>
            <a:pPr algn="l" defTabSz="914400" latinLnBrk="1">
              <a:defRPr b="0" sz="1800">
                <a:solidFill>
                  <a:srgbClr val="000000"/>
                </a:solidFill>
              </a:defRPr>
            </a:pPr>
            <a14:m>
              <m:oMathPara>
                <m:oMathParaPr>
                  <m:jc m:val="centerGroup"/>
                </m:oMathParaPr>
                <m:oMath>
                  <m:sSub>
                    <m:e>
                      <m:r>
                        <a:rPr xmlns:a="http://schemas.openxmlformats.org/drawingml/2006/main" sz="4800" i="1">
                          <a:solidFill>
                            <a:srgbClr val="FEFEFE"/>
                          </a:solidFill>
                          <a:latin typeface="Cambria Math" panose="02040503050406030204" pitchFamily="18" charset="0"/>
                        </a:rPr>
                        <m:t>x</m:t>
                      </m:r>
                    </m:e>
                    <m:sub>
                      <m:r>
                        <a:rPr xmlns:a="http://schemas.openxmlformats.org/drawingml/2006/main" sz="4800" i="1">
                          <a:solidFill>
                            <a:srgbClr val="FEFEFE"/>
                          </a:solidFill>
                          <a:latin typeface="Cambria Math" panose="02040503050406030204" pitchFamily="18" charset="0"/>
                        </a:rPr>
                        <m:t>i</m:t>
                      </m:r>
                    </m:sub>
                  </m:sSub>
                  <m:r>
                    <a:rPr xmlns:a="http://schemas.openxmlformats.org/drawingml/2006/main" sz="4800" i="1">
                      <a:solidFill>
                        <a:srgbClr val="FEFEFE"/>
                      </a:solidFill>
                      <a:latin typeface="Cambria Math" panose="02040503050406030204" pitchFamily="18" charset="0"/>
                    </a:rPr>
                    <m:t>→</m:t>
                  </m:r>
                </m:oMath>
              </m:oMathPara>
            </a14:m>
            <a:endParaRPr sz="4800">
              <a:solidFill>
                <a:srgbClr val="FFFFFF"/>
              </a:solidFill>
            </a:endParaR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31" name="Classifier that deals with outliers"/>
          <p:cNvSpPr txBox="1"/>
          <p:nvPr/>
        </p:nvSpPr>
        <p:spPr>
          <a:xfrm>
            <a:off x="384647" y="3847188"/>
            <a:ext cx="12235507" cy="20592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400">
                <a:latin typeface="+mn-lt"/>
                <a:ea typeface="+mn-ea"/>
                <a:cs typeface="+mn-cs"/>
                <a:sym typeface="Helvetica Neue Medium"/>
              </a:defRPr>
            </a:lvl1pPr>
          </a:lstStyle>
          <a:p>
            <a:pPr/>
            <a:r>
              <a:t>Classifier that deals with outliers</a:t>
            </a:r>
          </a:p>
        </p:txBody>
      </p:sp>
      <p:sp>
        <p:nvSpPr>
          <p:cNvPr id="132" name="Support vector machines"/>
          <p:cNvSpPr txBox="1"/>
          <p:nvPr/>
        </p:nvSpPr>
        <p:spPr>
          <a:xfrm>
            <a:off x="383684" y="1123960"/>
            <a:ext cx="11933429" cy="13040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8000">
                <a:latin typeface="+mn-lt"/>
                <a:ea typeface="+mn-ea"/>
                <a:cs typeface="+mn-cs"/>
                <a:sym typeface="Helvetica Neue Medium"/>
              </a:defRPr>
            </a:lvl1pPr>
          </a:lstStyle>
          <a:p>
            <a:pPr/>
            <a:r>
              <a:t>Support vector machines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2" name="Lijn"/>
          <p:cNvSpPr/>
          <p:nvPr/>
        </p:nvSpPr>
        <p:spPr>
          <a:xfrm flipV="1">
            <a:off x="1674305" y="117046"/>
            <a:ext cx="1" cy="8499984"/>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53" name="Lijn"/>
          <p:cNvSpPr/>
          <p:nvPr/>
        </p:nvSpPr>
        <p:spPr>
          <a:xfrm>
            <a:off x="1516513" y="8128605"/>
            <a:ext cx="11106429" cy="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54" name="Cirkel"/>
          <p:cNvSpPr/>
          <p:nvPr/>
        </p:nvSpPr>
        <p:spPr>
          <a:xfrm>
            <a:off x="5234249" y="6628471"/>
            <a:ext cx="679744" cy="679743"/>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55" name="Cirkel"/>
          <p:cNvSpPr/>
          <p:nvPr/>
        </p:nvSpPr>
        <p:spPr>
          <a:xfrm>
            <a:off x="5895544" y="6403349"/>
            <a:ext cx="679744" cy="679744"/>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56" name="Cirkel"/>
          <p:cNvSpPr/>
          <p:nvPr/>
        </p:nvSpPr>
        <p:spPr>
          <a:xfrm>
            <a:off x="6482490" y="6057003"/>
            <a:ext cx="679743" cy="679743"/>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57" name="Cirkel"/>
          <p:cNvSpPr/>
          <p:nvPr/>
        </p:nvSpPr>
        <p:spPr>
          <a:xfrm>
            <a:off x="7383457" y="5614449"/>
            <a:ext cx="679744" cy="679744"/>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58" name="Cirkel"/>
          <p:cNvSpPr/>
          <p:nvPr/>
        </p:nvSpPr>
        <p:spPr>
          <a:xfrm>
            <a:off x="8008014" y="5114171"/>
            <a:ext cx="679743" cy="679744"/>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59" name="Cirkel"/>
          <p:cNvSpPr/>
          <p:nvPr/>
        </p:nvSpPr>
        <p:spPr>
          <a:xfrm>
            <a:off x="8660913" y="4536928"/>
            <a:ext cx="679743" cy="679744"/>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60" name="Cirkel"/>
          <p:cNvSpPr/>
          <p:nvPr/>
        </p:nvSpPr>
        <p:spPr>
          <a:xfrm>
            <a:off x="9340577" y="3959685"/>
            <a:ext cx="679743" cy="679743"/>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61" name="Cirkel"/>
          <p:cNvSpPr/>
          <p:nvPr/>
        </p:nvSpPr>
        <p:spPr>
          <a:xfrm>
            <a:off x="9946764" y="3132302"/>
            <a:ext cx="679744" cy="679744"/>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62" name="Cirkel"/>
          <p:cNvSpPr/>
          <p:nvPr/>
        </p:nvSpPr>
        <p:spPr>
          <a:xfrm>
            <a:off x="10681537" y="1958574"/>
            <a:ext cx="679743" cy="679743"/>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63" name="Cirkel"/>
          <p:cNvSpPr/>
          <p:nvPr/>
        </p:nvSpPr>
        <p:spPr>
          <a:xfrm>
            <a:off x="10855868" y="1054225"/>
            <a:ext cx="679743" cy="679744"/>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64" name="Cirkel"/>
          <p:cNvSpPr/>
          <p:nvPr/>
        </p:nvSpPr>
        <p:spPr>
          <a:xfrm>
            <a:off x="2522890" y="7363253"/>
            <a:ext cx="679743" cy="679744"/>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65" name="Cirkel"/>
          <p:cNvSpPr/>
          <p:nvPr/>
        </p:nvSpPr>
        <p:spPr>
          <a:xfrm>
            <a:off x="2922654" y="7312453"/>
            <a:ext cx="679743" cy="679744"/>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66" name="Cirkel"/>
          <p:cNvSpPr/>
          <p:nvPr/>
        </p:nvSpPr>
        <p:spPr>
          <a:xfrm>
            <a:off x="3643417" y="7158010"/>
            <a:ext cx="679743" cy="679743"/>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67" name="Cirkel"/>
          <p:cNvSpPr/>
          <p:nvPr/>
        </p:nvSpPr>
        <p:spPr>
          <a:xfrm>
            <a:off x="4524272" y="6857493"/>
            <a:ext cx="679744" cy="679744"/>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68" name="Cirkel"/>
          <p:cNvSpPr/>
          <p:nvPr/>
        </p:nvSpPr>
        <p:spPr>
          <a:xfrm>
            <a:off x="1749299" y="7401353"/>
            <a:ext cx="679743" cy="679744"/>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69" name="Vergelijking"/>
          <p:cNvSpPr txBox="1"/>
          <p:nvPr/>
        </p:nvSpPr>
        <p:spPr>
          <a:xfrm>
            <a:off x="6218587" y="8925280"/>
            <a:ext cx="1289183" cy="430695"/>
          </a:xfrm>
          <a:prstGeom prst="rect">
            <a:avLst/>
          </a:prstGeom>
          <a:ln w="12700">
            <a:miter lim="400000"/>
          </a:ln>
        </p:spPr>
        <p:txBody>
          <a:bodyPr wrap="none" lIns="0" tIns="0" rIns="0" bIns="0">
            <a:spAutoFit/>
          </a:bodyPr>
          <a:lstStyle/>
          <a:p>
            <a:pPr algn="l" defTabSz="914400" latinLnBrk="1">
              <a:defRPr b="0" sz="1800">
                <a:solidFill>
                  <a:srgbClr val="000000"/>
                </a:solidFill>
              </a:defRPr>
            </a:pPr>
            <a14:m>
              <m:oMathPara>
                <m:oMathParaPr>
                  <m:jc m:val="centerGroup"/>
                </m:oMathParaPr>
                <m:oMath>
                  <m:sSub>
                    <m:e>
                      <m:r>
                        <a:rPr xmlns:a="http://schemas.openxmlformats.org/drawingml/2006/main" sz="4800" i="1">
                          <a:solidFill>
                            <a:srgbClr val="FEFEFE"/>
                          </a:solidFill>
                          <a:latin typeface="Cambria Math" panose="02040503050406030204" pitchFamily="18" charset="0"/>
                        </a:rPr>
                        <m:t>x</m:t>
                      </m:r>
                    </m:e>
                    <m:sub>
                      <m:r>
                        <a:rPr xmlns:a="http://schemas.openxmlformats.org/drawingml/2006/main" sz="4800" i="1">
                          <a:solidFill>
                            <a:srgbClr val="FEFEFE"/>
                          </a:solidFill>
                          <a:latin typeface="Cambria Math" panose="02040503050406030204" pitchFamily="18" charset="0"/>
                        </a:rPr>
                        <m:t>i</m:t>
                      </m:r>
                    </m:sub>
                  </m:sSub>
                  <m:r>
                    <a:rPr xmlns:a="http://schemas.openxmlformats.org/drawingml/2006/main" sz="4800" i="1">
                      <a:solidFill>
                        <a:srgbClr val="FEFEFE"/>
                      </a:solidFill>
                      <a:latin typeface="Cambria Math" panose="02040503050406030204" pitchFamily="18" charset="0"/>
                    </a:rPr>
                    <m:t>→</m:t>
                  </m:r>
                </m:oMath>
              </m:oMathPara>
            </a14:m>
            <a:endParaRPr sz="4800">
              <a:solidFill>
                <a:srgbClr val="FFFFFF"/>
              </a:solidFill>
            </a:endParaRPr>
          </a:p>
        </p:txBody>
      </p:sp>
      <p:sp>
        <p:nvSpPr>
          <p:cNvPr id="670" name="Vergelijking"/>
          <p:cNvSpPr txBox="1"/>
          <p:nvPr/>
        </p:nvSpPr>
        <p:spPr>
          <a:xfrm rot="16200000">
            <a:off x="330703" y="3947655"/>
            <a:ext cx="1438386" cy="703803"/>
          </a:xfrm>
          <a:prstGeom prst="rect">
            <a:avLst/>
          </a:prstGeom>
          <a:ln w="12700">
            <a:miter lim="400000"/>
          </a:ln>
        </p:spPr>
        <p:txBody>
          <a:bodyPr wrap="none" lIns="0" tIns="0" rIns="0" bIns="0">
            <a:spAutoFit/>
          </a:bodyPr>
          <a:lstStyle/>
          <a:p>
            <a:pPr algn="l" defTabSz="914400" latinLnBrk="1">
              <a:defRPr b="0" sz="1800">
                <a:solidFill>
                  <a:srgbClr val="000000"/>
                </a:solidFill>
              </a:defRPr>
            </a:pPr>
            <a14:m>
              <m:oMathPara>
                <m:oMathParaPr>
                  <m:jc m:val="centerGroup"/>
                </m:oMathParaPr>
                <m:oMath>
                  <m:sSubSup>
                    <m:e>
                      <m:r>
                        <a:rPr xmlns:a="http://schemas.openxmlformats.org/drawingml/2006/main" sz="4800" i="1">
                          <a:solidFill>
                            <a:srgbClr val="FEFEFE"/>
                          </a:solidFill>
                          <a:latin typeface="Cambria Math" panose="02040503050406030204" pitchFamily="18" charset="0"/>
                        </a:rPr>
                        <m:t>x</m:t>
                      </m:r>
                    </m:e>
                    <m:sub>
                      <m:r>
                        <a:rPr xmlns:a="http://schemas.openxmlformats.org/drawingml/2006/main" sz="4800" i="1">
                          <a:solidFill>
                            <a:srgbClr val="FEFEFE"/>
                          </a:solidFill>
                          <a:latin typeface="Cambria Math" panose="02040503050406030204" pitchFamily="18" charset="0"/>
                        </a:rPr>
                        <m:t>i</m:t>
                      </m:r>
                    </m:sub>
                    <m:sup>
                      <m:r>
                        <a:rPr xmlns:a="http://schemas.openxmlformats.org/drawingml/2006/main" sz="4800" i="1">
                          <a:solidFill>
                            <a:srgbClr val="FEFEFE"/>
                          </a:solidFill>
                          <a:latin typeface="Cambria Math" panose="02040503050406030204" pitchFamily="18" charset="0"/>
                        </a:rPr>
                        <m:t>2</m:t>
                      </m:r>
                    </m:sup>
                  </m:sSubSup>
                  <m:r>
                    <a:rPr xmlns:a="http://schemas.openxmlformats.org/drawingml/2006/main" sz="4800" i="1">
                      <a:solidFill>
                        <a:srgbClr val="FEFEFE"/>
                      </a:solidFill>
                      <a:latin typeface="Cambria Math" panose="02040503050406030204" pitchFamily="18" charset="0"/>
                    </a:rPr>
                    <m:t>→</m:t>
                  </m:r>
                </m:oMath>
              </m:oMathPara>
            </a14:m>
            <a:endParaRPr sz="4800">
              <a:solidFill>
                <a:srgbClr val="FFFFFF"/>
              </a:solidFill>
            </a:endParaRPr>
          </a:p>
        </p:txBody>
      </p:sp>
      <p:grpSp>
        <p:nvGrpSpPr>
          <p:cNvPr id="674" name="Groepeer"/>
          <p:cNvGrpSpPr/>
          <p:nvPr/>
        </p:nvGrpSpPr>
        <p:grpSpPr>
          <a:xfrm>
            <a:off x="1501845" y="2708722"/>
            <a:ext cx="11336485" cy="6373120"/>
            <a:chOff x="-5435939" y="1178140"/>
            <a:chExt cx="11336484" cy="6373118"/>
          </a:xfrm>
        </p:grpSpPr>
        <p:sp>
          <p:nvSpPr>
            <p:cNvPr id="671" name="Lijn"/>
            <p:cNvSpPr/>
            <p:nvPr/>
          </p:nvSpPr>
          <p:spPr>
            <a:xfrm flipV="1">
              <a:off x="-5435940" y="1178140"/>
              <a:ext cx="11336485" cy="6373120"/>
            </a:xfrm>
            <a:prstGeom prst="line">
              <a:avLst/>
            </a:prstGeom>
            <a:noFill/>
            <a:ln w="88900" cap="flat">
              <a:solidFill>
                <a:srgbClr val="37D836"/>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72" name="threshold"/>
            <p:cNvSpPr txBox="1"/>
            <p:nvPr/>
          </p:nvSpPr>
          <p:spPr>
            <a:xfrm>
              <a:off x="3955568" y="4459168"/>
              <a:ext cx="1329334" cy="4026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3">
                      <a:hueOff val="-365725"/>
                      <a:satOff val="-32500"/>
                      <a:lumOff val="18235"/>
                    </a:schemeClr>
                  </a:solidFill>
                </a:defRPr>
              </a:lvl1pPr>
            </a:lstStyle>
            <a:p>
              <a:pPr/>
              <a:r>
                <a:t>threshold</a:t>
              </a:r>
            </a:p>
          </p:txBody>
        </p:sp>
        <p:sp>
          <p:nvSpPr>
            <p:cNvPr id="673" name="Lijn"/>
            <p:cNvSpPr/>
            <p:nvPr/>
          </p:nvSpPr>
          <p:spPr>
            <a:xfrm flipH="1" rot="10800000">
              <a:off x="3752082" y="2577091"/>
              <a:ext cx="1014717" cy="1877966"/>
            </a:xfrm>
            <a:custGeom>
              <a:avLst/>
              <a:gdLst/>
              <a:ahLst/>
              <a:cxnLst>
                <a:cxn ang="0">
                  <a:pos x="wd2" y="hd2"/>
                </a:cxn>
                <a:cxn ang="5400000">
                  <a:pos x="wd2" y="hd2"/>
                </a:cxn>
                <a:cxn ang="10800000">
                  <a:pos x="wd2" y="hd2"/>
                </a:cxn>
                <a:cxn ang="16200000">
                  <a:pos x="wd2" y="hd2"/>
                </a:cxn>
              </a:cxnLst>
              <a:rect l="0" t="0" r="r" b="b"/>
              <a:pathLst>
                <a:path w="20747" h="21600" fill="norm" stroke="1" extrusionOk="0">
                  <a:moveTo>
                    <a:pt x="20224" y="0"/>
                  </a:moveTo>
                  <a:cubicBezTo>
                    <a:pt x="21346" y="1803"/>
                    <a:pt x="20631" y="3805"/>
                    <a:pt x="18362" y="5224"/>
                  </a:cubicBezTo>
                  <a:cubicBezTo>
                    <a:pt x="16638" y="6303"/>
                    <a:pt x="14303" y="6874"/>
                    <a:pt x="11911" y="7411"/>
                  </a:cubicBezTo>
                  <a:cubicBezTo>
                    <a:pt x="9520" y="7948"/>
                    <a:pt x="7072" y="8451"/>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50800" tIns="50800" rIns="50800" bIns="50800" numCol="1" anchor="ctr">
              <a:noAutofit/>
            </a:bodyPr>
            <a:lstStyle/>
            <a:p>
              <a:pPr>
                <a:defRPr b="0" sz="2200">
                  <a:solidFill>
                    <a:schemeClr val="accent3">
                      <a:hueOff val="-365725"/>
                      <a:satOff val="-32500"/>
                      <a:lumOff val="18235"/>
                    </a:schemeClr>
                  </a:solidFill>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74"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8" name="Plan…"/>
          <p:cNvSpPr txBox="1"/>
          <p:nvPr/>
        </p:nvSpPr>
        <p:spPr>
          <a:xfrm>
            <a:off x="3364656" y="2185954"/>
            <a:ext cx="6275488" cy="269567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30000"/>
              </a:lnSpc>
              <a:defRPr u="sng"/>
            </a:pPr>
            <a:r>
              <a:t>Plan</a:t>
            </a:r>
          </a:p>
          <a:p>
            <a:pPr>
              <a:lnSpc>
                <a:spcPct val="130000"/>
              </a:lnSpc>
            </a:pPr>
          </a:p>
          <a:p>
            <a:pPr>
              <a:lnSpc>
                <a:spcPct val="130000"/>
              </a:lnSpc>
            </a:pPr>
            <a:r>
              <a:t>1. Start with low dimensionality</a:t>
            </a:r>
          </a:p>
          <a:p>
            <a:pPr>
              <a:lnSpc>
                <a:spcPct val="130000"/>
              </a:lnSpc>
            </a:pPr>
            <a:r>
              <a:t>2. Introduce higher dimensionality for same data</a:t>
            </a:r>
          </a:p>
          <a:p>
            <a:pPr>
              <a:lnSpc>
                <a:spcPct val="130000"/>
              </a:lnSpc>
            </a:pPr>
            <a:r>
              <a:t>3. Train SVC to differentiate </a:t>
            </a:r>
          </a:p>
        </p:txBody>
      </p:sp>
      <p:grpSp>
        <p:nvGrpSpPr>
          <p:cNvPr id="681" name="Groepeer"/>
          <p:cNvGrpSpPr/>
          <p:nvPr/>
        </p:nvGrpSpPr>
        <p:grpSpPr>
          <a:xfrm>
            <a:off x="1227629" y="4425912"/>
            <a:ext cx="5226891" cy="2642125"/>
            <a:chOff x="0" y="0"/>
            <a:chExt cx="5226889" cy="2642123"/>
          </a:xfrm>
        </p:grpSpPr>
        <p:sp>
          <p:nvSpPr>
            <p:cNvPr id="679" name="How do we know to introduce higher dimensionality?"/>
            <p:cNvSpPr/>
            <p:nvPr/>
          </p:nvSpPr>
          <p:spPr>
            <a:xfrm>
              <a:off x="0" y="2642123"/>
              <a:ext cx="522689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rgbClr val="A9A9A9"/>
                  </a:solidFill>
                </a:defRPr>
              </a:lvl1pPr>
            </a:lstStyle>
            <a:p>
              <a:pPr/>
              <a:r>
                <a:t>How do we know to introduce higher dimensionality?</a:t>
              </a:r>
            </a:p>
          </p:txBody>
        </p:sp>
        <p:sp>
          <p:nvSpPr>
            <p:cNvPr id="680" name="Lijn"/>
            <p:cNvSpPr/>
            <p:nvPr/>
          </p:nvSpPr>
          <p:spPr>
            <a:xfrm flipV="1">
              <a:off x="2267066" y="0"/>
              <a:ext cx="2134138" cy="2334293"/>
            </a:xfrm>
            <a:prstGeom prst="line">
              <a:avLst/>
            </a:prstGeom>
            <a:noFill/>
            <a:ln w="63500" cap="flat">
              <a:solidFill>
                <a:srgbClr val="A9A9A9"/>
              </a:solidFill>
              <a:prstDash val="solid"/>
              <a:miter lim="400000"/>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682" name="Vergelijking"/>
          <p:cNvSpPr txBox="1"/>
          <p:nvPr/>
        </p:nvSpPr>
        <p:spPr>
          <a:xfrm>
            <a:off x="7862639" y="5413517"/>
            <a:ext cx="1315952" cy="531423"/>
          </a:xfrm>
          <a:prstGeom prst="rect">
            <a:avLst/>
          </a:prstGeom>
          <a:ln w="12700">
            <a:miter lim="400000"/>
          </a:ln>
        </p:spPr>
        <p:txBody>
          <a:bodyPr wrap="none" lIns="0" tIns="0" rIns="0" bIns="0">
            <a:spAutoFit/>
          </a:bodyPr>
          <a:lstStyle/>
          <a:p>
            <a:pPr algn="l" defTabSz="914400" latinLnBrk="1">
              <a:defRPr b="0" sz="1800">
                <a:solidFill>
                  <a:srgbClr val="000000"/>
                </a:solidFill>
              </a:defRPr>
            </a:pPr>
            <a14:m>
              <m:oMathPara>
                <m:oMathParaPr>
                  <m:jc m:val="centerGroup"/>
                </m:oMathParaPr>
                <m:oMath>
                  <m:sSub>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2</m:t>
                      </m:r>
                    </m:sub>
                  </m:sSub>
                  <m:r>
                    <a:rPr xmlns:a="http://schemas.openxmlformats.org/drawingml/2006/main" sz="3600" i="1">
                      <a:solidFill>
                        <a:srgbClr val="A9A9A8"/>
                      </a:solidFill>
                      <a:latin typeface="Cambria Math" panose="02040503050406030204" pitchFamily="18" charset="0"/>
                    </a:rPr>
                    <m:t>=</m:t>
                  </m:r>
                  <m:sSubSup>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1</m:t>
                      </m:r>
                    </m:sub>
                    <m:sup>
                      <m:r>
                        <a:rPr xmlns:a="http://schemas.openxmlformats.org/drawingml/2006/main" sz="3600" i="1">
                          <a:solidFill>
                            <a:srgbClr val="A9A9A8"/>
                          </a:solidFill>
                          <a:latin typeface="Cambria Math" panose="02040503050406030204" pitchFamily="18" charset="0"/>
                        </a:rPr>
                        <m:t>2</m:t>
                      </m:r>
                    </m:sup>
                  </m:sSubSup>
                </m:oMath>
              </m:oMathPara>
            </a14:m>
            <a:endParaRPr sz="3600">
              <a:solidFill>
                <a:srgbClr val="A9A9A9"/>
              </a:solidFill>
            </a:endParaRPr>
          </a:p>
        </p:txBody>
      </p:sp>
      <p:sp>
        <p:nvSpPr>
          <p:cNvPr id="683" name="Vergelijking"/>
          <p:cNvSpPr txBox="1"/>
          <p:nvPr/>
        </p:nvSpPr>
        <p:spPr>
          <a:xfrm>
            <a:off x="8305192" y="6479145"/>
            <a:ext cx="1301994" cy="535968"/>
          </a:xfrm>
          <a:prstGeom prst="rect">
            <a:avLst/>
          </a:prstGeom>
          <a:ln w="12700">
            <a:miter lim="400000"/>
          </a:ln>
        </p:spPr>
        <p:txBody>
          <a:bodyPr wrap="none" lIns="0" tIns="0" rIns="0" bIns="0">
            <a:spAutoFit/>
          </a:bodyPr>
          <a:lstStyle/>
          <a:p>
            <a:pPr algn="l" defTabSz="914400" latinLnBrk="1">
              <a:defRPr b="0" sz="1800">
                <a:solidFill>
                  <a:srgbClr val="000000"/>
                </a:solidFill>
              </a:defRPr>
            </a:pPr>
            <a14:m>
              <m:oMathPara>
                <m:oMathParaPr>
                  <m:jc m:val="centerGroup"/>
                </m:oMathParaPr>
                <m:oMath>
                  <m:sSub>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2</m:t>
                      </m:r>
                    </m:sub>
                  </m:sSub>
                  <m:r>
                    <a:rPr xmlns:a="http://schemas.openxmlformats.org/drawingml/2006/main" sz="3600" i="1">
                      <a:solidFill>
                        <a:srgbClr val="A9A9A8"/>
                      </a:solidFill>
                      <a:latin typeface="Cambria Math" panose="02040503050406030204" pitchFamily="18" charset="0"/>
                    </a:rPr>
                    <m:t>=</m:t>
                  </m:r>
                  <m:sSubSup>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1</m:t>
                      </m:r>
                    </m:sub>
                    <m:sup>
                      <m:r>
                        <a:rPr xmlns:a="http://schemas.openxmlformats.org/drawingml/2006/main" sz="3600" i="1">
                          <a:solidFill>
                            <a:srgbClr val="A9A9A8"/>
                          </a:solidFill>
                          <a:latin typeface="Cambria Math" panose="02040503050406030204" pitchFamily="18" charset="0"/>
                        </a:rPr>
                        <m:t>3</m:t>
                      </m:r>
                    </m:sup>
                  </m:sSubSup>
                </m:oMath>
              </m:oMathPara>
            </a14:m>
            <a:endParaRPr sz="3600">
              <a:solidFill>
                <a:srgbClr val="A9A9A9"/>
              </a:solidFill>
            </a:endParaRPr>
          </a:p>
        </p:txBody>
      </p:sp>
      <p:sp>
        <p:nvSpPr>
          <p:cNvPr id="684" name="Vergelijking"/>
          <p:cNvSpPr txBox="1"/>
          <p:nvPr/>
        </p:nvSpPr>
        <p:spPr>
          <a:xfrm>
            <a:off x="6696514" y="7549318"/>
            <a:ext cx="2441263" cy="563271"/>
          </a:xfrm>
          <a:prstGeom prst="rect">
            <a:avLst/>
          </a:prstGeom>
          <a:ln w="12700">
            <a:miter lim="400000"/>
          </a:ln>
        </p:spPr>
        <p:txBody>
          <a:bodyPr wrap="none" lIns="0" tIns="0" rIns="0" bIns="0">
            <a:spAutoFit/>
          </a:bodyPr>
          <a:lstStyle/>
          <a:p>
            <a:pPr algn="l" defTabSz="914400" latinLnBrk="1">
              <a:defRPr b="0" sz="1800">
                <a:solidFill>
                  <a:srgbClr val="000000"/>
                </a:solidFill>
              </a:defRPr>
            </a:pPr>
            <a14:m>
              <m:oMathPara>
                <m:oMathParaPr>
                  <m:jc m:val="centerGroup"/>
                </m:oMathParaPr>
                <m:oMath>
                  <m:sSub>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2</m:t>
                      </m:r>
                    </m:sub>
                  </m:sSub>
                  <m:r>
                    <a:rPr xmlns:a="http://schemas.openxmlformats.org/drawingml/2006/main" sz="3600" i="1">
                      <a:solidFill>
                        <a:srgbClr val="A9A9A8"/>
                      </a:solidFill>
                      <a:latin typeface="Cambria Math" panose="02040503050406030204" pitchFamily="18" charset="0"/>
                    </a:rPr>
                    <m:t>=</m:t>
                  </m:r>
                  <m:rad>
                    <m:radPr>
                      <m:ctrlPr>
                        <a:rPr xmlns:a="http://schemas.openxmlformats.org/drawingml/2006/main" sz="3600" i="1">
                          <a:solidFill>
                            <a:srgbClr val="A9A9A8"/>
                          </a:solidFill>
                          <a:latin typeface="Cambria Math" panose="02040503050406030204" pitchFamily="18" charset="0"/>
                        </a:rPr>
                      </m:ctrlPr>
                      <m:degHide m:val="on"/>
                    </m:radPr>
                    <m:deg/>
                    <m:e>
                      <m:r>
                        <a:rPr xmlns:a="http://schemas.openxmlformats.org/drawingml/2006/main" sz="3600" i="1">
                          <a:solidFill>
                            <a:srgbClr val="A9A9A8"/>
                          </a:solidFill>
                          <a:latin typeface="Cambria Math" panose="02040503050406030204" pitchFamily="18" charset="0"/>
                        </a:rPr>
                        <m:t>1</m:t>
                      </m:r>
                      <m:r>
                        <a:rPr xmlns:a="http://schemas.openxmlformats.org/drawingml/2006/main" sz="3600" i="1">
                          <a:solidFill>
                            <a:srgbClr val="A9A9A8"/>
                          </a:solidFill>
                          <a:latin typeface="Cambria Math" panose="02040503050406030204" pitchFamily="18" charset="0"/>
                        </a:rPr>
                        <m:t>+</m:t>
                      </m:r>
                      <m:sSub>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1</m:t>
                          </m:r>
                        </m:sub>
                      </m:sSub>
                    </m:e>
                  </m:rad>
                </m:oMath>
              </m:oMathPara>
            </a14:m>
            <a:endParaRPr sz="3600">
              <a:solidFill>
                <a:srgbClr val="A9A9A9"/>
              </a:solidFill>
            </a:endParaRPr>
          </a:p>
        </p:txBody>
      </p:sp>
      <p:sp>
        <p:nvSpPr>
          <p:cNvPr id="685" name="Vergelijking"/>
          <p:cNvSpPr txBox="1"/>
          <p:nvPr/>
        </p:nvSpPr>
        <p:spPr>
          <a:xfrm>
            <a:off x="10152371" y="5932680"/>
            <a:ext cx="1910854" cy="426893"/>
          </a:xfrm>
          <a:prstGeom prst="rect">
            <a:avLst/>
          </a:prstGeom>
          <a:ln w="12700">
            <a:miter lim="400000"/>
          </a:ln>
        </p:spPr>
        <p:txBody>
          <a:bodyPr wrap="none" lIns="0" tIns="0" rIns="0" bIns="0">
            <a:spAutoFit/>
          </a:bodyPr>
          <a:lstStyle/>
          <a:p>
            <a:pPr algn="l" defTabSz="914400" latinLnBrk="1">
              <a:defRPr b="0" sz="1800">
                <a:solidFill>
                  <a:srgbClr val="000000"/>
                </a:solidFill>
              </a:defRPr>
            </a:pPr>
            <a14:m>
              <m:oMathPara>
                <m:oMathParaPr>
                  <m:jc m:val="centerGroup"/>
                </m:oMathParaPr>
                <m:oMath>
                  <m:sSub>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2</m:t>
                      </m:r>
                    </m:sub>
                  </m:sSub>
                  <m:r>
                    <a:rPr xmlns:a="http://schemas.openxmlformats.org/drawingml/2006/main" sz="3600" i="1">
                      <a:solidFill>
                        <a:srgbClr val="A9A9A8"/>
                      </a:solidFill>
                      <a:latin typeface="Cambria Math" panose="02040503050406030204" pitchFamily="18" charset="0"/>
                    </a:rPr>
                    <m:t>=</m:t>
                  </m:r>
                  <m:r>
                    <m:rPr>
                      <m:sty m:val="p"/>
                    </m:rPr>
                    <a:rPr xmlns:a="http://schemas.openxmlformats.org/drawingml/2006/main" sz="3600" i="1">
                      <a:solidFill>
                        <a:srgbClr val="A9A9A8"/>
                      </a:solidFill>
                      <a:latin typeface="Cambria Math" panose="02040503050406030204" pitchFamily="18" charset="0"/>
                    </a:rPr>
                    <m:t>log</m:t>
                  </m:r>
                  <m:sSub>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1</m:t>
                      </m:r>
                    </m:sub>
                  </m:sSub>
                </m:oMath>
              </m:oMathPara>
            </a14:m>
            <a:endParaRPr sz="3600">
              <a:solidFill>
                <a:srgbClr val="A9A9A9"/>
              </a:solidFill>
            </a:endParaRPr>
          </a:p>
        </p:txBody>
      </p:sp>
      <p:sp>
        <p:nvSpPr>
          <p:cNvPr id="686" name="Vergelijking"/>
          <p:cNvSpPr txBox="1"/>
          <p:nvPr/>
        </p:nvSpPr>
        <p:spPr>
          <a:xfrm>
            <a:off x="9920217" y="7251637"/>
            <a:ext cx="2375163" cy="1158633"/>
          </a:xfrm>
          <a:prstGeom prst="rect">
            <a:avLst/>
          </a:prstGeom>
          <a:ln w="12700">
            <a:miter lim="400000"/>
          </a:ln>
        </p:spPr>
        <p:txBody>
          <a:bodyPr wrap="none" lIns="0" tIns="0" rIns="0" bIns="0">
            <a:spAutoFit/>
          </a:bodyPr>
          <a:lstStyle/>
          <a:p>
            <a:pPr algn="l" defTabSz="914400" latinLnBrk="1">
              <a:defRPr b="0" sz="1800">
                <a:solidFill>
                  <a:srgbClr val="000000"/>
                </a:solidFill>
              </a:defRPr>
            </a:pPr>
            <a14:m>
              <m:oMathPara>
                <m:oMathParaPr>
                  <m:jc m:val="centerGroup"/>
                </m:oMathParaPr>
                <m:oMath>
                  <m:sSub>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2</m:t>
                      </m:r>
                    </m:sub>
                  </m:sSub>
                  <m:r>
                    <a:rPr xmlns:a="http://schemas.openxmlformats.org/drawingml/2006/main" sz="3600" i="1">
                      <a:solidFill>
                        <a:srgbClr val="A9A9A8"/>
                      </a:solidFill>
                      <a:latin typeface="Cambria Math" panose="02040503050406030204" pitchFamily="18" charset="0"/>
                    </a:rPr>
                    <m:t>=</m:t>
                  </m:r>
                  <m:f>
                    <m:fPr>
                      <m:ctrlPr>
                        <a:rPr xmlns:a="http://schemas.openxmlformats.org/drawingml/2006/main" sz="3600" i="1">
                          <a:solidFill>
                            <a:srgbClr val="A9A9A8"/>
                          </a:solidFill>
                          <a:latin typeface="Cambria Math" panose="02040503050406030204" pitchFamily="18" charset="0"/>
                        </a:rPr>
                      </m:ctrlPr>
                      <m:type m:val="bar"/>
                    </m:fPr>
                    <m:num>
                      <m:sSup>
                        <m:e>
                          <m:r>
                            <a:rPr xmlns:a="http://schemas.openxmlformats.org/drawingml/2006/main" sz="3600" i="1">
                              <a:solidFill>
                                <a:srgbClr val="A9A9A8"/>
                              </a:solidFill>
                              <a:latin typeface="Cambria Math" panose="02040503050406030204" pitchFamily="18" charset="0"/>
                            </a:rPr>
                            <m:t>x</m:t>
                          </m:r>
                        </m:e>
                        <m:sup>
                          <m:r>
                            <a:rPr xmlns:a="http://schemas.openxmlformats.org/drawingml/2006/main" sz="3600" i="1">
                              <a:solidFill>
                                <a:srgbClr val="A9A9A8"/>
                              </a:solidFill>
                              <a:latin typeface="Cambria Math" panose="02040503050406030204" pitchFamily="18" charset="0"/>
                            </a:rPr>
                            <m:t>5</m:t>
                          </m:r>
                        </m:sup>
                      </m:sSup>
                    </m:num>
                    <m:den>
                      <m:r>
                        <a:rPr xmlns:a="http://schemas.openxmlformats.org/drawingml/2006/main" sz="3600" i="1">
                          <a:solidFill>
                            <a:srgbClr val="A9A9A8"/>
                          </a:solidFill>
                          <a:latin typeface="Cambria Math" panose="02040503050406030204" pitchFamily="18" charset="0"/>
                        </a:rPr>
                        <m:t>2</m:t>
                      </m:r>
                      <m:sSub>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1</m:t>
                          </m:r>
                        </m:sub>
                      </m:sSub>
                      <m:r>
                        <a:rPr xmlns:a="http://schemas.openxmlformats.org/drawingml/2006/main" sz="3600" i="1">
                          <a:solidFill>
                            <a:srgbClr val="A9A9A8"/>
                          </a:solidFill>
                          <a:latin typeface="Cambria Math" panose="02040503050406030204" pitchFamily="18" charset="0"/>
                        </a:rPr>
                        <m:t>+</m:t>
                      </m:r>
                      <m:r>
                        <a:rPr xmlns:a="http://schemas.openxmlformats.org/drawingml/2006/main" sz="3600" i="1">
                          <a:solidFill>
                            <a:srgbClr val="A9A9A8"/>
                          </a:solidFill>
                          <a:latin typeface="Cambria Math" panose="02040503050406030204" pitchFamily="18" charset="0"/>
                        </a:rPr>
                        <m:t>4</m:t>
                      </m:r>
                    </m:den>
                  </m:f>
                </m:oMath>
              </m:oMathPara>
            </a14:m>
            <a:endParaRPr sz="3600">
              <a:solidFill>
                <a:srgbClr val="A9A9A9"/>
              </a:solidFill>
            </a:endParaR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682"/>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500"/>
                                  </p:stCondLst>
                                  <p:iterate type="el" backwards="0">
                                    <p:tmAbs val="0"/>
                                  </p:iterate>
                                  <p:childTnLst>
                                    <p:set>
                                      <p:cBhvr>
                                        <p:cTn id="13" fill="hold"/>
                                        <p:tgtEl>
                                          <p:spTgt spid="685"/>
                                        </p:tgtEl>
                                        <p:attrNameLst>
                                          <p:attrName>style.visibility</p:attrName>
                                        </p:attrNameLst>
                                      </p:cBhvr>
                                      <p:to>
                                        <p:strVal val="visible"/>
                                      </p:to>
                                    </p:set>
                                  </p:childTnLst>
                                </p:cTn>
                              </p:par>
                            </p:childTnLst>
                          </p:cTn>
                        </p:par>
                        <p:par>
                          <p:cTn id="14" fill="hold">
                            <p:stCondLst>
                              <p:cond delay="500"/>
                            </p:stCondLst>
                            <p:childTnLst>
                              <p:par>
                                <p:cTn id="15" presetClass="entr" nodeType="afterEffect" presetSubtype="0" presetID="1" grpId="4" fill="hold">
                                  <p:stCondLst>
                                    <p:cond delay="500"/>
                                  </p:stCondLst>
                                  <p:iterate type="el" backwards="0">
                                    <p:tmAbs val="0"/>
                                  </p:iterate>
                                  <p:childTnLst>
                                    <p:set>
                                      <p:cBhvr>
                                        <p:cTn id="16" fill="hold"/>
                                        <p:tgtEl>
                                          <p:spTgt spid="683"/>
                                        </p:tgtEl>
                                        <p:attrNameLst>
                                          <p:attrName>style.visibility</p:attrName>
                                        </p:attrNameLst>
                                      </p:cBhvr>
                                      <p:to>
                                        <p:strVal val="visible"/>
                                      </p:to>
                                    </p:set>
                                  </p:childTnLst>
                                </p:cTn>
                              </p:par>
                            </p:childTnLst>
                          </p:cTn>
                        </p:par>
                        <p:par>
                          <p:cTn id="17" fill="hold">
                            <p:stCondLst>
                              <p:cond delay="1000"/>
                            </p:stCondLst>
                            <p:childTnLst>
                              <p:par>
                                <p:cTn id="18" presetClass="entr" nodeType="afterEffect" presetSubtype="0" presetID="1" grpId="5" fill="hold">
                                  <p:stCondLst>
                                    <p:cond delay="500"/>
                                  </p:stCondLst>
                                  <p:iterate type="el" backwards="0">
                                    <p:tmAbs val="0"/>
                                  </p:iterate>
                                  <p:childTnLst>
                                    <p:set>
                                      <p:cBhvr>
                                        <p:cTn id="19" fill="hold"/>
                                        <p:tgtEl>
                                          <p:spTgt spid="686"/>
                                        </p:tgtEl>
                                        <p:attrNameLst>
                                          <p:attrName>style.visibility</p:attrName>
                                        </p:attrNameLst>
                                      </p:cBhvr>
                                      <p:to>
                                        <p:strVal val="visible"/>
                                      </p:to>
                                    </p:set>
                                  </p:childTnLst>
                                </p:cTn>
                              </p:par>
                            </p:childTnLst>
                          </p:cTn>
                        </p:par>
                        <p:par>
                          <p:cTn id="20" fill="hold">
                            <p:stCondLst>
                              <p:cond delay="1500"/>
                            </p:stCondLst>
                            <p:childTnLst>
                              <p:par>
                                <p:cTn id="21" presetClass="entr" nodeType="afterEffect" presetSubtype="0" presetID="1" grpId="6" fill="hold">
                                  <p:stCondLst>
                                    <p:cond delay="500"/>
                                  </p:stCondLst>
                                  <p:iterate type="el" backwards="0">
                                    <p:tmAbs val="0"/>
                                  </p:iterate>
                                  <p:childTnLst>
                                    <p:set>
                                      <p:cBhvr>
                                        <p:cTn id="22" fill="hold"/>
                                        <p:tgtEl>
                                          <p:spTgt spid="6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81" grpId="1"/>
      <p:bldP build="whole" bldLvl="1" animBg="1" rev="0" advAuto="0" spid="683" grpId="4"/>
      <p:bldP build="whole" bldLvl="1" animBg="1" rev="0" advAuto="0" spid="686" grpId="5"/>
      <p:bldP build="whole" bldLvl="1" animBg="1" rev="0" advAuto="0" spid="684" grpId="6"/>
      <p:bldP build="whole" bldLvl="1" animBg="1" rev="0" advAuto="0" spid="685" grpId="3"/>
      <p:bldP build="whole" bldLvl="1" animBg="1" rev="0" advAuto="0" spid="682" grpId="2"/>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0" name="kernel: string, optional (default=’rbf’)…"/>
          <p:cNvSpPr txBox="1"/>
          <p:nvPr/>
        </p:nvSpPr>
        <p:spPr>
          <a:xfrm>
            <a:off x="207193" y="2863636"/>
            <a:ext cx="12582191" cy="4026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ct val="120000"/>
              </a:lnSpc>
              <a:defRPr sz="3000"/>
            </a:pPr>
            <a:r>
              <a:t>kernel: string, optional (default=’rbf’)</a:t>
            </a:r>
          </a:p>
          <a:p>
            <a:pPr lvl="1" marL="190500" indent="0" algn="l" defTabSz="457200">
              <a:lnSpc>
                <a:spcPct val="120000"/>
              </a:lnSpc>
              <a:spcBef>
                <a:spcPts val="1200"/>
              </a:spcBef>
              <a:defRPr b="0" sz="3000"/>
            </a:pPr>
            <a:r>
              <a:t>Specifies the kernel type to be used in the algorithm. It must be one of ‘linear’, ‘poly’, ‘rbf’, ‘sigmoid’, ‘precomputed’ or a callable. If none is given, ‘rbf’ will be used. If a callable is given it is used to pre-compute the kernel matrix from data matrices; that matrix should be an array of shape (n_samples, n_samples).</a:t>
            </a:r>
          </a:p>
          <a:p>
            <a:pPr algn="l" defTabSz="457200">
              <a:lnSpc>
                <a:spcPct val="120000"/>
              </a:lnSpc>
              <a:defRPr sz="3000"/>
            </a:pPr>
            <a:r>
              <a:t>degree: int, optional (default=3)</a:t>
            </a:r>
          </a:p>
          <a:p>
            <a:pPr marL="190500" algn="l" defTabSz="457200">
              <a:lnSpc>
                <a:spcPct val="120000"/>
              </a:lnSpc>
              <a:spcBef>
                <a:spcPts val="1200"/>
              </a:spcBef>
              <a:defRPr b="0" sz="3000"/>
            </a:pPr>
            <a:r>
              <a:t>Degree of the polynomial kernel function (‘poly’). Ignored by all other kernels.</a:t>
            </a:r>
          </a:p>
        </p:txBody>
      </p:sp>
      <p:sp>
        <p:nvSpPr>
          <p:cNvPr id="691" name="sklearn.svm.SVC()"/>
          <p:cNvSpPr txBox="1"/>
          <p:nvPr/>
        </p:nvSpPr>
        <p:spPr>
          <a:xfrm>
            <a:off x="3325663" y="352729"/>
            <a:ext cx="635347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7100"/>
              </a:lnSpc>
              <a:spcBef>
                <a:spcPts val="1200"/>
              </a:spcBef>
              <a:defRPr sz="4800">
                <a:latin typeface="Menlo Regular"/>
                <a:ea typeface="Menlo Regular"/>
                <a:cs typeface="Menlo Regular"/>
                <a:sym typeface="Menlo Regular"/>
              </a:defRPr>
            </a:lvl1pPr>
          </a:lstStyle>
          <a:p>
            <a:pPr/>
            <a:r>
              <a:t>sklearn.svm.SVC()</a:t>
            </a:r>
          </a:p>
        </p:txBody>
      </p:sp>
      <p:sp>
        <p:nvSpPr>
          <p:cNvPr id="692" name="https://scikit-learn.org/stable/modules/generated/sklearn.svm.SVC.html"/>
          <p:cNvSpPr txBox="1"/>
          <p:nvPr/>
        </p:nvSpPr>
        <p:spPr>
          <a:xfrm>
            <a:off x="6009262" y="9226917"/>
            <a:ext cx="6835677" cy="34324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800"/>
            </a:lvl1pPr>
          </a:lstStyle>
          <a:p>
            <a:pPr/>
            <a:r>
              <a:t>https://scikit-learn.org/stable/modules/generated/sklearn.svm.SVC.html</a:t>
            </a:r>
          </a:p>
        </p:txBody>
      </p:sp>
      <p:sp>
        <p:nvSpPr>
          <p:cNvPr id="693" name="Ovaal"/>
          <p:cNvSpPr/>
          <p:nvPr/>
        </p:nvSpPr>
        <p:spPr>
          <a:xfrm>
            <a:off x="165005" y="2482756"/>
            <a:ext cx="6502129" cy="1293408"/>
          </a:xfrm>
          <a:prstGeom prst="ellipse">
            <a:avLst/>
          </a:prstGeom>
          <a:ln w="63500">
            <a:solidFill>
              <a:schemeClr val="accent6">
                <a:satOff val="15424"/>
                <a:lumOff val="17647"/>
              </a:schemeClr>
            </a:solidFill>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693"/>
                                        </p:tgtEl>
                                        <p:attrNameLst>
                                          <p:attrName>style.visibility</p:attrName>
                                        </p:attrNameLst>
                                      </p:cBhvr>
                                      <p:to>
                                        <p:strVal val="visible"/>
                                      </p:to>
                                    </p:set>
                                    <p:anim calcmode="lin" valueType="num">
                                      <p:cBhvr>
                                        <p:cTn id="7" dur="750" fill="hold"/>
                                        <p:tgtEl>
                                          <p:spTgt spid="693"/>
                                        </p:tgtEl>
                                        <p:attrNameLst>
                                          <p:attrName>ppt_w</p:attrName>
                                        </p:attrNameLst>
                                      </p:cBhvr>
                                      <p:tavLst>
                                        <p:tav tm="0">
                                          <p:val>
                                            <p:fltVal val="0"/>
                                          </p:val>
                                        </p:tav>
                                        <p:tav tm="100000">
                                          <p:val>
                                            <p:strVal val="#ppt_w"/>
                                          </p:val>
                                        </p:tav>
                                      </p:tavLst>
                                    </p:anim>
                                    <p:anim calcmode="lin" valueType="num">
                                      <p:cBhvr>
                                        <p:cTn id="8" dur="750" fill="hold"/>
                                        <p:tgtEl>
                                          <p:spTgt spid="6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93"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7" name="C: float, optional (default=1.0)…"/>
          <p:cNvSpPr txBox="1"/>
          <p:nvPr/>
        </p:nvSpPr>
        <p:spPr>
          <a:xfrm>
            <a:off x="207193" y="4064441"/>
            <a:ext cx="12442107" cy="16247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ct val="120000"/>
              </a:lnSpc>
              <a:defRPr sz="3000"/>
            </a:pPr>
            <a:r>
              <a:t>C: float, optional (default=1.0)</a:t>
            </a:r>
          </a:p>
          <a:p>
            <a:pPr marL="190500" algn="l" defTabSz="457200">
              <a:lnSpc>
                <a:spcPct val="120000"/>
              </a:lnSpc>
              <a:defRPr b="0" sz="3000"/>
            </a:pPr>
            <a:r>
              <a:t>Regularization parameter. The strength of the regularization is inversely proportional to C. Must be strictly positive. The penalty is a squared l2 penalty.</a:t>
            </a:r>
          </a:p>
        </p:txBody>
      </p:sp>
      <p:sp>
        <p:nvSpPr>
          <p:cNvPr id="698" name="sklearn.svm.SVC()"/>
          <p:cNvSpPr txBox="1"/>
          <p:nvPr/>
        </p:nvSpPr>
        <p:spPr>
          <a:xfrm>
            <a:off x="3325663" y="352729"/>
            <a:ext cx="635347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7100"/>
              </a:lnSpc>
              <a:spcBef>
                <a:spcPts val="1200"/>
              </a:spcBef>
              <a:defRPr sz="4800">
                <a:latin typeface="Menlo Regular"/>
                <a:ea typeface="Menlo Regular"/>
                <a:cs typeface="Menlo Regular"/>
                <a:sym typeface="Menlo Regular"/>
              </a:defRPr>
            </a:lvl1pPr>
          </a:lstStyle>
          <a:p>
            <a:pPr/>
            <a:r>
              <a:t>sklearn.svm.SVC()</a:t>
            </a:r>
          </a:p>
        </p:txBody>
      </p:sp>
      <p:sp>
        <p:nvSpPr>
          <p:cNvPr id="699" name="https://scikit-learn.org/stable/modules/generated/sklearn.svm.SVC.html"/>
          <p:cNvSpPr txBox="1"/>
          <p:nvPr/>
        </p:nvSpPr>
        <p:spPr>
          <a:xfrm>
            <a:off x="6009262" y="9226917"/>
            <a:ext cx="6835677" cy="34324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800"/>
            </a:lvl1pPr>
          </a:lstStyle>
          <a:p>
            <a:pPr/>
            <a:r>
              <a:t>https://scikit-learn.org/stable/modules/generated/sklearn.svm.SVC.html</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703" name="Examples"/>
          <p:cNvSpPr txBox="1"/>
          <p:nvPr/>
        </p:nvSpPr>
        <p:spPr>
          <a:xfrm>
            <a:off x="384647" y="4342488"/>
            <a:ext cx="12235507" cy="10686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400">
                <a:latin typeface="+mn-lt"/>
                <a:ea typeface="+mn-ea"/>
                <a:cs typeface="+mn-cs"/>
                <a:sym typeface="Helvetica Neue Medium"/>
              </a:defRPr>
            </a:lvl1pPr>
          </a:lstStyle>
          <a:p>
            <a:pPr/>
            <a:r>
              <a:t>Examples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05" name="pasted-image.png" descr="pasted-image.png"/>
          <p:cNvPicPr>
            <a:picLocks noChangeAspect="1"/>
          </p:cNvPicPr>
          <p:nvPr/>
        </p:nvPicPr>
        <p:blipFill>
          <a:blip r:embed="rId3">
            <a:extLst/>
          </a:blip>
          <a:stretch>
            <a:fillRect/>
          </a:stretch>
        </p:blipFill>
        <p:spPr>
          <a:xfrm>
            <a:off x="76183" y="1608424"/>
            <a:ext cx="12852434" cy="784517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9" name="svm_clf = SVC(kernel=&quot;linear&quot;, C=float(&quot;inf&quot;))…"/>
          <p:cNvSpPr txBox="1"/>
          <p:nvPr/>
        </p:nvSpPr>
        <p:spPr>
          <a:xfrm>
            <a:off x="2325295" y="183940"/>
            <a:ext cx="8555535" cy="9194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130000"/>
              </a:lnSpc>
              <a:defRPr b="0">
                <a:solidFill>
                  <a:schemeClr val="accent3">
                    <a:hueOff val="-365725"/>
                    <a:satOff val="-32500"/>
                    <a:lumOff val="18235"/>
                  </a:schemeClr>
                </a:solidFill>
                <a:latin typeface="Menlo Regular"/>
                <a:ea typeface="Menlo Regular"/>
                <a:cs typeface="Menlo Regular"/>
                <a:sym typeface="Menlo Regular"/>
              </a:defRPr>
            </a:pPr>
            <a:r>
              <a:t>svm_clf = SVC(kernel="linear", C=float("inf"))</a:t>
            </a:r>
          </a:p>
          <a:p>
            <a:pPr algn="l">
              <a:lnSpc>
                <a:spcPct val="130000"/>
              </a:lnSpc>
              <a:defRPr b="0">
                <a:solidFill>
                  <a:schemeClr val="accent3">
                    <a:hueOff val="-365725"/>
                    <a:satOff val="-32500"/>
                    <a:lumOff val="18235"/>
                  </a:schemeClr>
                </a:solidFill>
                <a:latin typeface="Menlo Regular"/>
                <a:ea typeface="Menlo Regular"/>
                <a:cs typeface="Menlo Regular"/>
                <a:sym typeface="Menlo Regular"/>
              </a:defRPr>
            </a:pPr>
            <a:r>
              <a:t>svm_clf.fit(X, y)</a:t>
            </a:r>
          </a:p>
        </p:txBody>
      </p:sp>
      <p:pic>
        <p:nvPicPr>
          <p:cNvPr id="710" name="pasted-image.png" descr="pasted-image.png"/>
          <p:cNvPicPr>
            <a:picLocks noChangeAspect="1"/>
          </p:cNvPicPr>
          <p:nvPr/>
        </p:nvPicPr>
        <p:blipFill>
          <a:blip r:embed="rId3">
            <a:extLst/>
          </a:blip>
          <a:stretch>
            <a:fillRect/>
          </a:stretch>
        </p:blipFill>
        <p:spPr>
          <a:xfrm>
            <a:off x="65563" y="1403350"/>
            <a:ext cx="12873674" cy="7621103"/>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14" name="pasted-image.png" descr="pasted-image.png"/>
          <p:cNvPicPr>
            <a:picLocks noChangeAspect="1"/>
          </p:cNvPicPr>
          <p:nvPr/>
        </p:nvPicPr>
        <p:blipFill>
          <a:blip r:embed="rId3">
            <a:extLst/>
          </a:blip>
          <a:srcRect l="0" t="1183" r="0" b="0"/>
          <a:stretch>
            <a:fillRect/>
          </a:stretch>
        </p:blipFill>
        <p:spPr>
          <a:xfrm>
            <a:off x="1409169" y="116085"/>
            <a:ext cx="10186462" cy="9521313"/>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18" name="pasted-image.png" descr="pasted-image.png"/>
          <p:cNvPicPr>
            <a:picLocks noChangeAspect="1"/>
          </p:cNvPicPr>
          <p:nvPr/>
        </p:nvPicPr>
        <p:blipFill>
          <a:blip r:embed="rId3">
            <a:extLst/>
          </a:blip>
          <a:stretch>
            <a:fillRect/>
          </a:stretch>
        </p:blipFill>
        <p:spPr>
          <a:xfrm>
            <a:off x="1430975" y="62044"/>
            <a:ext cx="10142850" cy="9629512"/>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22" name="pasted-image.png" descr="pasted-image.png"/>
          <p:cNvPicPr>
            <a:picLocks noChangeAspect="1"/>
          </p:cNvPicPr>
          <p:nvPr/>
        </p:nvPicPr>
        <p:blipFill>
          <a:blip r:embed="rId3">
            <a:extLst/>
          </a:blip>
          <a:stretch>
            <a:fillRect/>
          </a:stretch>
        </p:blipFill>
        <p:spPr>
          <a:xfrm>
            <a:off x="1516468" y="84668"/>
            <a:ext cx="9971864" cy="958426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36" name="Maximum Margin Classifier"/>
          <p:cNvSpPr txBox="1"/>
          <p:nvPr/>
        </p:nvSpPr>
        <p:spPr>
          <a:xfrm>
            <a:off x="384647" y="4342488"/>
            <a:ext cx="12235507" cy="10686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400">
                <a:latin typeface="+mn-lt"/>
                <a:ea typeface="+mn-ea"/>
                <a:cs typeface="+mn-cs"/>
                <a:sym typeface="Helvetica Neue Medium"/>
              </a:defRPr>
            </a:lvl1pPr>
          </a:lstStyle>
          <a:p>
            <a:pPr/>
            <a:r>
              <a:t>Maximum Margin Classifier</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26" name="pasted-image.png" descr="pasted-image.png"/>
          <p:cNvPicPr>
            <a:picLocks noChangeAspect="1"/>
          </p:cNvPicPr>
          <p:nvPr/>
        </p:nvPicPr>
        <p:blipFill>
          <a:blip r:embed="rId3">
            <a:extLst/>
          </a:blip>
          <a:stretch>
            <a:fillRect/>
          </a:stretch>
        </p:blipFill>
        <p:spPr>
          <a:xfrm>
            <a:off x="-6010" y="0"/>
            <a:ext cx="13016820" cy="9753600"/>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0" name="Plan…"/>
          <p:cNvSpPr txBox="1"/>
          <p:nvPr/>
        </p:nvSpPr>
        <p:spPr>
          <a:xfrm>
            <a:off x="3364656" y="2185954"/>
            <a:ext cx="6275488" cy="269567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30000"/>
              </a:lnSpc>
              <a:defRPr u="sng"/>
            </a:pPr>
            <a:r>
              <a:t>Plan</a:t>
            </a:r>
          </a:p>
          <a:p>
            <a:pPr>
              <a:lnSpc>
                <a:spcPct val="130000"/>
              </a:lnSpc>
            </a:pPr>
          </a:p>
          <a:p>
            <a:pPr>
              <a:lnSpc>
                <a:spcPct val="130000"/>
              </a:lnSpc>
            </a:pPr>
            <a:r>
              <a:t>1. Start with low dimensionality</a:t>
            </a:r>
          </a:p>
          <a:p>
            <a:pPr>
              <a:lnSpc>
                <a:spcPct val="130000"/>
              </a:lnSpc>
            </a:pPr>
            <a:r>
              <a:t>2. Introduce higher dimensionality for same data</a:t>
            </a:r>
          </a:p>
          <a:p>
            <a:pPr>
              <a:lnSpc>
                <a:spcPct val="130000"/>
              </a:lnSpc>
            </a:pPr>
            <a:r>
              <a:t>3. Train SVC to differentiate </a:t>
            </a:r>
          </a:p>
        </p:txBody>
      </p:sp>
      <p:grpSp>
        <p:nvGrpSpPr>
          <p:cNvPr id="733" name="Groepeer"/>
          <p:cNvGrpSpPr/>
          <p:nvPr/>
        </p:nvGrpSpPr>
        <p:grpSpPr>
          <a:xfrm>
            <a:off x="1227629" y="4425912"/>
            <a:ext cx="5226891" cy="2642125"/>
            <a:chOff x="0" y="0"/>
            <a:chExt cx="5226889" cy="2642123"/>
          </a:xfrm>
        </p:grpSpPr>
        <p:sp>
          <p:nvSpPr>
            <p:cNvPr id="731" name="How do we know to introduce higher dimensionality?"/>
            <p:cNvSpPr/>
            <p:nvPr/>
          </p:nvSpPr>
          <p:spPr>
            <a:xfrm>
              <a:off x="0" y="2642123"/>
              <a:ext cx="522689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rgbClr val="A9A9A9"/>
                  </a:solidFill>
                </a:defRPr>
              </a:lvl1pPr>
            </a:lstStyle>
            <a:p>
              <a:pPr/>
              <a:r>
                <a:t>How do we know to introduce higher dimensionality?</a:t>
              </a:r>
            </a:p>
          </p:txBody>
        </p:sp>
        <p:sp>
          <p:nvSpPr>
            <p:cNvPr id="732" name="Lijn"/>
            <p:cNvSpPr/>
            <p:nvPr/>
          </p:nvSpPr>
          <p:spPr>
            <a:xfrm flipV="1">
              <a:off x="2267066" y="0"/>
              <a:ext cx="2134138" cy="2334293"/>
            </a:xfrm>
            <a:prstGeom prst="line">
              <a:avLst/>
            </a:prstGeom>
            <a:noFill/>
            <a:ln w="63500" cap="flat">
              <a:solidFill>
                <a:srgbClr val="A9A9A9"/>
              </a:solidFill>
              <a:prstDash val="solid"/>
              <a:miter lim="400000"/>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734" name="Vergelijking"/>
          <p:cNvSpPr txBox="1"/>
          <p:nvPr/>
        </p:nvSpPr>
        <p:spPr>
          <a:xfrm>
            <a:off x="7862639" y="5413517"/>
            <a:ext cx="1315952" cy="531423"/>
          </a:xfrm>
          <a:prstGeom prst="rect">
            <a:avLst/>
          </a:prstGeom>
          <a:ln w="12700">
            <a:miter lim="400000"/>
          </a:ln>
        </p:spPr>
        <p:txBody>
          <a:bodyPr wrap="none" lIns="0" tIns="0" rIns="0" bIns="0">
            <a:spAutoFit/>
          </a:bodyPr>
          <a:lstStyle/>
          <a:p>
            <a:pPr algn="l" defTabSz="914400" latinLnBrk="1">
              <a:defRPr b="0" sz="1800">
                <a:solidFill>
                  <a:srgbClr val="000000"/>
                </a:solidFill>
              </a:defRPr>
            </a:pPr>
            <a14:m>
              <m:oMathPara>
                <m:oMathParaPr>
                  <m:jc m:val="centerGroup"/>
                </m:oMathParaPr>
                <m:oMath>
                  <m:sSub>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2</m:t>
                      </m:r>
                    </m:sub>
                  </m:sSub>
                  <m:r>
                    <a:rPr xmlns:a="http://schemas.openxmlformats.org/drawingml/2006/main" sz="3600" i="1">
                      <a:solidFill>
                        <a:srgbClr val="A9A9A8"/>
                      </a:solidFill>
                      <a:latin typeface="Cambria Math" panose="02040503050406030204" pitchFamily="18" charset="0"/>
                    </a:rPr>
                    <m:t>=</m:t>
                  </m:r>
                  <m:sSubSup>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1</m:t>
                      </m:r>
                    </m:sub>
                    <m:sup>
                      <m:r>
                        <a:rPr xmlns:a="http://schemas.openxmlformats.org/drawingml/2006/main" sz="3600" i="1">
                          <a:solidFill>
                            <a:srgbClr val="A9A9A8"/>
                          </a:solidFill>
                          <a:latin typeface="Cambria Math" panose="02040503050406030204" pitchFamily="18" charset="0"/>
                        </a:rPr>
                        <m:t>2</m:t>
                      </m:r>
                    </m:sup>
                  </m:sSubSup>
                </m:oMath>
              </m:oMathPara>
            </a14:m>
            <a:endParaRPr sz="3600">
              <a:solidFill>
                <a:srgbClr val="A9A9A9"/>
              </a:solidFill>
            </a:endParaRPr>
          </a:p>
        </p:txBody>
      </p:sp>
      <p:sp>
        <p:nvSpPr>
          <p:cNvPr id="735" name="Vergelijking"/>
          <p:cNvSpPr txBox="1"/>
          <p:nvPr/>
        </p:nvSpPr>
        <p:spPr>
          <a:xfrm>
            <a:off x="8305192" y="6479145"/>
            <a:ext cx="1301994" cy="535968"/>
          </a:xfrm>
          <a:prstGeom prst="rect">
            <a:avLst/>
          </a:prstGeom>
          <a:ln w="12700">
            <a:miter lim="400000"/>
          </a:ln>
        </p:spPr>
        <p:txBody>
          <a:bodyPr wrap="none" lIns="0" tIns="0" rIns="0" bIns="0">
            <a:spAutoFit/>
          </a:bodyPr>
          <a:lstStyle/>
          <a:p>
            <a:pPr algn="l" defTabSz="914400" latinLnBrk="1">
              <a:defRPr b="0" sz="1800">
                <a:solidFill>
                  <a:srgbClr val="000000"/>
                </a:solidFill>
              </a:defRPr>
            </a:pPr>
            <a14:m>
              <m:oMathPara>
                <m:oMathParaPr>
                  <m:jc m:val="centerGroup"/>
                </m:oMathParaPr>
                <m:oMath>
                  <m:sSub>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2</m:t>
                      </m:r>
                    </m:sub>
                  </m:sSub>
                  <m:r>
                    <a:rPr xmlns:a="http://schemas.openxmlformats.org/drawingml/2006/main" sz="3600" i="1">
                      <a:solidFill>
                        <a:srgbClr val="A9A9A8"/>
                      </a:solidFill>
                      <a:latin typeface="Cambria Math" panose="02040503050406030204" pitchFamily="18" charset="0"/>
                    </a:rPr>
                    <m:t>=</m:t>
                  </m:r>
                  <m:sSubSup>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1</m:t>
                      </m:r>
                    </m:sub>
                    <m:sup>
                      <m:r>
                        <a:rPr xmlns:a="http://schemas.openxmlformats.org/drawingml/2006/main" sz="3600" i="1">
                          <a:solidFill>
                            <a:srgbClr val="A9A9A8"/>
                          </a:solidFill>
                          <a:latin typeface="Cambria Math" panose="02040503050406030204" pitchFamily="18" charset="0"/>
                        </a:rPr>
                        <m:t>3</m:t>
                      </m:r>
                    </m:sup>
                  </m:sSubSup>
                </m:oMath>
              </m:oMathPara>
            </a14:m>
            <a:endParaRPr sz="3600">
              <a:solidFill>
                <a:srgbClr val="A9A9A9"/>
              </a:solidFill>
            </a:endParaRPr>
          </a:p>
        </p:txBody>
      </p:sp>
      <p:sp>
        <p:nvSpPr>
          <p:cNvPr id="736" name="Vergelijking"/>
          <p:cNvSpPr txBox="1"/>
          <p:nvPr/>
        </p:nvSpPr>
        <p:spPr>
          <a:xfrm>
            <a:off x="6696514" y="7549318"/>
            <a:ext cx="2441263" cy="563271"/>
          </a:xfrm>
          <a:prstGeom prst="rect">
            <a:avLst/>
          </a:prstGeom>
          <a:ln w="12700">
            <a:miter lim="400000"/>
          </a:ln>
        </p:spPr>
        <p:txBody>
          <a:bodyPr wrap="none" lIns="0" tIns="0" rIns="0" bIns="0">
            <a:spAutoFit/>
          </a:bodyPr>
          <a:lstStyle/>
          <a:p>
            <a:pPr algn="l" defTabSz="914400" latinLnBrk="1">
              <a:defRPr b="0" sz="1800">
                <a:solidFill>
                  <a:srgbClr val="000000"/>
                </a:solidFill>
              </a:defRPr>
            </a:pPr>
            <a14:m>
              <m:oMathPara>
                <m:oMathParaPr>
                  <m:jc m:val="centerGroup"/>
                </m:oMathParaPr>
                <m:oMath>
                  <m:sSub>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2</m:t>
                      </m:r>
                    </m:sub>
                  </m:sSub>
                  <m:r>
                    <a:rPr xmlns:a="http://schemas.openxmlformats.org/drawingml/2006/main" sz="3600" i="1">
                      <a:solidFill>
                        <a:srgbClr val="A9A9A8"/>
                      </a:solidFill>
                      <a:latin typeface="Cambria Math" panose="02040503050406030204" pitchFamily="18" charset="0"/>
                    </a:rPr>
                    <m:t>=</m:t>
                  </m:r>
                  <m:rad>
                    <m:radPr>
                      <m:ctrlPr>
                        <a:rPr xmlns:a="http://schemas.openxmlformats.org/drawingml/2006/main" sz="3600" i="1">
                          <a:solidFill>
                            <a:srgbClr val="A9A9A8"/>
                          </a:solidFill>
                          <a:latin typeface="Cambria Math" panose="02040503050406030204" pitchFamily="18" charset="0"/>
                        </a:rPr>
                      </m:ctrlPr>
                      <m:degHide m:val="on"/>
                    </m:radPr>
                    <m:deg/>
                    <m:e>
                      <m:r>
                        <a:rPr xmlns:a="http://schemas.openxmlformats.org/drawingml/2006/main" sz="3600" i="1">
                          <a:solidFill>
                            <a:srgbClr val="A9A9A8"/>
                          </a:solidFill>
                          <a:latin typeface="Cambria Math" panose="02040503050406030204" pitchFamily="18" charset="0"/>
                        </a:rPr>
                        <m:t>1</m:t>
                      </m:r>
                      <m:r>
                        <a:rPr xmlns:a="http://schemas.openxmlformats.org/drawingml/2006/main" sz="3600" i="1">
                          <a:solidFill>
                            <a:srgbClr val="A9A9A8"/>
                          </a:solidFill>
                          <a:latin typeface="Cambria Math" panose="02040503050406030204" pitchFamily="18" charset="0"/>
                        </a:rPr>
                        <m:t>+</m:t>
                      </m:r>
                      <m:sSub>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1</m:t>
                          </m:r>
                        </m:sub>
                      </m:sSub>
                    </m:e>
                  </m:rad>
                </m:oMath>
              </m:oMathPara>
            </a14:m>
            <a:endParaRPr sz="3600">
              <a:solidFill>
                <a:srgbClr val="A9A9A9"/>
              </a:solidFill>
            </a:endParaRPr>
          </a:p>
        </p:txBody>
      </p:sp>
      <p:sp>
        <p:nvSpPr>
          <p:cNvPr id="737" name="Vergelijking"/>
          <p:cNvSpPr txBox="1"/>
          <p:nvPr/>
        </p:nvSpPr>
        <p:spPr>
          <a:xfrm>
            <a:off x="10152371" y="5932680"/>
            <a:ext cx="1910854" cy="426893"/>
          </a:xfrm>
          <a:prstGeom prst="rect">
            <a:avLst/>
          </a:prstGeom>
          <a:ln w="12700">
            <a:miter lim="400000"/>
          </a:ln>
        </p:spPr>
        <p:txBody>
          <a:bodyPr wrap="none" lIns="0" tIns="0" rIns="0" bIns="0">
            <a:spAutoFit/>
          </a:bodyPr>
          <a:lstStyle/>
          <a:p>
            <a:pPr algn="l" defTabSz="914400" latinLnBrk="1">
              <a:defRPr b="0" sz="1800">
                <a:solidFill>
                  <a:srgbClr val="000000"/>
                </a:solidFill>
              </a:defRPr>
            </a:pPr>
            <a14:m>
              <m:oMathPara>
                <m:oMathParaPr>
                  <m:jc m:val="centerGroup"/>
                </m:oMathParaPr>
                <m:oMath>
                  <m:sSub>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2</m:t>
                      </m:r>
                    </m:sub>
                  </m:sSub>
                  <m:r>
                    <a:rPr xmlns:a="http://schemas.openxmlformats.org/drawingml/2006/main" sz="3600" i="1">
                      <a:solidFill>
                        <a:srgbClr val="A9A9A8"/>
                      </a:solidFill>
                      <a:latin typeface="Cambria Math" panose="02040503050406030204" pitchFamily="18" charset="0"/>
                    </a:rPr>
                    <m:t>=</m:t>
                  </m:r>
                  <m:r>
                    <m:rPr>
                      <m:sty m:val="p"/>
                    </m:rPr>
                    <a:rPr xmlns:a="http://schemas.openxmlformats.org/drawingml/2006/main" sz="3600" i="1">
                      <a:solidFill>
                        <a:srgbClr val="A9A9A8"/>
                      </a:solidFill>
                      <a:latin typeface="Cambria Math" panose="02040503050406030204" pitchFamily="18" charset="0"/>
                    </a:rPr>
                    <m:t>log</m:t>
                  </m:r>
                  <m:sSub>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1</m:t>
                      </m:r>
                    </m:sub>
                  </m:sSub>
                </m:oMath>
              </m:oMathPara>
            </a14:m>
            <a:endParaRPr sz="3600">
              <a:solidFill>
                <a:srgbClr val="A9A9A9"/>
              </a:solidFill>
            </a:endParaRPr>
          </a:p>
        </p:txBody>
      </p:sp>
      <p:sp>
        <p:nvSpPr>
          <p:cNvPr id="738" name="Vergelijking"/>
          <p:cNvSpPr txBox="1"/>
          <p:nvPr/>
        </p:nvSpPr>
        <p:spPr>
          <a:xfrm>
            <a:off x="9920217" y="7251637"/>
            <a:ext cx="2375163" cy="1158633"/>
          </a:xfrm>
          <a:prstGeom prst="rect">
            <a:avLst/>
          </a:prstGeom>
          <a:ln w="12700">
            <a:miter lim="400000"/>
          </a:ln>
        </p:spPr>
        <p:txBody>
          <a:bodyPr wrap="none" lIns="0" tIns="0" rIns="0" bIns="0">
            <a:spAutoFit/>
          </a:bodyPr>
          <a:lstStyle/>
          <a:p>
            <a:pPr algn="l" defTabSz="914400" latinLnBrk="1">
              <a:defRPr b="0" sz="1800">
                <a:solidFill>
                  <a:srgbClr val="000000"/>
                </a:solidFill>
              </a:defRPr>
            </a:pPr>
            <a14:m>
              <m:oMathPara>
                <m:oMathParaPr>
                  <m:jc m:val="centerGroup"/>
                </m:oMathParaPr>
                <m:oMath>
                  <m:sSub>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2</m:t>
                      </m:r>
                    </m:sub>
                  </m:sSub>
                  <m:r>
                    <a:rPr xmlns:a="http://schemas.openxmlformats.org/drawingml/2006/main" sz="3600" i="1">
                      <a:solidFill>
                        <a:srgbClr val="A9A9A8"/>
                      </a:solidFill>
                      <a:latin typeface="Cambria Math" panose="02040503050406030204" pitchFamily="18" charset="0"/>
                    </a:rPr>
                    <m:t>=</m:t>
                  </m:r>
                  <m:f>
                    <m:fPr>
                      <m:ctrlPr>
                        <a:rPr xmlns:a="http://schemas.openxmlformats.org/drawingml/2006/main" sz="3600" i="1">
                          <a:solidFill>
                            <a:srgbClr val="A9A9A8"/>
                          </a:solidFill>
                          <a:latin typeface="Cambria Math" panose="02040503050406030204" pitchFamily="18" charset="0"/>
                        </a:rPr>
                      </m:ctrlPr>
                      <m:type m:val="bar"/>
                    </m:fPr>
                    <m:num>
                      <m:sSup>
                        <m:e>
                          <m:r>
                            <a:rPr xmlns:a="http://schemas.openxmlformats.org/drawingml/2006/main" sz="3600" i="1">
                              <a:solidFill>
                                <a:srgbClr val="A9A9A8"/>
                              </a:solidFill>
                              <a:latin typeface="Cambria Math" panose="02040503050406030204" pitchFamily="18" charset="0"/>
                            </a:rPr>
                            <m:t>x</m:t>
                          </m:r>
                        </m:e>
                        <m:sup>
                          <m:r>
                            <a:rPr xmlns:a="http://schemas.openxmlformats.org/drawingml/2006/main" sz="3600" i="1">
                              <a:solidFill>
                                <a:srgbClr val="A9A9A8"/>
                              </a:solidFill>
                              <a:latin typeface="Cambria Math" panose="02040503050406030204" pitchFamily="18" charset="0"/>
                            </a:rPr>
                            <m:t>5</m:t>
                          </m:r>
                        </m:sup>
                      </m:sSup>
                    </m:num>
                    <m:den>
                      <m:r>
                        <a:rPr xmlns:a="http://schemas.openxmlformats.org/drawingml/2006/main" sz="3600" i="1">
                          <a:solidFill>
                            <a:srgbClr val="A9A9A8"/>
                          </a:solidFill>
                          <a:latin typeface="Cambria Math" panose="02040503050406030204" pitchFamily="18" charset="0"/>
                        </a:rPr>
                        <m:t>2</m:t>
                      </m:r>
                      <m:sSub>
                        <m:e>
                          <m:r>
                            <a:rPr xmlns:a="http://schemas.openxmlformats.org/drawingml/2006/main" sz="3600" i="1">
                              <a:solidFill>
                                <a:srgbClr val="A9A9A8"/>
                              </a:solidFill>
                              <a:latin typeface="Cambria Math" panose="02040503050406030204" pitchFamily="18" charset="0"/>
                            </a:rPr>
                            <m:t>x</m:t>
                          </m:r>
                        </m:e>
                        <m:sub>
                          <m:r>
                            <a:rPr xmlns:a="http://schemas.openxmlformats.org/drawingml/2006/main" sz="3600" i="1">
                              <a:solidFill>
                                <a:srgbClr val="A9A9A8"/>
                              </a:solidFill>
                              <a:latin typeface="Cambria Math" panose="02040503050406030204" pitchFamily="18" charset="0"/>
                            </a:rPr>
                            <m:t>1</m:t>
                          </m:r>
                        </m:sub>
                      </m:sSub>
                      <m:r>
                        <a:rPr xmlns:a="http://schemas.openxmlformats.org/drawingml/2006/main" sz="3600" i="1">
                          <a:solidFill>
                            <a:srgbClr val="A9A9A8"/>
                          </a:solidFill>
                          <a:latin typeface="Cambria Math" panose="02040503050406030204" pitchFamily="18" charset="0"/>
                        </a:rPr>
                        <m:t>+</m:t>
                      </m:r>
                      <m:r>
                        <a:rPr xmlns:a="http://schemas.openxmlformats.org/drawingml/2006/main" sz="3600" i="1">
                          <a:solidFill>
                            <a:srgbClr val="A9A9A8"/>
                          </a:solidFill>
                          <a:latin typeface="Cambria Math" panose="02040503050406030204" pitchFamily="18" charset="0"/>
                        </a:rPr>
                        <m:t>4</m:t>
                      </m:r>
                    </m:den>
                  </m:f>
                </m:oMath>
              </m:oMathPara>
            </a14:m>
            <a:endParaRPr sz="3600">
              <a:solidFill>
                <a:srgbClr val="A9A9A9"/>
              </a:solidFill>
            </a:endParaR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734"/>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500"/>
                                  </p:stCondLst>
                                  <p:iterate type="el" backwards="0">
                                    <p:tmAbs val="0"/>
                                  </p:iterate>
                                  <p:childTnLst>
                                    <p:set>
                                      <p:cBhvr>
                                        <p:cTn id="13" fill="hold"/>
                                        <p:tgtEl>
                                          <p:spTgt spid="737"/>
                                        </p:tgtEl>
                                        <p:attrNameLst>
                                          <p:attrName>style.visibility</p:attrName>
                                        </p:attrNameLst>
                                      </p:cBhvr>
                                      <p:to>
                                        <p:strVal val="visible"/>
                                      </p:to>
                                    </p:set>
                                  </p:childTnLst>
                                </p:cTn>
                              </p:par>
                            </p:childTnLst>
                          </p:cTn>
                        </p:par>
                        <p:par>
                          <p:cTn id="14" fill="hold">
                            <p:stCondLst>
                              <p:cond delay="500"/>
                            </p:stCondLst>
                            <p:childTnLst>
                              <p:par>
                                <p:cTn id="15" presetClass="entr" nodeType="afterEffect" presetSubtype="0" presetID="1" grpId="4" fill="hold">
                                  <p:stCondLst>
                                    <p:cond delay="500"/>
                                  </p:stCondLst>
                                  <p:iterate type="el" backwards="0">
                                    <p:tmAbs val="0"/>
                                  </p:iterate>
                                  <p:childTnLst>
                                    <p:set>
                                      <p:cBhvr>
                                        <p:cTn id="16" fill="hold"/>
                                        <p:tgtEl>
                                          <p:spTgt spid="735"/>
                                        </p:tgtEl>
                                        <p:attrNameLst>
                                          <p:attrName>style.visibility</p:attrName>
                                        </p:attrNameLst>
                                      </p:cBhvr>
                                      <p:to>
                                        <p:strVal val="visible"/>
                                      </p:to>
                                    </p:set>
                                  </p:childTnLst>
                                </p:cTn>
                              </p:par>
                            </p:childTnLst>
                          </p:cTn>
                        </p:par>
                        <p:par>
                          <p:cTn id="17" fill="hold">
                            <p:stCondLst>
                              <p:cond delay="1000"/>
                            </p:stCondLst>
                            <p:childTnLst>
                              <p:par>
                                <p:cTn id="18" presetClass="entr" nodeType="afterEffect" presetSubtype="0" presetID="1" grpId="5" fill="hold">
                                  <p:stCondLst>
                                    <p:cond delay="500"/>
                                  </p:stCondLst>
                                  <p:iterate type="el" backwards="0">
                                    <p:tmAbs val="0"/>
                                  </p:iterate>
                                  <p:childTnLst>
                                    <p:set>
                                      <p:cBhvr>
                                        <p:cTn id="19" fill="hold"/>
                                        <p:tgtEl>
                                          <p:spTgt spid="738"/>
                                        </p:tgtEl>
                                        <p:attrNameLst>
                                          <p:attrName>style.visibility</p:attrName>
                                        </p:attrNameLst>
                                      </p:cBhvr>
                                      <p:to>
                                        <p:strVal val="visible"/>
                                      </p:to>
                                    </p:set>
                                  </p:childTnLst>
                                </p:cTn>
                              </p:par>
                            </p:childTnLst>
                          </p:cTn>
                        </p:par>
                        <p:par>
                          <p:cTn id="20" fill="hold">
                            <p:stCondLst>
                              <p:cond delay="1500"/>
                            </p:stCondLst>
                            <p:childTnLst>
                              <p:par>
                                <p:cTn id="21" presetClass="entr" nodeType="afterEffect" presetSubtype="0" presetID="1" grpId="6" fill="hold">
                                  <p:stCondLst>
                                    <p:cond delay="500"/>
                                  </p:stCondLst>
                                  <p:iterate type="el" backwards="0">
                                    <p:tmAbs val="0"/>
                                  </p:iterate>
                                  <p:childTnLst>
                                    <p:set>
                                      <p:cBhvr>
                                        <p:cTn id="22" fill="hold"/>
                                        <p:tgtEl>
                                          <p:spTgt spid="7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36" grpId="6"/>
      <p:bldP build="whole" bldLvl="1" animBg="1" rev="0" advAuto="0" spid="737" grpId="3"/>
      <p:bldP build="whole" bldLvl="1" animBg="1" rev="0" advAuto="0" spid="735" grpId="4"/>
      <p:bldP build="whole" bldLvl="1" animBg="1" rev="0" advAuto="0" spid="734" grpId="2"/>
      <p:bldP build="whole" bldLvl="1" animBg="1" rev="0" advAuto="0" spid="733" grpId="1"/>
      <p:bldP build="whole" bldLvl="1" animBg="1" rev="0" advAuto="0" spid="738" grpId="5"/>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2" name="Assignment"/>
          <p:cNvSpPr txBox="1"/>
          <p:nvPr>
            <p:ph type="title"/>
          </p:nvPr>
        </p:nvSpPr>
        <p:spPr>
          <a:prstGeom prst="rect">
            <a:avLst/>
          </a:prstGeom>
        </p:spPr>
        <p:txBody>
          <a:bodyPr/>
          <a:lstStyle/>
          <a:p>
            <a:pPr/>
            <a:r>
              <a:t>Assignment</a:t>
            </a:r>
          </a:p>
        </p:txBody>
      </p:sp>
      <p:sp>
        <p:nvSpPr>
          <p:cNvPr id="743" name="Find out how the Gaussian kernel works and why it is commonly used"/>
          <p:cNvSpPr txBox="1"/>
          <p:nvPr>
            <p:ph type="body" idx="1"/>
          </p:nvPr>
        </p:nvSpPr>
        <p:spPr>
          <a:prstGeom prst="rect">
            <a:avLst/>
          </a:prstGeom>
        </p:spPr>
        <p:txBody>
          <a:bodyPr/>
          <a:lstStyle/>
          <a:p>
            <a:pPr/>
            <a:r>
              <a:t>Find out how the Gaussian kernel works and why it is commonly used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Lijn"/>
          <p:cNvSpPr/>
          <p:nvPr/>
        </p:nvSpPr>
        <p:spPr>
          <a:xfrm>
            <a:off x="1478031" y="4876800"/>
            <a:ext cx="11106428" cy="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149" name="Groepeer"/>
          <p:cNvGrpSpPr/>
          <p:nvPr/>
        </p:nvGrpSpPr>
        <p:grpSpPr>
          <a:xfrm>
            <a:off x="2082958" y="4536928"/>
            <a:ext cx="3949479" cy="679744"/>
            <a:chOff x="0" y="0"/>
            <a:chExt cx="3949478" cy="679742"/>
          </a:xfrm>
        </p:grpSpPr>
        <p:sp>
          <p:nvSpPr>
            <p:cNvPr id="141"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42"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43"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44"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45"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46"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47"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48"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160" name="Groepeer"/>
          <p:cNvGrpSpPr/>
          <p:nvPr/>
        </p:nvGrpSpPr>
        <p:grpSpPr>
          <a:xfrm>
            <a:off x="7961134" y="4536928"/>
            <a:ext cx="4344136" cy="679744"/>
            <a:chOff x="0" y="0"/>
            <a:chExt cx="4344134" cy="679742"/>
          </a:xfrm>
        </p:grpSpPr>
        <p:sp>
          <p:nvSpPr>
            <p:cNvPr id="150"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51"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52"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53"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54"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55"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56"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57"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58"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59"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161" name="Lijn"/>
          <p:cNvSpPr/>
          <p:nvPr/>
        </p:nvSpPr>
        <p:spPr>
          <a:xfrm flipV="1">
            <a:off x="1635823" y="4388375"/>
            <a:ext cx="1" cy="97685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62" name="Vergelijking"/>
          <p:cNvSpPr txBox="1"/>
          <p:nvPr/>
        </p:nvSpPr>
        <p:spPr>
          <a:xfrm>
            <a:off x="6547801" y="6092783"/>
            <a:ext cx="966887" cy="323022"/>
          </a:xfrm>
          <a:prstGeom prst="rect">
            <a:avLst/>
          </a:prstGeom>
          <a:ln w="12700">
            <a:miter lim="400000"/>
          </a:ln>
        </p:spPr>
        <p:txBody>
          <a:bodyPr wrap="none" lIns="0" tIns="0" rIns="0" bIns="0">
            <a:spAutoFit/>
          </a:bodyPr>
          <a:lstStyle/>
          <a:p>
            <a:pPr algn="l" defTabSz="914400" latinLnBrk="1">
              <a:defRPr b="0" sz="1800">
                <a:solidFill>
                  <a:srgbClr val="000000"/>
                </a:solidFill>
              </a:defRPr>
            </a:pPr>
            <a14:m>
              <m:oMathPara>
                <m:oMathParaPr>
                  <m:jc m:val="centerGroup"/>
                </m:oMathParaPr>
                <m:oMath>
                  <m:sSub>
                    <m:e>
                      <m:r>
                        <a:rPr xmlns:a="http://schemas.openxmlformats.org/drawingml/2006/main" sz="3600" i="1">
                          <a:solidFill>
                            <a:srgbClr val="FEFEFE"/>
                          </a:solidFill>
                          <a:latin typeface="Cambria Math" panose="02040503050406030204" pitchFamily="18" charset="0"/>
                        </a:rPr>
                        <m:t>x</m:t>
                      </m:r>
                    </m:e>
                    <m:sub>
                      <m:r>
                        <a:rPr xmlns:a="http://schemas.openxmlformats.org/drawingml/2006/main" sz="3600" i="1">
                          <a:solidFill>
                            <a:srgbClr val="FEFEFE"/>
                          </a:solidFill>
                          <a:latin typeface="Cambria Math" panose="02040503050406030204" pitchFamily="18" charset="0"/>
                        </a:rPr>
                        <m:t>i</m:t>
                      </m:r>
                    </m:sub>
                  </m:sSub>
                  <m:r>
                    <a:rPr xmlns:a="http://schemas.openxmlformats.org/drawingml/2006/main" sz="3600" i="1">
                      <a:solidFill>
                        <a:srgbClr val="FEFEFE"/>
                      </a:solidFill>
                      <a:latin typeface="Cambria Math" panose="02040503050406030204" pitchFamily="18" charset="0"/>
                    </a:rPr>
                    <m:t>→</m:t>
                  </m:r>
                </m:oMath>
              </m:oMathPara>
            </a14:m>
            <a:endParaRPr sz="3600">
              <a:solidFill>
                <a:srgbClr val="FFFFFF"/>
              </a:solidFill>
            </a:endParaRPr>
          </a:p>
        </p:txBody>
      </p:sp>
      <p:grpSp>
        <p:nvGrpSpPr>
          <p:cNvPr id="166" name="Groepeer"/>
          <p:cNvGrpSpPr/>
          <p:nvPr/>
        </p:nvGrpSpPr>
        <p:grpSpPr>
          <a:xfrm>
            <a:off x="1737131" y="1947358"/>
            <a:ext cx="4555595" cy="3564442"/>
            <a:chOff x="0" y="201314"/>
            <a:chExt cx="4555594" cy="3564441"/>
          </a:xfrm>
        </p:grpSpPr>
        <p:sp>
          <p:nvSpPr>
            <p:cNvPr id="163" name="Rechthoek"/>
            <p:cNvSpPr/>
            <p:nvPr/>
          </p:nvSpPr>
          <p:spPr>
            <a:xfrm>
              <a:off x="0" y="2495756"/>
              <a:ext cx="4555595" cy="1270001"/>
            </a:xfrm>
            <a:prstGeom prst="rect">
              <a:avLst/>
            </a:prstGeom>
            <a:solidFill>
              <a:schemeClr val="accent2">
                <a:hueOff val="-177681"/>
                <a:satOff val="-17391"/>
                <a:lumOff val="16666"/>
                <a:alpha val="30000"/>
              </a:schemeClr>
            </a:solidFill>
            <a:ln w="25400" cap="flat">
              <a:solidFill>
                <a:schemeClr val="accent2">
                  <a:hueOff val="195715"/>
                  <a:lumOff val="-15294"/>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64" name="Observations class A"/>
            <p:cNvSpPr/>
            <p:nvPr/>
          </p:nvSpPr>
          <p:spPr>
            <a:xfrm>
              <a:off x="3108618" y="20131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Observations class A</a:t>
              </a:r>
            </a:p>
          </p:txBody>
        </p:sp>
        <p:sp>
          <p:nvSpPr>
            <p:cNvPr id="165" name="Lijn"/>
            <p:cNvSpPr/>
            <p:nvPr/>
          </p:nvSpPr>
          <p:spPr>
            <a:xfrm>
              <a:off x="1911178" y="542345"/>
              <a:ext cx="1090676" cy="1877966"/>
            </a:xfrm>
            <a:custGeom>
              <a:avLst/>
              <a:gdLst/>
              <a:ahLst/>
              <a:cxnLst>
                <a:cxn ang="0">
                  <a:pos x="wd2" y="hd2"/>
                </a:cxn>
                <a:cxn ang="5400000">
                  <a:pos x="wd2" y="hd2"/>
                </a:cxn>
                <a:cxn ang="10800000">
                  <a:pos x="wd2" y="hd2"/>
                </a:cxn>
                <a:cxn ang="16200000">
                  <a:pos x="wd2" y="hd2"/>
                </a:cxn>
              </a:cxnLst>
              <a:rect l="0" t="0" r="r" b="b"/>
              <a:pathLst>
                <a:path w="19270" h="21600" fill="norm" stroke="1" extrusionOk="0">
                  <a:moveTo>
                    <a:pt x="18874" y="0"/>
                  </a:moveTo>
                  <a:cubicBezTo>
                    <a:pt x="19753" y="1807"/>
                    <a:pt x="19144" y="3779"/>
                    <a:pt x="17266" y="5224"/>
                  </a:cubicBezTo>
                  <a:cubicBezTo>
                    <a:pt x="14387" y="7439"/>
                    <a:pt x="9480" y="7759"/>
                    <a:pt x="5825" y="9395"/>
                  </a:cubicBezTo>
                  <a:cubicBezTo>
                    <a:pt x="-315" y="12142"/>
                    <a:pt x="-1847" y="17619"/>
                    <a:pt x="2409" y="21600"/>
                  </a:cubicBezTo>
                </a:path>
              </a:pathLst>
            </a:custGeom>
            <a:noFill/>
            <a:ln w="50800" cap="flat">
              <a:solidFill>
                <a:srgbClr val="FFFFFF"/>
              </a:solidFill>
              <a:prstDash val="solid"/>
              <a:miter lim="400000"/>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170" name="Groepeer"/>
          <p:cNvGrpSpPr/>
          <p:nvPr/>
        </p:nvGrpSpPr>
        <p:grpSpPr>
          <a:xfrm>
            <a:off x="7874053" y="2270607"/>
            <a:ext cx="4555595" cy="3241193"/>
            <a:chOff x="0" y="201314"/>
            <a:chExt cx="4555594" cy="3241192"/>
          </a:xfrm>
        </p:grpSpPr>
        <p:sp>
          <p:nvSpPr>
            <p:cNvPr id="167" name="Rechthoek"/>
            <p:cNvSpPr/>
            <p:nvPr/>
          </p:nvSpPr>
          <p:spPr>
            <a:xfrm>
              <a:off x="0" y="2172507"/>
              <a:ext cx="4555595" cy="1270001"/>
            </a:xfrm>
            <a:prstGeom prst="rect">
              <a:avLst/>
            </a:prstGeom>
            <a:solidFill>
              <a:schemeClr val="accent6">
                <a:satOff val="15424"/>
                <a:lumOff val="17647"/>
                <a:alpha val="30000"/>
              </a:schemeClr>
            </a:solidFill>
            <a:ln w="25400" cap="flat">
              <a:solidFill>
                <a:schemeClr val="accent2">
                  <a:hueOff val="195715"/>
                  <a:lumOff val="-15294"/>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68" name="Observations class B"/>
            <p:cNvSpPr/>
            <p:nvPr/>
          </p:nvSpPr>
          <p:spPr>
            <a:xfrm>
              <a:off x="1618397" y="20131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Observations class B</a:t>
              </a:r>
            </a:p>
          </p:txBody>
        </p:sp>
        <p:sp>
          <p:nvSpPr>
            <p:cNvPr id="169" name="Lijn"/>
            <p:cNvSpPr/>
            <p:nvPr/>
          </p:nvSpPr>
          <p:spPr>
            <a:xfrm>
              <a:off x="608786" y="371797"/>
              <a:ext cx="1243995" cy="1619588"/>
            </a:xfrm>
            <a:custGeom>
              <a:avLst/>
              <a:gdLst/>
              <a:ahLst/>
              <a:cxnLst>
                <a:cxn ang="0">
                  <a:pos x="wd2" y="hd2"/>
                </a:cxn>
                <a:cxn ang="5400000">
                  <a:pos x="wd2" y="hd2"/>
                </a:cxn>
                <a:cxn ang="10800000">
                  <a:pos x="wd2" y="hd2"/>
                </a:cxn>
                <a:cxn ang="16200000">
                  <a:pos x="wd2" y="hd2"/>
                </a:cxn>
              </a:cxnLst>
              <a:rect l="0" t="0" r="r" b="b"/>
              <a:pathLst>
                <a:path w="21160" h="21600" fill="norm" stroke="1" extrusionOk="0">
                  <a:moveTo>
                    <a:pt x="20820" y="0"/>
                  </a:moveTo>
                  <a:cubicBezTo>
                    <a:pt x="21600" y="2096"/>
                    <a:pt x="21021" y="4359"/>
                    <a:pt x="19271" y="6058"/>
                  </a:cubicBezTo>
                  <a:cubicBezTo>
                    <a:pt x="16572" y="8678"/>
                    <a:pt x="11966" y="9227"/>
                    <a:pt x="8256" y="10893"/>
                  </a:cubicBezTo>
                  <a:cubicBezTo>
                    <a:pt x="3332" y="13106"/>
                    <a:pt x="211" y="17153"/>
                    <a:pt x="0" y="21600"/>
                  </a:cubicBezTo>
                </a:path>
              </a:pathLst>
            </a:custGeom>
            <a:noFill/>
            <a:ln w="50800" cap="flat">
              <a:solidFill>
                <a:srgbClr val="FFFFFF"/>
              </a:solidFill>
              <a:prstDash val="solid"/>
              <a:miter lim="400000"/>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6" grpId="1"/>
      <p:bldP build="whole" bldLvl="1" animBg="1" rev="0" advAuto="0" spid="170"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Lijn"/>
          <p:cNvSpPr/>
          <p:nvPr/>
        </p:nvSpPr>
        <p:spPr>
          <a:xfrm>
            <a:off x="1478031" y="4876800"/>
            <a:ext cx="11106428" cy="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183" name="Groepeer"/>
          <p:cNvGrpSpPr/>
          <p:nvPr/>
        </p:nvGrpSpPr>
        <p:grpSpPr>
          <a:xfrm>
            <a:off x="2082958" y="4536928"/>
            <a:ext cx="3949479" cy="679744"/>
            <a:chOff x="0" y="0"/>
            <a:chExt cx="3949478" cy="679742"/>
          </a:xfrm>
        </p:grpSpPr>
        <p:sp>
          <p:nvSpPr>
            <p:cNvPr id="175"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76"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77"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78"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79"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80"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81"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82"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184" name="Cirkel"/>
          <p:cNvSpPr/>
          <p:nvPr/>
        </p:nvSpPr>
        <p:spPr>
          <a:xfrm>
            <a:off x="3701694" y="4536928"/>
            <a:ext cx="679743" cy="679744"/>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85" name="Cirkel"/>
          <p:cNvSpPr/>
          <p:nvPr/>
        </p:nvSpPr>
        <p:spPr>
          <a:xfrm>
            <a:off x="3717826" y="6658248"/>
            <a:ext cx="679743" cy="679744"/>
          </a:xfrm>
          <a:prstGeom prst="ellipse">
            <a:avLst/>
          </a:pr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196" name="Groepeer"/>
          <p:cNvGrpSpPr/>
          <p:nvPr/>
        </p:nvGrpSpPr>
        <p:grpSpPr>
          <a:xfrm>
            <a:off x="7961134" y="4536928"/>
            <a:ext cx="4344136" cy="679744"/>
            <a:chOff x="0" y="0"/>
            <a:chExt cx="4344134" cy="679742"/>
          </a:xfrm>
        </p:grpSpPr>
        <p:sp>
          <p:nvSpPr>
            <p:cNvPr id="186"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87"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88"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89"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0"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1"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2"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3"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4"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5"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197" name="Lijn"/>
          <p:cNvSpPr/>
          <p:nvPr/>
        </p:nvSpPr>
        <p:spPr>
          <a:xfrm flipV="1">
            <a:off x="1635823" y="4388375"/>
            <a:ext cx="1" cy="97685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98" name="Vergelijking"/>
          <p:cNvSpPr txBox="1"/>
          <p:nvPr/>
        </p:nvSpPr>
        <p:spPr>
          <a:xfrm>
            <a:off x="6547801" y="6092783"/>
            <a:ext cx="966887" cy="323022"/>
          </a:xfrm>
          <a:prstGeom prst="rect">
            <a:avLst/>
          </a:prstGeom>
          <a:ln w="12700">
            <a:miter lim="400000"/>
          </a:ln>
        </p:spPr>
        <p:txBody>
          <a:bodyPr wrap="none" lIns="0" tIns="0" rIns="0" bIns="0">
            <a:spAutoFit/>
          </a:bodyPr>
          <a:lstStyle/>
          <a:p>
            <a:pPr algn="l" defTabSz="914400" latinLnBrk="1">
              <a:defRPr b="0" sz="1800">
                <a:solidFill>
                  <a:srgbClr val="000000"/>
                </a:solidFill>
              </a:defRPr>
            </a:pPr>
            <a14:m>
              <m:oMathPara>
                <m:oMathParaPr>
                  <m:jc m:val="centerGroup"/>
                </m:oMathParaPr>
                <m:oMath>
                  <m:sSub>
                    <m:e>
                      <m:r>
                        <a:rPr xmlns:a="http://schemas.openxmlformats.org/drawingml/2006/main" sz="3600" i="1">
                          <a:solidFill>
                            <a:srgbClr val="FEFEFE"/>
                          </a:solidFill>
                          <a:latin typeface="Cambria Math" panose="02040503050406030204" pitchFamily="18" charset="0"/>
                        </a:rPr>
                        <m:t>x</m:t>
                      </m:r>
                    </m:e>
                    <m:sub>
                      <m:r>
                        <a:rPr xmlns:a="http://schemas.openxmlformats.org/drawingml/2006/main" sz="3600" i="1">
                          <a:solidFill>
                            <a:srgbClr val="FEFEFE"/>
                          </a:solidFill>
                          <a:latin typeface="Cambria Math" panose="02040503050406030204" pitchFamily="18" charset="0"/>
                        </a:rPr>
                        <m:t>i</m:t>
                      </m:r>
                    </m:sub>
                  </m:sSub>
                  <m:r>
                    <a:rPr xmlns:a="http://schemas.openxmlformats.org/drawingml/2006/main" sz="3600" i="1">
                      <a:solidFill>
                        <a:srgbClr val="FEFEFE"/>
                      </a:solidFill>
                      <a:latin typeface="Cambria Math" panose="02040503050406030204" pitchFamily="18" charset="0"/>
                    </a:rPr>
                    <m:t>→</m:t>
                  </m:r>
                </m:oMath>
              </m:oMathPara>
            </a14:m>
            <a:endParaRPr sz="3600">
              <a:solidFill>
                <a:srgbClr val="FFFFFF"/>
              </a:solidFill>
            </a:endParaRPr>
          </a:p>
        </p:txBody>
      </p:sp>
      <p:grpSp>
        <p:nvGrpSpPr>
          <p:cNvPr id="203" name="Groepeer"/>
          <p:cNvGrpSpPr/>
          <p:nvPr/>
        </p:nvGrpSpPr>
        <p:grpSpPr>
          <a:xfrm>
            <a:off x="6071013" y="1866546"/>
            <a:ext cx="2388291" cy="3645255"/>
            <a:chOff x="0" y="201314"/>
            <a:chExt cx="2388290" cy="3645253"/>
          </a:xfrm>
        </p:grpSpPr>
        <p:sp>
          <p:nvSpPr>
            <p:cNvPr id="199" name="Lijn"/>
            <p:cNvSpPr/>
            <p:nvPr/>
          </p:nvSpPr>
          <p:spPr>
            <a:xfrm flipV="1">
              <a:off x="79229" y="257656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202" name="Groepeer"/>
            <p:cNvGrpSpPr/>
            <p:nvPr/>
          </p:nvGrpSpPr>
          <p:grpSpPr>
            <a:xfrm>
              <a:off x="0" y="201314"/>
              <a:ext cx="2388291" cy="2218997"/>
              <a:chOff x="0" y="201314"/>
              <a:chExt cx="2388290" cy="2218995"/>
            </a:xfrm>
          </p:grpSpPr>
          <p:sp>
            <p:nvSpPr>
              <p:cNvPr id="200" name="threshold"/>
              <p:cNvSpPr/>
              <p:nvPr/>
            </p:nvSpPr>
            <p:spPr>
              <a:xfrm>
                <a:off x="1118290" y="20131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3">
                        <a:hueOff val="-365725"/>
                        <a:satOff val="-32500"/>
                        <a:lumOff val="18235"/>
                      </a:schemeClr>
                    </a:solidFill>
                  </a:defRPr>
                </a:lvl1pPr>
              </a:lstStyle>
              <a:p>
                <a:pPr/>
                <a:r>
                  <a:t>threshold</a:t>
                </a:r>
              </a:p>
            </p:txBody>
          </p:sp>
          <p:sp>
            <p:nvSpPr>
              <p:cNvPr id="201" name="Lijn"/>
              <p:cNvSpPr/>
              <p:nvPr/>
            </p:nvSpPr>
            <p:spPr>
              <a:xfrm>
                <a:off x="0" y="542345"/>
                <a:ext cx="1014716" cy="1877966"/>
              </a:xfrm>
              <a:custGeom>
                <a:avLst/>
                <a:gdLst/>
                <a:ahLst/>
                <a:cxnLst>
                  <a:cxn ang="0">
                    <a:pos x="wd2" y="hd2"/>
                  </a:cxn>
                  <a:cxn ang="5400000">
                    <a:pos x="wd2" y="hd2"/>
                  </a:cxn>
                  <a:cxn ang="10800000">
                    <a:pos x="wd2" y="hd2"/>
                  </a:cxn>
                  <a:cxn ang="16200000">
                    <a:pos x="wd2" y="hd2"/>
                  </a:cxn>
                </a:cxnLst>
                <a:rect l="0" t="0" r="r" b="b"/>
                <a:pathLst>
                  <a:path w="20747" h="21600" fill="norm" stroke="1"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50800" tIns="50800" rIns="50800" bIns="50800" numCol="1" anchor="ctr">
                <a:noAutofit/>
              </a:bodyPr>
              <a:lstStyle/>
              <a:p>
                <a:pPr>
                  <a:defRPr b="0" sz="2200">
                    <a:solidFill>
                      <a:schemeClr val="accent3">
                        <a:hueOff val="-365725"/>
                        <a:satOff val="-32500"/>
                        <a:lumOff val="18235"/>
                      </a:schemeClr>
                    </a:solidFill>
                    <a:latin typeface="+mn-lt"/>
                    <a:ea typeface="+mn-ea"/>
                    <a:cs typeface="+mn-cs"/>
                    <a:sym typeface="Helvetica Neue Medium"/>
                  </a:defRPr>
                </a:pPr>
              </a:p>
            </p:txBody>
          </p:sp>
        </p:grpSp>
      </p:grpSp>
      <p:sp>
        <p:nvSpPr>
          <p:cNvPr id="204" name="Cirkel"/>
          <p:cNvSpPr/>
          <p:nvPr/>
        </p:nvSpPr>
        <p:spPr>
          <a:xfrm>
            <a:off x="10673026" y="4536928"/>
            <a:ext cx="679744" cy="679744"/>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05" name="Cirkel"/>
          <p:cNvSpPr/>
          <p:nvPr/>
        </p:nvSpPr>
        <p:spPr>
          <a:xfrm>
            <a:off x="10651962" y="6658248"/>
            <a:ext cx="679743" cy="679744"/>
          </a:xfrm>
          <a:prstGeom prst="ellipse">
            <a:avLst/>
          </a:pr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path" nodeType="clickEffect" presetSubtype="0" presetID="-1" grpId="3" accel="50000" decel="50000" fill="hold">
                                  <p:stCondLst>
                                    <p:cond delay="0"/>
                                  </p:stCondLst>
                                  <p:childTnLst>
                                    <p:animMotion path="M 0.000000 0.000000 L 0.002955 -0.209220" origin="layout" pathEditMode="relative">
                                      <p:cBhvr>
                                        <p:cTn id="14" dur="1000" fill="hold"/>
                                        <p:tgtEl>
                                          <p:spTgt spid="185"/>
                                        </p:tgtEl>
                                        <p:attrNameLst>
                                          <p:attrName>ppt_x</p:attrName>
                                          <p:attrName>ppt_y</p:attrName>
                                        </p:attrNameLst>
                                      </p:cBhvr>
                                    </p:animMotion>
                                  </p:childTnLst>
                                </p:cTn>
                              </p:par>
                            </p:childTnLst>
                          </p:cTn>
                        </p:par>
                        <p:par>
                          <p:cTn id="15" fill="hold">
                            <p:stCondLst>
                              <p:cond delay="1000"/>
                            </p:stCondLst>
                            <p:childTnLst>
                              <p:par>
                                <p:cTn id="16" presetClass="exit" nodeType="afterEffect" presetSubtype="0" presetID="1" grpId="4" fill="hold">
                                  <p:stCondLst>
                                    <p:cond delay="0"/>
                                  </p:stCondLst>
                                  <p:iterate type="el" backwards="0">
                                    <p:tmAbs val="0"/>
                                  </p:iterate>
                                  <p:childTnLst>
                                    <p:set>
                                      <p:cBhvr>
                                        <p:cTn id="17" fill="hold">
                                          <p:stCondLst>
                                            <p:cond delay="0"/>
                                          </p:stCondLst>
                                        </p:cTn>
                                        <p:tgtEl>
                                          <p:spTgt spid="185"/>
                                        </p:tgtEl>
                                        <p:attrNameLst>
                                          <p:attrName>style.visibility</p:attrName>
                                        </p:attrNameLst>
                                      </p:cBhvr>
                                      <p:to>
                                        <p:strVal val="hidden"/>
                                      </p:to>
                                    </p:set>
                                  </p:childTnLst>
                                </p:cTn>
                              </p:par>
                            </p:childTnLst>
                          </p:cTn>
                        </p:par>
                        <p:par>
                          <p:cTn id="18" fill="hold">
                            <p:stCondLst>
                              <p:cond delay="1000"/>
                            </p:stCondLst>
                            <p:childTnLst>
                              <p:par>
                                <p:cTn id="19" presetClass="entr" nodeType="afterEffect" presetSubtype="0" presetID="1" grpId="5" fill="hold">
                                  <p:stCondLst>
                                    <p:cond delay="0"/>
                                  </p:stCondLst>
                                  <p:iterate type="el" backwards="0">
                                    <p:tmAbs val="0"/>
                                  </p:iterate>
                                  <p:childTnLst>
                                    <p:set>
                                      <p:cBhvr>
                                        <p:cTn id="20" fill="hold"/>
                                        <p:tgtEl>
                                          <p:spTgt spid="18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6" fill="hold">
                                  <p:stCondLst>
                                    <p:cond delay="0"/>
                                  </p:stCondLst>
                                  <p:iterate type="el" backwards="0">
                                    <p:tmAbs val="0"/>
                                  </p:iterate>
                                  <p:childTnLst>
                                    <p:set>
                                      <p:cBhvr>
                                        <p:cTn id="24" fill="hold"/>
                                        <p:tgtEl>
                                          <p:spTgt spid="2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path" nodeType="clickEffect" presetSubtype="0" presetID="-1" grpId="7" accel="50000" decel="50000" fill="hold">
                                  <p:stCondLst>
                                    <p:cond delay="0"/>
                                  </p:stCondLst>
                                  <p:childTnLst>
                                    <p:animMotion path="M 0.000000 0.000000 L -0.000817 -0.217856" origin="layout" pathEditMode="relative">
                                      <p:cBhvr>
                                        <p:cTn id="28" dur="1000" fill="hold"/>
                                        <p:tgtEl>
                                          <p:spTgt spid="205"/>
                                        </p:tgtEl>
                                        <p:attrNameLst>
                                          <p:attrName>ppt_x</p:attrName>
                                          <p:attrName>ppt_y</p:attrName>
                                        </p:attrNameLst>
                                      </p:cBhvr>
                                    </p:animMotion>
                                  </p:childTnLst>
                                </p:cTn>
                              </p:par>
                            </p:childTnLst>
                          </p:cTn>
                        </p:par>
                        <p:par>
                          <p:cTn id="29" fill="hold">
                            <p:stCondLst>
                              <p:cond delay="1000"/>
                            </p:stCondLst>
                            <p:childTnLst>
                              <p:par>
                                <p:cTn id="30" presetClass="exit" nodeType="afterEffect" presetSubtype="0" presetID="1" grpId="8" fill="hold">
                                  <p:stCondLst>
                                    <p:cond delay="0"/>
                                  </p:stCondLst>
                                  <p:iterate type="el" backwards="0">
                                    <p:tmAbs val="0"/>
                                  </p:iterate>
                                  <p:childTnLst>
                                    <p:set>
                                      <p:cBhvr>
                                        <p:cTn id="31" fill="hold">
                                          <p:stCondLst>
                                            <p:cond delay="0"/>
                                          </p:stCondLst>
                                        </p:cTn>
                                        <p:tgtEl>
                                          <p:spTgt spid="205"/>
                                        </p:tgtEl>
                                        <p:attrNameLst>
                                          <p:attrName>style.visibility</p:attrName>
                                        </p:attrNameLst>
                                      </p:cBhvr>
                                      <p:to>
                                        <p:strVal val="hidden"/>
                                      </p:to>
                                    </p:set>
                                  </p:childTnLst>
                                </p:cTn>
                              </p:par>
                            </p:childTnLst>
                          </p:cTn>
                        </p:par>
                        <p:par>
                          <p:cTn id="32" fill="hold">
                            <p:stCondLst>
                              <p:cond delay="1000"/>
                            </p:stCondLst>
                            <p:childTnLst>
                              <p:par>
                                <p:cTn id="33" presetClass="entr" nodeType="afterEffect" presetSubtype="0" presetID="1" grpId="9" fill="hold">
                                  <p:stCondLst>
                                    <p:cond delay="0"/>
                                  </p:stCondLst>
                                  <p:iterate type="el" backwards="0">
                                    <p:tmAbs val="0"/>
                                  </p:iterate>
                                  <p:childTnLst>
                                    <p:set>
                                      <p:cBhvr>
                                        <p:cTn id="34" fill="hold"/>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5" grpId="2"/>
      <p:bldP build="whole" bldLvl="1" animBg="1" rev="0" advAuto="0" spid="185" grpId="4"/>
      <p:bldP build="whole" bldLvl="1" animBg="1" rev="0" advAuto="0" spid="205" grpId="6"/>
      <p:bldP build="whole" bldLvl="1" animBg="1" rev="0" advAuto="0" spid="184" grpId="5"/>
      <p:bldP build="whole" bldLvl="1" animBg="1" rev="0" advAuto="0" spid="205" grpId="8"/>
      <p:bldP build="whole" bldLvl="1" animBg="1" rev="0" advAuto="0" spid="204" grpId="9"/>
      <p:bldP build="whole" bldLvl="1" animBg="1" rev="0" advAuto="0" spid="203"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Lijn"/>
          <p:cNvSpPr/>
          <p:nvPr/>
        </p:nvSpPr>
        <p:spPr>
          <a:xfrm>
            <a:off x="1478031" y="4876800"/>
            <a:ext cx="11106428" cy="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218" name="Groepeer"/>
          <p:cNvGrpSpPr/>
          <p:nvPr/>
        </p:nvGrpSpPr>
        <p:grpSpPr>
          <a:xfrm>
            <a:off x="2082958" y="4536928"/>
            <a:ext cx="3949479" cy="679744"/>
            <a:chOff x="0" y="0"/>
            <a:chExt cx="3949478" cy="679742"/>
          </a:xfrm>
        </p:grpSpPr>
        <p:sp>
          <p:nvSpPr>
            <p:cNvPr id="210"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11"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12"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13"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14"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15"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16"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17"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29" name="Groepeer"/>
          <p:cNvGrpSpPr/>
          <p:nvPr/>
        </p:nvGrpSpPr>
        <p:grpSpPr>
          <a:xfrm>
            <a:off x="7961134" y="4536928"/>
            <a:ext cx="4344136" cy="679744"/>
            <a:chOff x="0" y="0"/>
            <a:chExt cx="4344134" cy="679742"/>
          </a:xfrm>
        </p:grpSpPr>
        <p:sp>
          <p:nvSpPr>
            <p:cNvPr id="219"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0"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1"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2"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3"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4"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5"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6"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7"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8"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30" name="Cirkel"/>
          <p:cNvSpPr/>
          <p:nvPr/>
        </p:nvSpPr>
        <p:spPr>
          <a:xfrm>
            <a:off x="6112059" y="4536928"/>
            <a:ext cx="679743" cy="679744"/>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31" name="Lijn"/>
          <p:cNvSpPr/>
          <p:nvPr/>
        </p:nvSpPr>
        <p:spPr>
          <a:xfrm flipV="1">
            <a:off x="1635823" y="4388375"/>
            <a:ext cx="1" cy="97685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32" name="Vergelijking"/>
          <p:cNvSpPr txBox="1"/>
          <p:nvPr/>
        </p:nvSpPr>
        <p:spPr>
          <a:xfrm>
            <a:off x="6547801" y="6092783"/>
            <a:ext cx="966887" cy="323022"/>
          </a:xfrm>
          <a:prstGeom prst="rect">
            <a:avLst/>
          </a:prstGeom>
          <a:ln w="12700">
            <a:miter lim="400000"/>
          </a:ln>
        </p:spPr>
        <p:txBody>
          <a:bodyPr wrap="none" lIns="0" tIns="0" rIns="0" bIns="0">
            <a:spAutoFit/>
          </a:bodyPr>
          <a:lstStyle/>
          <a:p>
            <a:pPr algn="l" defTabSz="914400" latinLnBrk="1">
              <a:defRPr b="0" sz="1800">
                <a:solidFill>
                  <a:srgbClr val="000000"/>
                </a:solidFill>
              </a:defRPr>
            </a:pPr>
            <a14:m>
              <m:oMathPara>
                <m:oMathParaPr>
                  <m:jc m:val="centerGroup"/>
                </m:oMathParaPr>
                <m:oMath>
                  <m:sSub>
                    <m:e>
                      <m:r>
                        <a:rPr xmlns:a="http://schemas.openxmlformats.org/drawingml/2006/main" sz="3600" i="1">
                          <a:solidFill>
                            <a:srgbClr val="FEFEFE"/>
                          </a:solidFill>
                          <a:latin typeface="Cambria Math" panose="02040503050406030204" pitchFamily="18" charset="0"/>
                        </a:rPr>
                        <m:t>x</m:t>
                      </m:r>
                    </m:e>
                    <m:sub>
                      <m:r>
                        <a:rPr xmlns:a="http://schemas.openxmlformats.org/drawingml/2006/main" sz="3600" i="1">
                          <a:solidFill>
                            <a:srgbClr val="FEFEFE"/>
                          </a:solidFill>
                          <a:latin typeface="Cambria Math" panose="02040503050406030204" pitchFamily="18" charset="0"/>
                        </a:rPr>
                        <m:t>i</m:t>
                      </m:r>
                    </m:sub>
                  </m:sSub>
                  <m:r>
                    <a:rPr xmlns:a="http://schemas.openxmlformats.org/drawingml/2006/main" sz="3600" i="1">
                      <a:solidFill>
                        <a:srgbClr val="FEFEFE"/>
                      </a:solidFill>
                      <a:latin typeface="Cambria Math" panose="02040503050406030204" pitchFamily="18" charset="0"/>
                    </a:rPr>
                    <m:t>→</m:t>
                  </m:r>
                </m:oMath>
              </m:oMathPara>
            </a14:m>
            <a:endParaRPr sz="3600">
              <a:solidFill>
                <a:srgbClr val="FFFFFF"/>
              </a:solidFill>
            </a:endParaRPr>
          </a:p>
        </p:txBody>
      </p:sp>
      <p:sp>
        <p:nvSpPr>
          <p:cNvPr id="233" name="Lijn"/>
          <p:cNvSpPr/>
          <p:nvPr/>
        </p:nvSpPr>
        <p:spPr>
          <a:xfrm flipV="1">
            <a:off x="6150242" y="4241800"/>
            <a:ext cx="1" cy="1270000"/>
          </a:xfrm>
          <a:prstGeom prst="line">
            <a:avLst/>
          </a:prstGeom>
          <a:ln w="114300">
            <a:solidFill>
              <a:schemeClr val="accent3">
                <a:hueOff val="-365725"/>
                <a:satOff val="-32500"/>
                <a:lumOff val="18235"/>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34" name="threshold"/>
          <p:cNvSpPr txBox="1"/>
          <p:nvPr/>
        </p:nvSpPr>
        <p:spPr>
          <a:xfrm>
            <a:off x="6524637" y="1665231"/>
            <a:ext cx="1329334" cy="40263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3">
                    <a:hueOff val="-365725"/>
                    <a:satOff val="-32500"/>
                    <a:lumOff val="18235"/>
                  </a:schemeClr>
                </a:solidFill>
              </a:defRPr>
            </a:lvl1pPr>
          </a:lstStyle>
          <a:p>
            <a:pPr/>
            <a:r>
              <a:t>threshold</a:t>
            </a:r>
          </a:p>
        </p:txBody>
      </p:sp>
      <p:sp>
        <p:nvSpPr>
          <p:cNvPr id="235" name="Lijn"/>
          <p:cNvSpPr/>
          <p:nvPr/>
        </p:nvSpPr>
        <p:spPr>
          <a:xfrm>
            <a:off x="6071013" y="2207577"/>
            <a:ext cx="1014716" cy="1877966"/>
          </a:xfrm>
          <a:custGeom>
            <a:avLst/>
            <a:gdLst/>
            <a:ahLst/>
            <a:cxnLst>
              <a:cxn ang="0">
                <a:pos x="wd2" y="hd2"/>
              </a:cxn>
              <a:cxn ang="5400000">
                <a:pos x="wd2" y="hd2"/>
              </a:cxn>
              <a:cxn ang="10800000">
                <a:pos x="wd2" y="hd2"/>
              </a:cxn>
              <a:cxn ang="16200000">
                <a:pos x="wd2" y="hd2"/>
              </a:cxn>
            </a:cxnLst>
            <a:rect l="0" t="0" r="r" b="b"/>
            <a:pathLst>
              <a:path w="20747" h="21600" fill="norm" stroke="1"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ln w="76200">
            <a:solidFill>
              <a:schemeClr val="accent3">
                <a:hueOff val="-365725"/>
                <a:satOff val="-32500"/>
                <a:lumOff val="18235"/>
              </a:schemeClr>
            </a:solidFill>
            <a:miter lim="400000"/>
            <a:tailEnd type="stealth"/>
          </a:ln>
        </p:spPr>
        <p:txBody>
          <a:bodyPr lIns="50800" tIns="50800" rIns="50800" bIns="50800" anchor="ctr"/>
          <a:lstStyle/>
          <a:p>
            <a:pPr>
              <a:defRPr b="0" sz="2200">
                <a:solidFill>
                  <a:schemeClr val="accent3">
                    <a:hueOff val="-365725"/>
                    <a:satOff val="-32500"/>
                    <a:lumOff val="18235"/>
                  </a:schemeClr>
                </a:solidFill>
                <a:latin typeface="+mn-lt"/>
                <a:ea typeface="+mn-ea"/>
                <a:cs typeface="+mn-cs"/>
                <a:sym typeface="Helvetica Neue Medium"/>
              </a:defRPr>
            </a:pPr>
          </a:p>
        </p:txBody>
      </p:sp>
      <p:sp>
        <p:nvSpPr>
          <p:cNvPr id="236" name="Cirkel"/>
          <p:cNvSpPr/>
          <p:nvPr/>
        </p:nvSpPr>
        <p:spPr>
          <a:xfrm>
            <a:off x="6112059" y="6855769"/>
            <a:ext cx="679743" cy="679744"/>
          </a:xfrm>
          <a:prstGeom prst="ellipse">
            <a:avLst/>
          </a:pr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37" name="Rechthoek"/>
          <p:cNvSpPr/>
          <p:nvPr/>
        </p:nvSpPr>
        <p:spPr>
          <a:xfrm>
            <a:off x="1887400" y="4241800"/>
            <a:ext cx="4969896" cy="1270000"/>
          </a:xfrm>
          <a:prstGeom prst="rect">
            <a:avLst/>
          </a:prstGeom>
          <a:ln w="63500">
            <a:solidFill>
              <a:schemeClr val="accent2">
                <a:hueOff val="-177681"/>
                <a:satOff val="-17391"/>
                <a:lumOff val="16666"/>
              </a:schemeClr>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path" nodeType="clickEffect" presetSubtype="0" presetID="-1" grpId="2" accel="50000" decel="50000" fill="hold">
                                  <p:stCondLst>
                                    <p:cond delay="0"/>
                                  </p:stCondLst>
                                  <p:childTnLst>
                                    <p:animMotion path="M 0.000000 0.000000 L 0.001638 -0.239351" origin="layout" pathEditMode="relative">
                                      <p:cBhvr>
                                        <p:cTn id="10" dur="1000" fill="hold"/>
                                        <p:tgtEl>
                                          <p:spTgt spid="236"/>
                                        </p:tgtEl>
                                        <p:attrNameLst>
                                          <p:attrName>ppt_x</p:attrName>
                                          <p:attrName>ppt_y</p:attrName>
                                        </p:attrNameLst>
                                      </p:cBhvr>
                                    </p:animMotion>
                                  </p:childTnLst>
                                </p:cTn>
                              </p:par>
                            </p:childTnLst>
                          </p:cTn>
                        </p:par>
                        <p:par>
                          <p:cTn id="11" fill="hold">
                            <p:stCondLst>
                              <p:cond delay="1000"/>
                            </p:stCondLst>
                            <p:childTnLst>
                              <p:par>
                                <p:cTn id="12" presetClass="exit" nodeType="afterEffect" presetSubtype="0" presetID="1" grpId="3" fill="hold">
                                  <p:stCondLst>
                                    <p:cond delay="0"/>
                                  </p:stCondLst>
                                  <p:iterate type="el" backwards="0">
                                    <p:tmAbs val="0"/>
                                  </p:iterate>
                                  <p:childTnLst>
                                    <p:set>
                                      <p:cBhvr>
                                        <p:cTn id="13" fill="hold">
                                          <p:stCondLst>
                                            <p:cond delay="0"/>
                                          </p:stCondLst>
                                        </p:cTn>
                                        <p:tgtEl>
                                          <p:spTgt spid="236"/>
                                        </p:tgtEl>
                                        <p:attrNameLst>
                                          <p:attrName>style.visibility</p:attrName>
                                        </p:attrNameLst>
                                      </p:cBhvr>
                                      <p:to>
                                        <p:strVal val="hidden"/>
                                      </p:to>
                                    </p:set>
                                  </p:childTnLst>
                                </p:cTn>
                              </p:par>
                            </p:childTnLst>
                          </p:cTn>
                        </p:par>
                        <p:par>
                          <p:cTn id="14" fill="hold">
                            <p:stCondLst>
                              <p:cond delay="1000"/>
                            </p:stCondLst>
                            <p:childTnLst>
                              <p:par>
                                <p:cTn id="15" presetClass="entr" nodeType="afterEffect" presetSubtype="0" presetID="1" grpId="4" fill="hold">
                                  <p:stCondLst>
                                    <p:cond delay="0"/>
                                  </p:stCondLst>
                                  <p:iterate type="el" backwards="0">
                                    <p:tmAbs val="0"/>
                                  </p:iterate>
                                  <p:childTnLst>
                                    <p:set>
                                      <p:cBhvr>
                                        <p:cTn id="16" fill="hold"/>
                                        <p:tgtEl>
                                          <p:spTgt spid="2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7" grpId="5"/>
      <p:bldP build="whole" bldLvl="1" animBg="1" rev="0" advAuto="0" spid="236" grpId="1"/>
      <p:bldP build="whole" bldLvl="1" animBg="1" rev="0" advAuto="0" spid="230" grpId="4"/>
      <p:bldP build="whole" bldLvl="1" animBg="1" rev="0" advAuto="0" spid="236" grpId="3"/>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Lijn"/>
          <p:cNvSpPr/>
          <p:nvPr/>
        </p:nvSpPr>
        <p:spPr>
          <a:xfrm>
            <a:off x="1478031" y="4876800"/>
            <a:ext cx="11106428" cy="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250" name="Groepeer"/>
          <p:cNvGrpSpPr/>
          <p:nvPr/>
        </p:nvGrpSpPr>
        <p:grpSpPr>
          <a:xfrm>
            <a:off x="2082958" y="4536928"/>
            <a:ext cx="3949479" cy="679744"/>
            <a:chOff x="0" y="0"/>
            <a:chExt cx="3949478" cy="679742"/>
          </a:xfrm>
        </p:grpSpPr>
        <p:sp>
          <p:nvSpPr>
            <p:cNvPr id="242" name="Cirkel"/>
            <p:cNvSpPr/>
            <p:nvPr/>
          </p:nvSpPr>
          <p:spPr>
            <a:xfrm>
              <a:off x="0"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43" name="Cirkel"/>
            <p:cNvSpPr/>
            <p:nvPr/>
          </p:nvSpPr>
          <p:spPr>
            <a:xfrm>
              <a:off x="495971"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44" name="Cirkel"/>
            <p:cNvSpPr/>
            <p:nvPr/>
          </p:nvSpPr>
          <p:spPr>
            <a:xfrm>
              <a:off x="881726"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45" name="Cirkel"/>
            <p:cNvSpPr/>
            <p:nvPr/>
          </p:nvSpPr>
          <p:spPr>
            <a:xfrm>
              <a:off x="1157266"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46" name="Cirkel"/>
            <p:cNvSpPr/>
            <p:nvPr/>
          </p:nvSpPr>
          <p:spPr>
            <a:xfrm>
              <a:off x="1763453"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47" name="Cirkel"/>
            <p:cNvSpPr/>
            <p:nvPr/>
          </p:nvSpPr>
          <p:spPr>
            <a:xfrm>
              <a:off x="2314532"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48" name="Cirkel"/>
            <p:cNvSpPr/>
            <p:nvPr/>
          </p:nvSpPr>
          <p:spPr>
            <a:xfrm>
              <a:off x="2645179"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49"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61" name="Groepeer"/>
          <p:cNvGrpSpPr/>
          <p:nvPr/>
        </p:nvGrpSpPr>
        <p:grpSpPr>
          <a:xfrm>
            <a:off x="7961134" y="4536928"/>
            <a:ext cx="4344136" cy="679744"/>
            <a:chOff x="0" y="0"/>
            <a:chExt cx="4344134" cy="679742"/>
          </a:xfrm>
        </p:grpSpPr>
        <p:sp>
          <p:nvSpPr>
            <p:cNvPr id="251" name="Cirkel"/>
            <p:cNvSpPr/>
            <p:nvPr/>
          </p:nvSpPr>
          <p:spPr>
            <a:xfrm>
              <a:off x="367386"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52" name="Cirkel"/>
            <p:cNvSpPr/>
            <p:nvPr/>
          </p:nvSpPr>
          <p:spPr>
            <a:xfrm>
              <a:off x="661295"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53" name="Cirkel"/>
            <p:cNvSpPr/>
            <p:nvPr/>
          </p:nvSpPr>
          <p:spPr>
            <a:xfrm>
              <a:off x="1157266"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54" name="Cirkel"/>
            <p:cNvSpPr/>
            <p:nvPr/>
          </p:nvSpPr>
          <p:spPr>
            <a:xfrm>
              <a:off x="134095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55" name="Cirkel"/>
            <p:cNvSpPr/>
            <p:nvPr/>
          </p:nvSpPr>
          <p:spPr>
            <a:xfrm>
              <a:off x="1781822"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56" name="Cirkel"/>
            <p:cNvSpPr/>
            <p:nvPr/>
          </p:nvSpPr>
          <p:spPr>
            <a:xfrm>
              <a:off x="1947147"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57" name="Cirkel"/>
            <p:cNvSpPr/>
            <p:nvPr/>
          </p:nvSpPr>
          <p:spPr>
            <a:xfrm>
              <a:off x="268191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58" name="Cirkel"/>
            <p:cNvSpPr/>
            <p:nvPr/>
          </p:nvSpPr>
          <p:spPr>
            <a:xfrm>
              <a:off x="3076574"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59" name="Cirkel"/>
            <p:cNvSpPr/>
            <p:nvPr/>
          </p:nvSpPr>
          <p:spPr>
            <a:xfrm>
              <a:off x="3664391"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60"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62" name="Lijn"/>
          <p:cNvSpPr/>
          <p:nvPr/>
        </p:nvSpPr>
        <p:spPr>
          <a:xfrm flipV="1">
            <a:off x="1635823" y="4388375"/>
            <a:ext cx="1" cy="97685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267" name="Groepeer"/>
          <p:cNvGrpSpPr/>
          <p:nvPr/>
        </p:nvGrpSpPr>
        <p:grpSpPr>
          <a:xfrm>
            <a:off x="6939743" y="1765531"/>
            <a:ext cx="2388292" cy="3746270"/>
            <a:chOff x="0" y="201314"/>
            <a:chExt cx="2388290" cy="3746268"/>
          </a:xfrm>
        </p:grpSpPr>
        <p:sp>
          <p:nvSpPr>
            <p:cNvPr id="263" name="Lijn"/>
            <p:cNvSpPr/>
            <p:nvPr/>
          </p:nvSpPr>
          <p:spPr>
            <a:xfrm flipV="1">
              <a:off x="57042" y="2677583"/>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266" name="Groepeer"/>
            <p:cNvGrpSpPr/>
            <p:nvPr/>
          </p:nvGrpSpPr>
          <p:grpSpPr>
            <a:xfrm>
              <a:off x="0" y="201314"/>
              <a:ext cx="2388291" cy="2218997"/>
              <a:chOff x="0" y="201314"/>
              <a:chExt cx="2388290" cy="2218995"/>
            </a:xfrm>
          </p:grpSpPr>
          <p:sp>
            <p:nvSpPr>
              <p:cNvPr id="264" name="threshold"/>
              <p:cNvSpPr/>
              <p:nvPr/>
            </p:nvSpPr>
            <p:spPr>
              <a:xfrm>
                <a:off x="1118290" y="20131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3">
                        <a:hueOff val="-365725"/>
                        <a:satOff val="-32500"/>
                        <a:lumOff val="18235"/>
                      </a:schemeClr>
                    </a:solidFill>
                  </a:defRPr>
                </a:lvl1pPr>
              </a:lstStyle>
              <a:p>
                <a:pPr/>
                <a:r>
                  <a:t>threshold</a:t>
                </a:r>
              </a:p>
            </p:txBody>
          </p:sp>
          <p:sp>
            <p:nvSpPr>
              <p:cNvPr id="265" name="Lijn"/>
              <p:cNvSpPr/>
              <p:nvPr/>
            </p:nvSpPr>
            <p:spPr>
              <a:xfrm>
                <a:off x="0" y="542345"/>
                <a:ext cx="1014716" cy="1877966"/>
              </a:xfrm>
              <a:custGeom>
                <a:avLst/>
                <a:gdLst/>
                <a:ahLst/>
                <a:cxnLst>
                  <a:cxn ang="0">
                    <a:pos x="wd2" y="hd2"/>
                  </a:cxn>
                  <a:cxn ang="5400000">
                    <a:pos x="wd2" y="hd2"/>
                  </a:cxn>
                  <a:cxn ang="10800000">
                    <a:pos x="wd2" y="hd2"/>
                  </a:cxn>
                  <a:cxn ang="16200000">
                    <a:pos x="wd2" y="hd2"/>
                  </a:cxn>
                </a:cxnLst>
                <a:rect l="0" t="0" r="r" b="b"/>
                <a:pathLst>
                  <a:path w="20747" h="21600" fill="norm" stroke="1"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50800" tIns="50800" rIns="50800" bIns="50800" numCol="1" anchor="ctr">
                <a:noAutofit/>
              </a:bodyPr>
              <a:lstStyle/>
              <a:p>
                <a:pPr>
                  <a:defRPr b="0" sz="2200">
                    <a:solidFill>
                      <a:schemeClr val="accent3">
                        <a:hueOff val="-365725"/>
                        <a:satOff val="-32500"/>
                        <a:lumOff val="18235"/>
                      </a:schemeClr>
                    </a:solidFill>
                    <a:latin typeface="+mn-lt"/>
                    <a:ea typeface="+mn-ea"/>
                    <a:cs typeface="+mn-cs"/>
                    <a:sym typeface="Helvetica Neue Medium"/>
                  </a:defRPr>
                </a:pPr>
              </a:p>
            </p:txBody>
          </p:sp>
        </p:grpSp>
      </p:grpSp>
      <p:sp>
        <p:nvSpPr>
          <p:cNvPr id="268" name="Lijn"/>
          <p:cNvSpPr/>
          <p:nvPr/>
        </p:nvSpPr>
        <p:spPr>
          <a:xfrm flipV="1">
            <a:off x="6996785" y="4787282"/>
            <a:ext cx="1" cy="2934023"/>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271" name="Groepeer"/>
          <p:cNvGrpSpPr/>
          <p:nvPr/>
        </p:nvGrpSpPr>
        <p:grpSpPr>
          <a:xfrm>
            <a:off x="5725978" y="4787282"/>
            <a:ext cx="1233970" cy="2934024"/>
            <a:chOff x="0" y="0"/>
            <a:chExt cx="1233969" cy="2934022"/>
          </a:xfrm>
        </p:grpSpPr>
        <p:sp>
          <p:nvSpPr>
            <p:cNvPr id="269"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70" name="Lijn"/>
            <p:cNvSpPr/>
            <p:nvPr/>
          </p:nvSpPr>
          <p:spPr>
            <a:xfrm>
              <a:off x="26207" y="2569558"/>
              <a:ext cx="1207763"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74" name="Groepeer"/>
          <p:cNvGrpSpPr/>
          <p:nvPr/>
        </p:nvGrpSpPr>
        <p:grpSpPr>
          <a:xfrm>
            <a:off x="7031244" y="4787282"/>
            <a:ext cx="1236350" cy="2934024"/>
            <a:chOff x="0" y="0"/>
            <a:chExt cx="1236348" cy="2934022"/>
          </a:xfrm>
        </p:grpSpPr>
        <p:sp>
          <p:nvSpPr>
            <p:cNvPr id="272" name="Lijn"/>
            <p:cNvSpPr/>
            <p:nvPr/>
          </p:nvSpPr>
          <p:spPr>
            <a:xfrm flipV="1">
              <a:off x="1236348" y="-1"/>
              <a:ext cx="1" cy="2934024"/>
            </a:xfrm>
            <a:prstGeom prst="line">
              <a:avLst/>
            </a:prstGeom>
            <a:noFill/>
            <a:ln w="25400" cap="flat">
              <a:solidFill>
                <a:schemeClr val="accent6">
                  <a:satOff val="15424"/>
                  <a:lumOff val="17647"/>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73" name="Lijn"/>
            <p:cNvSpPr/>
            <p:nvPr/>
          </p:nvSpPr>
          <p:spPr>
            <a:xfrm>
              <a:off x="0" y="2569558"/>
              <a:ext cx="1207762"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78" name="Groepeer"/>
          <p:cNvGrpSpPr/>
          <p:nvPr/>
        </p:nvGrpSpPr>
        <p:grpSpPr>
          <a:xfrm>
            <a:off x="6447628" y="7644930"/>
            <a:ext cx="3282551" cy="1336059"/>
            <a:chOff x="0" y="0"/>
            <a:chExt cx="3282550" cy="1336058"/>
          </a:xfrm>
        </p:grpSpPr>
        <p:sp>
          <p:nvSpPr>
            <p:cNvPr id="275" name="margin"/>
            <p:cNvSpPr txBox="1"/>
            <p:nvPr/>
          </p:nvSpPr>
          <p:spPr>
            <a:xfrm>
              <a:off x="2282127" y="894180"/>
              <a:ext cx="1000424" cy="402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A9A9A9"/>
                  </a:solidFill>
                </a:defRPr>
              </a:lvl1pPr>
            </a:lstStyle>
            <a:p>
              <a:pPr/>
              <a:r>
                <a:t>margin</a:t>
              </a:r>
            </a:p>
          </p:txBody>
        </p:sp>
        <p:sp>
          <p:nvSpPr>
            <p:cNvPr id="276" name="Lijn"/>
            <p:cNvSpPr/>
            <p:nvPr/>
          </p:nvSpPr>
          <p:spPr>
            <a:xfrm>
              <a:off x="1184254" y="0"/>
              <a:ext cx="1034052" cy="1145612"/>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21556" y="21600"/>
                  </a:moveTo>
                  <a:cubicBezTo>
                    <a:pt x="15298" y="21053"/>
                    <a:pt x="9531" y="18296"/>
                    <a:pt x="5506" y="13928"/>
                  </a:cubicBezTo>
                  <a:cubicBezTo>
                    <a:pt x="1907" y="10020"/>
                    <a:pt x="-44" y="5086"/>
                    <a:pt x="0" y="0"/>
                  </a:cubicBezTo>
                </a:path>
              </a:pathLst>
            </a:custGeom>
            <a:noFill/>
            <a:ln w="50800" cap="flat">
              <a:solidFill>
                <a:srgbClr val="A9A9A9"/>
              </a:solidFill>
              <a:prstDash val="solid"/>
              <a:miter lim="400000"/>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77" name="Lijn"/>
            <p:cNvSpPr/>
            <p:nvPr/>
          </p:nvSpPr>
          <p:spPr>
            <a:xfrm>
              <a:off x="-1" y="3956"/>
              <a:ext cx="2218860" cy="1332103"/>
            </a:xfrm>
            <a:custGeom>
              <a:avLst/>
              <a:gdLst/>
              <a:ahLst/>
              <a:cxnLst>
                <a:cxn ang="0">
                  <a:pos x="wd2" y="hd2"/>
                </a:cxn>
                <a:cxn ang="5400000">
                  <a:pos x="wd2" y="hd2"/>
                </a:cxn>
                <a:cxn ang="10800000">
                  <a:pos x="wd2" y="hd2"/>
                </a:cxn>
                <a:cxn ang="16200000">
                  <a:pos x="wd2" y="hd2"/>
                </a:cxn>
              </a:cxnLst>
              <a:rect l="0" t="0" r="r" b="b"/>
              <a:pathLst>
                <a:path w="21600" h="20255" fill="norm" stroke="1"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81" name="Groepeer"/>
          <p:cNvGrpSpPr/>
          <p:nvPr/>
        </p:nvGrpSpPr>
        <p:grpSpPr>
          <a:xfrm>
            <a:off x="3133880" y="5407306"/>
            <a:ext cx="3603799" cy="4190332"/>
            <a:chOff x="1382887" y="0"/>
            <a:chExt cx="3603798" cy="4190331"/>
          </a:xfrm>
        </p:grpSpPr>
        <p:sp>
          <p:nvSpPr>
            <p:cNvPr id="279" name="Max Margin Classifier"/>
            <p:cNvSpPr/>
            <p:nvPr/>
          </p:nvSpPr>
          <p:spPr>
            <a:xfrm>
              <a:off x="1423094" y="292033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A9A9A9"/>
                  </a:solidFill>
                </a:defRPr>
              </a:lvl1pPr>
            </a:lstStyle>
            <a:p>
              <a:pPr/>
              <a:r>
                <a:t>Max Margin Classifier</a:t>
              </a:r>
            </a:p>
          </p:txBody>
        </p:sp>
        <p:sp>
          <p:nvSpPr>
            <p:cNvPr id="280" name="Lijn"/>
            <p:cNvSpPr/>
            <p:nvPr/>
          </p:nvSpPr>
          <p:spPr>
            <a:xfrm flipV="1">
              <a:off x="1382887" y="0"/>
              <a:ext cx="3603799" cy="2554749"/>
            </a:xfrm>
            <a:prstGeom prst="line">
              <a:avLst/>
            </a:prstGeom>
            <a:noFill/>
            <a:ln w="50800" cap="flat">
              <a:solidFill>
                <a:srgbClr val="A9A9A9"/>
              </a:solidFill>
              <a:prstDash val="solid"/>
              <a:miter lim="400000"/>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71"/>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26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4" fill="hold">
                                  <p:stCondLst>
                                    <p:cond delay="0"/>
                                  </p:stCondLst>
                                  <p:iterate type="el" backwards="0">
                                    <p:tmAbs val="0"/>
                                  </p:iterate>
                                  <p:childTnLst>
                                    <p:set>
                                      <p:cBhvr>
                                        <p:cTn id="17" fill="hold"/>
                                        <p:tgtEl>
                                          <p:spTgt spid="27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5" fill="hold">
                                  <p:stCondLst>
                                    <p:cond delay="0"/>
                                  </p:stCondLst>
                                  <p:iterate type="el" backwards="0">
                                    <p:tmAbs val="0"/>
                                  </p:iterate>
                                  <p:childTnLst>
                                    <p:set>
                                      <p:cBhvr>
                                        <p:cTn id="21" fill="hold"/>
                                        <p:tgtEl>
                                          <p:spTgt spid="27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6" fill="hold">
                                  <p:stCondLst>
                                    <p:cond delay="0"/>
                                  </p:stCondLst>
                                  <p:iterate type="el" backwards="0">
                                    <p:tmAbs val="0"/>
                                  </p:iterate>
                                  <p:childTnLst>
                                    <p:set>
                                      <p:cBhvr>
                                        <p:cTn id="25" fill="hold"/>
                                        <p:tgtEl>
                                          <p:spTgt spid="2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7" grpId="1"/>
      <p:bldP build="whole" bldLvl="1" animBg="1" rev="0" advAuto="0" spid="281" grpId="6"/>
      <p:bldP build="whole" bldLvl="1" animBg="1" rev="0" advAuto="0" spid="271" grpId="2"/>
      <p:bldP build="whole" bldLvl="1" animBg="1" rev="0" advAuto="0" spid="274" grpId="4"/>
      <p:bldP build="whole" bldLvl="1" animBg="1" rev="0" advAuto="0" spid="268" grpId="3"/>
      <p:bldP build="whole" bldLvl="1" animBg="1" rev="0" advAuto="0" spid="278" grpId="5"/>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Lijn"/>
          <p:cNvSpPr/>
          <p:nvPr/>
        </p:nvSpPr>
        <p:spPr>
          <a:xfrm>
            <a:off x="1478031" y="4876800"/>
            <a:ext cx="11106428" cy="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294" name="Groepeer"/>
          <p:cNvGrpSpPr/>
          <p:nvPr/>
        </p:nvGrpSpPr>
        <p:grpSpPr>
          <a:xfrm>
            <a:off x="2082958" y="4536928"/>
            <a:ext cx="3949479" cy="679744"/>
            <a:chOff x="0" y="0"/>
            <a:chExt cx="3949478" cy="679742"/>
          </a:xfrm>
        </p:grpSpPr>
        <p:sp>
          <p:nvSpPr>
            <p:cNvPr id="286" name="Cirkel"/>
            <p:cNvSpPr/>
            <p:nvPr/>
          </p:nvSpPr>
          <p:spPr>
            <a:xfrm>
              <a:off x="0"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87" name="Cirkel"/>
            <p:cNvSpPr/>
            <p:nvPr/>
          </p:nvSpPr>
          <p:spPr>
            <a:xfrm>
              <a:off x="495971"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88" name="Cirkel"/>
            <p:cNvSpPr/>
            <p:nvPr/>
          </p:nvSpPr>
          <p:spPr>
            <a:xfrm>
              <a:off x="881726"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89" name="Cirkel"/>
            <p:cNvSpPr/>
            <p:nvPr/>
          </p:nvSpPr>
          <p:spPr>
            <a:xfrm>
              <a:off x="1157266"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0" name="Cirkel"/>
            <p:cNvSpPr/>
            <p:nvPr/>
          </p:nvSpPr>
          <p:spPr>
            <a:xfrm>
              <a:off x="1763453"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1" name="Cirkel"/>
            <p:cNvSpPr/>
            <p:nvPr/>
          </p:nvSpPr>
          <p:spPr>
            <a:xfrm>
              <a:off x="2314532"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2" name="Cirkel"/>
            <p:cNvSpPr/>
            <p:nvPr/>
          </p:nvSpPr>
          <p:spPr>
            <a:xfrm>
              <a:off x="2645179"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3"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05" name="Groepeer"/>
          <p:cNvGrpSpPr/>
          <p:nvPr/>
        </p:nvGrpSpPr>
        <p:grpSpPr>
          <a:xfrm>
            <a:off x="7961134" y="4536928"/>
            <a:ext cx="4344136" cy="679744"/>
            <a:chOff x="0" y="0"/>
            <a:chExt cx="4344134" cy="679742"/>
          </a:xfrm>
        </p:grpSpPr>
        <p:sp>
          <p:nvSpPr>
            <p:cNvPr id="295" name="Cirkel"/>
            <p:cNvSpPr/>
            <p:nvPr/>
          </p:nvSpPr>
          <p:spPr>
            <a:xfrm>
              <a:off x="367386"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6" name="Cirkel"/>
            <p:cNvSpPr/>
            <p:nvPr/>
          </p:nvSpPr>
          <p:spPr>
            <a:xfrm>
              <a:off x="661295"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7" name="Cirkel"/>
            <p:cNvSpPr/>
            <p:nvPr/>
          </p:nvSpPr>
          <p:spPr>
            <a:xfrm>
              <a:off x="1157266"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8" name="Cirkel"/>
            <p:cNvSpPr/>
            <p:nvPr/>
          </p:nvSpPr>
          <p:spPr>
            <a:xfrm>
              <a:off x="134095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9" name="Cirkel"/>
            <p:cNvSpPr/>
            <p:nvPr/>
          </p:nvSpPr>
          <p:spPr>
            <a:xfrm>
              <a:off x="1781822"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0" name="Cirkel"/>
            <p:cNvSpPr/>
            <p:nvPr/>
          </p:nvSpPr>
          <p:spPr>
            <a:xfrm>
              <a:off x="1947147"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1" name="Cirkel"/>
            <p:cNvSpPr/>
            <p:nvPr/>
          </p:nvSpPr>
          <p:spPr>
            <a:xfrm>
              <a:off x="268191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2" name="Cirkel"/>
            <p:cNvSpPr/>
            <p:nvPr/>
          </p:nvSpPr>
          <p:spPr>
            <a:xfrm>
              <a:off x="3076574"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3" name="Cirkel"/>
            <p:cNvSpPr/>
            <p:nvPr/>
          </p:nvSpPr>
          <p:spPr>
            <a:xfrm>
              <a:off x="3664391"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4"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06" name="Cirkel"/>
          <p:cNvSpPr/>
          <p:nvPr/>
        </p:nvSpPr>
        <p:spPr>
          <a:xfrm>
            <a:off x="6112059" y="4536928"/>
            <a:ext cx="679743" cy="679744"/>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07" name="Lijn"/>
          <p:cNvSpPr/>
          <p:nvPr/>
        </p:nvSpPr>
        <p:spPr>
          <a:xfrm flipV="1">
            <a:off x="1635823" y="4388375"/>
            <a:ext cx="1" cy="97685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08" name="Lijn"/>
          <p:cNvSpPr/>
          <p:nvPr/>
        </p:nvSpPr>
        <p:spPr>
          <a:xfrm flipV="1">
            <a:off x="6996786" y="4241800"/>
            <a:ext cx="1" cy="1270000"/>
          </a:xfrm>
          <a:prstGeom prst="line">
            <a:avLst/>
          </a:prstGeom>
          <a:ln w="114300">
            <a:solidFill>
              <a:schemeClr val="accent3">
                <a:hueOff val="-365725"/>
                <a:satOff val="-32500"/>
                <a:lumOff val="18235"/>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311" name="Groepeer"/>
          <p:cNvGrpSpPr/>
          <p:nvPr/>
        </p:nvGrpSpPr>
        <p:grpSpPr>
          <a:xfrm>
            <a:off x="6939743" y="1765531"/>
            <a:ext cx="2388292" cy="2218997"/>
            <a:chOff x="0" y="201314"/>
            <a:chExt cx="2388290" cy="2218995"/>
          </a:xfrm>
        </p:grpSpPr>
        <p:sp>
          <p:nvSpPr>
            <p:cNvPr id="309" name="threshold"/>
            <p:cNvSpPr/>
            <p:nvPr/>
          </p:nvSpPr>
          <p:spPr>
            <a:xfrm>
              <a:off x="1118290" y="20131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3">
                      <a:hueOff val="-365725"/>
                      <a:satOff val="-32500"/>
                      <a:lumOff val="18235"/>
                    </a:schemeClr>
                  </a:solidFill>
                </a:defRPr>
              </a:lvl1pPr>
            </a:lstStyle>
            <a:p>
              <a:pPr/>
              <a:r>
                <a:t>threshold</a:t>
              </a:r>
            </a:p>
          </p:txBody>
        </p:sp>
        <p:sp>
          <p:nvSpPr>
            <p:cNvPr id="310" name="Lijn"/>
            <p:cNvSpPr/>
            <p:nvPr/>
          </p:nvSpPr>
          <p:spPr>
            <a:xfrm>
              <a:off x="0" y="542345"/>
              <a:ext cx="1014716" cy="1877966"/>
            </a:xfrm>
            <a:custGeom>
              <a:avLst/>
              <a:gdLst/>
              <a:ahLst/>
              <a:cxnLst>
                <a:cxn ang="0">
                  <a:pos x="wd2" y="hd2"/>
                </a:cxn>
                <a:cxn ang="5400000">
                  <a:pos x="wd2" y="hd2"/>
                </a:cxn>
                <a:cxn ang="10800000">
                  <a:pos x="wd2" y="hd2"/>
                </a:cxn>
                <a:cxn ang="16200000">
                  <a:pos x="wd2" y="hd2"/>
                </a:cxn>
              </a:cxnLst>
              <a:rect l="0" t="0" r="r" b="b"/>
              <a:pathLst>
                <a:path w="20747" h="21600" fill="norm" stroke="1"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50800" tIns="50800" rIns="50800" bIns="50800" numCol="1" anchor="ctr">
              <a:noAutofit/>
            </a:bodyPr>
            <a:lstStyle/>
            <a:p>
              <a:pPr>
                <a:defRPr b="0" sz="2200">
                  <a:solidFill>
                    <a:schemeClr val="accent3">
                      <a:hueOff val="-365725"/>
                      <a:satOff val="-32500"/>
                      <a:lumOff val="18235"/>
                    </a:schemeClr>
                  </a:solidFill>
                  <a:latin typeface="+mn-lt"/>
                  <a:ea typeface="+mn-ea"/>
                  <a:cs typeface="+mn-cs"/>
                  <a:sym typeface="Helvetica Neue Medium"/>
                </a:defRPr>
              </a:pPr>
            </a:p>
          </p:txBody>
        </p:sp>
      </p:grpSp>
      <p:sp>
        <p:nvSpPr>
          <p:cNvPr id="312" name="Rechthoek"/>
          <p:cNvSpPr/>
          <p:nvPr/>
        </p:nvSpPr>
        <p:spPr>
          <a:xfrm>
            <a:off x="1887400" y="4241800"/>
            <a:ext cx="4969896" cy="1270000"/>
          </a:xfrm>
          <a:prstGeom prst="rect">
            <a:avLst/>
          </a:prstGeom>
          <a:ln w="63500">
            <a:solidFill>
              <a:schemeClr val="accent2">
                <a:hueOff val="-177681"/>
                <a:satOff val="-17391"/>
                <a:lumOff val="16666"/>
              </a:schemeClr>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313" name="Cirkel"/>
          <p:cNvSpPr/>
          <p:nvPr/>
        </p:nvSpPr>
        <p:spPr>
          <a:xfrm>
            <a:off x="6112059" y="6855769"/>
            <a:ext cx="679743" cy="679744"/>
          </a:xfrm>
          <a:prstGeom prst="ellipse">
            <a:avLst/>
          </a:pr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path" nodeType="clickEffect" presetSubtype="0" presetID="-1" grpId="2" accel="50000" decel="50000" fill="hold">
                                  <p:stCondLst>
                                    <p:cond delay="0"/>
                                  </p:stCondLst>
                                  <p:childTnLst>
                                    <p:animMotion path="M 0.000000 0.000000 L 0.001638 -0.239351" origin="layout" pathEditMode="relative">
                                      <p:cBhvr>
                                        <p:cTn id="10" dur="1000" fill="hold"/>
                                        <p:tgtEl>
                                          <p:spTgt spid="313"/>
                                        </p:tgtEl>
                                        <p:attrNameLst>
                                          <p:attrName>ppt_x</p:attrName>
                                          <p:attrName>ppt_y</p:attrName>
                                        </p:attrNameLst>
                                      </p:cBhvr>
                                    </p:animMotion>
                                  </p:childTnLst>
                                </p:cTn>
                              </p:par>
                            </p:childTnLst>
                          </p:cTn>
                        </p:par>
                        <p:par>
                          <p:cTn id="11" fill="hold">
                            <p:stCondLst>
                              <p:cond delay="1000"/>
                            </p:stCondLst>
                            <p:childTnLst>
                              <p:par>
                                <p:cTn id="12" presetClass="exit" nodeType="afterEffect" presetSubtype="0" presetID="1" grpId="3" fill="hold">
                                  <p:stCondLst>
                                    <p:cond delay="0"/>
                                  </p:stCondLst>
                                  <p:iterate type="el" backwards="0">
                                    <p:tmAbs val="0"/>
                                  </p:iterate>
                                  <p:childTnLst>
                                    <p:set>
                                      <p:cBhvr>
                                        <p:cTn id="13" fill="hold">
                                          <p:stCondLst>
                                            <p:cond delay="0"/>
                                          </p:stCondLst>
                                        </p:cTn>
                                        <p:tgtEl>
                                          <p:spTgt spid="313"/>
                                        </p:tgtEl>
                                        <p:attrNameLst>
                                          <p:attrName>style.visibility</p:attrName>
                                        </p:attrNameLst>
                                      </p:cBhvr>
                                      <p:to>
                                        <p:strVal val="hidden"/>
                                      </p:to>
                                    </p:set>
                                  </p:childTnLst>
                                </p:cTn>
                              </p:par>
                            </p:childTnLst>
                          </p:cTn>
                        </p:par>
                        <p:par>
                          <p:cTn id="14" fill="hold">
                            <p:stCondLst>
                              <p:cond delay="1000"/>
                            </p:stCondLst>
                            <p:childTnLst>
                              <p:par>
                                <p:cTn id="15" presetClass="entr" nodeType="afterEffect" presetSubtype="0" presetID="1" grpId="4" fill="hold">
                                  <p:stCondLst>
                                    <p:cond delay="0"/>
                                  </p:stCondLst>
                                  <p:iterate type="el" backwards="0">
                                    <p:tmAbs val="0"/>
                                  </p:iterate>
                                  <p:childTnLst>
                                    <p:set>
                                      <p:cBhvr>
                                        <p:cTn id="16" fill="hold"/>
                                        <p:tgtEl>
                                          <p:spTgt spid="3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3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3" grpId="1"/>
      <p:bldP build="whole" bldLvl="1" animBg="1" rev="0" advAuto="0" spid="306" grpId="4"/>
      <p:bldP build="whole" bldLvl="1" animBg="1" rev="0" advAuto="0" spid="313" grpId="3"/>
      <p:bldP build="whole" bldLvl="1" animBg="1" rev="0" advAuto="0" spid="312" grpId="5"/>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Lijn"/>
          <p:cNvSpPr/>
          <p:nvPr/>
        </p:nvSpPr>
        <p:spPr>
          <a:xfrm>
            <a:off x="1478031" y="4876800"/>
            <a:ext cx="11106428" cy="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326" name="Groepeer"/>
          <p:cNvGrpSpPr/>
          <p:nvPr/>
        </p:nvGrpSpPr>
        <p:grpSpPr>
          <a:xfrm>
            <a:off x="2082958" y="4536928"/>
            <a:ext cx="3949479" cy="679744"/>
            <a:chOff x="0" y="0"/>
            <a:chExt cx="3949478" cy="679742"/>
          </a:xfrm>
        </p:grpSpPr>
        <p:sp>
          <p:nvSpPr>
            <p:cNvPr id="318" name="Cirkel"/>
            <p:cNvSpPr/>
            <p:nvPr/>
          </p:nvSpPr>
          <p:spPr>
            <a:xfrm>
              <a:off x="0"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9" name="Cirkel"/>
            <p:cNvSpPr/>
            <p:nvPr/>
          </p:nvSpPr>
          <p:spPr>
            <a:xfrm>
              <a:off x="495971"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0" name="Cirkel"/>
            <p:cNvSpPr/>
            <p:nvPr/>
          </p:nvSpPr>
          <p:spPr>
            <a:xfrm>
              <a:off x="881726"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1" name="Cirkel"/>
            <p:cNvSpPr/>
            <p:nvPr/>
          </p:nvSpPr>
          <p:spPr>
            <a:xfrm>
              <a:off x="1157266"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2" name="Cirkel"/>
            <p:cNvSpPr/>
            <p:nvPr/>
          </p:nvSpPr>
          <p:spPr>
            <a:xfrm>
              <a:off x="1763453"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3" name="Cirkel"/>
            <p:cNvSpPr/>
            <p:nvPr/>
          </p:nvSpPr>
          <p:spPr>
            <a:xfrm>
              <a:off x="2314532"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4" name="Cirkel"/>
            <p:cNvSpPr/>
            <p:nvPr/>
          </p:nvSpPr>
          <p:spPr>
            <a:xfrm>
              <a:off x="2645179"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5"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37" name="Groepeer"/>
          <p:cNvGrpSpPr/>
          <p:nvPr/>
        </p:nvGrpSpPr>
        <p:grpSpPr>
          <a:xfrm>
            <a:off x="7961134" y="4536928"/>
            <a:ext cx="4344136" cy="679744"/>
            <a:chOff x="0" y="0"/>
            <a:chExt cx="4344134" cy="679742"/>
          </a:xfrm>
        </p:grpSpPr>
        <p:sp>
          <p:nvSpPr>
            <p:cNvPr id="327" name="Cirkel"/>
            <p:cNvSpPr/>
            <p:nvPr/>
          </p:nvSpPr>
          <p:spPr>
            <a:xfrm>
              <a:off x="367386"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8" name="Cirkel"/>
            <p:cNvSpPr/>
            <p:nvPr/>
          </p:nvSpPr>
          <p:spPr>
            <a:xfrm>
              <a:off x="661295"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9" name="Cirkel"/>
            <p:cNvSpPr/>
            <p:nvPr/>
          </p:nvSpPr>
          <p:spPr>
            <a:xfrm>
              <a:off x="1157266"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0" name="Cirkel"/>
            <p:cNvSpPr/>
            <p:nvPr/>
          </p:nvSpPr>
          <p:spPr>
            <a:xfrm>
              <a:off x="134095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1" name="Cirkel"/>
            <p:cNvSpPr/>
            <p:nvPr/>
          </p:nvSpPr>
          <p:spPr>
            <a:xfrm>
              <a:off x="1781822"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2" name="Cirkel"/>
            <p:cNvSpPr/>
            <p:nvPr/>
          </p:nvSpPr>
          <p:spPr>
            <a:xfrm>
              <a:off x="1947147"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3" name="Cirkel"/>
            <p:cNvSpPr/>
            <p:nvPr/>
          </p:nvSpPr>
          <p:spPr>
            <a:xfrm>
              <a:off x="268191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4" name="Cirkel"/>
            <p:cNvSpPr/>
            <p:nvPr/>
          </p:nvSpPr>
          <p:spPr>
            <a:xfrm>
              <a:off x="3076574"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5" name="Cirkel"/>
            <p:cNvSpPr/>
            <p:nvPr/>
          </p:nvSpPr>
          <p:spPr>
            <a:xfrm>
              <a:off x="3664391"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6"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38" name="Cirkel"/>
          <p:cNvSpPr/>
          <p:nvPr/>
        </p:nvSpPr>
        <p:spPr>
          <a:xfrm>
            <a:off x="6112059" y="4536928"/>
            <a:ext cx="679743" cy="679744"/>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39" name="Lijn"/>
          <p:cNvSpPr/>
          <p:nvPr/>
        </p:nvSpPr>
        <p:spPr>
          <a:xfrm flipV="1">
            <a:off x="1635823" y="4388375"/>
            <a:ext cx="1" cy="97685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40" name="Lijn"/>
          <p:cNvSpPr/>
          <p:nvPr/>
        </p:nvSpPr>
        <p:spPr>
          <a:xfrm flipV="1">
            <a:off x="6996786" y="4241800"/>
            <a:ext cx="1" cy="1270000"/>
          </a:xfrm>
          <a:prstGeom prst="line">
            <a:avLst/>
          </a:prstGeom>
          <a:ln w="114300">
            <a:solidFill>
              <a:schemeClr val="accent3">
                <a:hueOff val="-365725"/>
                <a:satOff val="-32500"/>
                <a:lumOff val="18235"/>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343" name="Groepeer"/>
          <p:cNvGrpSpPr/>
          <p:nvPr/>
        </p:nvGrpSpPr>
        <p:grpSpPr>
          <a:xfrm>
            <a:off x="6939743" y="1765531"/>
            <a:ext cx="2388292" cy="2218997"/>
            <a:chOff x="0" y="201314"/>
            <a:chExt cx="2388290" cy="2218995"/>
          </a:xfrm>
        </p:grpSpPr>
        <p:sp>
          <p:nvSpPr>
            <p:cNvPr id="341" name="threshold"/>
            <p:cNvSpPr/>
            <p:nvPr/>
          </p:nvSpPr>
          <p:spPr>
            <a:xfrm>
              <a:off x="1118290" y="20131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3">
                      <a:hueOff val="-365725"/>
                      <a:satOff val="-32500"/>
                      <a:lumOff val="18235"/>
                    </a:schemeClr>
                  </a:solidFill>
                </a:defRPr>
              </a:lvl1pPr>
            </a:lstStyle>
            <a:p>
              <a:pPr/>
              <a:r>
                <a:t>threshold</a:t>
              </a:r>
            </a:p>
          </p:txBody>
        </p:sp>
        <p:sp>
          <p:nvSpPr>
            <p:cNvPr id="342" name="Lijn"/>
            <p:cNvSpPr/>
            <p:nvPr/>
          </p:nvSpPr>
          <p:spPr>
            <a:xfrm>
              <a:off x="0" y="542345"/>
              <a:ext cx="1014716" cy="1877966"/>
            </a:xfrm>
            <a:custGeom>
              <a:avLst/>
              <a:gdLst/>
              <a:ahLst/>
              <a:cxnLst>
                <a:cxn ang="0">
                  <a:pos x="wd2" y="hd2"/>
                </a:cxn>
                <a:cxn ang="5400000">
                  <a:pos x="wd2" y="hd2"/>
                </a:cxn>
                <a:cxn ang="10800000">
                  <a:pos x="wd2" y="hd2"/>
                </a:cxn>
                <a:cxn ang="16200000">
                  <a:pos x="wd2" y="hd2"/>
                </a:cxn>
              </a:cxnLst>
              <a:rect l="0" t="0" r="r" b="b"/>
              <a:pathLst>
                <a:path w="20747" h="21600" fill="norm" stroke="1"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50800" tIns="50800" rIns="50800" bIns="50800" numCol="1" anchor="ctr">
              <a:noAutofit/>
            </a:bodyPr>
            <a:lstStyle/>
            <a:p>
              <a:pPr>
                <a:defRPr b="0" sz="2200">
                  <a:solidFill>
                    <a:schemeClr val="accent3">
                      <a:hueOff val="-365725"/>
                      <a:satOff val="-32500"/>
                      <a:lumOff val="18235"/>
                    </a:schemeClr>
                  </a:solidFill>
                  <a:latin typeface="+mn-lt"/>
                  <a:ea typeface="+mn-ea"/>
                  <a:cs typeface="+mn-cs"/>
                  <a:sym typeface="Helvetica Neue Medium"/>
                </a:defRPr>
              </a:pPr>
            </a:p>
          </p:txBody>
        </p:sp>
      </p:grpSp>
      <p:grpSp>
        <p:nvGrpSpPr>
          <p:cNvPr id="347" name="Groepeer"/>
          <p:cNvGrpSpPr/>
          <p:nvPr/>
        </p:nvGrpSpPr>
        <p:grpSpPr>
          <a:xfrm>
            <a:off x="5725978" y="4787282"/>
            <a:ext cx="776422" cy="2934024"/>
            <a:chOff x="0" y="0"/>
            <a:chExt cx="776421" cy="2934022"/>
          </a:xfrm>
        </p:grpSpPr>
        <p:sp>
          <p:nvSpPr>
            <p:cNvPr id="344"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5" name="Lijn"/>
            <p:cNvSpPr/>
            <p:nvPr/>
          </p:nvSpPr>
          <p:spPr>
            <a:xfrm flipV="1">
              <a:off x="776421" y="-1"/>
              <a:ext cx="1" cy="2934024"/>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6" name="Lijn"/>
            <p:cNvSpPr/>
            <p:nvPr/>
          </p:nvSpPr>
          <p:spPr>
            <a:xfrm>
              <a:off x="26207" y="2569558"/>
              <a:ext cx="692444"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50" name="Groepeer"/>
          <p:cNvGrpSpPr/>
          <p:nvPr/>
        </p:nvGrpSpPr>
        <p:grpSpPr>
          <a:xfrm>
            <a:off x="6538351" y="4787282"/>
            <a:ext cx="1729243" cy="2934024"/>
            <a:chOff x="0" y="0"/>
            <a:chExt cx="1729241" cy="2934022"/>
          </a:xfrm>
        </p:grpSpPr>
        <p:sp>
          <p:nvSpPr>
            <p:cNvPr id="348" name="Lijn"/>
            <p:cNvSpPr/>
            <p:nvPr/>
          </p:nvSpPr>
          <p:spPr>
            <a:xfrm flipV="1">
              <a:off x="1729241" y="-1"/>
              <a:ext cx="1" cy="2934024"/>
            </a:xfrm>
            <a:prstGeom prst="line">
              <a:avLst/>
            </a:prstGeom>
            <a:noFill/>
            <a:ln w="25400" cap="flat">
              <a:solidFill>
                <a:schemeClr val="accent6">
                  <a:satOff val="15424"/>
                  <a:lumOff val="17647"/>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9" name="Lijn"/>
            <p:cNvSpPr/>
            <p:nvPr/>
          </p:nvSpPr>
          <p:spPr>
            <a:xfrm>
              <a:off x="0" y="2569558"/>
              <a:ext cx="1700656"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7" grpId="1"/>
      <p:bldP build="whole" bldLvl="1" animBg="1" rev="0" advAuto="0" spid="350" grpId="2"/>
    </p:bldLst>
  </p:timing>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