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1D836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E3E5E8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E3E5E8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E3E5E8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0C0C0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3175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6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9A9A9"/>
              </a:solidFill>
              <a:prstDash val="solid"/>
              <a:miter lim="400000"/>
            </a:ln>
          </a:insideH>
          <a:insideV>
            <a:ln w="3175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0C0C0"/>
              </a:solidFill>
              <a:prstDash val="solid"/>
              <a:miter lim="400000"/>
            </a:ln>
          </a:left>
          <a:right>
            <a:ln w="3175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3175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A9A9A9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n datum"/>
          <p:cNvSpPr txBox="1"/>
          <p:nvPr>
            <p:ph type="body" sz="quarter" idx="21" hasCustomPrompt="1"/>
          </p:nvPr>
        </p:nvSpPr>
        <p:spPr>
          <a:xfrm>
            <a:off x="643465" y="7533359"/>
            <a:ext cx="11717870" cy="339723"/>
          </a:xfrm>
          <a:prstGeom prst="rect">
            <a:avLst/>
          </a:prstGeom>
        </p:spPr>
        <p:txBody>
          <a:bodyPr lIns="24383" tIns="24383" rIns="24383" bIns="24383" anchor="b"/>
          <a:lstStyle>
            <a:lvl1pPr defTabSz="487228">
              <a:defRPr sz="1992"/>
            </a:lvl1pPr>
          </a:lstStyle>
          <a:p>
            <a:pPr/>
            <a:r>
              <a:t>Auteur en datum</a:t>
            </a:r>
          </a:p>
        </p:txBody>
      </p:sp>
      <p:sp>
        <p:nvSpPr>
          <p:cNvPr id="12" name="Naam presentati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Naam presentatie</a:t>
            </a:r>
          </a:p>
        </p:txBody>
      </p:sp>
      <p:sp>
        <p:nvSpPr>
          <p:cNvPr id="13" name="Hoofdtekst - niveau één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Ondertitel presentatie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Hoofdtekst - niveau één…"/>
          <p:cNvSpPr txBox="1"/>
          <p:nvPr>
            <p:ph type="body" sz="quarter" idx="1" hasCustomPrompt="1"/>
          </p:nvPr>
        </p:nvSpPr>
        <p:spPr>
          <a:xfrm>
            <a:off x="643466" y="3843649"/>
            <a:ext cx="11717868" cy="2066302"/>
          </a:xfrm>
          <a:prstGeom prst="rect">
            <a:avLst/>
          </a:prstGeom>
        </p:spPr>
        <p:txBody>
          <a:bodyPr anchor="ctr"/>
          <a:lstStyle>
            <a:lvl1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Uiting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Groot f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eitinformatie"/>
          <p:cNvSpPr txBox="1"/>
          <p:nvPr>
            <p:ph type="body" sz="quarter" idx="21" hasCustomPrompt="1"/>
          </p:nvPr>
        </p:nvSpPr>
        <p:spPr>
          <a:xfrm>
            <a:off x="643466" y="562569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algn="ctr" defTabSz="457877">
              <a:defRPr sz="2964"/>
            </a:lvl1pPr>
          </a:lstStyle>
          <a:p>
            <a:pPr/>
            <a:r>
              <a:t>Feitinformatie</a:t>
            </a:r>
          </a:p>
        </p:txBody>
      </p:sp>
      <p:sp>
        <p:nvSpPr>
          <p:cNvPr id="107" name="Hoofdtekst - niveau één…"/>
          <p:cNvSpPr txBox="1"/>
          <p:nvPr>
            <p:ph type="body" sz="half" idx="1" hasCustomPrompt="1"/>
          </p:nvPr>
        </p:nvSpPr>
        <p:spPr>
          <a:xfrm>
            <a:off x="643466" y="1718004"/>
            <a:ext cx="11717868" cy="3924834"/>
          </a:xfrm>
          <a:prstGeom prst="rect">
            <a:avLst/>
          </a:prstGeom>
        </p:spPr>
        <p:txBody>
          <a:bodyPr anchor="b"/>
          <a:lstStyle>
            <a:lvl1pPr algn="ctr" defTabSz="1733930">
              <a:lnSpc>
                <a:spcPct val="80000"/>
              </a:lnSpc>
              <a:defRPr spc="-176" sz="17600"/>
            </a:lvl1pPr>
            <a:lvl2pPr algn="ctr" defTabSz="1733930">
              <a:lnSpc>
                <a:spcPct val="80000"/>
              </a:lnSpc>
              <a:defRPr spc="-176" sz="17600"/>
            </a:lvl2pPr>
            <a:lvl3pPr algn="ctr" defTabSz="1733930">
              <a:lnSpc>
                <a:spcPct val="80000"/>
              </a:lnSpc>
              <a:defRPr spc="-176" sz="17600"/>
            </a:lvl3pPr>
            <a:lvl4pPr algn="ctr" defTabSz="1733930">
              <a:lnSpc>
                <a:spcPct val="80000"/>
              </a:lnSpc>
              <a:defRPr spc="-176" sz="17600"/>
            </a:lvl4pPr>
            <a:lvl5pPr algn="ctr" defTabSz="1733930">
              <a:lnSpc>
                <a:spcPct val="80000"/>
              </a:lnSpc>
              <a:defRPr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oekenning"/>
          <p:cNvSpPr txBox="1"/>
          <p:nvPr>
            <p:ph type="body" sz="quarter" idx="21" hasCustomPrompt="1"/>
          </p:nvPr>
        </p:nvSpPr>
        <p:spPr>
          <a:xfrm>
            <a:off x="1323106" y="6912775"/>
            <a:ext cx="10746268" cy="339723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Toekenning</a:t>
            </a:r>
          </a:p>
        </p:txBody>
      </p:sp>
      <p:sp>
        <p:nvSpPr>
          <p:cNvPr id="116" name="Hoofdtekst - niveau één…"/>
          <p:cNvSpPr txBox="1"/>
          <p:nvPr>
            <p:ph type="body" sz="quarter" idx="1" hasCustomPrompt="1"/>
          </p:nvPr>
        </p:nvSpPr>
        <p:spPr>
          <a:xfrm>
            <a:off x="935425" y="3853792"/>
            <a:ext cx="11133950" cy="2046016"/>
          </a:xfrm>
          <a:prstGeom prst="rect">
            <a:avLst/>
          </a:prstGeom>
        </p:spPr>
        <p:txBody>
          <a:bodyPr anchor="ctr"/>
          <a:lstStyle>
            <a:lvl1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4345" indent="1230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4345" indent="5802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4345" indent="10374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4345" indent="14946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“Bijzonder citaat”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8229600" y="4998084"/>
            <a:ext cx="4334934" cy="2885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1564641" y="1896533"/>
            <a:ext cx="12106206" cy="60147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8229600" y="1896533"/>
            <a:ext cx="4334934" cy="2885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fbeelding"/>
          <p:cNvSpPr/>
          <p:nvPr>
            <p:ph type="pic" idx="21"/>
          </p:nvPr>
        </p:nvSpPr>
        <p:spPr>
          <a:xfrm>
            <a:off x="-806028" y="-765387"/>
            <a:ext cx="15206135" cy="10149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584200">
              <a:lnSpc>
                <a:spcPct val="100000"/>
              </a:lnSpc>
              <a:defRPr b="0" spc="0"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50" name="Hoofdtekst - niveau één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584200">
              <a:defRPr b="0" sz="3700"/>
            </a:lvl1pPr>
            <a:lvl2pPr indent="0" algn="ctr" defTabSz="584200">
              <a:defRPr b="0" sz="3700"/>
            </a:lvl2pPr>
            <a:lvl3pPr indent="0" algn="ctr" defTabSz="584200">
              <a:defRPr b="0" sz="3700"/>
            </a:lvl3pPr>
            <a:lvl4pPr indent="0" algn="ctr" defTabSz="584200">
              <a:defRPr b="0" sz="3700"/>
            </a:lvl4pPr>
            <a:lvl5pPr indent="0" algn="ctr" defTabSz="584200">
              <a:defRPr b="0" sz="37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51" name="Dia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teks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584200">
              <a:lnSpc>
                <a:spcPct val="100000"/>
              </a:lnSpc>
              <a:defRPr b="0" spc="0" sz="7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59" name="Hoofdtekst - niveau één…"/>
          <p:cNvSpPr txBox="1"/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584200">
              <a:defRPr b="0" sz="3600"/>
            </a:lvl1pPr>
            <a:lvl2pPr indent="0" algn="ctr" defTabSz="584200">
              <a:defRPr b="0" sz="3600"/>
            </a:lvl2pPr>
            <a:lvl3pPr indent="0" algn="ctr" defTabSz="584200">
              <a:defRPr b="0" sz="3600"/>
            </a:lvl3pPr>
            <a:lvl4pPr indent="0" algn="ctr" defTabSz="584200">
              <a:defRPr b="0" sz="3600"/>
            </a:lvl4pPr>
            <a:lvl5pPr indent="0" algn="ctr" defTabSz="584200">
              <a:defRPr b="0" sz="36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60" name="Dianummer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 anchor="t"/>
          <a:lstStyle>
            <a:lvl1pPr defTabSz="584200"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fbeelding"/>
          <p:cNvSpPr/>
          <p:nvPr>
            <p:ph type="pic" idx="21"/>
          </p:nvPr>
        </p:nvSpPr>
        <p:spPr>
          <a:xfrm>
            <a:off x="-230294" y="-934721"/>
            <a:ext cx="15714135" cy="9618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Naam presentatie"/>
          <p:cNvSpPr txBox="1"/>
          <p:nvPr>
            <p:ph type="title" hasCustomPrompt="1"/>
          </p:nvPr>
        </p:nvSpPr>
        <p:spPr>
          <a:xfrm>
            <a:off x="643466" y="5019040"/>
            <a:ext cx="11717868" cy="2479041"/>
          </a:xfrm>
          <a:prstGeom prst="rect">
            <a:avLst/>
          </a:prstGeom>
        </p:spPr>
        <p:txBody>
          <a:bodyPr/>
          <a:lstStyle/>
          <a:p>
            <a:pPr/>
            <a:r>
              <a:t>Naam presentatie</a:t>
            </a:r>
          </a:p>
        </p:txBody>
      </p:sp>
      <p:sp>
        <p:nvSpPr>
          <p:cNvPr id="23" name="Auteur en datum"/>
          <p:cNvSpPr txBox="1"/>
          <p:nvPr>
            <p:ph type="body" sz="quarter" idx="22" hasCustomPrompt="1"/>
          </p:nvPr>
        </p:nvSpPr>
        <p:spPr>
          <a:xfrm>
            <a:off x="644101" y="1809140"/>
            <a:ext cx="11716599" cy="339722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Auteur en datum</a:t>
            </a:r>
          </a:p>
        </p:txBody>
      </p:sp>
      <p:sp>
        <p:nvSpPr>
          <p:cNvPr id="24" name="Hoofdtekst - niveau één…"/>
          <p:cNvSpPr txBox="1"/>
          <p:nvPr>
            <p:ph type="body" sz="quarter" idx="1" hasCustomPrompt="1"/>
          </p:nvPr>
        </p:nvSpPr>
        <p:spPr>
          <a:xfrm>
            <a:off x="643466" y="7411152"/>
            <a:ext cx="11717868" cy="610500"/>
          </a:xfrm>
          <a:prstGeom prst="rect">
            <a:avLst/>
          </a:prstGeom>
        </p:spPr>
        <p:txBody>
          <a:bodyPr/>
          <a:lstStyle/>
          <a:p>
            <a:pPr/>
            <a:r>
              <a:t>Ondertitel presentatie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f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am dia"/>
          <p:cNvSpPr txBox="1"/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Naam dia</a:t>
            </a:r>
          </a:p>
        </p:txBody>
      </p:sp>
      <p:sp>
        <p:nvSpPr>
          <p:cNvPr id="33" name="Hoofdtekst - niveau één…"/>
          <p:cNvSpPr txBox="1"/>
          <p:nvPr>
            <p:ph type="body" sz="quarter" idx="1" hasCustomPrompt="1"/>
          </p:nvPr>
        </p:nvSpPr>
        <p:spPr>
          <a:xfrm>
            <a:off x="643466" y="4984841"/>
            <a:ext cx="5215468" cy="2870615"/>
          </a:xfrm>
          <a:prstGeom prst="rect">
            <a:avLst/>
          </a:prstGeom>
        </p:spPr>
        <p:txBody>
          <a:bodyPr/>
          <a:lstStyle/>
          <a:p>
            <a:pPr/>
            <a:r>
              <a:t>Ondertitel dia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6427895" y="1896533"/>
            <a:ext cx="5967150" cy="59786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Dianumm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am dia"/>
          <p:cNvSpPr txBox="1"/>
          <p:nvPr>
            <p:ph type="title" hasCustomPrompt="1"/>
          </p:nvPr>
        </p:nvSpPr>
        <p:spPr>
          <a:xfrm>
            <a:off x="643466" y="1727199"/>
            <a:ext cx="11717868" cy="764355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Naam dia</a:t>
            </a:r>
          </a:p>
        </p:txBody>
      </p:sp>
      <p:sp>
        <p:nvSpPr>
          <p:cNvPr id="43" name="Ondertitel dia"/>
          <p:cNvSpPr txBox="1"/>
          <p:nvPr>
            <p:ph type="body" sz="quarter" idx="21" hasCustomPrompt="1"/>
          </p:nvPr>
        </p:nvSpPr>
        <p:spPr>
          <a:xfrm>
            <a:off x="643466" y="241704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Ondertitel dia</a:t>
            </a:r>
          </a:p>
        </p:txBody>
      </p:sp>
      <p:sp>
        <p:nvSpPr>
          <p:cNvPr id="44" name="Hoofdtekst - niveau één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Dia-opsommingstekst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numCol="2" spcCol="585893"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Dia-opsommingstekst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am dia"/>
          <p:cNvSpPr txBox="1"/>
          <p:nvPr>
            <p:ph type="title" hasCustomPrompt="1"/>
          </p:nvPr>
        </p:nvSpPr>
        <p:spPr>
          <a:xfrm>
            <a:off x="643466" y="1727199"/>
            <a:ext cx="5215468" cy="765388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Naam dia</a:t>
            </a:r>
          </a:p>
        </p:txBody>
      </p:sp>
      <p:sp>
        <p:nvSpPr>
          <p:cNvPr id="61" name="Ondertitel dia"/>
          <p:cNvSpPr txBox="1"/>
          <p:nvPr>
            <p:ph type="body" sz="quarter" idx="21" hasCustomPrompt="1"/>
          </p:nvPr>
        </p:nvSpPr>
        <p:spPr>
          <a:xfrm>
            <a:off x="643466" y="2417046"/>
            <a:ext cx="52154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Ondertitel dia</a:t>
            </a:r>
          </a:p>
        </p:txBody>
      </p:sp>
      <p:sp>
        <p:nvSpPr>
          <p:cNvPr id="62" name="Hoofdtekst - niveau één…"/>
          <p:cNvSpPr txBox="1"/>
          <p:nvPr>
            <p:ph type="body" sz="quarter" idx="1" hasCustomPrompt="1"/>
          </p:nvPr>
        </p:nvSpPr>
        <p:spPr>
          <a:xfrm>
            <a:off x="643466" y="3485069"/>
            <a:ext cx="5215468" cy="4403207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Dia-opsommingstekst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3402773" y="1893252"/>
            <a:ext cx="12015895" cy="5969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etitel"/>
          <p:cNvSpPr txBox="1"/>
          <p:nvPr>
            <p:ph type="title" hasCustomPrompt="1"/>
          </p:nvPr>
        </p:nvSpPr>
        <p:spPr>
          <a:xfrm>
            <a:off x="643464" y="3637279"/>
            <a:ext cx="11717870" cy="247904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Sectietitel</a:t>
            </a:r>
          </a:p>
        </p:txBody>
      </p:sp>
      <p:sp>
        <p:nvSpPr>
          <p:cNvPr id="72" name="Dianumm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aam dia"/>
          <p:cNvSpPr txBox="1"/>
          <p:nvPr>
            <p:ph type="title" hasCustomPrompt="1"/>
          </p:nvPr>
        </p:nvSpPr>
        <p:spPr>
          <a:xfrm>
            <a:off x="643466" y="1727199"/>
            <a:ext cx="11717868" cy="76530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Naam dia</a:t>
            </a:r>
          </a:p>
        </p:txBody>
      </p:sp>
      <p:sp>
        <p:nvSpPr>
          <p:cNvPr id="80" name="Ondertitel dia"/>
          <p:cNvSpPr txBox="1"/>
          <p:nvPr>
            <p:ph type="body" sz="quarter" idx="21" hasCustomPrompt="1"/>
          </p:nvPr>
        </p:nvSpPr>
        <p:spPr>
          <a:xfrm>
            <a:off x="643466" y="241704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Ondertitel dia</a:t>
            </a:r>
          </a:p>
        </p:txBody>
      </p:sp>
      <p:sp>
        <p:nvSpPr>
          <p:cNvPr id="81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el agenda"/>
          <p:cNvSpPr txBox="1"/>
          <p:nvPr>
            <p:ph type="title" hasCustomPrompt="1"/>
          </p:nvPr>
        </p:nvSpPr>
        <p:spPr>
          <a:xfrm>
            <a:off x="643466" y="1727199"/>
            <a:ext cx="11717868" cy="765388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Titel agenda</a:t>
            </a:r>
          </a:p>
        </p:txBody>
      </p:sp>
      <p:sp>
        <p:nvSpPr>
          <p:cNvPr id="89" name="Ondertitel agenda"/>
          <p:cNvSpPr txBox="1"/>
          <p:nvPr>
            <p:ph type="body" sz="quarter" idx="21" hasCustomPrompt="1"/>
          </p:nvPr>
        </p:nvSpPr>
        <p:spPr>
          <a:xfrm>
            <a:off x="643466" y="241704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Ondertitel agenda</a:t>
            </a:r>
          </a:p>
        </p:txBody>
      </p:sp>
      <p:sp>
        <p:nvSpPr>
          <p:cNvPr id="90" name="Hoofdtekst - niveau één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0" spc="-38"/>
            </a:lvl1pPr>
            <a:lvl2pPr>
              <a:spcBef>
                <a:spcPts val="1200"/>
              </a:spcBef>
              <a:defRPr b="0" spc="-38"/>
            </a:lvl2pPr>
            <a:lvl3pPr>
              <a:spcBef>
                <a:spcPts val="1200"/>
              </a:spcBef>
              <a:defRPr b="0" spc="-38"/>
            </a:lvl3pPr>
            <a:lvl4pPr>
              <a:spcBef>
                <a:spcPts val="1200"/>
              </a:spcBef>
              <a:defRPr b="0" spc="-38"/>
            </a:lvl4pPr>
            <a:lvl5pPr>
              <a:spcBef>
                <a:spcPts val="1200"/>
              </a:spcBef>
              <a:defRPr b="0" spc="-38"/>
            </a:lvl5pPr>
          </a:lstStyle>
          <a:p>
            <a:pPr/>
            <a:r>
              <a:t>Agendaonderwerpen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Dianumm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am presentatie"/>
          <p:cNvSpPr txBox="1"/>
          <p:nvPr>
            <p:ph type="title" hasCustomPrompt="1"/>
          </p:nvPr>
        </p:nvSpPr>
        <p:spPr>
          <a:xfrm>
            <a:off x="643464" y="2592528"/>
            <a:ext cx="11717870" cy="2479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Naam presentatie</a:t>
            </a:r>
          </a:p>
        </p:txBody>
      </p:sp>
      <p:sp>
        <p:nvSpPr>
          <p:cNvPr id="3" name="Hoofdtekst - niveau één…"/>
          <p:cNvSpPr txBox="1"/>
          <p:nvPr>
            <p:ph type="body" idx="1" hasCustomPrompt="1"/>
          </p:nvPr>
        </p:nvSpPr>
        <p:spPr>
          <a:xfrm>
            <a:off x="643466" y="5057528"/>
            <a:ext cx="11717868" cy="101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Ondertitel presentatie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6384222" y="8167799"/>
            <a:ext cx="236356" cy="227721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defTabSz="415431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ata Mining -…"/>
          <p:cNvSpPr txBox="1"/>
          <p:nvPr>
            <p:ph type="title"/>
          </p:nvPr>
        </p:nvSpPr>
        <p:spPr>
          <a:xfrm>
            <a:off x="1756329" y="2447924"/>
            <a:ext cx="9492142" cy="24765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Data Mining -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Information entropy</a:t>
            </a:r>
          </a:p>
        </p:txBody>
      </p:sp>
      <p:sp>
        <p:nvSpPr>
          <p:cNvPr id="170" name="Fenna Feenstra Msc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80415">
              <a:defRPr sz="1727"/>
            </a:pPr>
            <a:r>
              <a:t>Fenna Feenstra Msc</a:t>
            </a:r>
          </a:p>
          <a:p>
            <a:pPr defTabSz="280415">
              <a:defRPr sz="1727"/>
            </a:pPr>
            <a:r>
              <a:t>Drs Bart Barnard</a:t>
            </a:r>
          </a:p>
          <a:p>
            <a:pPr defTabSz="280415">
              <a:defRPr sz="1727"/>
            </a:pPr>
            <a:r>
              <a:t>Hanze University of Applied Sciences</a:t>
            </a:r>
          </a:p>
        </p:txBody>
      </p:sp>
      <p:pic>
        <p:nvPicPr>
          <p:cNvPr id="17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6662" y="6781800"/>
            <a:ext cx="1019176" cy="93345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ntropy"/>
          <p:cNvSpPr txBox="1"/>
          <p:nvPr>
            <p:ph type="title" idx="4294967295"/>
          </p:nvPr>
        </p:nvSpPr>
        <p:spPr>
          <a:xfrm>
            <a:off x="643466" y="400435"/>
            <a:ext cx="11717868" cy="764354"/>
          </a:xfrm>
          <a:prstGeom prst="rect">
            <a:avLst/>
          </a:prstGeom>
        </p:spPr>
        <p:txBody>
          <a:bodyPr anchor="t"/>
          <a:lstStyle>
            <a:lvl1pPr defTabSz="1369804">
              <a:defRPr spc="-94" sz="4740"/>
            </a:lvl1pPr>
          </a:lstStyle>
          <a:p>
            <a:pPr/>
            <a:r>
              <a:t>Entropy</a:t>
            </a:r>
          </a:p>
        </p:txBody>
      </p:sp>
      <p:sp>
        <p:nvSpPr>
          <p:cNvPr id="174" name="Entropy is a scientific concept, as well as a measurable physical property, that is most commonly associated with a state of disorder, randomness, or uncertainty."/>
          <p:cNvSpPr txBox="1"/>
          <p:nvPr/>
        </p:nvSpPr>
        <p:spPr>
          <a:xfrm>
            <a:off x="235060" y="3924591"/>
            <a:ext cx="12175930" cy="19044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lnSpc>
                <a:spcPct val="130000"/>
              </a:lnSpc>
              <a:spcBef>
                <a:spcPts val="3200"/>
              </a:spcBef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Entropy is a scientific concept, as well as a measurable physical property, that is most commonly associated with a </a:t>
            </a:r>
            <a:r>
              <a:rPr i="1"/>
              <a:t>state of disorder</a:t>
            </a:r>
            <a:r>
              <a:t>, </a:t>
            </a:r>
            <a:r>
              <a:rPr i="1"/>
              <a:t>randomness</a:t>
            </a:r>
            <a:r>
              <a:t>, or </a:t>
            </a:r>
            <a:r>
              <a:rPr i="1"/>
              <a:t>uncertainty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ntropy"/>
          <p:cNvSpPr txBox="1"/>
          <p:nvPr>
            <p:ph type="title" idx="4294967295"/>
          </p:nvPr>
        </p:nvSpPr>
        <p:spPr>
          <a:xfrm>
            <a:off x="643466" y="400435"/>
            <a:ext cx="11717868" cy="764354"/>
          </a:xfrm>
          <a:prstGeom prst="rect">
            <a:avLst/>
          </a:prstGeom>
        </p:spPr>
        <p:txBody>
          <a:bodyPr anchor="t"/>
          <a:lstStyle>
            <a:lvl1pPr defTabSz="1369804">
              <a:defRPr spc="-94" sz="4740"/>
            </a:lvl1pPr>
          </a:lstStyle>
          <a:p>
            <a:pPr/>
            <a:r>
              <a:t>Entropy</a:t>
            </a:r>
          </a:p>
        </p:txBody>
      </p:sp>
      <p:sp>
        <p:nvSpPr>
          <p:cNvPr id="177" name="The amount of surprise of an event:"/>
          <p:cNvSpPr txBox="1"/>
          <p:nvPr/>
        </p:nvSpPr>
        <p:spPr>
          <a:xfrm>
            <a:off x="565950" y="1386921"/>
            <a:ext cx="6339162" cy="5049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lnSpc>
                <a:spcPct val="90000"/>
              </a:lnSpc>
              <a:spcBef>
                <a:spcPts val="32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amount of surprise of an event:</a:t>
            </a:r>
          </a:p>
        </p:txBody>
      </p:sp>
      <p:pic>
        <p:nvPicPr>
          <p:cNvPr id="178" name="iu.jpg" descr="iu.jpg"/>
          <p:cNvPicPr>
            <a:picLocks noChangeAspect="1"/>
          </p:cNvPicPr>
          <p:nvPr/>
        </p:nvPicPr>
        <p:blipFill>
          <a:blip r:embed="rId2">
            <a:extLst/>
          </a:blip>
          <a:srcRect l="4611" t="17659" r="4477" b="17350"/>
          <a:stretch>
            <a:fillRect/>
          </a:stretch>
        </p:blipFill>
        <p:spPr>
          <a:xfrm>
            <a:off x="2140123" y="2558964"/>
            <a:ext cx="2099166" cy="2117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0" h="21439" fill="norm" stroke="1" extrusionOk="0">
                <a:moveTo>
                  <a:pt x="9337" y="8"/>
                </a:moveTo>
                <a:cubicBezTo>
                  <a:pt x="6973" y="108"/>
                  <a:pt x="4691" y="1120"/>
                  <a:pt x="2932" y="2989"/>
                </a:cubicBezTo>
                <a:cubicBezTo>
                  <a:pt x="1596" y="4409"/>
                  <a:pt x="767" y="5924"/>
                  <a:pt x="241" y="7895"/>
                </a:cubicBezTo>
                <a:cubicBezTo>
                  <a:pt x="33" y="8674"/>
                  <a:pt x="0" y="9050"/>
                  <a:pt x="0" y="10727"/>
                </a:cubicBezTo>
                <a:cubicBezTo>
                  <a:pt x="0" y="12404"/>
                  <a:pt x="33" y="12777"/>
                  <a:pt x="241" y="13556"/>
                </a:cubicBezTo>
                <a:cubicBezTo>
                  <a:pt x="970" y="16285"/>
                  <a:pt x="2520" y="18528"/>
                  <a:pt x="4654" y="19928"/>
                </a:cubicBezTo>
                <a:cubicBezTo>
                  <a:pt x="5536" y="20506"/>
                  <a:pt x="7135" y="21163"/>
                  <a:pt x="8124" y="21354"/>
                </a:cubicBezTo>
                <a:cubicBezTo>
                  <a:pt x="9042" y="21531"/>
                  <a:pt x="11294" y="21419"/>
                  <a:pt x="12240" y="21149"/>
                </a:cubicBezTo>
                <a:cubicBezTo>
                  <a:pt x="18613" y="19328"/>
                  <a:pt x="21600" y="11361"/>
                  <a:pt x="18226" y="5179"/>
                </a:cubicBezTo>
                <a:cubicBezTo>
                  <a:pt x="17523" y="3891"/>
                  <a:pt x="15908" y="2147"/>
                  <a:pt x="14789" y="1463"/>
                </a:cubicBezTo>
                <a:cubicBezTo>
                  <a:pt x="13063" y="408"/>
                  <a:pt x="11176" y="-69"/>
                  <a:pt x="9337" y="8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179" name="P(G): probability that coin lands face up"/>
          <p:cNvSpPr txBox="1"/>
          <p:nvPr/>
        </p:nvSpPr>
        <p:spPr>
          <a:xfrm>
            <a:off x="5547908" y="2478039"/>
            <a:ext cx="5481834" cy="10060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2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P(G)</a:t>
            </a:r>
            <a:r>
              <a:t>: probability that coin lands face up</a:t>
            </a:r>
          </a:p>
        </p:txBody>
      </p:sp>
      <p:sp>
        <p:nvSpPr>
          <p:cNvPr id="180" name="H(G): the information gained by witnessing a face up coin"/>
          <p:cNvSpPr txBox="1"/>
          <p:nvPr/>
        </p:nvSpPr>
        <p:spPr>
          <a:xfrm>
            <a:off x="5547908" y="4048259"/>
            <a:ext cx="6058677" cy="10060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2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H(G)</a:t>
            </a:r>
            <a:r>
              <a:t>: the information gained by witnessing a face up coin</a:t>
            </a:r>
          </a:p>
        </p:txBody>
      </p:sp>
      <p:sp>
        <p:nvSpPr>
          <p:cNvPr id="181" name="Vergelijking"/>
          <p:cNvSpPr txBox="1"/>
          <p:nvPr/>
        </p:nvSpPr>
        <p:spPr>
          <a:xfrm>
            <a:off x="3367968" y="6789127"/>
            <a:ext cx="5515458" cy="5199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182" name="Vergelijking"/>
          <p:cNvSpPr txBox="1"/>
          <p:nvPr/>
        </p:nvSpPr>
        <p:spPr>
          <a:xfrm>
            <a:off x="3367968" y="8273850"/>
            <a:ext cx="5515458" cy="5199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3"/>
      <p:bldP build="whole" bldLvl="1" animBg="1" rev="0" advAuto="0" spid="180" grpId="2"/>
      <p:bldP build="whole" bldLvl="1" animBg="1" rev="0" advAuto="0" spid="179" grpId="1"/>
      <p:bldP build="whole" bldLvl="1" animBg="1" rev="0" advAuto="0" spid="182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epeer"/>
          <p:cNvGrpSpPr/>
          <p:nvPr/>
        </p:nvGrpSpPr>
        <p:grpSpPr>
          <a:xfrm>
            <a:off x="1130038" y="873906"/>
            <a:ext cx="10505425" cy="1627724"/>
            <a:chOff x="0" y="0"/>
            <a:chExt cx="10505424" cy="1627723"/>
          </a:xfrm>
        </p:grpSpPr>
        <p:sp>
          <p:nvSpPr>
            <p:cNvPr id="184" name="It is possible to add two entropies of two unrelated events"/>
            <p:cNvSpPr txBox="1"/>
            <p:nvPr/>
          </p:nvSpPr>
          <p:spPr>
            <a:xfrm>
              <a:off x="0" y="0"/>
              <a:ext cx="10505425" cy="504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It is possible to add two entropies of two unrelated events</a:t>
              </a:r>
            </a:p>
          </p:txBody>
        </p:sp>
        <p:sp>
          <p:nvSpPr>
            <p:cNvPr id="185" name="Vergelijking"/>
            <p:cNvSpPr txBox="1"/>
            <p:nvPr/>
          </p:nvSpPr>
          <p:spPr>
            <a:xfrm>
              <a:off x="3275667" y="1063233"/>
              <a:ext cx="6753227" cy="564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4800">
                <a:solidFill>
                  <a:srgbClr val="FFFFFF"/>
                </a:solidFill>
              </a:endParaRPr>
            </a:p>
          </p:txBody>
        </p:sp>
      </p:grpSp>
      <p:grpSp>
        <p:nvGrpSpPr>
          <p:cNvPr id="189" name="Groepeer"/>
          <p:cNvGrpSpPr/>
          <p:nvPr/>
        </p:nvGrpSpPr>
        <p:grpSpPr>
          <a:xfrm>
            <a:off x="1130038" y="3929535"/>
            <a:ext cx="9940095" cy="2093093"/>
            <a:chOff x="0" y="0"/>
            <a:chExt cx="9940094" cy="2093091"/>
          </a:xfrm>
        </p:grpSpPr>
        <p:sp>
          <p:nvSpPr>
            <p:cNvPr id="187" name="The change of two unrelated events occurring together is given by"/>
            <p:cNvSpPr txBox="1"/>
            <p:nvPr/>
          </p:nvSpPr>
          <p:spPr>
            <a:xfrm>
              <a:off x="0" y="0"/>
              <a:ext cx="9940095" cy="100600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The change of two unrelated events occurring together is given by</a:t>
              </a:r>
            </a:p>
          </p:txBody>
        </p:sp>
        <p:sp>
          <p:nvSpPr>
            <p:cNvPr id="188" name="Vergelijking"/>
            <p:cNvSpPr txBox="1"/>
            <p:nvPr/>
          </p:nvSpPr>
          <p:spPr>
            <a:xfrm>
              <a:off x="3275667" y="1528602"/>
              <a:ext cx="6302123" cy="564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4800">
                <a:solidFill>
                  <a:srgbClr val="FFFFFF"/>
                </a:solidFill>
              </a:endParaRPr>
            </a:p>
          </p:txBody>
        </p:sp>
      </p:grpSp>
      <p:grpSp>
        <p:nvGrpSpPr>
          <p:cNvPr id="192" name="Groepeer"/>
          <p:cNvGrpSpPr/>
          <p:nvPr/>
        </p:nvGrpSpPr>
        <p:grpSpPr>
          <a:xfrm>
            <a:off x="1130038" y="7450534"/>
            <a:ext cx="10655650" cy="2102121"/>
            <a:chOff x="0" y="0"/>
            <a:chExt cx="10655648" cy="2102119"/>
          </a:xfrm>
        </p:grpSpPr>
        <p:sp>
          <p:nvSpPr>
            <p:cNvPr id="190" name="To go from multiplication to addition, we use a logarithm, since"/>
            <p:cNvSpPr txBox="1"/>
            <p:nvPr/>
          </p:nvSpPr>
          <p:spPr>
            <a:xfrm>
              <a:off x="0" y="0"/>
              <a:ext cx="10655649" cy="100600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To go from multiplication to addition, we use a logarithm, since</a:t>
              </a:r>
            </a:p>
          </p:txBody>
        </p:sp>
        <p:sp>
          <p:nvSpPr>
            <p:cNvPr id="191" name="Vergelijking"/>
            <p:cNvSpPr txBox="1"/>
            <p:nvPr/>
          </p:nvSpPr>
          <p:spPr>
            <a:xfrm>
              <a:off x="3280034" y="1528602"/>
              <a:ext cx="6720006" cy="573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xmlns:a="http://schemas.openxmlformats.org/drawingml/2006/main" sz="48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48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4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Vergelijking"/>
          <p:cNvSpPr txBox="1"/>
          <p:nvPr/>
        </p:nvSpPr>
        <p:spPr>
          <a:xfrm>
            <a:off x="3744671" y="1123390"/>
            <a:ext cx="5515458" cy="5199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grpSp>
        <p:nvGrpSpPr>
          <p:cNvPr id="198" name="Groepeer"/>
          <p:cNvGrpSpPr/>
          <p:nvPr/>
        </p:nvGrpSpPr>
        <p:grpSpPr>
          <a:xfrm>
            <a:off x="1845869" y="3823080"/>
            <a:ext cx="10876090" cy="389993"/>
            <a:chOff x="0" y="108298"/>
            <a:chExt cx="10876089" cy="389991"/>
          </a:xfrm>
        </p:grpSpPr>
        <p:sp>
          <p:nvSpPr>
            <p:cNvPr id="195" name="But we want"/>
            <p:cNvSpPr/>
            <p:nvPr/>
          </p:nvSpPr>
          <p:spPr>
            <a:xfrm>
              <a:off x="0" y="252493"/>
              <a:ext cx="675427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But we want </a:t>
              </a:r>
            </a:p>
          </p:txBody>
        </p:sp>
        <p:sp>
          <p:nvSpPr>
            <p:cNvPr id="196" name="Vergelijking"/>
            <p:cNvSpPr txBox="1"/>
            <p:nvPr/>
          </p:nvSpPr>
          <p:spPr>
            <a:xfrm>
              <a:off x="2376437" y="108298"/>
              <a:ext cx="1721410" cy="389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97" name=", therefore"/>
            <p:cNvSpPr/>
            <p:nvPr/>
          </p:nvSpPr>
          <p:spPr>
            <a:xfrm>
              <a:off x="4121815" y="252493"/>
              <a:ext cx="675427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, therefore</a:t>
              </a:r>
            </a:p>
          </p:txBody>
        </p:sp>
      </p:grpSp>
      <p:sp>
        <p:nvSpPr>
          <p:cNvPr id="199" name="Vergelijking"/>
          <p:cNvSpPr txBox="1"/>
          <p:nvPr/>
        </p:nvSpPr>
        <p:spPr>
          <a:xfrm>
            <a:off x="3744671" y="5439798"/>
            <a:ext cx="4670011" cy="5492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grpSp>
        <p:nvGrpSpPr>
          <p:cNvPr id="202" name="Groepeer"/>
          <p:cNvGrpSpPr/>
          <p:nvPr/>
        </p:nvGrpSpPr>
        <p:grpSpPr>
          <a:xfrm>
            <a:off x="6820284" y="6007105"/>
            <a:ext cx="5058979" cy="2463417"/>
            <a:chOff x="0" y="0"/>
            <a:chExt cx="5058978" cy="2463416"/>
          </a:xfrm>
        </p:grpSpPr>
        <p:sp>
          <p:nvSpPr>
            <p:cNvPr id="200" name="Lijn"/>
            <p:cNvSpPr/>
            <p:nvPr/>
          </p:nvSpPr>
          <p:spPr>
            <a:xfrm flipH="1" flipV="1">
              <a:off x="-1" y="-1"/>
              <a:ext cx="3002291" cy="1958147"/>
            </a:xfrm>
            <a:prstGeom prst="line">
              <a:avLst/>
            </a:prstGeom>
            <a:noFill/>
            <a:ln w="63500" cap="flat">
              <a:solidFill>
                <a:srgbClr val="F272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5E5E5E"/>
                  </a:solidFill>
                </a:defRPr>
              </a:pPr>
            </a:p>
          </p:txBody>
        </p:sp>
        <p:sp>
          <p:nvSpPr>
            <p:cNvPr id="201" name="We use 2 as the base for our logarithm, hence lg"/>
            <p:cNvSpPr/>
            <p:nvPr/>
          </p:nvSpPr>
          <p:spPr>
            <a:xfrm rot="20758788">
              <a:off x="716907" y="1929499"/>
              <a:ext cx="440772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  <a:ln w="25400" cap="flat">
              <a:solidFill>
                <a:srgbClr val="F272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7800" tIns="177800" rIns="177800" bIns="177800" numCol="1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We use 2 as the base for our logarithm, hence lg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3"/>
      <p:bldP build="whole" bldLvl="1" animBg="1" rev="0" advAuto="0" spid="202" grpId="4"/>
      <p:bldP build="whole" bldLvl="1" animBg="1" rev="0" advAuto="0" spid="198" grpId="2"/>
      <p:bldP build="whole" bldLvl="1" animBg="1" rev="0" advAuto="0" spid="19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u.jpg" descr="iu.jpg"/>
          <p:cNvPicPr>
            <a:picLocks noChangeAspect="1"/>
          </p:cNvPicPr>
          <p:nvPr/>
        </p:nvPicPr>
        <p:blipFill>
          <a:blip r:embed="rId2">
            <a:extLst/>
          </a:blip>
          <a:srcRect l="4611" t="17659" r="4477" b="17350"/>
          <a:stretch>
            <a:fillRect/>
          </a:stretch>
        </p:blipFill>
        <p:spPr>
          <a:xfrm>
            <a:off x="1273303" y="1550623"/>
            <a:ext cx="2099167" cy="2117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30" h="21439" fill="norm" stroke="1" extrusionOk="0">
                <a:moveTo>
                  <a:pt x="9337" y="8"/>
                </a:moveTo>
                <a:cubicBezTo>
                  <a:pt x="6973" y="108"/>
                  <a:pt x="4691" y="1120"/>
                  <a:pt x="2932" y="2989"/>
                </a:cubicBezTo>
                <a:cubicBezTo>
                  <a:pt x="1596" y="4409"/>
                  <a:pt x="767" y="5924"/>
                  <a:pt x="241" y="7895"/>
                </a:cubicBezTo>
                <a:cubicBezTo>
                  <a:pt x="33" y="8674"/>
                  <a:pt x="0" y="9050"/>
                  <a:pt x="0" y="10727"/>
                </a:cubicBezTo>
                <a:cubicBezTo>
                  <a:pt x="0" y="12404"/>
                  <a:pt x="33" y="12777"/>
                  <a:pt x="241" y="13556"/>
                </a:cubicBezTo>
                <a:cubicBezTo>
                  <a:pt x="970" y="16285"/>
                  <a:pt x="2520" y="18528"/>
                  <a:pt x="4654" y="19928"/>
                </a:cubicBezTo>
                <a:cubicBezTo>
                  <a:pt x="5536" y="20506"/>
                  <a:pt x="7135" y="21163"/>
                  <a:pt x="8124" y="21354"/>
                </a:cubicBezTo>
                <a:cubicBezTo>
                  <a:pt x="9042" y="21531"/>
                  <a:pt x="11294" y="21419"/>
                  <a:pt x="12240" y="21149"/>
                </a:cubicBezTo>
                <a:cubicBezTo>
                  <a:pt x="18613" y="19328"/>
                  <a:pt x="21600" y="11361"/>
                  <a:pt x="18226" y="5179"/>
                </a:cubicBezTo>
                <a:cubicBezTo>
                  <a:pt x="17523" y="3891"/>
                  <a:pt x="15908" y="2147"/>
                  <a:pt x="14789" y="1463"/>
                </a:cubicBezTo>
                <a:cubicBezTo>
                  <a:pt x="13063" y="408"/>
                  <a:pt x="11176" y="-69"/>
                  <a:pt x="9337" y="8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205" name="Vergelijking"/>
          <p:cNvSpPr txBox="1"/>
          <p:nvPr/>
        </p:nvSpPr>
        <p:spPr>
          <a:xfrm>
            <a:off x="4717484" y="2606373"/>
            <a:ext cx="2194900" cy="5370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206" name="A = coin lands on heads…"/>
          <p:cNvSpPr txBox="1"/>
          <p:nvPr/>
        </p:nvSpPr>
        <p:spPr>
          <a:xfrm>
            <a:off x="4747060" y="607543"/>
            <a:ext cx="6754276" cy="1412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2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A = coin lands on heads</a:t>
            </a:r>
          </a:p>
          <a:p>
            <a:pPr algn="l">
              <a:lnSpc>
                <a:spcPct val="90000"/>
              </a:lnSpc>
              <a:spcBef>
                <a:spcPts val="3200"/>
              </a:spcBef>
              <a:defRPr sz="3400">
                <a:latin typeface="Calibri"/>
                <a:ea typeface="Calibri"/>
                <a:cs typeface="Calibri"/>
                <a:sym typeface="Calibri"/>
              </a:defRPr>
            </a:pPr>
            <a:r>
              <a:t>B = coin lands on tails</a:t>
            </a:r>
          </a:p>
        </p:txBody>
      </p:sp>
      <p:sp>
        <p:nvSpPr>
          <p:cNvPr id="207" name="Vergelijking"/>
          <p:cNvSpPr txBox="1"/>
          <p:nvPr/>
        </p:nvSpPr>
        <p:spPr>
          <a:xfrm>
            <a:off x="4717484" y="3684100"/>
            <a:ext cx="3188209" cy="5370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208" name="Vergelijking"/>
          <p:cNvSpPr txBox="1"/>
          <p:nvPr/>
        </p:nvSpPr>
        <p:spPr>
          <a:xfrm>
            <a:off x="2170097" y="4755732"/>
            <a:ext cx="7932660" cy="5492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m:rPr>
                      <m:sty m:val="p"/>
                    </m:rP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m:rPr>
                      <m:sty m:val="p"/>
                    </m:rP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209" name="Vergelijking"/>
          <p:cNvSpPr txBox="1"/>
          <p:nvPr/>
        </p:nvSpPr>
        <p:spPr>
          <a:xfrm>
            <a:off x="3954083" y="7377227"/>
            <a:ext cx="4787287" cy="17399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210" name="in general:"/>
          <p:cNvSpPr txBox="1"/>
          <p:nvPr/>
        </p:nvSpPr>
        <p:spPr>
          <a:xfrm>
            <a:off x="4575085" y="6392237"/>
            <a:ext cx="2479698" cy="550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>
              <a:lnSpc>
                <a:spcPct val="90000"/>
              </a:lnSpc>
              <a:spcBef>
                <a:spcPts val="3200"/>
              </a:spcBef>
              <a:defRPr sz="3400"/>
            </a:lvl1pPr>
          </a:lstStyle>
          <a:p>
            <a:pPr/>
            <a:r>
              <a:t>in general: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4"/>
      <p:bldP build="whole" bldLvl="1" animBg="1" rev="0" advAuto="0" spid="210" grpId="5"/>
      <p:bldP build="whole" bldLvl="1" animBg="1" rev="0" advAuto="0" spid="205" grpId="2"/>
      <p:bldP build="whole" bldLvl="1" animBg="1" rev="0" advAuto="0" spid="207" grpId="3"/>
      <p:bldP build="whole" bldLvl="1" animBg="1" rev="0" advAuto="0" spid="209" grpId="6"/>
      <p:bldP build="whole" bldLvl="1" animBg="1" rev="0" advAuto="0" spid="2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81tlnWRchdL._SL1500_[1].jpg" descr="81tlnWRchdL._SL1500_[1].jpg"/>
          <p:cNvPicPr>
            <a:picLocks noChangeAspect="1"/>
          </p:cNvPicPr>
          <p:nvPr/>
        </p:nvPicPr>
        <p:blipFill>
          <a:blip r:embed="rId2">
            <a:extLst/>
          </a:blip>
          <a:srcRect l="1837" t="1750" r="1904" b="1671"/>
          <a:stretch>
            <a:fillRect/>
          </a:stretch>
        </p:blipFill>
        <p:spPr>
          <a:xfrm>
            <a:off x="444569" y="1061621"/>
            <a:ext cx="3409703" cy="3493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8" h="21503" fill="norm" stroke="1" extrusionOk="0">
                <a:moveTo>
                  <a:pt x="14010" y="3"/>
                </a:moveTo>
                <a:cubicBezTo>
                  <a:pt x="13152" y="11"/>
                  <a:pt x="10575" y="196"/>
                  <a:pt x="8277" y="416"/>
                </a:cubicBezTo>
                <a:cubicBezTo>
                  <a:pt x="1925" y="1025"/>
                  <a:pt x="1107" y="1147"/>
                  <a:pt x="567" y="1562"/>
                </a:cubicBezTo>
                <a:cubicBezTo>
                  <a:pt x="0" y="1996"/>
                  <a:pt x="-24" y="2301"/>
                  <a:pt x="10" y="8897"/>
                </a:cubicBezTo>
                <a:cubicBezTo>
                  <a:pt x="42" y="15088"/>
                  <a:pt x="95" y="16006"/>
                  <a:pt x="481" y="16858"/>
                </a:cubicBezTo>
                <a:cubicBezTo>
                  <a:pt x="737" y="17422"/>
                  <a:pt x="2471" y="19269"/>
                  <a:pt x="3719" y="20309"/>
                </a:cubicBezTo>
                <a:cubicBezTo>
                  <a:pt x="4771" y="21186"/>
                  <a:pt x="4833" y="21224"/>
                  <a:pt x="5493" y="21408"/>
                </a:cubicBezTo>
                <a:cubicBezTo>
                  <a:pt x="6147" y="21591"/>
                  <a:pt x="7224" y="21529"/>
                  <a:pt x="11617" y="21054"/>
                </a:cubicBezTo>
                <a:cubicBezTo>
                  <a:pt x="19978" y="20150"/>
                  <a:pt x="20749" y="20005"/>
                  <a:pt x="21138" y="19271"/>
                </a:cubicBezTo>
                <a:cubicBezTo>
                  <a:pt x="21440" y="18701"/>
                  <a:pt x="21523" y="17018"/>
                  <a:pt x="21542" y="11061"/>
                </a:cubicBezTo>
                <a:cubicBezTo>
                  <a:pt x="21563" y="4090"/>
                  <a:pt x="21576" y="4196"/>
                  <a:pt x="20654" y="3308"/>
                </a:cubicBezTo>
                <a:cubicBezTo>
                  <a:pt x="19916" y="2599"/>
                  <a:pt x="17135" y="706"/>
                  <a:pt x="16212" y="284"/>
                </a:cubicBezTo>
                <a:cubicBezTo>
                  <a:pt x="15604" y="7"/>
                  <a:pt x="15486" y="-9"/>
                  <a:pt x="14010" y="3"/>
                </a:cubicBezTo>
                <a:close/>
              </a:path>
            </a:pathLst>
          </a:custGeom>
          <a:ln w="3175">
            <a:miter lim="400000"/>
          </a:ln>
        </p:spPr>
      </p:pic>
      <p:sp>
        <p:nvSpPr>
          <p:cNvPr id="213" name="Vergelijking"/>
          <p:cNvSpPr txBox="1"/>
          <p:nvPr/>
        </p:nvSpPr>
        <p:spPr>
          <a:xfrm>
            <a:off x="4440473" y="173354"/>
            <a:ext cx="4787287" cy="17399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214" name="Vergelijking"/>
          <p:cNvSpPr txBox="1"/>
          <p:nvPr/>
        </p:nvSpPr>
        <p:spPr>
          <a:xfrm>
            <a:off x="5074903" y="2270558"/>
            <a:ext cx="4241056" cy="17403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FEFF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lim>
                  </m:limUpp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215" name="Vergelijking"/>
          <p:cNvSpPr txBox="1"/>
          <p:nvPr/>
        </p:nvSpPr>
        <p:spPr>
          <a:xfrm>
            <a:off x="4951071" y="4584372"/>
            <a:ext cx="4196048" cy="130759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216" name="Vergelijking"/>
          <p:cNvSpPr txBox="1"/>
          <p:nvPr/>
        </p:nvSpPr>
        <p:spPr>
          <a:xfrm>
            <a:off x="4934670" y="6681793"/>
            <a:ext cx="7260067" cy="130759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lg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≈</m:t>
                  </m:r>
                  <m:r>
                    <a:rPr xmlns:a="http://schemas.openxmlformats.org/drawingml/2006/main" sz="4800" i="1">
                      <a:solidFill>
                        <a:srgbClr val="FEFFFE"/>
                      </a:solidFill>
                      <a:latin typeface="Cambria Math" panose="02040503050406030204" pitchFamily="18" charset="0"/>
                    </a:rPr>
                    <m:t>2,585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grpSp>
        <p:nvGrpSpPr>
          <p:cNvPr id="222" name="Groepeer"/>
          <p:cNvGrpSpPr/>
          <p:nvPr/>
        </p:nvGrpSpPr>
        <p:grpSpPr>
          <a:xfrm>
            <a:off x="185720" y="8779215"/>
            <a:ext cx="8363100" cy="567787"/>
            <a:chOff x="0" y="0"/>
            <a:chExt cx="8363098" cy="567786"/>
          </a:xfrm>
        </p:grpSpPr>
        <p:sp>
          <p:nvSpPr>
            <p:cNvPr id="217" name="Vergelijking"/>
            <p:cNvSpPr txBox="1"/>
            <p:nvPr/>
          </p:nvSpPr>
          <p:spPr>
            <a:xfrm>
              <a:off x="2379904" y="69050"/>
              <a:ext cx="1161086" cy="388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6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m:oMathPara>
              </a14:m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18" name="Vergelijking"/>
            <p:cNvSpPr txBox="1"/>
            <p:nvPr/>
          </p:nvSpPr>
          <p:spPr>
            <a:xfrm>
              <a:off x="4679629" y="69050"/>
              <a:ext cx="1148285" cy="3950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36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xmlns:a="http://schemas.openxmlformats.org/drawingml/2006/main" sz="3600" i="1">
                            <a:solidFill>
                              <a:srgbClr val="FEFFF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3600" i="1">
                        <a:solidFill>
                          <a:srgbClr val="FEFFFE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m:oMathPara>
              </a14:m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219" name="(In between"/>
            <p:cNvSpPr txBox="1"/>
            <p:nvPr/>
          </p:nvSpPr>
          <p:spPr>
            <a:xfrm>
              <a:off x="0" y="-1"/>
              <a:ext cx="2366123" cy="550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/>
              </a:lvl1pPr>
            </a:lstStyle>
            <a:p>
              <a:pPr/>
              <a:r>
                <a:t>(In between </a:t>
              </a:r>
            </a:p>
          </p:txBody>
        </p:sp>
        <p:sp>
          <p:nvSpPr>
            <p:cNvPr id="220" name="and"/>
            <p:cNvSpPr txBox="1"/>
            <p:nvPr/>
          </p:nvSpPr>
          <p:spPr>
            <a:xfrm>
              <a:off x="3679559" y="17689"/>
              <a:ext cx="2366124" cy="55009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/>
              </a:lvl1pPr>
            </a:lstStyle>
            <a:p>
              <a:pPr/>
              <a:r>
                <a:t>and</a:t>
              </a:r>
            </a:p>
          </p:txBody>
        </p:sp>
        <p:sp>
          <p:nvSpPr>
            <p:cNvPr id="221" name=")"/>
            <p:cNvSpPr txBox="1"/>
            <p:nvPr/>
          </p:nvSpPr>
          <p:spPr>
            <a:xfrm>
              <a:off x="5996975" y="17690"/>
              <a:ext cx="2366124" cy="55009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3200"/>
                </a:spcBef>
                <a:defRPr sz="3400"/>
              </a:lvl1pPr>
            </a:lstStyle>
            <a:p>
              <a:pPr/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3"/>
      <p:bldP build="whole" bldLvl="1" animBg="1" rev="0" advAuto="0" spid="222" grpId="5"/>
      <p:bldP build="whole" bldLvl="1" animBg="1" rev="0" advAuto="0" spid="213" grpId="1"/>
      <p:bldP build="whole" bldLvl="1" animBg="1" rev="0" advAuto="0" spid="214" grpId="2"/>
      <p:bldP build="whole" bldLvl="1" animBg="1" rev="0" advAuto="0" spid="21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