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0" name="Shape 100"/>
          <p:cNvSpPr/>
          <p:nvPr>
            <p:ph type="sldImg"/>
          </p:nvPr>
        </p:nvSpPr>
        <p:spPr>
          <a:xfrm>
            <a:off x="1143000" y="685800"/>
            <a:ext cx="4572000" cy="3429000"/>
          </a:xfrm>
          <a:prstGeom prst="rect">
            <a:avLst/>
          </a:prstGeom>
        </p:spPr>
        <p:txBody>
          <a:bodyPr/>
          <a:lstStyle/>
          <a:p>
            <a:pPr/>
          </a:p>
        </p:txBody>
      </p:sp>
      <p:sp>
        <p:nvSpPr>
          <p:cNvPr id="101" name="Shape 10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Shape 110"/>
          <p:cNvSpPr/>
          <p:nvPr>
            <p:ph type="sldImg"/>
          </p:nvPr>
        </p:nvSpPr>
        <p:spPr>
          <a:prstGeom prst="rect">
            <a:avLst/>
          </a:prstGeom>
        </p:spPr>
        <p:txBody>
          <a:bodyPr/>
          <a:lstStyle/>
          <a:p>
            <a:pPr/>
          </a:p>
        </p:txBody>
      </p:sp>
      <p:sp>
        <p:nvSpPr>
          <p:cNvPr id="111" name="Shape 111"/>
          <p:cNvSpPr/>
          <p:nvPr>
            <p:ph type="body" sz="quarter" idx="1"/>
          </p:nvPr>
        </p:nvSpPr>
        <p:spPr>
          <a:prstGeom prst="rect">
            <a:avLst/>
          </a:prstGeom>
        </p:spPr>
        <p:txBody>
          <a:bodyPr/>
          <a:lstStyle>
            <a:lvl1pPr>
              <a:defRPr sz="2400"/>
            </a:lvl1pPr>
          </a:lstStyle>
          <a:p>
            <a:pPr/>
            <a:r>
              <a:t>In machine learning the generated model can be regarded as an expert. The expertise is of course based on the amount of training data and the quality of the training data. Wise people make critical decisions but they usually take into account the opinion of several experts rather then rely on their own judgement. The wisdom of the crowd is bigger then the wisdom of a single person it is just a law of large numbers. That is a strategy we can choose for our model selection as well. We can compare different models and come to a final decision what algorithm to choose. A strategy might be to train one classifier and adjust that one in the configuration. Or train many different classifiers and compare them. Or combine classifiers or vote based on either the accuracy or the probability. In this video I will explain a view of these strategies.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lvl1pPr>
              <a:defRPr sz="2100"/>
            </a:lvl1pPr>
          </a:lstStyle>
          <a:p>
            <a:pPr/>
            <a:r>
              <a:t>The general idea of a boosting principle is that it trains models sequentially each one trying to corrects its predecessor.  There are many methods available the most popular one is the ada boost and gradient boost. Ada boost tweak the instance weights and gradient boost is based on fitting the residual errors.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lvl1pPr>
              <a:defRPr sz="2200"/>
            </a:lvl1pPr>
          </a:lstStyle>
          <a:p>
            <a:pPr/>
            <a:r>
              <a:t>Stacking is an ensemble learning algorithm that does not simply aggregate by voting for the best classifier but it trains a model, a meta classifier to perform the aggregation. The meta classifier uses the outcome of the earlier trained model as input to make the final predictor.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lvl1pPr>
              <a:defRPr sz="2500"/>
            </a:lvl1pPr>
          </a:lstStyle>
          <a:p>
            <a:pPr/>
            <a:r>
              <a:t>But first always evaluate the quality of the data. Garbage in is garbage out. Just adding more data will not help if your algorithm, is not suitable or if you choose the wrong features.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lvl1pPr>
              <a:defRPr sz="2300"/>
            </a:lvl1pPr>
          </a:lstStyle>
          <a:p>
            <a:pPr/>
            <a:r>
              <a:t>Data should of course be ballanced. But that is not always the case. A technique one can apply to rebalance the data is smote.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lvl1pPr>
              <a:defRPr sz="2500"/>
            </a:lvl1pPr>
          </a:lstStyle>
          <a:p>
            <a:pPr/>
            <a:r>
              <a:t>By smart sampling we can rebalance our data. But that might lead to information loss. We also can generate artificially more data.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lvl1pPr>
              <a:defRPr sz="2300"/>
            </a:lvl1pPr>
          </a:lstStyle>
          <a:p>
            <a:pPr/>
            <a:r>
              <a:t>We can for instance take the same approach as the missing data approach and create samples ‘in between’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lvl1pPr>
              <a:defRPr sz="2300"/>
            </a:lvl1pPr>
          </a:lstStyle>
          <a:p>
            <a:pPr/>
            <a:r>
              <a:t>In this picture the red dots are the actual data and the white dots are artificial generated data.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lvl1pPr>
              <a:defRPr sz="2300"/>
            </a:lvl1pPr>
          </a:lstStyle>
          <a:p>
            <a:pPr/>
            <a:r>
              <a:t>Assuming our data is of good quality. What is the best algorithm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lvl1pPr>
              <a:defRPr sz="2100"/>
            </a:lvl1pPr>
          </a:lstStyle>
          <a:p>
            <a:pPr/>
            <a:r>
              <a:t>So one strategy can be to use a voting classifier. The classifier takes a view algorithms (classifiers) and compares the outcome. This can be based on hard outcomes or the highest probability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lvl1pPr>
              <a:defRPr sz="2100"/>
            </a:lvl1pPr>
          </a:lstStyle>
          <a:p>
            <a:pPr/>
            <a:r>
              <a:t>When you take several subsets of your training data and you train them on the same classifier type this is called bagging. Actually when sampling is performed with replacement it is called bagging and without replacement is called pasting, which is basically splitting up your data in several subsets. This bagging proces can be used to find the best classifier of a certain type, for instance the best model with a decision tree as a basis.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eltekst"/>
          <p:cNvSpPr txBox="1"/>
          <p:nvPr>
            <p:ph type="title"/>
          </p:nvPr>
        </p:nvSpPr>
        <p:spPr>
          <a:xfrm>
            <a:off x="1524000" y="1122362"/>
            <a:ext cx="9144000" cy="2387601"/>
          </a:xfrm>
          <a:prstGeom prst="rect">
            <a:avLst/>
          </a:prstGeom>
        </p:spPr>
        <p:txBody>
          <a:bodyPr anchor="b"/>
          <a:lstStyle>
            <a:lvl1pPr algn="ctr">
              <a:defRPr sz="6000"/>
            </a:lvl1pPr>
          </a:lstStyle>
          <a:p>
            <a:pPr/>
            <a:r>
              <a:t>Titeltekst</a:t>
            </a:r>
          </a:p>
        </p:txBody>
      </p:sp>
      <p:sp>
        <p:nvSpPr>
          <p:cNvPr id="12" name="Hoofdtekst - niveau één…"/>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13"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en subtitel">
    <p:bg>
      <p:bgPr>
        <a:solidFill>
          <a:srgbClr val="000000"/>
        </a:solidFill>
      </p:bgPr>
    </p:bg>
    <p:spTree>
      <p:nvGrpSpPr>
        <p:cNvPr id="1" name=""/>
        <p:cNvGrpSpPr/>
        <p:nvPr/>
      </p:nvGrpSpPr>
      <p:grpSpPr>
        <a:xfrm>
          <a:off x="0" y="0"/>
          <a:ext cx="0" cy="0"/>
          <a:chOff x="0" y="0"/>
          <a:chExt cx="0" cy="0"/>
        </a:xfrm>
      </p:grpSpPr>
      <p:sp>
        <p:nvSpPr>
          <p:cNvPr id="92" name="Titeltekst"/>
          <p:cNvSpPr txBox="1"/>
          <p:nvPr>
            <p:ph type="title"/>
          </p:nvPr>
        </p:nvSpPr>
        <p:spPr>
          <a:xfrm>
            <a:off x="2416968" y="1151929"/>
            <a:ext cx="7358064" cy="2321720"/>
          </a:xfrm>
          <a:prstGeom prst="rect">
            <a:avLst/>
          </a:prstGeom>
        </p:spPr>
        <p:txBody>
          <a:bodyPr lIns="35718" tIns="35718" rIns="35718" bIns="35718" anchor="b"/>
          <a:lstStyle>
            <a:lvl1pPr algn="ctr" defTabSz="410765">
              <a:lnSpc>
                <a:spcPct val="100000"/>
              </a:lnSpc>
              <a:defRPr sz="5600">
                <a:solidFill>
                  <a:srgbClr val="FFFFFF"/>
                </a:solidFill>
                <a:latin typeface="Helvetica Neue Medium"/>
                <a:ea typeface="Helvetica Neue Medium"/>
                <a:cs typeface="Helvetica Neue Medium"/>
                <a:sym typeface="Helvetica Neue Medium"/>
              </a:defRPr>
            </a:lvl1pPr>
          </a:lstStyle>
          <a:p>
            <a:pPr/>
            <a:r>
              <a:t>Titeltekst</a:t>
            </a:r>
          </a:p>
        </p:txBody>
      </p:sp>
      <p:sp>
        <p:nvSpPr>
          <p:cNvPr id="93" name="Hoofdtekst - niveau één…"/>
          <p:cNvSpPr txBox="1"/>
          <p:nvPr>
            <p:ph type="body" sz="quarter" idx="1"/>
          </p:nvPr>
        </p:nvSpPr>
        <p:spPr>
          <a:xfrm>
            <a:off x="2416968" y="3536156"/>
            <a:ext cx="7358064" cy="794743"/>
          </a:xfrm>
          <a:prstGeom prst="rect">
            <a:avLst/>
          </a:prstGeom>
        </p:spPr>
        <p:txBody>
          <a:bodyPr lIns="35718" tIns="35718" rIns="35718" bIns="35718"/>
          <a:lstStyle>
            <a:lvl1pPr marL="0" indent="0" algn="ctr" defTabSz="410765">
              <a:lnSpc>
                <a:spcPct val="100000"/>
              </a:lnSpc>
              <a:spcBef>
                <a:spcPts val="0"/>
              </a:spcBef>
              <a:buSzTx/>
              <a:buFontTx/>
              <a:buNone/>
              <a:defRPr sz="2600">
                <a:solidFill>
                  <a:srgbClr val="FFFFFF"/>
                </a:solidFill>
                <a:latin typeface="Helvetica Neue"/>
                <a:ea typeface="Helvetica Neue"/>
                <a:cs typeface="Helvetica Neue"/>
                <a:sym typeface="Helvetica Neue"/>
              </a:defRPr>
            </a:lvl1pPr>
            <a:lvl2pPr marL="0" indent="0" algn="ctr" defTabSz="410765">
              <a:lnSpc>
                <a:spcPct val="100000"/>
              </a:lnSpc>
              <a:spcBef>
                <a:spcPts val="0"/>
              </a:spcBef>
              <a:buSzTx/>
              <a:buFontTx/>
              <a:buNone/>
              <a:defRPr sz="2600">
                <a:solidFill>
                  <a:srgbClr val="FFFFFF"/>
                </a:solidFill>
                <a:latin typeface="Helvetica Neue"/>
                <a:ea typeface="Helvetica Neue"/>
                <a:cs typeface="Helvetica Neue"/>
                <a:sym typeface="Helvetica Neue"/>
              </a:defRPr>
            </a:lvl2pPr>
            <a:lvl3pPr marL="0" indent="0" algn="ctr" defTabSz="410765">
              <a:lnSpc>
                <a:spcPct val="100000"/>
              </a:lnSpc>
              <a:spcBef>
                <a:spcPts val="0"/>
              </a:spcBef>
              <a:buSzTx/>
              <a:buFontTx/>
              <a:buNone/>
              <a:defRPr sz="2600">
                <a:solidFill>
                  <a:srgbClr val="FFFFFF"/>
                </a:solidFill>
                <a:latin typeface="Helvetica Neue"/>
                <a:ea typeface="Helvetica Neue"/>
                <a:cs typeface="Helvetica Neue"/>
                <a:sym typeface="Helvetica Neue"/>
              </a:defRPr>
            </a:lvl3pPr>
            <a:lvl4pPr marL="0" indent="0" algn="ctr" defTabSz="410765">
              <a:lnSpc>
                <a:spcPct val="100000"/>
              </a:lnSpc>
              <a:spcBef>
                <a:spcPts val="0"/>
              </a:spcBef>
              <a:buSzTx/>
              <a:buFontTx/>
              <a:buNone/>
              <a:defRPr sz="2600">
                <a:solidFill>
                  <a:srgbClr val="FFFFFF"/>
                </a:solidFill>
                <a:latin typeface="Helvetica Neue"/>
                <a:ea typeface="Helvetica Neue"/>
                <a:cs typeface="Helvetica Neue"/>
                <a:sym typeface="Helvetica Neue"/>
              </a:defRPr>
            </a:lvl4pPr>
            <a:lvl5pPr marL="0" indent="0" algn="ctr" defTabSz="410765">
              <a:lnSpc>
                <a:spcPct val="100000"/>
              </a:lnSpc>
              <a:spcBef>
                <a:spcPts val="0"/>
              </a:spcBef>
              <a:buSzTx/>
              <a:buFontTx/>
              <a:buNone/>
              <a:defRPr sz="2600">
                <a:solidFill>
                  <a:srgbClr val="FFFFFF"/>
                </a:solidFill>
                <a:latin typeface="Helvetica Neue"/>
                <a:ea typeface="Helvetica Neue"/>
                <a:cs typeface="Helvetica Neue"/>
                <a:sym typeface="Helvetica Neue"/>
              </a:defRPr>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94" name="Dianummer"/>
          <p:cNvSpPr txBox="1"/>
          <p:nvPr>
            <p:ph type="sldNum" sz="quarter" idx="2"/>
          </p:nvPr>
        </p:nvSpPr>
        <p:spPr>
          <a:xfrm>
            <a:off x="5973876" y="6536531"/>
            <a:ext cx="239485" cy="232486"/>
          </a:xfrm>
          <a:prstGeom prst="rect">
            <a:avLst/>
          </a:prstGeom>
        </p:spPr>
        <p:txBody>
          <a:bodyPr lIns="35718" tIns="35718" rIns="35718" bIns="35718" anchor="t"/>
          <a:lstStyle>
            <a:lvl1pPr algn="ctr" defTabSz="410765">
              <a:defRPr sz="1100">
                <a:solidFill>
                  <a:srgbClr val="FFFFFF"/>
                </a:solidFill>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eltekst"/>
          <p:cNvSpPr txBox="1"/>
          <p:nvPr>
            <p:ph type="title"/>
          </p:nvPr>
        </p:nvSpPr>
        <p:spPr>
          <a:prstGeom prst="rect">
            <a:avLst/>
          </a:prstGeom>
        </p:spPr>
        <p:txBody>
          <a:bodyPr/>
          <a:lstStyle/>
          <a:p>
            <a:pPr/>
            <a:r>
              <a:t>Titeltekst</a:t>
            </a:r>
          </a:p>
        </p:txBody>
      </p:sp>
      <p:sp>
        <p:nvSpPr>
          <p:cNvPr id="21" name="Hoofdtekst - niveau één…"/>
          <p:cNvSpPr txBox="1"/>
          <p:nvPr>
            <p:ph type="body" idx="1"/>
          </p:nvPr>
        </p:nvSpPr>
        <p:spPr>
          <a:prstGeom prst="rect">
            <a:avLst/>
          </a:prstGeom>
        </p:spPr>
        <p:txBody>
          <a:body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22"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eltekst"/>
          <p:cNvSpPr txBox="1"/>
          <p:nvPr>
            <p:ph type="title"/>
          </p:nvPr>
        </p:nvSpPr>
        <p:spPr>
          <a:xfrm>
            <a:off x="831850" y="1709738"/>
            <a:ext cx="10515600" cy="2852737"/>
          </a:xfrm>
          <a:prstGeom prst="rect">
            <a:avLst/>
          </a:prstGeom>
        </p:spPr>
        <p:txBody>
          <a:bodyPr anchor="b"/>
          <a:lstStyle>
            <a:lvl1pPr>
              <a:defRPr sz="6000"/>
            </a:lvl1pPr>
          </a:lstStyle>
          <a:p>
            <a:pPr/>
            <a:r>
              <a:t>Titeltekst</a:t>
            </a:r>
          </a:p>
        </p:txBody>
      </p:sp>
      <p:sp>
        <p:nvSpPr>
          <p:cNvPr id="30" name="Hoofdtekst - niveau één…"/>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31"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eltekst"/>
          <p:cNvSpPr txBox="1"/>
          <p:nvPr>
            <p:ph type="title"/>
          </p:nvPr>
        </p:nvSpPr>
        <p:spPr>
          <a:prstGeom prst="rect">
            <a:avLst/>
          </a:prstGeom>
        </p:spPr>
        <p:txBody>
          <a:bodyPr/>
          <a:lstStyle/>
          <a:p>
            <a:pPr/>
            <a:r>
              <a:t>Titeltekst</a:t>
            </a:r>
          </a:p>
        </p:txBody>
      </p:sp>
      <p:sp>
        <p:nvSpPr>
          <p:cNvPr id="39" name="Hoofdtekst - niveau één…"/>
          <p:cNvSpPr txBox="1"/>
          <p:nvPr>
            <p:ph type="body" sz="half" idx="1"/>
          </p:nvPr>
        </p:nvSpPr>
        <p:spPr>
          <a:xfrm>
            <a:off x="838200" y="1825625"/>
            <a:ext cx="5181600" cy="4351338"/>
          </a:xfrm>
          <a:prstGeom prst="rect">
            <a:avLst/>
          </a:prstGeom>
        </p:spPr>
        <p:txBody>
          <a:body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40"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eltekst"/>
          <p:cNvSpPr txBox="1"/>
          <p:nvPr>
            <p:ph type="title"/>
          </p:nvPr>
        </p:nvSpPr>
        <p:spPr>
          <a:xfrm>
            <a:off x="839787" y="365125"/>
            <a:ext cx="10515601" cy="1325563"/>
          </a:xfrm>
          <a:prstGeom prst="rect">
            <a:avLst/>
          </a:prstGeom>
        </p:spPr>
        <p:txBody>
          <a:bodyPr/>
          <a:lstStyle/>
          <a:p>
            <a:pPr/>
            <a:r>
              <a:t>Titeltekst</a:t>
            </a:r>
          </a:p>
        </p:txBody>
      </p:sp>
      <p:sp>
        <p:nvSpPr>
          <p:cNvPr id="48" name="Hoofdtekst - niveau één…"/>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eltekst"/>
          <p:cNvSpPr txBox="1"/>
          <p:nvPr>
            <p:ph type="title"/>
          </p:nvPr>
        </p:nvSpPr>
        <p:spPr>
          <a:prstGeom prst="rect">
            <a:avLst/>
          </a:prstGeom>
        </p:spPr>
        <p:txBody>
          <a:bodyPr/>
          <a:lstStyle/>
          <a:p>
            <a:pPr/>
            <a:r>
              <a:t>Titeltekst</a:t>
            </a:r>
          </a:p>
        </p:txBody>
      </p:sp>
      <p:sp>
        <p:nvSpPr>
          <p:cNvPr id="58"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eltekst"/>
          <p:cNvSpPr txBox="1"/>
          <p:nvPr>
            <p:ph type="title"/>
          </p:nvPr>
        </p:nvSpPr>
        <p:spPr>
          <a:xfrm>
            <a:off x="839787" y="457200"/>
            <a:ext cx="3932239" cy="1600200"/>
          </a:xfrm>
          <a:prstGeom prst="rect">
            <a:avLst/>
          </a:prstGeom>
        </p:spPr>
        <p:txBody>
          <a:bodyPr anchor="b"/>
          <a:lstStyle>
            <a:lvl1pPr>
              <a:defRPr sz="3200"/>
            </a:lvl1pPr>
          </a:lstStyle>
          <a:p>
            <a:pPr/>
            <a:r>
              <a:t>Titeltekst</a:t>
            </a:r>
          </a:p>
        </p:txBody>
      </p:sp>
      <p:sp>
        <p:nvSpPr>
          <p:cNvPr id="73" name="Hoofdtekst - niveau één…"/>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eltekst"/>
          <p:cNvSpPr txBox="1"/>
          <p:nvPr>
            <p:ph type="title"/>
          </p:nvPr>
        </p:nvSpPr>
        <p:spPr>
          <a:xfrm>
            <a:off x="839787" y="457200"/>
            <a:ext cx="3932239" cy="1600200"/>
          </a:xfrm>
          <a:prstGeom prst="rect">
            <a:avLst/>
          </a:prstGeom>
        </p:spPr>
        <p:txBody>
          <a:bodyPr anchor="b"/>
          <a:lstStyle>
            <a:lvl1pPr>
              <a:defRPr sz="3200"/>
            </a:lvl1pPr>
          </a:lstStyle>
          <a:p>
            <a:pPr/>
            <a:r>
              <a:t>Titeltekst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Hoofdtekst - niveau één…"/>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85"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elteks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Titeltekst</a:t>
            </a:r>
          </a:p>
        </p:txBody>
      </p:sp>
      <p:sp>
        <p:nvSpPr>
          <p:cNvPr id="3" name="Hoofdtekst - niveau één…"/>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4" name="Dianumm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tif"/><Relationship Id="rId4" Type="http://schemas.openxmlformats.org/officeDocument/2006/relationships/hyperlink" Target="https://medium.com/@saugata.paul1010/ensemble-learning-bagging-boosting-stacking-and-cascading-classifiers-in-machine-learning-9c66cb271674"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tif"/><Relationship Id="rId4" Type="http://schemas.openxmlformats.org/officeDocument/2006/relationships/hyperlink" Target="https://medium.com/@saugata.paul1010/ensemble-learning-bagging-boosting-stacking-and-cascading-classifiers-in-machine-learning-9c66cb271674"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tif"/><Relationship Id="rId4" Type="http://schemas.openxmlformats.org/officeDocument/2006/relationships/hyperlink" Target="https://medium.com/@saugata.paul1010/ensemble-learning-bagging-boosting-stacking-and-cascading-classifiers-in-machine-learning-9c66cb271674"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Machine Learning"/>
          <p:cNvSpPr txBox="1"/>
          <p:nvPr>
            <p:ph type="title"/>
          </p:nvPr>
        </p:nvSpPr>
        <p:spPr>
          <a:prstGeom prst="rect">
            <a:avLst/>
          </a:prstGeom>
        </p:spPr>
        <p:txBody>
          <a:bodyPr/>
          <a:lstStyle/>
          <a:p>
            <a:pPr/>
            <a:r>
              <a:t>Machine Learning</a:t>
            </a:r>
          </a:p>
        </p:txBody>
      </p:sp>
      <p:sp>
        <p:nvSpPr>
          <p:cNvPr id="104" name="Fenna Feenstra Msc…"/>
          <p:cNvSpPr txBox="1"/>
          <p:nvPr>
            <p:ph type="body" sz="quarter" idx="1"/>
          </p:nvPr>
        </p:nvSpPr>
        <p:spPr>
          <a:prstGeom prst="rect">
            <a:avLst/>
          </a:prstGeom>
        </p:spPr>
        <p:txBody>
          <a:bodyPr/>
          <a:lstStyle/>
          <a:p>
            <a:pPr defTabSz="386119">
              <a:defRPr sz="2444"/>
            </a:pPr>
            <a:r>
              <a:t>Fenna Feenstra Msc</a:t>
            </a:r>
          </a:p>
          <a:p>
            <a:pPr defTabSz="386119">
              <a:defRPr sz="2444"/>
            </a:pPr>
            <a:r>
              <a:t>Hanze University of Applied Sciences</a:t>
            </a:r>
          </a:p>
        </p:txBody>
      </p:sp>
      <p:pic>
        <p:nvPicPr>
          <p:cNvPr id="105" name="pasted-image.pdf" descr="pasted-image.pdf"/>
          <p:cNvPicPr>
            <a:picLocks noChangeAspect="1"/>
          </p:cNvPicPr>
          <p:nvPr/>
        </p:nvPicPr>
        <p:blipFill>
          <a:blip r:embed="rId2">
            <a:extLst/>
          </a:blip>
          <a:stretch>
            <a:fillRect/>
          </a:stretch>
        </p:blipFill>
        <p:spPr>
          <a:xfrm>
            <a:off x="2349996" y="5214937"/>
            <a:ext cx="955477" cy="875110"/>
          </a:xfrm>
          <a:prstGeom prst="rect">
            <a:avLst/>
          </a:prstGeom>
          <a:ln w="12700">
            <a:miter lim="400000"/>
          </a:ln>
        </p:spPr>
      </p:pic>
      <p:sp>
        <p:nvSpPr>
          <p:cNvPr id="106" name="Optimising"/>
          <p:cNvSpPr txBox="1"/>
          <p:nvPr/>
        </p:nvSpPr>
        <p:spPr>
          <a:xfrm>
            <a:off x="5258644" y="4894030"/>
            <a:ext cx="1674712" cy="468593"/>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410765">
              <a:defRPr sz="2600">
                <a:solidFill>
                  <a:srgbClr val="FFFFFF"/>
                </a:solidFill>
                <a:latin typeface="Helvetica Neue"/>
                <a:ea typeface="Helvetica Neue"/>
                <a:cs typeface="Helvetica Neue"/>
                <a:sym typeface="Helvetica Neue"/>
              </a:defRPr>
            </a:lvl1pPr>
          </a:lstStyle>
          <a:p>
            <a:pPr/>
            <a:r>
              <a:t>Optimising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itle 1"/>
          <p:cNvSpPr txBox="1"/>
          <p:nvPr>
            <p:ph type="title"/>
          </p:nvPr>
        </p:nvSpPr>
        <p:spPr>
          <a:prstGeom prst="rect">
            <a:avLst/>
          </a:prstGeom>
        </p:spPr>
        <p:txBody>
          <a:bodyPr/>
          <a:lstStyle/>
          <a:p>
            <a:pPr/>
            <a:r>
              <a:t>Bagging</a:t>
            </a:r>
          </a:p>
        </p:txBody>
      </p:sp>
      <p:pic>
        <p:nvPicPr>
          <p:cNvPr id="147" name="Picture 3" descr="Picture 3"/>
          <p:cNvPicPr>
            <a:picLocks noChangeAspect="1"/>
          </p:cNvPicPr>
          <p:nvPr/>
        </p:nvPicPr>
        <p:blipFill>
          <a:blip r:embed="rId3">
            <a:extLst/>
          </a:blip>
          <a:stretch>
            <a:fillRect/>
          </a:stretch>
        </p:blipFill>
        <p:spPr>
          <a:xfrm>
            <a:off x="325382" y="1374775"/>
            <a:ext cx="5499101" cy="5118100"/>
          </a:xfrm>
          <a:prstGeom prst="rect">
            <a:avLst/>
          </a:prstGeom>
          <a:ln w="12700">
            <a:miter lim="400000"/>
          </a:ln>
        </p:spPr>
      </p:pic>
      <p:sp>
        <p:nvSpPr>
          <p:cNvPr id="148" name="Rectangle 4"/>
          <p:cNvSpPr txBox="1"/>
          <p:nvPr/>
        </p:nvSpPr>
        <p:spPr>
          <a:xfrm>
            <a:off x="6413239" y="1027905"/>
            <a:ext cx="4894898" cy="44437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latin typeface="medium-content-serif-font"/>
                <a:ea typeface="medium-content-serif-font"/>
                <a:cs typeface="medium-content-serif-font"/>
                <a:sym typeface="medium-content-serif-font"/>
              </a:defRPr>
            </a:pPr>
            <a:r>
              <a:t>Bagging is mostly used to reduce the </a:t>
            </a:r>
            <a:r>
              <a:rPr b="1"/>
              <a:t>variance</a:t>
            </a:r>
            <a:r>
              <a:t> in a model. A simple example of bagging is the Random Forest algorithm.</a:t>
            </a:r>
          </a:p>
          <a:p>
            <a:pPr marL="342900" indent="-342900">
              <a:buSzPct val="100000"/>
              <a:buFont typeface="Arial"/>
              <a:buChar char="•"/>
              <a:defRPr sz="2400"/>
            </a:pPr>
            <a:r>
              <a:t>Variance tells us how sensitive a model is to small changes in the training data. That is by how much the model changes. High variance in a model will make it prone to random noise present in the dataset thereby </a:t>
            </a:r>
            <a:r>
              <a:rPr b="1"/>
              <a:t>over-fitting</a:t>
            </a:r>
            <a:r>
              <a:t> the model.</a:t>
            </a:r>
          </a:p>
        </p:txBody>
      </p:sp>
      <p:sp>
        <p:nvSpPr>
          <p:cNvPr id="149" name="Rectangle 5"/>
          <p:cNvSpPr txBox="1"/>
          <p:nvPr/>
        </p:nvSpPr>
        <p:spPr>
          <a:xfrm>
            <a:off x="6141720" y="6230082"/>
            <a:ext cx="6004560" cy="4388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u="sng">
                <a:solidFill>
                  <a:srgbClr val="0563C1"/>
                </a:solidFill>
                <a:uFill>
                  <a:solidFill>
                    <a:srgbClr val="0563C1"/>
                  </a:solidFill>
                </a:uFill>
                <a:hlinkClick r:id="rId4" invalidUrl="" action="" tgtFrame="" tooltip="" history="1" highlightClick="0" endSnd="0"/>
              </a:defRPr>
            </a:lvl1pPr>
          </a:lstStyle>
          <a:p>
            <a:pPr>
              <a:defRPr u="none">
                <a:solidFill>
                  <a:srgbClr val="000000"/>
                </a:solidFill>
                <a:uFillTx/>
              </a:defRPr>
            </a:pPr>
            <a:r>
              <a:rPr u="sng">
                <a:solidFill>
                  <a:srgbClr val="0563C1"/>
                </a:solidFill>
                <a:uFill>
                  <a:solidFill>
                    <a:srgbClr val="0563C1"/>
                  </a:solidFill>
                </a:uFill>
                <a:hlinkClick r:id="rId4" invalidUrl="" action="" tgtFrame="" tooltip="" history="1" highlightClick="0" endSnd="0"/>
              </a:rPr>
              <a:t>https://medium.com/@saugata.paul1010/ensemble-learning-bagging-boosting-stacking-and-cascading-classifiers-in-machine-learning-9c66cb271674</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xfrm>
            <a:off x="865187" y="674740"/>
            <a:ext cx="3932238" cy="625367"/>
          </a:xfrm>
          <a:prstGeom prst="rect">
            <a:avLst/>
          </a:prstGeom>
        </p:spPr>
        <p:txBody>
          <a:bodyPr/>
          <a:lstStyle>
            <a:lvl1pPr>
              <a:defRPr sz="3600"/>
            </a:lvl1pPr>
          </a:lstStyle>
          <a:p>
            <a:pPr/>
            <a:r>
              <a:t>Boosting</a:t>
            </a:r>
          </a:p>
        </p:txBody>
      </p:sp>
      <p:sp>
        <p:nvSpPr>
          <p:cNvPr id="154" name="Content Placeholder 2"/>
          <p:cNvSpPr txBox="1"/>
          <p:nvPr>
            <p:ph type="body" sz="half" idx="1"/>
          </p:nvPr>
        </p:nvSpPr>
        <p:spPr>
          <a:xfrm>
            <a:off x="6547943" y="987425"/>
            <a:ext cx="4807444" cy="4873625"/>
          </a:xfrm>
          <a:prstGeom prst="rect">
            <a:avLst/>
          </a:prstGeom>
        </p:spPr>
        <p:txBody>
          <a:bodyPr anchor="ctr"/>
          <a:lstStyle/>
          <a:p>
            <a:pPr marL="219455" indent="-219455" defTabSz="877823">
              <a:spcBef>
                <a:spcPts val="900"/>
              </a:spcBef>
              <a:defRPr sz="2304"/>
            </a:pPr>
            <a:r>
              <a:t>Boosting is mostly used to reduce the </a:t>
            </a:r>
            <a:r>
              <a:rPr b="1"/>
              <a:t>bias</a:t>
            </a:r>
            <a:r>
              <a:t> in a model. Examples of boosting algorithms are Ada-Boost, XGBoost, Gradient Boosted Decision Trees. </a:t>
            </a:r>
          </a:p>
          <a:p>
            <a:pPr marL="219455" indent="-219455" defTabSz="877823">
              <a:spcBef>
                <a:spcPts val="900"/>
              </a:spcBef>
              <a:defRPr sz="2304"/>
            </a:pPr>
            <a:r>
              <a:t>Bias is an error which arises due to false assumptions made in the learning phase of a model. A high bias can cause an algorithm to skip important information and correlations between the independent variables and the class labels, thereby </a:t>
            </a:r>
            <a:r>
              <a:rPr b="1"/>
              <a:t>under-fitting</a:t>
            </a:r>
            <a:r>
              <a:t> the model.</a:t>
            </a:r>
          </a:p>
        </p:txBody>
      </p:sp>
      <p:pic>
        <p:nvPicPr>
          <p:cNvPr id="155" name="Picture 3" descr="Picture 3"/>
          <p:cNvPicPr>
            <a:picLocks noChangeAspect="1"/>
          </p:cNvPicPr>
          <p:nvPr/>
        </p:nvPicPr>
        <p:blipFill>
          <a:blip r:embed="rId3">
            <a:extLst/>
          </a:blip>
          <a:stretch>
            <a:fillRect/>
          </a:stretch>
        </p:blipFill>
        <p:spPr>
          <a:xfrm>
            <a:off x="114457" y="1673194"/>
            <a:ext cx="6702554" cy="3502085"/>
          </a:xfrm>
          <a:prstGeom prst="rect">
            <a:avLst/>
          </a:prstGeom>
          <a:ln w="12700">
            <a:miter lim="400000"/>
          </a:ln>
        </p:spPr>
      </p:pic>
      <p:sp>
        <p:nvSpPr>
          <p:cNvPr id="156" name="Rectangle 5"/>
          <p:cNvSpPr txBox="1"/>
          <p:nvPr/>
        </p:nvSpPr>
        <p:spPr>
          <a:xfrm>
            <a:off x="243689" y="5536929"/>
            <a:ext cx="6004561"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medium-content-serif-font"/>
                <a:ea typeface="medium-content-serif-font"/>
                <a:cs typeface="medium-content-serif-font"/>
                <a:sym typeface="medium-content-serif-font"/>
              </a:defRPr>
            </a:lvl1pPr>
          </a:lstStyle>
          <a:p>
            <a:pPr/>
            <a:r>
              <a:t>Boosting involves training the weak learners iteratively, each trying to correct the error made by the previous model</a:t>
            </a:r>
          </a:p>
        </p:txBody>
      </p:sp>
      <p:sp>
        <p:nvSpPr>
          <p:cNvPr id="157" name="Rectangle 9"/>
          <p:cNvSpPr txBox="1"/>
          <p:nvPr/>
        </p:nvSpPr>
        <p:spPr>
          <a:xfrm>
            <a:off x="6141720" y="6230082"/>
            <a:ext cx="6004560" cy="4388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u="sng">
                <a:solidFill>
                  <a:srgbClr val="0563C1"/>
                </a:solidFill>
                <a:uFill>
                  <a:solidFill>
                    <a:srgbClr val="0563C1"/>
                  </a:solidFill>
                </a:uFill>
                <a:hlinkClick r:id="rId4" invalidUrl="" action="" tgtFrame="" tooltip="" history="1" highlightClick="0" endSnd="0"/>
              </a:defRPr>
            </a:lvl1pPr>
          </a:lstStyle>
          <a:p>
            <a:pPr>
              <a:defRPr u="none">
                <a:solidFill>
                  <a:srgbClr val="000000"/>
                </a:solidFill>
                <a:uFillTx/>
              </a:defRPr>
            </a:pPr>
            <a:r>
              <a:rPr u="sng">
                <a:solidFill>
                  <a:srgbClr val="0563C1"/>
                </a:solidFill>
                <a:uFill>
                  <a:solidFill>
                    <a:srgbClr val="0563C1"/>
                  </a:solidFill>
                </a:uFill>
                <a:hlinkClick r:id="rId4" invalidUrl="" action="" tgtFrame="" tooltip="" history="1" highlightClick="0" endSnd="0"/>
              </a:rPr>
              <a:t>https://medium.com/@saugata.paul1010/ensemble-learning-bagging-boosting-stacking-and-cascading-classifiers-in-machine-learning-9c66cb271674</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Rectangle 19"/>
          <p:cNvSpPr/>
          <p:nvPr/>
        </p:nvSpPr>
        <p:spPr>
          <a:xfrm>
            <a:off x="1523" y="0"/>
            <a:ext cx="12188954" cy="6858000"/>
          </a:xfrm>
          <a:prstGeom prst="rect">
            <a:avLst/>
          </a:prstGeom>
          <a:solidFill>
            <a:srgbClr val="E7E6E6">
              <a:alpha val="35000"/>
            </a:srgbClr>
          </a:solidFill>
          <a:ln w="12700">
            <a:miter lim="400000"/>
          </a:ln>
        </p:spPr>
        <p:txBody>
          <a:bodyPr lIns="45719" rIns="45719" anchor="ctr"/>
          <a:lstStyle/>
          <a:p>
            <a:pPr algn="ctr">
              <a:defRPr>
                <a:solidFill>
                  <a:srgbClr val="FFFFFF"/>
                </a:solidFill>
              </a:defRPr>
            </a:pPr>
          </a:p>
        </p:txBody>
      </p:sp>
      <p:sp>
        <p:nvSpPr>
          <p:cNvPr id="162" name="Rectangle 21"/>
          <p:cNvSpPr/>
          <p:nvPr/>
        </p:nvSpPr>
        <p:spPr>
          <a:xfrm>
            <a:off x="1478323" y="699898"/>
            <a:ext cx="10713678" cy="5433319"/>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63" name="Title 1"/>
          <p:cNvSpPr txBox="1"/>
          <p:nvPr>
            <p:ph type="title"/>
          </p:nvPr>
        </p:nvSpPr>
        <p:spPr>
          <a:xfrm>
            <a:off x="422897" y="576262"/>
            <a:ext cx="3881315" cy="1242028"/>
          </a:xfrm>
          <a:prstGeom prst="rect">
            <a:avLst/>
          </a:prstGeom>
        </p:spPr>
        <p:txBody>
          <a:bodyPr anchor="b"/>
          <a:lstStyle>
            <a:lvl1pPr>
              <a:defRPr sz="4800"/>
            </a:lvl1pPr>
          </a:lstStyle>
          <a:p>
            <a:pPr/>
            <a:r>
              <a:t>Stacking</a:t>
            </a:r>
          </a:p>
        </p:txBody>
      </p:sp>
      <p:sp>
        <p:nvSpPr>
          <p:cNvPr id="164" name="Content Placeholder 2"/>
          <p:cNvSpPr txBox="1"/>
          <p:nvPr>
            <p:ph type="body" sz="quarter" idx="1"/>
          </p:nvPr>
        </p:nvSpPr>
        <p:spPr>
          <a:xfrm>
            <a:off x="456103" y="2062298"/>
            <a:ext cx="3881315" cy="2192684"/>
          </a:xfrm>
          <a:prstGeom prst="rect">
            <a:avLst/>
          </a:prstGeom>
        </p:spPr>
        <p:txBody>
          <a:bodyPr/>
          <a:lstStyle/>
          <a:p>
            <a:pPr marL="0" indent="0" defTabSz="722376">
              <a:spcBef>
                <a:spcPts val="700"/>
              </a:spcBef>
              <a:buSzTx/>
              <a:buNone/>
              <a:defRPr sz="1896"/>
            </a:pPr>
            <a:r>
              <a:t>Stacking is mostly used to increase the prediction accuracy of a model</a:t>
            </a:r>
          </a:p>
          <a:p>
            <a:pPr marL="0" indent="0" defTabSz="722376">
              <a:spcBef>
                <a:spcPts val="700"/>
              </a:spcBef>
              <a:buSzTx/>
              <a:buNone/>
              <a:defRPr sz="1896"/>
            </a:pPr>
            <a:r>
              <a:t>Stacking is an ensemble learning technique which is used to combine the predictions of diverse classification models into one single model also known as the meta-classifier.</a:t>
            </a:r>
          </a:p>
        </p:txBody>
      </p:sp>
      <p:pic>
        <p:nvPicPr>
          <p:cNvPr id="165" name="Picture 3" descr="Picture 3"/>
          <p:cNvPicPr>
            <a:picLocks noChangeAspect="1"/>
          </p:cNvPicPr>
          <p:nvPr/>
        </p:nvPicPr>
        <p:blipFill>
          <a:blip r:embed="rId3">
            <a:extLst/>
          </a:blip>
          <a:srcRect l="0" t="0" r="4957" b="0"/>
          <a:stretch>
            <a:fillRect/>
          </a:stretch>
        </p:blipFill>
        <p:spPr>
          <a:xfrm>
            <a:off x="5326431" y="576263"/>
            <a:ext cx="5434928" cy="5432445"/>
          </a:xfrm>
          <a:prstGeom prst="rect">
            <a:avLst/>
          </a:prstGeom>
          <a:ln w="12700">
            <a:miter lim="400000"/>
          </a:ln>
        </p:spPr>
      </p:pic>
      <p:sp>
        <p:nvSpPr>
          <p:cNvPr id="166" name="Rectangle 23"/>
          <p:cNvSpPr/>
          <p:nvPr/>
        </p:nvSpPr>
        <p:spPr>
          <a:xfrm rot="10800000">
            <a:off x="11367774" y="678699"/>
            <a:ext cx="823465" cy="5434701"/>
          </a:xfrm>
          <a:prstGeom prst="rect">
            <a:avLst/>
          </a:prstGeom>
          <a:solidFill>
            <a:schemeClr val="accent1">
              <a:alpha val="25000"/>
            </a:schemeClr>
          </a:solidFill>
          <a:ln w="12700">
            <a:miter lim="400000"/>
          </a:ln>
        </p:spPr>
        <p:txBody>
          <a:bodyPr lIns="45719" rIns="45719" anchor="ctr"/>
          <a:lstStyle/>
          <a:p>
            <a:pPr algn="ctr" defTabSz="825500">
              <a:defRPr sz="3000">
                <a:latin typeface="Helvetica Neue Medium"/>
                <a:ea typeface="Helvetica Neue Medium"/>
                <a:cs typeface="Helvetica Neue Medium"/>
                <a:sym typeface="Helvetica Neue Medium"/>
              </a:defRPr>
            </a:pPr>
          </a:p>
        </p:txBody>
      </p:sp>
      <p:sp>
        <p:nvSpPr>
          <p:cNvPr id="167" name="Straight Connector 25"/>
          <p:cNvSpPr/>
          <p:nvPr/>
        </p:nvSpPr>
        <p:spPr>
          <a:xfrm flipV="1">
            <a:off x="11365989" y="5610"/>
            <a:ext cx="1" cy="6858001"/>
          </a:xfrm>
          <a:prstGeom prst="line">
            <a:avLst/>
          </a:prstGeom>
          <a:ln>
            <a:solidFill>
              <a:schemeClr val="accent1"/>
            </a:solidFill>
            <a:custDash>
              <a:ds d="300000" sp="400000"/>
            </a:custDash>
            <a:miter/>
          </a:ln>
        </p:spPr>
        <p:txBody>
          <a:bodyPr lIns="45719" rIns="45719"/>
          <a:lstStyle/>
          <a:p>
            <a:pPr/>
          </a:p>
        </p:txBody>
      </p:sp>
      <p:sp>
        <p:nvSpPr>
          <p:cNvPr id="168" name="Straight Connector 27"/>
          <p:cNvSpPr/>
          <p:nvPr/>
        </p:nvSpPr>
        <p:spPr>
          <a:xfrm>
            <a:off x="0" y="6118000"/>
            <a:ext cx="12192000" cy="1"/>
          </a:xfrm>
          <a:prstGeom prst="line">
            <a:avLst/>
          </a:prstGeom>
          <a:ln>
            <a:solidFill>
              <a:schemeClr val="accent1"/>
            </a:solidFill>
            <a:custDash>
              <a:ds d="300000" sp="400000"/>
            </a:custDash>
            <a:miter/>
          </a:ln>
        </p:spPr>
        <p:txBody>
          <a:bodyPr lIns="45719" rIns="45719"/>
          <a:lstStyle/>
          <a:p>
            <a:pPr/>
          </a:p>
        </p:txBody>
      </p:sp>
      <p:sp>
        <p:nvSpPr>
          <p:cNvPr id="169" name="Rectangle 13"/>
          <p:cNvSpPr txBox="1"/>
          <p:nvPr/>
        </p:nvSpPr>
        <p:spPr>
          <a:xfrm>
            <a:off x="5469058" y="6167061"/>
            <a:ext cx="6004560" cy="4388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u="sng">
                <a:solidFill>
                  <a:srgbClr val="0563C1"/>
                </a:solidFill>
                <a:uFill>
                  <a:solidFill>
                    <a:srgbClr val="0563C1"/>
                  </a:solidFill>
                </a:uFill>
                <a:hlinkClick r:id="rId4" invalidUrl="" action="" tgtFrame="" tooltip="" history="1" highlightClick="0" endSnd="0"/>
              </a:defRPr>
            </a:lvl1pPr>
          </a:lstStyle>
          <a:p>
            <a:pPr>
              <a:defRPr u="none">
                <a:solidFill>
                  <a:srgbClr val="000000"/>
                </a:solidFill>
                <a:uFillTx/>
              </a:defRPr>
            </a:pPr>
            <a:r>
              <a:rPr u="sng">
                <a:solidFill>
                  <a:srgbClr val="0563C1"/>
                </a:solidFill>
                <a:uFill>
                  <a:solidFill>
                    <a:srgbClr val="0563C1"/>
                  </a:solidFill>
                </a:uFill>
                <a:hlinkClick r:id="rId4" invalidUrl="" action="" tgtFrame="" tooltip="" history="1" highlightClick="0" endSnd="0"/>
              </a:rPr>
              <a:t>https://medium.com/@saugata.paul1010/ensemble-learning-bagging-boosting-stacking-and-cascading-classifiers-in-machine-learning-9c66cb271674</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itle 1"/>
          <p:cNvSpPr txBox="1"/>
          <p:nvPr>
            <p:ph type="title"/>
          </p:nvPr>
        </p:nvSpPr>
        <p:spPr>
          <a:prstGeom prst="rect">
            <a:avLst/>
          </a:prstGeom>
        </p:spPr>
        <p:txBody>
          <a:bodyPr/>
          <a:lstStyle/>
          <a:p>
            <a:pPr/>
            <a:r>
              <a:t>Evaluation strategy</a:t>
            </a:r>
          </a:p>
        </p:txBody>
      </p:sp>
      <p:sp>
        <p:nvSpPr>
          <p:cNvPr id="109" name="Content Placeholder 2"/>
          <p:cNvSpPr txBox="1"/>
          <p:nvPr>
            <p:ph type="body" idx="1"/>
          </p:nvPr>
        </p:nvSpPr>
        <p:spPr>
          <a:prstGeom prst="rect">
            <a:avLst/>
          </a:prstGeom>
        </p:spPr>
        <p:txBody>
          <a:bodyPr/>
          <a:lstStyle/>
          <a:p>
            <a:pPr marL="203454" indent="-203454" defTabSz="813816">
              <a:lnSpc>
                <a:spcPct val="81000"/>
              </a:lnSpc>
              <a:spcBef>
                <a:spcPts val="800"/>
              </a:spcBef>
              <a:defRPr sz="1779"/>
            </a:pPr>
            <a:r>
              <a:t>Fit a model(s) on the training set </a:t>
            </a:r>
          </a:p>
          <a:p>
            <a:pPr marL="203454" indent="-203454" defTabSz="813816">
              <a:lnSpc>
                <a:spcPct val="81000"/>
              </a:lnSpc>
              <a:spcBef>
                <a:spcPts val="800"/>
              </a:spcBef>
              <a:defRPr sz="1779"/>
            </a:pPr>
            <a:r>
              <a:t>Use evaluation metrics to evaluate the algorithm</a:t>
            </a:r>
          </a:p>
          <a:p>
            <a:pPr lvl="1" marL="610361" indent="-203454" defTabSz="813816">
              <a:lnSpc>
                <a:spcPct val="81000"/>
              </a:lnSpc>
              <a:spcBef>
                <a:spcPts val="400"/>
              </a:spcBef>
              <a:defRPr sz="1779"/>
            </a:pPr>
            <a:r>
              <a:t>TP/FP/FN/TN</a:t>
            </a:r>
            <a:endParaRPr sz="2136"/>
          </a:p>
          <a:p>
            <a:pPr lvl="1" marL="610361" indent="-203454" defTabSz="813816">
              <a:lnSpc>
                <a:spcPct val="81000"/>
              </a:lnSpc>
              <a:spcBef>
                <a:spcPts val="400"/>
              </a:spcBef>
              <a:defRPr sz="1779"/>
            </a:pPr>
            <a:r>
              <a:t>Precision Recall</a:t>
            </a:r>
            <a:endParaRPr sz="2136"/>
          </a:p>
          <a:p>
            <a:pPr lvl="1" marL="610361" indent="-203454" defTabSz="813816">
              <a:lnSpc>
                <a:spcPct val="81000"/>
              </a:lnSpc>
              <a:spcBef>
                <a:spcPts val="400"/>
              </a:spcBef>
              <a:defRPr sz="1779"/>
            </a:pPr>
            <a:r>
              <a:t>F-measure</a:t>
            </a:r>
            <a:endParaRPr sz="2136"/>
          </a:p>
          <a:p>
            <a:pPr lvl="1" marL="610361" indent="-203454" defTabSz="813816">
              <a:lnSpc>
                <a:spcPct val="81000"/>
              </a:lnSpc>
              <a:spcBef>
                <a:spcPts val="400"/>
              </a:spcBef>
              <a:defRPr sz="1779"/>
            </a:pPr>
            <a:r>
              <a:t>Accuracy</a:t>
            </a:r>
            <a:endParaRPr sz="2136"/>
          </a:p>
          <a:p>
            <a:pPr marL="203454" indent="-203454" defTabSz="813816">
              <a:lnSpc>
                <a:spcPct val="81000"/>
              </a:lnSpc>
              <a:spcBef>
                <a:spcPts val="800"/>
              </a:spcBef>
              <a:defRPr sz="1779"/>
            </a:pPr>
            <a:r>
              <a:t>When poor performance (poor metrics and/or calculation time): (options and in random order)</a:t>
            </a:r>
          </a:p>
          <a:p>
            <a:pPr lvl="1" marL="610361" indent="-203454" defTabSz="813816">
              <a:lnSpc>
                <a:spcPct val="81000"/>
              </a:lnSpc>
              <a:spcBef>
                <a:spcPts val="400"/>
              </a:spcBef>
              <a:defRPr sz="1779"/>
            </a:pPr>
            <a:r>
              <a:t>Choose other features (attributes)</a:t>
            </a:r>
            <a:endParaRPr sz="2136"/>
          </a:p>
          <a:p>
            <a:pPr lvl="1" marL="610361" indent="-203454" defTabSz="813816">
              <a:lnSpc>
                <a:spcPct val="81000"/>
              </a:lnSpc>
              <a:spcBef>
                <a:spcPts val="400"/>
              </a:spcBef>
              <a:defRPr sz="1779"/>
            </a:pPr>
            <a:r>
              <a:t>Other preprocessing (normalize, other NaN strategy)</a:t>
            </a:r>
            <a:endParaRPr sz="2136"/>
          </a:p>
          <a:p>
            <a:pPr lvl="1" marL="610361" indent="-203454" defTabSz="813816">
              <a:lnSpc>
                <a:spcPct val="81000"/>
              </a:lnSpc>
              <a:spcBef>
                <a:spcPts val="400"/>
              </a:spcBef>
              <a:defRPr sz="1779"/>
            </a:pPr>
            <a:r>
              <a:t>Adjust configuration (pruning, filters etc)</a:t>
            </a:r>
            <a:endParaRPr sz="2136"/>
          </a:p>
          <a:p>
            <a:pPr lvl="1" marL="610361" indent="-203454" defTabSz="813816">
              <a:lnSpc>
                <a:spcPct val="81000"/>
              </a:lnSpc>
              <a:spcBef>
                <a:spcPts val="400"/>
              </a:spcBef>
              <a:defRPr sz="1779"/>
            </a:pPr>
            <a:r>
              <a:t>Select more data, resample data</a:t>
            </a:r>
          </a:p>
          <a:p>
            <a:pPr lvl="1" marL="610361" indent="-203454" defTabSz="813816">
              <a:lnSpc>
                <a:spcPct val="81000"/>
              </a:lnSpc>
              <a:spcBef>
                <a:spcPts val="400"/>
              </a:spcBef>
              <a:defRPr sz="1779"/>
            </a:pPr>
            <a:r>
              <a:t>Use </a:t>
            </a:r>
            <a:r>
              <a:rPr b="1"/>
              <a:t>Voting</a:t>
            </a:r>
            <a:endParaRPr sz="2136"/>
          </a:p>
          <a:p>
            <a:pPr lvl="1" marL="610361" indent="-203454" defTabSz="813816">
              <a:lnSpc>
                <a:spcPct val="81000"/>
              </a:lnSpc>
              <a:spcBef>
                <a:spcPts val="400"/>
              </a:spcBef>
              <a:defRPr sz="1779"/>
            </a:pPr>
            <a:r>
              <a:t>Use </a:t>
            </a:r>
            <a:r>
              <a:rPr b="1"/>
              <a:t>Random Forest</a:t>
            </a:r>
            <a:endParaRPr sz="2136"/>
          </a:p>
          <a:p>
            <a:pPr lvl="1" marL="610361" indent="-203454" defTabSz="813816">
              <a:lnSpc>
                <a:spcPct val="81000"/>
              </a:lnSpc>
              <a:spcBef>
                <a:spcPts val="400"/>
              </a:spcBef>
              <a:defRPr sz="1779"/>
            </a:pPr>
            <a:r>
              <a:t>Use </a:t>
            </a:r>
            <a:r>
              <a:rPr b="1"/>
              <a:t>bagging, boosting, stacking, smote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Title 1"/>
          <p:cNvSpPr txBox="1"/>
          <p:nvPr>
            <p:ph type="title"/>
          </p:nvPr>
        </p:nvSpPr>
        <p:spPr>
          <a:prstGeom prst="rect">
            <a:avLst/>
          </a:prstGeom>
        </p:spPr>
        <p:txBody>
          <a:bodyPr/>
          <a:lstStyle/>
          <a:p>
            <a:pPr/>
            <a:r>
              <a:t>Sampling</a:t>
            </a:r>
          </a:p>
        </p:txBody>
      </p:sp>
      <p:sp>
        <p:nvSpPr>
          <p:cNvPr id="114" name="Content Placeholder 2"/>
          <p:cNvSpPr txBox="1"/>
          <p:nvPr>
            <p:ph type="body" idx="1"/>
          </p:nvPr>
        </p:nvSpPr>
        <p:spPr>
          <a:prstGeom prst="rect">
            <a:avLst/>
          </a:prstGeom>
        </p:spPr>
        <p:txBody>
          <a:bodyPr/>
          <a:lstStyle/>
          <a:p>
            <a:pPr/>
            <a:r>
              <a:t>Choosing a larger training set is likely to help when</a:t>
            </a:r>
          </a:p>
          <a:p>
            <a:pPr lvl="1" marL="685800" indent="-228600">
              <a:spcBef>
                <a:spcPts val="500"/>
              </a:spcBef>
              <a:defRPr sz="2400"/>
            </a:pPr>
            <a:r>
              <a:t>There are many features (attributes)</a:t>
            </a:r>
          </a:p>
          <a:p>
            <a:pPr lvl="1" marL="685800" indent="-228600">
              <a:spcBef>
                <a:spcPts val="500"/>
              </a:spcBef>
              <a:defRPr sz="2400"/>
            </a:pPr>
            <a:r>
              <a:t>Despite your training set had a high performance the test set had a poor performance</a:t>
            </a:r>
          </a:p>
          <a:p>
            <a:pPr lvl="1" marL="685800" indent="-228600">
              <a:spcBef>
                <a:spcPts val="500"/>
              </a:spcBef>
              <a:defRPr sz="2400"/>
            </a:pPr>
          </a:p>
          <a:p>
            <a:pPr/>
            <a:r>
              <a:t>Choosing a large training set is unlikely to help when</a:t>
            </a:r>
          </a:p>
          <a:p>
            <a:pPr lvl="1" marL="685800" indent="-228600">
              <a:spcBef>
                <a:spcPts val="500"/>
              </a:spcBef>
              <a:defRPr sz="2400"/>
            </a:pPr>
            <a:r>
              <a:t>The features (attributes) do not contain enough info to predict the class Y accurately</a:t>
            </a:r>
          </a:p>
          <a:p>
            <a:pPr lvl="1" marL="685800" indent="-228600">
              <a:spcBef>
                <a:spcPts val="500"/>
              </a:spcBef>
              <a:defRPr sz="2400"/>
            </a:pPr>
            <a:r>
              <a:t>A too simple algorithm is used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Title 1"/>
          <p:cNvSpPr txBox="1"/>
          <p:nvPr>
            <p:ph type="title"/>
          </p:nvPr>
        </p:nvSpPr>
        <p:spPr>
          <a:prstGeom prst="rect">
            <a:avLst/>
          </a:prstGeom>
        </p:spPr>
        <p:txBody>
          <a:bodyPr/>
          <a:lstStyle/>
          <a:p>
            <a:pPr defTabSz="795527">
              <a:defRPr sz="3828"/>
            </a:pPr>
            <a:r>
              <a:t>SMOTE : Synthetic Minority Oversampling Technique</a:t>
            </a:r>
            <a:br/>
          </a:p>
        </p:txBody>
      </p:sp>
      <p:sp>
        <p:nvSpPr>
          <p:cNvPr id="119" name="Content Placeholder 2"/>
          <p:cNvSpPr txBox="1"/>
          <p:nvPr>
            <p:ph type="body" idx="1"/>
          </p:nvPr>
        </p:nvSpPr>
        <p:spPr>
          <a:prstGeom prst="rect">
            <a:avLst/>
          </a:prstGeom>
        </p:spPr>
        <p:txBody>
          <a:bodyPr/>
          <a:lstStyle/>
          <a:p>
            <a:pPr marL="0" indent="0">
              <a:buSzTx/>
              <a:buNone/>
            </a:pPr>
            <a:r>
              <a:t>Imbalanced dataset:</a:t>
            </a:r>
          </a:p>
          <a:p>
            <a:pPr/>
            <a:r>
              <a:t>Manufacturing defects</a:t>
            </a:r>
          </a:p>
          <a:p>
            <a:pPr/>
            <a:r>
              <a:t>Occurrence of fraud</a:t>
            </a:r>
          </a:p>
          <a:p>
            <a:pPr/>
            <a:r>
              <a:t>Rare diseases</a:t>
            </a:r>
          </a:p>
          <a:p>
            <a:pPr marL="0" indent="0">
              <a:buSzTx/>
              <a:buNone/>
            </a:pPr>
          </a:p>
          <a:p>
            <a:pPr marL="0" indent="0">
              <a:buSzTx/>
              <a:buNone/>
            </a:pPr>
            <a:r>
              <a:t>Challenge</a:t>
            </a:r>
          </a:p>
          <a:p>
            <a:pPr/>
            <a:r>
              <a:t>Biased prediction</a:t>
            </a:r>
          </a:p>
          <a:p>
            <a:pPr/>
            <a:r>
              <a:t>Misleading accuracy</a:t>
            </a:r>
          </a:p>
        </p:txBody>
      </p:sp>
      <p:pic>
        <p:nvPicPr>
          <p:cNvPr id="120" name="Picture 3" descr="Picture 3"/>
          <p:cNvPicPr>
            <a:picLocks noChangeAspect="1"/>
          </p:cNvPicPr>
          <p:nvPr/>
        </p:nvPicPr>
        <p:blipFill>
          <a:blip r:embed="rId3">
            <a:extLst/>
          </a:blip>
          <a:stretch>
            <a:fillRect/>
          </a:stretch>
        </p:blipFill>
        <p:spPr>
          <a:xfrm>
            <a:off x="6779410" y="1825625"/>
            <a:ext cx="3585364" cy="3595817"/>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1"/>
          <p:cNvSpPr txBox="1"/>
          <p:nvPr>
            <p:ph type="title"/>
          </p:nvPr>
        </p:nvSpPr>
        <p:spPr>
          <a:prstGeom prst="rect">
            <a:avLst/>
          </a:prstGeom>
        </p:spPr>
        <p:txBody>
          <a:bodyPr/>
          <a:lstStyle/>
          <a:p>
            <a:pPr/>
            <a:r>
              <a:t>Strategies:</a:t>
            </a:r>
          </a:p>
        </p:txBody>
      </p:sp>
      <p:sp>
        <p:nvSpPr>
          <p:cNvPr id="125" name="Content Placeholder 2"/>
          <p:cNvSpPr txBox="1"/>
          <p:nvPr>
            <p:ph type="body" idx="1"/>
          </p:nvPr>
        </p:nvSpPr>
        <p:spPr>
          <a:prstGeom prst="rect">
            <a:avLst/>
          </a:prstGeom>
        </p:spPr>
        <p:txBody>
          <a:bodyPr/>
          <a:lstStyle/>
          <a:p>
            <a:pPr/>
            <a:r>
              <a:t>Increase minority class</a:t>
            </a:r>
          </a:p>
          <a:p>
            <a:pPr/>
            <a:r>
              <a:t>Decrease majority class</a:t>
            </a:r>
          </a:p>
          <a:p>
            <a:pPr/>
            <a:r>
              <a:t>Random undersampling majority</a:t>
            </a:r>
          </a:p>
          <a:p>
            <a:pPr lvl="1" marL="685800" indent="-228600">
              <a:spcBef>
                <a:spcPts val="500"/>
              </a:spcBef>
              <a:defRPr sz="2400"/>
            </a:pPr>
            <a:r>
              <a:t>We might loss information or get biased information</a:t>
            </a:r>
          </a:p>
          <a:p>
            <a:pPr/>
            <a:r>
              <a:t>Random oversampling minority</a:t>
            </a:r>
          </a:p>
          <a:p>
            <a:pPr lvl="1" marL="685800" indent="-228600">
              <a:spcBef>
                <a:spcPts val="500"/>
              </a:spcBef>
              <a:defRPr sz="2400"/>
            </a:pPr>
            <a:r>
              <a:t>No information lost</a:t>
            </a:r>
          </a:p>
          <a:p>
            <a:pPr lvl="1" marL="685800" indent="-228600">
              <a:spcBef>
                <a:spcPts val="500"/>
              </a:spcBef>
              <a:defRPr sz="2400"/>
            </a:pPr>
            <a:r>
              <a:t>Might be costly</a:t>
            </a:r>
          </a:p>
          <a:p>
            <a:pPr lvl="1" marL="685800" indent="-228600">
              <a:spcBef>
                <a:spcPts val="500"/>
              </a:spcBef>
              <a:defRPr sz="2400"/>
            </a:pPr>
          </a:p>
          <a:p>
            <a:pPr marL="0" indent="0">
              <a:buSzTx/>
              <a:buNone/>
            </a:pPr>
            <a:r>
              <a:t>-&gt; synthetic minority oversampling technique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Content Placeholder 2"/>
          <p:cNvSpPr txBox="1"/>
          <p:nvPr>
            <p:ph type="body" idx="1"/>
          </p:nvPr>
        </p:nvSpPr>
        <p:spPr>
          <a:prstGeom prst="rect">
            <a:avLst/>
          </a:prstGeom>
        </p:spPr>
        <p:txBody>
          <a:bodyPr/>
          <a:lstStyle/>
          <a:p>
            <a:pPr/>
            <a:r>
              <a:t>Create new `synthetic` observations</a:t>
            </a:r>
          </a:p>
          <a:p>
            <a:pPr/>
          </a:p>
          <a:p>
            <a:pPr/>
            <a:r>
              <a:t>SMOTE process:</a:t>
            </a:r>
          </a:p>
          <a:p>
            <a:pPr lvl="1" marL="685800" indent="-228600">
              <a:spcBef>
                <a:spcPts val="500"/>
              </a:spcBef>
              <a:defRPr sz="2400"/>
            </a:pPr>
            <a:r>
              <a:t>Identify the feature vector and its nearest neighbor</a:t>
            </a:r>
          </a:p>
          <a:p>
            <a:pPr lvl="1" marL="685800" indent="-228600">
              <a:spcBef>
                <a:spcPts val="500"/>
              </a:spcBef>
              <a:defRPr sz="2400"/>
            </a:pPr>
            <a:r>
              <a:t>Take the difference between the two</a:t>
            </a:r>
          </a:p>
          <a:p>
            <a:pPr lvl="1" marL="685800" indent="-228600">
              <a:spcBef>
                <a:spcPts val="500"/>
              </a:spcBef>
              <a:defRPr sz="2400"/>
            </a:pPr>
            <a:r>
              <a:t>Multiple the difference with a random number between 0 and 1</a:t>
            </a:r>
          </a:p>
          <a:p>
            <a:pPr lvl="1" marL="685800" indent="-228600">
              <a:spcBef>
                <a:spcPts val="500"/>
              </a:spcBef>
              <a:defRPr sz="2400"/>
            </a:pPr>
            <a:r>
              <a:t>Identify a new point on the line segment by adding the random number to the feature vector</a:t>
            </a:r>
          </a:p>
          <a:p>
            <a:pPr lvl="1" marL="685800" indent="-228600">
              <a:spcBef>
                <a:spcPts val="500"/>
              </a:spcBef>
              <a:defRPr sz="2400"/>
            </a:pPr>
            <a:r>
              <a:t>Repeat the process for identified featured vectors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3" name="Picture 3" descr="Picture 3"/>
          <p:cNvPicPr>
            <a:picLocks noChangeAspect="1"/>
          </p:cNvPicPr>
          <p:nvPr/>
        </p:nvPicPr>
        <p:blipFill>
          <a:blip r:embed="rId3">
            <a:extLst/>
          </a:blip>
          <a:stretch>
            <a:fillRect/>
          </a:stretch>
        </p:blipFill>
        <p:spPr>
          <a:xfrm>
            <a:off x="0" y="1156966"/>
            <a:ext cx="12192000" cy="454406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The best algorithm"/>
          <p:cNvSpPr txBox="1"/>
          <p:nvPr>
            <p:ph type="ctrTitle"/>
          </p:nvPr>
        </p:nvSpPr>
        <p:spPr>
          <a:prstGeom prst="rect">
            <a:avLst/>
          </a:prstGeom>
        </p:spPr>
        <p:txBody>
          <a:bodyPr/>
          <a:lstStyle/>
          <a:p>
            <a:pPr/>
            <a:r>
              <a:t>The best algorithm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Voting"/>
          <p:cNvSpPr txBox="1"/>
          <p:nvPr>
            <p:ph type="title"/>
          </p:nvPr>
        </p:nvSpPr>
        <p:spPr>
          <a:prstGeom prst="rect">
            <a:avLst/>
          </a:prstGeom>
        </p:spPr>
        <p:txBody>
          <a:bodyPr/>
          <a:lstStyle/>
          <a:p>
            <a:pPr/>
            <a:r>
              <a:t>Voting</a:t>
            </a:r>
          </a:p>
        </p:txBody>
      </p:sp>
      <p:pic>
        <p:nvPicPr>
          <p:cNvPr id="142" name="pasted-image.pdf" descr="pasted-image.pdf"/>
          <p:cNvPicPr>
            <a:picLocks noChangeAspect="1"/>
          </p:cNvPicPr>
          <p:nvPr/>
        </p:nvPicPr>
        <p:blipFill>
          <a:blip r:embed="rId3">
            <a:extLst/>
          </a:blip>
          <a:stretch>
            <a:fillRect/>
          </a:stretch>
        </p:blipFill>
        <p:spPr>
          <a:xfrm>
            <a:off x="1541214" y="1860550"/>
            <a:ext cx="7924801" cy="31369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