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eltekst"/>
          <p:cNvSpPr txBox="1"/>
          <p:nvPr>
            <p:ph type="title"/>
          </p:nvPr>
        </p:nvSpPr>
        <p:spPr>
          <a:xfrm>
            <a:off x="1270000" y="1638300"/>
            <a:ext cx="10464800" cy="3302000"/>
          </a:xfrm>
          <a:prstGeom prst="rect">
            <a:avLst/>
          </a:prstGeom>
        </p:spPr>
        <p:txBody>
          <a:bodyPr anchor="b"/>
          <a:lstStyle/>
          <a:p>
            <a:pPr/>
            <a:r>
              <a:t>Titeltekst</a:t>
            </a:r>
          </a:p>
        </p:txBody>
      </p:sp>
      <p:sp>
        <p:nvSpPr>
          <p:cNvPr id="12" name="Hoofdtekst - niveau één…"/>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13"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22"/>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Afbeelding"/>
          <p:cNvSpPr/>
          <p:nvPr>
            <p:ph type="pic" idx="21"/>
          </p:nvPr>
        </p:nvSpPr>
        <p:spPr>
          <a:xfrm>
            <a:off x="-929606" y="-12700"/>
            <a:ext cx="16551777" cy="11034518"/>
          </a:xfrm>
          <a:prstGeom prst="rect">
            <a:avLst/>
          </a:prstGeom>
        </p:spPr>
        <p:txBody>
          <a:bodyPr lIns="91439" tIns="45719" rIns="91439" bIns="45719" anchor="t">
            <a:noAutofit/>
          </a:bodyPr>
          <a:lstStyle/>
          <a:p>
            <a:pPr/>
          </a:p>
        </p:txBody>
      </p:sp>
      <p:sp>
        <p:nvSpPr>
          <p:cNvPr id="103"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Afbeelding"/>
          <p:cNvSpPr/>
          <p:nvPr>
            <p:ph type="pic" idx="21"/>
          </p:nvPr>
        </p:nvSpPr>
        <p:spPr>
          <a:xfrm>
            <a:off x="-647700" y="508000"/>
            <a:ext cx="12369801" cy="6142538"/>
          </a:xfrm>
          <a:prstGeom prst="rect">
            <a:avLst/>
          </a:prstGeom>
        </p:spPr>
        <p:txBody>
          <a:bodyPr lIns="91439" tIns="45719" rIns="91439" bIns="45719" anchor="t">
            <a:noAutofit/>
          </a:bodyPr>
          <a:lstStyle/>
          <a:p>
            <a:pPr/>
          </a:p>
        </p:txBody>
      </p:sp>
      <p:sp>
        <p:nvSpPr>
          <p:cNvPr id="21" name="Titeltekst"/>
          <p:cNvSpPr txBox="1"/>
          <p:nvPr>
            <p:ph type="title"/>
          </p:nvPr>
        </p:nvSpPr>
        <p:spPr>
          <a:xfrm>
            <a:off x="1270000" y="6718300"/>
            <a:ext cx="10464800" cy="1422400"/>
          </a:xfrm>
          <a:prstGeom prst="rect">
            <a:avLst/>
          </a:prstGeom>
        </p:spPr>
        <p:txBody>
          <a:bodyPr/>
          <a:lstStyle/>
          <a:p>
            <a:pPr/>
            <a:r>
              <a:t>Titeltekst</a:t>
            </a:r>
          </a:p>
        </p:txBody>
      </p:sp>
      <p:sp>
        <p:nvSpPr>
          <p:cNvPr id="22" name="Hoofdtekst - niveau één…"/>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23"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eltekst"/>
          <p:cNvSpPr txBox="1"/>
          <p:nvPr>
            <p:ph type="title"/>
          </p:nvPr>
        </p:nvSpPr>
        <p:spPr>
          <a:xfrm>
            <a:off x="1270000" y="3225800"/>
            <a:ext cx="10464800" cy="3302000"/>
          </a:xfrm>
          <a:prstGeom prst="rect">
            <a:avLst/>
          </a:prstGeom>
        </p:spPr>
        <p:txBody>
          <a:bodyPr/>
          <a:lstStyle/>
          <a:p>
            <a:pPr/>
            <a:r>
              <a:t>Titeltekst</a:t>
            </a:r>
          </a:p>
        </p:txBody>
      </p:sp>
      <p:sp>
        <p:nvSpPr>
          <p:cNvPr id="31"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Afbeelding"/>
          <p:cNvSpPr/>
          <p:nvPr>
            <p:ph type="pic" idx="21"/>
          </p:nvPr>
        </p:nvSpPr>
        <p:spPr>
          <a:xfrm>
            <a:off x="2451058" y="-138499"/>
            <a:ext cx="13525502" cy="9017002"/>
          </a:xfrm>
          <a:prstGeom prst="rect">
            <a:avLst/>
          </a:prstGeom>
        </p:spPr>
        <p:txBody>
          <a:bodyPr lIns="91439" tIns="45719" rIns="91439" bIns="45719" anchor="t">
            <a:noAutofit/>
          </a:bodyPr>
          <a:lstStyle/>
          <a:p>
            <a:pPr/>
          </a:p>
        </p:txBody>
      </p:sp>
      <p:sp>
        <p:nvSpPr>
          <p:cNvPr id="39" name="Titeltekst"/>
          <p:cNvSpPr txBox="1"/>
          <p:nvPr>
            <p:ph type="title"/>
          </p:nvPr>
        </p:nvSpPr>
        <p:spPr>
          <a:xfrm>
            <a:off x="952500" y="635000"/>
            <a:ext cx="5334000" cy="3987800"/>
          </a:xfrm>
          <a:prstGeom prst="rect">
            <a:avLst/>
          </a:prstGeom>
        </p:spPr>
        <p:txBody>
          <a:bodyPr anchor="b"/>
          <a:lstStyle>
            <a:lvl1pPr>
              <a:defRPr sz="6000"/>
            </a:lvl1pPr>
          </a:lstStyle>
          <a:p>
            <a:pPr/>
            <a:r>
              <a:t>Titeltekst</a:t>
            </a:r>
          </a:p>
        </p:txBody>
      </p:sp>
      <p:sp>
        <p:nvSpPr>
          <p:cNvPr id="40" name="Hoofdtekst - niveau één…"/>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41"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eltekst"/>
          <p:cNvSpPr txBox="1"/>
          <p:nvPr>
            <p:ph type="title"/>
          </p:nvPr>
        </p:nvSpPr>
        <p:spPr>
          <a:prstGeom prst="rect">
            <a:avLst/>
          </a:prstGeom>
        </p:spPr>
        <p:txBody>
          <a:bodyPr/>
          <a:lstStyle/>
          <a:p>
            <a:pPr/>
            <a:r>
              <a:t>Titeltekst</a:t>
            </a:r>
          </a:p>
        </p:txBody>
      </p:sp>
      <p:sp>
        <p:nvSpPr>
          <p:cNvPr id="49"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eltekst"/>
          <p:cNvSpPr txBox="1"/>
          <p:nvPr>
            <p:ph type="title"/>
          </p:nvPr>
        </p:nvSpPr>
        <p:spPr>
          <a:prstGeom prst="rect">
            <a:avLst/>
          </a:prstGeom>
        </p:spPr>
        <p:txBody>
          <a:bodyPr/>
          <a:lstStyle/>
          <a:p>
            <a:pPr/>
            <a:r>
              <a:t>Titeltekst</a:t>
            </a:r>
          </a:p>
        </p:txBody>
      </p:sp>
      <p:sp>
        <p:nvSpPr>
          <p:cNvPr id="57" name="Hoofdtekst - niveau één…"/>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58"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Afbeelding"/>
          <p:cNvSpPr/>
          <p:nvPr>
            <p:ph type="pic" idx="21"/>
          </p:nvPr>
        </p:nvSpPr>
        <p:spPr>
          <a:xfrm>
            <a:off x="4473575" y="2032000"/>
            <a:ext cx="10287000" cy="6858000"/>
          </a:xfrm>
          <a:prstGeom prst="rect">
            <a:avLst/>
          </a:prstGeom>
        </p:spPr>
        <p:txBody>
          <a:bodyPr lIns="91439" tIns="45719" rIns="91439" bIns="45719" anchor="t">
            <a:noAutofit/>
          </a:bodyPr>
          <a:lstStyle/>
          <a:p>
            <a:pPr/>
          </a:p>
        </p:txBody>
      </p:sp>
      <p:sp>
        <p:nvSpPr>
          <p:cNvPr id="66" name="Titeltekst"/>
          <p:cNvSpPr txBox="1"/>
          <p:nvPr>
            <p:ph type="title"/>
          </p:nvPr>
        </p:nvSpPr>
        <p:spPr>
          <a:prstGeom prst="rect">
            <a:avLst/>
          </a:prstGeom>
        </p:spPr>
        <p:txBody>
          <a:bodyPr/>
          <a:lstStyle/>
          <a:p>
            <a:pPr/>
            <a:r>
              <a:t>Titeltekst</a:t>
            </a:r>
          </a:p>
        </p:txBody>
      </p:sp>
      <p:sp>
        <p:nvSpPr>
          <p:cNvPr id="67" name="Hoofdtekst - niveau één…"/>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68"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Hoofdtekst - niveau één…"/>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76"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Afbeelding"/>
          <p:cNvSpPr/>
          <p:nvPr>
            <p:ph type="pic" sz="quarter" idx="21"/>
          </p:nvPr>
        </p:nvSpPr>
        <p:spPr>
          <a:xfrm>
            <a:off x="6426200" y="4965700"/>
            <a:ext cx="5886450" cy="3924300"/>
          </a:xfrm>
          <a:prstGeom prst="rect">
            <a:avLst/>
          </a:prstGeom>
        </p:spPr>
        <p:txBody>
          <a:bodyPr lIns="91439" tIns="45719" rIns="91439" bIns="45719" anchor="t">
            <a:noAutofit/>
          </a:bodyPr>
          <a:lstStyle/>
          <a:p>
            <a:pPr/>
          </a:p>
        </p:txBody>
      </p:sp>
      <p:sp>
        <p:nvSpPr>
          <p:cNvPr id="84" name="Afbeelding"/>
          <p:cNvSpPr/>
          <p:nvPr>
            <p:ph type="pic" sz="quarter" idx="22"/>
          </p:nvPr>
        </p:nvSpPr>
        <p:spPr>
          <a:xfrm>
            <a:off x="6737350" y="639233"/>
            <a:ext cx="5880100" cy="3920067"/>
          </a:xfrm>
          <a:prstGeom prst="rect">
            <a:avLst/>
          </a:prstGeom>
        </p:spPr>
        <p:txBody>
          <a:bodyPr lIns="91439" tIns="45719" rIns="91439" bIns="45719" anchor="t">
            <a:noAutofit/>
          </a:bodyPr>
          <a:lstStyle/>
          <a:p>
            <a:pPr/>
          </a:p>
        </p:txBody>
      </p:sp>
      <p:sp>
        <p:nvSpPr>
          <p:cNvPr id="85" name="Afbeelding"/>
          <p:cNvSpPr/>
          <p:nvPr>
            <p:ph type="pic" idx="23"/>
          </p:nvPr>
        </p:nvSpPr>
        <p:spPr>
          <a:xfrm>
            <a:off x="-3400425" y="-127000"/>
            <a:ext cx="13525500" cy="9017000"/>
          </a:xfrm>
          <a:prstGeom prst="rect">
            <a:avLst/>
          </a:prstGeom>
        </p:spPr>
        <p:txBody>
          <a:bodyPr lIns="91439" tIns="45719" rIns="91439" bIns="45719" anchor="t">
            <a:noAutofit/>
          </a:bodyPr>
          <a:lstStyle/>
          <a:p>
            <a:pPr/>
          </a:p>
        </p:txBody>
      </p:sp>
      <p:sp>
        <p:nvSpPr>
          <p:cNvPr id="86"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elteks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Titeltekst</a:t>
            </a:r>
          </a:p>
        </p:txBody>
      </p:sp>
      <p:sp>
        <p:nvSpPr>
          <p:cNvPr id="3" name="Hoofdtekst - niveau één…"/>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4" name="Dianumm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hyperlink" Target="https://github.com/fenna/datapreperation/blob/main/Assignment_clean.ipynb"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hyperlink" Target="https://bioinf.nl/~fennaf/DSLS/summerschool/dataprep.html"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hyperlink" Target="https://github.com/fenna/datapreperation/blob/main/study_case_compare_timeseries.ipynb" TargetMode="External"/><Relationship Id="rId4" Type="http://schemas.openxmlformats.org/officeDocument/2006/relationships/hyperlink" Target="https://github.com/fenna/datapreperation/blob/main/tutorial_statistics.ipynb"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hyperlink" Target="https://github.com/fenna/datapreperation/blob/main/study_case_compare_timeseries.ipynb" TargetMode="External"/><Relationship Id="rId5" Type="http://schemas.openxmlformats.org/officeDocument/2006/relationships/hyperlink" Target="https://github.com/fenna/datapreperation/blob/main/tutorial_statistics.ipynb"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hyperlink" Target="https://pandas.pydata.org/pandas-docs/stable/user_guide/reshaping.html"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hyperlink" Target="https://github.com/fenna/datapreperation/blob/main/tutorial_matplotlib.ipynb" TargetMode="External"/><Relationship Id="rId5" Type="http://schemas.openxmlformats.org/officeDocument/2006/relationships/hyperlink" Target="https://github.com/fenna/datapreperation/blob/main/introduction_panel.ipynb" TargetMode="External"/><Relationship Id="rId6" Type="http://schemas.openxmlformats.org/officeDocument/2006/relationships/hyperlink" Target="https://github.com/fenna/datapreperation/blob/main/tutorial_pandas_visualisation.ipynb" TargetMode="External"/><Relationship Id="rId7" Type="http://schemas.openxmlformats.org/officeDocument/2006/relationships/hyperlink" Target="https://github.com/fenna/datapreperation/blob/main/study_case_compare_timeseries.ipynb"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 Id="rId3" Type="http://schemas.openxmlformats.org/officeDocument/2006/relationships/hyperlink" Target="https://github.com/fenna/datapreperation/blob/main/tutorial_statistics.ipynb"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Data Preparatie"/>
          <p:cNvSpPr txBox="1"/>
          <p:nvPr>
            <p:ph type="ctrTitle"/>
          </p:nvPr>
        </p:nvSpPr>
        <p:spPr>
          <a:prstGeom prst="rect">
            <a:avLst/>
          </a:prstGeom>
        </p:spPr>
        <p:txBody>
          <a:bodyPr/>
          <a:lstStyle/>
          <a:p>
            <a:pPr/>
            <a:r>
              <a:t>Data Preparatie</a:t>
            </a:r>
          </a:p>
        </p:txBody>
      </p:sp>
      <p:sp>
        <p:nvSpPr>
          <p:cNvPr id="120" name="Fenna Feenstra Msc…"/>
          <p:cNvSpPr txBox="1"/>
          <p:nvPr>
            <p:ph type="subTitle" sz="quarter" idx="1"/>
          </p:nvPr>
        </p:nvSpPr>
        <p:spPr>
          <a:prstGeom prst="rect">
            <a:avLst/>
          </a:prstGeom>
        </p:spPr>
        <p:txBody>
          <a:bodyPr/>
          <a:lstStyle/>
          <a:p>
            <a:pPr defTabSz="537463">
              <a:defRPr sz="3404"/>
            </a:pPr>
            <a:r>
              <a:t>Fenna Feenstra Msc</a:t>
            </a:r>
          </a:p>
          <a:p>
            <a:pPr defTabSz="537463">
              <a:defRPr sz="3404"/>
            </a:pPr>
            <a:r>
              <a:t>Hanze University of Applied Sciences</a:t>
            </a:r>
          </a:p>
        </p:txBody>
      </p:sp>
      <p:pic>
        <p:nvPicPr>
          <p:cNvPr id="121" name="pasted-image.pdf" descr="pasted-image.pdf"/>
          <p:cNvPicPr>
            <a:picLocks noChangeAspect="1"/>
          </p:cNvPicPr>
          <p:nvPr/>
        </p:nvPicPr>
        <p:blipFill>
          <a:blip r:embed="rId2">
            <a:extLst/>
          </a:blip>
          <a:stretch>
            <a:fillRect/>
          </a:stretch>
        </p:blipFill>
        <p:spPr>
          <a:xfrm>
            <a:off x="1157578" y="6671319"/>
            <a:ext cx="1358901" cy="1244601"/>
          </a:xfrm>
          <a:prstGeom prst="rect">
            <a:avLst/>
          </a:prstGeom>
          <a:ln w="12700">
            <a:miter lim="400000"/>
          </a:ln>
        </p:spPr>
      </p:pic>
      <p:sp>
        <p:nvSpPr>
          <p:cNvPr id="122" name="Recap &amp; Overview"/>
          <p:cNvSpPr txBox="1"/>
          <p:nvPr/>
        </p:nvSpPr>
        <p:spPr>
          <a:xfrm>
            <a:off x="4513491" y="6969998"/>
            <a:ext cx="3977818" cy="6472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700"/>
            </a:lvl1pPr>
          </a:lstStyle>
          <a:p>
            <a:pPr/>
            <a:r>
              <a:t>Recap &amp; Overview</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6" name="Vraag"/>
          <p:cNvGrpSpPr/>
          <p:nvPr/>
        </p:nvGrpSpPr>
        <p:grpSpPr>
          <a:xfrm>
            <a:off x="1617751" y="-15162"/>
            <a:ext cx="2379605" cy="677335"/>
            <a:chOff x="0" y="0"/>
            <a:chExt cx="2379604" cy="677334"/>
          </a:xfrm>
        </p:grpSpPr>
        <p:sp>
          <p:nvSpPr>
            <p:cNvPr id="224" name="Ovaal"/>
            <p:cNvSpPr/>
            <p:nvPr/>
          </p:nvSpPr>
          <p:spPr>
            <a:xfrm>
              <a:off x="0" y="-1"/>
              <a:ext cx="2379605" cy="677336"/>
            </a:xfrm>
            <a:prstGeom prst="ellipse">
              <a:avLst/>
            </a:prstGeom>
            <a:solidFill>
              <a:srgbClr val="FFFFFF"/>
            </a:solidFill>
            <a:ln w="12700" cap="flat">
              <a:noFill/>
              <a:miter lim="400000"/>
            </a:ln>
            <a:effectLst/>
          </p:spPr>
          <p:txBody>
            <a:bodyPr wrap="square" lIns="27093" tIns="27093" rIns="27093" bIns="27093" numCol="1" anchor="ctr">
              <a:noAutofit/>
            </a:bodyPr>
            <a:lstStyle/>
            <a:p>
              <a:pPr defTabSz="587022">
                <a:defRPr b="0" sz="2200">
                  <a:solidFill>
                    <a:srgbClr val="000000"/>
                  </a:solidFill>
                  <a:latin typeface="+mn-lt"/>
                  <a:ea typeface="+mn-ea"/>
                  <a:cs typeface="+mn-cs"/>
                  <a:sym typeface="Helvetica Neue Medium"/>
                </a:defRPr>
              </a:pPr>
            </a:p>
          </p:txBody>
        </p:sp>
        <p:sp>
          <p:nvSpPr>
            <p:cNvPr id="225" name="Vraag"/>
            <p:cNvSpPr txBox="1"/>
            <p:nvPr/>
          </p:nvSpPr>
          <p:spPr>
            <a:xfrm>
              <a:off x="348484" y="144175"/>
              <a:ext cx="1682636" cy="3889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093" tIns="27093" rIns="27093" bIns="27093" numCol="1" anchor="ctr">
              <a:spAutoFit/>
            </a:bodyPr>
            <a:lstStyle>
              <a:lvl1pPr defTabSz="587022">
                <a:defRPr b="0" sz="2200">
                  <a:solidFill>
                    <a:srgbClr val="000000"/>
                  </a:solidFill>
                  <a:latin typeface="+mn-lt"/>
                  <a:ea typeface="+mn-ea"/>
                  <a:cs typeface="+mn-cs"/>
                  <a:sym typeface="Helvetica Neue Medium"/>
                </a:defRPr>
              </a:lvl1pPr>
            </a:lstStyle>
            <a:p>
              <a:pPr/>
              <a:r>
                <a:t>Vraag</a:t>
              </a:r>
            </a:p>
          </p:txBody>
        </p:sp>
      </p:grpSp>
      <p:sp>
        <p:nvSpPr>
          <p:cNvPr id="227" name="Ovaal"/>
          <p:cNvSpPr/>
          <p:nvPr/>
        </p:nvSpPr>
        <p:spPr>
          <a:xfrm>
            <a:off x="1335752" y="984561"/>
            <a:ext cx="2943603" cy="1334724"/>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228" name="Data ophalen"/>
          <p:cNvSpPr txBox="1"/>
          <p:nvPr/>
        </p:nvSpPr>
        <p:spPr>
          <a:xfrm>
            <a:off x="1766832" y="1268667"/>
            <a:ext cx="2081442" cy="766511"/>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Data ophalen</a:t>
            </a:r>
          </a:p>
        </p:txBody>
      </p:sp>
      <p:grpSp>
        <p:nvGrpSpPr>
          <p:cNvPr id="231" name="Informatie"/>
          <p:cNvGrpSpPr/>
          <p:nvPr/>
        </p:nvGrpSpPr>
        <p:grpSpPr>
          <a:xfrm>
            <a:off x="1828379" y="7493295"/>
            <a:ext cx="1958349" cy="959490"/>
            <a:chOff x="0" y="-35756"/>
            <a:chExt cx="1958347" cy="959489"/>
          </a:xfrm>
        </p:grpSpPr>
        <p:sp>
          <p:nvSpPr>
            <p:cNvPr id="229" name="Ovaal"/>
            <p:cNvSpPr/>
            <p:nvPr/>
          </p:nvSpPr>
          <p:spPr>
            <a:xfrm>
              <a:off x="-1" y="-1"/>
              <a:ext cx="1958349" cy="887979"/>
            </a:xfrm>
            <a:prstGeom prst="ellipse">
              <a:avLst/>
            </a:prstGeom>
            <a:solidFill>
              <a:srgbClr val="FFFFFF"/>
            </a:solidFill>
            <a:ln w="12700" cap="flat">
              <a:noFill/>
              <a:miter lim="400000"/>
            </a:ln>
            <a:effectLst/>
          </p:spPr>
          <p:txBody>
            <a:bodyPr wrap="square" lIns="27093" tIns="27093" rIns="27093" bIns="27093" numCol="1" anchor="ctr">
              <a:noAutofit/>
            </a:bodyPr>
            <a:lstStyle/>
            <a:p>
              <a:pPr defTabSz="587022">
                <a:defRPr b="0" sz="2200">
                  <a:solidFill>
                    <a:srgbClr val="000000"/>
                  </a:solidFill>
                  <a:latin typeface="+mn-lt"/>
                  <a:ea typeface="+mn-ea"/>
                  <a:cs typeface="+mn-cs"/>
                  <a:sym typeface="Helvetica Neue Medium"/>
                </a:defRPr>
              </a:pPr>
            </a:p>
          </p:txBody>
        </p:sp>
        <p:sp>
          <p:nvSpPr>
            <p:cNvPr id="230" name="Informatie"/>
            <p:cNvSpPr txBox="1"/>
            <p:nvPr/>
          </p:nvSpPr>
          <p:spPr>
            <a:xfrm>
              <a:off x="286793" y="-35757"/>
              <a:ext cx="1384762" cy="9594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093" tIns="27093" rIns="27093" bIns="27093" numCol="1" anchor="ctr">
              <a:noAutofit/>
            </a:bodyPr>
            <a:lstStyle>
              <a:lvl1pPr defTabSz="587022">
                <a:defRPr b="0" sz="2200">
                  <a:solidFill>
                    <a:srgbClr val="000000"/>
                  </a:solidFill>
                  <a:latin typeface="+mn-lt"/>
                  <a:ea typeface="+mn-ea"/>
                  <a:cs typeface="+mn-cs"/>
                  <a:sym typeface="Helvetica Neue Medium"/>
                </a:defRPr>
              </a:lvl1pPr>
            </a:lstStyle>
            <a:p>
              <a:pPr/>
              <a:r>
                <a:t>Informatie</a:t>
              </a:r>
            </a:p>
          </p:txBody>
        </p:sp>
      </p:grpSp>
      <p:grpSp>
        <p:nvGrpSpPr>
          <p:cNvPr id="234" name="Antwoord"/>
          <p:cNvGrpSpPr/>
          <p:nvPr/>
        </p:nvGrpSpPr>
        <p:grpSpPr>
          <a:xfrm>
            <a:off x="1828379" y="8790478"/>
            <a:ext cx="1958349" cy="959491"/>
            <a:chOff x="0" y="-35756"/>
            <a:chExt cx="1958347" cy="959489"/>
          </a:xfrm>
        </p:grpSpPr>
        <p:sp>
          <p:nvSpPr>
            <p:cNvPr id="232" name="Ovaal"/>
            <p:cNvSpPr/>
            <p:nvPr/>
          </p:nvSpPr>
          <p:spPr>
            <a:xfrm>
              <a:off x="-1" y="-1"/>
              <a:ext cx="1958349" cy="887979"/>
            </a:xfrm>
            <a:prstGeom prst="ellipse">
              <a:avLst/>
            </a:prstGeom>
            <a:solidFill>
              <a:srgbClr val="FFFFFF"/>
            </a:solidFill>
            <a:ln w="12700" cap="flat">
              <a:noFill/>
              <a:miter lim="400000"/>
            </a:ln>
            <a:effectLst/>
          </p:spPr>
          <p:txBody>
            <a:bodyPr wrap="square" lIns="27093" tIns="27093" rIns="27093" bIns="27093" numCol="1" anchor="ctr">
              <a:noAutofit/>
            </a:bodyPr>
            <a:lstStyle/>
            <a:p>
              <a:pPr defTabSz="587022">
                <a:defRPr b="0" sz="2200">
                  <a:solidFill>
                    <a:srgbClr val="000000"/>
                  </a:solidFill>
                  <a:latin typeface="+mn-lt"/>
                  <a:ea typeface="+mn-ea"/>
                  <a:cs typeface="+mn-cs"/>
                  <a:sym typeface="Helvetica Neue Medium"/>
                </a:defRPr>
              </a:pPr>
            </a:p>
          </p:txBody>
        </p:sp>
        <p:sp>
          <p:nvSpPr>
            <p:cNvPr id="233" name="Antwoord"/>
            <p:cNvSpPr txBox="1"/>
            <p:nvPr/>
          </p:nvSpPr>
          <p:spPr>
            <a:xfrm>
              <a:off x="286793" y="-35757"/>
              <a:ext cx="1384762" cy="9594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093" tIns="27093" rIns="27093" bIns="27093" numCol="1" anchor="ctr">
              <a:noAutofit/>
            </a:bodyPr>
            <a:lstStyle>
              <a:lvl1pPr defTabSz="587022">
                <a:defRPr b="0" sz="2200">
                  <a:solidFill>
                    <a:srgbClr val="000000"/>
                  </a:solidFill>
                  <a:latin typeface="+mn-lt"/>
                  <a:ea typeface="+mn-ea"/>
                  <a:cs typeface="+mn-cs"/>
                  <a:sym typeface="Helvetica Neue Medium"/>
                </a:defRPr>
              </a:lvl1pPr>
            </a:lstStyle>
            <a:p>
              <a:pPr/>
              <a:r>
                <a:t>Antwoord</a:t>
              </a:r>
            </a:p>
          </p:txBody>
        </p:sp>
      </p:grpSp>
      <p:sp>
        <p:nvSpPr>
          <p:cNvPr id="235" name="Wat verwacht je als antwoord…"/>
          <p:cNvSpPr txBox="1"/>
          <p:nvPr/>
        </p:nvSpPr>
        <p:spPr>
          <a:xfrm>
            <a:off x="5665339" y="2947684"/>
            <a:ext cx="7037200" cy="865646"/>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defTabSz="1733929">
              <a:lnSpc>
                <a:spcPct val="90000"/>
              </a:lnSpc>
              <a:spcBef>
                <a:spcPts val="3200"/>
              </a:spcBef>
              <a:defRPr b="0" sz="2800"/>
            </a:lvl1pPr>
          </a:lstStyle>
          <a:p>
            <a:pPr/>
            <a:r>
              <a:t>Wat is de kwaliteit, betrouwbaarheid, missende waardes, outliers, confounding</a:t>
            </a:r>
          </a:p>
        </p:txBody>
      </p:sp>
      <p:sp>
        <p:nvSpPr>
          <p:cNvPr id="236" name="Ovaal"/>
          <p:cNvSpPr/>
          <p:nvPr/>
        </p:nvSpPr>
        <p:spPr>
          <a:xfrm>
            <a:off x="1507556" y="4275471"/>
            <a:ext cx="2599995" cy="1178921"/>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237" name="Preparatie"/>
          <p:cNvSpPr txBox="1"/>
          <p:nvPr/>
        </p:nvSpPr>
        <p:spPr>
          <a:xfrm>
            <a:off x="1888316" y="4526414"/>
            <a:ext cx="1838474" cy="677035"/>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Preparatie </a:t>
            </a:r>
          </a:p>
        </p:txBody>
      </p:sp>
      <p:sp>
        <p:nvSpPr>
          <p:cNvPr id="238" name="Ovaal"/>
          <p:cNvSpPr/>
          <p:nvPr/>
        </p:nvSpPr>
        <p:spPr>
          <a:xfrm>
            <a:off x="597363" y="2582249"/>
            <a:ext cx="2943603" cy="1334724"/>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239" name="Data inspectie"/>
          <p:cNvSpPr txBox="1"/>
          <p:nvPr/>
        </p:nvSpPr>
        <p:spPr>
          <a:xfrm>
            <a:off x="1028443" y="2866355"/>
            <a:ext cx="2081442" cy="766511"/>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Data inspectie</a:t>
            </a:r>
          </a:p>
        </p:txBody>
      </p:sp>
      <p:sp>
        <p:nvSpPr>
          <p:cNvPr id="240" name="Ovaal"/>
          <p:cNvSpPr/>
          <p:nvPr/>
        </p:nvSpPr>
        <p:spPr>
          <a:xfrm>
            <a:off x="4059925" y="5643362"/>
            <a:ext cx="2379605" cy="1078990"/>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241" name="Visualisatie"/>
          <p:cNvSpPr txBox="1"/>
          <p:nvPr/>
        </p:nvSpPr>
        <p:spPr>
          <a:xfrm>
            <a:off x="4412703" y="5873159"/>
            <a:ext cx="1674049" cy="592402"/>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Visualisatie</a:t>
            </a:r>
          </a:p>
        </p:txBody>
      </p:sp>
      <p:sp>
        <p:nvSpPr>
          <p:cNvPr id="242" name="Wat verwacht je als antwoord…"/>
          <p:cNvSpPr txBox="1"/>
          <p:nvPr/>
        </p:nvSpPr>
        <p:spPr>
          <a:xfrm>
            <a:off x="5666756" y="1223715"/>
            <a:ext cx="6396073" cy="1255262"/>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spAutoFit/>
          </a:bodyPr>
          <a:lstStyle>
            <a:lvl1pPr algn="l" defTabSz="1733929">
              <a:lnSpc>
                <a:spcPct val="90000"/>
              </a:lnSpc>
              <a:spcBef>
                <a:spcPts val="3200"/>
              </a:spcBef>
              <a:defRPr b="0" sz="2800"/>
            </a:lvl1pPr>
          </a:lstStyle>
          <a:p>
            <a:pPr/>
            <a:r>
              <a:t>Uit welke bronnen hebben we data nodig, en hoe halen we de data uit die bronnen </a:t>
            </a:r>
          </a:p>
        </p:txBody>
      </p:sp>
      <p:sp>
        <p:nvSpPr>
          <p:cNvPr id="243" name="Wat verwacht je als antwoord…"/>
          <p:cNvSpPr txBox="1"/>
          <p:nvPr/>
        </p:nvSpPr>
        <p:spPr>
          <a:xfrm>
            <a:off x="5725737" y="4306989"/>
            <a:ext cx="6278111" cy="865647"/>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defTabSz="1733929">
              <a:lnSpc>
                <a:spcPct val="90000"/>
              </a:lnSpc>
              <a:spcBef>
                <a:spcPts val="3200"/>
              </a:spcBef>
              <a:defRPr b="0" sz="2800"/>
            </a:lvl1pPr>
          </a:lstStyle>
          <a:p>
            <a:pPr/>
            <a:r>
              <a:t>Tidy maken van data, data in format gieten die nodig is voor analyse tools</a:t>
            </a:r>
          </a:p>
        </p:txBody>
      </p:sp>
      <p:grpSp>
        <p:nvGrpSpPr>
          <p:cNvPr id="246" name="Analyse"/>
          <p:cNvGrpSpPr/>
          <p:nvPr/>
        </p:nvGrpSpPr>
        <p:grpSpPr>
          <a:xfrm>
            <a:off x="93232" y="5836183"/>
            <a:ext cx="1674048" cy="820198"/>
            <a:chOff x="0" y="-30565"/>
            <a:chExt cx="1674047" cy="820196"/>
          </a:xfrm>
        </p:grpSpPr>
        <p:sp>
          <p:nvSpPr>
            <p:cNvPr id="244" name="Ovaal"/>
            <p:cNvSpPr/>
            <p:nvPr/>
          </p:nvSpPr>
          <p:spPr>
            <a:xfrm>
              <a:off x="-1" y="-1"/>
              <a:ext cx="1674049" cy="759068"/>
            </a:xfrm>
            <a:prstGeom prst="ellipse">
              <a:avLst/>
            </a:prstGeom>
            <a:solidFill>
              <a:srgbClr val="FFFFFF"/>
            </a:solidFill>
            <a:ln w="12700" cap="flat">
              <a:noFill/>
              <a:miter lim="400000"/>
            </a:ln>
            <a:effectLst/>
          </p:spPr>
          <p:txBody>
            <a:bodyPr wrap="square" lIns="27093" tIns="27093" rIns="27093" bIns="27093" numCol="1" anchor="ctr">
              <a:noAutofit/>
            </a:bodyPr>
            <a:lstStyle/>
            <a:p>
              <a:pPr defTabSz="587022">
                <a:defRPr b="0" sz="2200">
                  <a:solidFill>
                    <a:srgbClr val="000000"/>
                  </a:solidFill>
                  <a:latin typeface="+mn-lt"/>
                  <a:ea typeface="+mn-ea"/>
                  <a:cs typeface="+mn-cs"/>
                  <a:sym typeface="Helvetica Neue Medium"/>
                </a:defRPr>
              </a:pPr>
            </a:p>
          </p:txBody>
        </p:sp>
        <p:sp>
          <p:nvSpPr>
            <p:cNvPr id="245" name="ML"/>
            <p:cNvSpPr txBox="1"/>
            <p:nvPr/>
          </p:nvSpPr>
          <p:spPr>
            <a:xfrm>
              <a:off x="245158" y="-30566"/>
              <a:ext cx="1183731" cy="8201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093" tIns="27093" rIns="27093" bIns="27093" numCol="1" anchor="ctr">
              <a:noAutofit/>
            </a:bodyPr>
            <a:lstStyle>
              <a:lvl1pPr defTabSz="587022">
                <a:defRPr b="0" sz="2200">
                  <a:solidFill>
                    <a:srgbClr val="000000"/>
                  </a:solidFill>
                  <a:latin typeface="+mn-lt"/>
                  <a:ea typeface="+mn-ea"/>
                  <a:cs typeface="+mn-cs"/>
                  <a:sym typeface="Helvetica Neue Medium"/>
                </a:defRPr>
              </a:lvl1pPr>
            </a:lstStyle>
            <a:p>
              <a:pPr/>
              <a:r>
                <a:t>ML</a:t>
              </a:r>
            </a:p>
          </p:txBody>
        </p:sp>
      </p:grpSp>
      <p:sp>
        <p:nvSpPr>
          <p:cNvPr id="247" name="Ovaal"/>
          <p:cNvSpPr/>
          <p:nvPr/>
        </p:nvSpPr>
        <p:spPr>
          <a:xfrm>
            <a:off x="1881681" y="5871939"/>
            <a:ext cx="1958348" cy="887979"/>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248" name="Statistiek"/>
          <p:cNvSpPr txBox="1"/>
          <p:nvPr/>
        </p:nvSpPr>
        <p:spPr>
          <a:xfrm>
            <a:off x="2168474" y="6102327"/>
            <a:ext cx="1384762" cy="427204"/>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Statistiek</a:t>
            </a:r>
          </a:p>
        </p:txBody>
      </p:sp>
      <p:sp>
        <p:nvSpPr>
          <p:cNvPr id="249" name="Ovaal"/>
          <p:cNvSpPr/>
          <p:nvPr/>
        </p:nvSpPr>
        <p:spPr>
          <a:xfrm>
            <a:off x="2940178" y="3243477"/>
            <a:ext cx="1958349" cy="887979"/>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250" name="Statistiek"/>
          <p:cNvSpPr txBox="1"/>
          <p:nvPr/>
        </p:nvSpPr>
        <p:spPr>
          <a:xfrm>
            <a:off x="3226972" y="3400702"/>
            <a:ext cx="1384762" cy="573530"/>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Statistiek</a:t>
            </a:r>
          </a:p>
        </p:txBody>
      </p:sp>
      <p:sp>
        <p:nvSpPr>
          <p:cNvPr id="251" name="Ovaal"/>
          <p:cNvSpPr/>
          <p:nvPr/>
        </p:nvSpPr>
        <p:spPr>
          <a:xfrm>
            <a:off x="2933381" y="2396529"/>
            <a:ext cx="2172274" cy="984980"/>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252" name="Visualisatie"/>
          <p:cNvSpPr txBox="1"/>
          <p:nvPr/>
        </p:nvSpPr>
        <p:spPr>
          <a:xfrm>
            <a:off x="3224478" y="2641672"/>
            <a:ext cx="1674049" cy="468719"/>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Visualisatie</a:t>
            </a:r>
          </a:p>
        </p:txBody>
      </p:sp>
      <p:sp>
        <p:nvSpPr>
          <p:cNvPr id="253" name="Lijn"/>
          <p:cNvSpPr/>
          <p:nvPr/>
        </p:nvSpPr>
        <p:spPr>
          <a:xfrm>
            <a:off x="2701999" y="714244"/>
            <a:ext cx="1" cy="232036"/>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254" name="Lijn"/>
          <p:cNvSpPr/>
          <p:nvPr/>
        </p:nvSpPr>
        <p:spPr>
          <a:xfrm>
            <a:off x="2701999" y="2284945"/>
            <a:ext cx="1" cy="367754"/>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255" name="Lijn"/>
          <p:cNvSpPr/>
          <p:nvPr/>
        </p:nvSpPr>
        <p:spPr>
          <a:xfrm>
            <a:off x="2701999" y="3883210"/>
            <a:ext cx="1" cy="429888"/>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256" name="Lijn"/>
          <p:cNvSpPr/>
          <p:nvPr/>
        </p:nvSpPr>
        <p:spPr>
          <a:xfrm flipH="1">
            <a:off x="1185548" y="5348174"/>
            <a:ext cx="707023" cy="560010"/>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257" name="Lijn"/>
          <p:cNvSpPr/>
          <p:nvPr/>
        </p:nvSpPr>
        <p:spPr>
          <a:xfrm>
            <a:off x="2736824" y="5521256"/>
            <a:ext cx="1" cy="367755"/>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258" name="Lijn"/>
          <p:cNvSpPr/>
          <p:nvPr/>
        </p:nvSpPr>
        <p:spPr>
          <a:xfrm>
            <a:off x="1358036" y="6685333"/>
            <a:ext cx="824732" cy="824732"/>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259" name="Lijn"/>
          <p:cNvSpPr/>
          <p:nvPr/>
        </p:nvSpPr>
        <p:spPr>
          <a:xfrm flipH="1">
            <a:off x="3563900" y="6719955"/>
            <a:ext cx="987278" cy="756588"/>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260" name="Lijn"/>
          <p:cNvSpPr/>
          <p:nvPr/>
        </p:nvSpPr>
        <p:spPr>
          <a:xfrm>
            <a:off x="2813435" y="8462292"/>
            <a:ext cx="1" cy="429888"/>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261" name="Lijn"/>
          <p:cNvSpPr/>
          <p:nvPr/>
        </p:nvSpPr>
        <p:spPr>
          <a:xfrm>
            <a:off x="3713103" y="5313453"/>
            <a:ext cx="782046" cy="493625"/>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262" name="Lijn"/>
          <p:cNvSpPr/>
          <p:nvPr/>
        </p:nvSpPr>
        <p:spPr>
          <a:xfrm>
            <a:off x="2736824" y="6759017"/>
            <a:ext cx="1" cy="766510"/>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263" name="Wat verwacht je als antwoord…"/>
          <p:cNvSpPr txBox="1"/>
          <p:nvPr/>
        </p:nvSpPr>
        <p:spPr>
          <a:xfrm>
            <a:off x="6659426" y="5663165"/>
            <a:ext cx="6278111" cy="865647"/>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defTabSz="1733929">
              <a:lnSpc>
                <a:spcPct val="90000"/>
              </a:lnSpc>
              <a:spcBef>
                <a:spcPts val="3200"/>
              </a:spcBef>
              <a:defRPr b="0" sz="2800"/>
            </a:lvl1pPr>
          </a:lstStyle>
          <a:p>
            <a:pPr/>
            <a:r>
              <a:t>Infographics, hypothese toetsen, queries, voorspellingen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6" name="Vraag"/>
          <p:cNvGrpSpPr/>
          <p:nvPr/>
        </p:nvGrpSpPr>
        <p:grpSpPr>
          <a:xfrm>
            <a:off x="1617751" y="-15162"/>
            <a:ext cx="2379605" cy="677335"/>
            <a:chOff x="0" y="0"/>
            <a:chExt cx="2379604" cy="677334"/>
          </a:xfrm>
        </p:grpSpPr>
        <p:sp>
          <p:nvSpPr>
            <p:cNvPr id="124" name="Ovaal"/>
            <p:cNvSpPr/>
            <p:nvPr/>
          </p:nvSpPr>
          <p:spPr>
            <a:xfrm>
              <a:off x="0" y="-1"/>
              <a:ext cx="2379605" cy="677336"/>
            </a:xfrm>
            <a:prstGeom prst="ellipse">
              <a:avLst/>
            </a:prstGeom>
            <a:solidFill>
              <a:srgbClr val="FFFFFF"/>
            </a:solidFill>
            <a:ln w="12700" cap="flat">
              <a:noFill/>
              <a:miter lim="400000"/>
            </a:ln>
            <a:effectLst/>
          </p:spPr>
          <p:txBody>
            <a:bodyPr wrap="square" lIns="27093" tIns="27093" rIns="27093" bIns="27093" numCol="1" anchor="ctr">
              <a:noAutofit/>
            </a:bodyPr>
            <a:lstStyle/>
            <a:p>
              <a:pPr defTabSz="587022">
                <a:defRPr b="0" sz="2200">
                  <a:solidFill>
                    <a:srgbClr val="000000"/>
                  </a:solidFill>
                  <a:latin typeface="+mn-lt"/>
                  <a:ea typeface="+mn-ea"/>
                  <a:cs typeface="+mn-cs"/>
                  <a:sym typeface="Helvetica Neue Medium"/>
                </a:defRPr>
              </a:pPr>
            </a:p>
          </p:txBody>
        </p:sp>
        <p:sp>
          <p:nvSpPr>
            <p:cNvPr id="125" name="Vraag"/>
            <p:cNvSpPr txBox="1"/>
            <p:nvPr/>
          </p:nvSpPr>
          <p:spPr>
            <a:xfrm>
              <a:off x="348484" y="144175"/>
              <a:ext cx="1682636" cy="3889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093" tIns="27093" rIns="27093" bIns="27093" numCol="1" anchor="ctr">
              <a:spAutoFit/>
            </a:bodyPr>
            <a:lstStyle>
              <a:lvl1pPr defTabSz="587022">
                <a:defRPr b="0" sz="2200">
                  <a:solidFill>
                    <a:srgbClr val="000000"/>
                  </a:solidFill>
                  <a:latin typeface="+mn-lt"/>
                  <a:ea typeface="+mn-ea"/>
                  <a:cs typeface="+mn-cs"/>
                  <a:sym typeface="Helvetica Neue Medium"/>
                </a:defRPr>
              </a:lvl1pPr>
            </a:lstStyle>
            <a:p>
              <a:pPr/>
              <a:r>
                <a:t>Vraag</a:t>
              </a:r>
            </a:p>
          </p:txBody>
        </p:sp>
      </p:grpSp>
      <p:sp>
        <p:nvSpPr>
          <p:cNvPr id="127" name="Ovaal"/>
          <p:cNvSpPr/>
          <p:nvPr/>
        </p:nvSpPr>
        <p:spPr>
          <a:xfrm>
            <a:off x="1335752" y="984561"/>
            <a:ext cx="2943603" cy="1334724"/>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128" name="Data ophalen"/>
          <p:cNvSpPr txBox="1"/>
          <p:nvPr/>
        </p:nvSpPr>
        <p:spPr>
          <a:xfrm>
            <a:off x="1766832" y="1268667"/>
            <a:ext cx="2081442" cy="766511"/>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Data ophalen</a:t>
            </a:r>
          </a:p>
        </p:txBody>
      </p:sp>
      <p:grpSp>
        <p:nvGrpSpPr>
          <p:cNvPr id="131" name="Informatie"/>
          <p:cNvGrpSpPr/>
          <p:nvPr/>
        </p:nvGrpSpPr>
        <p:grpSpPr>
          <a:xfrm>
            <a:off x="1828379" y="7493295"/>
            <a:ext cx="1958349" cy="959490"/>
            <a:chOff x="0" y="-35756"/>
            <a:chExt cx="1958347" cy="959489"/>
          </a:xfrm>
        </p:grpSpPr>
        <p:sp>
          <p:nvSpPr>
            <p:cNvPr id="129" name="Ovaal"/>
            <p:cNvSpPr/>
            <p:nvPr/>
          </p:nvSpPr>
          <p:spPr>
            <a:xfrm>
              <a:off x="-1" y="-1"/>
              <a:ext cx="1958349" cy="887979"/>
            </a:xfrm>
            <a:prstGeom prst="ellipse">
              <a:avLst/>
            </a:prstGeom>
            <a:solidFill>
              <a:srgbClr val="FFFFFF"/>
            </a:solidFill>
            <a:ln w="12700" cap="flat">
              <a:noFill/>
              <a:miter lim="400000"/>
            </a:ln>
            <a:effectLst/>
          </p:spPr>
          <p:txBody>
            <a:bodyPr wrap="square" lIns="27093" tIns="27093" rIns="27093" bIns="27093" numCol="1" anchor="ctr">
              <a:noAutofit/>
            </a:bodyPr>
            <a:lstStyle/>
            <a:p>
              <a:pPr defTabSz="587022">
                <a:defRPr b="0" sz="2200">
                  <a:solidFill>
                    <a:srgbClr val="000000"/>
                  </a:solidFill>
                  <a:latin typeface="+mn-lt"/>
                  <a:ea typeface="+mn-ea"/>
                  <a:cs typeface="+mn-cs"/>
                  <a:sym typeface="Helvetica Neue Medium"/>
                </a:defRPr>
              </a:pPr>
            </a:p>
          </p:txBody>
        </p:sp>
        <p:sp>
          <p:nvSpPr>
            <p:cNvPr id="130" name="Informatie"/>
            <p:cNvSpPr txBox="1"/>
            <p:nvPr/>
          </p:nvSpPr>
          <p:spPr>
            <a:xfrm>
              <a:off x="286793" y="-35757"/>
              <a:ext cx="1384762" cy="9594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093" tIns="27093" rIns="27093" bIns="27093" numCol="1" anchor="ctr">
              <a:noAutofit/>
            </a:bodyPr>
            <a:lstStyle>
              <a:lvl1pPr defTabSz="587022">
                <a:defRPr b="0" sz="2200">
                  <a:solidFill>
                    <a:srgbClr val="000000"/>
                  </a:solidFill>
                  <a:latin typeface="+mn-lt"/>
                  <a:ea typeface="+mn-ea"/>
                  <a:cs typeface="+mn-cs"/>
                  <a:sym typeface="Helvetica Neue Medium"/>
                </a:defRPr>
              </a:lvl1pPr>
            </a:lstStyle>
            <a:p>
              <a:pPr/>
              <a:r>
                <a:t>Informatie</a:t>
              </a:r>
            </a:p>
          </p:txBody>
        </p:sp>
      </p:grpSp>
      <p:grpSp>
        <p:nvGrpSpPr>
          <p:cNvPr id="134" name="Antwoord"/>
          <p:cNvGrpSpPr/>
          <p:nvPr/>
        </p:nvGrpSpPr>
        <p:grpSpPr>
          <a:xfrm>
            <a:off x="1828379" y="8790478"/>
            <a:ext cx="1958349" cy="959491"/>
            <a:chOff x="0" y="-35756"/>
            <a:chExt cx="1958347" cy="959489"/>
          </a:xfrm>
        </p:grpSpPr>
        <p:sp>
          <p:nvSpPr>
            <p:cNvPr id="132" name="Ovaal"/>
            <p:cNvSpPr/>
            <p:nvPr/>
          </p:nvSpPr>
          <p:spPr>
            <a:xfrm>
              <a:off x="-1" y="-1"/>
              <a:ext cx="1958349" cy="887979"/>
            </a:xfrm>
            <a:prstGeom prst="ellipse">
              <a:avLst/>
            </a:prstGeom>
            <a:solidFill>
              <a:srgbClr val="FFFFFF"/>
            </a:solidFill>
            <a:ln w="12700" cap="flat">
              <a:noFill/>
              <a:miter lim="400000"/>
            </a:ln>
            <a:effectLst/>
          </p:spPr>
          <p:txBody>
            <a:bodyPr wrap="square" lIns="27093" tIns="27093" rIns="27093" bIns="27093" numCol="1" anchor="ctr">
              <a:noAutofit/>
            </a:bodyPr>
            <a:lstStyle/>
            <a:p>
              <a:pPr defTabSz="587022">
                <a:defRPr b="0" sz="2200">
                  <a:solidFill>
                    <a:srgbClr val="000000"/>
                  </a:solidFill>
                  <a:latin typeface="+mn-lt"/>
                  <a:ea typeface="+mn-ea"/>
                  <a:cs typeface="+mn-cs"/>
                  <a:sym typeface="Helvetica Neue Medium"/>
                </a:defRPr>
              </a:pPr>
            </a:p>
          </p:txBody>
        </p:sp>
        <p:sp>
          <p:nvSpPr>
            <p:cNvPr id="133" name="Antwoord"/>
            <p:cNvSpPr txBox="1"/>
            <p:nvPr/>
          </p:nvSpPr>
          <p:spPr>
            <a:xfrm>
              <a:off x="286793" y="-35757"/>
              <a:ext cx="1384762" cy="9594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093" tIns="27093" rIns="27093" bIns="27093" numCol="1" anchor="ctr">
              <a:noAutofit/>
            </a:bodyPr>
            <a:lstStyle>
              <a:lvl1pPr defTabSz="587022">
                <a:defRPr b="0" sz="2200">
                  <a:solidFill>
                    <a:srgbClr val="000000"/>
                  </a:solidFill>
                  <a:latin typeface="+mn-lt"/>
                  <a:ea typeface="+mn-ea"/>
                  <a:cs typeface="+mn-cs"/>
                  <a:sym typeface="Helvetica Neue Medium"/>
                </a:defRPr>
              </a:lvl1pPr>
            </a:lstStyle>
            <a:p>
              <a:pPr/>
              <a:r>
                <a:t>Antwoord</a:t>
              </a:r>
            </a:p>
          </p:txBody>
        </p:sp>
      </p:grpSp>
      <p:sp>
        <p:nvSpPr>
          <p:cNvPr id="135" name="Wat verwacht je als antwoord…"/>
          <p:cNvSpPr txBox="1"/>
          <p:nvPr/>
        </p:nvSpPr>
        <p:spPr>
          <a:xfrm>
            <a:off x="5665339" y="2947684"/>
            <a:ext cx="7037200" cy="865646"/>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defTabSz="1733929">
              <a:lnSpc>
                <a:spcPct val="90000"/>
              </a:lnSpc>
              <a:spcBef>
                <a:spcPts val="3200"/>
              </a:spcBef>
              <a:defRPr b="0" sz="2800"/>
            </a:lvl1pPr>
          </a:lstStyle>
          <a:p>
            <a:pPr/>
            <a:r>
              <a:t>Wat is de kwaliteit, betrouwbaarheid, missende waardes, outliers, confounding</a:t>
            </a:r>
          </a:p>
        </p:txBody>
      </p:sp>
      <p:sp>
        <p:nvSpPr>
          <p:cNvPr id="136" name="Ovaal"/>
          <p:cNvSpPr/>
          <p:nvPr/>
        </p:nvSpPr>
        <p:spPr>
          <a:xfrm>
            <a:off x="1507556" y="4275471"/>
            <a:ext cx="2599995" cy="1178921"/>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137" name="Preparatie"/>
          <p:cNvSpPr txBox="1"/>
          <p:nvPr/>
        </p:nvSpPr>
        <p:spPr>
          <a:xfrm>
            <a:off x="1888316" y="4526414"/>
            <a:ext cx="1838474" cy="677035"/>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Preparatie </a:t>
            </a:r>
          </a:p>
        </p:txBody>
      </p:sp>
      <p:sp>
        <p:nvSpPr>
          <p:cNvPr id="138" name="Ovaal"/>
          <p:cNvSpPr/>
          <p:nvPr/>
        </p:nvSpPr>
        <p:spPr>
          <a:xfrm>
            <a:off x="597363" y="2582249"/>
            <a:ext cx="2943603" cy="1334724"/>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139" name="Data inspectie"/>
          <p:cNvSpPr txBox="1"/>
          <p:nvPr/>
        </p:nvSpPr>
        <p:spPr>
          <a:xfrm>
            <a:off x="1028443" y="2866355"/>
            <a:ext cx="2081442" cy="766511"/>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Data inspectie</a:t>
            </a:r>
          </a:p>
        </p:txBody>
      </p:sp>
      <p:sp>
        <p:nvSpPr>
          <p:cNvPr id="140" name="Ovaal"/>
          <p:cNvSpPr/>
          <p:nvPr/>
        </p:nvSpPr>
        <p:spPr>
          <a:xfrm>
            <a:off x="4059925" y="5643362"/>
            <a:ext cx="2379605" cy="1078990"/>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141" name="Visualisatie"/>
          <p:cNvSpPr txBox="1"/>
          <p:nvPr/>
        </p:nvSpPr>
        <p:spPr>
          <a:xfrm>
            <a:off x="4412703" y="5873159"/>
            <a:ext cx="1674049" cy="592402"/>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Visualisatie</a:t>
            </a:r>
          </a:p>
        </p:txBody>
      </p:sp>
      <p:sp>
        <p:nvSpPr>
          <p:cNvPr id="142" name="Wat verwacht je als antwoord…"/>
          <p:cNvSpPr txBox="1"/>
          <p:nvPr/>
        </p:nvSpPr>
        <p:spPr>
          <a:xfrm>
            <a:off x="5666756" y="1223715"/>
            <a:ext cx="6396073" cy="1255262"/>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spAutoFit/>
          </a:bodyPr>
          <a:lstStyle>
            <a:lvl1pPr algn="l" defTabSz="1733929">
              <a:lnSpc>
                <a:spcPct val="90000"/>
              </a:lnSpc>
              <a:spcBef>
                <a:spcPts val="3200"/>
              </a:spcBef>
              <a:defRPr b="0" sz="2800"/>
            </a:lvl1pPr>
          </a:lstStyle>
          <a:p>
            <a:pPr/>
            <a:r>
              <a:t>Uit welke bronnen hebben we data nodig, en hoe halen we de data uit die bronnen </a:t>
            </a:r>
          </a:p>
        </p:txBody>
      </p:sp>
      <p:sp>
        <p:nvSpPr>
          <p:cNvPr id="143" name="Wat verwacht je als antwoord…"/>
          <p:cNvSpPr txBox="1"/>
          <p:nvPr/>
        </p:nvSpPr>
        <p:spPr>
          <a:xfrm>
            <a:off x="5725737" y="4306989"/>
            <a:ext cx="6278111" cy="865647"/>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defTabSz="1733929">
              <a:lnSpc>
                <a:spcPct val="90000"/>
              </a:lnSpc>
              <a:spcBef>
                <a:spcPts val="3200"/>
              </a:spcBef>
              <a:defRPr b="0" sz="2800"/>
            </a:lvl1pPr>
          </a:lstStyle>
          <a:p>
            <a:pPr/>
            <a:r>
              <a:t>Tidy maken van data, data in format gieten die nodig is voor analyse tools</a:t>
            </a:r>
          </a:p>
        </p:txBody>
      </p:sp>
      <p:grpSp>
        <p:nvGrpSpPr>
          <p:cNvPr id="146" name="Analyse"/>
          <p:cNvGrpSpPr/>
          <p:nvPr/>
        </p:nvGrpSpPr>
        <p:grpSpPr>
          <a:xfrm>
            <a:off x="93232" y="5836183"/>
            <a:ext cx="1674048" cy="820198"/>
            <a:chOff x="0" y="-30565"/>
            <a:chExt cx="1674047" cy="820196"/>
          </a:xfrm>
        </p:grpSpPr>
        <p:sp>
          <p:nvSpPr>
            <p:cNvPr id="144" name="Ovaal"/>
            <p:cNvSpPr/>
            <p:nvPr/>
          </p:nvSpPr>
          <p:spPr>
            <a:xfrm>
              <a:off x="-1" y="-1"/>
              <a:ext cx="1674049" cy="759068"/>
            </a:xfrm>
            <a:prstGeom prst="ellipse">
              <a:avLst/>
            </a:prstGeom>
            <a:solidFill>
              <a:srgbClr val="FFFFFF"/>
            </a:solidFill>
            <a:ln w="12700" cap="flat">
              <a:noFill/>
              <a:miter lim="400000"/>
            </a:ln>
            <a:effectLst/>
          </p:spPr>
          <p:txBody>
            <a:bodyPr wrap="square" lIns="27093" tIns="27093" rIns="27093" bIns="27093" numCol="1" anchor="ctr">
              <a:noAutofit/>
            </a:bodyPr>
            <a:lstStyle/>
            <a:p>
              <a:pPr defTabSz="587022">
                <a:defRPr b="0" sz="2200">
                  <a:solidFill>
                    <a:srgbClr val="000000"/>
                  </a:solidFill>
                  <a:latin typeface="+mn-lt"/>
                  <a:ea typeface="+mn-ea"/>
                  <a:cs typeface="+mn-cs"/>
                  <a:sym typeface="Helvetica Neue Medium"/>
                </a:defRPr>
              </a:pPr>
            </a:p>
          </p:txBody>
        </p:sp>
        <p:sp>
          <p:nvSpPr>
            <p:cNvPr id="145" name="ML"/>
            <p:cNvSpPr txBox="1"/>
            <p:nvPr/>
          </p:nvSpPr>
          <p:spPr>
            <a:xfrm>
              <a:off x="245158" y="-30566"/>
              <a:ext cx="1183731" cy="8201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093" tIns="27093" rIns="27093" bIns="27093" numCol="1" anchor="ctr">
              <a:noAutofit/>
            </a:bodyPr>
            <a:lstStyle>
              <a:lvl1pPr defTabSz="587022">
                <a:defRPr b="0" sz="2200">
                  <a:solidFill>
                    <a:srgbClr val="000000"/>
                  </a:solidFill>
                  <a:latin typeface="+mn-lt"/>
                  <a:ea typeface="+mn-ea"/>
                  <a:cs typeface="+mn-cs"/>
                  <a:sym typeface="Helvetica Neue Medium"/>
                </a:defRPr>
              </a:lvl1pPr>
            </a:lstStyle>
            <a:p>
              <a:pPr/>
              <a:r>
                <a:t>ML</a:t>
              </a:r>
            </a:p>
          </p:txBody>
        </p:sp>
      </p:grpSp>
      <p:sp>
        <p:nvSpPr>
          <p:cNvPr id="147" name="Ovaal"/>
          <p:cNvSpPr/>
          <p:nvPr/>
        </p:nvSpPr>
        <p:spPr>
          <a:xfrm>
            <a:off x="1881681" y="5871939"/>
            <a:ext cx="1958348" cy="887979"/>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148" name="Statistiek"/>
          <p:cNvSpPr txBox="1"/>
          <p:nvPr/>
        </p:nvSpPr>
        <p:spPr>
          <a:xfrm>
            <a:off x="2168474" y="6102327"/>
            <a:ext cx="1384762" cy="427204"/>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Statistiek</a:t>
            </a:r>
          </a:p>
        </p:txBody>
      </p:sp>
      <p:sp>
        <p:nvSpPr>
          <p:cNvPr id="149" name="Ovaal"/>
          <p:cNvSpPr/>
          <p:nvPr/>
        </p:nvSpPr>
        <p:spPr>
          <a:xfrm>
            <a:off x="2940178" y="3243477"/>
            <a:ext cx="1958349" cy="887979"/>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150" name="Statistiek"/>
          <p:cNvSpPr txBox="1"/>
          <p:nvPr/>
        </p:nvSpPr>
        <p:spPr>
          <a:xfrm>
            <a:off x="3226972" y="3400702"/>
            <a:ext cx="1384762" cy="573530"/>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Statistiek</a:t>
            </a:r>
          </a:p>
        </p:txBody>
      </p:sp>
      <p:sp>
        <p:nvSpPr>
          <p:cNvPr id="151" name="Ovaal"/>
          <p:cNvSpPr/>
          <p:nvPr/>
        </p:nvSpPr>
        <p:spPr>
          <a:xfrm>
            <a:off x="2933381" y="2396529"/>
            <a:ext cx="2172274" cy="984980"/>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152" name="Visualisatie"/>
          <p:cNvSpPr txBox="1"/>
          <p:nvPr/>
        </p:nvSpPr>
        <p:spPr>
          <a:xfrm>
            <a:off x="3224478" y="2641672"/>
            <a:ext cx="1674049" cy="468719"/>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Visualisatie</a:t>
            </a:r>
          </a:p>
        </p:txBody>
      </p:sp>
      <p:sp>
        <p:nvSpPr>
          <p:cNvPr id="153" name="Lijn"/>
          <p:cNvSpPr/>
          <p:nvPr/>
        </p:nvSpPr>
        <p:spPr>
          <a:xfrm>
            <a:off x="2701999" y="714244"/>
            <a:ext cx="1" cy="232036"/>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154" name="Lijn"/>
          <p:cNvSpPr/>
          <p:nvPr/>
        </p:nvSpPr>
        <p:spPr>
          <a:xfrm>
            <a:off x="2701999" y="2284945"/>
            <a:ext cx="1" cy="367754"/>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155" name="Lijn"/>
          <p:cNvSpPr/>
          <p:nvPr/>
        </p:nvSpPr>
        <p:spPr>
          <a:xfrm>
            <a:off x="2701999" y="3883210"/>
            <a:ext cx="1" cy="429888"/>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156" name="Lijn"/>
          <p:cNvSpPr/>
          <p:nvPr/>
        </p:nvSpPr>
        <p:spPr>
          <a:xfrm flipH="1">
            <a:off x="1185548" y="5348174"/>
            <a:ext cx="707023" cy="560010"/>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157" name="Lijn"/>
          <p:cNvSpPr/>
          <p:nvPr/>
        </p:nvSpPr>
        <p:spPr>
          <a:xfrm>
            <a:off x="2736824" y="5521256"/>
            <a:ext cx="1" cy="367755"/>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158" name="Lijn"/>
          <p:cNvSpPr/>
          <p:nvPr/>
        </p:nvSpPr>
        <p:spPr>
          <a:xfrm>
            <a:off x="1358036" y="6685333"/>
            <a:ext cx="824732" cy="824732"/>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159" name="Lijn"/>
          <p:cNvSpPr/>
          <p:nvPr/>
        </p:nvSpPr>
        <p:spPr>
          <a:xfrm flipH="1">
            <a:off x="3563900" y="6719955"/>
            <a:ext cx="987278" cy="756588"/>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160" name="Lijn"/>
          <p:cNvSpPr/>
          <p:nvPr/>
        </p:nvSpPr>
        <p:spPr>
          <a:xfrm>
            <a:off x="2813435" y="8462292"/>
            <a:ext cx="1" cy="429888"/>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161" name="Lijn"/>
          <p:cNvSpPr/>
          <p:nvPr/>
        </p:nvSpPr>
        <p:spPr>
          <a:xfrm>
            <a:off x="3713103" y="5313453"/>
            <a:ext cx="782046" cy="493625"/>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162" name="Lijn"/>
          <p:cNvSpPr/>
          <p:nvPr/>
        </p:nvSpPr>
        <p:spPr>
          <a:xfrm>
            <a:off x="2736824" y="6759017"/>
            <a:ext cx="1" cy="766510"/>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163" name="Wat verwacht je als antwoord…"/>
          <p:cNvSpPr txBox="1"/>
          <p:nvPr/>
        </p:nvSpPr>
        <p:spPr>
          <a:xfrm>
            <a:off x="6659426" y="5663165"/>
            <a:ext cx="6278111" cy="865647"/>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defTabSz="1733929">
              <a:lnSpc>
                <a:spcPct val="90000"/>
              </a:lnSpc>
              <a:spcBef>
                <a:spcPts val="3200"/>
              </a:spcBef>
              <a:defRPr b="0" sz="2800"/>
            </a:lvl1pPr>
          </a:lstStyle>
          <a:p>
            <a:pPr/>
            <a:r>
              <a:t>Infographics, hypothese toetsen, queries, voorspellingen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ekst"/>
          <p:cNvSpPr txBox="1"/>
          <p:nvPr/>
        </p:nvSpPr>
        <p:spPr>
          <a:xfrm>
            <a:off x="6058611" y="4646270"/>
            <a:ext cx="887578" cy="461060"/>
          </a:xfrm>
          <a:prstGeom prst="rect">
            <a:avLst/>
          </a:prstGeom>
          <a:ln w="12700">
            <a:miter lim="400000"/>
          </a:ln>
        </p:spPr>
        <p:txBody>
          <a:bodyPr wrap="none" lIns="50800" tIns="50800" rIns="50800" bIns="50800" anchor="ctr">
            <a:spAutoFit/>
          </a:bodyPr>
          <a:lstStyle/>
          <a:p>
            <a:pPr/>
          </a:p>
        </p:txBody>
      </p:sp>
      <p:pic>
        <p:nvPicPr>
          <p:cNvPr id="166" name="Screenshot 2021-10-10 at 11.52.23.png" descr="Screenshot 2021-10-10 at 11.52.23.png"/>
          <p:cNvPicPr>
            <a:picLocks noChangeAspect="1"/>
          </p:cNvPicPr>
          <p:nvPr/>
        </p:nvPicPr>
        <p:blipFill>
          <a:blip r:embed="rId2">
            <a:extLst/>
          </a:blip>
          <a:stretch>
            <a:fillRect/>
          </a:stretch>
        </p:blipFill>
        <p:spPr>
          <a:xfrm>
            <a:off x="752646" y="68687"/>
            <a:ext cx="11499508" cy="8624631"/>
          </a:xfrm>
          <a:prstGeom prst="rect">
            <a:avLst/>
          </a:prstGeom>
          <a:ln w="12700">
            <a:miter lim="400000"/>
          </a:ln>
        </p:spPr>
      </p:pic>
      <p:sp>
        <p:nvSpPr>
          <p:cNvPr id="167" name="Ovaal"/>
          <p:cNvSpPr/>
          <p:nvPr/>
        </p:nvSpPr>
        <p:spPr>
          <a:xfrm>
            <a:off x="8721425" y="2924978"/>
            <a:ext cx="2943604" cy="1334724"/>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168" name="Data ophalen"/>
          <p:cNvSpPr txBox="1"/>
          <p:nvPr/>
        </p:nvSpPr>
        <p:spPr>
          <a:xfrm>
            <a:off x="9152506" y="3209085"/>
            <a:ext cx="2081442" cy="766510"/>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Data ophalen</a:t>
            </a:r>
          </a:p>
        </p:txBody>
      </p:sp>
      <p:sp>
        <p:nvSpPr>
          <p:cNvPr id="169" name="Lijn"/>
          <p:cNvSpPr/>
          <p:nvPr/>
        </p:nvSpPr>
        <p:spPr>
          <a:xfrm>
            <a:off x="11326568" y="54820"/>
            <a:ext cx="1" cy="232036"/>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170" name="https://github.com/fenna/datapreperation/blob/main/Assignment_clean.ipynb">
            <a:hlinkClick r:id="rId3" invalidUrl="" action="" tgtFrame="" tooltip="" history="1" highlightClick="0" endSnd="0"/>
          </p:cNvPr>
          <p:cNvSpPr txBox="1"/>
          <p:nvPr/>
        </p:nvSpPr>
        <p:spPr>
          <a:xfrm>
            <a:off x="804316" y="8808650"/>
            <a:ext cx="1139616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624705"/>
                    <a:lumOff val="1372"/>
                  </a:schemeClr>
                </a:solidFill>
              </a:defRPr>
            </a:lvl1pPr>
          </a:lstStyle>
          <a:p>
            <a:pPr/>
            <a:r>
              <a:t>https://github.com/fenna/datapreperation/blob/main/Assignment_clean.ipynb</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2" name="Screenshot 2021-10-10 at 11.58.49.png" descr="Screenshot 2021-10-10 at 11.58.49.png"/>
          <p:cNvPicPr>
            <a:picLocks noChangeAspect="1"/>
          </p:cNvPicPr>
          <p:nvPr/>
        </p:nvPicPr>
        <p:blipFill>
          <a:blip r:embed="rId2">
            <a:extLst/>
          </a:blip>
          <a:stretch>
            <a:fillRect/>
          </a:stretch>
        </p:blipFill>
        <p:spPr>
          <a:xfrm>
            <a:off x="287381" y="169333"/>
            <a:ext cx="11962822" cy="8831092"/>
          </a:xfrm>
          <a:prstGeom prst="rect">
            <a:avLst/>
          </a:prstGeom>
          <a:ln w="12700">
            <a:miter lim="400000"/>
          </a:ln>
        </p:spPr>
      </p:pic>
      <p:sp>
        <p:nvSpPr>
          <p:cNvPr id="173" name="Ovaal"/>
          <p:cNvSpPr/>
          <p:nvPr/>
        </p:nvSpPr>
        <p:spPr>
          <a:xfrm>
            <a:off x="8925701" y="3183263"/>
            <a:ext cx="2943603" cy="1334724"/>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174" name="Data inspectie"/>
          <p:cNvSpPr txBox="1"/>
          <p:nvPr/>
        </p:nvSpPr>
        <p:spPr>
          <a:xfrm>
            <a:off x="9356781" y="3467369"/>
            <a:ext cx="2081442" cy="766510"/>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Data inspectie</a:t>
            </a:r>
          </a:p>
        </p:txBody>
      </p:sp>
      <p:sp>
        <p:nvSpPr>
          <p:cNvPr id="175" name="Pijl"/>
          <p:cNvSpPr/>
          <p:nvPr/>
        </p:nvSpPr>
        <p:spPr>
          <a:xfrm>
            <a:off x="2645892" y="8594935"/>
            <a:ext cx="1018775" cy="613542"/>
          </a:xfrm>
          <a:prstGeom prst="rightArrow">
            <a:avLst>
              <a:gd name="adj1" fmla="val 32000"/>
              <a:gd name="adj2" fmla="val 104654"/>
            </a:avLst>
          </a:prstGeom>
          <a:solidFill>
            <a:schemeClr val="accent4">
              <a:hueOff val="-624705"/>
              <a:lumOff val="1372"/>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76" name="https://bioinf.nl/~fennaf/DSLS/summerschool/dataprep.html">
            <a:hlinkClick r:id="rId3" invalidUrl="" action="" tgtFrame="" tooltip="" history="1" highlightClick="0" endSnd="0"/>
          </p:cNvPr>
          <p:cNvSpPr txBox="1"/>
          <p:nvPr/>
        </p:nvSpPr>
        <p:spPr>
          <a:xfrm>
            <a:off x="1833494" y="9220775"/>
            <a:ext cx="8870595"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624705"/>
                    <a:lumOff val="1372"/>
                  </a:schemeClr>
                </a:solidFill>
              </a:defRPr>
            </a:lvl1pPr>
          </a:lstStyle>
          <a:p>
            <a:pPr/>
            <a:r>
              <a:t>https://bioinf.nl/~fennaf/DSLS/summerschool/dataprep.html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Ovaal"/>
          <p:cNvSpPr/>
          <p:nvPr/>
        </p:nvSpPr>
        <p:spPr>
          <a:xfrm>
            <a:off x="2627626" y="1744197"/>
            <a:ext cx="1958348" cy="887978"/>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179" name="Statistiek"/>
          <p:cNvSpPr txBox="1"/>
          <p:nvPr/>
        </p:nvSpPr>
        <p:spPr>
          <a:xfrm>
            <a:off x="2914419" y="1901421"/>
            <a:ext cx="1384762" cy="573530"/>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Statistiek</a:t>
            </a:r>
          </a:p>
        </p:txBody>
      </p:sp>
      <p:sp>
        <p:nvSpPr>
          <p:cNvPr id="180" name="Ovaal"/>
          <p:cNvSpPr/>
          <p:nvPr/>
        </p:nvSpPr>
        <p:spPr>
          <a:xfrm>
            <a:off x="442544" y="467872"/>
            <a:ext cx="2943603" cy="1334724"/>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181" name="Data inspectie"/>
          <p:cNvSpPr txBox="1"/>
          <p:nvPr/>
        </p:nvSpPr>
        <p:spPr>
          <a:xfrm>
            <a:off x="753210" y="751979"/>
            <a:ext cx="2081442" cy="766510"/>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Data inspectie</a:t>
            </a:r>
          </a:p>
        </p:txBody>
      </p:sp>
      <p:pic>
        <p:nvPicPr>
          <p:cNvPr id="182" name="Screenshot 2021-10-10 at 12.22.24.png" descr="Screenshot 2021-10-10 at 12.22.24.png"/>
          <p:cNvPicPr>
            <a:picLocks noChangeAspect="1"/>
          </p:cNvPicPr>
          <p:nvPr/>
        </p:nvPicPr>
        <p:blipFill>
          <a:blip r:embed="rId2">
            <a:extLst/>
          </a:blip>
          <a:stretch>
            <a:fillRect/>
          </a:stretch>
        </p:blipFill>
        <p:spPr>
          <a:xfrm>
            <a:off x="5203433" y="-57150"/>
            <a:ext cx="7556501" cy="9613900"/>
          </a:xfrm>
          <a:prstGeom prst="rect">
            <a:avLst/>
          </a:prstGeom>
          <a:ln w="12700">
            <a:miter lim="400000"/>
          </a:ln>
        </p:spPr>
      </p:pic>
      <p:sp>
        <p:nvSpPr>
          <p:cNvPr id="183" name="In de data inspectie stap kijken we naar de…"/>
          <p:cNvSpPr txBox="1"/>
          <p:nvPr/>
        </p:nvSpPr>
        <p:spPr>
          <a:xfrm>
            <a:off x="289824" y="3284832"/>
            <a:ext cx="4617975" cy="44096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2800"/>
            </a:pPr>
            <a:r>
              <a:t>In de data inspectie stap kijken we naar de </a:t>
            </a:r>
          </a:p>
          <a:p>
            <a:pPr>
              <a:defRPr b="0" sz="2800"/>
            </a:pPr>
            <a:r>
              <a:t>beschrijvende statistiek met als doel een </a:t>
            </a:r>
            <a:r>
              <a:rPr>
                <a:solidFill>
                  <a:schemeClr val="accent4">
                    <a:hueOff val="-624705"/>
                    <a:lumOff val="1372"/>
                  </a:schemeClr>
                </a:solidFill>
              </a:rPr>
              <a:t>inschatting te maken van de kwaliteit en kwantiteit van de data</a:t>
            </a:r>
            <a:r>
              <a:t>. Het doel is dus nog niet het toepassen van statistiek om de onderzoeksvraag te beantwoorden</a:t>
            </a:r>
          </a:p>
        </p:txBody>
      </p:sp>
      <p:sp>
        <p:nvSpPr>
          <p:cNvPr id="184" name="study_case_compare_timeseries.ipynb"/>
          <p:cNvSpPr txBox="1"/>
          <p:nvPr/>
        </p:nvSpPr>
        <p:spPr>
          <a:xfrm>
            <a:off x="-31753" y="9176713"/>
            <a:ext cx="5261129" cy="43639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sz="2200" u="sng">
                <a:solidFill>
                  <a:schemeClr val="accent4">
                    <a:hueOff val="-624705"/>
                    <a:lumOff val="1372"/>
                  </a:schemeClr>
                </a:solidFill>
                <a:hlinkClick r:id="rId3" invalidUrl="" action="" tgtFrame="" tooltip="" history="1" highlightClick="0" endSnd="0"/>
              </a:defRPr>
            </a:lvl1pPr>
          </a:lstStyle>
          <a:p>
            <a:pPr>
              <a:defRPr u="none"/>
            </a:pPr>
            <a:r>
              <a:rPr u="sng">
                <a:hlinkClick r:id="rId3" invalidUrl="" action="" tgtFrame="" tooltip="" history="1" highlightClick="0" endSnd="0"/>
              </a:rPr>
              <a:t>study_case_compare_timeseries.ipynb</a:t>
            </a:r>
          </a:p>
        </p:txBody>
      </p:sp>
      <p:sp>
        <p:nvSpPr>
          <p:cNvPr id="185" name="tutorial_statistics.ipynb"/>
          <p:cNvSpPr txBox="1"/>
          <p:nvPr/>
        </p:nvSpPr>
        <p:spPr>
          <a:xfrm>
            <a:off x="851850" y="8504358"/>
            <a:ext cx="34939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solidFill>
                  <a:schemeClr val="accent4">
                    <a:hueOff val="-624705"/>
                    <a:lumOff val="1372"/>
                  </a:schemeClr>
                </a:solidFill>
                <a:hlinkClick r:id="rId4" invalidUrl="" action="" tgtFrame="" tooltip="" history="1" highlightClick="0" endSnd="0"/>
              </a:defRPr>
            </a:lvl1pPr>
          </a:lstStyle>
          <a:p>
            <a:pPr>
              <a:defRPr u="none"/>
            </a:pPr>
            <a:r>
              <a:rPr u="sng">
                <a:hlinkClick r:id="rId4" invalidUrl="" action="" tgtFrame="" tooltip="" history="1" highlightClick="0" endSnd="0"/>
              </a:rPr>
              <a:t>tutorial_statistics.ipynb</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In de data inspectie stap kijken exploreren we de data met visualisaties met als doel een inschatting te maken van distributies en patronen. Het doel is dus nog niet het toepassen van visualisaties om de onderzoeksvraag te beantwoorden"/>
          <p:cNvSpPr txBox="1"/>
          <p:nvPr/>
        </p:nvSpPr>
        <p:spPr>
          <a:xfrm>
            <a:off x="478714" y="3020780"/>
            <a:ext cx="4617975" cy="453628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2900"/>
            </a:pPr>
            <a:r>
              <a:t>In de data inspectie stap kijken exploreren we de data met visualisaties met als doel een </a:t>
            </a:r>
            <a:r>
              <a:rPr>
                <a:solidFill>
                  <a:schemeClr val="accent4">
                    <a:hueOff val="-624705"/>
                    <a:lumOff val="1372"/>
                  </a:schemeClr>
                </a:solidFill>
              </a:rPr>
              <a:t>inschatting te maken van distributies en patronen</a:t>
            </a:r>
            <a:r>
              <a:t>. Het doel is dus nog niet het toepassen van visualisaties om de onderzoeksvraag te beantwoorden</a:t>
            </a:r>
          </a:p>
        </p:txBody>
      </p:sp>
      <p:sp>
        <p:nvSpPr>
          <p:cNvPr id="188" name="Ovaal"/>
          <p:cNvSpPr/>
          <p:nvPr/>
        </p:nvSpPr>
        <p:spPr>
          <a:xfrm>
            <a:off x="344666" y="933753"/>
            <a:ext cx="2943603" cy="1334724"/>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189" name="Data inspectie"/>
          <p:cNvSpPr txBox="1"/>
          <p:nvPr/>
        </p:nvSpPr>
        <p:spPr>
          <a:xfrm>
            <a:off x="775746" y="1217859"/>
            <a:ext cx="2081442" cy="766511"/>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Data inspectie</a:t>
            </a:r>
          </a:p>
        </p:txBody>
      </p:sp>
      <p:sp>
        <p:nvSpPr>
          <p:cNvPr id="190" name="Ovaal"/>
          <p:cNvSpPr/>
          <p:nvPr/>
        </p:nvSpPr>
        <p:spPr>
          <a:xfrm>
            <a:off x="2680684" y="748034"/>
            <a:ext cx="2172274" cy="984979"/>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191" name="Visualisatie"/>
          <p:cNvSpPr txBox="1"/>
          <p:nvPr/>
        </p:nvSpPr>
        <p:spPr>
          <a:xfrm>
            <a:off x="2971781" y="993176"/>
            <a:ext cx="1674049" cy="468719"/>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Visualisatie</a:t>
            </a:r>
          </a:p>
        </p:txBody>
      </p:sp>
      <p:pic>
        <p:nvPicPr>
          <p:cNvPr id="192" name="Screenshot 2021-10-10 at 12.31.31.png" descr="Screenshot 2021-10-10 at 12.31.31.png"/>
          <p:cNvPicPr>
            <a:picLocks noChangeAspect="1"/>
          </p:cNvPicPr>
          <p:nvPr/>
        </p:nvPicPr>
        <p:blipFill>
          <a:blip r:embed="rId2">
            <a:extLst/>
          </a:blip>
          <a:stretch>
            <a:fillRect/>
          </a:stretch>
        </p:blipFill>
        <p:spPr>
          <a:xfrm>
            <a:off x="6425384" y="197114"/>
            <a:ext cx="5919832" cy="4204325"/>
          </a:xfrm>
          <a:prstGeom prst="rect">
            <a:avLst/>
          </a:prstGeom>
          <a:ln w="12700">
            <a:miter lim="400000"/>
          </a:ln>
        </p:spPr>
      </p:pic>
      <p:pic>
        <p:nvPicPr>
          <p:cNvPr id="193" name="plot_sales.png" descr="plot_sales.png"/>
          <p:cNvPicPr>
            <a:picLocks noChangeAspect="1"/>
          </p:cNvPicPr>
          <p:nvPr/>
        </p:nvPicPr>
        <p:blipFill>
          <a:blip r:embed="rId3">
            <a:extLst/>
          </a:blip>
          <a:stretch>
            <a:fillRect/>
          </a:stretch>
        </p:blipFill>
        <p:spPr>
          <a:xfrm>
            <a:off x="6425384" y="4983951"/>
            <a:ext cx="5919832" cy="4439874"/>
          </a:xfrm>
          <a:prstGeom prst="rect">
            <a:avLst/>
          </a:prstGeom>
          <a:ln w="12700">
            <a:miter lim="400000"/>
          </a:ln>
        </p:spPr>
      </p:pic>
      <p:sp>
        <p:nvSpPr>
          <p:cNvPr id="194" name="sales.hist()"/>
          <p:cNvSpPr txBox="1"/>
          <p:nvPr/>
        </p:nvSpPr>
        <p:spPr>
          <a:xfrm>
            <a:off x="7837706" y="4470445"/>
            <a:ext cx="230921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Courier New"/>
                <a:ea typeface="Courier New"/>
                <a:cs typeface="Courier New"/>
                <a:sym typeface="Courier New"/>
              </a:defRPr>
            </a:lvl1pPr>
          </a:lstStyle>
          <a:p>
            <a:pPr/>
            <a:r>
              <a:t>sales.hist()</a:t>
            </a:r>
          </a:p>
        </p:txBody>
      </p:sp>
      <p:sp>
        <p:nvSpPr>
          <p:cNvPr id="195" name="sales.plot()"/>
          <p:cNvSpPr txBox="1"/>
          <p:nvPr/>
        </p:nvSpPr>
        <p:spPr>
          <a:xfrm>
            <a:off x="7837706" y="9371214"/>
            <a:ext cx="230921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Courier New"/>
                <a:ea typeface="Courier New"/>
                <a:cs typeface="Courier New"/>
                <a:sym typeface="Courier New"/>
              </a:defRPr>
            </a:lvl1pPr>
          </a:lstStyle>
          <a:p>
            <a:pPr/>
            <a:r>
              <a:t>sales.plot()</a:t>
            </a:r>
          </a:p>
        </p:txBody>
      </p:sp>
      <p:sp>
        <p:nvSpPr>
          <p:cNvPr id="196" name="study_case_compare_timeseries.ipynb"/>
          <p:cNvSpPr txBox="1"/>
          <p:nvPr/>
        </p:nvSpPr>
        <p:spPr>
          <a:xfrm>
            <a:off x="311087" y="8986182"/>
            <a:ext cx="5261128" cy="43639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sz="2200" u="sng">
                <a:solidFill>
                  <a:schemeClr val="accent4">
                    <a:hueOff val="-624705"/>
                    <a:lumOff val="1372"/>
                  </a:schemeClr>
                </a:solidFill>
                <a:hlinkClick r:id="rId4" invalidUrl="" action="" tgtFrame="" tooltip="" history="1" highlightClick="0" endSnd="0"/>
              </a:defRPr>
            </a:lvl1pPr>
          </a:lstStyle>
          <a:p>
            <a:pPr>
              <a:defRPr u="none"/>
            </a:pPr>
            <a:r>
              <a:rPr u="sng">
                <a:hlinkClick r:id="rId4" invalidUrl="" action="" tgtFrame="" tooltip="" history="1" highlightClick="0" endSnd="0"/>
              </a:rPr>
              <a:t>study_case_compare_timeseries.ipynb</a:t>
            </a:r>
          </a:p>
        </p:txBody>
      </p:sp>
      <p:sp>
        <p:nvSpPr>
          <p:cNvPr id="197" name="tutorial_statistics.ipynb"/>
          <p:cNvSpPr txBox="1"/>
          <p:nvPr/>
        </p:nvSpPr>
        <p:spPr>
          <a:xfrm>
            <a:off x="851850" y="8504358"/>
            <a:ext cx="34939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solidFill>
                  <a:schemeClr val="accent4">
                    <a:hueOff val="-624705"/>
                    <a:lumOff val="1372"/>
                  </a:schemeClr>
                </a:solidFill>
                <a:hlinkClick r:id="rId5" invalidUrl="" action="" tgtFrame="" tooltip="" history="1" highlightClick="0" endSnd="0"/>
              </a:defRPr>
            </a:lvl1pPr>
          </a:lstStyle>
          <a:p>
            <a:pPr>
              <a:defRPr u="none"/>
            </a:pPr>
            <a:r>
              <a:rPr u="sng">
                <a:hlinkClick r:id="rId5" invalidUrl="" action="" tgtFrame="" tooltip="" history="1" highlightClick="0" endSnd="0"/>
              </a:rPr>
              <a:t>tutorial_statistics.ipynb</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9" name="Screenshot 2021-10-10 at 12.56.21.png" descr="Screenshot 2021-10-10 at 12.56.21.png"/>
          <p:cNvPicPr>
            <a:picLocks noChangeAspect="1"/>
          </p:cNvPicPr>
          <p:nvPr/>
        </p:nvPicPr>
        <p:blipFill>
          <a:blip r:embed="rId2">
            <a:extLst/>
          </a:blip>
          <a:stretch>
            <a:fillRect/>
          </a:stretch>
        </p:blipFill>
        <p:spPr>
          <a:xfrm>
            <a:off x="0" y="1885160"/>
            <a:ext cx="13004800" cy="5983280"/>
          </a:xfrm>
          <a:prstGeom prst="rect">
            <a:avLst/>
          </a:prstGeom>
          <a:ln w="12700">
            <a:miter lim="400000"/>
          </a:ln>
        </p:spPr>
      </p:pic>
      <p:sp>
        <p:nvSpPr>
          <p:cNvPr id="200" name="Ovaal"/>
          <p:cNvSpPr/>
          <p:nvPr/>
        </p:nvSpPr>
        <p:spPr>
          <a:xfrm>
            <a:off x="10230846" y="4807798"/>
            <a:ext cx="2599995" cy="1178921"/>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201" name="Preparatie"/>
          <p:cNvSpPr txBox="1"/>
          <p:nvPr/>
        </p:nvSpPr>
        <p:spPr>
          <a:xfrm>
            <a:off x="10611606" y="5058740"/>
            <a:ext cx="1838474" cy="677036"/>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Preparatie </a:t>
            </a:r>
          </a:p>
        </p:txBody>
      </p:sp>
      <p:sp>
        <p:nvSpPr>
          <p:cNvPr id="202" name="Lijn"/>
          <p:cNvSpPr/>
          <p:nvPr/>
        </p:nvSpPr>
        <p:spPr>
          <a:xfrm>
            <a:off x="11274366" y="4395117"/>
            <a:ext cx="1" cy="429888"/>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203" name="Lijn"/>
          <p:cNvSpPr/>
          <p:nvPr/>
        </p:nvSpPr>
        <p:spPr>
          <a:xfrm flipH="1">
            <a:off x="9908838" y="5880501"/>
            <a:ext cx="707023" cy="560009"/>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204" name="Lijn"/>
          <p:cNvSpPr/>
          <p:nvPr/>
        </p:nvSpPr>
        <p:spPr>
          <a:xfrm>
            <a:off x="11460114" y="6053583"/>
            <a:ext cx="1" cy="367754"/>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205" name="Lijn"/>
          <p:cNvSpPr/>
          <p:nvPr/>
        </p:nvSpPr>
        <p:spPr>
          <a:xfrm>
            <a:off x="12436393" y="5845780"/>
            <a:ext cx="782047" cy="493625"/>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206" name="tutorial_combine_data.ipynb"/>
          <p:cNvSpPr txBox="1"/>
          <p:nvPr/>
        </p:nvSpPr>
        <p:spPr>
          <a:xfrm>
            <a:off x="4543431" y="8138949"/>
            <a:ext cx="42275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624705"/>
                    <a:lumOff val="1372"/>
                  </a:schemeClr>
                </a:solidFill>
              </a:defRPr>
            </a:lvl1pPr>
          </a:lstStyle>
          <a:p>
            <a:pPr/>
            <a:r>
              <a:t>tutorial_combine_data.ipynb</a:t>
            </a:r>
          </a:p>
        </p:txBody>
      </p:sp>
      <p:sp>
        <p:nvSpPr>
          <p:cNvPr id="207" name="https://pandas.pydata.org/pandas-docs/stable/user_guide/reshaping.html"/>
          <p:cNvSpPr txBox="1"/>
          <p:nvPr/>
        </p:nvSpPr>
        <p:spPr>
          <a:xfrm>
            <a:off x="1677727" y="8570517"/>
            <a:ext cx="1075030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u="sng">
                <a:solidFill>
                  <a:schemeClr val="accent4">
                    <a:hueOff val="-624705"/>
                    <a:lumOff val="1372"/>
                  </a:schemeClr>
                </a:solidFill>
                <a:latin typeface="Helvetica"/>
                <a:ea typeface="Helvetica"/>
                <a:cs typeface="Helvetica"/>
                <a:sym typeface="Helvetica"/>
                <a:hlinkClick r:id="rId3" invalidUrl="" action="" tgtFrame="" tooltip="" history="1" highlightClick="0" endSnd="0"/>
              </a:defRPr>
            </a:lvl1pPr>
          </a:lstStyle>
          <a:p>
            <a:pPr/>
            <a:r>
              <a:rPr>
                <a:hlinkClick r:id="rId3" invalidUrl="" action="" tgtFrame="" tooltip="" history="1" highlightClick="0" endSnd="0"/>
              </a:rPr>
              <a:t>https://pandas.pydata.org/pandas-docs/stable/user_guide/reshaping.html</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9" name="Screenshot 2021-10-10 at 12.37.28.png" descr="Screenshot 2021-10-10 at 12.37.28.png"/>
          <p:cNvPicPr>
            <a:picLocks noChangeAspect="1"/>
          </p:cNvPicPr>
          <p:nvPr/>
        </p:nvPicPr>
        <p:blipFill>
          <a:blip r:embed="rId2">
            <a:extLst/>
          </a:blip>
          <a:stretch>
            <a:fillRect/>
          </a:stretch>
        </p:blipFill>
        <p:spPr>
          <a:xfrm>
            <a:off x="997770" y="355600"/>
            <a:ext cx="9489362" cy="6598071"/>
          </a:xfrm>
          <a:prstGeom prst="rect">
            <a:avLst/>
          </a:prstGeom>
          <a:ln w="12700">
            <a:miter lim="400000"/>
          </a:ln>
        </p:spPr>
      </p:pic>
      <p:sp>
        <p:nvSpPr>
          <p:cNvPr id="210" name="Ovaal"/>
          <p:cNvSpPr/>
          <p:nvPr/>
        </p:nvSpPr>
        <p:spPr>
          <a:xfrm>
            <a:off x="7989506" y="2655463"/>
            <a:ext cx="2379606" cy="1078991"/>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211" name="Visualisatie"/>
          <p:cNvSpPr txBox="1"/>
          <p:nvPr/>
        </p:nvSpPr>
        <p:spPr>
          <a:xfrm>
            <a:off x="8342285" y="2898757"/>
            <a:ext cx="1674048" cy="592402"/>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Visualisatie</a:t>
            </a:r>
          </a:p>
        </p:txBody>
      </p:sp>
      <p:pic>
        <p:nvPicPr>
          <p:cNvPr id="212" name="Screenshot 2021-10-10 at 12.51.49.png" descr="Screenshot 2021-10-10 at 12.51.49.png"/>
          <p:cNvPicPr>
            <a:picLocks noChangeAspect="1"/>
          </p:cNvPicPr>
          <p:nvPr/>
        </p:nvPicPr>
        <p:blipFill>
          <a:blip r:embed="rId3">
            <a:extLst/>
          </a:blip>
          <a:stretch>
            <a:fillRect/>
          </a:stretch>
        </p:blipFill>
        <p:spPr>
          <a:xfrm>
            <a:off x="7754975" y="5447223"/>
            <a:ext cx="5043352" cy="3599739"/>
          </a:xfrm>
          <a:prstGeom prst="rect">
            <a:avLst/>
          </a:prstGeom>
          <a:ln w="12700">
            <a:miter lim="400000"/>
          </a:ln>
        </p:spPr>
      </p:pic>
      <p:sp>
        <p:nvSpPr>
          <p:cNvPr id="213" name="tutorial_matplotlib.ipynb">
            <a:hlinkClick r:id="rId4" invalidUrl="" action="" tgtFrame="" tooltip="" history="1" highlightClick="0" endSnd="0"/>
          </p:cNvPr>
          <p:cNvSpPr txBox="1"/>
          <p:nvPr/>
        </p:nvSpPr>
        <p:spPr>
          <a:xfrm>
            <a:off x="-580354" y="7179631"/>
            <a:ext cx="6535687" cy="461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chemeClr val="accent4">
                    <a:hueOff val="-624705"/>
                    <a:lumOff val="1372"/>
                  </a:schemeClr>
                </a:solidFill>
              </a:defRPr>
            </a:lvl1pPr>
          </a:lstStyle>
          <a:p>
            <a:pPr/>
            <a:r>
              <a:t>tutorial_matplotlib.ipynb</a:t>
            </a:r>
          </a:p>
        </p:txBody>
      </p:sp>
      <p:sp>
        <p:nvSpPr>
          <p:cNvPr id="214" name="introduction_panel.ipynb">
            <a:hlinkClick r:id="rId5" invalidUrl="" action="" tgtFrame="" tooltip="" history="1" highlightClick="0" endSnd="0"/>
          </p:cNvPr>
          <p:cNvSpPr txBox="1"/>
          <p:nvPr/>
        </p:nvSpPr>
        <p:spPr>
          <a:xfrm>
            <a:off x="876672" y="8427268"/>
            <a:ext cx="36978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624705"/>
                    <a:lumOff val="1372"/>
                  </a:schemeClr>
                </a:solidFill>
              </a:defRPr>
            </a:lvl1pPr>
          </a:lstStyle>
          <a:p>
            <a:pPr/>
            <a:r>
              <a:t>introduction_panel.ipynb</a:t>
            </a:r>
          </a:p>
        </p:txBody>
      </p:sp>
      <p:sp>
        <p:nvSpPr>
          <p:cNvPr id="215" name="tutorial_pandas_visualisation.ipynb"/>
          <p:cNvSpPr txBox="1"/>
          <p:nvPr/>
        </p:nvSpPr>
        <p:spPr>
          <a:xfrm>
            <a:off x="846631" y="7782331"/>
            <a:ext cx="519836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solidFill>
                  <a:schemeClr val="accent4">
                    <a:hueOff val="-624705"/>
                    <a:lumOff val="1372"/>
                  </a:schemeClr>
                </a:solidFill>
                <a:hlinkClick r:id="rId6" invalidUrl="" action="" tgtFrame="" tooltip="" history="1" highlightClick="0" endSnd="0"/>
              </a:defRPr>
            </a:lvl1pPr>
          </a:lstStyle>
          <a:p>
            <a:pPr>
              <a:defRPr u="none"/>
            </a:pPr>
            <a:r>
              <a:rPr u="sng">
                <a:hlinkClick r:id="rId6" invalidUrl="" action="" tgtFrame="" tooltip="" history="1" highlightClick="0" endSnd="0"/>
              </a:rPr>
              <a:t>tutorial_pandas_visualisation.ipynb</a:t>
            </a:r>
          </a:p>
        </p:txBody>
      </p:sp>
      <p:sp>
        <p:nvSpPr>
          <p:cNvPr id="216" name="Tekst"/>
          <p:cNvSpPr txBox="1"/>
          <p:nvPr/>
        </p:nvSpPr>
        <p:spPr>
          <a:xfrm>
            <a:off x="6058611" y="4646270"/>
            <a:ext cx="887578" cy="461060"/>
          </a:xfrm>
          <a:prstGeom prst="rect">
            <a:avLst/>
          </a:prstGeom>
          <a:ln w="12700">
            <a:miter lim="400000"/>
          </a:ln>
        </p:spPr>
        <p:txBody>
          <a:bodyPr wrap="none" lIns="50800" tIns="50800" rIns="50800" bIns="50800" anchor="ctr">
            <a:spAutoFit/>
          </a:bodyPr>
          <a:lstStyle/>
          <a:p>
            <a:pPr/>
          </a:p>
        </p:txBody>
      </p:sp>
      <p:sp>
        <p:nvSpPr>
          <p:cNvPr id="217" name="study_case_compare_timeseries.ipynb"/>
          <p:cNvSpPr txBox="1"/>
          <p:nvPr/>
        </p:nvSpPr>
        <p:spPr>
          <a:xfrm>
            <a:off x="853350" y="9072052"/>
            <a:ext cx="5261128" cy="43639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sz="2200" u="sng">
                <a:solidFill>
                  <a:schemeClr val="accent4">
                    <a:hueOff val="-624705"/>
                    <a:lumOff val="1372"/>
                  </a:schemeClr>
                </a:solidFill>
                <a:hlinkClick r:id="rId7" invalidUrl="" action="" tgtFrame="" tooltip="" history="1" highlightClick="0" endSnd="0"/>
              </a:defRPr>
            </a:lvl1pPr>
          </a:lstStyle>
          <a:p>
            <a:pPr>
              <a:defRPr u="none"/>
            </a:pPr>
            <a:r>
              <a:rPr u="sng">
                <a:hlinkClick r:id="rId7" invalidUrl="" action="" tgtFrame="" tooltip="" history="1" highlightClick="0" endSnd="0"/>
              </a:rPr>
              <a:t>study_case_compare_timeseries.ipynb</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Screenshot 2021-10-10 at 15.23.43.png" descr="Screenshot 2021-10-10 at 15.23.43.png"/>
          <p:cNvPicPr>
            <a:picLocks noChangeAspect="1"/>
          </p:cNvPicPr>
          <p:nvPr/>
        </p:nvPicPr>
        <p:blipFill>
          <a:blip r:embed="rId2">
            <a:extLst/>
          </a:blip>
          <a:stretch>
            <a:fillRect/>
          </a:stretch>
        </p:blipFill>
        <p:spPr>
          <a:xfrm>
            <a:off x="463380" y="744765"/>
            <a:ext cx="11596381" cy="7605147"/>
          </a:xfrm>
          <a:prstGeom prst="rect">
            <a:avLst/>
          </a:prstGeom>
          <a:ln w="12700">
            <a:miter lim="400000"/>
          </a:ln>
        </p:spPr>
      </p:pic>
      <p:sp>
        <p:nvSpPr>
          <p:cNvPr id="220" name="Ovaal"/>
          <p:cNvSpPr/>
          <p:nvPr/>
        </p:nvSpPr>
        <p:spPr>
          <a:xfrm>
            <a:off x="1434426" y="1674623"/>
            <a:ext cx="1958349" cy="887979"/>
          </a:xfrm>
          <a:prstGeom prst="ellipse">
            <a:avLst/>
          </a:prstGeom>
          <a:solidFill>
            <a:schemeClr val="accent4">
              <a:hueOff val="-624705"/>
              <a:lumOff val="1372"/>
            </a:schemeClr>
          </a:solidFill>
          <a:ln w="12700">
            <a:miter lim="400000"/>
          </a:ln>
        </p:spPr>
        <p:txBody>
          <a:bodyPr lIns="27093" tIns="27093" rIns="27093" bIns="27093" anchor="ctr"/>
          <a:lstStyle/>
          <a:p>
            <a:pPr defTabSz="587022">
              <a:defRPr b="0" sz="2200">
                <a:solidFill>
                  <a:srgbClr val="000000"/>
                </a:solidFill>
                <a:latin typeface="+mn-lt"/>
                <a:ea typeface="+mn-ea"/>
                <a:cs typeface="+mn-cs"/>
                <a:sym typeface="Helvetica Neue Medium"/>
              </a:defRPr>
            </a:pPr>
          </a:p>
        </p:txBody>
      </p:sp>
      <p:sp>
        <p:nvSpPr>
          <p:cNvPr id="221" name="Statistiek"/>
          <p:cNvSpPr txBox="1"/>
          <p:nvPr/>
        </p:nvSpPr>
        <p:spPr>
          <a:xfrm>
            <a:off x="1721219" y="1905010"/>
            <a:ext cx="1384762" cy="427204"/>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b="0" sz="2200">
                <a:solidFill>
                  <a:srgbClr val="000000"/>
                </a:solidFill>
                <a:latin typeface="+mn-lt"/>
                <a:ea typeface="+mn-ea"/>
                <a:cs typeface="+mn-cs"/>
                <a:sym typeface="Helvetica Neue Medium"/>
              </a:defRPr>
            </a:lvl1pPr>
          </a:lstStyle>
          <a:p>
            <a:pPr/>
            <a:r>
              <a:t>Statistiek</a:t>
            </a:r>
          </a:p>
        </p:txBody>
      </p:sp>
      <p:sp>
        <p:nvSpPr>
          <p:cNvPr id="222" name="tutorial_statistics.ipynb"/>
          <p:cNvSpPr txBox="1"/>
          <p:nvPr/>
        </p:nvSpPr>
        <p:spPr>
          <a:xfrm>
            <a:off x="4257869" y="8504358"/>
            <a:ext cx="34939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solidFill>
                  <a:schemeClr val="accent4">
                    <a:hueOff val="-624705"/>
                    <a:lumOff val="1372"/>
                  </a:schemeClr>
                </a:solidFill>
                <a:hlinkClick r:id="rId3" invalidUrl="" action="" tgtFrame="" tooltip="" history="1" highlightClick="0" endSnd="0"/>
              </a:defRPr>
            </a:lvl1pPr>
          </a:lstStyle>
          <a:p>
            <a:pPr>
              <a:defRPr u="none"/>
            </a:pPr>
            <a:r>
              <a:rPr u="sng">
                <a:hlinkClick r:id="rId3" invalidUrl="" action="" tgtFrame="" tooltip="" history="1" highlightClick="0" endSnd="0"/>
              </a:rPr>
              <a:t>tutorial_statistics.ipynb</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