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9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12" r:id="rId33"/>
    <p:sldId id="313" r:id="rId34"/>
    <p:sldId id="287" r:id="rId35"/>
    <p:sldId id="291" r:id="rId36"/>
    <p:sldId id="288" r:id="rId37"/>
    <p:sldId id="292" r:id="rId38"/>
    <p:sldId id="315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14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5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1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&quot;Typ hier een citaat.&quot;"/>
          <p:cNvSpPr>
            <a:spLocks noGrp="1"/>
          </p:cNvSpPr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"Typ hier een citaat." </a:t>
            </a:r>
          </a:p>
        </p:txBody>
      </p:sp>
      <p:sp>
        <p:nvSpPr>
          <p:cNvPr id="9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fbeelding"/>
          <p:cNvSpPr>
            <a:spLocks noGrp="1"/>
          </p:cNvSpPr>
          <p:nvPr>
            <p:ph type="pic" idx="21"/>
          </p:nvPr>
        </p:nvSpPr>
        <p:spPr>
          <a:xfrm>
            <a:off x="-812800" y="0"/>
            <a:ext cx="1462278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CE066-CC2B-BAC4-5EC2-749F2BED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B823C6-0A1C-8DAA-BCCF-373AA5807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B13F54-0439-F3CC-469B-A4774EC9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5EE730-4DD6-840B-7F71-0BBCA70F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DC78B3-2795-B7C5-AE0F-D247FBD0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1205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650EC-532C-46EA-4C8F-303937EA0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6DE15FC-5A56-CE22-6569-1B94F7DC0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2F7863-94F5-C9BC-3FE8-79D87602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83700A6-03BF-053E-DB62-51055E6C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6259BE-3633-B652-7115-B8076C64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8811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CE066-CC2B-BAC4-5EC2-749F2BED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B823C6-0A1C-8DAA-BCCF-373AA5807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B13F54-0439-F3CC-469B-A4774EC9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5EE730-4DD6-840B-7F71-0BBCA70F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DC78B3-2795-B7C5-AE0F-D247FBD0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7974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CC444-F715-BB4E-32AF-B37DE915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DB6BBE-F0F5-2BD5-44F0-A122A087D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15E07FB-D2E7-6F58-8371-7C58EB99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89C69A-98BB-88DE-AAB9-F2F1EA02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6CEF71-08E7-EA7D-354B-01BE8593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0811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876BC-4EA9-3E0E-4E72-BF72C8A5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C071BA-7196-23DF-6920-26070C96F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CD116A-12BD-5BAD-16F7-DFBCB501C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F24BAB-268E-673A-5AAB-433B73AE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5D984BC-BC27-8C76-057B-F353CE74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4113C31-AE98-C0E0-6247-6C0B8E89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9452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4A525-0247-A851-E6F7-CFB6B486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593D21-BE3E-97EC-3666-EB843682F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875B29B-AB4A-E931-9336-06A6F00AE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CB8123F-5D7A-533C-D60B-6CCBA36C1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D84E683-6F8E-EEF6-BF1E-E4C8339D8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386F2E4-A3E7-A3EB-C2A8-225F692D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255A5C6-B227-12B9-D207-EB174614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FA6D504-3EB0-8D58-36D5-6AAD9101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05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EDD7E-2C1B-53A0-9DB8-401D1412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F00AFBB-C749-45F8-0156-470C7FC8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5EC3EF8-DA31-ACC6-0618-B1286001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69F4FF-4479-BD9E-EA7E-B9DED8D3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4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fbeelding"/>
          <p:cNvSpPr>
            <a:spLocks noGrp="1"/>
          </p:cNvSpPr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ks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2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3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A58ACB4-C367-A4FD-DB00-0BE4C1B6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BFE7155-0510-9633-B5E5-3FB8F3CA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0FA6DAA-EC8E-B575-5B01-352C4A69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1194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B5C09-F80A-1962-902E-0B5D6618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E8BBAA-41EE-487A-2F43-A310CEEE0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8762922-FEFF-ED42-DC45-06D4CE583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C239089-634A-2B04-0802-8107F41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202141B-A08A-EC91-71BC-010605FA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0AFE7A4-10E1-4B82-8CB4-1EDB814A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6957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F69BB-8988-4597-4B17-E32DBE43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5EC9F59-0F92-E3AC-96A9-DBFDE5B3F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65CC0F8-25D3-187D-8E95-870F075B5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6A20BDA-BE5B-4AF6-D7EE-0EBA4B64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D697BEF-FD9B-55D4-A2E8-76F317AB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420A396-1E93-FB42-FFF6-4E19B257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80640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A63A8-7E7F-BAE7-DE50-EE4D208F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2E5A97-3E7D-2C23-F5A8-EE27766A3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C02014-BAB8-0868-7FFC-11192A1D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F492A4-1419-996F-1ADB-AEC1848D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5AB439-0AE6-DC8D-393F-F2923EFD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66386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D56F563-433B-3490-05AE-6222C95F8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EA8DE50-21F9-60C1-CE58-F887F1779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CB0B05-E993-9AEF-0C8A-579B8F5F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0F8B35-0AA5-8865-B729-05AE5DC6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0A6FA6-8E78-79D7-F8FC-FCD08EDE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10599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57591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3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fbeelding"/>
          <p:cNvSpPr>
            <a:spLocks noGrp="1"/>
          </p:cNvSpPr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ks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Titeltekst</a:t>
            </a:r>
          </a:p>
        </p:txBody>
      </p:sp>
      <p:sp>
        <p:nvSpPr>
          <p:cNvPr id="40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49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57" name="Hoofdtekst - niveau éé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5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opsomming 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fbeelding"/>
          <p:cNvSpPr>
            <a:spLocks noGrp="1"/>
          </p:cNvSpPr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67" name="Hoofdtekst - niveau één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psommingstek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fbeelding"/>
          <p:cNvSpPr>
            <a:spLocks noGrp="1"/>
          </p:cNvSpPr>
          <p:nvPr>
            <p:ph type="pic" idx="21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Afbeelding"/>
          <p:cNvSpPr>
            <a:spLocks noGrp="1"/>
          </p:cNvSpPr>
          <p:nvPr>
            <p:ph type="pic" sz="quarter" idx="22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Afbeelding"/>
          <p:cNvSpPr>
            <a:spLocks noGrp="1"/>
          </p:cNvSpPr>
          <p:nvPr>
            <p:ph type="pic" sz="quarter" idx="23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Titeltekst</a:t>
            </a:r>
          </a:p>
        </p:txBody>
      </p:sp>
      <p:sp>
        <p:nvSpPr>
          <p:cNvPr id="3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803D9A7-B623-0394-307E-E448EFB9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C393244-D0EB-9BB7-90FF-4BEBBA4BF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4AF6A39-6447-796C-279D-048814E53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C3D67-E41A-49CD-A81C-4E2A886E7BC5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371D82-EB9C-7E2B-9636-6937682D9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DAC662F-537A-8443-A2D2-5A5A387A0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098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90319"/>
            <a:ext cx="13004801" cy="7172962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Machine Learning…"/>
          <p:cNvSpPr txBox="1"/>
          <p:nvPr/>
        </p:nvSpPr>
        <p:spPr>
          <a:xfrm>
            <a:off x="-1" y="1097439"/>
            <a:ext cx="13004801" cy="2396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spAutoFit/>
          </a:bodyPr>
          <a:lstStyle/>
          <a:p>
            <a:pPr>
              <a:defRPr sz="6400" i="1">
                <a:latin typeface="Helvetica"/>
                <a:ea typeface="Helvetica"/>
                <a:cs typeface="Helvetica"/>
                <a:sym typeface="Helvetica"/>
              </a:defRPr>
            </a:pPr>
            <a:r>
              <a:t>Machine Learning </a:t>
            </a:r>
          </a:p>
          <a:p>
            <a:pPr>
              <a:defRPr sz="4400" i="1">
                <a:latin typeface="Helvetica"/>
                <a:ea typeface="Helvetica"/>
                <a:cs typeface="Helvetica"/>
                <a:sym typeface="Helvetica"/>
              </a:defRPr>
            </a:pPr>
            <a:r>
              <a:t>5. modelevaluatie</a:t>
            </a:r>
            <a:r>
              <a:rPr lang="nl-NL"/>
              <a:t>, hyperparameter tuning en dimensionaliteitsreductie</a:t>
            </a: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Voorkomen van overfitting"/>
          <p:cNvSpPr txBox="1"/>
          <p:nvPr/>
        </p:nvSpPr>
        <p:spPr>
          <a:xfrm>
            <a:off x="3979874" y="955753"/>
            <a:ext cx="5045052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Voorkomen van overfitting</a:t>
            </a:r>
          </a:p>
        </p:txBody>
      </p:sp>
      <p:sp>
        <p:nvSpPr>
          <p:cNvPr id="141" name="Verminderen van het aantal features"/>
          <p:cNvSpPr txBox="1"/>
          <p:nvPr/>
        </p:nvSpPr>
        <p:spPr>
          <a:xfrm>
            <a:off x="1724300" y="2605047"/>
            <a:ext cx="6900194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Verminderen van het aantal </a:t>
            </a:r>
            <a:r>
              <a:rPr i="1"/>
              <a:t>features</a:t>
            </a:r>
          </a:p>
        </p:txBody>
      </p:sp>
      <p:sp>
        <p:nvSpPr>
          <p:cNvPr id="142" name="Regularisatie"/>
          <p:cNvSpPr txBox="1"/>
          <p:nvPr/>
        </p:nvSpPr>
        <p:spPr>
          <a:xfrm>
            <a:off x="1738903" y="5569077"/>
            <a:ext cx="2501429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Regularisatie</a:t>
            </a:r>
          </a:p>
        </p:txBody>
      </p:sp>
      <p:sp>
        <p:nvSpPr>
          <p:cNvPr id="143" name="Welke features wel en niet te gebruiken?"/>
          <p:cNvSpPr txBox="1"/>
          <p:nvPr/>
        </p:nvSpPr>
        <p:spPr>
          <a:xfrm>
            <a:off x="2285398" y="3508391"/>
            <a:ext cx="8994203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Welke </a:t>
            </a:r>
            <a:r>
              <a:rPr i="1"/>
              <a:t>features</a:t>
            </a:r>
            <a:r>
              <a:t> wel en niet te gebruiken?</a:t>
            </a:r>
          </a:p>
        </p:txBody>
      </p:sp>
      <p:sp>
        <p:nvSpPr>
          <p:cNvPr id="144" name="Welk algoritme past het best?"/>
          <p:cNvSpPr txBox="1"/>
          <p:nvPr/>
        </p:nvSpPr>
        <p:spPr>
          <a:xfrm>
            <a:off x="2285398" y="4411734"/>
            <a:ext cx="8994203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Welk algoritme past het best?</a:t>
            </a:r>
          </a:p>
        </p:txBody>
      </p:sp>
      <p:grpSp>
        <p:nvGrpSpPr>
          <p:cNvPr id="147" name="Groepeer"/>
          <p:cNvGrpSpPr/>
          <p:nvPr/>
        </p:nvGrpSpPr>
        <p:grpSpPr>
          <a:xfrm>
            <a:off x="2285398" y="6752168"/>
            <a:ext cx="8994203" cy="455495"/>
            <a:chOff x="0" y="559147"/>
            <a:chExt cx="8994202" cy="455494"/>
          </a:xfrm>
        </p:grpSpPr>
        <p:sp>
          <p:nvSpPr>
            <p:cNvPr id="145" name="Verminderen van de grootte en complexiteit van"/>
            <p:cNvSpPr/>
            <p:nvPr/>
          </p:nvSpPr>
          <p:spPr>
            <a:xfrm>
              <a:off x="0" y="559147"/>
              <a:ext cx="899420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Verminderen van de grootte en complexiteit van</a:t>
              </a:r>
            </a:p>
          </p:txBody>
        </p:sp>
        <p:pic>
          <p:nvPicPr>
            <p:cNvPr id="146" name="pasted-image.pdf" descr="pasted-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0163" y="671741"/>
              <a:ext cx="2032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bias variance tradeoff"/>
          <p:cNvSpPr txBox="1"/>
          <p:nvPr/>
        </p:nvSpPr>
        <p:spPr>
          <a:xfrm>
            <a:off x="8466824" y="270332"/>
            <a:ext cx="4124847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bias variance tradeoff</a:t>
            </a:r>
          </a:p>
        </p:txBody>
      </p:sp>
      <p:pic>
        <p:nvPicPr>
          <p:cNvPr id="150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99" y="2849673"/>
            <a:ext cx="5813754" cy="40542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geplakte-film.png" descr="geplakte-fil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730" y="2942323"/>
            <a:ext cx="5934383" cy="4187396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Bron: https://datalab.com.ng/wp-content/uploads/2020/05/Bias-Variance-Tradeoff.png"/>
          <p:cNvSpPr txBox="1"/>
          <p:nvPr/>
        </p:nvSpPr>
        <p:spPr>
          <a:xfrm>
            <a:off x="6903594" y="7472105"/>
            <a:ext cx="539673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Bron: https://datalab.com.ng/wp-content/uploads/2020/05/Bias-Variance-Tradeoff.png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69" y="339061"/>
            <a:ext cx="9439262" cy="907547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http://scott.fortmann-roe.com/docs/BiasVariance.html"/>
          <p:cNvSpPr txBox="1"/>
          <p:nvPr/>
        </p:nvSpPr>
        <p:spPr>
          <a:xfrm>
            <a:off x="8575633" y="9380070"/>
            <a:ext cx="4333850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t>http://scott.fortmann-roe.com/docs/BiasVariance.html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ml:trainings-set,…"/>
          <p:cNvSpPr txBox="1"/>
          <p:nvPr/>
        </p:nvSpPr>
        <p:spPr>
          <a:xfrm>
            <a:off x="1490612" y="3759200"/>
            <a:ext cx="10023576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ml:trainings-set, </a:t>
            </a:r>
          </a:p>
          <a:p>
            <a: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cv-set en test-set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82" y="2274869"/>
            <a:ext cx="9698836" cy="52038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9" y="2351806"/>
            <a:ext cx="12111022" cy="5837388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https://towardsdatascience.com/cross-validation-a-beginners-guide-5b8ca04962cd"/>
          <p:cNvSpPr txBox="1"/>
          <p:nvPr/>
        </p:nvSpPr>
        <p:spPr>
          <a:xfrm>
            <a:off x="6173405" y="9380070"/>
            <a:ext cx="675779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t>https://towardsdatascience.com/cross-validation-a-beginners-guide-5b8ca04962cd</a:t>
            </a:r>
          </a:p>
        </p:txBody>
      </p:sp>
      <p:sp>
        <p:nvSpPr>
          <p:cNvPr id="163" name="Cross-validation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Cross-validation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epeer"/>
          <p:cNvGrpSpPr/>
          <p:nvPr/>
        </p:nvGrpSpPr>
        <p:grpSpPr>
          <a:xfrm>
            <a:off x="812678" y="2555448"/>
            <a:ext cx="7661393" cy="1492251"/>
            <a:chOff x="0" y="57497"/>
            <a:chExt cx="7661392" cy="1492250"/>
          </a:xfrm>
        </p:grpSpPr>
        <p:sp>
          <p:nvSpPr>
            <p:cNvPr id="165" name="Maak verschillende hypothesen voor"/>
            <p:cNvSpPr/>
            <p:nvPr/>
          </p:nvSpPr>
          <p:spPr>
            <a:xfrm>
              <a:off x="0" y="27974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Maak verschillende hypothesen voor </a:t>
              </a:r>
            </a:p>
          </p:txBody>
        </p:sp>
        <p:pic>
          <p:nvPicPr>
            <p:cNvPr id="166" name="pasted-image.pdf" descr="pasted-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0992" y="57497"/>
              <a:ext cx="660401" cy="444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1" name="Groepeer"/>
          <p:cNvGrpSpPr/>
          <p:nvPr/>
        </p:nvGrpSpPr>
        <p:grpSpPr>
          <a:xfrm>
            <a:off x="812678" y="3951703"/>
            <a:ext cx="3894128" cy="1504951"/>
            <a:chOff x="0" y="44797"/>
            <a:chExt cx="3894126" cy="1504950"/>
          </a:xfrm>
        </p:grpSpPr>
        <p:sp>
          <p:nvSpPr>
            <p:cNvPr id="168" name="Bepaal"/>
            <p:cNvSpPr/>
            <p:nvPr/>
          </p:nvSpPr>
          <p:spPr>
            <a:xfrm>
              <a:off x="0" y="27974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Bepaal </a:t>
              </a:r>
            </a:p>
          </p:txBody>
        </p:sp>
        <p:pic>
          <p:nvPicPr>
            <p:cNvPr id="169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4598" y="44797"/>
              <a:ext cx="11430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0" name="voor elk van deze hypothesen"/>
            <p:cNvSpPr/>
            <p:nvPr/>
          </p:nvSpPr>
          <p:spPr>
            <a:xfrm>
              <a:off x="2624126" y="27974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voor elk van deze hypothesen</a:t>
              </a:r>
            </a:p>
          </p:txBody>
        </p:sp>
      </p:grpSp>
      <p:grpSp>
        <p:nvGrpSpPr>
          <p:cNvPr id="174" name="Groepeer"/>
          <p:cNvGrpSpPr/>
          <p:nvPr/>
        </p:nvGrpSpPr>
        <p:grpSpPr>
          <a:xfrm>
            <a:off x="812678" y="5360658"/>
            <a:ext cx="4999752" cy="1504951"/>
            <a:chOff x="0" y="44797"/>
            <a:chExt cx="4999751" cy="1504950"/>
          </a:xfrm>
        </p:grpSpPr>
        <p:sp>
          <p:nvSpPr>
            <p:cNvPr id="172" name="Selecteer de laagste"/>
            <p:cNvSpPr/>
            <p:nvPr/>
          </p:nvSpPr>
          <p:spPr>
            <a:xfrm>
              <a:off x="0" y="27974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Selecteer de laagste </a:t>
              </a:r>
            </a:p>
          </p:txBody>
        </p:sp>
        <p:pic>
          <p:nvPicPr>
            <p:cNvPr id="173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6751" y="44797"/>
              <a:ext cx="11430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7" name="Groepeer"/>
          <p:cNvGrpSpPr/>
          <p:nvPr/>
        </p:nvGrpSpPr>
        <p:grpSpPr>
          <a:xfrm>
            <a:off x="812678" y="7004563"/>
            <a:ext cx="5231669" cy="1270001"/>
            <a:chOff x="0" y="559147"/>
            <a:chExt cx="5231668" cy="1270000"/>
          </a:xfrm>
        </p:grpSpPr>
        <p:sp>
          <p:nvSpPr>
            <p:cNvPr id="175" name="Bepaal de generalisatie van deze hypothese…"/>
            <p:cNvSpPr/>
            <p:nvPr/>
          </p:nvSpPr>
          <p:spPr>
            <a:xfrm>
              <a:off x="0" y="55914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r>
                <a:t>Bepaal de generalisatie van deze hypothese </a:t>
              </a:r>
            </a:p>
            <a:p>
              <a:pPr algn="l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r>
                <a:t>met behulp van</a:t>
              </a:r>
            </a:p>
          </p:txBody>
        </p:sp>
        <p:pic>
          <p:nvPicPr>
            <p:cNvPr id="176" name="pasted-image.pdf" descr="pasted-image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1568" y="585968"/>
              <a:ext cx="2070101" cy="546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9331" y="216245"/>
            <a:ext cx="13863462" cy="9321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ijn"/>
          <p:cNvSpPr/>
          <p:nvPr/>
        </p:nvSpPr>
        <p:spPr>
          <a:xfrm flipV="1">
            <a:off x="1936482" y="1459216"/>
            <a:ext cx="1" cy="68351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2" name="Lijn"/>
          <p:cNvSpPr/>
          <p:nvPr/>
        </p:nvSpPr>
        <p:spPr>
          <a:xfrm>
            <a:off x="1071443" y="7761174"/>
            <a:ext cx="104941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3" name="error →"/>
          <p:cNvSpPr txBox="1"/>
          <p:nvPr/>
        </p:nvSpPr>
        <p:spPr>
          <a:xfrm rot="16200000">
            <a:off x="410192" y="4006965"/>
            <a:ext cx="1717626" cy="66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error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  <p:sp>
        <p:nvSpPr>
          <p:cNvPr id="184" name="degree →"/>
          <p:cNvSpPr txBox="1"/>
          <p:nvPr/>
        </p:nvSpPr>
        <p:spPr>
          <a:xfrm>
            <a:off x="5467672" y="8218662"/>
            <a:ext cx="2069456" cy="66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degree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47" y="1198123"/>
            <a:ext cx="11332906" cy="7357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l:polynomial"/>
          <p:cNvSpPr txBox="1"/>
          <p:nvPr/>
        </p:nvSpPr>
        <p:spPr>
          <a:xfrm>
            <a:off x="2866900" y="4292599"/>
            <a:ext cx="727099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ml:polynomial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l:confusion matrix"/>
          <p:cNvSpPr txBox="1"/>
          <p:nvPr/>
        </p:nvSpPr>
        <p:spPr>
          <a:xfrm>
            <a:off x="1215355" y="4292599"/>
            <a:ext cx="105740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ml:confusion matrix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epeer"/>
          <p:cNvGrpSpPr/>
          <p:nvPr/>
        </p:nvGrpSpPr>
        <p:grpSpPr>
          <a:xfrm>
            <a:off x="3469688" y="5282892"/>
            <a:ext cx="4397962" cy="4397962"/>
            <a:chOff x="0" y="0"/>
            <a:chExt cx="4397961" cy="4397961"/>
          </a:xfrm>
        </p:grpSpPr>
        <p:sp>
          <p:nvSpPr>
            <p:cNvPr id="190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1" name="False Negative (FN)"/>
            <p:cNvSpPr txBox="1"/>
            <p:nvPr/>
          </p:nvSpPr>
          <p:spPr>
            <a:xfrm>
              <a:off x="367456" y="1919233"/>
              <a:ext cx="3659833" cy="559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False Negative (FN)</a:t>
              </a:r>
            </a:p>
          </p:txBody>
        </p:sp>
      </p:grpSp>
      <p:grpSp>
        <p:nvGrpSpPr>
          <p:cNvPr id="195" name="Groepeer"/>
          <p:cNvGrpSpPr/>
          <p:nvPr/>
        </p:nvGrpSpPr>
        <p:grpSpPr>
          <a:xfrm>
            <a:off x="3469688" y="823814"/>
            <a:ext cx="4397962" cy="4397962"/>
            <a:chOff x="0" y="0"/>
            <a:chExt cx="4397961" cy="4397961"/>
          </a:xfrm>
        </p:grpSpPr>
        <p:sp>
          <p:nvSpPr>
            <p:cNvPr id="193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2">
                <a:hueOff val="-2473792"/>
                <a:satOff val="-50209"/>
                <a:lumOff val="23543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4" name="True Negative (TN)"/>
            <p:cNvSpPr txBox="1"/>
            <p:nvPr/>
          </p:nvSpPr>
          <p:spPr>
            <a:xfrm>
              <a:off x="415945" y="1919233"/>
              <a:ext cx="3566071" cy="559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True Negative (TN)</a:t>
              </a:r>
            </a:p>
          </p:txBody>
        </p:sp>
      </p:grpSp>
      <p:grpSp>
        <p:nvGrpSpPr>
          <p:cNvPr id="198" name="Groepeer"/>
          <p:cNvGrpSpPr/>
          <p:nvPr/>
        </p:nvGrpSpPr>
        <p:grpSpPr>
          <a:xfrm>
            <a:off x="7933855" y="824881"/>
            <a:ext cx="4397962" cy="4397962"/>
            <a:chOff x="0" y="0"/>
            <a:chExt cx="4397961" cy="4397961"/>
          </a:xfrm>
        </p:grpSpPr>
        <p:sp>
          <p:nvSpPr>
            <p:cNvPr id="196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7" name="False Positive (FP)"/>
            <p:cNvSpPr txBox="1"/>
            <p:nvPr/>
          </p:nvSpPr>
          <p:spPr>
            <a:xfrm>
              <a:off x="494638" y="1919233"/>
              <a:ext cx="3408686" cy="559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False Positive (FP)</a:t>
              </a:r>
            </a:p>
          </p:txBody>
        </p:sp>
      </p:grpSp>
      <p:sp>
        <p:nvSpPr>
          <p:cNvPr id="199" name="Lijn"/>
          <p:cNvSpPr/>
          <p:nvPr/>
        </p:nvSpPr>
        <p:spPr>
          <a:xfrm flipV="1">
            <a:off x="7899400" y="837809"/>
            <a:ext cx="0" cy="8789182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0" name="Lijn"/>
          <p:cNvSpPr/>
          <p:nvPr/>
        </p:nvSpPr>
        <p:spPr>
          <a:xfrm>
            <a:off x="3504809" y="5250872"/>
            <a:ext cx="8789182" cy="1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1" name="de confusion matrix"/>
          <p:cNvSpPr txBox="1"/>
          <p:nvPr/>
        </p:nvSpPr>
        <p:spPr>
          <a:xfrm>
            <a:off x="82646" y="70371"/>
            <a:ext cx="5003900" cy="71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i="1" u="sng">
                <a:latin typeface="Calibri"/>
                <a:ea typeface="Calibri"/>
                <a:cs typeface="Calibri"/>
                <a:sym typeface="Calibri"/>
              </a:defRPr>
            </a:pPr>
            <a:r>
              <a:rPr i="0"/>
              <a:t>de</a:t>
            </a:r>
            <a:r>
              <a:t> confusion matrix</a:t>
            </a:r>
          </a:p>
        </p:txBody>
      </p:sp>
      <p:sp>
        <p:nvSpPr>
          <p:cNvPr id="202" name="– voorspeld –"/>
          <p:cNvSpPr txBox="1"/>
          <p:nvPr/>
        </p:nvSpPr>
        <p:spPr>
          <a:xfrm>
            <a:off x="6601801" y="191120"/>
            <a:ext cx="260412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voorspeld –</a:t>
            </a:r>
          </a:p>
        </p:txBody>
      </p:sp>
      <p:sp>
        <p:nvSpPr>
          <p:cNvPr id="203" name="– werkelijk –"/>
          <p:cNvSpPr txBox="1"/>
          <p:nvPr/>
        </p:nvSpPr>
        <p:spPr>
          <a:xfrm rot="16200000">
            <a:off x="1754790" y="4971125"/>
            <a:ext cx="2433787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werkelijk –</a:t>
            </a:r>
          </a:p>
        </p:txBody>
      </p:sp>
      <p:grpSp>
        <p:nvGrpSpPr>
          <p:cNvPr id="206" name="Groepeer"/>
          <p:cNvGrpSpPr/>
          <p:nvPr/>
        </p:nvGrpSpPr>
        <p:grpSpPr>
          <a:xfrm>
            <a:off x="7933855" y="5282892"/>
            <a:ext cx="4397962" cy="4397962"/>
            <a:chOff x="0" y="0"/>
            <a:chExt cx="4397961" cy="4397961"/>
          </a:xfrm>
        </p:grpSpPr>
        <p:sp>
          <p:nvSpPr>
            <p:cNvPr id="204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6">
                <a:satOff val="24555"/>
                <a:lumOff val="22232"/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5" name="True Positive (TP)"/>
            <p:cNvSpPr txBox="1"/>
            <p:nvPr/>
          </p:nvSpPr>
          <p:spPr>
            <a:xfrm>
              <a:off x="539910" y="1919233"/>
              <a:ext cx="3314925" cy="559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True Positive (TP)</a:t>
              </a:r>
            </a:p>
          </p:txBody>
        </p:sp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ijn"/>
          <p:cNvSpPr/>
          <p:nvPr/>
        </p:nvSpPr>
        <p:spPr>
          <a:xfrm flipV="1">
            <a:off x="7899400" y="837809"/>
            <a:ext cx="0" cy="8789182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9" name="Lijn"/>
          <p:cNvSpPr/>
          <p:nvPr/>
        </p:nvSpPr>
        <p:spPr>
          <a:xfrm>
            <a:off x="3504809" y="5250872"/>
            <a:ext cx="8789182" cy="1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0" name="– voorspeld –"/>
          <p:cNvSpPr txBox="1"/>
          <p:nvPr/>
        </p:nvSpPr>
        <p:spPr>
          <a:xfrm>
            <a:off x="6601801" y="191120"/>
            <a:ext cx="260412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voorspeld –</a:t>
            </a:r>
          </a:p>
        </p:txBody>
      </p:sp>
      <p:sp>
        <p:nvSpPr>
          <p:cNvPr id="211" name="– werkelijk –"/>
          <p:cNvSpPr txBox="1"/>
          <p:nvPr/>
        </p:nvSpPr>
        <p:spPr>
          <a:xfrm rot="16200000">
            <a:off x="1754790" y="4971125"/>
            <a:ext cx="2433787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werkelijk –</a:t>
            </a:r>
          </a:p>
        </p:txBody>
      </p:sp>
      <p:sp>
        <p:nvSpPr>
          <p:cNvPr id="212" name="FP:…"/>
          <p:cNvSpPr txBox="1"/>
          <p:nvPr/>
        </p:nvSpPr>
        <p:spPr>
          <a:xfrm>
            <a:off x="8606444" y="3923477"/>
            <a:ext cx="3040292" cy="11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 b="1">
                <a:latin typeface="Calibri"/>
                <a:ea typeface="Calibri"/>
                <a:cs typeface="Calibri"/>
                <a:sym typeface="Calibri"/>
              </a:defRPr>
            </a:pPr>
            <a:r>
              <a:t>FP: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spam, is geen spam</a:t>
            </a:r>
          </a:p>
        </p:txBody>
      </p:sp>
      <p:sp>
        <p:nvSpPr>
          <p:cNvPr id="213" name="FN:…"/>
          <p:cNvSpPr txBox="1"/>
          <p:nvPr/>
        </p:nvSpPr>
        <p:spPr>
          <a:xfrm>
            <a:off x="4200973" y="5322607"/>
            <a:ext cx="2767588" cy="113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 b="1">
                <a:latin typeface="Calibri"/>
                <a:ea typeface="Calibri"/>
                <a:cs typeface="Calibri"/>
                <a:sym typeface="Calibri"/>
              </a:defRPr>
            </a:pPr>
            <a:r>
              <a:t>FN: 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niet-spam, is wel spam</a:t>
            </a:r>
          </a:p>
        </p:txBody>
      </p:sp>
      <p:sp>
        <p:nvSpPr>
          <p:cNvPr id="214" name="TN:…"/>
          <p:cNvSpPr txBox="1"/>
          <p:nvPr/>
        </p:nvSpPr>
        <p:spPr>
          <a:xfrm>
            <a:off x="3743208" y="3923477"/>
            <a:ext cx="3683118" cy="11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 b="1">
                <a:latin typeface="Calibri"/>
                <a:ea typeface="Calibri"/>
                <a:cs typeface="Calibri"/>
                <a:sym typeface="Calibri"/>
              </a:defRPr>
            </a:pPr>
            <a:r>
              <a:t>TN: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niet-spam, is ook geen spam</a:t>
            </a:r>
          </a:p>
        </p:txBody>
      </p:sp>
      <p:sp>
        <p:nvSpPr>
          <p:cNvPr id="215" name="TP:…"/>
          <p:cNvSpPr txBox="1"/>
          <p:nvPr/>
        </p:nvSpPr>
        <p:spPr>
          <a:xfrm>
            <a:off x="8877611" y="5322607"/>
            <a:ext cx="2497957" cy="113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 b="1">
                <a:latin typeface="Calibri"/>
                <a:ea typeface="Calibri"/>
                <a:cs typeface="Calibri"/>
                <a:sym typeface="Calibri"/>
              </a:defRPr>
            </a:pPr>
            <a:r>
              <a:t>TP: 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spam, is ook spam</a:t>
            </a:r>
          </a:p>
        </p:txBody>
      </p:sp>
      <p:pic>
        <p:nvPicPr>
          <p:cNvPr id="21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960" y="1379043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39" y="1619623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973" y="2739976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648" y="2284263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240" y="1044691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439" y="2116627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648" y="6489830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797" y="7671039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422" y="6489830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429" y="6933455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582" y="6489830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282" y="7430459"/>
            <a:ext cx="1451663" cy="1451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asted-image.png" descr="pasted-image.png"/>
          <p:cNvPicPr>
            <a:picLocks noChangeAspect="1"/>
          </p:cNvPicPr>
          <p:nvPr/>
        </p:nvPicPr>
        <p:blipFill>
          <a:blip r:embed="rId2"/>
          <a:srcRect l="14130" t="17318" r="11961" b="14041"/>
          <a:stretch>
            <a:fillRect/>
          </a:stretch>
        </p:blipFill>
        <p:spPr>
          <a:xfrm>
            <a:off x="4019659" y="7406747"/>
            <a:ext cx="1810941" cy="1634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79" y="0"/>
                </a:moveTo>
                <a:lnTo>
                  <a:pt x="16331" y="572"/>
                </a:lnTo>
                <a:cubicBezTo>
                  <a:pt x="16284" y="1116"/>
                  <a:pt x="16245" y="1145"/>
                  <a:pt x="15564" y="1185"/>
                </a:cubicBezTo>
                <a:cubicBezTo>
                  <a:pt x="13915" y="1284"/>
                  <a:pt x="13183" y="1436"/>
                  <a:pt x="13183" y="1673"/>
                </a:cubicBezTo>
                <a:cubicBezTo>
                  <a:pt x="13183" y="1805"/>
                  <a:pt x="13365" y="1936"/>
                  <a:pt x="13586" y="1967"/>
                </a:cubicBezTo>
                <a:cubicBezTo>
                  <a:pt x="13807" y="1998"/>
                  <a:pt x="14002" y="2101"/>
                  <a:pt x="14021" y="2198"/>
                </a:cubicBezTo>
                <a:cubicBezTo>
                  <a:pt x="14043" y="2306"/>
                  <a:pt x="13254" y="2393"/>
                  <a:pt x="11962" y="2423"/>
                </a:cubicBezTo>
                <a:lnTo>
                  <a:pt x="9865" y="2471"/>
                </a:lnTo>
                <a:lnTo>
                  <a:pt x="9818" y="3126"/>
                </a:lnTo>
                <a:cubicBezTo>
                  <a:pt x="9771" y="3746"/>
                  <a:pt x="9741" y="3777"/>
                  <a:pt x="9264" y="3724"/>
                </a:cubicBezTo>
                <a:lnTo>
                  <a:pt x="8762" y="3666"/>
                </a:lnTo>
                <a:lnTo>
                  <a:pt x="8757" y="4736"/>
                </a:lnTo>
                <a:cubicBezTo>
                  <a:pt x="8752" y="6021"/>
                  <a:pt x="8688" y="6153"/>
                  <a:pt x="8099" y="6153"/>
                </a:cubicBezTo>
                <a:cubicBezTo>
                  <a:pt x="7719" y="6153"/>
                  <a:pt x="7635" y="6233"/>
                  <a:pt x="7593" y="6635"/>
                </a:cubicBezTo>
                <a:cubicBezTo>
                  <a:pt x="7551" y="7038"/>
                  <a:pt x="7460" y="7130"/>
                  <a:pt x="7030" y="7176"/>
                </a:cubicBezTo>
                <a:lnTo>
                  <a:pt x="6514" y="7228"/>
                </a:lnTo>
                <a:lnTo>
                  <a:pt x="6514" y="8975"/>
                </a:lnTo>
                <a:lnTo>
                  <a:pt x="6514" y="10727"/>
                </a:lnTo>
                <a:lnTo>
                  <a:pt x="8568" y="10727"/>
                </a:lnTo>
                <a:lnTo>
                  <a:pt x="10622" y="10727"/>
                </a:lnTo>
                <a:lnTo>
                  <a:pt x="10670" y="10155"/>
                </a:lnTo>
                <a:lnTo>
                  <a:pt x="10722" y="9583"/>
                </a:lnTo>
                <a:lnTo>
                  <a:pt x="11834" y="9583"/>
                </a:lnTo>
                <a:lnTo>
                  <a:pt x="12947" y="9583"/>
                </a:lnTo>
                <a:lnTo>
                  <a:pt x="12947" y="12001"/>
                </a:lnTo>
                <a:cubicBezTo>
                  <a:pt x="12947" y="13466"/>
                  <a:pt x="12882" y="14435"/>
                  <a:pt x="12786" y="14461"/>
                </a:cubicBezTo>
                <a:cubicBezTo>
                  <a:pt x="12698" y="14485"/>
                  <a:pt x="12605" y="14246"/>
                  <a:pt x="12578" y="13931"/>
                </a:cubicBezTo>
                <a:cubicBezTo>
                  <a:pt x="12548" y="13591"/>
                  <a:pt x="12438" y="13360"/>
                  <a:pt x="12308" y="13360"/>
                </a:cubicBezTo>
                <a:cubicBezTo>
                  <a:pt x="12178" y="13360"/>
                  <a:pt x="12072" y="13591"/>
                  <a:pt x="12043" y="13931"/>
                </a:cubicBezTo>
                <a:cubicBezTo>
                  <a:pt x="11999" y="14432"/>
                  <a:pt x="11930" y="14508"/>
                  <a:pt x="11484" y="14556"/>
                </a:cubicBezTo>
                <a:cubicBezTo>
                  <a:pt x="10977" y="14610"/>
                  <a:pt x="10972" y="14616"/>
                  <a:pt x="10925" y="15699"/>
                </a:cubicBezTo>
                <a:lnTo>
                  <a:pt x="10878" y="16790"/>
                </a:lnTo>
                <a:lnTo>
                  <a:pt x="9818" y="16843"/>
                </a:lnTo>
                <a:lnTo>
                  <a:pt x="8753" y="16895"/>
                </a:lnTo>
                <a:lnTo>
                  <a:pt x="8705" y="17456"/>
                </a:lnTo>
                <a:lnTo>
                  <a:pt x="8658" y="18017"/>
                </a:lnTo>
                <a:lnTo>
                  <a:pt x="6514" y="18017"/>
                </a:lnTo>
                <a:lnTo>
                  <a:pt x="4369" y="18017"/>
                </a:lnTo>
                <a:lnTo>
                  <a:pt x="4369" y="16879"/>
                </a:lnTo>
                <a:cubicBezTo>
                  <a:pt x="4369" y="15763"/>
                  <a:pt x="4378" y="15732"/>
                  <a:pt x="4805" y="15678"/>
                </a:cubicBezTo>
                <a:cubicBezTo>
                  <a:pt x="5168" y="15632"/>
                  <a:pt x="5240" y="15536"/>
                  <a:pt x="5240" y="15117"/>
                </a:cubicBezTo>
                <a:cubicBezTo>
                  <a:pt x="5240" y="14698"/>
                  <a:pt x="5168" y="14607"/>
                  <a:pt x="4805" y="14561"/>
                </a:cubicBezTo>
                <a:cubicBezTo>
                  <a:pt x="4443" y="14515"/>
                  <a:pt x="4358" y="14407"/>
                  <a:pt x="4317" y="13942"/>
                </a:cubicBezTo>
                <a:cubicBezTo>
                  <a:pt x="4273" y="13434"/>
                  <a:pt x="4214" y="13377"/>
                  <a:pt x="3683" y="13328"/>
                </a:cubicBezTo>
                <a:cubicBezTo>
                  <a:pt x="3150" y="13279"/>
                  <a:pt x="3094" y="13224"/>
                  <a:pt x="3049" y="12704"/>
                </a:cubicBezTo>
                <a:lnTo>
                  <a:pt x="2996" y="12132"/>
                </a:lnTo>
                <a:lnTo>
                  <a:pt x="2064" y="12132"/>
                </a:lnTo>
                <a:lnTo>
                  <a:pt x="1131" y="12132"/>
                </a:lnTo>
                <a:lnTo>
                  <a:pt x="1084" y="12704"/>
                </a:lnTo>
                <a:cubicBezTo>
                  <a:pt x="1040" y="13206"/>
                  <a:pt x="970" y="13280"/>
                  <a:pt x="516" y="13328"/>
                </a:cubicBezTo>
                <a:lnTo>
                  <a:pt x="0" y="13386"/>
                </a:lnTo>
                <a:lnTo>
                  <a:pt x="0" y="15647"/>
                </a:lnTo>
                <a:lnTo>
                  <a:pt x="0" y="17907"/>
                </a:lnTo>
                <a:lnTo>
                  <a:pt x="516" y="17965"/>
                </a:lnTo>
                <a:lnTo>
                  <a:pt x="1032" y="18017"/>
                </a:lnTo>
                <a:lnTo>
                  <a:pt x="1079" y="19198"/>
                </a:lnTo>
                <a:lnTo>
                  <a:pt x="1127" y="20378"/>
                </a:lnTo>
                <a:lnTo>
                  <a:pt x="2111" y="20430"/>
                </a:lnTo>
                <a:cubicBezTo>
                  <a:pt x="3083" y="20482"/>
                  <a:pt x="3419" y="20777"/>
                  <a:pt x="2627" y="20887"/>
                </a:cubicBezTo>
                <a:cubicBezTo>
                  <a:pt x="2044" y="20967"/>
                  <a:pt x="2126" y="21413"/>
                  <a:pt x="2741" y="21500"/>
                </a:cubicBezTo>
                <a:cubicBezTo>
                  <a:pt x="3025" y="21541"/>
                  <a:pt x="4666" y="21577"/>
                  <a:pt x="6386" y="21584"/>
                </a:cubicBezTo>
                <a:lnTo>
                  <a:pt x="9510" y="21600"/>
                </a:lnTo>
                <a:lnTo>
                  <a:pt x="9562" y="21039"/>
                </a:lnTo>
                <a:lnTo>
                  <a:pt x="9609" y="20483"/>
                </a:lnTo>
                <a:lnTo>
                  <a:pt x="10679" y="20430"/>
                </a:lnTo>
                <a:cubicBezTo>
                  <a:pt x="11745" y="20379"/>
                  <a:pt x="11754" y="20375"/>
                  <a:pt x="11754" y="19869"/>
                </a:cubicBezTo>
                <a:cubicBezTo>
                  <a:pt x="11754" y="19215"/>
                  <a:pt x="11872" y="19146"/>
                  <a:pt x="13013" y="19140"/>
                </a:cubicBezTo>
                <a:cubicBezTo>
                  <a:pt x="13958" y="19135"/>
                  <a:pt x="13958" y="19135"/>
                  <a:pt x="14007" y="18579"/>
                </a:cubicBezTo>
                <a:cubicBezTo>
                  <a:pt x="14050" y="18094"/>
                  <a:pt x="14123" y="18012"/>
                  <a:pt x="14566" y="17965"/>
                </a:cubicBezTo>
                <a:cubicBezTo>
                  <a:pt x="15072" y="17911"/>
                  <a:pt x="15073" y="17905"/>
                  <a:pt x="15120" y="16822"/>
                </a:cubicBezTo>
                <a:cubicBezTo>
                  <a:pt x="15166" y="15739"/>
                  <a:pt x="15169" y="15732"/>
                  <a:pt x="15673" y="15678"/>
                </a:cubicBezTo>
                <a:cubicBezTo>
                  <a:pt x="16115" y="15631"/>
                  <a:pt x="16189" y="15553"/>
                  <a:pt x="16232" y="15064"/>
                </a:cubicBezTo>
                <a:cubicBezTo>
                  <a:pt x="16273" y="14599"/>
                  <a:pt x="16357" y="14497"/>
                  <a:pt x="16720" y="14451"/>
                </a:cubicBezTo>
                <a:cubicBezTo>
                  <a:pt x="17145" y="14397"/>
                  <a:pt x="17155" y="14361"/>
                  <a:pt x="17155" y="13271"/>
                </a:cubicBezTo>
                <a:cubicBezTo>
                  <a:pt x="17155" y="12180"/>
                  <a:pt x="17145" y="12150"/>
                  <a:pt x="16720" y="12096"/>
                </a:cubicBezTo>
                <a:lnTo>
                  <a:pt x="16279" y="12043"/>
                </a:lnTo>
                <a:lnTo>
                  <a:pt x="16237" y="9111"/>
                </a:lnTo>
                <a:lnTo>
                  <a:pt x="16194" y="6174"/>
                </a:lnTo>
                <a:lnTo>
                  <a:pt x="15683" y="6121"/>
                </a:lnTo>
                <a:cubicBezTo>
                  <a:pt x="15213" y="6071"/>
                  <a:pt x="15167" y="6015"/>
                  <a:pt x="15167" y="5450"/>
                </a:cubicBezTo>
                <a:lnTo>
                  <a:pt x="15167" y="4836"/>
                </a:lnTo>
                <a:lnTo>
                  <a:pt x="17818" y="4789"/>
                </a:lnTo>
                <a:lnTo>
                  <a:pt x="20469" y="4736"/>
                </a:lnTo>
                <a:lnTo>
                  <a:pt x="20521" y="4170"/>
                </a:lnTo>
                <a:cubicBezTo>
                  <a:pt x="20564" y="3672"/>
                  <a:pt x="20631" y="3599"/>
                  <a:pt x="21084" y="3551"/>
                </a:cubicBezTo>
                <a:lnTo>
                  <a:pt x="21600" y="3493"/>
                </a:lnTo>
                <a:lnTo>
                  <a:pt x="21600" y="1747"/>
                </a:lnTo>
                <a:lnTo>
                  <a:pt x="21600" y="0"/>
                </a:lnTo>
                <a:lnTo>
                  <a:pt x="18992" y="0"/>
                </a:lnTo>
                <a:lnTo>
                  <a:pt x="16379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0" name="pasted-image.png" descr="pasted-image.png"/>
          <p:cNvPicPr>
            <a:picLocks noChangeAspect="1"/>
          </p:cNvPicPr>
          <p:nvPr/>
        </p:nvPicPr>
        <p:blipFill>
          <a:blip r:embed="rId3"/>
          <a:srcRect l="16783" t="13043" r="9082" b="14591"/>
          <a:stretch>
            <a:fillRect/>
          </a:stretch>
        </p:blipFill>
        <p:spPr>
          <a:xfrm>
            <a:off x="5977919" y="6969493"/>
            <a:ext cx="1406129" cy="1329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6" extrusionOk="0">
                <a:moveTo>
                  <a:pt x="18540" y="0"/>
                </a:moveTo>
                <a:cubicBezTo>
                  <a:pt x="16611" y="0"/>
                  <a:pt x="16529" y="16"/>
                  <a:pt x="16467" y="483"/>
                </a:cubicBezTo>
                <a:cubicBezTo>
                  <a:pt x="16410" y="906"/>
                  <a:pt x="16264" y="981"/>
                  <a:pt x="15345" y="1038"/>
                </a:cubicBezTo>
                <a:cubicBezTo>
                  <a:pt x="14434" y="1094"/>
                  <a:pt x="14278" y="1169"/>
                  <a:pt x="14223" y="1579"/>
                </a:cubicBezTo>
                <a:cubicBezTo>
                  <a:pt x="14183" y="1877"/>
                  <a:pt x="13996" y="2079"/>
                  <a:pt x="13717" y="2121"/>
                </a:cubicBezTo>
                <a:cubicBezTo>
                  <a:pt x="13439" y="2163"/>
                  <a:pt x="13245" y="2368"/>
                  <a:pt x="13205" y="2662"/>
                </a:cubicBezTo>
                <a:cubicBezTo>
                  <a:pt x="13155" y="3033"/>
                  <a:pt x="12989" y="3148"/>
                  <a:pt x="12431" y="3191"/>
                </a:cubicBezTo>
                <a:cubicBezTo>
                  <a:pt x="10425" y="3345"/>
                  <a:pt x="10009" y="3472"/>
                  <a:pt x="9943" y="3958"/>
                </a:cubicBezTo>
                <a:cubicBezTo>
                  <a:pt x="9889" y="4368"/>
                  <a:pt x="9739" y="4444"/>
                  <a:pt x="8828" y="4500"/>
                </a:cubicBezTo>
                <a:cubicBezTo>
                  <a:pt x="7917" y="4556"/>
                  <a:pt x="7761" y="4631"/>
                  <a:pt x="7706" y="5041"/>
                </a:cubicBezTo>
                <a:cubicBezTo>
                  <a:pt x="7661" y="5375"/>
                  <a:pt x="7475" y="5535"/>
                  <a:pt x="7090" y="5583"/>
                </a:cubicBezTo>
                <a:cubicBezTo>
                  <a:pt x="6667" y="5634"/>
                  <a:pt x="6530" y="5778"/>
                  <a:pt x="6481" y="6227"/>
                </a:cubicBezTo>
                <a:cubicBezTo>
                  <a:pt x="6436" y="6635"/>
                  <a:pt x="6283" y="6831"/>
                  <a:pt x="5969" y="6878"/>
                </a:cubicBezTo>
                <a:cubicBezTo>
                  <a:pt x="5591" y="6935"/>
                  <a:pt x="5514" y="7106"/>
                  <a:pt x="5462" y="7961"/>
                </a:cubicBezTo>
                <a:cubicBezTo>
                  <a:pt x="5411" y="8815"/>
                  <a:pt x="5332" y="8988"/>
                  <a:pt x="4956" y="9044"/>
                </a:cubicBezTo>
                <a:cubicBezTo>
                  <a:pt x="4679" y="9086"/>
                  <a:pt x="4484" y="9284"/>
                  <a:pt x="4444" y="9579"/>
                </a:cubicBezTo>
                <a:cubicBezTo>
                  <a:pt x="4409" y="9840"/>
                  <a:pt x="4181" y="10150"/>
                  <a:pt x="3938" y="10263"/>
                </a:cubicBezTo>
                <a:cubicBezTo>
                  <a:pt x="3544" y="10446"/>
                  <a:pt x="3262" y="11182"/>
                  <a:pt x="3262" y="12016"/>
                </a:cubicBezTo>
                <a:cubicBezTo>
                  <a:pt x="3262" y="12172"/>
                  <a:pt x="3514" y="12327"/>
                  <a:pt x="3823" y="12364"/>
                </a:cubicBezTo>
                <a:cubicBezTo>
                  <a:pt x="4224" y="12413"/>
                  <a:pt x="4398" y="12570"/>
                  <a:pt x="4444" y="12919"/>
                </a:cubicBezTo>
                <a:cubicBezTo>
                  <a:pt x="4501" y="13341"/>
                  <a:pt x="4632" y="13408"/>
                  <a:pt x="5426" y="13408"/>
                </a:cubicBezTo>
                <a:cubicBezTo>
                  <a:pt x="6258" y="13408"/>
                  <a:pt x="6337" y="13361"/>
                  <a:pt x="6279" y="12919"/>
                </a:cubicBezTo>
                <a:cubicBezTo>
                  <a:pt x="6221" y="12469"/>
                  <a:pt x="6301" y="12430"/>
                  <a:pt x="7371" y="12371"/>
                </a:cubicBezTo>
                <a:cubicBezTo>
                  <a:pt x="8387" y="12314"/>
                  <a:pt x="8540" y="12247"/>
                  <a:pt x="8596" y="11829"/>
                </a:cubicBezTo>
                <a:cubicBezTo>
                  <a:pt x="8653" y="11404"/>
                  <a:pt x="8779" y="11352"/>
                  <a:pt x="9779" y="11352"/>
                </a:cubicBezTo>
                <a:lnTo>
                  <a:pt x="10901" y="11352"/>
                </a:lnTo>
                <a:lnTo>
                  <a:pt x="10962" y="12364"/>
                </a:lnTo>
                <a:cubicBezTo>
                  <a:pt x="11013" y="13219"/>
                  <a:pt x="11096" y="13390"/>
                  <a:pt x="11474" y="13447"/>
                </a:cubicBezTo>
                <a:cubicBezTo>
                  <a:pt x="12123" y="13545"/>
                  <a:pt x="12123" y="14780"/>
                  <a:pt x="11474" y="14878"/>
                </a:cubicBezTo>
                <a:cubicBezTo>
                  <a:pt x="11096" y="14935"/>
                  <a:pt x="11013" y="15106"/>
                  <a:pt x="10962" y="15961"/>
                </a:cubicBezTo>
                <a:cubicBezTo>
                  <a:pt x="10913" y="16764"/>
                  <a:pt x="10806" y="17020"/>
                  <a:pt x="10449" y="17186"/>
                </a:cubicBezTo>
                <a:cubicBezTo>
                  <a:pt x="10202" y="17301"/>
                  <a:pt x="9976" y="17596"/>
                  <a:pt x="9943" y="17837"/>
                </a:cubicBezTo>
                <a:cubicBezTo>
                  <a:pt x="9904" y="18132"/>
                  <a:pt x="9702" y="18295"/>
                  <a:pt x="9334" y="18340"/>
                </a:cubicBezTo>
                <a:cubicBezTo>
                  <a:pt x="8950" y="18387"/>
                  <a:pt x="8769" y="18550"/>
                  <a:pt x="8724" y="18881"/>
                </a:cubicBezTo>
                <a:cubicBezTo>
                  <a:pt x="8631" y="19573"/>
                  <a:pt x="7463" y="19567"/>
                  <a:pt x="7371" y="18875"/>
                </a:cubicBezTo>
                <a:cubicBezTo>
                  <a:pt x="7308" y="18410"/>
                  <a:pt x="7222" y="18392"/>
                  <a:pt x="4621" y="18334"/>
                </a:cubicBezTo>
                <a:cubicBezTo>
                  <a:pt x="2010" y="18275"/>
                  <a:pt x="1935" y="18258"/>
                  <a:pt x="1872" y="17786"/>
                </a:cubicBezTo>
                <a:cubicBezTo>
                  <a:pt x="1815" y="17365"/>
                  <a:pt x="1683" y="17302"/>
                  <a:pt x="902" y="17302"/>
                </a:cubicBezTo>
                <a:lnTo>
                  <a:pt x="0" y="17302"/>
                </a:lnTo>
                <a:lnTo>
                  <a:pt x="0" y="18798"/>
                </a:lnTo>
                <a:cubicBezTo>
                  <a:pt x="0" y="20187"/>
                  <a:pt x="32" y="20300"/>
                  <a:pt x="457" y="20364"/>
                </a:cubicBezTo>
                <a:cubicBezTo>
                  <a:pt x="709" y="20402"/>
                  <a:pt x="1007" y="20649"/>
                  <a:pt x="1116" y="20912"/>
                </a:cubicBezTo>
                <a:cubicBezTo>
                  <a:pt x="1224" y="21175"/>
                  <a:pt x="1498" y="21431"/>
                  <a:pt x="1725" y="21479"/>
                </a:cubicBezTo>
                <a:cubicBezTo>
                  <a:pt x="2059" y="21550"/>
                  <a:pt x="4197" y="21591"/>
                  <a:pt x="6334" y="21595"/>
                </a:cubicBezTo>
                <a:cubicBezTo>
                  <a:pt x="8472" y="21600"/>
                  <a:pt x="10611" y="21568"/>
                  <a:pt x="10937" y="21499"/>
                </a:cubicBezTo>
                <a:cubicBezTo>
                  <a:pt x="11276" y="21427"/>
                  <a:pt x="11613" y="21172"/>
                  <a:pt x="11724" y="20906"/>
                </a:cubicBezTo>
                <a:cubicBezTo>
                  <a:pt x="11830" y="20648"/>
                  <a:pt x="12119" y="20408"/>
                  <a:pt x="12364" y="20371"/>
                </a:cubicBezTo>
                <a:cubicBezTo>
                  <a:pt x="12633" y="20330"/>
                  <a:pt x="12838" y="20120"/>
                  <a:pt x="12876" y="19848"/>
                </a:cubicBezTo>
                <a:cubicBezTo>
                  <a:pt x="12911" y="19600"/>
                  <a:pt x="13121" y="19290"/>
                  <a:pt x="13345" y="19159"/>
                </a:cubicBezTo>
                <a:cubicBezTo>
                  <a:pt x="13569" y="19028"/>
                  <a:pt x="13793" y="18898"/>
                  <a:pt x="13839" y="18869"/>
                </a:cubicBezTo>
                <a:cubicBezTo>
                  <a:pt x="13886" y="18839"/>
                  <a:pt x="13975" y="17913"/>
                  <a:pt x="14040" y="16812"/>
                </a:cubicBezTo>
                <a:cubicBezTo>
                  <a:pt x="14151" y="14947"/>
                  <a:pt x="14192" y="14807"/>
                  <a:pt x="14619" y="14743"/>
                </a:cubicBezTo>
                <a:cubicBezTo>
                  <a:pt x="15047" y="14678"/>
                  <a:pt x="15077" y="14572"/>
                  <a:pt x="15077" y="13086"/>
                </a:cubicBezTo>
                <a:cubicBezTo>
                  <a:pt x="15077" y="11601"/>
                  <a:pt x="15046" y="11487"/>
                  <a:pt x="14619" y="11423"/>
                </a:cubicBezTo>
                <a:cubicBezTo>
                  <a:pt x="14251" y="11367"/>
                  <a:pt x="14132" y="11154"/>
                  <a:pt x="13992" y="10334"/>
                </a:cubicBezTo>
                <a:cubicBezTo>
                  <a:pt x="13802" y="9227"/>
                  <a:pt x="13764" y="9212"/>
                  <a:pt x="11413" y="9031"/>
                </a:cubicBezTo>
                <a:lnTo>
                  <a:pt x="10699" y="8973"/>
                </a:lnTo>
                <a:lnTo>
                  <a:pt x="10699" y="7787"/>
                </a:lnTo>
                <a:lnTo>
                  <a:pt x="10699" y="6595"/>
                </a:lnTo>
                <a:lnTo>
                  <a:pt x="12260" y="6530"/>
                </a:lnTo>
                <a:cubicBezTo>
                  <a:pt x="13699" y="6472"/>
                  <a:pt x="13835" y="6434"/>
                  <a:pt x="13894" y="5995"/>
                </a:cubicBezTo>
                <a:cubicBezTo>
                  <a:pt x="13949" y="5583"/>
                  <a:pt x="14103" y="5503"/>
                  <a:pt x="15016" y="5447"/>
                </a:cubicBezTo>
                <a:cubicBezTo>
                  <a:pt x="15927" y="5391"/>
                  <a:pt x="16076" y="5316"/>
                  <a:pt x="16131" y="4906"/>
                </a:cubicBezTo>
                <a:cubicBezTo>
                  <a:pt x="16181" y="4532"/>
                  <a:pt x="16352" y="4420"/>
                  <a:pt x="16912" y="4377"/>
                </a:cubicBezTo>
                <a:cubicBezTo>
                  <a:pt x="18918" y="4223"/>
                  <a:pt x="19328" y="4096"/>
                  <a:pt x="19393" y="3610"/>
                </a:cubicBezTo>
                <a:cubicBezTo>
                  <a:pt x="19448" y="3199"/>
                  <a:pt x="19603" y="3125"/>
                  <a:pt x="20527" y="3068"/>
                </a:cubicBezTo>
                <a:lnTo>
                  <a:pt x="21600" y="3004"/>
                </a:lnTo>
                <a:lnTo>
                  <a:pt x="21600" y="2056"/>
                </a:lnTo>
                <a:cubicBezTo>
                  <a:pt x="21600" y="1239"/>
                  <a:pt x="21532" y="1104"/>
                  <a:pt x="21137" y="1044"/>
                </a:cubicBezTo>
                <a:cubicBezTo>
                  <a:pt x="20842" y="1000"/>
                  <a:pt x="20660" y="796"/>
                  <a:pt x="20618" y="483"/>
                </a:cubicBezTo>
                <a:cubicBezTo>
                  <a:pt x="20556" y="16"/>
                  <a:pt x="20468" y="0"/>
                  <a:pt x="1854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31" name="pasted-image.png" descr="pasted-image.png"/>
          <p:cNvPicPr>
            <a:picLocks noChangeAspect="1"/>
          </p:cNvPicPr>
          <p:nvPr/>
        </p:nvPicPr>
        <p:blipFill>
          <a:blip r:embed="rId4"/>
          <a:srcRect l="19863" t="13043" r="5478" b="8695"/>
          <a:stretch>
            <a:fillRect/>
          </a:stretch>
        </p:blipFill>
        <p:spPr>
          <a:xfrm>
            <a:off x="4859675" y="5847717"/>
            <a:ext cx="1450183" cy="1437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55" y="0"/>
                </a:moveTo>
                <a:cubicBezTo>
                  <a:pt x="19372" y="4"/>
                  <a:pt x="18655" y="219"/>
                  <a:pt x="18591" y="674"/>
                </a:cubicBezTo>
                <a:cubicBezTo>
                  <a:pt x="18537" y="1060"/>
                  <a:pt x="18389" y="1104"/>
                  <a:pt x="16995" y="1157"/>
                </a:cubicBezTo>
                <a:cubicBezTo>
                  <a:pt x="15510" y="1213"/>
                  <a:pt x="15014" y="1437"/>
                  <a:pt x="15872" y="1663"/>
                </a:cubicBezTo>
                <a:cubicBezTo>
                  <a:pt x="16744" y="1894"/>
                  <a:pt x="15978" y="2200"/>
                  <a:pt x="14530" y="2200"/>
                </a:cubicBezTo>
                <a:cubicBezTo>
                  <a:pt x="13036" y="2200"/>
                  <a:pt x="13034" y="2203"/>
                  <a:pt x="13129" y="2707"/>
                </a:cubicBezTo>
                <a:cubicBezTo>
                  <a:pt x="13182" y="2984"/>
                  <a:pt x="13162" y="3253"/>
                  <a:pt x="13082" y="3303"/>
                </a:cubicBezTo>
                <a:cubicBezTo>
                  <a:pt x="13002" y="3353"/>
                  <a:pt x="12253" y="3406"/>
                  <a:pt x="11421" y="3422"/>
                </a:cubicBezTo>
                <a:cubicBezTo>
                  <a:pt x="9999" y="3450"/>
                  <a:pt x="9369" y="3692"/>
                  <a:pt x="10357" y="3834"/>
                </a:cubicBezTo>
                <a:cubicBezTo>
                  <a:pt x="11161" y="3949"/>
                  <a:pt x="10726" y="4296"/>
                  <a:pt x="9700" y="4358"/>
                </a:cubicBezTo>
                <a:cubicBezTo>
                  <a:pt x="8798" y="4413"/>
                  <a:pt x="8706" y="4468"/>
                  <a:pt x="8761" y="4859"/>
                </a:cubicBezTo>
                <a:cubicBezTo>
                  <a:pt x="8813" y="5241"/>
                  <a:pt x="8693" y="5314"/>
                  <a:pt x="7791" y="5461"/>
                </a:cubicBezTo>
                <a:cubicBezTo>
                  <a:pt x="6948" y="5598"/>
                  <a:pt x="6748" y="5705"/>
                  <a:pt x="6698" y="6063"/>
                </a:cubicBezTo>
                <a:cubicBezTo>
                  <a:pt x="6644" y="6445"/>
                  <a:pt x="6495" y="6506"/>
                  <a:pt x="5509" y="6558"/>
                </a:cubicBezTo>
                <a:cubicBezTo>
                  <a:pt x="4449" y="6614"/>
                  <a:pt x="4379" y="6652"/>
                  <a:pt x="4321" y="7160"/>
                </a:cubicBezTo>
                <a:cubicBezTo>
                  <a:pt x="4277" y="7544"/>
                  <a:pt x="4130" y="7717"/>
                  <a:pt x="3813" y="7762"/>
                </a:cubicBezTo>
                <a:cubicBezTo>
                  <a:pt x="3428" y="7818"/>
                  <a:pt x="3369" y="7946"/>
                  <a:pt x="3369" y="8698"/>
                </a:cubicBezTo>
                <a:cubicBezTo>
                  <a:pt x="3369" y="9451"/>
                  <a:pt x="3428" y="9579"/>
                  <a:pt x="3813" y="9634"/>
                </a:cubicBezTo>
                <a:cubicBezTo>
                  <a:pt x="4130" y="9680"/>
                  <a:pt x="4277" y="9857"/>
                  <a:pt x="4321" y="10243"/>
                </a:cubicBezTo>
                <a:cubicBezTo>
                  <a:pt x="4382" y="10777"/>
                  <a:pt x="4405" y="10788"/>
                  <a:pt x="6006" y="10845"/>
                </a:cubicBezTo>
                <a:cubicBezTo>
                  <a:pt x="7517" y="10899"/>
                  <a:pt x="7632" y="10932"/>
                  <a:pt x="7691" y="11351"/>
                </a:cubicBezTo>
                <a:cubicBezTo>
                  <a:pt x="7732" y="11644"/>
                  <a:pt x="7894" y="11799"/>
                  <a:pt x="8146" y="11799"/>
                </a:cubicBezTo>
                <a:cubicBezTo>
                  <a:pt x="8631" y="11799"/>
                  <a:pt x="8661" y="11909"/>
                  <a:pt x="8820" y="14040"/>
                </a:cubicBezTo>
                <a:cubicBezTo>
                  <a:pt x="8938" y="15622"/>
                  <a:pt x="8991" y="15785"/>
                  <a:pt x="9381" y="15841"/>
                </a:cubicBezTo>
                <a:cubicBezTo>
                  <a:pt x="9987" y="15928"/>
                  <a:pt x="9912" y="16285"/>
                  <a:pt x="9275" y="16359"/>
                </a:cubicBezTo>
                <a:cubicBezTo>
                  <a:pt x="8903" y="16403"/>
                  <a:pt x="8727" y="16555"/>
                  <a:pt x="8684" y="16860"/>
                </a:cubicBezTo>
                <a:cubicBezTo>
                  <a:pt x="8614" y="17350"/>
                  <a:pt x="8038" y="17537"/>
                  <a:pt x="6479" y="17576"/>
                </a:cubicBezTo>
                <a:cubicBezTo>
                  <a:pt x="5609" y="17597"/>
                  <a:pt x="5530" y="17642"/>
                  <a:pt x="5586" y="18053"/>
                </a:cubicBezTo>
                <a:cubicBezTo>
                  <a:pt x="5645" y="18476"/>
                  <a:pt x="5576" y="18500"/>
                  <a:pt x="4457" y="18500"/>
                </a:cubicBezTo>
                <a:cubicBezTo>
                  <a:pt x="3385" y="18500"/>
                  <a:pt x="3266" y="18459"/>
                  <a:pt x="3210" y="18065"/>
                </a:cubicBezTo>
                <a:cubicBezTo>
                  <a:pt x="3171" y="17792"/>
                  <a:pt x="2983" y="17603"/>
                  <a:pt x="2713" y="17564"/>
                </a:cubicBezTo>
                <a:cubicBezTo>
                  <a:pt x="2410" y="17520"/>
                  <a:pt x="2260" y="17338"/>
                  <a:pt x="2217" y="16962"/>
                </a:cubicBezTo>
                <a:cubicBezTo>
                  <a:pt x="2169" y="16546"/>
                  <a:pt x="2037" y="16407"/>
                  <a:pt x="1626" y="16359"/>
                </a:cubicBezTo>
                <a:cubicBezTo>
                  <a:pt x="1132" y="16302"/>
                  <a:pt x="1084" y="16224"/>
                  <a:pt x="1029" y="15251"/>
                </a:cubicBezTo>
                <a:cubicBezTo>
                  <a:pt x="974" y="14286"/>
                  <a:pt x="930" y="14201"/>
                  <a:pt x="485" y="14201"/>
                </a:cubicBezTo>
                <a:cubicBezTo>
                  <a:pt x="3" y="14201"/>
                  <a:pt x="0" y="14213"/>
                  <a:pt x="0" y="16175"/>
                </a:cubicBezTo>
                <a:cubicBezTo>
                  <a:pt x="0" y="18745"/>
                  <a:pt x="127" y="19364"/>
                  <a:pt x="668" y="19442"/>
                </a:cubicBezTo>
                <a:cubicBezTo>
                  <a:pt x="961" y="19484"/>
                  <a:pt x="1110" y="19664"/>
                  <a:pt x="1153" y="20038"/>
                </a:cubicBezTo>
                <a:cubicBezTo>
                  <a:pt x="1210" y="20538"/>
                  <a:pt x="1288" y="20585"/>
                  <a:pt x="2240" y="20640"/>
                </a:cubicBezTo>
                <a:cubicBezTo>
                  <a:pt x="3242" y="20699"/>
                  <a:pt x="3594" y="21037"/>
                  <a:pt x="2784" y="21165"/>
                </a:cubicBezTo>
                <a:cubicBezTo>
                  <a:pt x="2562" y="21200"/>
                  <a:pt x="2376" y="21313"/>
                  <a:pt x="2376" y="21415"/>
                </a:cubicBezTo>
                <a:cubicBezTo>
                  <a:pt x="2376" y="21518"/>
                  <a:pt x="2998" y="21600"/>
                  <a:pt x="3754" y="21600"/>
                </a:cubicBezTo>
                <a:cubicBezTo>
                  <a:pt x="5027" y="21600"/>
                  <a:pt x="5131" y="21570"/>
                  <a:pt x="5190" y="21153"/>
                </a:cubicBezTo>
                <a:cubicBezTo>
                  <a:pt x="5246" y="20755"/>
                  <a:pt x="5382" y="20693"/>
                  <a:pt x="6378" y="20640"/>
                </a:cubicBezTo>
                <a:cubicBezTo>
                  <a:pt x="7366" y="20588"/>
                  <a:pt x="7512" y="20524"/>
                  <a:pt x="7567" y="20139"/>
                </a:cubicBezTo>
                <a:cubicBezTo>
                  <a:pt x="7616" y="19789"/>
                  <a:pt x="7817" y="19668"/>
                  <a:pt x="8560" y="19531"/>
                </a:cubicBezTo>
                <a:cubicBezTo>
                  <a:pt x="9295" y="19396"/>
                  <a:pt x="9505" y="19269"/>
                  <a:pt x="9553" y="18929"/>
                </a:cubicBezTo>
                <a:cubicBezTo>
                  <a:pt x="9595" y="18630"/>
                  <a:pt x="9774" y="18483"/>
                  <a:pt x="10144" y="18440"/>
                </a:cubicBezTo>
                <a:cubicBezTo>
                  <a:pt x="10556" y="18392"/>
                  <a:pt x="10693" y="18254"/>
                  <a:pt x="10741" y="17838"/>
                </a:cubicBezTo>
                <a:cubicBezTo>
                  <a:pt x="10789" y="17419"/>
                  <a:pt x="10919" y="17285"/>
                  <a:pt x="11344" y="17236"/>
                </a:cubicBezTo>
                <a:lnTo>
                  <a:pt x="11888" y="17176"/>
                </a:lnTo>
                <a:lnTo>
                  <a:pt x="11888" y="15203"/>
                </a:lnTo>
                <a:lnTo>
                  <a:pt x="11888" y="13229"/>
                </a:lnTo>
                <a:lnTo>
                  <a:pt x="11344" y="13164"/>
                </a:lnTo>
                <a:cubicBezTo>
                  <a:pt x="10837" y="13105"/>
                  <a:pt x="10796" y="13027"/>
                  <a:pt x="10741" y="12061"/>
                </a:cubicBezTo>
                <a:cubicBezTo>
                  <a:pt x="10686" y="11100"/>
                  <a:pt x="10639" y="11022"/>
                  <a:pt x="10144" y="10964"/>
                </a:cubicBezTo>
                <a:cubicBezTo>
                  <a:pt x="9722" y="10915"/>
                  <a:pt x="9624" y="10806"/>
                  <a:pt x="9671" y="10463"/>
                </a:cubicBezTo>
                <a:cubicBezTo>
                  <a:pt x="9718" y="10116"/>
                  <a:pt x="9616" y="10013"/>
                  <a:pt x="9174" y="9962"/>
                </a:cubicBezTo>
                <a:cubicBezTo>
                  <a:pt x="8641" y="9901"/>
                  <a:pt x="8619" y="9856"/>
                  <a:pt x="8619" y="8800"/>
                </a:cubicBezTo>
                <a:lnTo>
                  <a:pt x="8619" y="7703"/>
                </a:lnTo>
                <a:lnTo>
                  <a:pt x="9316" y="7649"/>
                </a:lnTo>
                <a:cubicBezTo>
                  <a:pt x="11267" y="7506"/>
                  <a:pt x="11665" y="7389"/>
                  <a:pt x="11728" y="6940"/>
                </a:cubicBezTo>
                <a:cubicBezTo>
                  <a:pt x="11772" y="6631"/>
                  <a:pt x="11951" y="6482"/>
                  <a:pt x="12325" y="6439"/>
                </a:cubicBezTo>
                <a:cubicBezTo>
                  <a:pt x="12697" y="6395"/>
                  <a:pt x="12873" y="6243"/>
                  <a:pt x="12916" y="5938"/>
                </a:cubicBezTo>
                <a:cubicBezTo>
                  <a:pt x="12985" y="5451"/>
                  <a:pt x="13564" y="5262"/>
                  <a:pt x="15098" y="5223"/>
                </a:cubicBezTo>
                <a:cubicBezTo>
                  <a:pt x="15900" y="5202"/>
                  <a:pt x="16030" y="5141"/>
                  <a:pt x="16085" y="4752"/>
                </a:cubicBezTo>
                <a:cubicBezTo>
                  <a:pt x="16141" y="4352"/>
                  <a:pt x="16282" y="4292"/>
                  <a:pt x="17302" y="4239"/>
                </a:cubicBezTo>
                <a:cubicBezTo>
                  <a:pt x="18359" y="4184"/>
                  <a:pt x="18445" y="4142"/>
                  <a:pt x="18390" y="3738"/>
                </a:cubicBezTo>
                <a:cubicBezTo>
                  <a:pt x="18333" y="3320"/>
                  <a:pt x="18407" y="3299"/>
                  <a:pt x="19963" y="3243"/>
                </a:cubicBezTo>
                <a:lnTo>
                  <a:pt x="21600" y="3184"/>
                </a:lnTo>
                <a:lnTo>
                  <a:pt x="21600" y="1592"/>
                </a:lnTo>
                <a:lnTo>
                  <a:pt x="21600" y="0"/>
                </a:lnTo>
                <a:lnTo>
                  <a:pt x="20855" y="0"/>
                </a:lnTo>
                <a:close/>
              </a:path>
            </a:pathLst>
          </a:custGeom>
          <a:ln w="12700">
            <a:miter lim="400000"/>
          </a:ln>
        </p:spPr>
      </p:pic>
      <p:grpSp>
        <p:nvGrpSpPr>
          <p:cNvPr id="236" name="Groepeer"/>
          <p:cNvGrpSpPr/>
          <p:nvPr/>
        </p:nvGrpSpPr>
        <p:grpSpPr>
          <a:xfrm>
            <a:off x="8414752" y="6001512"/>
            <a:ext cx="3423571" cy="3098587"/>
            <a:chOff x="0" y="0"/>
            <a:chExt cx="3423570" cy="3098585"/>
          </a:xfrm>
        </p:grpSpPr>
        <p:pic>
          <p:nvPicPr>
            <p:cNvPr id="232" name="pasted-image.png" descr="pasted-image.png"/>
            <p:cNvPicPr>
              <a:picLocks noChangeAspect="1"/>
            </p:cNvPicPr>
            <p:nvPr/>
          </p:nvPicPr>
          <p:blipFill>
            <a:blip r:embed="rId5"/>
            <a:srcRect l="20000" t="15294" r="14123" b="7650"/>
            <a:stretch>
              <a:fillRect/>
            </a:stretch>
          </p:blipFill>
          <p:spPr>
            <a:xfrm>
              <a:off x="1811986" y="0"/>
              <a:ext cx="1487489" cy="1745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54" y="0"/>
                  </a:moveTo>
                  <a:lnTo>
                    <a:pt x="12696" y="535"/>
                  </a:lnTo>
                  <a:cubicBezTo>
                    <a:pt x="12636" y="1071"/>
                    <a:pt x="12632" y="1071"/>
                    <a:pt x="11440" y="1120"/>
                  </a:cubicBezTo>
                  <a:cubicBezTo>
                    <a:pt x="10303" y="1167"/>
                    <a:pt x="10241" y="1191"/>
                    <a:pt x="10183" y="1616"/>
                  </a:cubicBezTo>
                  <a:lnTo>
                    <a:pt x="10126" y="2063"/>
                  </a:lnTo>
                  <a:lnTo>
                    <a:pt x="8253" y="2107"/>
                  </a:lnTo>
                  <a:lnTo>
                    <a:pt x="6374" y="2157"/>
                  </a:lnTo>
                  <a:lnTo>
                    <a:pt x="6322" y="4333"/>
                  </a:lnTo>
                  <a:lnTo>
                    <a:pt x="6270" y="6514"/>
                  </a:lnTo>
                  <a:lnTo>
                    <a:pt x="5654" y="6563"/>
                  </a:lnTo>
                  <a:cubicBezTo>
                    <a:pt x="5118" y="6607"/>
                    <a:pt x="5031" y="6685"/>
                    <a:pt x="4979" y="7143"/>
                  </a:cubicBezTo>
                  <a:cubicBezTo>
                    <a:pt x="4930" y="7576"/>
                    <a:pt x="4824" y="7675"/>
                    <a:pt x="4397" y="7717"/>
                  </a:cubicBezTo>
                  <a:cubicBezTo>
                    <a:pt x="3996" y="7757"/>
                    <a:pt x="3867" y="7871"/>
                    <a:pt x="3821" y="8214"/>
                  </a:cubicBezTo>
                  <a:cubicBezTo>
                    <a:pt x="3771" y="8580"/>
                    <a:pt x="3654" y="8667"/>
                    <a:pt x="3135" y="8710"/>
                  </a:cubicBezTo>
                  <a:lnTo>
                    <a:pt x="2507" y="8759"/>
                  </a:lnTo>
                  <a:lnTo>
                    <a:pt x="2507" y="10316"/>
                  </a:lnTo>
                  <a:lnTo>
                    <a:pt x="2507" y="11873"/>
                  </a:lnTo>
                  <a:lnTo>
                    <a:pt x="5031" y="11873"/>
                  </a:lnTo>
                  <a:lnTo>
                    <a:pt x="7550" y="11873"/>
                  </a:lnTo>
                  <a:lnTo>
                    <a:pt x="7486" y="11338"/>
                  </a:lnTo>
                  <a:cubicBezTo>
                    <a:pt x="7425" y="10814"/>
                    <a:pt x="7440" y="10802"/>
                    <a:pt x="8195" y="10802"/>
                  </a:cubicBezTo>
                  <a:cubicBezTo>
                    <a:pt x="8946" y="10802"/>
                    <a:pt x="8969" y="10812"/>
                    <a:pt x="8910" y="11323"/>
                  </a:cubicBezTo>
                  <a:cubicBezTo>
                    <a:pt x="8853" y="11809"/>
                    <a:pt x="8893" y="11854"/>
                    <a:pt x="9486" y="11903"/>
                  </a:cubicBezTo>
                  <a:lnTo>
                    <a:pt x="10126" y="11957"/>
                  </a:lnTo>
                  <a:lnTo>
                    <a:pt x="10126" y="14673"/>
                  </a:lnTo>
                  <a:lnTo>
                    <a:pt x="10126" y="17395"/>
                  </a:lnTo>
                  <a:lnTo>
                    <a:pt x="9486" y="17449"/>
                  </a:lnTo>
                  <a:cubicBezTo>
                    <a:pt x="8893" y="17498"/>
                    <a:pt x="8853" y="17538"/>
                    <a:pt x="8910" y="18024"/>
                  </a:cubicBezTo>
                  <a:lnTo>
                    <a:pt x="8967" y="18549"/>
                  </a:lnTo>
                  <a:lnTo>
                    <a:pt x="7619" y="18549"/>
                  </a:lnTo>
                  <a:lnTo>
                    <a:pt x="6270" y="18549"/>
                  </a:lnTo>
                  <a:lnTo>
                    <a:pt x="6207" y="18024"/>
                  </a:lnTo>
                  <a:cubicBezTo>
                    <a:pt x="6155" y="17566"/>
                    <a:pt x="6068" y="17493"/>
                    <a:pt x="5533" y="17449"/>
                  </a:cubicBezTo>
                  <a:cubicBezTo>
                    <a:pt x="4964" y="17402"/>
                    <a:pt x="4921" y="17355"/>
                    <a:pt x="4979" y="16859"/>
                  </a:cubicBezTo>
                  <a:lnTo>
                    <a:pt x="5043" y="16324"/>
                  </a:lnTo>
                  <a:lnTo>
                    <a:pt x="2524" y="16324"/>
                  </a:lnTo>
                  <a:lnTo>
                    <a:pt x="0" y="16324"/>
                  </a:lnTo>
                  <a:lnTo>
                    <a:pt x="0" y="17881"/>
                  </a:lnTo>
                  <a:lnTo>
                    <a:pt x="0" y="19443"/>
                  </a:lnTo>
                  <a:lnTo>
                    <a:pt x="1204" y="19493"/>
                  </a:lnTo>
                  <a:cubicBezTo>
                    <a:pt x="2406" y="19541"/>
                    <a:pt x="2413" y="19541"/>
                    <a:pt x="2472" y="20067"/>
                  </a:cubicBezTo>
                  <a:cubicBezTo>
                    <a:pt x="2532" y="20593"/>
                    <a:pt x="2534" y="20598"/>
                    <a:pt x="3723" y="20647"/>
                  </a:cubicBezTo>
                  <a:cubicBezTo>
                    <a:pt x="4866" y="20694"/>
                    <a:pt x="4921" y="20714"/>
                    <a:pt x="4979" y="21148"/>
                  </a:cubicBezTo>
                  <a:lnTo>
                    <a:pt x="5043" y="21600"/>
                  </a:lnTo>
                  <a:lnTo>
                    <a:pt x="11405" y="21600"/>
                  </a:lnTo>
                  <a:lnTo>
                    <a:pt x="11347" y="21148"/>
                  </a:lnTo>
                  <a:cubicBezTo>
                    <a:pt x="11292" y="20745"/>
                    <a:pt x="11354" y="20687"/>
                    <a:pt x="11901" y="20642"/>
                  </a:cubicBezTo>
                  <a:cubicBezTo>
                    <a:pt x="12437" y="20598"/>
                    <a:pt x="12523" y="20525"/>
                    <a:pt x="12575" y="20067"/>
                  </a:cubicBezTo>
                  <a:cubicBezTo>
                    <a:pt x="12627" y="19607"/>
                    <a:pt x="12712" y="19533"/>
                    <a:pt x="13261" y="19488"/>
                  </a:cubicBezTo>
                  <a:lnTo>
                    <a:pt x="13889" y="19439"/>
                  </a:lnTo>
                  <a:lnTo>
                    <a:pt x="13889" y="14673"/>
                  </a:lnTo>
                  <a:lnTo>
                    <a:pt x="13889" y="9913"/>
                  </a:lnTo>
                  <a:lnTo>
                    <a:pt x="13261" y="9864"/>
                  </a:lnTo>
                  <a:cubicBezTo>
                    <a:pt x="12712" y="9819"/>
                    <a:pt x="12627" y="9745"/>
                    <a:pt x="12575" y="9285"/>
                  </a:cubicBezTo>
                  <a:cubicBezTo>
                    <a:pt x="12526" y="8852"/>
                    <a:pt x="12420" y="8752"/>
                    <a:pt x="11993" y="8710"/>
                  </a:cubicBezTo>
                  <a:cubicBezTo>
                    <a:pt x="11592" y="8670"/>
                    <a:pt x="11463" y="8557"/>
                    <a:pt x="11417" y="8214"/>
                  </a:cubicBezTo>
                  <a:cubicBezTo>
                    <a:pt x="11367" y="7849"/>
                    <a:pt x="11248" y="7759"/>
                    <a:pt x="10742" y="7717"/>
                  </a:cubicBezTo>
                  <a:cubicBezTo>
                    <a:pt x="10179" y="7671"/>
                    <a:pt x="10126" y="7617"/>
                    <a:pt x="10126" y="7089"/>
                  </a:cubicBezTo>
                  <a:cubicBezTo>
                    <a:pt x="10126" y="6556"/>
                    <a:pt x="10174" y="6508"/>
                    <a:pt x="10765" y="6460"/>
                  </a:cubicBezTo>
                  <a:cubicBezTo>
                    <a:pt x="11359" y="6411"/>
                    <a:pt x="11399" y="6371"/>
                    <a:pt x="11342" y="5885"/>
                  </a:cubicBezTo>
                  <a:lnTo>
                    <a:pt x="11284" y="5359"/>
                  </a:lnTo>
                  <a:lnTo>
                    <a:pt x="13889" y="5359"/>
                  </a:lnTo>
                  <a:lnTo>
                    <a:pt x="16488" y="5359"/>
                  </a:lnTo>
                  <a:lnTo>
                    <a:pt x="16546" y="6470"/>
                  </a:lnTo>
                  <a:lnTo>
                    <a:pt x="16603" y="7585"/>
                  </a:lnTo>
                  <a:lnTo>
                    <a:pt x="17756" y="7585"/>
                  </a:lnTo>
                  <a:lnTo>
                    <a:pt x="18903" y="7585"/>
                  </a:lnTo>
                  <a:lnTo>
                    <a:pt x="18903" y="6524"/>
                  </a:lnTo>
                  <a:cubicBezTo>
                    <a:pt x="18903" y="5489"/>
                    <a:pt x="18890" y="5464"/>
                    <a:pt x="18373" y="5414"/>
                  </a:cubicBezTo>
                  <a:cubicBezTo>
                    <a:pt x="17925" y="5370"/>
                    <a:pt x="17842" y="5280"/>
                    <a:pt x="17842" y="4863"/>
                  </a:cubicBezTo>
                  <a:cubicBezTo>
                    <a:pt x="17842" y="4449"/>
                    <a:pt x="17926" y="4361"/>
                    <a:pt x="18361" y="4318"/>
                  </a:cubicBezTo>
                  <a:cubicBezTo>
                    <a:pt x="18788" y="4276"/>
                    <a:pt x="18888" y="4176"/>
                    <a:pt x="18937" y="3743"/>
                  </a:cubicBezTo>
                  <a:lnTo>
                    <a:pt x="19001" y="3218"/>
                  </a:lnTo>
                  <a:lnTo>
                    <a:pt x="20298" y="3169"/>
                  </a:lnTo>
                  <a:lnTo>
                    <a:pt x="21600" y="3119"/>
                  </a:lnTo>
                  <a:lnTo>
                    <a:pt x="21600" y="1557"/>
                  </a:lnTo>
                  <a:lnTo>
                    <a:pt x="21600" y="0"/>
                  </a:lnTo>
                  <a:lnTo>
                    <a:pt x="17180" y="0"/>
                  </a:lnTo>
                  <a:lnTo>
                    <a:pt x="12754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33" name="pasted-image.png" descr="pasted-image.png"/>
            <p:cNvPicPr>
              <a:picLocks noChangeAspect="1"/>
            </p:cNvPicPr>
            <p:nvPr/>
          </p:nvPicPr>
          <p:blipFill>
            <a:blip r:embed="rId6"/>
            <a:srcRect l="16666" t="16981" r="9878" b="8181"/>
            <a:stretch>
              <a:fillRect/>
            </a:stretch>
          </p:blipFill>
          <p:spPr>
            <a:xfrm>
              <a:off x="0" y="444736"/>
              <a:ext cx="1584325" cy="1577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17894" y="0"/>
                  </a:moveTo>
                  <a:cubicBezTo>
                    <a:pt x="14186" y="0"/>
                    <a:pt x="14186" y="-1"/>
                    <a:pt x="14128" y="407"/>
                  </a:cubicBezTo>
                  <a:cubicBezTo>
                    <a:pt x="14072" y="802"/>
                    <a:pt x="13983" y="819"/>
                    <a:pt x="11525" y="929"/>
                  </a:cubicBezTo>
                  <a:cubicBezTo>
                    <a:pt x="10127" y="992"/>
                    <a:pt x="8927" y="1052"/>
                    <a:pt x="8858" y="1065"/>
                  </a:cubicBezTo>
                  <a:cubicBezTo>
                    <a:pt x="8788" y="1077"/>
                    <a:pt x="8709" y="1561"/>
                    <a:pt x="8679" y="2135"/>
                  </a:cubicBezTo>
                  <a:cubicBezTo>
                    <a:pt x="8628" y="3117"/>
                    <a:pt x="8592" y="3179"/>
                    <a:pt x="8132" y="3232"/>
                  </a:cubicBezTo>
                  <a:cubicBezTo>
                    <a:pt x="7755" y="3276"/>
                    <a:pt x="7635" y="3398"/>
                    <a:pt x="7591" y="3775"/>
                  </a:cubicBezTo>
                  <a:cubicBezTo>
                    <a:pt x="7548" y="4153"/>
                    <a:pt x="7422" y="4281"/>
                    <a:pt x="7045" y="4324"/>
                  </a:cubicBezTo>
                  <a:cubicBezTo>
                    <a:pt x="6703" y="4364"/>
                    <a:pt x="6538" y="4497"/>
                    <a:pt x="6498" y="4775"/>
                  </a:cubicBezTo>
                  <a:cubicBezTo>
                    <a:pt x="6459" y="5053"/>
                    <a:pt x="6299" y="5192"/>
                    <a:pt x="5957" y="5231"/>
                  </a:cubicBezTo>
                  <a:cubicBezTo>
                    <a:pt x="5555" y="5278"/>
                    <a:pt x="5457" y="5391"/>
                    <a:pt x="5411" y="5867"/>
                  </a:cubicBezTo>
                  <a:cubicBezTo>
                    <a:pt x="5361" y="6381"/>
                    <a:pt x="5297" y="6435"/>
                    <a:pt x="4854" y="6383"/>
                  </a:cubicBezTo>
                  <a:lnTo>
                    <a:pt x="4356" y="6329"/>
                  </a:lnTo>
                  <a:lnTo>
                    <a:pt x="4356" y="8512"/>
                  </a:lnTo>
                  <a:lnTo>
                    <a:pt x="4356" y="10696"/>
                  </a:lnTo>
                  <a:lnTo>
                    <a:pt x="6488" y="10751"/>
                  </a:lnTo>
                  <a:lnTo>
                    <a:pt x="8619" y="10799"/>
                  </a:lnTo>
                  <a:lnTo>
                    <a:pt x="8619" y="12435"/>
                  </a:lnTo>
                  <a:lnTo>
                    <a:pt x="8619" y="14070"/>
                  </a:lnTo>
                  <a:lnTo>
                    <a:pt x="8132" y="14124"/>
                  </a:lnTo>
                  <a:cubicBezTo>
                    <a:pt x="7755" y="14168"/>
                    <a:pt x="7635" y="14290"/>
                    <a:pt x="7591" y="14667"/>
                  </a:cubicBezTo>
                  <a:cubicBezTo>
                    <a:pt x="7518" y="15305"/>
                    <a:pt x="7184" y="15297"/>
                    <a:pt x="7110" y="14656"/>
                  </a:cubicBezTo>
                  <a:cubicBezTo>
                    <a:pt x="7004" y="13741"/>
                    <a:pt x="6558" y="14075"/>
                    <a:pt x="6498" y="15113"/>
                  </a:cubicBezTo>
                  <a:lnTo>
                    <a:pt x="6444" y="16063"/>
                  </a:lnTo>
                  <a:lnTo>
                    <a:pt x="4810" y="16063"/>
                  </a:lnTo>
                  <a:lnTo>
                    <a:pt x="3176" y="16063"/>
                  </a:lnTo>
                  <a:lnTo>
                    <a:pt x="3122" y="15124"/>
                  </a:lnTo>
                  <a:cubicBezTo>
                    <a:pt x="3072" y="14251"/>
                    <a:pt x="3029" y="14176"/>
                    <a:pt x="2576" y="14124"/>
                  </a:cubicBezTo>
                  <a:cubicBezTo>
                    <a:pt x="2193" y="14080"/>
                    <a:pt x="2074" y="13959"/>
                    <a:pt x="2029" y="13570"/>
                  </a:cubicBezTo>
                  <a:cubicBezTo>
                    <a:pt x="1984" y="13182"/>
                    <a:pt x="1876" y="13070"/>
                    <a:pt x="1542" y="13070"/>
                  </a:cubicBezTo>
                  <a:cubicBezTo>
                    <a:pt x="1208" y="13070"/>
                    <a:pt x="1100" y="13182"/>
                    <a:pt x="1055" y="13570"/>
                  </a:cubicBezTo>
                  <a:cubicBezTo>
                    <a:pt x="1010" y="13962"/>
                    <a:pt x="890" y="14079"/>
                    <a:pt x="498" y="14124"/>
                  </a:cubicBezTo>
                  <a:lnTo>
                    <a:pt x="0" y="14184"/>
                  </a:lnTo>
                  <a:lnTo>
                    <a:pt x="0" y="16791"/>
                  </a:lnTo>
                  <a:lnTo>
                    <a:pt x="0" y="19399"/>
                  </a:lnTo>
                  <a:lnTo>
                    <a:pt x="498" y="19453"/>
                  </a:lnTo>
                  <a:cubicBezTo>
                    <a:pt x="887" y="19498"/>
                    <a:pt x="1011" y="19622"/>
                    <a:pt x="1055" y="20002"/>
                  </a:cubicBezTo>
                  <a:cubicBezTo>
                    <a:pt x="1099" y="20379"/>
                    <a:pt x="1224" y="20502"/>
                    <a:pt x="1602" y="20545"/>
                  </a:cubicBezTo>
                  <a:cubicBezTo>
                    <a:pt x="1982" y="20589"/>
                    <a:pt x="2098" y="20710"/>
                    <a:pt x="2143" y="21099"/>
                  </a:cubicBezTo>
                  <a:lnTo>
                    <a:pt x="2202" y="21599"/>
                  </a:lnTo>
                  <a:lnTo>
                    <a:pt x="7418" y="21599"/>
                  </a:lnTo>
                  <a:lnTo>
                    <a:pt x="7478" y="21099"/>
                  </a:lnTo>
                  <a:cubicBezTo>
                    <a:pt x="7523" y="20710"/>
                    <a:pt x="7638" y="20589"/>
                    <a:pt x="8019" y="20545"/>
                  </a:cubicBezTo>
                  <a:cubicBezTo>
                    <a:pt x="8382" y="20503"/>
                    <a:pt x="8523" y="20374"/>
                    <a:pt x="8565" y="20040"/>
                  </a:cubicBezTo>
                  <a:cubicBezTo>
                    <a:pt x="8637" y="19467"/>
                    <a:pt x="8965" y="19385"/>
                    <a:pt x="9041" y="19920"/>
                  </a:cubicBezTo>
                  <a:cubicBezTo>
                    <a:pt x="9151" y="20694"/>
                    <a:pt x="9576" y="20378"/>
                    <a:pt x="9593" y="19508"/>
                  </a:cubicBezTo>
                  <a:cubicBezTo>
                    <a:pt x="9614" y="18498"/>
                    <a:pt x="9705" y="18334"/>
                    <a:pt x="10259" y="18334"/>
                  </a:cubicBezTo>
                  <a:cubicBezTo>
                    <a:pt x="10660" y="18334"/>
                    <a:pt x="10696" y="18256"/>
                    <a:pt x="10746" y="17291"/>
                  </a:cubicBezTo>
                  <a:cubicBezTo>
                    <a:pt x="10797" y="16309"/>
                    <a:pt x="10828" y="16241"/>
                    <a:pt x="11287" y="16188"/>
                  </a:cubicBezTo>
                  <a:cubicBezTo>
                    <a:pt x="11664" y="16145"/>
                    <a:pt x="11790" y="16022"/>
                    <a:pt x="11833" y="15645"/>
                  </a:cubicBezTo>
                  <a:cubicBezTo>
                    <a:pt x="11877" y="15265"/>
                    <a:pt x="12002" y="15147"/>
                    <a:pt x="12391" y="15102"/>
                  </a:cubicBezTo>
                  <a:lnTo>
                    <a:pt x="12889" y="15042"/>
                  </a:lnTo>
                  <a:lnTo>
                    <a:pt x="12889" y="11891"/>
                  </a:lnTo>
                  <a:lnTo>
                    <a:pt x="12889" y="8735"/>
                  </a:lnTo>
                  <a:lnTo>
                    <a:pt x="12391" y="8681"/>
                  </a:lnTo>
                  <a:lnTo>
                    <a:pt x="11888" y="8621"/>
                  </a:lnTo>
                  <a:lnTo>
                    <a:pt x="11888" y="6986"/>
                  </a:lnTo>
                  <a:lnTo>
                    <a:pt x="11888" y="5356"/>
                  </a:lnTo>
                  <a:lnTo>
                    <a:pt x="16633" y="5307"/>
                  </a:lnTo>
                  <a:lnTo>
                    <a:pt x="21373" y="5258"/>
                  </a:lnTo>
                  <a:lnTo>
                    <a:pt x="21486" y="4579"/>
                  </a:lnTo>
                  <a:cubicBezTo>
                    <a:pt x="21548" y="4207"/>
                    <a:pt x="21599" y="3023"/>
                    <a:pt x="21600" y="1950"/>
                  </a:cubicBezTo>
                  <a:lnTo>
                    <a:pt x="21600" y="0"/>
                  </a:lnTo>
                  <a:lnTo>
                    <a:pt x="17894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34" name="pasted-image.png" descr="pasted-image.png"/>
            <p:cNvPicPr>
              <a:picLocks noChangeAspect="1"/>
            </p:cNvPicPr>
            <p:nvPr/>
          </p:nvPicPr>
          <p:blipFill>
            <a:blip r:embed="rId7"/>
            <a:srcRect l="19447" t="25899" r="5484" b="19429"/>
            <a:stretch>
              <a:fillRect/>
            </a:stretch>
          </p:blipFill>
          <p:spPr>
            <a:xfrm>
              <a:off x="1965427" y="1877202"/>
              <a:ext cx="1458144" cy="1006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extrusionOk="0">
                  <a:moveTo>
                    <a:pt x="20133" y="0"/>
                  </a:moveTo>
                  <a:cubicBezTo>
                    <a:pt x="18765" y="0"/>
                    <a:pt x="18664" y="41"/>
                    <a:pt x="18605" y="639"/>
                  </a:cubicBezTo>
                  <a:cubicBezTo>
                    <a:pt x="18544" y="1263"/>
                    <a:pt x="18467" y="1285"/>
                    <a:pt x="15390" y="1456"/>
                  </a:cubicBezTo>
                  <a:cubicBezTo>
                    <a:pt x="13655" y="1552"/>
                    <a:pt x="12223" y="1648"/>
                    <a:pt x="12204" y="1669"/>
                  </a:cubicBezTo>
                  <a:cubicBezTo>
                    <a:pt x="12184" y="1690"/>
                    <a:pt x="12138" y="1990"/>
                    <a:pt x="12104" y="2341"/>
                  </a:cubicBezTo>
                  <a:cubicBezTo>
                    <a:pt x="12043" y="2953"/>
                    <a:pt x="11948" y="2988"/>
                    <a:pt x="9935" y="3065"/>
                  </a:cubicBezTo>
                  <a:cubicBezTo>
                    <a:pt x="7930" y="3142"/>
                    <a:pt x="7825" y="3172"/>
                    <a:pt x="7765" y="3772"/>
                  </a:cubicBezTo>
                  <a:cubicBezTo>
                    <a:pt x="7711" y="4326"/>
                    <a:pt x="7570" y="4412"/>
                    <a:pt x="6584" y="4487"/>
                  </a:cubicBezTo>
                  <a:cubicBezTo>
                    <a:pt x="5530" y="4567"/>
                    <a:pt x="5460" y="4624"/>
                    <a:pt x="5402" y="5347"/>
                  </a:cubicBezTo>
                  <a:cubicBezTo>
                    <a:pt x="5359" y="5886"/>
                    <a:pt x="5211" y="6136"/>
                    <a:pt x="4909" y="6198"/>
                  </a:cubicBezTo>
                  <a:cubicBezTo>
                    <a:pt x="4607" y="6260"/>
                    <a:pt x="4458" y="6515"/>
                    <a:pt x="4415" y="7050"/>
                  </a:cubicBezTo>
                  <a:cubicBezTo>
                    <a:pt x="4368" y="7635"/>
                    <a:pt x="4235" y="7835"/>
                    <a:pt x="3839" y="7901"/>
                  </a:cubicBezTo>
                  <a:cubicBezTo>
                    <a:pt x="3335" y="7985"/>
                    <a:pt x="3320" y="8043"/>
                    <a:pt x="3292" y="10089"/>
                  </a:cubicBezTo>
                  <a:lnTo>
                    <a:pt x="3263" y="12192"/>
                  </a:lnTo>
                  <a:lnTo>
                    <a:pt x="4403" y="12277"/>
                  </a:lnTo>
                  <a:cubicBezTo>
                    <a:pt x="5441" y="12355"/>
                    <a:pt x="5533" y="12422"/>
                    <a:pt x="5479" y="12984"/>
                  </a:cubicBezTo>
                  <a:cubicBezTo>
                    <a:pt x="5425" y="13544"/>
                    <a:pt x="5530" y="13613"/>
                    <a:pt x="6660" y="13767"/>
                  </a:cubicBezTo>
                  <a:cubicBezTo>
                    <a:pt x="7343" y="13860"/>
                    <a:pt x="8301" y="13968"/>
                    <a:pt x="8788" y="14006"/>
                  </a:cubicBezTo>
                  <a:cubicBezTo>
                    <a:pt x="9533" y="14063"/>
                    <a:pt x="9689" y="14173"/>
                    <a:pt x="9741" y="14695"/>
                  </a:cubicBezTo>
                  <a:cubicBezTo>
                    <a:pt x="9784" y="15131"/>
                    <a:pt x="9958" y="15340"/>
                    <a:pt x="10328" y="15402"/>
                  </a:cubicBezTo>
                  <a:cubicBezTo>
                    <a:pt x="10772" y="15476"/>
                    <a:pt x="10857" y="15633"/>
                    <a:pt x="10857" y="16347"/>
                  </a:cubicBezTo>
                  <a:cubicBezTo>
                    <a:pt x="10857" y="17061"/>
                    <a:pt x="10772" y="17210"/>
                    <a:pt x="10328" y="17283"/>
                  </a:cubicBezTo>
                  <a:cubicBezTo>
                    <a:pt x="9958" y="17345"/>
                    <a:pt x="9784" y="17563"/>
                    <a:pt x="9741" y="17999"/>
                  </a:cubicBezTo>
                  <a:cubicBezTo>
                    <a:pt x="9680" y="18610"/>
                    <a:pt x="9610" y="18620"/>
                    <a:pt x="6043" y="18697"/>
                  </a:cubicBezTo>
                  <a:cubicBezTo>
                    <a:pt x="2485" y="18773"/>
                    <a:pt x="1408" y="18544"/>
                    <a:pt x="2499" y="17947"/>
                  </a:cubicBezTo>
                  <a:cubicBezTo>
                    <a:pt x="2945" y="17704"/>
                    <a:pt x="2924" y="17671"/>
                    <a:pt x="2187" y="17488"/>
                  </a:cubicBezTo>
                  <a:cubicBezTo>
                    <a:pt x="984" y="17188"/>
                    <a:pt x="906" y="17125"/>
                    <a:pt x="906" y="16381"/>
                  </a:cubicBezTo>
                  <a:cubicBezTo>
                    <a:pt x="906" y="15842"/>
                    <a:pt x="824" y="15719"/>
                    <a:pt x="535" y="15828"/>
                  </a:cubicBezTo>
                  <a:cubicBezTo>
                    <a:pt x="213" y="15949"/>
                    <a:pt x="10" y="16759"/>
                    <a:pt x="0" y="17794"/>
                  </a:cubicBezTo>
                  <a:cubicBezTo>
                    <a:pt x="-3" y="18139"/>
                    <a:pt x="17" y="18516"/>
                    <a:pt x="59" y="18893"/>
                  </a:cubicBezTo>
                  <a:cubicBezTo>
                    <a:pt x="163" y="19815"/>
                    <a:pt x="226" y="19886"/>
                    <a:pt x="1082" y="20050"/>
                  </a:cubicBezTo>
                  <a:cubicBezTo>
                    <a:pt x="2383" y="20301"/>
                    <a:pt x="2464" y="20359"/>
                    <a:pt x="2346" y="21013"/>
                  </a:cubicBezTo>
                  <a:cubicBezTo>
                    <a:pt x="2241" y="21589"/>
                    <a:pt x="2302" y="21600"/>
                    <a:pt x="5896" y="21600"/>
                  </a:cubicBezTo>
                  <a:cubicBezTo>
                    <a:pt x="9533" y="21600"/>
                    <a:pt x="9549" y="21596"/>
                    <a:pt x="9611" y="20961"/>
                  </a:cubicBezTo>
                  <a:cubicBezTo>
                    <a:pt x="9664" y="20431"/>
                    <a:pt x="9849" y="20287"/>
                    <a:pt x="10699" y="20093"/>
                  </a:cubicBezTo>
                  <a:cubicBezTo>
                    <a:pt x="11539" y="19901"/>
                    <a:pt x="11730" y="19751"/>
                    <a:pt x="11780" y="19242"/>
                  </a:cubicBezTo>
                  <a:cubicBezTo>
                    <a:pt x="11814" y="18900"/>
                    <a:pt x="12037" y="18498"/>
                    <a:pt x="12274" y="18348"/>
                  </a:cubicBezTo>
                  <a:cubicBezTo>
                    <a:pt x="13037" y="17865"/>
                    <a:pt x="13201" y="15727"/>
                    <a:pt x="12486" y="15581"/>
                  </a:cubicBezTo>
                  <a:cubicBezTo>
                    <a:pt x="12119" y="15505"/>
                    <a:pt x="12013" y="15239"/>
                    <a:pt x="11869" y="14014"/>
                  </a:cubicBezTo>
                  <a:lnTo>
                    <a:pt x="11692" y="12533"/>
                  </a:lnTo>
                  <a:lnTo>
                    <a:pt x="10734" y="12447"/>
                  </a:lnTo>
                  <a:cubicBezTo>
                    <a:pt x="9743" y="12360"/>
                    <a:pt x="9336" y="11868"/>
                    <a:pt x="10123" y="11707"/>
                  </a:cubicBezTo>
                  <a:cubicBezTo>
                    <a:pt x="10645" y="11600"/>
                    <a:pt x="10717" y="11094"/>
                    <a:pt x="10217" y="11060"/>
                  </a:cubicBezTo>
                  <a:cubicBezTo>
                    <a:pt x="9272" y="10994"/>
                    <a:pt x="7872" y="10779"/>
                    <a:pt x="7642" y="10660"/>
                  </a:cubicBezTo>
                  <a:cubicBezTo>
                    <a:pt x="7268" y="10464"/>
                    <a:pt x="7559" y="9950"/>
                    <a:pt x="8065" y="9910"/>
                  </a:cubicBezTo>
                  <a:cubicBezTo>
                    <a:pt x="8303" y="9892"/>
                    <a:pt x="8049" y="9729"/>
                    <a:pt x="7507" y="9544"/>
                  </a:cubicBezTo>
                  <a:cubicBezTo>
                    <a:pt x="6600" y="9234"/>
                    <a:pt x="6525" y="9140"/>
                    <a:pt x="6525" y="8369"/>
                  </a:cubicBezTo>
                  <a:lnTo>
                    <a:pt x="6525" y="7535"/>
                  </a:lnTo>
                  <a:lnTo>
                    <a:pt x="8054" y="7450"/>
                  </a:lnTo>
                  <a:cubicBezTo>
                    <a:pt x="9467" y="7373"/>
                    <a:pt x="10112" y="6980"/>
                    <a:pt x="9176" y="6769"/>
                  </a:cubicBezTo>
                  <a:cubicBezTo>
                    <a:pt x="8955" y="6719"/>
                    <a:pt x="8758" y="6550"/>
                    <a:pt x="8735" y="6394"/>
                  </a:cubicBezTo>
                  <a:cubicBezTo>
                    <a:pt x="8710" y="6222"/>
                    <a:pt x="9527" y="6077"/>
                    <a:pt x="10799" y="6028"/>
                  </a:cubicBezTo>
                  <a:lnTo>
                    <a:pt x="12903" y="5951"/>
                  </a:lnTo>
                  <a:lnTo>
                    <a:pt x="12968" y="5177"/>
                  </a:lnTo>
                  <a:lnTo>
                    <a:pt x="13027" y="4402"/>
                  </a:lnTo>
                  <a:lnTo>
                    <a:pt x="16218" y="4325"/>
                  </a:lnTo>
                  <a:cubicBezTo>
                    <a:pt x="19346" y="4249"/>
                    <a:pt x="19408" y="4239"/>
                    <a:pt x="19469" y="3618"/>
                  </a:cubicBezTo>
                  <a:cubicBezTo>
                    <a:pt x="19523" y="3070"/>
                    <a:pt x="19665" y="2969"/>
                    <a:pt x="20562" y="2895"/>
                  </a:cubicBezTo>
                  <a:lnTo>
                    <a:pt x="21597" y="2810"/>
                  </a:lnTo>
                  <a:lnTo>
                    <a:pt x="21597" y="1405"/>
                  </a:lnTo>
                  <a:lnTo>
                    <a:pt x="21597" y="0"/>
                  </a:lnTo>
                  <a:lnTo>
                    <a:pt x="20133" y="0"/>
                  </a:lnTo>
                  <a:close/>
                  <a:moveTo>
                    <a:pt x="16636" y="375"/>
                  </a:moveTo>
                  <a:cubicBezTo>
                    <a:pt x="16479" y="465"/>
                    <a:pt x="16524" y="531"/>
                    <a:pt x="16753" y="545"/>
                  </a:cubicBezTo>
                  <a:cubicBezTo>
                    <a:pt x="16961" y="557"/>
                    <a:pt x="17077" y="495"/>
                    <a:pt x="17012" y="400"/>
                  </a:cubicBezTo>
                  <a:cubicBezTo>
                    <a:pt x="16946" y="306"/>
                    <a:pt x="16778" y="293"/>
                    <a:pt x="16636" y="375"/>
                  </a:cubicBezTo>
                  <a:close/>
                  <a:moveTo>
                    <a:pt x="2593" y="10012"/>
                  </a:moveTo>
                  <a:cubicBezTo>
                    <a:pt x="2562" y="9978"/>
                    <a:pt x="2540" y="10277"/>
                    <a:pt x="2540" y="10804"/>
                  </a:cubicBezTo>
                  <a:cubicBezTo>
                    <a:pt x="2540" y="11508"/>
                    <a:pt x="2575" y="11795"/>
                    <a:pt x="2622" y="11443"/>
                  </a:cubicBezTo>
                  <a:cubicBezTo>
                    <a:pt x="2669" y="11091"/>
                    <a:pt x="2669" y="10509"/>
                    <a:pt x="2622" y="10157"/>
                  </a:cubicBezTo>
                  <a:cubicBezTo>
                    <a:pt x="2610" y="10069"/>
                    <a:pt x="2603" y="10024"/>
                    <a:pt x="2593" y="10012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35" name="pasted-image.png" descr="pasted-image.png"/>
            <p:cNvPicPr>
              <a:picLocks noChangeAspect="1"/>
            </p:cNvPicPr>
            <p:nvPr/>
          </p:nvPicPr>
          <p:blipFill>
            <a:blip r:embed="rId8"/>
            <a:srcRect l="16083" t="16312" r="8400" b="7093"/>
            <a:stretch>
              <a:fillRect/>
            </a:stretch>
          </p:blipFill>
          <p:spPr>
            <a:xfrm>
              <a:off x="453227" y="1662691"/>
              <a:ext cx="1432322" cy="1435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16" y="0"/>
                  </a:moveTo>
                  <a:cubicBezTo>
                    <a:pt x="15264" y="0"/>
                    <a:pt x="15229" y="3"/>
                    <a:pt x="15166" y="448"/>
                  </a:cubicBezTo>
                  <a:cubicBezTo>
                    <a:pt x="15107" y="867"/>
                    <a:pt x="14960" y="910"/>
                    <a:pt x="13059" y="1075"/>
                  </a:cubicBezTo>
                  <a:cubicBezTo>
                    <a:pt x="11200" y="1235"/>
                    <a:pt x="11020" y="1292"/>
                    <a:pt x="10965" y="1678"/>
                  </a:cubicBezTo>
                  <a:cubicBezTo>
                    <a:pt x="10913" y="2038"/>
                    <a:pt x="10745" y="2110"/>
                    <a:pt x="9851" y="2161"/>
                  </a:cubicBezTo>
                  <a:cubicBezTo>
                    <a:pt x="9008" y="2210"/>
                    <a:pt x="8804" y="2292"/>
                    <a:pt x="8804" y="2573"/>
                  </a:cubicBezTo>
                  <a:cubicBezTo>
                    <a:pt x="8804" y="3214"/>
                    <a:pt x="8364" y="3403"/>
                    <a:pt x="6877" y="3403"/>
                  </a:cubicBezTo>
                  <a:cubicBezTo>
                    <a:pt x="5529" y="3403"/>
                    <a:pt x="5422" y="3431"/>
                    <a:pt x="5363" y="3851"/>
                  </a:cubicBezTo>
                  <a:cubicBezTo>
                    <a:pt x="5322" y="4136"/>
                    <a:pt x="5137" y="4325"/>
                    <a:pt x="4860" y="4364"/>
                  </a:cubicBezTo>
                  <a:cubicBezTo>
                    <a:pt x="4553" y="4408"/>
                    <a:pt x="4407" y="4585"/>
                    <a:pt x="4363" y="4961"/>
                  </a:cubicBezTo>
                  <a:cubicBezTo>
                    <a:pt x="4319" y="5343"/>
                    <a:pt x="4168" y="5519"/>
                    <a:pt x="3848" y="5564"/>
                  </a:cubicBezTo>
                  <a:cubicBezTo>
                    <a:pt x="3460" y="5619"/>
                    <a:pt x="3400" y="5749"/>
                    <a:pt x="3400" y="6501"/>
                  </a:cubicBezTo>
                  <a:cubicBezTo>
                    <a:pt x="3400" y="7254"/>
                    <a:pt x="3460" y="7384"/>
                    <a:pt x="3848" y="7439"/>
                  </a:cubicBezTo>
                  <a:cubicBezTo>
                    <a:pt x="4133" y="7479"/>
                    <a:pt x="4324" y="7663"/>
                    <a:pt x="4363" y="7940"/>
                  </a:cubicBezTo>
                  <a:cubicBezTo>
                    <a:pt x="4402" y="8213"/>
                    <a:pt x="4593" y="8397"/>
                    <a:pt x="4866" y="8436"/>
                  </a:cubicBezTo>
                  <a:cubicBezTo>
                    <a:pt x="5173" y="8480"/>
                    <a:pt x="5319" y="8660"/>
                    <a:pt x="5363" y="9039"/>
                  </a:cubicBezTo>
                  <a:cubicBezTo>
                    <a:pt x="5420" y="9535"/>
                    <a:pt x="5506" y="9587"/>
                    <a:pt x="6416" y="9642"/>
                  </a:cubicBezTo>
                  <a:cubicBezTo>
                    <a:pt x="7401" y="9701"/>
                    <a:pt x="7788" y="10039"/>
                    <a:pt x="7008" y="10161"/>
                  </a:cubicBezTo>
                  <a:cubicBezTo>
                    <a:pt x="6784" y="10196"/>
                    <a:pt x="6601" y="10306"/>
                    <a:pt x="6601" y="10400"/>
                  </a:cubicBezTo>
                  <a:cubicBezTo>
                    <a:pt x="6601" y="10546"/>
                    <a:pt x="7304" y="10665"/>
                    <a:pt x="9301" y="10860"/>
                  </a:cubicBezTo>
                  <a:cubicBezTo>
                    <a:pt x="9545" y="10884"/>
                    <a:pt x="9723" y="11069"/>
                    <a:pt x="9762" y="11337"/>
                  </a:cubicBezTo>
                  <a:cubicBezTo>
                    <a:pt x="9816" y="11717"/>
                    <a:pt x="9968" y="11787"/>
                    <a:pt x="10863" y="11839"/>
                  </a:cubicBezTo>
                  <a:lnTo>
                    <a:pt x="11904" y="11899"/>
                  </a:lnTo>
                  <a:lnTo>
                    <a:pt x="11904" y="15200"/>
                  </a:lnTo>
                  <a:lnTo>
                    <a:pt x="11904" y="18501"/>
                  </a:lnTo>
                  <a:lnTo>
                    <a:pt x="11204" y="18549"/>
                  </a:lnTo>
                  <a:cubicBezTo>
                    <a:pt x="9337" y="18685"/>
                    <a:pt x="8842" y="18822"/>
                    <a:pt x="8738" y="19218"/>
                  </a:cubicBezTo>
                  <a:cubicBezTo>
                    <a:pt x="8640" y="19593"/>
                    <a:pt x="8481" y="19611"/>
                    <a:pt x="5865" y="19558"/>
                  </a:cubicBezTo>
                  <a:cubicBezTo>
                    <a:pt x="3167" y="19504"/>
                    <a:pt x="3097" y="19490"/>
                    <a:pt x="3034" y="19051"/>
                  </a:cubicBezTo>
                  <a:cubicBezTo>
                    <a:pt x="2975" y="18630"/>
                    <a:pt x="2873" y="18603"/>
                    <a:pt x="1484" y="18603"/>
                  </a:cubicBezTo>
                  <a:lnTo>
                    <a:pt x="0" y="18603"/>
                  </a:lnTo>
                  <a:lnTo>
                    <a:pt x="0" y="19588"/>
                  </a:lnTo>
                  <a:lnTo>
                    <a:pt x="0" y="20579"/>
                  </a:lnTo>
                  <a:lnTo>
                    <a:pt x="1047" y="20639"/>
                  </a:lnTo>
                  <a:cubicBezTo>
                    <a:pt x="1962" y="20691"/>
                    <a:pt x="2111" y="20760"/>
                    <a:pt x="2167" y="21152"/>
                  </a:cubicBezTo>
                  <a:lnTo>
                    <a:pt x="2226" y="21600"/>
                  </a:lnTo>
                  <a:lnTo>
                    <a:pt x="11773" y="21600"/>
                  </a:lnTo>
                  <a:lnTo>
                    <a:pt x="11838" y="21152"/>
                  </a:lnTo>
                  <a:cubicBezTo>
                    <a:pt x="11894" y="20761"/>
                    <a:pt x="12035" y="20691"/>
                    <a:pt x="12940" y="20639"/>
                  </a:cubicBezTo>
                  <a:lnTo>
                    <a:pt x="13981" y="20579"/>
                  </a:lnTo>
                  <a:lnTo>
                    <a:pt x="14041" y="19540"/>
                  </a:lnTo>
                  <a:cubicBezTo>
                    <a:pt x="14093" y="18636"/>
                    <a:pt x="14158" y="18491"/>
                    <a:pt x="14550" y="18436"/>
                  </a:cubicBezTo>
                  <a:cubicBezTo>
                    <a:pt x="14998" y="18372"/>
                    <a:pt x="15004" y="18354"/>
                    <a:pt x="15004" y="14699"/>
                  </a:cubicBezTo>
                  <a:cubicBezTo>
                    <a:pt x="15004" y="11043"/>
                    <a:pt x="14998" y="11025"/>
                    <a:pt x="14550" y="10961"/>
                  </a:cubicBezTo>
                  <a:cubicBezTo>
                    <a:pt x="14230" y="10916"/>
                    <a:pt x="14085" y="10746"/>
                    <a:pt x="14041" y="10364"/>
                  </a:cubicBezTo>
                  <a:cubicBezTo>
                    <a:pt x="13993" y="9948"/>
                    <a:pt x="13858" y="9809"/>
                    <a:pt x="13442" y="9761"/>
                  </a:cubicBezTo>
                  <a:cubicBezTo>
                    <a:pt x="13064" y="9718"/>
                    <a:pt x="12882" y="9570"/>
                    <a:pt x="12838" y="9260"/>
                  </a:cubicBezTo>
                  <a:cubicBezTo>
                    <a:pt x="12780" y="8854"/>
                    <a:pt x="12652" y="8812"/>
                    <a:pt x="11240" y="8758"/>
                  </a:cubicBezTo>
                  <a:lnTo>
                    <a:pt x="9702" y="8699"/>
                  </a:lnTo>
                  <a:lnTo>
                    <a:pt x="9702" y="7499"/>
                  </a:lnTo>
                  <a:cubicBezTo>
                    <a:pt x="9702" y="6416"/>
                    <a:pt x="9744" y="6295"/>
                    <a:pt x="10139" y="6239"/>
                  </a:cubicBezTo>
                  <a:cubicBezTo>
                    <a:pt x="10411" y="6200"/>
                    <a:pt x="10603" y="6010"/>
                    <a:pt x="10641" y="5737"/>
                  </a:cubicBezTo>
                  <a:cubicBezTo>
                    <a:pt x="10680" y="5465"/>
                    <a:pt x="10865" y="5275"/>
                    <a:pt x="11138" y="5236"/>
                  </a:cubicBezTo>
                  <a:cubicBezTo>
                    <a:pt x="11411" y="5197"/>
                    <a:pt x="11602" y="5013"/>
                    <a:pt x="11641" y="4740"/>
                  </a:cubicBezTo>
                  <a:cubicBezTo>
                    <a:pt x="11692" y="4384"/>
                    <a:pt x="11851" y="4292"/>
                    <a:pt x="12503" y="4251"/>
                  </a:cubicBezTo>
                  <a:cubicBezTo>
                    <a:pt x="14367" y="4134"/>
                    <a:pt x="14961" y="3985"/>
                    <a:pt x="15058" y="3612"/>
                  </a:cubicBezTo>
                  <a:cubicBezTo>
                    <a:pt x="15142" y="3293"/>
                    <a:pt x="15450" y="3223"/>
                    <a:pt x="17279" y="3099"/>
                  </a:cubicBezTo>
                  <a:cubicBezTo>
                    <a:pt x="19271" y="2963"/>
                    <a:pt x="20041" y="2704"/>
                    <a:pt x="18895" y="2561"/>
                  </a:cubicBezTo>
                  <a:cubicBezTo>
                    <a:pt x="18616" y="2526"/>
                    <a:pt x="18368" y="2409"/>
                    <a:pt x="18344" y="2299"/>
                  </a:cubicBezTo>
                  <a:cubicBezTo>
                    <a:pt x="18318" y="2181"/>
                    <a:pt x="18987" y="2076"/>
                    <a:pt x="19954" y="2042"/>
                  </a:cubicBezTo>
                  <a:lnTo>
                    <a:pt x="21600" y="1982"/>
                  </a:lnTo>
                  <a:lnTo>
                    <a:pt x="21600" y="991"/>
                  </a:lnTo>
                  <a:lnTo>
                    <a:pt x="21600" y="0"/>
                  </a:lnTo>
                  <a:lnTo>
                    <a:pt x="18416" y="0"/>
                  </a:lnTo>
                  <a:close/>
                  <a:moveTo>
                    <a:pt x="299" y="17600"/>
                  </a:moveTo>
                  <a:cubicBezTo>
                    <a:pt x="134" y="17600"/>
                    <a:pt x="0" y="17693"/>
                    <a:pt x="0" y="17803"/>
                  </a:cubicBezTo>
                  <a:cubicBezTo>
                    <a:pt x="0" y="17913"/>
                    <a:pt x="134" y="18000"/>
                    <a:pt x="299" y="18000"/>
                  </a:cubicBezTo>
                  <a:cubicBezTo>
                    <a:pt x="464" y="18000"/>
                    <a:pt x="599" y="17913"/>
                    <a:pt x="599" y="17803"/>
                  </a:cubicBezTo>
                  <a:cubicBezTo>
                    <a:pt x="599" y="17693"/>
                    <a:pt x="464" y="17600"/>
                    <a:pt x="299" y="17600"/>
                  </a:cubicBezTo>
                  <a:close/>
                  <a:moveTo>
                    <a:pt x="11204" y="17600"/>
                  </a:moveTo>
                  <a:cubicBezTo>
                    <a:pt x="11094" y="17600"/>
                    <a:pt x="11000" y="17693"/>
                    <a:pt x="11000" y="17803"/>
                  </a:cubicBezTo>
                  <a:cubicBezTo>
                    <a:pt x="11001" y="17913"/>
                    <a:pt x="11094" y="18000"/>
                    <a:pt x="11204" y="18000"/>
                  </a:cubicBezTo>
                  <a:cubicBezTo>
                    <a:pt x="11314" y="18000"/>
                    <a:pt x="11401" y="17913"/>
                    <a:pt x="11401" y="17803"/>
                  </a:cubicBezTo>
                  <a:cubicBezTo>
                    <a:pt x="11401" y="17693"/>
                    <a:pt x="11314" y="17600"/>
                    <a:pt x="11204" y="1760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pic>
        <p:nvPicPr>
          <p:cNvPr id="237" name="pasted-image.png" descr="pasted-image.png"/>
          <p:cNvPicPr>
            <a:picLocks noChangeAspect="1"/>
          </p:cNvPicPr>
          <p:nvPr/>
        </p:nvPicPr>
        <p:blipFill>
          <a:blip r:embed="rId9"/>
          <a:srcRect l="11144" t="8403" r="10326" b="7735"/>
          <a:stretch>
            <a:fillRect/>
          </a:stretch>
        </p:blipFill>
        <p:spPr>
          <a:xfrm>
            <a:off x="8638471" y="1709236"/>
            <a:ext cx="1315923" cy="1320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92" extrusionOk="0">
                <a:moveTo>
                  <a:pt x="19085" y="0"/>
                </a:moveTo>
                <a:cubicBezTo>
                  <a:pt x="16666" y="0"/>
                  <a:pt x="16595" y="14"/>
                  <a:pt x="16527" y="487"/>
                </a:cubicBezTo>
                <a:cubicBezTo>
                  <a:pt x="16468" y="903"/>
                  <a:pt x="16304" y="982"/>
                  <a:pt x="15408" y="1039"/>
                </a:cubicBezTo>
                <a:cubicBezTo>
                  <a:pt x="14471" y="1098"/>
                  <a:pt x="14366" y="1160"/>
                  <a:pt x="14425" y="1584"/>
                </a:cubicBezTo>
                <a:cubicBezTo>
                  <a:pt x="14480" y="1976"/>
                  <a:pt x="14369" y="2067"/>
                  <a:pt x="13794" y="2123"/>
                </a:cubicBezTo>
                <a:cubicBezTo>
                  <a:pt x="13271" y="2173"/>
                  <a:pt x="13084" y="2305"/>
                  <a:pt x="13033" y="2661"/>
                </a:cubicBezTo>
                <a:cubicBezTo>
                  <a:pt x="12975" y="3061"/>
                  <a:pt x="12807" y="3145"/>
                  <a:pt x="11946" y="3200"/>
                </a:cubicBezTo>
                <a:cubicBezTo>
                  <a:pt x="11084" y="3255"/>
                  <a:pt x="10910" y="3344"/>
                  <a:pt x="10853" y="3745"/>
                </a:cubicBezTo>
                <a:cubicBezTo>
                  <a:pt x="10809" y="4047"/>
                  <a:pt x="10604" y="4247"/>
                  <a:pt x="10293" y="4291"/>
                </a:cubicBezTo>
                <a:cubicBezTo>
                  <a:pt x="9838" y="4355"/>
                  <a:pt x="9805" y="4468"/>
                  <a:pt x="9805" y="5849"/>
                </a:cubicBezTo>
                <a:lnTo>
                  <a:pt x="9805" y="7335"/>
                </a:lnTo>
                <a:lnTo>
                  <a:pt x="11386" y="7400"/>
                </a:lnTo>
                <a:cubicBezTo>
                  <a:pt x="12837" y="7458"/>
                  <a:pt x="12969" y="7505"/>
                  <a:pt x="13033" y="7952"/>
                </a:cubicBezTo>
                <a:cubicBezTo>
                  <a:pt x="13083" y="8306"/>
                  <a:pt x="13254" y="8439"/>
                  <a:pt x="13644" y="8439"/>
                </a:cubicBezTo>
                <a:cubicBezTo>
                  <a:pt x="14316" y="8439"/>
                  <a:pt x="14484" y="8849"/>
                  <a:pt x="14236" y="9893"/>
                </a:cubicBezTo>
                <a:cubicBezTo>
                  <a:pt x="14096" y="10485"/>
                  <a:pt x="13915" y="10726"/>
                  <a:pt x="13573" y="10775"/>
                </a:cubicBezTo>
                <a:cubicBezTo>
                  <a:pt x="13283" y="10817"/>
                  <a:pt x="13074" y="11029"/>
                  <a:pt x="13033" y="11321"/>
                </a:cubicBezTo>
                <a:cubicBezTo>
                  <a:pt x="12990" y="11616"/>
                  <a:pt x="12783" y="11818"/>
                  <a:pt x="12486" y="11860"/>
                </a:cubicBezTo>
                <a:cubicBezTo>
                  <a:pt x="12189" y="11901"/>
                  <a:pt x="11988" y="12103"/>
                  <a:pt x="11946" y="12398"/>
                </a:cubicBezTo>
                <a:cubicBezTo>
                  <a:pt x="11879" y="12865"/>
                  <a:pt x="11802" y="12877"/>
                  <a:pt x="7078" y="13002"/>
                </a:cubicBezTo>
                <a:cubicBezTo>
                  <a:pt x="4439" y="13072"/>
                  <a:pt x="2260" y="13145"/>
                  <a:pt x="2237" y="13164"/>
                </a:cubicBezTo>
                <a:cubicBezTo>
                  <a:pt x="2213" y="13184"/>
                  <a:pt x="2162" y="13664"/>
                  <a:pt x="2126" y="14229"/>
                </a:cubicBezTo>
                <a:cubicBezTo>
                  <a:pt x="2070" y="15098"/>
                  <a:pt x="1991" y="15262"/>
                  <a:pt x="1586" y="15319"/>
                </a:cubicBezTo>
                <a:cubicBezTo>
                  <a:pt x="1182" y="15376"/>
                  <a:pt x="1095" y="15548"/>
                  <a:pt x="1039" y="16403"/>
                </a:cubicBezTo>
                <a:cubicBezTo>
                  <a:pt x="983" y="17272"/>
                  <a:pt x="900" y="17427"/>
                  <a:pt x="473" y="17487"/>
                </a:cubicBezTo>
                <a:cubicBezTo>
                  <a:pt x="-7" y="17555"/>
                  <a:pt x="-23" y="17633"/>
                  <a:pt x="11" y="19480"/>
                </a:cubicBezTo>
                <a:cubicBezTo>
                  <a:pt x="43" y="21252"/>
                  <a:pt x="77" y="21403"/>
                  <a:pt x="506" y="21486"/>
                </a:cubicBezTo>
                <a:cubicBezTo>
                  <a:pt x="915" y="21566"/>
                  <a:pt x="2123" y="21600"/>
                  <a:pt x="3278" y="21590"/>
                </a:cubicBezTo>
                <a:cubicBezTo>
                  <a:pt x="4433" y="21580"/>
                  <a:pt x="5538" y="21526"/>
                  <a:pt x="5757" y="21441"/>
                </a:cubicBezTo>
                <a:cubicBezTo>
                  <a:pt x="6157" y="21285"/>
                  <a:pt x="6151" y="21271"/>
                  <a:pt x="5679" y="21148"/>
                </a:cubicBezTo>
                <a:cubicBezTo>
                  <a:pt x="4881" y="20941"/>
                  <a:pt x="5371" y="20551"/>
                  <a:pt x="6434" y="20551"/>
                </a:cubicBezTo>
                <a:cubicBezTo>
                  <a:pt x="7247" y="20551"/>
                  <a:pt x="7404" y="20488"/>
                  <a:pt x="7404" y="20136"/>
                </a:cubicBezTo>
                <a:cubicBezTo>
                  <a:pt x="7404" y="19535"/>
                  <a:pt x="7847" y="19342"/>
                  <a:pt x="7989" y="19883"/>
                </a:cubicBezTo>
                <a:cubicBezTo>
                  <a:pt x="8147" y="20481"/>
                  <a:pt x="8448" y="20463"/>
                  <a:pt x="8536" y="19850"/>
                </a:cubicBezTo>
                <a:cubicBezTo>
                  <a:pt x="8579" y="19545"/>
                  <a:pt x="8783" y="19340"/>
                  <a:pt x="9076" y="19298"/>
                </a:cubicBezTo>
                <a:cubicBezTo>
                  <a:pt x="9334" y="19262"/>
                  <a:pt x="9594" y="19043"/>
                  <a:pt x="9655" y="18812"/>
                </a:cubicBezTo>
                <a:cubicBezTo>
                  <a:pt x="9747" y="18463"/>
                  <a:pt x="9955" y="18390"/>
                  <a:pt x="10892" y="18390"/>
                </a:cubicBezTo>
                <a:cubicBezTo>
                  <a:pt x="11870" y="18390"/>
                  <a:pt x="12040" y="18456"/>
                  <a:pt x="12148" y="18864"/>
                </a:cubicBezTo>
                <a:lnTo>
                  <a:pt x="12271" y="19331"/>
                </a:lnTo>
                <a:lnTo>
                  <a:pt x="12453" y="18851"/>
                </a:lnTo>
                <a:cubicBezTo>
                  <a:pt x="12701" y="18187"/>
                  <a:pt x="12993" y="18430"/>
                  <a:pt x="13156" y="19441"/>
                </a:cubicBezTo>
                <a:cubicBezTo>
                  <a:pt x="13318" y="20444"/>
                  <a:pt x="13646" y="20551"/>
                  <a:pt x="16469" y="20551"/>
                </a:cubicBezTo>
                <a:lnTo>
                  <a:pt x="18278" y="20551"/>
                </a:lnTo>
                <a:lnTo>
                  <a:pt x="18349" y="19961"/>
                </a:lnTo>
                <a:cubicBezTo>
                  <a:pt x="18399" y="19535"/>
                  <a:pt x="18558" y="19341"/>
                  <a:pt x="18909" y="19292"/>
                </a:cubicBezTo>
                <a:cubicBezTo>
                  <a:pt x="19322" y="19234"/>
                  <a:pt x="19397" y="19092"/>
                  <a:pt x="19397" y="18383"/>
                </a:cubicBezTo>
                <a:lnTo>
                  <a:pt x="19397" y="17539"/>
                </a:lnTo>
                <a:lnTo>
                  <a:pt x="17380" y="17481"/>
                </a:lnTo>
                <a:cubicBezTo>
                  <a:pt x="15577" y="17425"/>
                  <a:pt x="15346" y="17371"/>
                  <a:pt x="15167" y="16968"/>
                </a:cubicBezTo>
                <a:cubicBezTo>
                  <a:pt x="15057" y="16720"/>
                  <a:pt x="14760" y="16428"/>
                  <a:pt x="14510" y="16319"/>
                </a:cubicBezTo>
                <a:cubicBezTo>
                  <a:pt x="13895" y="16051"/>
                  <a:pt x="13914" y="15271"/>
                  <a:pt x="14536" y="15183"/>
                </a:cubicBezTo>
                <a:cubicBezTo>
                  <a:pt x="14870" y="15136"/>
                  <a:pt x="15029" y="14941"/>
                  <a:pt x="15076" y="14534"/>
                </a:cubicBezTo>
                <a:cubicBezTo>
                  <a:pt x="15123" y="14127"/>
                  <a:pt x="15289" y="13932"/>
                  <a:pt x="15623" y="13885"/>
                </a:cubicBezTo>
                <a:cubicBezTo>
                  <a:pt x="15920" y="13843"/>
                  <a:pt x="16127" y="13641"/>
                  <a:pt x="16169" y="13346"/>
                </a:cubicBezTo>
                <a:cubicBezTo>
                  <a:pt x="16212" y="13051"/>
                  <a:pt x="16419" y="12849"/>
                  <a:pt x="16716" y="12807"/>
                </a:cubicBezTo>
                <a:cubicBezTo>
                  <a:pt x="17013" y="12765"/>
                  <a:pt x="17214" y="12557"/>
                  <a:pt x="17256" y="12262"/>
                </a:cubicBezTo>
                <a:cubicBezTo>
                  <a:pt x="17298" y="11966"/>
                  <a:pt x="17510" y="11765"/>
                  <a:pt x="17809" y="11723"/>
                </a:cubicBezTo>
                <a:cubicBezTo>
                  <a:pt x="18213" y="11666"/>
                  <a:pt x="18294" y="11498"/>
                  <a:pt x="18349" y="10646"/>
                </a:cubicBezTo>
                <a:cubicBezTo>
                  <a:pt x="18409" y="9730"/>
                  <a:pt x="18467" y="9636"/>
                  <a:pt x="18961" y="9633"/>
                </a:cubicBezTo>
                <a:cubicBezTo>
                  <a:pt x="19394" y="9631"/>
                  <a:pt x="19511" y="9520"/>
                  <a:pt x="19514" y="9094"/>
                </a:cubicBezTo>
                <a:cubicBezTo>
                  <a:pt x="19517" y="8754"/>
                  <a:pt x="19700" y="8465"/>
                  <a:pt x="20015" y="8309"/>
                </a:cubicBezTo>
                <a:lnTo>
                  <a:pt x="20510" y="8062"/>
                </a:lnTo>
                <a:lnTo>
                  <a:pt x="20041" y="7939"/>
                </a:lnTo>
                <a:cubicBezTo>
                  <a:pt x="19481" y="7793"/>
                  <a:pt x="19671" y="7355"/>
                  <a:pt x="20295" y="7355"/>
                </a:cubicBezTo>
                <a:cubicBezTo>
                  <a:pt x="20623" y="7355"/>
                  <a:pt x="20717" y="7233"/>
                  <a:pt x="20666" y="6868"/>
                </a:cubicBezTo>
                <a:cubicBezTo>
                  <a:pt x="20615" y="6502"/>
                  <a:pt x="20720" y="6368"/>
                  <a:pt x="21089" y="6316"/>
                </a:cubicBezTo>
                <a:cubicBezTo>
                  <a:pt x="21572" y="6248"/>
                  <a:pt x="21577" y="6195"/>
                  <a:pt x="21577" y="3122"/>
                </a:cubicBezTo>
                <a:lnTo>
                  <a:pt x="21577" y="0"/>
                </a:lnTo>
                <a:lnTo>
                  <a:pt x="19085" y="0"/>
                </a:lnTo>
                <a:close/>
                <a:moveTo>
                  <a:pt x="7130" y="12178"/>
                </a:moveTo>
                <a:cubicBezTo>
                  <a:pt x="6860" y="12229"/>
                  <a:pt x="7085" y="12275"/>
                  <a:pt x="7625" y="12275"/>
                </a:cubicBezTo>
                <a:cubicBezTo>
                  <a:pt x="8165" y="12275"/>
                  <a:pt x="8383" y="12229"/>
                  <a:pt x="8113" y="12178"/>
                </a:cubicBezTo>
                <a:cubicBezTo>
                  <a:pt x="7843" y="12126"/>
                  <a:pt x="7400" y="12126"/>
                  <a:pt x="7130" y="12178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38" name="pasted-image.png" descr="pasted-image.png"/>
          <p:cNvPicPr>
            <a:picLocks noChangeAspect="1"/>
          </p:cNvPicPr>
          <p:nvPr/>
        </p:nvPicPr>
        <p:blipFill>
          <a:blip r:embed="rId10"/>
          <a:srcRect l="16250" t="11538" r="5822" b="8338"/>
          <a:stretch>
            <a:fillRect/>
          </a:stretch>
        </p:blipFill>
        <p:spPr>
          <a:xfrm>
            <a:off x="9885082" y="2837722"/>
            <a:ext cx="1661718" cy="1662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extrusionOk="0">
                <a:moveTo>
                  <a:pt x="1063" y="0"/>
                </a:moveTo>
                <a:lnTo>
                  <a:pt x="1006" y="474"/>
                </a:lnTo>
                <a:cubicBezTo>
                  <a:pt x="963" y="848"/>
                  <a:pt x="849" y="963"/>
                  <a:pt x="475" y="1005"/>
                </a:cubicBezTo>
                <a:cubicBezTo>
                  <a:pt x="15" y="1058"/>
                  <a:pt x="0" y="1093"/>
                  <a:pt x="0" y="2083"/>
                </a:cubicBezTo>
                <a:lnTo>
                  <a:pt x="0" y="3109"/>
                </a:lnTo>
                <a:lnTo>
                  <a:pt x="944" y="3109"/>
                </a:lnTo>
                <a:cubicBezTo>
                  <a:pt x="1880" y="3109"/>
                  <a:pt x="1886" y="3105"/>
                  <a:pt x="1940" y="2547"/>
                </a:cubicBezTo>
                <a:cubicBezTo>
                  <a:pt x="1990" y="2031"/>
                  <a:pt x="2043" y="1985"/>
                  <a:pt x="2600" y="1985"/>
                </a:cubicBezTo>
                <a:cubicBezTo>
                  <a:pt x="3157" y="1985"/>
                  <a:pt x="3210" y="2031"/>
                  <a:pt x="3260" y="2547"/>
                </a:cubicBezTo>
                <a:lnTo>
                  <a:pt x="3312" y="3109"/>
                </a:lnTo>
                <a:lnTo>
                  <a:pt x="5293" y="3109"/>
                </a:lnTo>
                <a:cubicBezTo>
                  <a:pt x="7263" y="3109"/>
                  <a:pt x="7274" y="3111"/>
                  <a:pt x="7274" y="2702"/>
                </a:cubicBezTo>
                <a:cubicBezTo>
                  <a:pt x="7274" y="2019"/>
                  <a:pt x="7633" y="1884"/>
                  <a:pt x="9296" y="1939"/>
                </a:cubicBezTo>
                <a:lnTo>
                  <a:pt x="10828" y="1985"/>
                </a:lnTo>
                <a:lnTo>
                  <a:pt x="10880" y="2537"/>
                </a:lnTo>
                <a:cubicBezTo>
                  <a:pt x="10924" y="2990"/>
                  <a:pt x="11017" y="3101"/>
                  <a:pt x="11401" y="3145"/>
                </a:cubicBezTo>
                <a:lnTo>
                  <a:pt x="11865" y="3197"/>
                </a:lnTo>
                <a:lnTo>
                  <a:pt x="11865" y="4837"/>
                </a:lnTo>
                <a:lnTo>
                  <a:pt x="11865" y="6482"/>
                </a:lnTo>
                <a:lnTo>
                  <a:pt x="11401" y="6533"/>
                </a:lnTo>
                <a:cubicBezTo>
                  <a:pt x="11017" y="6577"/>
                  <a:pt x="10924" y="6683"/>
                  <a:pt x="10880" y="7136"/>
                </a:cubicBezTo>
                <a:cubicBezTo>
                  <a:pt x="10836" y="7590"/>
                  <a:pt x="10747" y="7701"/>
                  <a:pt x="10364" y="7745"/>
                </a:cubicBezTo>
                <a:cubicBezTo>
                  <a:pt x="10004" y="7786"/>
                  <a:pt x="9884" y="7901"/>
                  <a:pt x="9843" y="8260"/>
                </a:cubicBezTo>
                <a:cubicBezTo>
                  <a:pt x="9798" y="8643"/>
                  <a:pt x="9688" y="8737"/>
                  <a:pt x="9234" y="8781"/>
                </a:cubicBezTo>
                <a:cubicBezTo>
                  <a:pt x="8779" y="8825"/>
                  <a:pt x="8675" y="8914"/>
                  <a:pt x="8630" y="9297"/>
                </a:cubicBezTo>
                <a:cubicBezTo>
                  <a:pt x="8589" y="9656"/>
                  <a:pt x="8470" y="9776"/>
                  <a:pt x="8109" y="9818"/>
                </a:cubicBezTo>
                <a:cubicBezTo>
                  <a:pt x="7749" y="9859"/>
                  <a:pt x="7630" y="9974"/>
                  <a:pt x="7588" y="10333"/>
                </a:cubicBezTo>
                <a:cubicBezTo>
                  <a:pt x="7544" y="10716"/>
                  <a:pt x="7439" y="10810"/>
                  <a:pt x="6985" y="10854"/>
                </a:cubicBezTo>
                <a:cubicBezTo>
                  <a:pt x="6530" y="10898"/>
                  <a:pt x="6420" y="10992"/>
                  <a:pt x="6376" y="11375"/>
                </a:cubicBezTo>
                <a:cubicBezTo>
                  <a:pt x="6327" y="11800"/>
                  <a:pt x="6237" y="11851"/>
                  <a:pt x="5319" y="11989"/>
                </a:cubicBezTo>
                <a:cubicBezTo>
                  <a:pt x="4366" y="12131"/>
                  <a:pt x="4314" y="12162"/>
                  <a:pt x="4364" y="12592"/>
                </a:cubicBezTo>
                <a:cubicBezTo>
                  <a:pt x="4411" y="12989"/>
                  <a:pt x="4348" y="13056"/>
                  <a:pt x="3864" y="13102"/>
                </a:cubicBezTo>
                <a:cubicBezTo>
                  <a:pt x="3409" y="13146"/>
                  <a:pt x="3305" y="13235"/>
                  <a:pt x="3260" y="13618"/>
                </a:cubicBezTo>
                <a:cubicBezTo>
                  <a:pt x="3209" y="14061"/>
                  <a:pt x="3152" y="14085"/>
                  <a:pt x="2120" y="14134"/>
                </a:cubicBezTo>
                <a:lnTo>
                  <a:pt x="1037" y="14185"/>
                </a:lnTo>
                <a:lnTo>
                  <a:pt x="1037" y="15206"/>
                </a:lnTo>
                <a:cubicBezTo>
                  <a:pt x="1037" y="16187"/>
                  <a:pt x="1057" y="16221"/>
                  <a:pt x="1517" y="16273"/>
                </a:cubicBezTo>
                <a:cubicBezTo>
                  <a:pt x="2061" y="16336"/>
                  <a:pt x="2097" y="16650"/>
                  <a:pt x="1568" y="16732"/>
                </a:cubicBezTo>
                <a:cubicBezTo>
                  <a:pt x="932" y="16832"/>
                  <a:pt x="1193" y="17071"/>
                  <a:pt x="2069" y="17191"/>
                </a:cubicBezTo>
                <a:cubicBezTo>
                  <a:pt x="2541" y="17256"/>
                  <a:pt x="2994" y="17273"/>
                  <a:pt x="3069" y="17227"/>
                </a:cubicBezTo>
                <a:cubicBezTo>
                  <a:pt x="3145" y="17182"/>
                  <a:pt x="4219" y="17198"/>
                  <a:pt x="5458" y="17258"/>
                </a:cubicBezTo>
                <a:lnTo>
                  <a:pt x="7707" y="17367"/>
                </a:lnTo>
                <a:lnTo>
                  <a:pt x="7655" y="17826"/>
                </a:lnTo>
                <a:cubicBezTo>
                  <a:pt x="7598" y="18321"/>
                  <a:pt x="7512" y="18299"/>
                  <a:pt x="10307" y="18532"/>
                </a:cubicBezTo>
                <a:cubicBezTo>
                  <a:pt x="10730" y="18567"/>
                  <a:pt x="10836" y="18666"/>
                  <a:pt x="10880" y="19048"/>
                </a:cubicBezTo>
                <a:cubicBezTo>
                  <a:pt x="10934" y="19515"/>
                  <a:pt x="10937" y="19514"/>
                  <a:pt x="12525" y="19563"/>
                </a:cubicBezTo>
                <a:cubicBezTo>
                  <a:pt x="14112" y="19613"/>
                  <a:pt x="14117" y="19613"/>
                  <a:pt x="14171" y="20079"/>
                </a:cubicBezTo>
                <a:cubicBezTo>
                  <a:pt x="14222" y="20524"/>
                  <a:pt x="14279" y="20551"/>
                  <a:pt x="15301" y="20600"/>
                </a:cubicBezTo>
                <a:cubicBezTo>
                  <a:pt x="16358" y="20650"/>
                  <a:pt x="16372" y="20657"/>
                  <a:pt x="16317" y="21126"/>
                </a:cubicBezTo>
                <a:lnTo>
                  <a:pt x="16260" y="21600"/>
                </a:lnTo>
                <a:lnTo>
                  <a:pt x="21434" y="21600"/>
                </a:lnTo>
                <a:lnTo>
                  <a:pt x="21553" y="20883"/>
                </a:lnTo>
                <a:cubicBezTo>
                  <a:pt x="21585" y="20686"/>
                  <a:pt x="21599" y="20421"/>
                  <a:pt x="21599" y="20156"/>
                </a:cubicBezTo>
                <a:cubicBezTo>
                  <a:pt x="21600" y="19891"/>
                  <a:pt x="21584" y="19623"/>
                  <a:pt x="21553" y="19419"/>
                </a:cubicBezTo>
                <a:lnTo>
                  <a:pt x="21445" y="18676"/>
                </a:lnTo>
                <a:lnTo>
                  <a:pt x="19949" y="18625"/>
                </a:lnTo>
                <a:lnTo>
                  <a:pt x="18447" y="18578"/>
                </a:lnTo>
                <a:lnTo>
                  <a:pt x="18396" y="18021"/>
                </a:lnTo>
                <a:lnTo>
                  <a:pt x="18344" y="17465"/>
                </a:lnTo>
                <a:lnTo>
                  <a:pt x="16750" y="17418"/>
                </a:lnTo>
                <a:cubicBezTo>
                  <a:pt x="15163" y="17369"/>
                  <a:pt x="15158" y="17368"/>
                  <a:pt x="15105" y="16903"/>
                </a:cubicBezTo>
                <a:cubicBezTo>
                  <a:pt x="15053" y="16457"/>
                  <a:pt x="15001" y="16431"/>
                  <a:pt x="13980" y="16382"/>
                </a:cubicBezTo>
                <a:cubicBezTo>
                  <a:pt x="12968" y="16333"/>
                  <a:pt x="12905" y="16304"/>
                  <a:pt x="12855" y="15876"/>
                </a:cubicBezTo>
                <a:cubicBezTo>
                  <a:pt x="12803" y="15426"/>
                  <a:pt x="12794" y="15425"/>
                  <a:pt x="10689" y="15273"/>
                </a:cubicBezTo>
                <a:lnTo>
                  <a:pt x="8574" y="15118"/>
                </a:lnTo>
                <a:lnTo>
                  <a:pt x="8522" y="14123"/>
                </a:lnTo>
                <a:cubicBezTo>
                  <a:pt x="8465" y="13024"/>
                  <a:pt x="8442" y="13053"/>
                  <a:pt x="9734" y="12881"/>
                </a:cubicBezTo>
                <a:cubicBezTo>
                  <a:pt x="10455" y="12784"/>
                  <a:pt x="10553" y="12717"/>
                  <a:pt x="10601" y="12303"/>
                </a:cubicBezTo>
                <a:cubicBezTo>
                  <a:pt x="10643" y="11939"/>
                  <a:pt x="10761" y="11825"/>
                  <a:pt x="11132" y="11782"/>
                </a:cubicBezTo>
                <a:cubicBezTo>
                  <a:pt x="11704" y="11717"/>
                  <a:pt x="11766" y="11278"/>
                  <a:pt x="11215" y="11200"/>
                </a:cubicBezTo>
                <a:cubicBezTo>
                  <a:pt x="11001" y="11169"/>
                  <a:pt x="10828" y="11068"/>
                  <a:pt x="10828" y="10973"/>
                </a:cubicBezTo>
                <a:cubicBezTo>
                  <a:pt x="10828" y="10875"/>
                  <a:pt x="11475" y="10779"/>
                  <a:pt x="12324" y="10751"/>
                </a:cubicBezTo>
                <a:lnTo>
                  <a:pt x="13820" y="10699"/>
                </a:lnTo>
                <a:lnTo>
                  <a:pt x="13970" y="9715"/>
                </a:lnTo>
                <a:cubicBezTo>
                  <a:pt x="14105" y="8815"/>
                  <a:pt x="14159" y="8722"/>
                  <a:pt x="14584" y="8673"/>
                </a:cubicBezTo>
                <a:cubicBezTo>
                  <a:pt x="14967" y="8629"/>
                  <a:pt x="15061" y="8523"/>
                  <a:pt x="15105" y="8070"/>
                </a:cubicBezTo>
                <a:cubicBezTo>
                  <a:pt x="15152" y="7580"/>
                  <a:pt x="15213" y="7525"/>
                  <a:pt x="15636" y="7575"/>
                </a:cubicBezTo>
                <a:lnTo>
                  <a:pt x="16111" y="7626"/>
                </a:lnTo>
                <a:lnTo>
                  <a:pt x="16111" y="5466"/>
                </a:lnTo>
                <a:lnTo>
                  <a:pt x="16111" y="3305"/>
                </a:lnTo>
                <a:lnTo>
                  <a:pt x="15636" y="3254"/>
                </a:lnTo>
                <a:cubicBezTo>
                  <a:pt x="15241" y="3208"/>
                  <a:pt x="15149" y="3102"/>
                  <a:pt x="15105" y="2645"/>
                </a:cubicBezTo>
                <a:cubicBezTo>
                  <a:pt x="15061" y="2192"/>
                  <a:pt x="14967" y="2086"/>
                  <a:pt x="14584" y="2042"/>
                </a:cubicBezTo>
                <a:cubicBezTo>
                  <a:pt x="14222" y="2000"/>
                  <a:pt x="14104" y="1883"/>
                  <a:pt x="14063" y="1521"/>
                </a:cubicBezTo>
                <a:cubicBezTo>
                  <a:pt x="14011" y="1076"/>
                  <a:pt x="13959" y="1049"/>
                  <a:pt x="12938" y="1000"/>
                </a:cubicBezTo>
                <a:cubicBezTo>
                  <a:pt x="11912" y="951"/>
                  <a:pt x="11866" y="929"/>
                  <a:pt x="11813" y="474"/>
                </a:cubicBezTo>
                <a:lnTo>
                  <a:pt x="11757" y="0"/>
                </a:lnTo>
                <a:lnTo>
                  <a:pt x="6407" y="0"/>
                </a:lnTo>
                <a:lnTo>
                  <a:pt x="1063" y="0"/>
                </a:lnTo>
                <a:close/>
                <a:moveTo>
                  <a:pt x="11174" y="3630"/>
                </a:moveTo>
                <a:cubicBezTo>
                  <a:pt x="11031" y="3630"/>
                  <a:pt x="10916" y="3705"/>
                  <a:pt x="10916" y="3800"/>
                </a:cubicBezTo>
                <a:cubicBezTo>
                  <a:pt x="10916" y="3895"/>
                  <a:pt x="11031" y="3976"/>
                  <a:pt x="11174" y="3976"/>
                </a:cubicBezTo>
                <a:cubicBezTo>
                  <a:pt x="11317" y="3976"/>
                  <a:pt x="11432" y="3895"/>
                  <a:pt x="11432" y="3800"/>
                </a:cubicBezTo>
                <a:cubicBezTo>
                  <a:pt x="11432" y="3705"/>
                  <a:pt x="11317" y="3630"/>
                  <a:pt x="11174" y="3630"/>
                </a:cubicBezTo>
                <a:close/>
                <a:moveTo>
                  <a:pt x="15765" y="8121"/>
                </a:moveTo>
                <a:cubicBezTo>
                  <a:pt x="15670" y="8121"/>
                  <a:pt x="15590" y="8202"/>
                  <a:pt x="15590" y="8297"/>
                </a:cubicBezTo>
                <a:cubicBezTo>
                  <a:pt x="15590" y="8392"/>
                  <a:pt x="15670" y="8467"/>
                  <a:pt x="15765" y="8467"/>
                </a:cubicBezTo>
                <a:cubicBezTo>
                  <a:pt x="15860" y="8467"/>
                  <a:pt x="15935" y="8392"/>
                  <a:pt x="15935" y="8297"/>
                </a:cubicBezTo>
                <a:cubicBezTo>
                  <a:pt x="15935" y="8202"/>
                  <a:pt x="15860" y="8121"/>
                  <a:pt x="15765" y="8121"/>
                </a:cubicBezTo>
                <a:close/>
                <a:moveTo>
                  <a:pt x="14723" y="9158"/>
                </a:moveTo>
                <a:cubicBezTo>
                  <a:pt x="14628" y="9158"/>
                  <a:pt x="14553" y="9238"/>
                  <a:pt x="14553" y="9333"/>
                </a:cubicBezTo>
                <a:cubicBezTo>
                  <a:pt x="14553" y="9428"/>
                  <a:pt x="14628" y="9503"/>
                  <a:pt x="14723" y="9503"/>
                </a:cubicBezTo>
                <a:cubicBezTo>
                  <a:pt x="14818" y="9503"/>
                  <a:pt x="14898" y="9428"/>
                  <a:pt x="14898" y="9333"/>
                </a:cubicBezTo>
                <a:cubicBezTo>
                  <a:pt x="14898" y="9238"/>
                  <a:pt x="14818" y="9158"/>
                  <a:pt x="14723" y="9158"/>
                </a:cubicBezTo>
                <a:close/>
                <a:moveTo>
                  <a:pt x="9270" y="13479"/>
                </a:moveTo>
                <a:cubicBezTo>
                  <a:pt x="9089" y="13479"/>
                  <a:pt x="9007" y="13660"/>
                  <a:pt x="9007" y="14082"/>
                </a:cubicBezTo>
                <a:cubicBezTo>
                  <a:pt x="9007" y="14504"/>
                  <a:pt x="9089" y="14690"/>
                  <a:pt x="9270" y="14690"/>
                </a:cubicBezTo>
                <a:cubicBezTo>
                  <a:pt x="9452" y="14690"/>
                  <a:pt x="9528" y="14504"/>
                  <a:pt x="9528" y="14082"/>
                </a:cubicBezTo>
                <a:cubicBezTo>
                  <a:pt x="9528" y="13660"/>
                  <a:pt x="9452" y="13479"/>
                  <a:pt x="9270" y="1347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39" name="Lijn"/>
          <p:cNvSpPr/>
          <p:nvPr/>
        </p:nvSpPr>
        <p:spPr>
          <a:xfrm flipV="1">
            <a:off x="7899400" y="837809"/>
            <a:ext cx="0" cy="8789182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0" name="Lijn"/>
          <p:cNvSpPr/>
          <p:nvPr/>
        </p:nvSpPr>
        <p:spPr>
          <a:xfrm>
            <a:off x="3504809" y="5250872"/>
            <a:ext cx="8789182" cy="1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1" name="de confusion matrix"/>
          <p:cNvSpPr txBox="1"/>
          <p:nvPr/>
        </p:nvSpPr>
        <p:spPr>
          <a:xfrm>
            <a:off x="82646" y="70371"/>
            <a:ext cx="5003900" cy="71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i="1" u="sng">
                <a:latin typeface="Calibri"/>
                <a:ea typeface="Calibri"/>
                <a:cs typeface="Calibri"/>
                <a:sym typeface="Calibri"/>
              </a:defRPr>
            </a:pPr>
            <a:r>
              <a:rPr i="0"/>
              <a:t>de</a:t>
            </a:r>
            <a:r>
              <a:t> confusion matrix</a:t>
            </a:r>
          </a:p>
        </p:txBody>
      </p:sp>
      <p:sp>
        <p:nvSpPr>
          <p:cNvPr id="242" name="– voorspeld –"/>
          <p:cNvSpPr txBox="1"/>
          <p:nvPr/>
        </p:nvSpPr>
        <p:spPr>
          <a:xfrm>
            <a:off x="6601801" y="191120"/>
            <a:ext cx="260412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voorspeld –</a:t>
            </a:r>
          </a:p>
        </p:txBody>
      </p:sp>
      <p:sp>
        <p:nvSpPr>
          <p:cNvPr id="243" name="– werkelijk –"/>
          <p:cNvSpPr txBox="1"/>
          <p:nvPr/>
        </p:nvSpPr>
        <p:spPr>
          <a:xfrm rot="16200000">
            <a:off x="1754790" y="4971125"/>
            <a:ext cx="2433787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werkelijk –</a:t>
            </a:r>
          </a:p>
        </p:txBody>
      </p:sp>
      <p:grpSp>
        <p:nvGrpSpPr>
          <p:cNvPr id="247" name="Groepeer"/>
          <p:cNvGrpSpPr/>
          <p:nvPr/>
        </p:nvGrpSpPr>
        <p:grpSpPr>
          <a:xfrm>
            <a:off x="4045939" y="1702417"/>
            <a:ext cx="3337920" cy="2951762"/>
            <a:chOff x="0" y="0"/>
            <a:chExt cx="3337918" cy="2951760"/>
          </a:xfrm>
        </p:grpSpPr>
        <p:pic>
          <p:nvPicPr>
            <p:cNvPr id="244" name="pasted-image.png" descr="pasted-image.png"/>
            <p:cNvPicPr>
              <a:picLocks noChangeAspect="1"/>
            </p:cNvPicPr>
            <p:nvPr/>
          </p:nvPicPr>
          <p:blipFill>
            <a:blip r:embed="rId11"/>
            <a:srcRect l="32608" t="5586" r="14135" b="15639"/>
            <a:stretch>
              <a:fillRect/>
            </a:stretch>
          </p:blipFill>
          <p:spPr>
            <a:xfrm>
              <a:off x="0" y="790608"/>
              <a:ext cx="1306116" cy="1875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83" y="0"/>
                  </a:moveTo>
                  <a:lnTo>
                    <a:pt x="6124" y="2070"/>
                  </a:lnTo>
                  <a:cubicBezTo>
                    <a:pt x="6087" y="3315"/>
                    <a:pt x="5974" y="4138"/>
                    <a:pt x="5841" y="4141"/>
                  </a:cubicBezTo>
                  <a:cubicBezTo>
                    <a:pt x="5720" y="4143"/>
                    <a:pt x="5591" y="3970"/>
                    <a:pt x="5553" y="3757"/>
                  </a:cubicBezTo>
                  <a:cubicBezTo>
                    <a:pt x="5507" y="3501"/>
                    <a:pt x="5346" y="3368"/>
                    <a:pt x="5080" y="3368"/>
                  </a:cubicBezTo>
                  <a:cubicBezTo>
                    <a:pt x="4719" y="3368"/>
                    <a:pt x="4671" y="3524"/>
                    <a:pt x="4647" y="4845"/>
                  </a:cubicBezTo>
                  <a:cubicBezTo>
                    <a:pt x="4632" y="5656"/>
                    <a:pt x="4568" y="6380"/>
                    <a:pt x="4502" y="6453"/>
                  </a:cubicBezTo>
                  <a:cubicBezTo>
                    <a:pt x="4437" y="6527"/>
                    <a:pt x="4048" y="6586"/>
                    <a:pt x="3636" y="6586"/>
                  </a:cubicBezTo>
                  <a:lnTo>
                    <a:pt x="2888" y="6586"/>
                  </a:lnTo>
                  <a:lnTo>
                    <a:pt x="2822" y="7619"/>
                  </a:lnTo>
                  <a:cubicBezTo>
                    <a:pt x="2759" y="8620"/>
                    <a:pt x="2733" y="8655"/>
                    <a:pt x="2146" y="8702"/>
                  </a:cubicBezTo>
                  <a:cubicBezTo>
                    <a:pt x="1508" y="8753"/>
                    <a:pt x="1514" y="8750"/>
                    <a:pt x="1437" y="10338"/>
                  </a:cubicBezTo>
                  <a:cubicBezTo>
                    <a:pt x="1418" y="10739"/>
                    <a:pt x="1325" y="10804"/>
                    <a:pt x="709" y="10846"/>
                  </a:cubicBezTo>
                  <a:lnTo>
                    <a:pt x="0" y="10896"/>
                  </a:lnTo>
                  <a:lnTo>
                    <a:pt x="0" y="15087"/>
                  </a:lnTo>
                  <a:lnTo>
                    <a:pt x="0" y="19283"/>
                  </a:lnTo>
                  <a:lnTo>
                    <a:pt x="715" y="19328"/>
                  </a:lnTo>
                  <a:cubicBezTo>
                    <a:pt x="1342" y="19370"/>
                    <a:pt x="1443" y="19440"/>
                    <a:pt x="1503" y="19868"/>
                  </a:cubicBezTo>
                  <a:cubicBezTo>
                    <a:pt x="1562" y="20293"/>
                    <a:pt x="1658" y="20361"/>
                    <a:pt x="2271" y="20403"/>
                  </a:cubicBezTo>
                  <a:cubicBezTo>
                    <a:pt x="2910" y="20446"/>
                    <a:pt x="2983" y="20502"/>
                    <a:pt x="3045" y="21024"/>
                  </a:cubicBezTo>
                  <a:lnTo>
                    <a:pt x="3111" y="21600"/>
                  </a:lnTo>
                  <a:lnTo>
                    <a:pt x="13639" y="21600"/>
                  </a:lnTo>
                  <a:lnTo>
                    <a:pt x="13711" y="21102"/>
                  </a:lnTo>
                  <a:cubicBezTo>
                    <a:pt x="13779" y="20610"/>
                    <a:pt x="13794" y="20603"/>
                    <a:pt x="15253" y="20467"/>
                  </a:cubicBezTo>
                  <a:lnTo>
                    <a:pt x="16737" y="20325"/>
                  </a:lnTo>
                  <a:lnTo>
                    <a:pt x="16796" y="19392"/>
                  </a:lnTo>
                  <a:cubicBezTo>
                    <a:pt x="16860" y="18465"/>
                    <a:pt x="16865" y="18457"/>
                    <a:pt x="17564" y="18410"/>
                  </a:cubicBezTo>
                  <a:cubicBezTo>
                    <a:pt x="18176" y="18369"/>
                    <a:pt x="18279" y="18301"/>
                    <a:pt x="18338" y="17875"/>
                  </a:cubicBezTo>
                  <a:cubicBezTo>
                    <a:pt x="18400" y="17432"/>
                    <a:pt x="18481" y="17383"/>
                    <a:pt x="19218" y="17340"/>
                  </a:cubicBezTo>
                  <a:cubicBezTo>
                    <a:pt x="19954" y="17298"/>
                    <a:pt x="20042" y="17249"/>
                    <a:pt x="20104" y="16806"/>
                  </a:cubicBezTo>
                  <a:cubicBezTo>
                    <a:pt x="20163" y="16377"/>
                    <a:pt x="20258" y="16308"/>
                    <a:pt x="20885" y="16266"/>
                  </a:cubicBezTo>
                  <a:lnTo>
                    <a:pt x="21600" y="16221"/>
                  </a:lnTo>
                  <a:lnTo>
                    <a:pt x="21600" y="14630"/>
                  </a:lnTo>
                  <a:lnTo>
                    <a:pt x="21600" y="13040"/>
                  </a:lnTo>
                  <a:lnTo>
                    <a:pt x="20773" y="12994"/>
                  </a:lnTo>
                  <a:cubicBezTo>
                    <a:pt x="19987" y="12949"/>
                    <a:pt x="19951" y="12922"/>
                    <a:pt x="20018" y="12455"/>
                  </a:cubicBezTo>
                  <a:lnTo>
                    <a:pt x="20090" y="11961"/>
                  </a:lnTo>
                  <a:lnTo>
                    <a:pt x="18476" y="11915"/>
                  </a:lnTo>
                  <a:lnTo>
                    <a:pt x="16861" y="11874"/>
                  </a:lnTo>
                  <a:lnTo>
                    <a:pt x="16796" y="11376"/>
                  </a:lnTo>
                  <a:lnTo>
                    <a:pt x="16723" y="10878"/>
                  </a:lnTo>
                  <a:lnTo>
                    <a:pt x="14518" y="10878"/>
                  </a:lnTo>
                  <a:lnTo>
                    <a:pt x="12313" y="10878"/>
                  </a:lnTo>
                  <a:lnTo>
                    <a:pt x="12385" y="11376"/>
                  </a:lnTo>
                  <a:lnTo>
                    <a:pt x="12457" y="11874"/>
                  </a:lnTo>
                  <a:lnTo>
                    <a:pt x="10029" y="11874"/>
                  </a:lnTo>
                  <a:lnTo>
                    <a:pt x="7607" y="11874"/>
                  </a:lnTo>
                  <a:lnTo>
                    <a:pt x="7607" y="10722"/>
                  </a:lnTo>
                  <a:lnTo>
                    <a:pt x="7607" y="9575"/>
                  </a:lnTo>
                  <a:lnTo>
                    <a:pt x="8316" y="9625"/>
                  </a:lnTo>
                  <a:lnTo>
                    <a:pt x="9025" y="9671"/>
                  </a:lnTo>
                  <a:lnTo>
                    <a:pt x="9084" y="7477"/>
                  </a:lnTo>
                  <a:lnTo>
                    <a:pt x="9149" y="5283"/>
                  </a:lnTo>
                  <a:lnTo>
                    <a:pt x="9852" y="5238"/>
                  </a:lnTo>
                  <a:lnTo>
                    <a:pt x="10560" y="5192"/>
                  </a:lnTo>
                  <a:lnTo>
                    <a:pt x="10626" y="4164"/>
                  </a:lnTo>
                  <a:lnTo>
                    <a:pt x="10692" y="3140"/>
                  </a:lnTo>
                  <a:lnTo>
                    <a:pt x="11407" y="3094"/>
                  </a:lnTo>
                  <a:lnTo>
                    <a:pt x="12123" y="3044"/>
                  </a:lnTo>
                  <a:lnTo>
                    <a:pt x="12123" y="1522"/>
                  </a:lnTo>
                  <a:lnTo>
                    <a:pt x="12123" y="0"/>
                  </a:lnTo>
                  <a:lnTo>
                    <a:pt x="9156" y="0"/>
                  </a:lnTo>
                  <a:lnTo>
                    <a:pt x="6183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45" name="pasted-image.png" descr="pasted-image.png"/>
            <p:cNvPicPr>
              <a:picLocks noChangeAspect="1"/>
            </p:cNvPicPr>
            <p:nvPr/>
          </p:nvPicPr>
          <p:blipFill>
            <a:blip r:embed="rId12"/>
            <a:srcRect l="28233" t="16568" r="17067" b="4777"/>
            <a:stretch>
              <a:fillRect/>
            </a:stretch>
          </p:blipFill>
          <p:spPr>
            <a:xfrm>
              <a:off x="2102799" y="1181031"/>
              <a:ext cx="1235120" cy="1770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00" extrusionOk="0">
                  <a:moveTo>
                    <a:pt x="6293" y="0"/>
                  </a:moveTo>
                  <a:lnTo>
                    <a:pt x="6217" y="526"/>
                  </a:lnTo>
                  <a:cubicBezTo>
                    <a:pt x="6157" y="961"/>
                    <a:pt x="6040" y="1062"/>
                    <a:pt x="5524" y="1104"/>
                  </a:cubicBezTo>
                  <a:cubicBezTo>
                    <a:pt x="5011" y="1145"/>
                    <a:pt x="4883" y="1243"/>
                    <a:pt x="4824" y="1668"/>
                  </a:cubicBezTo>
                  <a:cubicBezTo>
                    <a:pt x="4761" y="2119"/>
                    <a:pt x="4659" y="2192"/>
                    <a:pt x="4000" y="2236"/>
                  </a:cubicBezTo>
                  <a:cubicBezTo>
                    <a:pt x="3395" y="2277"/>
                    <a:pt x="3251" y="2356"/>
                    <a:pt x="3251" y="2646"/>
                  </a:cubicBezTo>
                  <a:cubicBezTo>
                    <a:pt x="3251" y="3108"/>
                    <a:pt x="2834" y="3398"/>
                    <a:pt x="2170" y="3398"/>
                  </a:cubicBezTo>
                  <a:cubicBezTo>
                    <a:pt x="1698" y="3398"/>
                    <a:pt x="1644" y="3485"/>
                    <a:pt x="1581" y="4328"/>
                  </a:cubicBezTo>
                  <a:cubicBezTo>
                    <a:pt x="1512" y="5247"/>
                    <a:pt x="1502" y="5256"/>
                    <a:pt x="756" y="5306"/>
                  </a:cubicBezTo>
                  <a:lnTo>
                    <a:pt x="1" y="5359"/>
                  </a:lnTo>
                  <a:lnTo>
                    <a:pt x="1" y="6877"/>
                  </a:lnTo>
                  <a:lnTo>
                    <a:pt x="1" y="8390"/>
                  </a:lnTo>
                  <a:lnTo>
                    <a:pt x="756" y="8443"/>
                  </a:lnTo>
                  <a:cubicBezTo>
                    <a:pt x="1417" y="8487"/>
                    <a:pt x="1518" y="8557"/>
                    <a:pt x="1581" y="9012"/>
                  </a:cubicBezTo>
                  <a:lnTo>
                    <a:pt x="1650" y="9527"/>
                  </a:lnTo>
                  <a:lnTo>
                    <a:pt x="3203" y="9575"/>
                  </a:lnTo>
                  <a:cubicBezTo>
                    <a:pt x="4802" y="9624"/>
                    <a:pt x="5336" y="9910"/>
                    <a:pt x="4000" y="9999"/>
                  </a:cubicBezTo>
                  <a:cubicBezTo>
                    <a:pt x="3546" y="10030"/>
                    <a:pt x="3251" y="10139"/>
                    <a:pt x="3251" y="10274"/>
                  </a:cubicBezTo>
                  <a:cubicBezTo>
                    <a:pt x="3251" y="10437"/>
                    <a:pt x="3650" y="10514"/>
                    <a:pt x="4699" y="10549"/>
                  </a:cubicBezTo>
                  <a:lnTo>
                    <a:pt x="6148" y="10597"/>
                  </a:lnTo>
                  <a:lnTo>
                    <a:pt x="6148" y="11725"/>
                  </a:lnTo>
                  <a:lnTo>
                    <a:pt x="6148" y="12857"/>
                  </a:lnTo>
                  <a:lnTo>
                    <a:pt x="4699" y="13002"/>
                  </a:lnTo>
                  <a:cubicBezTo>
                    <a:pt x="3181" y="13152"/>
                    <a:pt x="2696" y="13523"/>
                    <a:pt x="3889" y="13618"/>
                  </a:cubicBezTo>
                  <a:cubicBezTo>
                    <a:pt x="4699" y="13683"/>
                    <a:pt x="4717" y="13978"/>
                    <a:pt x="3916" y="14042"/>
                  </a:cubicBezTo>
                  <a:cubicBezTo>
                    <a:pt x="3361" y="14087"/>
                    <a:pt x="3293" y="14175"/>
                    <a:pt x="3106" y="15093"/>
                  </a:cubicBezTo>
                  <a:cubicBezTo>
                    <a:pt x="2916" y="16020"/>
                    <a:pt x="2855" y="16097"/>
                    <a:pt x="2274" y="16143"/>
                  </a:cubicBezTo>
                  <a:cubicBezTo>
                    <a:pt x="1670" y="16192"/>
                    <a:pt x="1640" y="16234"/>
                    <a:pt x="1574" y="17276"/>
                  </a:cubicBezTo>
                  <a:cubicBezTo>
                    <a:pt x="1509" y="18309"/>
                    <a:pt x="1484" y="18361"/>
                    <a:pt x="902" y="18408"/>
                  </a:cubicBezTo>
                  <a:cubicBezTo>
                    <a:pt x="208" y="18464"/>
                    <a:pt x="6" y="18941"/>
                    <a:pt x="1" y="20581"/>
                  </a:cubicBezTo>
                  <a:cubicBezTo>
                    <a:pt x="-1" y="21349"/>
                    <a:pt x="-34" y="21528"/>
                    <a:pt x="694" y="21497"/>
                  </a:cubicBezTo>
                  <a:cubicBezTo>
                    <a:pt x="937" y="21487"/>
                    <a:pt x="1265" y="21452"/>
                    <a:pt x="1706" y="21410"/>
                  </a:cubicBezTo>
                  <a:cubicBezTo>
                    <a:pt x="2645" y="21321"/>
                    <a:pt x="2787" y="21257"/>
                    <a:pt x="2787" y="20919"/>
                  </a:cubicBezTo>
                  <a:cubicBezTo>
                    <a:pt x="2787" y="20475"/>
                    <a:pt x="2892" y="20442"/>
                    <a:pt x="4686" y="20302"/>
                  </a:cubicBezTo>
                  <a:cubicBezTo>
                    <a:pt x="5901" y="20207"/>
                    <a:pt x="6012" y="20162"/>
                    <a:pt x="6078" y="19762"/>
                  </a:cubicBezTo>
                  <a:cubicBezTo>
                    <a:pt x="6133" y="19430"/>
                    <a:pt x="6293" y="19318"/>
                    <a:pt x="6757" y="19280"/>
                  </a:cubicBezTo>
                  <a:cubicBezTo>
                    <a:pt x="7313" y="19235"/>
                    <a:pt x="7381" y="19147"/>
                    <a:pt x="7568" y="18230"/>
                  </a:cubicBezTo>
                  <a:cubicBezTo>
                    <a:pt x="7780" y="17194"/>
                    <a:pt x="8181" y="16891"/>
                    <a:pt x="8310" y="17671"/>
                  </a:cubicBezTo>
                  <a:cubicBezTo>
                    <a:pt x="8350" y="17916"/>
                    <a:pt x="8520" y="18114"/>
                    <a:pt x="8691" y="18114"/>
                  </a:cubicBezTo>
                  <a:cubicBezTo>
                    <a:pt x="8932" y="18114"/>
                    <a:pt x="9009" y="17676"/>
                    <a:pt x="9030" y="16153"/>
                  </a:cubicBezTo>
                  <a:cubicBezTo>
                    <a:pt x="9046" y="15073"/>
                    <a:pt x="9115" y="14129"/>
                    <a:pt x="9183" y="14052"/>
                  </a:cubicBezTo>
                  <a:cubicBezTo>
                    <a:pt x="9251" y="13975"/>
                    <a:pt x="9612" y="13912"/>
                    <a:pt x="9987" y="13912"/>
                  </a:cubicBezTo>
                  <a:cubicBezTo>
                    <a:pt x="10587" y="13912"/>
                    <a:pt x="10673" y="13854"/>
                    <a:pt x="10673" y="13435"/>
                  </a:cubicBezTo>
                  <a:cubicBezTo>
                    <a:pt x="10673" y="13174"/>
                    <a:pt x="10757" y="12919"/>
                    <a:pt x="10867" y="12871"/>
                  </a:cubicBezTo>
                  <a:cubicBezTo>
                    <a:pt x="10977" y="12824"/>
                    <a:pt x="12327" y="12776"/>
                    <a:pt x="13860" y="12765"/>
                  </a:cubicBezTo>
                  <a:lnTo>
                    <a:pt x="16646" y="12746"/>
                  </a:lnTo>
                  <a:lnTo>
                    <a:pt x="16792" y="11985"/>
                  </a:lnTo>
                  <a:cubicBezTo>
                    <a:pt x="16871" y="11566"/>
                    <a:pt x="16866" y="10885"/>
                    <a:pt x="16785" y="10472"/>
                  </a:cubicBezTo>
                  <a:cubicBezTo>
                    <a:pt x="16655" y="9813"/>
                    <a:pt x="16562" y="9715"/>
                    <a:pt x="16029" y="9672"/>
                  </a:cubicBezTo>
                  <a:cubicBezTo>
                    <a:pt x="15512" y="9630"/>
                    <a:pt x="15426" y="9545"/>
                    <a:pt x="15426" y="9098"/>
                  </a:cubicBezTo>
                  <a:cubicBezTo>
                    <a:pt x="15426" y="8523"/>
                    <a:pt x="15841" y="8362"/>
                    <a:pt x="15960" y="8891"/>
                  </a:cubicBezTo>
                  <a:cubicBezTo>
                    <a:pt x="16001" y="9073"/>
                    <a:pt x="16180" y="9219"/>
                    <a:pt x="16355" y="9219"/>
                  </a:cubicBezTo>
                  <a:cubicBezTo>
                    <a:pt x="16678" y="9219"/>
                    <a:pt x="16879" y="8560"/>
                    <a:pt x="16992" y="7118"/>
                  </a:cubicBezTo>
                  <a:cubicBezTo>
                    <a:pt x="17044" y="6459"/>
                    <a:pt x="17103" y="6383"/>
                    <a:pt x="17672" y="6337"/>
                  </a:cubicBezTo>
                  <a:cubicBezTo>
                    <a:pt x="18276" y="6289"/>
                    <a:pt x="18306" y="6246"/>
                    <a:pt x="18371" y="5205"/>
                  </a:cubicBezTo>
                  <a:lnTo>
                    <a:pt x="18441" y="4125"/>
                  </a:lnTo>
                  <a:lnTo>
                    <a:pt x="19175" y="4178"/>
                  </a:lnTo>
                  <a:cubicBezTo>
                    <a:pt x="19859" y="4226"/>
                    <a:pt x="19918" y="4189"/>
                    <a:pt x="19986" y="3692"/>
                  </a:cubicBezTo>
                  <a:cubicBezTo>
                    <a:pt x="20051" y="3217"/>
                    <a:pt x="20151" y="3149"/>
                    <a:pt x="20818" y="3104"/>
                  </a:cubicBezTo>
                  <a:lnTo>
                    <a:pt x="21566" y="3051"/>
                  </a:lnTo>
                  <a:lnTo>
                    <a:pt x="21566" y="2101"/>
                  </a:lnTo>
                  <a:lnTo>
                    <a:pt x="21566" y="1147"/>
                  </a:lnTo>
                  <a:lnTo>
                    <a:pt x="20007" y="1099"/>
                  </a:lnTo>
                  <a:lnTo>
                    <a:pt x="18441" y="1051"/>
                  </a:lnTo>
                  <a:lnTo>
                    <a:pt x="18365" y="526"/>
                  </a:lnTo>
                  <a:cubicBezTo>
                    <a:pt x="18286" y="-41"/>
                    <a:pt x="18165" y="-72"/>
                    <a:pt x="16660" y="102"/>
                  </a:cubicBezTo>
                  <a:cubicBezTo>
                    <a:pt x="15812" y="199"/>
                    <a:pt x="15803" y="205"/>
                    <a:pt x="15613" y="1191"/>
                  </a:cubicBezTo>
                  <a:cubicBezTo>
                    <a:pt x="15409" y="2256"/>
                    <a:pt x="15005" y="2516"/>
                    <a:pt x="14886" y="1658"/>
                  </a:cubicBezTo>
                  <a:cubicBezTo>
                    <a:pt x="14789" y="960"/>
                    <a:pt x="14199" y="960"/>
                    <a:pt x="14103" y="1658"/>
                  </a:cubicBezTo>
                  <a:cubicBezTo>
                    <a:pt x="14036" y="2141"/>
                    <a:pt x="13969" y="2183"/>
                    <a:pt x="13223" y="2183"/>
                  </a:cubicBezTo>
                  <a:lnTo>
                    <a:pt x="12412" y="2183"/>
                  </a:lnTo>
                  <a:lnTo>
                    <a:pt x="12343" y="1094"/>
                  </a:lnTo>
                  <a:lnTo>
                    <a:pt x="12273" y="0"/>
                  </a:lnTo>
                  <a:lnTo>
                    <a:pt x="9280" y="0"/>
                  </a:lnTo>
                  <a:lnTo>
                    <a:pt x="6293" y="0"/>
                  </a:lnTo>
                  <a:close/>
                  <a:moveTo>
                    <a:pt x="5219" y="12129"/>
                  </a:moveTo>
                  <a:cubicBezTo>
                    <a:pt x="5028" y="12129"/>
                    <a:pt x="4873" y="12204"/>
                    <a:pt x="4873" y="12293"/>
                  </a:cubicBezTo>
                  <a:cubicBezTo>
                    <a:pt x="4873" y="12382"/>
                    <a:pt x="5028" y="12457"/>
                    <a:pt x="5219" y="12457"/>
                  </a:cubicBezTo>
                  <a:cubicBezTo>
                    <a:pt x="5410" y="12457"/>
                    <a:pt x="5566" y="12382"/>
                    <a:pt x="5566" y="12293"/>
                  </a:cubicBezTo>
                  <a:cubicBezTo>
                    <a:pt x="5566" y="12204"/>
                    <a:pt x="5410" y="12129"/>
                    <a:pt x="5219" y="12129"/>
                  </a:cubicBezTo>
                  <a:close/>
                  <a:moveTo>
                    <a:pt x="11712" y="13262"/>
                  </a:moveTo>
                  <a:cubicBezTo>
                    <a:pt x="11521" y="13262"/>
                    <a:pt x="11366" y="13374"/>
                    <a:pt x="11366" y="13507"/>
                  </a:cubicBezTo>
                  <a:cubicBezTo>
                    <a:pt x="11366" y="13641"/>
                    <a:pt x="11521" y="13748"/>
                    <a:pt x="11712" y="13748"/>
                  </a:cubicBezTo>
                  <a:cubicBezTo>
                    <a:pt x="11903" y="13748"/>
                    <a:pt x="12059" y="13641"/>
                    <a:pt x="12059" y="13507"/>
                  </a:cubicBezTo>
                  <a:cubicBezTo>
                    <a:pt x="12059" y="13374"/>
                    <a:pt x="11903" y="13262"/>
                    <a:pt x="11712" y="13262"/>
                  </a:cubicBezTo>
                  <a:close/>
                  <a:moveTo>
                    <a:pt x="10091" y="14394"/>
                  </a:moveTo>
                  <a:cubicBezTo>
                    <a:pt x="9899" y="14394"/>
                    <a:pt x="9744" y="14469"/>
                    <a:pt x="9744" y="14558"/>
                  </a:cubicBezTo>
                  <a:cubicBezTo>
                    <a:pt x="9744" y="14647"/>
                    <a:pt x="9899" y="14717"/>
                    <a:pt x="10091" y="14717"/>
                  </a:cubicBezTo>
                  <a:cubicBezTo>
                    <a:pt x="10282" y="14717"/>
                    <a:pt x="10437" y="14647"/>
                    <a:pt x="10437" y="14558"/>
                  </a:cubicBezTo>
                  <a:cubicBezTo>
                    <a:pt x="10437" y="14469"/>
                    <a:pt x="10282" y="14394"/>
                    <a:pt x="10091" y="14394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46" name="pasted-image.png" descr="pasted-image.png"/>
            <p:cNvPicPr>
              <a:picLocks noChangeAspect="1"/>
            </p:cNvPicPr>
            <p:nvPr/>
          </p:nvPicPr>
          <p:blipFill>
            <a:blip r:embed="rId13"/>
            <a:srcRect l="18439" t="11486" r="29796" b="6074"/>
            <a:stretch>
              <a:fillRect/>
            </a:stretch>
          </p:blipFill>
          <p:spPr>
            <a:xfrm>
              <a:off x="891577" y="0"/>
              <a:ext cx="973139" cy="1626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35" y="0"/>
                  </a:moveTo>
                  <a:lnTo>
                    <a:pt x="7347" y="485"/>
                  </a:lnTo>
                  <a:lnTo>
                    <a:pt x="7250" y="975"/>
                  </a:lnTo>
                  <a:lnTo>
                    <a:pt x="3629" y="1022"/>
                  </a:lnTo>
                  <a:lnTo>
                    <a:pt x="0" y="1075"/>
                  </a:lnTo>
                  <a:lnTo>
                    <a:pt x="0" y="2129"/>
                  </a:lnTo>
                  <a:lnTo>
                    <a:pt x="0" y="3183"/>
                  </a:lnTo>
                  <a:lnTo>
                    <a:pt x="8210" y="3230"/>
                  </a:lnTo>
                  <a:lnTo>
                    <a:pt x="16429" y="3278"/>
                  </a:lnTo>
                  <a:lnTo>
                    <a:pt x="16429" y="4337"/>
                  </a:lnTo>
                  <a:cubicBezTo>
                    <a:pt x="16429" y="5362"/>
                    <a:pt x="16396" y="5400"/>
                    <a:pt x="15619" y="5454"/>
                  </a:cubicBezTo>
                  <a:lnTo>
                    <a:pt x="14817" y="5512"/>
                  </a:lnTo>
                  <a:lnTo>
                    <a:pt x="14729" y="8110"/>
                  </a:lnTo>
                  <a:lnTo>
                    <a:pt x="14650" y="10713"/>
                  </a:lnTo>
                  <a:lnTo>
                    <a:pt x="13857" y="10766"/>
                  </a:lnTo>
                  <a:cubicBezTo>
                    <a:pt x="13117" y="10817"/>
                    <a:pt x="13055" y="10892"/>
                    <a:pt x="12870" y="11925"/>
                  </a:cubicBezTo>
                  <a:cubicBezTo>
                    <a:pt x="12761" y="12534"/>
                    <a:pt x="12717" y="13267"/>
                    <a:pt x="12773" y="13553"/>
                  </a:cubicBezTo>
                  <a:cubicBezTo>
                    <a:pt x="12866" y="14025"/>
                    <a:pt x="12781" y="14078"/>
                    <a:pt x="11919" y="14128"/>
                  </a:cubicBezTo>
                  <a:lnTo>
                    <a:pt x="10967" y="14186"/>
                  </a:lnTo>
                  <a:lnTo>
                    <a:pt x="10888" y="15809"/>
                  </a:lnTo>
                  <a:lnTo>
                    <a:pt x="10800" y="17437"/>
                  </a:lnTo>
                  <a:lnTo>
                    <a:pt x="9990" y="17495"/>
                  </a:lnTo>
                  <a:lnTo>
                    <a:pt x="9170" y="17548"/>
                  </a:lnTo>
                  <a:lnTo>
                    <a:pt x="9170" y="19576"/>
                  </a:lnTo>
                  <a:lnTo>
                    <a:pt x="9170" y="21600"/>
                  </a:lnTo>
                  <a:lnTo>
                    <a:pt x="14465" y="21600"/>
                  </a:lnTo>
                  <a:lnTo>
                    <a:pt x="14553" y="21110"/>
                  </a:lnTo>
                  <a:cubicBezTo>
                    <a:pt x="14625" y="20732"/>
                    <a:pt x="14824" y="20615"/>
                    <a:pt x="15434" y="20572"/>
                  </a:cubicBezTo>
                  <a:cubicBezTo>
                    <a:pt x="16164" y="20522"/>
                    <a:pt x="16225" y="20454"/>
                    <a:pt x="16235" y="19640"/>
                  </a:cubicBezTo>
                  <a:cubicBezTo>
                    <a:pt x="16249" y="18583"/>
                    <a:pt x="16400" y="18412"/>
                    <a:pt x="17319" y="18412"/>
                  </a:cubicBezTo>
                  <a:cubicBezTo>
                    <a:pt x="17981" y="18412"/>
                    <a:pt x="18029" y="18340"/>
                    <a:pt x="18112" y="17305"/>
                  </a:cubicBezTo>
                  <a:cubicBezTo>
                    <a:pt x="18204" y="16145"/>
                    <a:pt x="18728" y="15786"/>
                    <a:pt x="18887" y="16773"/>
                  </a:cubicBezTo>
                  <a:cubicBezTo>
                    <a:pt x="18944" y="17129"/>
                    <a:pt x="19143" y="17347"/>
                    <a:pt x="19407" y="17347"/>
                  </a:cubicBezTo>
                  <a:cubicBezTo>
                    <a:pt x="19728" y="17347"/>
                    <a:pt x="19829" y="17091"/>
                    <a:pt x="19829" y="16294"/>
                  </a:cubicBezTo>
                  <a:lnTo>
                    <a:pt x="19829" y="15245"/>
                  </a:lnTo>
                  <a:lnTo>
                    <a:pt x="18129" y="15192"/>
                  </a:lnTo>
                  <a:cubicBezTo>
                    <a:pt x="16455" y="15140"/>
                    <a:pt x="16429" y="15130"/>
                    <a:pt x="16429" y="14607"/>
                  </a:cubicBezTo>
                  <a:cubicBezTo>
                    <a:pt x="16429" y="14162"/>
                    <a:pt x="16551" y="14063"/>
                    <a:pt x="17222" y="14017"/>
                  </a:cubicBezTo>
                  <a:cubicBezTo>
                    <a:pt x="17974" y="13965"/>
                    <a:pt x="18029" y="13905"/>
                    <a:pt x="18112" y="12958"/>
                  </a:cubicBezTo>
                  <a:cubicBezTo>
                    <a:pt x="18200" y="11950"/>
                    <a:pt x="18711" y="11630"/>
                    <a:pt x="18887" y="12473"/>
                  </a:cubicBezTo>
                  <a:cubicBezTo>
                    <a:pt x="18938" y="12720"/>
                    <a:pt x="19169" y="12921"/>
                    <a:pt x="19398" y="12921"/>
                  </a:cubicBezTo>
                  <a:cubicBezTo>
                    <a:pt x="19734" y="12921"/>
                    <a:pt x="19825" y="12403"/>
                    <a:pt x="19891" y="10223"/>
                  </a:cubicBezTo>
                  <a:lnTo>
                    <a:pt x="19979" y="7525"/>
                  </a:lnTo>
                  <a:lnTo>
                    <a:pt x="20790" y="7467"/>
                  </a:lnTo>
                  <a:lnTo>
                    <a:pt x="21600" y="7414"/>
                  </a:lnTo>
                  <a:lnTo>
                    <a:pt x="21600" y="3705"/>
                  </a:lnTo>
                  <a:lnTo>
                    <a:pt x="21600" y="0"/>
                  </a:lnTo>
                  <a:lnTo>
                    <a:pt x="14517" y="0"/>
                  </a:lnTo>
                  <a:lnTo>
                    <a:pt x="7435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250" name="Groepeer"/>
          <p:cNvGrpSpPr/>
          <p:nvPr/>
        </p:nvGrpSpPr>
        <p:grpSpPr>
          <a:xfrm>
            <a:off x="7933855" y="824881"/>
            <a:ext cx="4397962" cy="4397962"/>
            <a:chOff x="0" y="0"/>
            <a:chExt cx="4397961" cy="4397961"/>
          </a:xfrm>
        </p:grpSpPr>
        <p:sp>
          <p:nvSpPr>
            <p:cNvPr id="248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9" name="voorspeld als 5…"/>
            <p:cNvSpPr txBox="1"/>
            <p:nvPr/>
          </p:nvSpPr>
          <p:spPr>
            <a:xfrm>
              <a:off x="757394" y="1639833"/>
              <a:ext cx="2883173" cy="1118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voorspeld als 5</a:t>
              </a:r>
            </a:p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is geen 5</a:t>
              </a:r>
            </a:p>
          </p:txBody>
        </p:sp>
      </p:grpSp>
      <p:grpSp>
        <p:nvGrpSpPr>
          <p:cNvPr id="253" name="Groepeer"/>
          <p:cNvGrpSpPr/>
          <p:nvPr/>
        </p:nvGrpSpPr>
        <p:grpSpPr>
          <a:xfrm>
            <a:off x="3469688" y="5282892"/>
            <a:ext cx="4397962" cy="4397962"/>
            <a:chOff x="0" y="0"/>
            <a:chExt cx="4397961" cy="4397961"/>
          </a:xfrm>
        </p:grpSpPr>
        <p:sp>
          <p:nvSpPr>
            <p:cNvPr id="251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2" name="voorspeld als niet-5…"/>
            <p:cNvSpPr txBox="1"/>
            <p:nvPr/>
          </p:nvSpPr>
          <p:spPr>
            <a:xfrm>
              <a:off x="331179" y="1639833"/>
              <a:ext cx="3732387" cy="1118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voorspeld als niet-5</a:t>
              </a:r>
            </a:p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is wel een 5</a:t>
              </a:r>
            </a:p>
          </p:txBody>
        </p:sp>
      </p:grpSp>
      <p:grpSp>
        <p:nvGrpSpPr>
          <p:cNvPr id="256" name="Groepeer"/>
          <p:cNvGrpSpPr/>
          <p:nvPr/>
        </p:nvGrpSpPr>
        <p:grpSpPr>
          <a:xfrm>
            <a:off x="3469688" y="824881"/>
            <a:ext cx="4397962" cy="4397962"/>
            <a:chOff x="0" y="0"/>
            <a:chExt cx="4397961" cy="4397961"/>
          </a:xfrm>
        </p:grpSpPr>
        <p:sp>
          <p:nvSpPr>
            <p:cNvPr id="254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2">
                <a:hueOff val="-2473792"/>
                <a:satOff val="-50209"/>
                <a:lumOff val="23543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5" name="voorspeld als niet-5…"/>
            <p:cNvSpPr txBox="1"/>
            <p:nvPr/>
          </p:nvSpPr>
          <p:spPr>
            <a:xfrm>
              <a:off x="332787" y="1639833"/>
              <a:ext cx="3732387" cy="1118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voorspeld als niet-5</a:t>
              </a:r>
            </a:p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is ook geen 5</a:t>
              </a:r>
            </a:p>
          </p:txBody>
        </p:sp>
      </p:grpSp>
      <p:grpSp>
        <p:nvGrpSpPr>
          <p:cNvPr id="259" name="Groepeer"/>
          <p:cNvGrpSpPr/>
          <p:nvPr/>
        </p:nvGrpSpPr>
        <p:grpSpPr>
          <a:xfrm>
            <a:off x="7933855" y="5282892"/>
            <a:ext cx="4397962" cy="4397962"/>
            <a:chOff x="0" y="0"/>
            <a:chExt cx="4397961" cy="4397961"/>
          </a:xfrm>
        </p:grpSpPr>
        <p:sp>
          <p:nvSpPr>
            <p:cNvPr id="257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6">
                <a:satOff val="24555"/>
                <a:lumOff val="22232"/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voorspeld als 5…"/>
            <p:cNvSpPr txBox="1"/>
            <p:nvPr/>
          </p:nvSpPr>
          <p:spPr>
            <a:xfrm>
              <a:off x="755786" y="1639833"/>
              <a:ext cx="2883173" cy="1118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voorspeld als 5</a:t>
              </a:r>
            </a:p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is ook een 5</a:t>
              </a:r>
            </a:p>
          </p:txBody>
        </p:sp>
      </p:grp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Beoordelingsmaten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Beoordelingsmaten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Vergelijking"/>
              <p:cNvSpPr txBox="1"/>
              <p:nvPr/>
            </p:nvSpPr>
            <p:spPr>
              <a:xfrm>
                <a:off x="4423838" y="4358001"/>
                <a:ext cx="4157124" cy="103759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sub>
                          </m:s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26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838" y="4358001"/>
                <a:ext cx="4157124" cy="1037598"/>
              </a:xfrm>
              <a:prstGeom prst="rect">
                <a:avLst/>
              </a:prstGeom>
              <a:blipFill>
                <a:blip r:embed="rId2"/>
                <a:stretch>
                  <a:fillRect l="-147" r="-9238" b="-529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Wanneer werkt deze maat wel en wanneer niet?"/>
          <p:cNvSpPr txBox="1"/>
          <p:nvPr/>
        </p:nvSpPr>
        <p:spPr>
          <a:xfrm>
            <a:off x="1574927" y="7150100"/>
            <a:ext cx="98549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Wanneer werkt deze maat wel en wanneer niet?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177" y="3429239"/>
            <a:ext cx="5943601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027" y="5376592"/>
            <a:ext cx="6311901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pasted-image.pdf" descr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327" y="7323945"/>
            <a:ext cx="6083301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pasted-image.pdf" descr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127" y="1481886"/>
            <a:ext cx="5219701" cy="97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Tabel 1"/>
          <p:cNvGraphicFramePr/>
          <p:nvPr/>
        </p:nvGraphicFramePr>
        <p:xfrm>
          <a:off x="1270000" y="5660978"/>
          <a:ext cx="10464800" cy="3529348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233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Precision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Recall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Gemiddelde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F1-score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33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0,45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233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233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0,02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1,0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0,51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Vergelijking"/>
              <p:cNvSpPr txBox="1"/>
              <p:nvPr/>
            </p:nvSpPr>
            <p:spPr>
              <a:xfrm>
                <a:off x="2730827" y="769346"/>
                <a:ext cx="7543146" cy="17467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sz="6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sz="6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nor/>
                        </m:rPr>
                        <a:rPr sz="6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sz="6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=2×</m:t>
                      </m:r>
                      <m:f>
                        <m:fPr>
                          <m:ctrlP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sz="6400"/>
              </a:p>
            </p:txBody>
          </p:sp>
        </mc:Choice>
        <mc:Fallback xmlns="">
          <p:sp>
            <p:nvSpPr>
              <p:cNvPr id="27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827" y="769346"/>
                <a:ext cx="7543146" cy="1746709"/>
              </a:xfrm>
              <a:prstGeom prst="rect">
                <a:avLst/>
              </a:prstGeom>
              <a:blipFill>
                <a:blip r:embed="rId2"/>
                <a:stretch>
                  <a:fillRect r="-4204" b="-522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pecificity en recall gaan over de zekerheid waarmee we een voorspelling kunnen doen."/>
          <p:cNvSpPr txBox="1"/>
          <p:nvPr/>
        </p:nvSpPr>
        <p:spPr>
          <a:xfrm>
            <a:off x="2296922" y="229446"/>
            <a:ext cx="8410957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lang="nl-NL" i="1"/>
              <a:t>Precision</a:t>
            </a:r>
            <a:r>
              <a:t> en </a:t>
            </a:r>
            <a:r>
              <a:rPr i="1"/>
              <a:t>recall</a:t>
            </a:r>
            <a:r>
              <a:t> gaan over de </a:t>
            </a:r>
            <a:r>
              <a:rPr i="1"/>
              <a:t>zekerheid</a:t>
            </a:r>
            <a:r>
              <a:t> </a:t>
            </a:r>
            <a:endParaRPr lang="nl-NL"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waarmee we een voorspelling kunnen doen.</a:t>
            </a:r>
          </a:p>
        </p:txBody>
      </p:sp>
      <p:sp>
        <p:nvSpPr>
          <p:cNvPr id="274" name="Lijn"/>
          <p:cNvSpPr/>
          <p:nvPr/>
        </p:nvSpPr>
        <p:spPr>
          <a:xfrm flipV="1">
            <a:off x="3662212" y="2454708"/>
            <a:ext cx="0" cy="64641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5" name="Lijn"/>
          <p:cNvSpPr/>
          <p:nvPr/>
        </p:nvSpPr>
        <p:spPr>
          <a:xfrm>
            <a:off x="3166801" y="8348259"/>
            <a:ext cx="658797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6" name="precision →"/>
          <p:cNvSpPr txBox="1"/>
          <p:nvPr/>
        </p:nvSpPr>
        <p:spPr>
          <a:xfrm rot="16200000">
            <a:off x="2021832" y="5046163"/>
            <a:ext cx="2462585" cy="66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precision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  <p:sp>
        <p:nvSpPr>
          <p:cNvPr id="277" name="recall →"/>
          <p:cNvSpPr txBox="1"/>
          <p:nvPr/>
        </p:nvSpPr>
        <p:spPr>
          <a:xfrm>
            <a:off x="6398096" y="8218662"/>
            <a:ext cx="1777456" cy="66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recall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484" y="902473"/>
            <a:ext cx="13163768" cy="8225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Lijn"/>
          <p:cNvSpPr/>
          <p:nvPr/>
        </p:nvSpPr>
        <p:spPr>
          <a:xfrm flipV="1">
            <a:off x="1936482" y="1459216"/>
            <a:ext cx="1" cy="68351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2" name="Lijn"/>
          <p:cNvSpPr/>
          <p:nvPr/>
        </p:nvSpPr>
        <p:spPr>
          <a:xfrm>
            <a:off x="1071443" y="7761174"/>
            <a:ext cx="104941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3" name="TPR →"/>
          <p:cNvSpPr txBox="1"/>
          <p:nvPr/>
        </p:nvSpPr>
        <p:spPr>
          <a:xfrm rot="16200000">
            <a:off x="526278" y="4006965"/>
            <a:ext cx="1485454" cy="66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TPR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  <p:sp>
        <p:nvSpPr>
          <p:cNvPr id="284" name="FPR →"/>
          <p:cNvSpPr txBox="1"/>
          <p:nvPr/>
        </p:nvSpPr>
        <p:spPr>
          <a:xfrm>
            <a:off x="5766035" y="8218662"/>
            <a:ext cx="1472730" cy="66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FPR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36" y="308815"/>
            <a:ext cx="10413728" cy="9135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35" y="195737"/>
            <a:ext cx="12395930" cy="936212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762CDEC-F16A-3E94-9516-C3ED6284D26E}"/>
              </a:ext>
            </a:extLst>
          </p:cNvPr>
          <p:cNvSpPr txBox="1"/>
          <p:nvPr/>
        </p:nvSpPr>
        <p:spPr>
          <a:xfrm>
            <a:off x="5140037" y="8835430"/>
            <a:ext cx="1279236" cy="49244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sz="3200" b="1"/>
              <a:t>False</a:t>
            </a:r>
            <a:endParaRPr kumimoji="0" lang="nl-NL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66C07-C5E4-6621-6695-051C40E5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Intermezzo: live coding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900621-D636-23B8-651C-B20206A2A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3166534"/>
            <a:ext cx="11216640" cy="798826"/>
          </a:xfrm>
        </p:spPr>
        <p:txBody>
          <a:bodyPr/>
          <a:lstStyle/>
          <a:p>
            <a:pPr marL="0" indent="0" algn="ctr">
              <a:buNone/>
            </a:pPr>
            <a:r>
              <a:rPr lang="nl-NL"/>
              <a:t>Notebook over Modelevaluatie</a:t>
            </a:r>
          </a:p>
        </p:txBody>
      </p:sp>
      <p:pic>
        <p:nvPicPr>
          <p:cNvPr id="2050" name="Picture 2" descr="Technology - Logos Download">
            <a:extLst>
              <a:ext uri="{FF2B5EF4-FFF2-40B4-BE49-F238E27FC236}">
                <a16:creationId xmlns:a16="http://schemas.microsoft.com/office/drawing/2014/main" id="{5541AD79-57AF-EB5C-7DD7-04948C452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608" y="4876801"/>
            <a:ext cx="2073585" cy="242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764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l:polynomial"/>
          <p:cNvSpPr txBox="1"/>
          <p:nvPr/>
        </p:nvSpPr>
        <p:spPr>
          <a:xfrm>
            <a:off x="1465770" y="4271506"/>
            <a:ext cx="1007327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</a:t>
            </a:r>
            <a:r>
              <a:rPr lang="nl-NL"/>
              <a:t>hyperparameter tuning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110307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Welk algoritme past het best bij dit probleem?"/>
          <p:cNvSpPr txBox="1"/>
          <p:nvPr/>
        </p:nvSpPr>
        <p:spPr>
          <a:xfrm>
            <a:off x="594819" y="2478047"/>
            <a:ext cx="8717608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Welk algoritme past het best bij dit probleem?</a:t>
            </a:r>
          </a:p>
        </p:txBody>
      </p:sp>
      <p:grpSp>
        <p:nvGrpSpPr>
          <p:cNvPr id="292" name="Groepeer"/>
          <p:cNvGrpSpPr/>
          <p:nvPr/>
        </p:nvGrpSpPr>
        <p:grpSpPr>
          <a:xfrm>
            <a:off x="594819" y="3484309"/>
            <a:ext cx="6458167" cy="342901"/>
            <a:chOff x="0" y="108297"/>
            <a:chExt cx="6458165" cy="342900"/>
          </a:xfrm>
        </p:grpSpPr>
        <p:sp>
          <p:nvSpPr>
            <p:cNvPr id="289" name="Wat zijn de beste waarden van"/>
            <p:cNvSpPr/>
            <p:nvPr/>
          </p:nvSpPr>
          <p:spPr>
            <a:xfrm>
              <a:off x="0" y="279747"/>
              <a:ext cx="611909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Wat zijn de beste waarden van </a:t>
              </a:r>
            </a:p>
          </p:txBody>
        </p:sp>
        <p:pic>
          <p:nvPicPr>
            <p:cNvPr id="290" name="pasted-image.pdf" descr="pasted-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7692" y="108297"/>
              <a:ext cx="2032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1" name="?"/>
            <p:cNvSpPr/>
            <p:nvPr/>
          </p:nvSpPr>
          <p:spPr>
            <a:xfrm>
              <a:off x="6053866" y="279747"/>
              <a:ext cx="40430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?</a:t>
              </a:r>
            </a:p>
          </p:txBody>
        </p:sp>
      </p:grpSp>
      <p:sp>
        <p:nvSpPr>
          <p:cNvPr id="293" name="Wat is de beste graad van de polynoom?"/>
          <p:cNvSpPr txBox="1"/>
          <p:nvPr/>
        </p:nvSpPr>
        <p:spPr>
          <a:xfrm>
            <a:off x="594819" y="4273976"/>
            <a:ext cx="7627963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is de beste graad van de polynoom?</a:t>
            </a:r>
          </a:p>
        </p:txBody>
      </p:sp>
      <p:sp>
        <p:nvSpPr>
          <p:cNvPr id="294" name="Wat is de beste kernel die ik kan gebruiken?"/>
          <p:cNvSpPr txBox="1"/>
          <p:nvPr/>
        </p:nvSpPr>
        <p:spPr>
          <a:xfrm>
            <a:off x="594819" y="5171940"/>
            <a:ext cx="8222011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is de beste kernel die ik kan gebruiken?</a:t>
            </a:r>
          </a:p>
        </p:txBody>
      </p:sp>
      <p:sp>
        <p:nvSpPr>
          <p:cNvPr id="295" name="Wat is de beste architectuur van het neurale netwerk?"/>
          <p:cNvSpPr txBox="1"/>
          <p:nvPr/>
        </p:nvSpPr>
        <p:spPr>
          <a:xfrm>
            <a:off x="594819" y="6069904"/>
            <a:ext cx="10175156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is de beste architectuur van het neurale netwerk?</a:t>
            </a:r>
          </a:p>
        </p:txBody>
      </p:sp>
      <p:sp>
        <p:nvSpPr>
          <p:cNvPr id="296" name="Wat zijn de beste waarden van de initiële parameters?"/>
          <p:cNvSpPr txBox="1"/>
          <p:nvPr/>
        </p:nvSpPr>
        <p:spPr>
          <a:xfrm>
            <a:off x="594819" y="6967868"/>
            <a:ext cx="10168459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zijn de beste waarden van de initiële parameters?</a:t>
            </a:r>
          </a:p>
        </p:txBody>
      </p:sp>
      <p:sp>
        <p:nvSpPr>
          <p:cNvPr id="297" name="Hoe nu een ML-probleem adresseren?"/>
          <p:cNvSpPr txBox="1"/>
          <p:nvPr/>
        </p:nvSpPr>
        <p:spPr>
          <a:xfrm>
            <a:off x="2294346" y="706667"/>
            <a:ext cx="7236620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Hoe nu een ML-probleem adresseren?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39233-6266-ACC4-FF67-BEFD799C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Hyperparameter tuning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6F92E7-BF62-313D-462D-375DB8A79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/>
              <a:t>Hyper</a:t>
            </a:r>
            <a:r>
              <a:rPr lang="nl-NL"/>
              <a:t>parameters</a:t>
            </a:r>
          </a:p>
          <a:p>
            <a:pPr lvl="1"/>
            <a:r>
              <a:rPr lang="nl-NL"/>
              <a:t>Parameters van het model, niet van de data</a:t>
            </a:r>
          </a:p>
          <a:p>
            <a:pPr lvl="1"/>
            <a:r>
              <a:rPr lang="nl-NL"/>
              <a:t>Bijv. SVC: kernel, degree, C, gamma…</a:t>
            </a:r>
          </a:p>
          <a:p>
            <a:r>
              <a:rPr lang="nl-NL"/>
              <a:t>Vraag: welke combinatie van hyperparameters is de beste voor mijn ML-model?</a:t>
            </a:r>
          </a:p>
          <a:p>
            <a:r>
              <a:rPr lang="nl-NL"/>
              <a:t>Oplossing: gebruik ML!</a:t>
            </a:r>
          </a:p>
        </p:txBody>
      </p:sp>
    </p:spTree>
    <p:extLst>
      <p:ext uri="{BB962C8B-B14F-4D97-AF65-F5344CB8AC3E}">
        <p14:creationId xmlns:p14="http://schemas.microsoft.com/office/powerpoint/2010/main" val="1927753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870200"/>
            <a:ext cx="8813800" cy="4013200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https://ai.googleblog.com/2017/05/using-machine-learning-to-explore.html"/>
          <p:cNvSpPr txBox="1"/>
          <p:nvPr/>
        </p:nvSpPr>
        <p:spPr>
          <a:xfrm>
            <a:off x="1738560" y="7447723"/>
            <a:ext cx="9527680" cy="402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https://ai.googleblog.com/2017/05/using-machine-learning-to-explore.html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6BB2F8-CAB2-80BC-FA5B-AA2BBBF0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Hyperparameter tuning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5A7C92-CD05-D097-7156-88AFCAB2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Bijvoorbeeld in de DBSCAN-opdracht (set 3, opgave 3)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EB7D387-A973-8E0F-A396-BD937A22E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1" y="5094862"/>
            <a:ext cx="8291717" cy="271309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5128F08-2436-0910-3D81-42C7DB179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" y="4120426"/>
            <a:ext cx="3688595" cy="66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22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9" y="2351806"/>
            <a:ext cx="12111022" cy="5837388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https://towardsdatascience.com/cross-validation-a-beginners-guide-5b8ca04962cd"/>
          <p:cNvSpPr txBox="1"/>
          <p:nvPr/>
        </p:nvSpPr>
        <p:spPr>
          <a:xfrm>
            <a:off x="6173405" y="9380070"/>
            <a:ext cx="675779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t>https://towardsdatascience.com/cross-validation-a-beginners-guide-5b8ca04962cd</a:t>
            </a:r>
          </a:p>
        </p:txBody>
      </p:sp>
      <p:sp>
        <p:nvSpPr>
          <p:cNvPr id="163" name="Cross-validation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6600"/>
              <a:t>C</a:t>
            </a:r>
            <a:r>
              <a:rPr lang="nl-NL" sz="6600"/>
              <a:t>V = C</a:t>
            </a:r>
            <a:r>
              <a:rPr sz="6600"/>
              <a:t>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9411468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840B0-D049-FBFD-830A-771A0B70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GridSearchCV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39FC56-0C97-F011-33FC-1F21DA206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Probeert alle combinaties van de opgegeven parameters uit</a:t>
            </a:r>
          </a:p>
          <a:p>
            <a:pPr lvl="1"/>
            <a:r>
              <a:rPr lang="nl-NL"/>
              <a:t>param_grid</a:t>
            </a:r>
          </a:p>
          <a:p>
            <a:r>
              <a:rPr lang="nl-NL"/>
              <a:t>Per combinatie Cross Validation met </a:t>
            </a:r>
            <a:r>
              <a:rPr lang="nl-NL" i="1"/>
              <a:t>cv</a:t>
            </a:r>
            <a:r>
              <a:rPr lang="nl-NL"/>
              <a:t> folds</a:t>
            </a:r>
          </a:p>
          <a:p>
            <a:r>
              <a:rPr lang="nl-NL"/>
              <a:t>Kan erg lang bezig zijn</a:t>
            </a:r>
          </a:p>
          <a:p>
            <a:pPr lvl="1"/>
            <a:r>
              <a:rPr lang="nl-NL"/>
              <a:t>Toevoegen van een parameter met </a:t>
            </a:r>
            <a:r>
              <a:rPr lang="nl-NL" i="1"/>
              <a:t>n</a:t>
            </a:r>
            <a:r>
              <a:rPr lang="nl-NL"/>
              <a:t> waardes maakt doorlooptijd </a:t>
            </a:r>
            <a:r>
              <a:rPr lang="nl-NL" i="1"/>
              <a:t>n</a:t>
            </a:r>
            <a:r>
              <a:rPr lang="nl-NL"/>
              <a:t> x langer</a:t>
            </a:r>
          </a:p>
        </p:txBody>
      </p:sp>
    </p:spTree>
    <p:extLst>
      <p:ext uri="{BB962C8B-B14F-4D97-AF65-F5344CB8AC3E}">
        <p14:creationId xmlns:p14="http://schemas.microsoft.com/office/powerpoint/2010/main" val="1487951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6A133-4522-616C-F4D2-75E90D2C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GridSearchCV in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F1E47C-1425-90D2-2565-AC91A6B9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5225610"/>
            <a:ext cx="11216640" cy="2931161"/>
          </a:xfrm>
        </p:spPr>
        <p:txBody>
          <a:bodyPr/>
          <a:lstStyle/>
          <a:p>
            <a:r>
              <a:rPr lang="nl-NL"/>
              <a:t>Na het fitten zijn o.a. op te vragen:</a:t>
            </a:r>
          </a:p>
          <a:p>
            <a:pPr lvl="1"/>
            <a:r>
              <a:rPr lang="nl-NL"/>
              <a:t>cv_results_</a:t>
            </a:r>
          </a:p>
          <a:p>
            <a:pPr lvl="1"/>
            <a:r>
              <a:rPr lang="nl-NL"/>
              <a:t>best_score_</a:t>
            </a:r>
          </a:p>
          <a:p>
            <a:pPr lvl="1"/>
            <a:r>
              <a:rPr lang="nl-NL"/>
              <a:t>best_params_</a:t>
            </a:r>
          </a:p>
          <a:p>
            <a:r>
              <a:rPr lang="nl-NL"/>
              <a:t>Voorbeeld zometeen in Notebook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C0F1219-87BD-EF24-518C-42B8C0805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60" y="3022601"/>
            <a:ext cx="11990474" cy="1747764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F135CB59-A087-49C9-D5B3-1569A81979C0}"/>
              </a:ext>
            </a:extLst>
          </p:cNvPr>
          <p:cNvSpPr/>
          <p:nvPr/>
        </p:nvSpPr>
        <p:spPr>
          <a:xfrm>
            <a:off x="5009373" y="3974829"/>
            <a:ext cx="2177988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39C9CDE6-499B-0659-3F8D-3D78688A7419}"/>
              </a:ext>
            </a:extLst>
          </p:cNvPr>
          <p:cNvSpPr/>
          <p:nvPr/>
        </p:nvSpPr>
        <p:spPr>
          <a:xfrm>
            <a:off x="10823656" y="3974829"/>
            <a:ext cx="1079524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880E9701-2A76-918E-A777-33A620D65757}"/>
              </a:ext>
            </a:extLst>
          </p:cNvPr>
          <p:cNvSpPr/>
          <p:nvPr/>
        </p:nvSpPr>
        <p:spPr>
          <a:xfrm>
            <a:off x="454537" y="4305430"/>
            <a:ext cx="1164751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1587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75" y="79521"/>
            <a:ext cx="12098450" cy="9594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860AA-8902-86F3-120B-4D7D7F69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RandomizedSearchCV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633B9C-8941-26C5-BD39-C87C69E66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Performt veel beter dan GridSearchCV</a:t>
            </a:r>
          </a:p>
          <a:p>
            <a:pPr lvl="1"/>
            <a:r>
              <a:rPr lang="nl-NL"/>
              <a:t>Toevoegen van parameters maakt niet uit voor de doorlooptijd</a:t>
            </a:r>
          </a:p>
          <a:p>
            <a:r>
              <a:rPr lang="nl-NL"/>
              <a:t>Werkt soms zelfs beter dan GridSearchCV</a:t>
            </a:r>
          </a:p>
          <a:p>
            <a:pPr lvl="1"/>
            <a:r>
              <a:rPr lang="nl-NL"/>
              <a:t>Van continue variabelen </a:t>
            </a:r>
            <a:r>
              <a:rPr lang="nl-NL" i="1"/>
              <a:t>kan</a:t>
            </a:r>
            <a:r>
              <a:rPr lang="nl-NL"/>
              <a:t> hiermee elke waarde aan bod komen</a:t>
            </a:r>
          </a:p>
          <a:p>
            <a:r>
              <a:rPr lang="nl-NL"/>
              <a:t>Parameter </a:t>
            </a:r>
            <a:r>
              <a:rPr lang="nl-NL" i="1"/>
              <a:t>n_iter </a:t>
            </a:r>
            <a:r>
              <a:rPr lang="nl-NL"/>
              <a:t>bepaalt hoeveel iteraties je wilt doen</a:t>
            </a:r>
          </a:p>
          <a:p>
            <a:r>
              <a:rPr lang="nl-NL"/>
              <a:t>In elke iteratie wordt een random combinatie geprobeerd</a:t>
            </a:r>
          </a:p>
          <a:p>
            <a:r>
              <a:rPr lang="nl-NL" i="1"/>
              <a:t>param_grid </a:t>
            </a:r>
            <a:r>
              <a:rPr lang="nl-NL"/>
              <a:t>=&gt; </a:t>
            </a:r>
            <a:r>
              <a:rPr lang="nl-NL" b="1" i="1"/>
              <a:t>param_distributions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66703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A2CC3-C13D-E93D-1C30-0611F416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RandomizedSearchCV in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A6B666-BD5D-DC7F-BA8A-3B899B2CB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5357378"/>
            <a:ext cx="11216640" cy="2450581"/>
          </a:xfrm>
        </p:spPr>
        <p:txBody>
          <a:bodyPr/>
          <a:lstStyle/>
          <a:p>
            <a:r>
              <a:rPr lang="nl-NL"/>
              <a:t>Na het fitten zijn o.a. op te vragen:</a:t>
            </a:r>
          </a:p>
          <a:p>
            <a:pPr lvl="1"/>
            <a:r>
              <a:rPr lang="nl-NL"/>
              <a:t>cv_results_</a:t>
            </a:r>
          </a:p>
          <a:p>
            <a:pPr lvl="1"/>
            <a:r>
              <a:rPr lang="nl-NL"/>
              <a:t>best_score_</a:t>
            </a:r>
          </a:p>
          <a:p>
            <a:pPr lvl="1"/>
            <a:r>
              <a:rPr lang="nl-NL"/>
              <a:t>best_params_</a:t>
            </a:r>
          </a:p>
          <a:p>
            <a:r>
              <a:rPr lang="nl-NL"/>
              <a:t>Voorbeeld in Notebook</a:t>
            </a:r>
          </a:p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E57FD6F-5F44-2BE3-D37D-36C376B8E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33" y="2882751"/>
            <a:ext cx="12061603" cy="2133898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C76AC978-7C71-5520-B3E8-185FA89D33E7}"/>
              </a:ext>
            </a:extLst>
          </p:cNvPr>
          <p:cNvSpPr/>
          <p:nvPr/>
        </p:nvSpPr>
        <p:spPr>
          <a:xfrm>
            <a:off x="5908976" y="3834980"/>
            <a:ext cx="2859794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57BDF7D7-1432-FD97-9EA2-992879FA4540}"/>
              </a:ext>
            </a:extLst>
          </p:cNvPr>
          <p:cNvSpPr/>
          <p:nvPr/>
        </p:nvSpPr>
        <p:spPr>
          <a:xfrm>
            <a:off x="8901344" y="3834980"/>
            <a:ext cx="965890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B57A95C3-3631-72F6-5ED1-EBAD65C469B0}"/>
              </a:ext>
            </a:extLst>
          </p:cNvPr>
          <p:cNvSpPr/>
          <p:nvPr/>
        </p:nvSpPr>
        <p:spPr>
          <a:xfrm>
            <a:off x="2935549" y="4173689"/>
            <a:ext cx="965891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907534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22B26-A584-039F-4101-5FA1FF36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Halving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A549B8-2056-C987-D229-C7DF8D1A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HalvingGridSearchCV en HalvingRandomSearchCV</a:t>
            </a:r>
          </a:p>
          <a:p>
            <a:r>
              <a:rPr lang="nl-NL"/>
              <a:t>Werken in rondes:</a:t>
            </a:r>
          </a:p>
          <a:p>
            <a:pPr lvl="1"/>
            <a:r>
              <a:rPr lang="nl-NL"/>
              <a:t>In de eerste ronde wordt een groot aantal combinaties van parameters gegenereerd</a:t>
            </a:r>
          </a:p>
          <a:p>
            <a:pPr lvl="1"/>
            <a:r>
              <a:rPr lang="nl-NL"/>
              <a:t>Van elke combinatie wordt een model gemaakt</a:t>
            </a:r>
          </a:p>
          <a:p>
            <a:pPr lvl="1"/>
            <a:r>
              <a:rPr lang="nl-NL"/>
              <a:t>Modellen worden getraind op een kleine </a:t>
            </a:r>
            <a:r>
              <a:rPr lang="nl-NL" b="1"/>
              <a:t>subset</a:t>
            </a:r>
            <a:r>
              <a:rPr lang="nl-NL"/>
              <a:t> van de trainingsdata =&gt; minder resources nodig</a:t>
            </a:r>
          </a:p>
          <a:p>
            <a:pPr lvl="1"/>
            <a:r>
              <a:rPr lang="nl-NL"/>
              <a:t>Alleen de beste modellen (1/factor) gaan door naar de volgende ronde</a:t>
            </a:r>
          </a:p>
          <a:p>
            <a:pPr lvl="1"/>
            <a:r>
              <a:rPr lang="nl-NL"/>
              <a:t>Elke ronde minder modellen…</a:t>
            </a:r>
          </a:p>
          <a:p>
            <a:pPr lvl="1"/>
            <a:r>
              <a:rPr lang="nl-NL"/>
              <a:t>…en dus een grotere trainingsset mogelijk…</a:t>
            </a:r>
          </a:p>
          <a:p>
            <a:pPr lvl="1"/>
            <a:r>
              <a:rPr lang="nl-NL"/>
              <a:t>…want meer resources beschikbaar</a:t>
            </a:r>
          </a:p>
        </p:txBody>
      </p:sp>
    </p:spTree>
    <p:extLst>
      <p:ext uri="{BB962C8B-B14F-4D97-AF65-F5344CB8AC3E}">
        <p14:creationId xmlns:p14="http://schemas.microsoft.com/office/powerpoint/2010/main" val="3441588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D3AEE-F706-A554-0A75-9FB58390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Halving in code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4E8F56F-C631-9F8D-D766-AE91E5D7C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60" y="2979313"/>
            <a:ext cx="12041280" cy="212373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AEEEA08-AE3C-1EB4-47E6-50FF22E10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61" y="5428448"/>
            <a:ext cx="12071764" cy="215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653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66C07-C5E4-6621-6695-051C40E5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Intermezzo: live coding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900621-D636-23B8-651C-B20206A2A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3166534"/>
            <a:ext cx="11216640" cy="798826"/>
          </a:xfrm>
        </p:spPr>
        <p:txBody>
          <a:bodyPr/>
          <a:lstStyle/>
          <a:p>
            <a:r>
              <a:rPr lang="nl-NL"/>
              <a:t>Notebook over (Halving) Grid &amp; Randomized Search</a:t>
            </a:r>
          </a:p>
        </p:txBody>
      </p:sp>
      <p:pic>
        <p:nvPicPr>
          <p:cNvPr id="2050" name="Picture 2" descr="Technology - Logos Download">
            <a:extLst>
              <a:ext uri="{FF2B5EF4-FFF2-40B4-BE49-F238E27FC236}">
                <a16:creationId xmlns:a16="http://schemas.microsoft.com/office/drawing/2014/main" id="{5541AD79-57AF-EB5C-7DD7-04948C452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608" y="4876801"/>
            <a:ext cx="2073585" cy="242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0400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l:polynomial"/>
          <p:cNvSpPr txBox="1"/>
          <p:nvPr/>
        </p:nvSpPr>
        <p:spPr>
          <a:xfrm>
            <a:off x="1170014" y="4271506"/>
            <a:ext cx="1066477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</a:t>
            </a:r>
            <a:r>
              <a:rPr lang="nl-NL"/>
              <a:t>dimensionality reduction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09566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87469-D4B6-0286-51B3-85E071B5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Dimensionality: Blessing or Curse?</a:t>
            </a:r>
          </a:p>
        </p:txBody>
      </p:sp>
      <p:pic>
        <p:nvPicPr>
          <p:cNvPr id="3074" name="Picture 2" descr="The Curse of Dimensionality | CommonLounge Archive">
            <a:extLst>
              <a:ext uri="{FF2B5EF4-FFF2-40B4-BE49-F238E27FC236}">
                <a16:creationId xmlns:a16="http://schemas.microsoft.com/office/drawing/2014/main" id="{2C2AF2B4-680F-DAA8-91F5-1F12A12C9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305" y="3984299"/>
            <a:ext cx="10024191" cy="339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692CBDFB-0BBB-2BE4-9B2B-1AF170B7A2AB}"/>
              </a:ext>
            </a:extLst>
          </p:cNvPr>
          <p:cNvSpPr txBox="1"/>
          <p:nvPr/>
        </p:nvSpPr>
        <p:spPr>
          <a:xfrm>
            <a:off x="8683112" y="7375817"/>
            <a:ext cx="2831383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75390" hangingPunct="1"/>
            <a:r>
              <a:rPr lang="nl-NL" sz="1920" i="1" kern="1200">
                <a:solidFill>
                  <a:prstClr val="black"/>
                </a:solidFill>
                <a:latin typeface="Calibri" panose="020F0502020204030204"/>
              </a:rPr>
              <a:t>Bron: commonlounge.com</a:t>
            </a:r>
          </a:p>
        </p:txBody>
      </p:sp>
    </p:spTree>
    <p:extLst>
      <p:ext uri="{BB962C8B-B14F-4D97-AF65-F5344CB8AC3E}">
        <p14:creationId xmlns:p14="http://schemas.microsoft.com/office/powerpoint/2010/main" val="14836440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9BECA-5360-E53A-5C51-FF4BA7D9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Curse of Dimensionality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8132DF-23B2-2304-E396-B660D0CB0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Elke feature erbij betekent een extra dimensie</a:t>
            </a:r>
          </a:p>
          <a:p>
            <a:pPr lvl="1"/>
            <a:r>
              <a:rPr lang="nl-NL"/>
              <a:t>Exponentiële groei</a:t>
            </a:r>
          </a:p>
          <a:p>
            <a:pPr lvl="1"/>
            <a:r>
              <a:rPr lang="nl-NL"/>
              <a:t>Performance-problemen</a:t>
            </a:r>
          </a:p>
          <a:p>
            <a:r>
              <a:rPr lang="nl-NL"/>
              <a:t>Meer dimensies </a:t>
            </a:r>
            <a:r>
              <a:rPr lang="nl-NL">
                <a:sym typeface="Wingdings" panose="05000000000000000000" pitchFamily="2" charset="2"/>
              </a:rPr>
              <a:t> datapunten komen verder uit elkaar te liggen</a:t>
            </a:r>
          </a:p>
          <a:p>
            <a:pPr lvl="2"/>
            <a:r>
              <a:rPr lang="nl-NL">
                <a:sym typeface="Wingdings" panose="05000000000000000000" pitchFamily="2" charset="2"/>
              </a:rPr>
              <a:t>2D-eenheidsvierkant: gem. afstand 0,52</a:t>
            </a:r>
          </a:p>
          <a:p>
            <a:pPr lvl="2"/>
            <a:r>
              <a:rPr lang="nl-NL">
                <a:sym typeface="Wingdings" panose="05000000000000000000" pitchFamily="2" charset="2"/>
              </a:rPr>
              <a:t>3D-eenheidskubus: gem. afstand 0,66</a:t>
            </a:r>
          </a:p>
          <a:p>
            <a:pPr lvl="2"/>
            <a:r>
              <a:rPr lang="nl-NL">
                <a:sym typeface="Wingdings" panose="05000000000000000000" pitchFamily="2" charset="2"/>
              </a:rPr>
              <a:t>1mD-eenheidshyperkubus: gem. afstand 408,25</a:t>
            </a:r>
          </a:p>
          <a:p>
            <a:pPr lvl="1"/>
            <a:r>
              <a:rPr lang="nl-NL"/>
              <a:t>Data wordt steeds ijler/</a:t>
            </a:r>
            <a:r>
              <a:rPr lang="nl-NL" i="1"/>
              <a:t>sparser</a:t>
            </a:r>
          </a:p>
          <a:p>
            <a:pPr lvl="1"/>
            <a:r>
              <a:rPr lang="nl-NL" b="1"/>
              <a:t>Exponentieel</a:t>
            </a:r>
            <a:r>
              <a:rPr lang="nl-NL"/>
              <a:t> meer data nodig, anders risico op </a:t>
            </a:r>
            <a:r>
              <a:rPr lang="nl-NL" b="1"/>
              <a:t>overfitting</a:t>
            </a:r>
            <a:r>
              <a:rPr lang="nl-NL"/>
              <a:t> van model</a:t>
            </a:r>
          </a:p>
          <a:p>
            <a:pPr lvl="1"/>
            <a:r>
              <a:rPr lang="nl-NL"/>
              <a:t>Clustering wordt erg lastig</a:t>
            </a:r>
          </a:p>
        </p:txBody>
      </p:sp>
    </p:spTree>
    <p:extLst>
      <p:ext uri="{BB962C8B-B14F-4D97-AF65-F5344CB8AC3E}">
        <p14:creationId xmlns:p14="http://schemas.microsoft.com/office/powerpoint/2010/main" val="39283190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A6A23-8C56-845B-CEE8-F7375A1A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Curse of Dimensionality (2)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2C0F37-D388-0E24-E2BE-E7D454AC5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1" y="3166533"/>
            <a:ext cx="6776227" cy="4641427"/>
          </a:xfrm>
        </p:spPr>
        <p:txBody>
          <a:bodyPr/>
          <a:lstStyle/>
          <a:p>
            <a:r>
              <a:rPr lang="nl-NL"/>
              <a:t>Grafisch uitgebeeld</a:t>
            </a:r>
          </a:p>
          <a:p>
            <a:pPr lvl="1"/>
            <a:r>
              <a:rPr lang="nl-NL"/>
              <a:t>Stel je een bol voor</a:t>
            </a:r>
          </a:p>
          <a:p>
            <a:r>
              <a:rPr lang="nl-NL"/>
              <a:t>Percentage binnenin de bol:</a:t>
            </a:r>
          </a:p>
          <a:p>
            <a:pPr lvl="1"/>
            <a:r>
              <a:rPr lang="nl-NL"/>
              <a:t>2D-vlak door het midden van de bol: 79%</a:t>
            </a:r>
          </a:p>
          <a:p>
            <a:pPr lvl="1"/>
            <a:r>
              <a:rPr lang="nl-NL"/>
              <a:t>3D-kubus om bol heen: 52%</a:t>
            </a:r>
          </a:p>
          <a:p>
            <a:pPr lvl="1"/>
            <a:r>
              <a:rPr lang="nl-NL"/>
              <a:t>10D-hyperkubus: 0,25%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DE23E4D-2CBE-1869-88FA-A045F50BD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427" y="3549609"/>
            <a:ext cx="4707905" cy="45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42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97A41E-F22D-AB5F-DEE3-284EDFDA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Dimensionaliteitsreductie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05F51F-A9F8-341B-F521-B1150F260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Problemen met performance, clustering en overfitting</a:t>
            </a:r>
          </a:p>
          <a:p>
            <a:r>
              <a:rPr lang="nl-NL"/>
              <a:t>Daarom: aantal dimensies terugbrengen</a:t>
            </a:r>
          </a:p>
          <a:p>
            <a:r>
              <a:rPr lang="nl-NL"/>
              <a:t>Diverse technieken</a:t>
            </a:r>
          </a:p>
          <a:p>
            <a:pPr lvl="1"/>
            <a:r>
              <a:rPr lang="nl-NL"/>
              <a:t>Projectie</a:t>
            </a:r>
          </a:p>
          <a:p>
            <a:pPr lvl="1"/>
            <a:r>
              <a:rPr lang="nl-NL"/>
              <a:t>Manifold Learning</a:t>
            </a:r>
          </a:p>
          <a:p>
            <a:pPr lvl="1"/>
            <a:r>
              <a:rPr lang="nl-NL"/>
              <a:t>Principal Components Analysis</a:t>
            </a:r>
          </a:p>
        </p:txBody>
      </p:sp>
    </p:spTree>
    <p:extLst>
      <p:ext uri="{BB962C8B-B14F-4D97-AF65-F5344CB8AC3E}">
        <p14:creationId xmlns:p14="http://schemas.microsoft.com/office/powerpoint/2010/main" val="409246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30" y="-1"/>
            <a:ext cx="11084540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CE31AD-5BD2-1313-7DFB-366DA2E7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Projectie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0D586A-0789-14EF-0C05-4C322899D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920" y="2795037"/>
            <a:ext cx="5394960" cy="511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3240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6EC6C-3B0F-C19B-20FA-E1E48540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Manifold Learning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942822-FAA2-26FF-FD8B-3654026A6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05" y="2456945"/>
            <a:ext cx="3708400" cy="349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E8FEC65-630E-EA3B-4AB1-84C7A6CE8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000693"/>
            <a:ext cx="7152640" cy="276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66599904-9FDE-7442-1F17-5F3E4D985027}"/>
              </a:ext>
            </a:extLst>
          </p:cNvPr>
          <p:cNvSpPr txBox="1"/>
          <p:nvPr/>
        </p:nvSpPr>
        <p:spPr>
          <a:xfrm>
            <a:off x="5331337" y="7705818"/>
            <a:ext cx="315334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75390" hangingPunct="1"/>
            <a:r>
              <a:rPr lang="nl-NL" sz="1920" kern="1200">
                <a:solidFill>
                  <a:prstClr val="black"/>
                </a:solidFill>
                <a:latin typeface="Calibri" panose="020F0502020204030204"/>
              </a:rPr>
              <a:t>2D doorsnede, parallel aan x1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C34520E-89D1-103A-43C0-DEAF858979CF}"/>
              </a:ext>
            </a:extLst>
          </p:cNvPr>
          <p:cNvSpPr txBox="1"/>
          <p:nvPr/>
        </p:nvSpPr>
        <p:spPr>
          <a:xfrm>
            <a:off x="8708796" y="7705818"/>
            <a:ext cx="402770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75390" hangingPunct="1"/>
            <a:r>
              <a:rPr lang="nl-NL" sz="1920" kern="1200">
                <a:solidFill>
                  <a:prstClr val="black"/>
                </a:solidFill>
                <a:latin typeface="Calibri" panose="020F0502020204030204"/>
              </a:rPr>
              <a:t>2D doorsnede, opgerold in de 3</a:t>
            </a:r>
            <a:r>
              <a:rPr lang="nl-NL" sz="1920" kern="1200" baseline="30000">
                <a:solidFill>
                  <a:prstClr val="black"/>
                </a:solidFill>
                <a:latin typeface="Calibri" panose="020F0502020204030204"/>
              </a:rPr>
              <a:t>e</a:t>
            </a:r>
            <a:r>
              <a:rPr lang="nl-NL" sz="1920" kern="1200">
                <a:solidFill>
                  <a:prstClr val="black"/>
                </a:solidFill>
                <a:latin typeface="Calibri" panose="020F0502020204030204"/>
              </a:rPr>
              <a:t> dim.</a:t>
            </a:r>
          </a:p>
        </p:txBody>
      </p:sp>
    </p:spTree>
    <p:extLst>
      <p:ext uri="{BB962C8B-B14F-4D97-AF65-F5344CB8AC3E}">
        <p14:creationId xmlns:p14="http://schemas.microsoft.com/office/powerpoint/2010/main" val="31871244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4E3FB-7B78-55C6-95E6-7F172951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Principal Components Analysis (PCA)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AF047F-66EE-3B83-F7F5-F4A33521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3166533"/>
            <a:ext cx="7344398" cy="4978400"/>
          </a:xfrm>
        </p:spPr>
        <p:txBody>
          <a:bodyPr>
            <a:normAutofit lnSpcReduction="10000"/>
          </a:bodyPr>
          <a:lstStyle/>
          <a:p>
            <a:r>
              <a:rPr lang="nl-NL"/>
              <a:t>Ook bekend als Factoranalyse</a:t>
            </a:r>
          </a:p>
          <a:p>
            <a:r>
              <a:rPr lang="nl-NL"/>
              <a:t>Voorbeeld van </a:t>
            </a:r>
            <a:r>
              <a:rPr lang="nl-NL" b="1"/>
              <a:t>unsupervised</a:t>
            </a:r>
            <a:r>
              <a:rPr lang="nl-NL"/>
              <a:t> learning</a:t>
            </a:r>
          </a:p>
          <a:p>
            <a:pPr lvl="1"/>
            <a:r>
              <a:rPr lang="nl-NL"/>
              <a:t>Net als Clustering</a:t>
            </a:r>
          </a:p>
          <a:p>
            <a:r>
              <a:rPr lang="nl-NL"/>
              <a:t>Transformatie van de oorspronkelijke data</a:t>
            </a:r>
          </a:p>
          <a:p>
            <a:r>
              <a:rPr lang="nl-NL"/>
              <a:t>Aantal features = aantal dimensies</a:t>
            </a:r>
          </a:p>
          <a:p>
            <a:r>
              <a:rPr lang="nl-NL"/>
              <a:t>In 2 dimensies vind je 2 PC’s</a:t>
            </a:r>
          </a:p>
          <a:p>
            <a:pPr lvl="1"/>
            <a:r>
              <a:rPr lang="nl-NL"/>
              <a:t>De eerste lijkt op lineaire regressie</a:t>
            </a:r>
          </a:p>
          <a:p>
            <a:pPr lvl="1"/>
            <a:r>
              <a:rPr lang="nl-NL"/>
              <a:t>De tweede staat er haaks op</a:t>
            </a:r>
          </a:p>
          <a:p>
            <a:r>
              <a:rPr lang="nl-NL"/>
              <a:t>Meer dimensies =&gt; meer PC’s</a:t>
            </a:r>
          </a:p>
          <a:p>
            <a:pPr lvl="1"/>
            <a:r>
              <a:rPr lang="nl-NL"/>
              <a:t>Steeds haaks op het hyperplane van de vorige PC’s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590E51-C688-BDCA-8BEC-85340DCAF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112" y="4547490"/>
            <a:ext cx="4361316" cy="340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43CA62C-E5F8-B595-8B34-FC4F834A9C68}"/>
              </a:ext>
            </a:extLst>
          </p:cNvPr>
          <p:cNvSpPr txBox="1"/>
          <p:nvPr/>
        </p:nvSpPr>
        <p:spPr>
          <a:xfrm>
            <a:off x="8521808" y="7951893"/>
            <a:ext cx="436131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75390" hangingPunct="1"/>
            <a:r>
              <a:rPr lang="nl-NL" sz="1920" i="1" kern="1200">
                <a:solidFill>
                  <a:prstClr val="black"/>
                </a:solidFill>
                <a:latin typeface="Calibri" panose="020F0502020204030204"/>
              </a:rPr>
              <a:t>Bron: researchgate.net</a:t>
            </a:r>
          </a:p>
        </p:txBody>
      </p:sp>
    </p:spTree>
    <p:extLst>
      <p:ext uri="{BB962C8B-B14F-4D97-AF65-F5344CB8AC3E}">
        <p14:creationId xmlns:p14="http://schemas.microsoft.com/office/powerpoint/2010/main" val="21799291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32A46-5B22-2311-84EB-E2D2DA93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Hoe zat het ook alweer: variantie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8E2A2A65-74EE-DE63-8906-5CBAF820FF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nl-NL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nl-NL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nl-NL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nl-NL"/>
              </a:p>
              <a:p>
                <a:r>
                  <a:rPr lang="nl-NL"/>
                  <a:t>Gemiddelde gekwadrateerde afwijking van het gemiddelde</a:t>
                </a:r>
              </a:p>
              <a:p>
                <a:r>
                  <a:rPr lang="nl-NL"/>
                  <a:t>Wortel van de variantie = standaarddeviatie</a:t>
                </a:r>
              </a:p>
              <a:p>
                <a:r>
                  <a:rPr lang="nl-NL"/>
                  <a:t>Zegt dus iets over de </a:t>
                </a:r>
                <a:r>
                  <a:rPr lang="nl-NL" b="1"/>
                  <a:t>spreiding</a:t>
                </a:r>
                <a:r>
                  <a:rPr lang="nl-NL"/>
                  <a:t> van de data</a:t>
                </a:r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8E2A2A65-74EE-DE63-8906-5CBAF820F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8250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3E57A-133A-52D9-F994-C4612C07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Wat is een Principal Component (PC)?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D66E79-CC00-EDCA-0D31-2F6F8B43F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3166533"/>
            <a:ext cx="6681532" cy="4785360"/>
          </a:xfrm>
        </p:spPr>
        <p:txBody>
          <a:bodyPr/>
          <a:lstStyle/>
          <a:p>
            <a:r>
              <a:rPr lang="nl-NL"/>
              <a:t>Elke PC verklaart een percentage van de variantie van de data</a:t>
            </a:r>
          </a:p>
          <a:p>
            <a:pPr lvl="1"/>
            <a:r>
              <a:rPr lang="nl-NL"/>
              <a:t>Keuze van de as zodanig dat dit % zo hoog mogelijk is</a:t>
            </a:r>
          </a:p>
          <a:p>
            <a:pPr lvl="1"/>
            <a:r>
              <a:rPr lang="nl-NL"/>
              <a:t>Of: zo klein mogelijke MSD tussen data en projectie daarvan op de as</a:t>
            </a:r>
          </a:p>
          <a:p>
            <a:r>
              <a:rPr lang="nl-NL"/>
              <a:t>Elke PC is een </a:t>
            </a:r>
            <a:r>
              <a:rPr lang="nl-NL" b="1"/>
              <a:t>combinatie van features</a:t>
            </a:r>
          </a:p>
          <a:p>
            <a:pPr lvl="1"/>
            <a:r>
              <a:rPr lang="nl-NL"/>
              <a:t>Voorbeeld:</a:t>
            </a:r>
          </a:p>
          <a:p>
            <a:pPr lvl="2"/>
            <a:r>
              <a:rPr lang="nl-NL"/>
              <a:t>PC1 = 0.5 F1 + 0.2 F2</a:t>
            </a:r>
          </a:p>
          <a:p>
            <a:pPr lvl="2"/>
            <a:r>
              <a:rPr lang="nl-NL"/>
              <a:t>PC2 = -0.2 F1 + 0.05 F2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76640D-FF42-B82B-3AB2-0AAA7E5F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349" y="4547490"/>
            <a:ext cx="4361316" cy="340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8C65714D-FA35-B5B6-D9B4-55CF3707CC67}"/>
              </a:ext>
            </a:extLst>
          </p:cNvPr>
          <p:cNvSpPr txBox="1"/>
          <p:nvPr/>
        </p:nvSpPr>
        <p:spPr>
          <a:xfrm>
            <a:off x="7887349" y="7951893"/>
            <a:ext cx="436131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75390" hangingPunct="1"/>
            <a:r>
              <a:rPr lang="nl-NL" sz="1920" i="1" kern="1200">
                <a:solidFill>
                  <a:prstClr val="black"/>
                </a:solidFill>
                <a:latin typeface="Calibri" panose="020F0502020204030204"/>
              </a:rPr>
              <a:t>Bron: researchgate.net</a:t>
            </a:r>
          </a:p>
        </p:txBody>
      </p:sp>
    </p:spTree>
    <p:extLst>
      <p:ext uri="{BB962C8B-B14F-4D97-AF65-F5344CB8AC3E}">
        <p14:creationId xmlns:p14="http://schemas.microsoft.com/office/powerpoint/2010/main" val="30159823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BE221-181A-9D52-568C-1DD37CAC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Toepassingen van PCA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288973-1BF1-6205-84D2-6AA21C04A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3166534"/>
            <a:ext cx="11216640" cy="1158668"/>
          </a:xfrm>
        </p:spPr>
        <p:txBody>
          <a:bodyPr/>
          <a:lstStyle/>
          <a:p>
            <a:r>
              <a:rPr lang="nl-NL"/>
              <a:t>Dimensionaliteitsreductie</a:t>
            </a:r>
          </a:p>
          <a:p>
            <a:r>
              <a:rPr lang="nl-NL"/>
              <a:t>Compressie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C02A04D-71AF-3E4E-7A53-A522242C6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501" y="4635523"/>
            <a:ext cx="5833799" cy="310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52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C7D18-85A4-9BC0-4B53-2475FA87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Afsluiting: live coding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0C27AC-F2E4-2AB8-9E7F-010652D76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3166534"/>
            <a:ext cx="11216640" cy="742009"/>
          </a:xfrm>
        </p:spPr>
        <p:txBody>
          <a:bodyPr/>
          <a:lstStyle/>
          <a:p>
            <a:r>
              <a:rPr lang="nl-NL"/>
              <a:t>Notebook over PCA met scikit-learn</a:t>
            </a:r>
          </a:p>
        </p:txBody>
      </p:sp>
      <p:pic>
        <p:nvPicPr>
          <p:cNvPr id="4" name="Picture 2" descr="Technology - Logos Download">
            <a:extLst>
              <a:ext uri="{FF2B5EF4-FFF2-40B4-BE49-F238E27FC236}">
                <a16:creationId xmlns:a16="http://schemas.microsoft.com/office/drawing/2014/main" id="{A17E2F30-841E-4EBD-A1D6-4EC81B691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490" y="4876801"/>
            <a:ext cx="2073585" cy="242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cikit-learn: librerie Python per il Machine Learning - Pulp Learning ...">
            <a:extLst>
              <a:ext uri="{FF2B5EF4-FFF2-40B4-BE49-F238E27FC236}">
                <a16:creationId xmlns:a16="http://schemas.microsoft.com/office/drawing/2014/main" id="{E9A47997-767D-D737-F711-3C9E11202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67" y="4927132"/>
            <a:ext cx="4512379" cy="242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52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30" y="112408"/>
            <a:ext cx="10751940" cy="9528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ml:overfitting and underfitting"/>
          <p:cNvSpPr txBox="1"/>
          <p:nvPr/>
        </p:nvSpPr>
        <p:spPr>
          <a:xfrm>
            <a:off x="1215355" y="3759200"/>
            <a:ext cx="1057409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ml:overfitting and underfitting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1" y="358121"/>
            <a:ext cx="12969518" cy="9037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asted-image.png" descr="pasted-image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" y="355600"/>
            <a:ext cx="12966701" cy="904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1026</Words>
  <Application>Microsoft Office PowerPoint</Application>
  <PresentationFormat>Aangepast</PresentationFormat>
  <Paragraphs>202</Paragraphs>
  <Slides>56</Slides>
  <Notes>0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2</vt:i4>
      </vt:variant>
      <vt:variant>
        <vt:lpstr>Diatitels</vt:lpstr>
      </vt:variant>
      <vt:variant>
        <vt:i4>56</vt:i4>
      </vt:variant>
    </vt:vector>
  </HeadingPairs>
  <TitlesOfParts>
    <vt:vector size="66" baseType="lpstr">
      <vt:lpstr>Arial</vt:lpstr>
      <vt:lpstr>Avenir Roman</vt:lpstr>
      <vt:lpstr>Calibri</vt:lpstr>
      <vt:lpstr>Calibri Light</vt:lpstr>
      <vt:lpstr>Cambria Math</vt:lpstr>
      <vt:lpstr>Helvetica</vt:lpstr>
      <vt:lpstr>Helvetica Light</vt:lpstr>
      <vt:lpstr>Wingdings</vt:lpstr>
      <vt:lpstr>White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Cross-validation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Beoordelingsmaten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Intermezzo: live coding</vt:lpstr>
      <vt:lpstr>PowerPoint-presentatie</vt:lpstr>
      <vt:lpstr>PowerPoint-presentatie</vt:lpstr>
      <vt:lpstr>Hyperparameter tuning</vt:lpstr>
      <vt:lpstr>PowerPoint-presentatie</vt:lpstr>
      <vt:lpstr>Hyperparameter tuning</vt:lpstr>
      <vt:lpstr>CV = Cross-validation</vt:lpstr>
      <vt:lpstr>GridSearchCV</vt:lpstr>
      <vt:lpstr>GridSearchCV in code</vt:lpstr>
      <vt:lpstr>RandomizedSearchCV</vt:lpstr>
      <vt:lpstr>RandomizedSearchCV in code</vt:lpstr>
      <vt:lpstr>Halving</vt:lpstr>
      <vt:lpstr>Halving in code</vt:lpstr>
      <vt:lpstr>Intermezzo: live coding</vt:lpstr>
      <vt:lpstr>PowerPoint-presentatie</vt:lpstr>
      <vt:lpstr>Dimensionality: Blessing or Curse?</vt:lpstr>
      <vt:lpstr>Curse of Dimensionality</vt:lpstr>
      <vt:lpstr>Curse of Dimensionality (2)</vt:lpstr>
      <vt:lpstr>Dimensionaliteitsreductie</vt:lpstr>
      <vt:lpstr>Projectie</vt:lpstr>
      <vt:lpstr>Manifold Learning</vt:lpstr>
      <vt:lpstr>Principal Components Analysis (PCA)</vt:lpstr>
      <vt:lpstr>Hoe zat het ook alweer: variantie</vt:lpstr>
      <vt:lpstr>Wat is een Principal Component (PC)?</vt:lpstr>
      <vt:lpstr>Toepassingen van PCA</vt:lpstr>
      <vt:lpstr>Afsluiting: live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cp:lastModifiedBy>Roos TE, Erik</cp:lastModifiedBy>
  <cp:revision>6</cp:revision>
  <dcterms:modified xsi:type="dcterms:W3CDTF">2024-10-07T13:58:40Z</dcterms:modified>
</cp:coreProperties>
</file>