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31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2" r:id="rId33"/>
    <p:sldId id="313" r:id="rId34"/>
    <p:sldId id="287" r:id="rId35"/>
    <p:sldId id="291" r:id="rId36"/>
    <p:sldId id="288" r:id="rId37"/>
    <p:sldId id="292" r:id="rId38"/>
    <p:sldId id="315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86405" autoAdjust="0"/>
  </p:normalViewPr>
  <p:slideViewPr>
    <p:cSldViewPr snapToGrid="0">
      <p:cViewPr varScale="1">
        <p:scale>
          <a:sx n="50" d="100"/>
          <a:sy n="50" d="100"/>
        </p:scale>
        <p:origin x="17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Regularisatie, parameter C (~variance).</a:t>
            </a:r>
          </a:p>
          <a:p>
            <a:r>
              <a:rPr lang="nl-NL"/>
              <a:t>Hoge C = lage regularisatie = smalle straat = weinig errors = kleine bias, hoge variance -&gt; kans op overfitting</a:t>
            </a:r>
          </a:p>
          <a:p>
            <a:r>
              <a:rPr lang="nl-NL"/>
              <a:t>Lage C = hoge regularisatie = brede straat = meer errors = grotere bias, lagere variance -&gt; kans op underfitting</a:t>
            </a:r>
          </a:p>
        </p:txBody>
      </p:sp>
    </p:spTree>
    <p:extLst>
      <p:ext uri="{BB962C8B-B14F-4D97-AF65-F5344CB8AC3E}">
        <p14:creationId xmlns:p14="http://schemas.microsoft.com/office/powerpoint/2010/main" val="3520197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Verschil bias en variance uitleggen</a:t>
            </a:r>
          </a:p>
        </p:txBody>
      </p:sp>
    </p:spTree>
    <p:extLst>
      <p:ext uri="{BB962C8B-B14F-4D97-AF65-F5344CB8AC3E}">
        <p14:creationId xmlns:p14="http://schemas.microsoft.com/office/powerpoint/2010/main" val="267350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Werkt bij ongeveer gelijke verdelingen (50% Virginica, 50% Setosa).</a:t>
            </a:r>
          </a:p>
          <a:p>
            <a:r>
              <a:rPr lang="nl-NL"/>
              <a:t>Werkt niet als de ene categorie veel zeldzamer is dan de andere (99% goedaardige tumor, 1% kwaadaardig =&gt; als je die ene mist is je accuracy nog steeds 0,99 maar je model is waardeloos).</a:t>
            </a:r>
          </a:p>
        </p:txBody>
      </p:sp>
    </p:spTree>
    <p:extLst>
      <p:ext uri="{BB962C8B-B14F-4D97-AF65-F5344CB8AC3E}">
        <p14:creationId xmlns:p14="http://schemas.microsoft.com/office/powerpoint/2010/main" val="4218382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Kromme die op 1 begint (recall 0 = precision 1, als je alles mist hebt je ook geen FP’s) en dan (hopelijk) langzaam afloopt.</a:t>
            </a:r>
          </a:p>
        </p:txBody>
      </p:sp>
    </p:spTree>
    <p:extLst>
      <p:ext uri="{BB962C8B-B14F-4D97-AF65-F5344CB8AC3E}">
        <p14:creationId xmlns:p14="http://schemas.microsoft.com/office/powerpoint/2010/main" val="1678877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Hulpmiddel bij vorige slide. Zetten we het criterium naar links, dan neemt de Recall toe maar ten koste van de Precision (ook veel niet-Virginica’s worden als Virginica gezien).</a:t>
            </a:r>
          </a:p>
          <a:p>
            <a:r>
              <a:rPr lang="nl-NL"/>
              <a:t>Zetten we het criterium naar rechts, dan daalt de Recall (we gaan meer Virginica’s missen) maar neemt de Precision toe.</a:t>
            </a:r>
          </a:p>
        </p:txBody>
      </p:sp>
    </p:spTree>
    <p:extLst>
      <p:ext uri="{BB962C8B-B14F-4D97-AF65-F5344CB8AC3E}">
        <p14:creationId xmlns:p14="http://schemas.microsoft.com/office/powerpoint/2010/main" val="3383823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X-as = FPR = FP / (FP + TN), dus aandeel van de FP’s in alle gevallen dat de werkelijke waarde 0/false is.</a:t>
            </a:r>
          </a:p>
          <a:p>
            <a:r>
              <a:rPr lang="nl-NL"/>
              <a:t>Y-as = TPR = TP / (TP + FN), dus aandeel van de TP’s in alle gevallen dat de werkelijke waarde 1/true is. =RECALL</a:t>
            </a:r>
          </a:p>
          <a:p>
            <a:r>
              <a:rPr lang="nl-NL"/>
              <a:t>Diagonaal is random voorspeller. We willen een lijn zo hoog mogelijk boven de diagonaal, met de “knik” zoveel mogelijk links bovenin.</a:t>
            </a:r>
          </a:p>
        </p:txBody>
      </p:sp>
    </p:spTree>
    <p:extLst>
      <p:ext uri="{BB962C8B-B14F-4D97-AF65-F5344CB8AC3E}">
        <p14:creationId xmlns:p14="http://schemas.microsoft.com/office/powerpoint/2010/main" val="3644200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X-as = FPR = FP / (FP + TN), dus aandeel van de FP’s in alle gevallen dat de werkelijke waarde 0/false is.</a:t>
            </a:r>
          </a:p>
          <a:p>
            <a:r>
              <a:rPr lang="nl-NL"/>
              <a:t>Y-as = TPR = TP / (TP + FN), dus aandeel van de TP’s in alle gevallen dat de werkelijke waarde 1/true is. =RECALL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481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0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7-10-2025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435993"/>
            <a:ext cx="13004801" cy="17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 en hyperparameter tuning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2945B-9D13-C8E3-4C94-5D0E4ED4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42875"/>
            <a:ext cx="11099800" cy="989012"/>
          </a:xfrm>
        </p:spPr>
        <p:txBody>
          <a:bodyPr>
            <a:normAutofit fontScale="90000"/>
          </a:bodyPr>
          <a:lstStyle/>
          <a:p>
            <a:r>
              <a:rPr lang="nl-NL"/>
              <a:t>ML Actueel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F3347D8-EC9E-5583-D926-0BCD64B1A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55" y="2156879"/>
            <a:ext cx="6225145" cy="1690985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A2A850BD-6CC1-5484-F6B7-6E5F1F361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255" y="1671036"/>
            <a:ext cx="2019582" cy="485843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26EE2579-138A-B170-A250-FC8F858CC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400" y="1580739"/>
            <a:ext cx="6357664" cy="4198029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903A0E04-F99F-A724-5963-1715D95DC0DE}"/>
              </a:ext>
            </a:extLst>
          </p:cNvPr>
          <p:cNvSpPr/>
          <p:nvPr/>
        </p:nvSpPr>
        <p:spPr>
          <a:xfrm>
            <a:off x="6457125" y="4084675"/>
            <a:ext cx="6402939" cy="792961"/>
          </a:xfrm>
          <a:prstGeom prst="rect">
            <a:avLst/>
          </a:prstGeom>
          <a:solidFill>
            <a:srgbClr val="FFFF00">
              <a:alpha val="32000"/>
            </a:srgbClr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NL" sz="24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97BFF6A9-5F5E-A492-D5C3-C8E2EB0E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255" y="6317917"/>
            <a:ext cx="7994103" cy="3292808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BB8D1ACF-C9C1-1D4F-A2AE-ED726C24A3DE}"/>
              </a:ext>
            </a:extLst>
          </p:cNvPr>
          <p:cNvSpPr txBox="1"/>
          <p:nvPr/>
        </p:nvSpPr>
        <p:spPr>
          <a:xfrm>
            <a:off x="3514725" y="9234788"/>
            <a:ext cx="9212819" cy="27699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NL" sz="1200" i="1"/>
              <a:t>https://www.nrc.nl/nieuws/2025/10/06/weer-een-mega-chipdeal-openai-koopt-voor-tientallen-miljarden-aan-amd-chips-a4908613</a:t>
            </a:r>
          </a:p>
        </p:txBody>
      </p:sp>
    </p:spTree>
    <p:extLst>
      <p:ext uri="{BB962C8B-B14F-4D97-AF65-F5344CB8AC3E}">
        <p14:creationId xmlns:p14="http://schemas.microsoft.com/office/powerpoint/2010/main" val="696045816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3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>
            <p:extLst>
              <p:ext uri="{D42A27DB-BD31-4B8C-83A1-F6EECF244321}">
                <p14:modId xmlns:p14="http://schemas.microsoft.com/office/powerpoint/2010/main" val="2158651066"/>
              </p:ext>
            </p:extLst>
          </p:nvPr>
        </p:nvGraphicFramePr>
        <p:xfrm>
          <a:off x="1270000" y="5660978"/>
          <a:ext cx="10464800" cy="352934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nl-NL"/>
                        <a:t>0,44</a:t>
                      </a: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nl-NL" b="1"/>
                        <a:t>0,175</a:t>
                      </a:r>
                      <a:endParaRPr b="1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r>
                        <a:rPr lang="nl-NL" b="1"/>
                        <a:t>0,039</a:t>
                      </a:r>
                      <a:endParaRPr b="1"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 xmlns=""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2296922" y="229446"/>
            <a:ext cx="841095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nl-NL" i="1"/>
              <a:t>Precision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</a:t>
            </a:r>
            <a:endParaRPr lang="nl-NL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3662212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3166801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2021832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6398096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762CDEC-F16A-3E94-9516-C3ED6284D26E}"/>
              </a:ext>
            </a:extLst>
          </p:cNvPr>
          <p:cNvSpPr txBox="1"/>
          <p:nvPr/>
        </p:nvSpPr>
        <p:spPr>
          <a:xfrm>
            <a:off x="5140037" y="8835430"/>
            <a:ext cx="1279236" cy="49244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b="1"/>
              <a:t>False</a:t>
            </a: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pPr marL="0" indent="0" algn="ctr">
              <a:buNone/>
            </a:pPr>
            <a:r>
              <a:rPr lang="nl-NL"/>
              <a:t>Notebook over Modelevaluatie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465770" y="4271506"/>
            <a:ext cx="100732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hyperparameter tuning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030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 (volgende week meer hierover)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Bijvoorbeeld in de DBSCAN-opdracht (set 3, opgave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/>
              <a:t>C</a:t>
            </a:r>
            <a:r>
              <a:rPr lang="nl-NL" sz="5400"/>
              <a:t>V = C</a:t>
            </a:r>
            <a:r>
              <a:rPr sz="5400"/>
              <a:t>ross-validation</a:t>
            </a:r>
            <a:r>
              <a:rPr lang="nl-NL" sz="5400"/>
              <a:t> (herhaling)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941146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zometeen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</a:t>
            </a:r>
            <a:r>
              <a:rPr lang="nl-NL" i="1"/>
              <a:t>kan</a:t>
            </a:r>
            <a:r>
              <a:rPr lang="nl-NL"/>
              <a:t>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modellen…</a:t>
            </a:r>
          </a:p>
          <a:p>
            <a:pPr lvl="1"/>
            <a:r>
              <a:rPr lang="nl-NL"/>
              <a:t>…en dus een grotere trainingsset mogelijk…</a:t>
            </a:r>
          </a:p>
          <a:p>
            <a:pPr lvl="1"/>
            <a:r>
              <a:rPr lang="nl-NL"/>
              <a:t>…want meer resources beschikbaar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1043</Words>
  <Application>Microsoft Office PowerPoint</Application>
  <PresentationFormat>Aangepast</PresentationFormat>
  <Paragraphs>156</Paragraphs>
  <Slides>44</Slides>
  <Notes>7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44</vt:i4>
      </vt:variant>
    </vt:vector>
  </HeadingPairs>
  <TitlesOfParts>
    <vt:vector size="53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White</vt:lpstr>
      <vt:lpstr>Kantoorthema</vt:lpstr>
      <vt:lpstr>PowerPoint-presentatie</vt:lpstr>
      <vt:lpstr>ML Actueel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Intermezzo: live coding</vt:lpstr>
      <vt:lpstr>PowerPoint-presentatie</vt:lpstr>
      <vt:lpstr>PowerPoint-presentatie</vt:lpstr>
      <vt:lpstr>Hyperparameter tuning</vt:lpstr>
      <vt:lpstr>PowerPoint-presentatie</vt:lpstr>
      <vt:lpstr>Hyperparameter tuning</vt:lpstr>
      <vt:lpstr>CV = Cross-validation (herhaling)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10</cp:revision>
  <dcterms:modified xsi:type="dcterms:W3CDTF">2025-10-07T07:35:17Z</dcterms:modified>
</cp:coreProperties>
</file>