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3ACBB-C1EA-46EB-A22E-74EF6E4748E3}" v="5" dt="2024-09-27T09:05:05.3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6B53ACBB-C1EA-46EB-A22E-74EF6E4748E3}"/>
    <pc:docChg chg="modSld">
      <pc:chgData name="Roos TE, Erik" userId="aff76b6e-b921-4a4c-80bb-362e5991dc87" providerId="ADAL" clId="{6B53ACBB-C1EA-46EB-A22E-74EF6E4748E3}" dt="2024-09-27T09:06:17.791" v="126" actId="255"/>
      <pc:docMkLst>
        <pc:docMk/>
      </pc:docMkLst>
      <pc:sldChg chg="modSp mod">
        <pc:chgData name="Roos TE, Erik" userId="aff76b6e-b921-4a4c-80bb-362e5991dc87" providerId="ADAL" clId="{6B53ACBB-C1EA-46EB-A22E-74EF6E4748E3}" dt="2024-09-27T09:02:33.699" v="0" actId="1076"/>
        <pc:sldMkLst>
          <pc:docMk/>
          <pc:sldMk cId="0" sldId="264"/>
        </pc:sldMkLst>
        <pc:spChg chg="mod">
          <ac:chgData name="Roos TE, Erik" userId="aff76b6e-b921-4a4c-80bb-362e5991dc87" providerId="ADAL" clId="{6B53ACBB-C1EA-46EB-A22E-74EF6E4748E3}" dt="2024-09-27T09:02:33.699" v="0" actId="1076"/>
          <ac:spMkLst>
            <pc:docMk/>
            <pc:sldMk cId="0" sldId="264"/>
            <ac:spMk id="308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02.651" v="3" actId="1076"/>
        <pc:sldMkLst>
          <pc:docMk/>
          <pc:sldMk cId="0" sldId="266"/>
        </pc:sldMkLst>
        <pc:spChg chg="mod">
          <ac:chgData name="Roos TE, Erik" userId="aff76b6e-b921-4a4c-80bb-362e5991dc87" providerId="ADAL" clId="{6B53ACBB-C1EA-46EB-A22E-74EF6E4748E3}" dt="2024-09-27T09:03:02.651" v="3" actId="1076"/>
          <ac:spMkLst>
            <pc:docMk/>
            <pc:sldMk cId="0" sldId="266"/>
            <ac:spMk id="431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2:57.256" v="2" actId="1076"/>
          <ac:spMkLst>
            <pc:docMk/>
            <pc:sldMk cId="0" sldId="266"/>
            <ac:spMk id="432" creationId="{00000000-0000-0000-0000-000000000000}"/>
          </ac:spMkLst>
        </pc:spChg>
      </pc:sldChg>
      <pc:sldChg chg="modSp">
        <pc:chgData name="Roos TE, Erik" userId="aff76b6e-b921-4a4c-80bb-362e5991dc87" providerId="ADAL" clId="{6B53ACBB-C1EA-46EB-A22E-74EF6E4748E3}" dt="2024-09-27T09:03:24.255" v="5" actId="255"/>
        <pc:sldMkLst>
          <pc:docMk/>
          <pc:sldMk cId="0" sldId="267"/>
        </pc:sldMkLst>
        <pc:spChg chg="mod">
          <ac:chgData name="Roos TE, Erik" userId="aff76b6e-b921-4a4c-80bb-362e5991dc87" providerId="ADAL" clId="{6B53ACBB-C1EA-46EB-A22E-74EF6E4748E3}" dt="2024-09-27T09:03:17.641" v="4" actId="255"/>
          <ac:spMkLst>
            <pc:docMk/>
            <pc:sldMk cId="0" sldId="267"/>
            <ac:spMk id="460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3:24.255" v="5" actId="255"/>
          <ac:spMkLst>
            <pc:docMk/>
            <pc:sldMk cId="0" sldId="267"/>
            <ac:spMk id="461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37.279" v="6" actId="1076"/>
        <pc:sldMkLst>
          <pc:docMk/>
          <pc:sldMk cId="0" sldId="268"/>
        </pc:sldMkLst>
        <pc:spChg chg="mod">
          <ac:chgData name="Roos TE, Erik" userId="aff76b6e-b921-4a4c-80bb-362e5991dc87" providerId="ADAL" clId="{6B53ACBB-C1EA-46EB-A22E-74EF6E4748E3}" dt="2024-09-27T09:03:37.279" v="6" actId="1076"/>
          <ac:spMkLst>
            <pc:docMk/>
            <pc:sldMk cId="0" sldId="268"/>
            <ac:spMk id="463" creationId="{00000000-0000-0000-0000-000000000000}"/>
          </ac:spMkLst>
        </pc:spChg>
      </pc:sldChg>
      <pc:sldChg chg="addSp modSp mod">
        <pc:chgData name="Roos TE, Erik" userId="aff76b6e-b921-4a4c-80bb-362e5991dc87" providerId="ADAL" clId="{6B53ACBB-C1EA-46EB-A22E-74EF6E4748E3}" dt="2024-09-27T09:06:17.791" v="126" actId="255"/>
        <pc:sldMkLst>
          <pc:docMk/>
          <pc:sldMk cId="0" sldId="276"/>
        </pc:sldMkLst>
        <pc:spChg chg="add mod">
          <ac:chgData name="Roos TE, Erik" userId="aff76b6e-b921-4a4c-80bb-362e5991dc87" providerId="ADAL" clId="{6B53ACBB-C1EA-46EB-A22E-74EF6E4748E3}" dt="2024-09-27T09:06:17.791" v="126" actId="255"/>
          <ac:spMkLst>
            <pc:docMk/>
            <pc:sldMk cId="0" sldId="276"/>
            <ac:spMk id="2" creationId="{8CE19B53-6EEC-6EF7-77FD-CAE55DA662C1}"/>
          </ac:spMkLst>
        </pc:spChg>
        <pc:spChg chg="mod">
          <ac:chgData name="Roos TE, Erik" userId="aff76b6e-b921-4a4c-80bb-362e5991dc87" providerId="ADAL" clId="{6B53ACBB-C1EA-46EB-A22E-74EF6E4748E3}" dt="2024-09-27T09:04:43.131" v="7" actId="255"/>
          <ac:spMkLst>
            <pc:docMk/>
            <pc:sldMk cId="0" sldId="276"/>
            <ac:spMk id="7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subtite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ks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Titeltekst</a:t>
            </a:r>
          </a:p>
        </p:txBody>
      </p:sp>
      <p:sp>
        <p:nvSpPr>
          <p:cNvPr id="11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9.jpeg"/><Relationship Id="rId7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4.png"/><Relationship Id="rId7" Type="http://schemas.openxmlformats.org/officeDocument/2006/relationships/image" Target="../media/image7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0.png"/><Relationship Id="rId10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www.npostart.nl/vpro-tegenlicht/21-10-2018/VPWON_1284429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4. neurale netwerken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nn:forward propagation"/>
          <p:cNvSpPr txBox="1"/>
          <p:nvPr/>
        </p:nvSpPr>
        <p:spPr>
          <a:xfrm>
            <a:off x="389582" y="4292599"/>
            <a:ext cx="122256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nn:forward propagation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1109431" y="2419559"/>
            <a:ext cx="9955107" cy="4914481"/>
            <a:chOff x="0" y="0"/>
            <a:chExt cx="9955105" cy="4914480"/>
          </a:xfrm>
        </p:grpSpPr>
        <p:sp>
          <p:nvSpPr>
            <p:cNvPr id="336" name="+1"/>
            <p:cNvSpPr/>
            <p:nvPr/>
          </p:nvSpPr>
          <p:spPr>
            <a:xfrm>
              <a:off x="79626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37" name="Cirkel"/>
            <p:cNvSpPr/>
            <p:nvPr/>
          </p:nvSpPr>
          <p:spPr>
            <a:xfrm>
              <a:off x="79626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Cirkel"/>
            <p:cNvSpPr/>
            <p:nvPr/>
          </p:nvSpPr>
          <p:spPr>
            <a:xfrm>
              <a:off x="79626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Cirkel"/>
            <p:cNvSpPr/>
            <p:nvPr/>
          </p:nvSpPr>
          <p:spPr>
            <a:xfrm>
              <a:off x="79626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Cirkel"/>
            <p:cNvSpPr/>
            <p:nvPr/>
          </p:nvSpPr>
          <p:spPr>
            <a:xfrm>
              <a:off x="5980010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5980010" y="1877401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5980010" y="3603265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+1"/>
            <p:cNvSpPr/>
            <p:nvPr/>
          </p:nvSpPr>
          <p:spPr>
            <a:xfrm>
              <a:off x="5980010" y="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44" name="Cirkel"/>
            <p:cNvSpPr/>
            <p:nvPr/>
          </p:nvSpPr>
          <p:spPr>
            <a:xfrm>
              <a:off x="847816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8478165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5" name="Groepeer"/>
            <p:cNvGrpSpPr/>
            <p:nvPr/>
          </p:nvGrpSpPr>
          <p:grpSpPr>
            <a:xfrm>
              <a:off x="1482307" y="348227"/>
              <a:ext cx="1798481" cy="3575645"/>
              <a:chOff x="0" y="0"/>
              <a:chExt cx="1798479" cy="3575644"/>
            </a:xfrm>
          </p:grpSpPr>
          <p:sp>
            <p:nvSpPr>
              <p:cNvPr id="34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66" name="Cirkel"/>
            <p:cNvSpPr/>
            <p:nvPr/>
          </p:nvSpPr>
          <p:spPr>
            <a:xfrm>
              <a:off x="104668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Cirkel"/>
            <p:cNvSpPr/>
            <p:nvPr/>
          </p:nvSpPr>
          <p:spPr>
            <a:xfrm>
              <a:off x="104668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Cirkel"/>
            <p:cNvSpPr/>
            <p:nvPr/>
          </p:nvSpPr>
          <p:spPr>
            <a:xfrm>
              <a:off x="104668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6229522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Cirkel"/>
            <p:cNvSpPr/>
            <p:nvPr/>
          </p:nvSpPr>
          <p:spPr>
            <a:xfrm>
              <a:off x="6229522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Cirkel"/>
            <p:cNvSpPr/>
            <p:nvPr/>
          </p:nvSpPr>
          <p:spPr>
            <a:xfrm>
              <a:off x="6229522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Cirkel"/>
            <p:cNvSpPr/>
            <p:nvPr/>
          </p:nvSpPr>
          <p:spPr>
            <a:xfrm>
              <a:off x="8728581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8728581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Cirkel"/>
            <p:cNvSpPr/>
            <p:nvPr/>
          </p:nvSpPr>
          <p:spPr>
            <a:xfrm>
              <a:off x="8728581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6680855" y="343967"/>
              <a:ext cx="1819342" cy="3586655"/>
              <a:chOff x="0" y="0"/>
              <a:chExt cx="1819341" cy="3586653"/>
            </a:xfrm>
          </p:grpSpPr>
          <p:sp>
            <p:nvSpPr>
              <p:cNvPr id="375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6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7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8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9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0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1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2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3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4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5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6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7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8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9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90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92" name="Lijn"/>
            <p:cNvSpPr/>
            <p:nvPr/>
          </p:nvSpPr>
          <p:spPr>
            <a:xfrm>
              <a:off x="9260824" y="1279491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3" name="Lijn"/>
            <p:cNvSpPr/>
            <p:nvPr/>
          </p:nvSpPr>
          <p:spPr>
            <a:xfrm>
              <a:off x="9260824" y="2024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4" name="Lijn"/>
            <p:cNvSpPr/>
            <p:nvPr/>
          </p:nvSpPr>
          <p:spPr>
            <a:xfrm>
              <a:off x="9260824" y="2769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jn"/>
            <p:cNvSpPr/>
            <p:nvPr/>
          </p:nvSpPr>
          <p:spPr>
            <a:xfrm>
              <a:off x="0" y="120738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jn"/>
            <p:cNvSpPr/>
            <p:nvPr/>
          </p:nvSpPr>
          <p:spPr>
            <a:xfrm>
              <a:off x="0" y="221969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jn"/>
            <p:cNvSpPr/>
            <p:nvPr/>
          </p:nvSpPr>
          <p:spPr>
            <a:xfrm>
              <a:off x="0" y="306176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8" name="Lijn"/>
            <p:cNvSpPr/>
            <p:nvPr/>
          </p:nvSpPr>
          <p:spPr>
            <a:xfrm>
              <a:off x="0" y="3936333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9" name="input layer"/>
            <p:cNvSpPr txBox="1"/>
            <p:nvPr/>
          </p:nvSpPr>
          <p:spPr>
            <a:xfrm>
              <a:off x="35919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400" name="hidden layer 2"/>
            <p:cNvSpPr txBox="1"/>
            <p:nvPr/>
          </p:nvSpPr>
          <p:spPr>
            <a:xfrm>
              <a:off x="5567584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2</a:t>
              </a:r>
            </a:p>
          </p:txBody>
        </p:sp>
        <p:sp>
          <p:nvSpPr>
            <p:cNvPr id="401" name="output layer"/>
            <p:cNvSpPr txBox="1"/>
            <p:nvPr/>
          </p:nvSpPr>
          <p:spPr>
            <a:xfrm>
              <a:off x="8203758" y="4486987"/>
              <a:ext cx="1460837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  <p:sp>
          <p:nvSpPr>
            <p:cNvPr id="402" name="Cirkel"/>
            <p:cNvSpPr/>
            <p:nvPr/>
          </p:nvSpPr>
          <p:spPr>
            <a:xfrm>
              <a:off x="335457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Cirkel"/>
            <p:cNvSpPr/>
            <p:nvPr/>
          </p:nvSpPr>
          <p:spPr>
            <a:xfrm>
              <a:off x="335457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Cirkel"/>
            <p:cNvSpPr/>
            <p:nvPr/>
          </p:nvSpPr>
          <p:spPr>
            <a:xfrm>
              <a:off x="335457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+1"/>
            <p:cNvSpPr/>
            <p:nvPr/>
          </p:nvSpPr>
          <p:spPr>
            <a:xfrm>
              <a:off x="335457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406" name="Cirkel"/>
            <p:cNvSpPr/>
            <p:nvPr/>
          </p:nvSpPr>
          <p:spPr>
            <a:xfrm>
              <a:off x="360409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Cirkel"/>
            <p:cNvSpPr/>
            <p:nvPr/>
          </p:nvSpPr>
          <p:spPr>
            <a:xfrm>
              <a:off x="360409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Cirkel"/>
            <p:cNvSpPr/>
            <p:nvPr/>
          </p:nvSpPr>
          <p:spPr>
            <a:xfrm>
              <a:off x="360409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hidden layer 1"/>
            <p:cNvSpPr txBox="1"/>
            <p:nvPr/>
          </p:nvSpPr>
          <p:spPr>
            <a:xfrm>
              <a:off x="294215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1</a:t>
              </a:r>
            </a:p>
          </p:txBody>
        </p:sp>
        <p:grpSp>
          <p:nvGrpSpPr>
            <p:cNvPr id="429" name="Groepeer"/>
            <p:cNvGrpSpPr/>
            <p:nvPr/>
          </p:nvGrpSpPr>
          <p:grpSpPr>
            <a:xfrm>
              <a:off x="4029498" y="348227"/>
              <a:ext cx="1798481" cy="3575645"/>
              <a:chOff x="0" y="0"/>
              <a:chExt cx="1798479" cy="3575644"/>
            </a:xfrm>
          </p:grpSpPr>
          <p:sp>
            <p:nvSpPr>
              <p:cNvPr id="410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1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2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3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4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5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6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7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8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9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0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1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3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4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5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7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8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Vergelijking"/>
              <p:cNvSpPr txBox="1"/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3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7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Vergelijking"/>
              <p:cNvSpPr txBox="1"/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4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jn"/>
          <p:cNvSpPr/>
          <p:nvPr/>
        </p:nvSpPr>
        <p:spPr>
          <a:xfrm>
            <a:off x="8074278" y="3376790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Lijn"/>
          <p:cNvSpPr/>
          <p:nvPr/>
        </p:nvSpPr>
        <p:spPr>
          <a:xfrm>
            <a:off x="3888916" y="6966298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6" name="A"/>
          <p:cNvSpPr/>
          <p:nvPr/>
        </p:nvSpPr>
        <p:spPr>
          <a:xfrm>
            <a:off x="2666591" y="285787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37" name="C"/>
          <p:cNvSpPr/>
          <p:nvPr/>
        </p:nvSpPr>
        <p:spPr>
          <a:xfrm>
            <a:off x="6799750" y="2874002"/>
            <a:ext cx="1093292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38" name="Lijn"/>
          <p:cNvSpPr/>
          <p:nvPr/>
        </p:nvSpPr>
        <p:spPr>
          <a:xfrm>
            <a:off x="3836555" y="3811425"/>
            <a:ext cx="2900590" cy="2900589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9" name="Lijn"/>
          <p:cNvSpPr/>
          <p:nvPr/>
        </p:nvSpPr>
        <p:spPr>
          <a:xfrm>
            <a:off x="3941120" y="3420648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0" name="laag 1…"/>
          <p:cNvSpPr txBox="1"/>
          <p:nvPr/>
        </p:nvSpPr>
        <p:spPr>
          <a:xfrm>
            <a:off x="2329421" y="7908706"/>
            <a:ext cx="176763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laag 1</a:t>
            </a:r>
          </a:p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(= inputlaag)</a:t>
            </a:r>
          </a:p>
        </p:txBody>
      </p:sp>
      <p:sp>
        <p:nvSpPr>
          <p:cNvPr id="441" name="laag 2"/>
          <p:cNvSpPr txBox="1"/>
          <p:nvPr/>
        </p:nvSpPr>
        <p:spPr>
          <a:xfrm>
            <a:off x="6904004" y="8080156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2</a:t>
            </a:r>
          </a:p>
        </p:txBody>
      </p:sp>
      <p:sp>
        <p:nvSpPr>
          <p:cNvPr id="442" name="Lijn"/>
          <p:cNvSpPr/>
          <p:nvPr/>
        </p:nvSpPr>
        <p:spPr>
          <a:xfrm>
            <a:off x="8213490" y="6966298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3" name="Lijn"/>
          <p:cNvSpPr/>
          <p:nvPr/>
        </p:nvSpPr>
        <p:spPr>
          <a:xfrm flipV="1">
            <a:off x="3836555" y="3939552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4" name="Lijn"/>
          <p:cNvSpPr/>
          <p:nvPr/>
        </p:nvSpPr>
        <p:spPr>
          <a:xfrm>
            <a:off x="1611076" y="340451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jn"/>
          <p:cNvSpPr/>
          <p:nvPr/>
        </p:nvSpPr>
        <p:spPr>
          <a:xfrm>
            <a:off x="1611076" y="698242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D"/>
          <p:cNvSpPr/>
          <p:nvPr/>
        </p:nvSpPr>
        <p:spPr>
          <a:xfrm>
            <a:off x="6799750" y="6435783"/>
            <a:ext cx="1093292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7" name="B"/>
          <p:cNvSpPr/>
          <p:nvPr/>
        </p:nvSpPr>
        <p:spPr>
          <a:xfrm>
            <a:off x="2666591" y="641965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48" name="0.5"/>
          <p:cNvSpPr txBox="1"/>
          <p:nvPr/>
        </p:nvSpPr>
        <p:spPr>
          <a:xfrm>
            <a:off x="802592" y="306900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49" name="0.7"/>
          <p:cNvSpPr txBox="1"/>
          <p:nvPr/>
        </p:nvSpPr>
        <p:spPr>
          <a:xfrm>
            <a:off x="802592" y="6658509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0" name="0.5"/>
          <p:cNvSpPr txBox="1"/>
          <p:nvPr/>
        </p:nvSpPr>
        <p:spPr>
          <a:xfrm>
            <a:off x="3797996" y="2806700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1" name="0.5"/>
          <p:cNvSpPr txBox="1"/>
          <p:nvPr/>
        </p:nvSpPr>
        <p:spPr>
          <a:xfrm>
            <a:off x="3349593" y="3954837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2" name="0.7"/>
          <p:cNvSpPr txBox="1"/>
          <p:nvPr/>
        </p:nvSpPr>
        <p:spPr>
          <a:xfrm>
            <a:off x="3349593" y="586827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3" name="0.7"/>
          <p:cNvSpPr txBox="1"/>
          <p:nvPr/>
        </p:nvSpPr>
        <p:spPr>
          <a:xfrm>
            <a:off x="3797996" y="6939288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4" name="0.5×0.3"/>
          <p:cNvSpPr txBox="1"/>
          <p:nvPr/>
        </p:nvSpPr>
        <p:spPr>
          <a:xfrm>
            <a:off x="5162683" y="2806700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0.5×0.3</a:t>
            </a:r>
          </a:p>
        </p:txBody>
      </p:sp>
      <p:sp>
        <p:nvSpPr>
          <p:cNvPr id="455" name="0.7×0.4"/>
          <p:cNvSpPr txBox="1"/>
          <p:nvPr/>
        </p:nvSpPr>
        <p:spPr>
          <a:xfrm>
            <a:off x="6798933" y="3954837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0.7×0.4</a:t>
            </a:r>
          </a:p>
        </p:txBody>
      </p:sp>
      <p:sp>
        <p:nvSpPr>
          <p:cNvPr id="456" name="0.5×0.6"/>
          <p:cNvSpPr txBox="1"/>
          <p:nvPr/>
        </p:nvSpPr>
        <p:spPr>
          <a:xfrm>
            <a:off x="6798933" y="5868271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0.5×0.6</a:t>
            </a:r>
          </a:p>
        </p:txBody>
      </p:sp>
      <p:sp>
        <p:nvSpPr>
          <p:cNvPr id="457" name="0.7×0.2"/>
          <p:cNvSpPr txBox="1"/>
          <p:nvPr/>
        </p:nvSpPr>
        <p:spPr>
          <a:xfrm>
            <a:off x="5162683" y="6939288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Vergelijking"/>
              <p:cNvSpPr txBox="1"/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blipFill>
                <a:blip r:embed="rId2"/>
                <a:stretch>
                  <a:fillRect r="-5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Vergelijking"/>
              <p:cNvSpPr txBox="1"/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blipFill>
                <a:blip r:embed="rId3"/>
                <a:stretch>
                  <a:fillRect r="-6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Vergelijking"/>
              <p:cNvSpPr txBox="1"/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(0.5×0.3+0.7×0.4)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Vergelijking"/>
              <p:cNvSpPr txBox="1"/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(0.5×0.6+0.7×0.2)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Vergelijking"/>
              <p:cNvSpPr txBox="1"/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blipFill>
                <a:blip r:embed="rId2"/>
                <a:stretch>
                  <a:fillRect r="-14459" b="-171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465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6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7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8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9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470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471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2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3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4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3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4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85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6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diagram, schermopname, cirkel&#10;&#10;Automatisch gegenereerde beschrijving">
            <a:extLst>
              <a:ext uri="{FF2B5EF4-FFF2-40B4-BE49-F238E27FC236}">
                <a16:creationId xmlns:a16="http://schemas.microsoft.com/office/drawing/2014/main" id="{263C3318-A7FF-19C8-0F52-1982672C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r="-1" b="-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jn"/>
          <p:cNvSpPr/>
          <p:nvPr/>
        </p:nvSpPr>
        <p:spPr>
          <a:xfrm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Lijn"/>
          <p:cNvSpPr/>
          <p:nvPr/>
        </p:nvSpPr>
        <p:spPr>
          <a:xfrm flipV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07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08" name="Lijn"/>
          <p:cNvSpPr/>
          <p:nvPr/>
        </p:nvSpPr>
        <p:spPr>
          <a:xfrm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Lijn"/>
          <p:cNvSpPr/>
          <p:nvPr/>
        </p:nvSpPr>
        <p:spPr>
          <a:xfrm flipV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0" name="Lijn"/>
          <p:cNvSpPr/>
          <p:nvPr/>
        </p:nvSpPr>
        <p:spPr>
          <a:xfrm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1" name="Lijn"/>
          <p:cNvSpPr/>
          <p:nvPr/>
        </p:nvSpPr>
        <p:spPr>
          <a:xfrm flipV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2" name="Lijn"/>
          <p:cNvSpPr/>
          <p:nvPr/>
        </p:nvSpPr>
        <p:spPr>
          <a:xfrm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3" name="Lijn"/>
          <p:cNvSpPr/>
          <p:nvPr/>
        </p:nvSpPr>
        <p:spPr>
          <a:xfrm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4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15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16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17" name="Lijn"/>
          <p:cNvSpPr/>
          <p:nvPr/>
        </p:nvSpPr>
        <p:spPr>
          <a:xfrm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Lijn"/>
          <p:cNvSpPr/>
          <p:nvPr/>
        </p:nvSpPr>
        <p:spPr>
          <a:xfrm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9" name="Lijn"/>
          <p:cNvSpPr/>
          <p:nvPr/>
        </p:nvSpPr>
        <p:spPr>
          <a:xfrm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Vergelijking"/>
              <p:cNvSpPr txBox="1"/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62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blipFill>
                <a:blip r:embed="rId2"/>
                <a:stretch>
                  <a:fillRect b="-29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2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nn:cost function"/>
          <p:cNvSpPr txBox="1"/>
          <p:nvPr/>
        </p:nvSpPr>
        <p:spPr>
          <a:xfrm>
            <a:off x="2041127" y="4292599"/>
            <a:ext cx="89225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nn:cost function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jn"/>
          <p:cNvSpPr/>
          <p:nvPr/>
        </p:nvSpPr>
        <p:spPr>
          <a:xfrm>
            <a:off x="1130274" y="216341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6" name="Cirkel"/>
          <p:cNvSpPr/>
          <p:nvPr/>
        </p:nvSpPr>
        <p:spPr>
          <a:xfrm>
            <a:off x="2640399" y="153078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Cirkel"/>
              <p:cNvSpPr/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7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Lijn"/>
          <p:cNvSpPr/>
          <p:nvPr/>
        </p:nvSpPr>
        <p:spPr>
          <a:xfrm flipV="1">
            <a:off x="3244630" y="167986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9" name="Lijn"/>
          <p:cNvSpPr/>
          <p:nvPr/>
        </p:nvSpPr>
        <p:spPr>
          <a:xfrm>
            <a:off x="2839133" y="185236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0" name="Cirkel"/>
          <p:cNvSpPr/>
          <p:nvPr/>
        </p:nvSpPr>
        <p:spPr>
          <a:xfrm>
            <a:off x="2640399" y="345484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1" name="Lijn"/>
          <p:cNvSpPr/>
          <p:nvPr/>
        </p:nvSpPr>
        <p:spPr>
          <a:xfrm flipV="1">
            <a:off x="3244630" y="360392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2" name="Lijn"/>
          <p:cNvSpPr/>
          <p:nvPr/>
        </p:nvSpPr>
        <p:spPr>
          <a:xfrm>
            <a:off x="2839133" y="3776421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3" name="Cirkel"/>
          <p:cNvSpPr/>
          <p:nvPr/>
        </p:nvSpPr>
        <p:spPr>
          <a:xfrm>
            <a:off x="2640399" y="5435682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Lijn"/>
          <p:cNvSpPr/>
          <p:nvPr/>
        </p:nvSpPr>
        <p:spPr>
          <a:xfrm flipV="1">
            <a:off x="3244630" y="5584761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5" name="Lijn"/>
          <p:cNvSpPr/>
          <p:nvPr/>
        </p:nvSpPr>
        <p:spPr>
          <a:xfrm>
            <a:off x="2839133" y="5757258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6" name="Cirkel"/>
          <p:cNvSpPr/>
          <p:nvPr/>
        </p:nvSpPr>
        <p:spPr>
          <a:xfrm>
            <a:off x="2640399" y="726353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Lijn"/>
          <p:cNvSpPr/>
          <p:nvPr/>
        </p:nvSpPr>
        <p:spPr>
          <a:xfrm>
            <a:off x="1130274" y="408746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8" name="Lijn"/>
          <p:cNvSpPr/>
          <p:nvPr/>
        </p:nvSpPr>
        <p:spPr>
          <a:xfrm>
            <a:off x="1130274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Lijn"/>
          <p:cNvSpPr/>
          <p:nvPr/>
        </p:nvSpPr>
        <p:spPr>
          <a:xfrm>
            <a:off x="1130274" y="789615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0" name="Lijn"/>
          <p:cNvSpPr/>
          <p:nvPr/>
        </p:nvSpPr>
        <p:spPr>
          <a:xfrm flipV="1">
            <a:off x="3244630" y="741261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1" name="Lijn"/>
          <p:cNvSpPr/>
          <p:nvPr/>
        </p:nvSpPr>
        <p:spPr>
          <a:xfrm>
            <a:off x="2839133" y="7585112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Cirkel"/>
              <p:cNvSpPr/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Cirkel"/>
              <p:cNvSpPr/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Cirkel"/>
              <p:cNvSpPr/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4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" name="train network for specific goal"/>
          <p:cNvSpPr txBox="1"/>
          <p:nvPr/>
        </p:nvSpPr>
        <p:spPr>
          <a:xfrm>
            <a:off x="2570770" y="355336"/>
            <a:ext cx="78632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train network for specific goal</a:t>
            </a:r>
          </a:p>
        </p:txBody>
      </p:sp>
      <p:pic>
        <p:nvPicPr>
          <p:cNvPr id="646" name="iu.jpg" descr="i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88324" y="1930755"/>
            <a:ext cx="7856119" cy="589209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Lijn"/>
          <p:cNvSpPr/>
          <p:nvPr/>
        </p:nvSpPr>
        <p:spPr>
          <a:xfrm>
            <a:off x="3802746" y="2163410"/>
            <a:ext cx="3429998" cy="159551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8" name="Lijn"/>
          <p:cNvSpPr/>
          <p:nvPr/>
        </p:nvSpPr>
        <p:spPr>
          <a:xfrm>
            <a:off x="3802745" y="4087466"/>
            <a:ext cx="6275494" cy="155373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9" name="Lijn"/>
          <p:cNvSpPr/>
          <p:nvPr/>
        </p:nvSpPr>
        <p:spPr>
          <a:xfrm>
            <a:off x="3802745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0" name="Lijn"/>
          <p:cNvSpPr/>
          <p:nvPr/>
        </p:nvSpPr>
        <p:spPr>
          <a:xfrm flipV="1">
            <a:off x="3802745" y="7037173"/>
            <a:ext cx="3129070" cy="85898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iu.jpg" descr="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4" y="6504256"/>
            <a:ext cx="4233186" cy="303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u.jpg" descr="i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92" y="4950617"/>
            <a:ext cx="3044880" cy="228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8" name="Groepeer"/>
          <p:cNvGrpSpPr/>
          <p:nvPr/>
        </p:nvGrpSpPr>
        <p:grpSpPr>
          <a:xfrm>
            <a:off x="1552177" y="1530789"/>
            <a:ext cx="7586054" cy="6941208"/>
            <a:chOff x="0" y="0"/>
            <a:chExt cx="7586053" cy="6941207"/>
          </a:xfrm>
        </p:grpSpPr>
        <p:sp>
          <p:nvSpPr>
            <p:cNvPr id="654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5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6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5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8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9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0" name="Lijn"/>
            <p:cNvSpPr/>
            <p:nvPr/>
          </p:nvSpPr>
          <p:spPr>
            <a:xfrm>
              <a:off x="3266568" y="255667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1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2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3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4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5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6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Lijn"/>
            <p:cNvSpPr/>
            <p:nvPr/>
          </p:nvSpPr>
          <p:spPr>
            <a:xfrm>
              <a:off x="3266568" y="636536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9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0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1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2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3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4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9" name="Multi-class classification: one versus all"/>
          <p:cNvSpPr txBox="1"/>
          <p:nvPr/>
        </p:nvSpPr>
        <p:spPr>
          <a:xfrm>
            <a:off x="1347179" y="355336"/>
            <a:ext cx="103104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Multi-class classification: one versus all</a:t>
            </a:r>
          </a:p>
        </p:txBody>
      </p:sp>
      <p:pic>
        <p:nvPicPr>
          <p:cNvPr id="680" name="iu.jpg" descr="iu.jpg"/>
          <p:cNvPicPr>
            <a:picLocks noChangeAspect="1"/>
          </p:cNvPicPr>
          <p:nvPr/>
        </p:nvPicPr>
        <p:blipFill>
          <a:blip r:embed="rId8"/>
          <a:srcRect l="7589" r="16731"/>
          <a:stretch>
            <a:fillRect/>
          </a:stretch>
        </p:blipFill>
        <p:spPr>
          <a:xfrm>
            <a:off x="9689995" y="3199566"/>
            <a:ext cx="2834387" cy="22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u.jpg" descr="iu.jpg"/>
          <p:cNvPicPr>
            <a:picLocks noChangeAspect="1"/>
          </p:cNvPicPr>
          <p:nvPr/>
        </p:nvPicPr>
        <p:blipFill>
          <a:blip r:embed="rId9"/>
          <a:srcRect l="9775"/>
          <a:stretch>
            <a:fillRect/>
          </a:stretch>
        </p:blipFill>
        <p:spPr>
          <a:xfrm>
            <a:off x="6569174" y="1012362"/>
            <a:ext cx="3024641" cy="2514276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kst"/>
          <p:cNvSpPr txBox="1"/>
          <p:nvPr/>
        </p:nvSpPr>
        <p:spPr>
          <a:xfrm>
            <a:off x="6992527" y="506204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Vergelijking"/>
              <p:cNvSpPr txBox="1"/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0.213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0.423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0.786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blipFill>
                <a:blip r:embed="rId2"/>
                <a:stretch>
                  <a:fillRect r="-4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Vergelijking"/>
              <p:cNvSpPr txBox="1"/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blipFill>
                <a:blip r:embed="rId3"/>
                <a:stretch>
                  <a:fillRect r="-1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" name="Groepeer"/>
          <p:cNvGrpSpPr/>
          <p:nvPr/>
        </p:nvGrpSpPr>
        <p:grpSpPr>
          <a:xfrm>
            <a:off x="1552177" y="1530789"/>
            <a:ext cx="6798334" cy="6941208"/>
            <a:chOff x="0" y="0"/>
            <a:chExt cx="6798333" cy="6941207"/>
          </a:xfrm>
        </p:grpSpPr>
        <p:sp>
          <p:nvSpPr>
            <p:cNvPr id="686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7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8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89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0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1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2" name="Lijn"/>
            <p:cNvSpPr/>
            <p:nvPr/>
          </p:nvSpPr>
          <p:spPr>
            <a:xfrm>
              <a:off x="3266568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3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4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5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6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7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8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9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0" name="Lijn"/>
            <p:cNvSpPr/>
            <p:nvPr/>
          </p:nvSpPr>
          <p:spPr>
            <a:xfrm>
              <a:off x="3266568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1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2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3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4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5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6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7" name="Veelhoek"/>
            <p:cNvSpPr/>
            <p:nvPr/>
          </p:nvSpPr>
          <p:spPr>
            <a:xfrm>
              <a:off x="6260364" y="404590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8" name="Cirkel"/>
            <p:cNvSpPr/>
            <p:nvPr/>
          </p:nvSpPr>
          <p:spPr>
            <a:xfrm>
              <a:off x="6328524" y="238424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9" name="Afgeronde rechthoek"/>
            <p:cNvSpPr/>
            <p:nvPr/>
          </p:nvSpPr>
          <p:spPr>
            <a:xfrm>
              <a:off x="6328524" y="436209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0" name="Driehoek"/>
            <p:cNvSpPr/>
            <p:nvPr/>
          </p:nvSpPr>
          <p:spPr>
            <a:xfrm>
              <a:off x="6338740" y="6147896"/>
              <a:ext cx="381217" cy="38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Vergelijking"/>
                <p:cNvSpPr txBox="1"/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blipFill>
                  <a:blip r:embed="rId5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Vergelijking"/>
                <p:cNvSpPr txBox="1"/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blipFill>
                  <a:blip r:embed="rId6"/>
                  <a:stretch>
                    <a:fillRect r="-28777" b="-28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Vergelijking"/>
                <p:cNvSpPr txBox="1"/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blipFill>
                  <a:blip r:embed="rId7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Vergelijking"/>
                <p:cNvSpPr txBox="1"/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blipFill>
                  <a:blip r:embed="rId8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:neurale netwerken"/>
          <p:cNvSpPr txBox="1"/>
          <p:nvPr/>
        </p:nvSpPr>
        <p:spPr>
          <a:xfrm>
            <a:off x="940097" y="4292599"/>
            <a:ext cx="111246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ml:neurale netwerken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epeer"/>
          <p:cNvGrpSpPr/>
          <p:nvPr/>
        </p:nvGrpSpPr>
        <p:grpSpPr>
          <a:xfrm>
            <a:off x="124392" y="1241050"/>
            <a:ext cx="3212203" cy="6652907"/>
            <a:chOff x="0" y="0"/>
            <a:chExt cx="3212202" cy="6652905"/>
          </a:xfrm>
        </p:grpSpPr>
        <p:sp>
          <p:nvSpPr>
            <p:cNvPr id="720" name="Rechthoek"/>
            <p:cNvSpPr/>
            <p:nvPr/>
          </p:nvSpPr>
          <p:spPr>
            <a:xfrm>
              <a:off x="0" y="0"/>
              <a:ext cx="1468438" cy="66529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  <a:alpha val="50000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  <a:alpha val="50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Cirkel"/>
            <p:cNvSpPr/>
            <p:nvPr/>
          </p:nvSpPr>
          <p:spPr>
            <a:xfrm>
              <a:off x="1189401" y="128305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2" name="Lijn"/>
            <p:cNvSpPr/>
            <p:nvPr/>
          </p:nvSpPr>
          <p:spPr>
            <a:xfrm>
              <a:off x="2484022" y="635000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3" name="Cirkel"/>
            <p:cNvSpPr/>
            <p:nvPr/>
          </p:nvSpPr>
          <p:spPr>
            <a:xfrm>
              <a:off x="1189401" y="1873546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4" name="Cirkel"/>
            <p:cNvSpPr/>
            <p:nvPr/>
          </p:nvSpPr>
          <p:spPr>
            <a:xfrm>
              <a:off x="1189401" y="3618788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5" name="Cirkel"/>
            <p:cNvSpPr/>
            <p:nvPr/>
          </p:nvSpPr>
          <p:spPr>
            <a:xfrm>
              <a:off x="1189401" y="5364029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6" name="Lijn"/>
            <p:cNvSpPr/>
            <p:nvPr/>
          </p:nvSpPr>
          <p:spPr>
            <a:xfrm>
              <a:off x="2484022" y="2380241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7" name="Lijn"/>
            <p:cNvSpPr/>
            <p:nvPr/>
          </p:nvSpPr>
          <p:spPr>
            <a:xfrm>
              <a:off x="2484022" y="4125483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8" name="Lijn"/>
            <p:cNvSpPr/>
            <p:nvPr/>
          </p:nvSpPr>
          <p:spPr>
            <a:xfrm>
              <a:off x="2484022" y="5870724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Vergelijking"/>
              <p:cNvSpPr txBox="1"/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73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blipFill>
                <a:blip r:embed="rId2"/>
                <a:stretch>
                  <a:fillRect t="-23786" r="-132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Vergelijking"/>
              <p:cNvSpPr txBox="1"/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7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8CE19B53-6EEC-6EF7-77FD-CAE55DA662C1}"/>
              </a:ext>
            </a:extLst>
          </p:cNvPr>
          <p:cNvSpPr txBox="1"/>
          <p:nvPr/>
        </p:nvSpPr>
        <p:spPr>
          <a:xfrm>
            <a:off x="942109" y="711678"/>
            <a:ext cx="1124989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800"/>
              <a:t>K</a:t>
            </a:r>
            <a:r>
              <a:rPr kumimoji="0" lang="nl-NL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ostenfunctie van een Neuraal Netwerk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i="1"/>
              <a:t>let op de overeenkomsten met die van logistische regressie!</a:t>
            </a:r>
            <a:endParaRPr kumimoji="0" lang="nl-NL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nn:backpropagation"/>
          <p:cNvSpPr txBox="1"/>
          <p:nvPr/>
        </p:nvSpPr>
        <p:spPr>
          <a:xfrm>
            <a:off x="1490612" y="4292599"/>
            <a:ext cx="10023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nn:backpropagation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+1"/>
          <p:cNvSpPr/>
          <p:nvPr/>
        </p:nvSpPr>
        <p:spPr>
          <a:xfrm>
            <a:off x="2058095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7" name="+1"/>
          <p:cNvSpPr/>
          <p:nvPr/>
        </p:nvSpPr>
        <p:spPr>
          <a:xfrm>
            <a:off x="7241842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8" name="+1"/>
          <p:cNvSpPr/>
          <p:nvPr/>
        </p:nvSpPr>
        <p:spPr>
          <a:xfrm>
            <a:off x="4616411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9" name="Cirkel"/>
          <p:cNvSpPr/>
          <p:nvPr/>
        </p:nvSpPr>
        <p:spPr>
          <a:xfrm>
            <a:off x="2058095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Cirkel"/>
          <p:cNvSpPr/>
          <p:nvPr/>
        </p:nvSpPr>
        <p:spPr>
          <a:xfrm>
            <a:off x="2058095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1" name="Cirkel"/>
          <p:cNvSpPr/>
          <p:nvPr/>
        </p:nvSpPr>
        <p:spPr>
          <a:xfrm>
            <a:off x="2058095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2" name="Cirkel"/>
          <p:cNvSpPr/>
          <p:nvPr/>
        </p:nvSpPr>
        <p:spPr>
          <a:xfrm>
            <a:off x="7241842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Cirkel"/>
          <p:cNvSpPr/>
          <p:nvPr/>
        </p:nvSpPr>
        <p:spPr>
          <a:xfrm>
            <a:off x="7241842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Cirkel"/>
          <p:cNvSpPr/>
          <p:nvPr/>
        </p:nvSpPr>
        <p:spPr>
          <a:xfrm>
            <a:off x="7241842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5" name="Cirkel"/>
          <p:cNvSpPr/>
          <p:nvPr/>
        </p:nvSpPr>
        <p:spPr>
          <a:xfrm>
            <a:off x="9739996" y="3358260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Cirkel"/>
          <p:cNvSpPr/>
          <p:nvPr/>
        </p:nvSpPr>
        <p:spPr>
          <a:xfrm>
            <a:off x="9739996" y="5069117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6" name="Groepeer"/>
          <p:cNvGrpSpPr/>
          <p:nvPr/>
        </p:nvGrpSpPr>
        <p:grpSpPr>
          <a:xfrm>
            <a:off x="2744139" y="2767787"/>
            <a:ext cx="1798481" cy="3575645"/>
            <a:chOff x="0" y="0"/>
            <a:chExt cx="1798479" cy="3575644"/>
          </a:xfrm>
        </p:grpSpPr>
        <p:sp>
          <p:nvSpPr>
            <p:cNvPr id="747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8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9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0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1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2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3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4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5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6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7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8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9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0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1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2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3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4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5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67" name="Cirkel"/>
          <p:cNvSpPr/>
          <p:nvPr/>
        </p:nvSpPr>
        <p:spPr>
          <a:xfrm>
            <a:off x="2308511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Cirkel"/>
          <p:cNvSpPr/>
          <p:nvPr/>
        </p:nvSpPr>
        <p:spPr>
          <a:xfrm>
            <a:off x="230851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Cirkel"/>
          <p:cNvSpPr/>
          <p:nvPr/>
        </p:nvSpPr>
        <p:spPr>
          <a:xfrm>
            <a:off x="230851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Cirkel"/>
          <p:cNvSpPr/>
          <p:nvPr/>
        </p:nvSpPr>
        <p:spPr>
          <a:xfrm>
            <a:off x="7491353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Cirkel"/>
          <p:cNvSpPr/>
          <p:nvPr/>
        </p:nvSpPr>
        <p:spPr>
          <a:xfrm>
            <a:off x="7491353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Cirkel"/>
          <p:cNvSpPr/>
          <p:nvPr/>
        </p:nvSpPr>
        <p:spPr>
          <a:xfrm>
            <a:off x="7491353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Cirkel"/>
          <p:cNvSpPr/>
          <p:nvPr/>
        </p:nvSpPr>
        <p:spPr>
          <a:xfrm>
            <a:off x="9990413" y="4211753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Cirkel"/>
          <p:cNvSpPr/>
          <p:nvPr/>
        </p:nvSpPr>
        <p:spPr>
          <a:xfrm>
            <a:off x="9990413" y="446753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5" name="Cirkel"/>
          <p:cNvSpPr/>
          <p:nvPr/>
        </p:nvSpPr>
        <p:spPr>
          <a:xfrm>
            <a:off x="9990413" y="4731464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2" name="Groepeer"/>
          <p:cNvGrpSpPr/>
          <p:nvPr/>
        </p:nvGrpSpPr>
        <p:grpSpPr>
          <a:xfrm>
            <a:off x="7942687" y="2763527"/>
            <a:ext cx="1819342" cy="3586655"/>
            <a:chOff x="0" y="0"/>
            <a:chExt cx="1819341" cy="3586653"/>
          </a:xfrm>
        </p:grpSpPr>
        <p:sp>
          <p:nvSpPr>
            <p:cNvPr id="776" name="Lijn"/>
            <p:cNvSpPr/>
            <p:nvPr/>
          </p:nvSpPr>
          <p:spPr>
            <a:xfrm>
              <a:off x="18044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7" name="Lijn"/>
            <p:cNvSpPr/>
            <p:nvPr/>
          </p:nvSpPr>
          <p:spPr>
            <a:xfrm>
              <a:off x="20064" y="14148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8" name="Lijn"/>
            <p:cNvSpPr/>
            <p:nvPr/>
          </p:nvSpPr>
          <p:spPr>
            <a:xfrm>
              <a:off x="20861" y="14147"/>
              <a:ext cx="1798481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9" name="Lijn"/>
            <p:cNvSpPr/>
            <p:nvPr/>
          </p:nvSpPr>
          <p:spPr>
            <a:xfrm flipV="1">
              <a:off x="0" y="935523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0" name="Lijn"/>
            <p:cNvSpPr/>
            <p:nvPr/>
          </p:nvSpPr>
          <p:spPr>
            <a:xfrm>
              <a:off x="16058" y="9309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1" name="Lijn"/>
            <p:cNvSpPr/>
            <p:nvPr/>
          </p:nvSpPr>
          <p:spPr>
            <a:xfrm>
              <a:off x="19867" y="93284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2" name="Lijn"/>
            <p:cNvSpPr/>
            <p:nvPr/>
          </p:nvSpPr>
          <p:spPr>
            <a:xfrm>
              <a:off x="918" y="932063"/>
              <a:ext cx="1700328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3" name="Lijn"/>
            <p:cNvSpPr/>
            <p:nvPr/>
          </p:nvSpPr>
          <p:spPr>
            <a:xfrm flipV="1">
              <a:off x="6104" y="188102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4" name="Lijn"/>
            <p:cNvSpPr/>
            <p:nvPr/>
          </p:nvSpPr>
          <p:spPr>
            <a:xfrm flipV="1">
              <a:off x="6104" y="1067474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5" name="Lijn"/>
            <p:cNvSpPr/>
            <p:nvPr/>
          </p:nvSpPr>
          <p:spPr>
            <a:xfrm>
              <a:off x="6104" y="1881019"/>
              <a:ext cx="1724135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6" name="Lijn"/>
            <p:cNvSpPr/>
            <p:nvPr/>
          </p:nvSpPr>
          <p:spPr>
            <a:xfrm flipV="1">
              <a:off x="6104" y="2641156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7" name="Lijn"/>
            <p:cNvSpPr/>
            <p:nvPr/>
          </p:nvSpPr>
          <p:spPr>
            <a:xfrm flipV="1">
              <a:off x="6104" y="1827610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8" name="Lijn"/>
            <p:cNvSpPr/>
            <p:nvPr/>
          </p:nvSpPr>
          <p:spPr>
            <a:xfrm flipV="1">
              <a:off x="6104" y="1105450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9" name="Lijn"/>
            <p:cNvSpPr/>
            <p:nvPr/>
          </p:nvSpPr>
          <p:spPr>
            <a:xfrm flipV="1">
              <a:off x="6104" y="1103453"/>
              <a:ext cx="1772027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0" name="Lijn"/>
            <p:cNvSpPr/>
            <p:nvPr/>
          </p:nvSpPr>
          <p:spPr>
            <a:xfrm flipV="1">
              <a:off x="6104" y="2773107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1" name="Lijn"/>
            <p:cNvSpPr/>
            <p:nvPr/>
          </p:nvSpPr>
          <p:spPr>
            <a:xfrm flipV="1">
              <a:off x="6104" y="2050947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93" name="Lijn"/>
          <p:cNvSpPr/>
          <p:nvPr/>
        </p:nvSpPr>
        <p:spPr>
          <a:xfrm flipH="1">
            <a:off x="10522656" y="369905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Lijn"/>
          <p:cNvSpPr/>
          <p:nvPr/>
        </p:nvSpPr>
        <p:spPr>
          <a:xfrm flipH="1">
            <a:off x="10522656" y="444421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5" name="Lijn"/>
          <p:cNvSpPr/>
          <p:nvPr/>
        </p:nvSpPr>
        <p:spPr>
          <a:xfrm flipH="1">
            <a:off x="10522656" y="5189368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6" name="Cirkel"/>
          <p:cNvSpPr/>
          <p:nvPr/>
        </p:nvSpPr>
        <p:spPr>
          <a:xfrm>
            <a:off x="4616411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7" name="Cirkel"/>
          <p:cNvSpPr/>
          <p:nvPr/>
        </p:nvSpPr>
        <p:spPr>
          <a:xfrm>
            <a:off x="4616411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8" name="Cirkel"/>
          <p:cNvSpPr/>
          <p:nvPr/>
        </p:nvSpPr>
        <p:spPr>
          <a:xfrm>
            <a:off x="4616411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9" name="Cirkel"/>
          <p:cNvSpPr/>
          <p:nvPr/>
        </p:nvSpPr>
        <p:spPr>
          <a:xfrm>
            <a:off x="4865922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Cirkel"/>
          <p:cNvSpPr/>
          <p:nvPr/>
        </p:nvSpPr>
        <p:spPr>
          <a:xfrm>
            <a:off x="486592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1" name="Cirkel"/>
          <p:cNvSpPr/>
          <p:nvPr/>
        </p:nvSpPr>
        <p:spPr>
          <a:xfrm>
            <a:off x="486592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1" name="Groepeer"/>
          <p:cNvGrpSpPr/>
          <p:nvPr/>
        </p:nvGrpSpPr>
        <p:grpSpPr>
          <a:xfrm>
            <a:off x="5291330" y="2767787"/>
            <a:ext cx="1798481" cy="3575645"/>
            <a:chOff x="0" y="0"/>
            <a:chExt cx="1798479" cy="3575644"/>
          </a:xfrm>
        </p:grpSpPr>
        <p:sp>
          <p:nvSpPr>
            <p:cNvPr id="802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3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4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5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6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7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8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9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0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1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2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3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4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5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6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7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8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9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20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Lijn"/>
          <p:cNvSpPr/>
          <p:nvPr/>
        </p:nvSpPr>
        <p:spPr>
          <a:xfrm flipH="1"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4" name="Lijn"/>
          <p:cNvSpPr/>
          <p:nvPr/>
        </p:nvSpPr>
        <p:spPr>
          <a:xfrm flipH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26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27" name="Lijn"/>
          <p:cNvSpPr/>
          <p:nvPr/>
        </p:nvSpPr>
        <p:spPr>
          <a:xfrm flipH="1" flipV="1"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8" name="Lijn"/>
          <p:cNvSpPr/>
          <p:nvPr/>
        </p:nvSpPr>
        <p:spPr>
          <a:xfrm flipH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9" name="Lijn"/>
          <p:cNvSpPr/>
          <p:nvPr/>
        </p:nvSpPr>
        <p:spPr>
          <a:xfrm flipH="1"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0" name="Lijn"/>
          <p:cNvSpPr/>
          <p:nvPr/>
        </p:nvSpPr>
        <p:spPr>
          <a:xfrm flipH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1" name="Lijn"/>
          <p:cNvSpPr/>
          <p:nvPr/>
        </p:nvSpPr>
        <p:spPr>
          <a:xfrm flipH="1"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2" name="Lijn"/>
          <p:cNvSpPr/>
          <p:nvPr/>
        </p:nvSpPr>
        <p:spPr>
          <a:xfrm flipH="1"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3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34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35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36" name="Lijn"/>
          <p:cNvSpPr/>
          <p:nvPr/>
        </p:nvSpPr>
        <p:spPr>
          <a:xfrm flipH="1" flipV="1"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7" name="Lijn"/>
          <p:cNvSpPr/>
          <p:nvPr/>
        </p:nvSpPr>
        <p:spPr>
          <a:xfrm flipH="1" flipV="1"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8" name="Lijn"/>
          <p:cNvSpPr/>
          <p:nvPr/>
        </p:nvSpPr>
        <p:spPr>
          <a:xfrm flipH="1"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Vergelijking"/>
              <p:cNvSpPr txBox="1"/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3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blipFill>
                <a:blip r:embed="rId2"/>
                <a:stretch>
                  <a:fillRect b="-29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4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layer p"/>
          <p:cNvSpPr txBox="1"/>
          <p:nvPr/>
        </p:nvSpPr>
        <p:spPr>
          <a:xfrm>
            <a:off x="2138292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p</a:t>
            </a:r>
          </a:p>
        </p:txBody>
      </p:sp>
      <p:sp>
        <p:nvSpPr>
          <p:cNvPr id="843" name="layer q"/>
          <p:cNvSpPr txBox="1"/>
          <p:nvPr/>
        </p:nvSpPr>
        <p:spPr>
          <a:xfrm>
            <a:off x="6271451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q</a:t>
            </a:r>
          </a:p>
        </p:txBody>
      </p:sp>
      <p:sp>
        <p:nvSpPr>
          <p:cNvPr id="844" name="Lijn"/>
          <p:cNvSpPr/>
          <p:nvPr/>
        </p:nvSpPr>
        <p:spPr>
          <a:xfrm>
            <a:off x="3298556" y="6470677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Lijn"/>
          <p:cNvSpPr/>
          <p:nvPr/>
        </p:nvSpPr>
        <p:spPr>
          <a:xfrm>
            <a:off x="3246195" y="3315803"/>
            <a:ext cx="2900589" cy="2900590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6" name="Lijn"/>
          <p:cNvSpPr/>
          <p:nvPr/>
        </p:nvSpPr>
        <p:spPr>
          <a:xfrm>
            <a:off x="3350760" y="2925027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7" name="Lijn"/>
          <p:cNvSpPr/>
          <p:nvPr/>
        </p:nvSpPr>
        <p:spPr>
          <a:xfrm flipV="1">
            <a:off x="3246195" y="3443931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8" name="Lijn"/>
          <p:cNvSpPr/>
          <p:nvPr/>
        </p:nvSpPr>
        <p:spPr>
          <a:xfrm>
            <a:off x="1020716" y="290889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9" name="Lijn"/>
          <p:cNvSpPr/>
          <p:nvPr/>
        </p:nvSpPr>
        <p:spPr>
          <a:xfrm>
            <a:off x="1020716" y="648680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Vergelijking"/>
              <p:cNvSpPr txBox="1"/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blipFill>
                <a:blip r:embed="rId2"/>
                <a:stretch>
                  <a:fillRect r="-8621" b="-153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Vergelijking"/>
              <p:cNvSpPr txBox="1"/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blipFill>
                <a:blip r:embed="rId3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Vergelijking"/>
              <p:cNvSpPr txBox="1"/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blipFill>
                <a:blip r:embed="rId4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3" name="Vergelijking"/>
              <p:cNvSpPr txBox="1"/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blipFill>
                <a:blip r:embed="rId5"/>
                <a:stretch>
                  <a:fillRect r="-8621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A"/>
          <p:cNvSpPr/>
          <p:nvPr/>
        </p:nvSpPr>
        <p:spPr>
          <a:xfrm>
            <a:off x="2076205" y="243407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55" name="B"/>
          <p:cNvSpPr/>
          <p:nvPr/>
        </p:nvSpPr>
        <p:spPr>
          <a:xfrm>
            <a:off x="2076205" y="599585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56" name="C"/>
          <p:cNvSpPr/>
          <p:nvPr/>
        </p:nvSpPr>
        <p:spPr>
          <a:xfrm>
            <a:off x="6214949" y="2434072"/>
            <a:ext cx="1093293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57" name="D"/>
          <p:cNvSpPr/>
          <p:nvPr/>
        </p:nvSpPr>
        <p:spPr>
          <a:xfrm>
            <a:off x="6214949" y="5995852"/>
            <a:ext cx="1093293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grpSp>
        <p:nvGrpSpPr>
          <p:cNvPr id="860" name="Groepeer"/>
          <p:cNvGrpSpPr/>
          <p:nvPr/>
        </p:nvGrpSpPr>
        <p:grpSpPr>
          <a:xfrm>
            <a:off x="9509021" y="1807790"/>
            <a:ext cx="1448719" cy="695146"/>
            <a:chOff x="0" y="0"/>
            <a:chExt cx="1448717" cy="695144"/>
          </a:xfrm>
        </p:grpSpPr>
        <p:sp>
          <p:nvSpPr>
            <p:cNvPr id="858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9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5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6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3" name="Groepeer"/>
          <p:cNvGrpSpPr/>
          <p:nvPr/>
        </p:nvGrpSpPr>
        <p:grpSpPr>
          <a:xfrm>
            <a:off x="7495037" y="2352109"/>
            <a:ext cx="1448719" cy="695147"/>
            <a:chOff x="0" y="0"/>
            <a:chExt cx="1448717" cy="695145"/>
          </a:xfrm>
        </p:grpSpPr>
        <p:sp>
          <p:nvSpPr>
            <p:cNvPr id="861" name="Lijn"/>
            <p:cNvSpPr/>
            <p:nvPr/>
          </p:nvSpPr>
          <p:spPr>
            <a:xfrm flipH="1" flipV="1">
              <a:off x="-1" y="695145"/>
              <a:ext cx="1448719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Vergelijking"/>
                <p:cNvSpPr txBox="1"/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blipFill>
                  <a:blip r:embed="rId7"/>
                  <a:stretch>
                    <a:fillRect r="-20000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6" name="Groepeer"/>
          <p:cNvGrpSpPr/>
          <p:nvPr/>
        </p:nvGrpSpPr>
        <p:grpSpPr>
          <a:xfrm>
            <a:off x="7495037" y="6516752"/>
            <a:ext cx="1448719" cy="664159"/>
            <a:chOff x="0" y="0"/>
            <a:chExt cx="1448717" cy="664158"/>
          </a:xfrm>
        </p:grpSpPr>
        <p:sp>
          <p:nvSpPr>
            <p:cNvPr id="864" name="Lijn"/>
            <p:cNvSpPr/>
            <p:nvPr/>
          </p:nvSpPr>
          <p:spPr>
            <a:xfrm flipH="1" flipV="1">
              <a:off x="0" y="0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Vergelijking"/>
                <p:cNvSpPr txBox="1"/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blipFill>
                  <a:blip r:embed="rId8"/>
                  <a:stretch>
                    <a:fillRect r="-18812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9" name="Groepeer"/>
          <p:cNvGrpSpPr/>
          <p:nvPr/>
        </p:nvGrpSpPr>
        <p:grpSpPr>
          <a:xfrm>
            <a:off x="9509021" y="2896429"/>
            <a:ext cx="1448719" cy="695146"/>
            <a:chOff x="0" y="0"/>
            <a:chExt cx="1448717" cy="695144"/>
          </a:xfrm>
        </p:grpSpPr>
        <p:sp>
          <p:nvSpPr>
            <p:cNvPr id="867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8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9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2" name="Groepeer"/>
          <p:cNvGrpSpPr/>
          <p:nvPr/>
        </p:nvGrpSpPr>
        <p:grpSpPr>
          <a:xfrm>
            <a:off x="9509021" y="5328842"/>
            <a:ext cx="1448719" cy="695146"/>
            <a:chOff x="0" y="0"/>
            <a:chExt cx="1448717" cy="695144"/>
          </a:xfrm>
        </p:grpSpPr>
        <p:sp>
          <p:nvSpPr>
            <p:cNvPr id="870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0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5" name="Groepeer"/>
          <p:cNvGrpSpPr/>
          <p:nvPr/>
        </p:nvGrpSpPr>
        <p:grpSpPr>
          <a:xfrm>
            <a:off x="9509021" y="6417482"/>
            <a:ext cx="1448719" cy="695146"/>
            <a:chOff x="0" y="0"/>
            <a:chExt cx="1448717" cy="695144"/>
          </a:xfrm>
        </p:grpSpPr>
        <p:sp>
          <p:nvSpPr>
            <p:cNvPr id="873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1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igmoïdefunctie"/>
          <p:cNvSpPr txBox="1"/>
          <p:nvPr/>
        </p:nvSpPr>
        <p:spPr>
          <a:xfrm>
            <a:off x="1229131" y="652358"/>
            <a:ext cx="551272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/>
              <a:t>sigmoïdefunctie</a:t>
            </a:r>
            <a:r>
              <a:rPr lang="nl-NL" b="1"/>
              <a:t> + afgeleide: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Vergelijking"/>
              <p:cNvSpPr txBox="1"/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blipFill>
                <a:blip r:embed="rId2"/>
                <a:stretch>
                  <a:fillRect r="-10835" b="-49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9" name="Vergelijking"/>
              <p:cNvSpPr txBox="1"/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blipFill>
                <a:blip r:embed="rId3"/>
                <a:stretch>
                  <a:fillRect r="-16402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Vergelijking"/>
              <p:cNvSpPr txBox="1"/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blipFill>
                <a:blip r:embed="rId4"/>
                <a:stretch>
                  <a:fillRect r="-18707" b="-180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Vergelijking"/>
              <p:cNvSpPr txBox="1"/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blipFill>
                <a:blip r:embed="rId5"/>
                <a:stretch>
                  <a:fillRect r="-18707" b="-1792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/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blipFill>
                <a:blip r:embed="rId6"/>
                <a:stretch>
                  <a:fillRect r="-19649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9A1C1AE-11B8-41AF-7AD6-5FC3B6D4BA83}"/>
              </a:ext>
            </a:extLst>
          </p:cNvPr>
          <p:cNvCxnSpPr/>
          <p:nvPr/>
        </p:nvCxnSpPr>
        <p:spPr>
          <a:xfrm>
            <a:off x="6109855" y="3501348"/>
            <a:ext cx="662553" cy="0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6E296F9-6886-DCBC-E9CE-49789216966B}"/>
              </a:ext>
            </a:extLst>
          </p:cNvPr>
          <p:cNvCxnSpPr/>
          <p:nvPr/>
        </p:nvCxnSpPr>
        <p:spPr>
          <a:xfrm>
            <a:off x="6772408" y="3501348"/>
            <a:ext cx="0" cy="38138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F29C476-7E27-367F-FFB4-421D19955B9B}"/>
              </a:ext>
            </a:extLst>
          </p:cNvPr>
          <p:cNvSpPr txBox="1"/>
          <p:nvPr/>
        </p:nvSpPr>
        <p:spPr>
          <a:xfrm>
            <a:off x="5982698" y="3879141"/>
            <a:ext cx="37570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kettingregel!</a:t>
            </a:r>
          </a:p>
        </p:txBody>
      </p:sp>
      <p:sp>
        <p:nvSpPr>
          <p:cNvPr id="3" name="sigmoïdefunctie">
            <a:extLst>
              <a:ext uri="{FF2B5EF4-FFF2-40B4-BE49-F238E27FC236}">
                <a16:creationId xmlns:a16="http://schemas.microsoft.com/office/drawing/2014/main" id="{3007FAFE-6AA7-6434-BECD-38D48991A05B}"/>
              </a:ext>
            </a:extLst>
          </p:cNvPr>
          <p:cNvSpPr txBox="1"/>
          <p:nvPr/>
        </p:nvSpPr>
        <p:spPr>
          <a:xfrm>
            <a:off x="1150677" y="4918610"/>
            <a:ext cx="11243463" cy="65659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nl-NL" b="1"/>
              <a:t>terugrekenen van de output-errors naar de eerdere lagen:</a:t>
            </a:r>
            <a:endParaRPr b="1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epeer"/>
          <p:cNvGrpSpPr/>
          <p:nvPr/>
        </p:nvGrpSpPr>
        <p:grpSpPr>
          <a:xfrm>
            <a:off x="2058095" y="2419559"/>
            <a:ext cx="9880145" cy="4854993"/>
            <a:chOff x="0" y="0"/>
            <a:chExt cx="9880144" cy="4854991"/>
          </a:xfrm>
        </p:grpSpPr>
        <p:sp>
          <p:nvSpPr>
            <p:cNvPr id="883" name="+1"/>
            <p:cNvSpPr/>
            <p:nvPr/>
          </p:nvSpPr>
          <p:spPr>
            <a:xfrm>
              <a:off x="0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4" name="+1"/>
            <p:cNvSpPr/>
            <p:nvPr/>
          </p:nvSpPr>
          <p:spPr>
            <a:xfrm>
              <a:off x="5183746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5" name="+1"/>
            <p:cNvSpPr/>
            <p:nvPr/>
          </p:nvSpPr>
          <p:spPr>
            <a:xfrm>
              <a:off x="2558315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6" name="Cirkel"/>
            <p:cNvSpPr/>
            <p:nvPr/>
          </p:nvSpPr>
          <p:spPr>
            <a:xfrm>
              <a:off x="0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7" name="Cirkel"/>
            <p:cNvSpPr/>
            <p:nvPr/>
          </p:nvSpPr>
          <p:spPr>
            <a:xfrm>
              <a:off x="0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Cirkel"/>
            <p:cNvSpPr/>
            <p:nvPr/>
          </p:nvSpPr>
          <p:spPr>
            <a:xfrm>
              <a:off x="0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9" name="Cirkel"/>
            <p:cNvSpPr/>
            <p:nvPr/>
          </p:nvSpPr>
          <p:spPr>
            <a:xfrm>
              <a:off x="5183746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0" name="Cirkel"/>
            <p:cNvSpPr/>
            <p:nvPr/>
          </p:nvSpPr>
          <p:spPr>
            <a:xfrm>
              <a:off x="5183746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Cirkel"/>
            <p:cNvSpPr/>
            <p:nvPr/>
          </p:nvSpPr>
          <p:spPr>
            <a:xfrm>
              <a:off x="5183746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2" name="Cirkel"/>
            <p:cNvSpPr/>
            <p:nvPr/>
          </p:nvSpPr>
          <p:spPr>
            <a:xfrm>
              <a:off x="7681901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3" name="Cirkel"/>
            <p:cNvSpPr/>
            <p:nvPr/>
          </p:nvSpPr>
          <p:spPr>
            <a:xfrm>
              <a:off x="7681901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13" name="Groepeer"/>
            <p:cNvGrpSpPr/>
            <p:nvPr/>
          </p:nvGrpSpPr>
          <p:grpSpPr>
            <a:xfrm>
              <a:off x="686043" y="348227"/>
              <a:ext cx="1798481" cy="3575645"/>
              <a:chOff x="0" y="0"/>
              <a:chExt cx="1798479" cy="3575644"/>
            </a:xfrm>
          </p:grpSpPr>
          <p:sp>
            <p:nvSpPr>
              <p:cNvPr id="894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5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6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7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8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9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0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1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2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3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4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5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6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7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8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9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0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1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2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14" name="Cirkel"/>
            <p:cNvSpPr/>
            <p:nvPr/>
          </p:nvSpPr>
          <p:spPr>
            <a:xfrm>
              <a:off x="25041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5" name="Cirkel"/>
            <p:cNvSpPr/>
            <p:nvPr/>
          </p:nvSpPr>
          <p:spPr>
            <a:xfrm>
              <a:off x="25041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6" name="Cirkel"/>
            <p:cNvSpPr/>
            <p:nvPr/>
          </p:nvSpPr>
          <p:spPr>
            <a:xfrm>
              <a:off x="25041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7" name="Cirkel"/>
            <p:cNvSpPr/>
            <p:nvPr/>
          </p:nvSpPr>
          <p:spPr>
            <a:xfrm>
              <a:off x="5433257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8" name="Cirkel"/>
            <p:cNvSpPr/>
            <p:nvPr/>
          </p:nvSpPr>
          <p:spPr>
            <a:xfrm>
              <a:off x="5433257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9" name="Cirkel"/>
            <p:cNvSpPr/>
            <p:nvPr/>
          </p:nvSpPr>
          <p:spPr>
            <a:xfrm>
              <a:off x="5433257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0" name="Cirkel"/>
            <p:cNvSpPr/>
            <p:nvPr/>
          </p:nvSpPr>
          <p:spPr>
            <a:xfrm>
              <a:off x="7932317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1" name="Cirkel"/>
            <p:cNvSpPr/>
            <p:nvPr/>
          </p:nvSpPr>
          <p:spPr>
            <a:xfrm>
              <a:off x="7932317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2" name="Cirkel"/>
            <p:cNvSpPr/>
            <p:nvPr/>
          </p:nvSpPr>
          <p:spPr>
            <a:xfrm>
              <a:off x="7932317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9" name="Groepeer"/>
            <p:cNvGrpSpPr/>
            <p:nvPr/>
          </p:nvGrpSpPr>
          <p:grpSpPr>
            <a:xfrm>
              <a:off x="5884591" y="343967"/>
              <a:ext cx="1819342" cy="3586655"/>
              <a:chOff x="0" y="0"/>
              <a:chExt cx="1819341" cy="3586653"/>
            </a:xfrm>
          </p:grpSpPr>
          <p:sp>
            <p:nvSpPr>
              <p:cNvPr id="923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4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5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6" name="Lijn"/>
              <p:cNvSpPr/>
              <p:nvPr/>
            </p:nvSpPr>
            <p:spPr>
              <a:xfrm flipV="1"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7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8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9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0" name="Lijn"/>
              <p:cNvSpPr/>
              <p:nvPr/>
            </p:nvSpPr>
            <p:spPr>
              <a:xfrm flipV="1"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1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2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3" name="Lijn"/>
              <p:cNvSpPr/>
              <p:nvPr/>
            </p:nvSpPr>
            <p:spPr>
              <a:xfrm flipV="1"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4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5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6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7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8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0" name="Lijn"/>
            <p:cNvSpPr/>
            <p:nvPr/>
          </p:nvSpPr>
          <p:spPr>
            <a:xfrm flipH="1">
              <a:off x="8464560" y="1152491"/>
              <a:ext cx="69428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1" name="Lijn"/>
            <p:cNvSpPr/>
            <p:nvPr/>
          </p:nvSpPr>
          <p:spPr>
            <a:xfrm flipH="1">
              <a:off x="8464560" y="1897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2" name="Lijn"/>
            <p:cNvSpPr/>
            <p:nvPr/>
          </p:nvSpPr>
          <p:spPr>
            <a:xfrm flipH="1">
              <a:off x="8464560" y="3023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3" name="Cirkel"/>
            <p:cNvSpPr/>
            <p:nvPr/>
          </p:nvSpPr>
          <p:spPr>
            <a:xfrm>
              <a:off x="255831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4" name="Cirkel"/>
            <p:cNvSpPr/>
            <p:nvPr/>
          </p:nvSpPr>
          <p:spPr>
            <a:xfrm>
              <a:off x="2558315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5" name="Cirkel"/>
            <p:cNvSpPr/>
            <p:nvPr/>
          </p:nvSpPr>
          <p:spPr>
            <a:xfrm>
              <a:off x="2558315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6" name="Cirkel"/>
            <p:cNvSpPr/>
            <p:nvPr/>
          </p:nvSpPr>
          <p:spPr>
            <a:xfrm>
              <a:off x="280782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7" name="Cirkel"/>
            <p:cNvSpPr/>
            <p:nvPr/>
          </p:nvSpPr>
          <p:spPr>
            <a:xfrm>
              <a:off x="280782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8" name="Cirkel"/>
            <p:cNvSpPr/>
            <p:nvPr/>
          </p:nvSpPr>
          <p:spPr>
            <a:xfrm>
              <a:off x="280782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68" name="Groepeer"/>
            <p:cNvGrpSpPr/>
            <p:nvPr/>
          </p:nvGrpSpPr>
          <p:grpSpPr>
            <a:xfrm>
              <a:off x="3233234" y="348227"/>
              <a:ext cx="1798481" cy="3575645"/>
              <a:chOff x="0" y="0"/>
              <a:chExt cx="1798479" cy="3575644"/>
            </a:xfrm>
          </p:grpSpPr>
          <p:sp>
            <p:nvSpPr>
              <p:cNvPr id="949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0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1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2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3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4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5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6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7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8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9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0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1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2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3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4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5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6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7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69" name="Lijn"/>
            <p:cNvSpPr/>
            <p:nvPr/>
          </p:nvSpPr>
          <p:spPr>
            <a:xfrm rot="10800000">
              <a:off x="3312343" y="4474858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70" name="Lijn"/>
            <p:cNvSpPr/>
            <p:nvPr/>
          </p:nvSpPr>
          <p:spPr>
            <a:xfrm rot="10800000">
              <a:off x="5592285" y="4477910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71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7544" y="87944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7544" y="161818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544" y="2763459"/>
              <a:ext cx="4826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62" y="2298559"/>
              <a:ext cx="508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Vergelijking"/>
              <p:cNvSpPr txBox="1"/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blipFill>
                <a:blip r:embed="rId6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Vergelijking"/>
              <p:cNvSpPr txBox="1"/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blipFill>
                <a:blip r:embed="rId7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Vergelijking"/>
              <p:cNvSpPr txBox="1"/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blipFill>
                <a:blip r:embed="rId8"/>
                <a:stretch>
                  <a:fillRect r="-151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Vergelijking"/>
              <p:cNvSpPr txBox="1"/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blipFill>
                <a:blip r:embed="rId9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Vergelijking"/>
              <p:cNvSpPr txBox="1"/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blipFill>
                <a:blip r:embed="rId10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1" name="Vergelijking"/>
              <p:cNvSpPr txBox="1"/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9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blipFill>
                <a:blip r:embed="rId11"/>
                <a:stretch>
                  <a:fillRect r="-19649" b="-343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Lettertype, schermopname, handschrift&#10;&#10;Automatisch gegenereerde beschrijving">
            <a:extLst>
              <a:ext uri="{FF2B5EF4-FFF2-40B4-BE49-F238E27FC236}">
                <a16:creationId xmlns:a16="http://schemas.microsoft.com/office/drawing/2014/main" id="{B73CB8D5-1C20-AD76-8340-9FCED316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nn:implementatiedetails"/>
          <p:cNvSpPr txBox="1"/>
          <p:nvPr/>
        </p:nvSpPr>
        <p:spPr>
          <a:xfrm>
            <a:off x="114324" y="4292599"/>
            <a:ext cx="127761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nn:implementatiedetails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jn"/>
          <p:cNvSpPr/>
          <p:nvPr/>
        </p:nvSpPr>
        <p:spPr>
          <a:xfrm>
            <a:off x="6975778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Lijn"/>
          <p:cNvSpPr/>
          <p:nvPr/>
        </p:nvSpPr>
        <p:spPr>
          <a:xfrm>
            <a:off x="9648249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Cirkel"/>
          <p:cNvSpPr/>
          <p:nvPr/>
        </p:nvSpPr>
        <p:spPr>
          <a:xfrm>
            <a:off x="8485903" y="427256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8" name="Groepeer"/>
          <p:cNvGrpSpPr/>
          <p:nvPr/>
        </p:nvGrpSpPr>
        <p:grpSpPr>
          <a:xfrm>
            <a:off x="6381681" y="4272569"/>
            <a:ext cx="1208462" cy="1208462"/>
            <a:chOff x="0" y="0"/>
            <a:chExt cx="1208461" cy="1208461"/>
          </a:xfrm>
        </p:grpSpPr>
        <p:sp>
          <p:nvSpPr>
            <p:cNvPr id="136" name="+1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01" y="222906"/>
              <a:ext cx="774660" cy="76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Lijn"/>
          <p:cNvSpPr/>
          <p:nvPr/>
        </p:nvSpPr>
        <p:spPr>
          <a:xfrm flipV="1">
            <a:off x="9090134" y="442164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Lijn"/>
          <p:cNvSpPr/>
          <p:nvPr/>
        </p:nvSpPr>
        <p:spPr>
          <a:xfrm>
            <a:off x="8628850" y="4876800"/>
            <a:ext cx="93527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Lijn"/>
          <p:cNvSpPr/>
          <p:nvPr/>
        </p:nvSpPr>
        <p:spPr>
          <a:xfrm>
            <a:off x="8684637" y="459414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Lijn"/>
          <p:cNvSpPr/>
          <p:nvPr/>
        </p:nvSpPr>
        <p:spPr>
          <a:xfrm flipV="1">
            <a:off x="11769440" y="3303257"/>
            <a:ext cx="1" cy="1208463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5097515" y="3316569"/>
            <a:ext cx="6674547" cy="1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5" name="update gewichten"/>
          <p:cNvSpPr/>
          <p:nvPr/>
        </p:nvSpPr>
        <p:spPr>
          <a:xfrm>
            <a:off x="6695936" y="3122915"/>
            <a:ext cx="1270001" cy="127000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update gewichten</a:t>
            </a:r>
          </a:p>
        </p:txBody>
      </p:sp>
      <p:sp>
        <p:nvSpPr>
          <p:cNvPr id="147" name="https://nl.wikipedia.org/wiki/Perceptron"/>
          <p:cNvSpPr txBox="1"/>
          <p:nvPr/>
        </p:nvSpPr>
        <p:spPr>
          <a:xfrm>
            <a:off x="615745" y="9095744"/>
            <a:ext cx="5135316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https://nl.wikipedia.org/wiki/Perceptron</a:t>
            </a:r>
          </a:p>
        </p:txBody>
      </p:sp>
      <p:grpSp>
        <p:nvGrpSpPr>
          <p:cNvPr id="183" name="Groepeer"/>
          <p:cNvGrpSpPr/>
          <p:nvPr/>
        </p:nvGrpSpPr>
        <p:grpSpPr>
          <a:xfrm>
            <a:off x="1371600" y="2175347"/>
            <a:ext cx="5017762" cy="6334077"/>
            <a:chOff x="0" y="0"/>
            <a:chExt cx="5017761" cy="6334075"/>
          </a:xfrm>
        </p:grpSpPr>
        <p:sp>
          <p:nvSpPr>
            <p:cNvPr id="148" name="Lijn"/>
            <p:cNvSpPr/>
            <p:nvPr/>
          </p:nvSpPr>
          <p:spPr>
            <a:xfrm>
              <a:off x="2766482" y="852442"/>
              <a:ext cx="2249352" cy="1713013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9" name="Lijn"/>
            <p:cNvSpPr/>
            <p:nvPr/>
          </p:nvSpPr>
          <p:spPr>
            <a:xfrm>
              <a:off x="2733018" y="2164240"/>
              <a:ext cx="2258240" cy="50770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0" name="Lijn"/>
            <p:cNvSpPr/>
            <p:nvPr/>
          </p:nvSpPr>
          <p:spPr>
            <a:xfrm flipV="1">
              <a:off x="2791882" y="2816552"/>
              <a:ext cx="2192645" cy="66271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" name="Lijn"/>
            <p:cNvSpPr/>
            <p:nvPr/>
          </p:nvSpPr>
          <p:spPr>
            <a:xfrm flipV="1">
              <a:off x="2766482" y="3250793"/>
              <a:ext cx="2251280" cy="22512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" name="Cirkel"/>
            <p:cNvSpPr/>
            <p:nvPr/>
          </p:nvSpPr>
          <p:spPr>
            <a:xfrm>
              <a:off x="2247285" y="381000"/>
              <a:ext cx="929936" cy="929936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Cirkel"/>
            <p:cNvSpPr/>
            <p:nvPr/>
          </p:nvSpPr>
          <p:spPr>
            <a:xfrm>
              <a:off x="2247285" y="167437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Cirkel"/>
            <p:cNvSpPr/>
            <p:nvPr/>
          </p:nvSpPr>
          <p:spPr>
            <a:xfrm>
              <a:off x="2247285" y="296775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5" name="Cirkel"/>
            <p:cNvSpPr/>
            <p:nvPr/>
          </p:nvSpPr>
          <p:spPr>
            <a:xfrm>
              <a:off x="2247285" y="502313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59" name="Groepeer"/>
            <p:cNvGrpSpPr/>
            <p:nvPr/>
          </p:nvGrpSpPr>
          <p:grpSpPr>
            <a:xfrm>
              <a:off x="365856" y="4432328"/>
              <a:ext cx="151616" cy="587560"/>
              <a:chOff x="0" y="0"/>
              <a:chExt cx="151614" cy="587558"/>
            </a:xfrm>
          </p:grpSpPr>
          <p:sp>
            <p:nvSpPr>
              <p:cNvPr id="156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3" name="Groepeer"/>
            <p:cNvGrpSpPr/>
            <p:nvPr/>
          </p:nvGrpSpPr>
          <p:grpSpPr>
            <a:xfrm>
              <a:off x="2636445" y="4148501"/>
              <a:ext cx="151616" cy="587560"/>
              <a:chOff x="0" y="0"/>
              <a:chExt cx="151614" cy="587558"/>
            </a:xfrm>
          </p:grpSpPr>
          <p:sp>
            <p:nvSpPr>
              <p:cNvPr id="160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Lijn"/>
            <p:cNvSpPr/>
            <p:nvPr/>
          </p:nvSpPr>
          <p:spPr>
            <a:xfrm>
              <a:off x="505798" y="480094"/>
              <a:ext cx="1664891" cy="29355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5" name="Lijn"/>
            <p:cNvSpPr/>
            <p:nvPr/>
          </p:nvSpPr>
          <p:spPr>
            <a:xfrm>
              <a:off x="536171" y="2009547"/>
              <a:ext cx="1603296" cy="214866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6" name="Lijn"/>
            <p:cNvSpPr/>
            <p:nvPr/>
          </p:nvSpPr>
          <p:spPr>
            <a:xfrm flipV="1">
              <a:off x="504319" y="3465770"/>
              <a:ext cx="1666370" cy="14014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Lijn"/>
            <p:cNvSpPr/>
            <p:nvPr/>
          </p:nvSpPr>
          <p:spPr>
            <a:xfrm flipV="1">
              <a:off x="471351" y="5537562"/>
              <a:ext cx="1734565" cy="36255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irkel"/>
                <p:cNvSpPr/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solidFill>
                  <a:srgbClr val="F3F1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8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Cirkel"/>
            <p:cNvSpPr/>
            <p:nvPr/>
          </p:nvSpPr>
          <p:spPr>
            <a:xfrm>
              <a:off x="0" y="154737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0" name="Cirkel"/>
            <p:cNvSpPr/>
            <p:nvPr/>
          </p:nvSpPr>
          <p:spPr>
            <a:xfrm>
              <a:off x="0" y="309475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Cirkel"/>
            <p:cNvSpPr/>
            <p:nvPr/>
          </p:nvSpPr>
          <p:spPr>
            <a:xfrm>
              <a:off x="0" y="540413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Vergelijking"/>
                <p:cNvSpPr txBox="1"/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blipFill>
                  <a:blip r:embed="rId4"/>
                  <a:stretch>
                    <a:fillRect r="-22642" b="-7115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Vergelijking"/>
                <p:cNvSpPr txBox="1"/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blipFill>
                  <a:blip r:embed="rId5"/>
                  <a:stretch>
                    <a:fillRect r="-11864" b="-6923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Vergelijking"/>
                <p:cNvSpPr txBox="1"/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blipFill>
                  <a:blip r:embed="rId6"/>
                  <a:stretch>
                    <a:fillRect r="-27586" b="-6792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Vergelijking"/>
                <p:cNvSpPr txBox="1"/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blipFill>
                  <a:blip r:embed="rId7"/>
                  <a:stretch>
                    <a:fillRect r="-19643" b="-2535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Vergelijking"/>
                <p:cNvSpPr txBox="1"/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blipFill>
                  <a:blip r:embed="rId8"/>
                  <a:stretch>
                    <a:fillRect r="-25000" b="-2571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blipFill>
                  <a:blip r:embed="rId9"/>
                  <a:stretch>
                    <a:fillRect r="-178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Vergelijking"/>
                <p:cNvSpPr txBox="1"/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blipFill>
                  <a:blip r:embed="rId10"/>
                  <a:stretch>
                    <a:fillRect r="-303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Groepeer"/>
            <p:cNvGrpSpPr/>
            <p:nvPr/>
          </p:nvGrpSpPr>
          <p:grpSpPr>
            <a:xfrm>
              <a:off x="4858010" y="2961409"/>
              <a:ext cx="60126" cy="283669"/>
              <a:chOff x="0" y="0"/>
              <a:chExt cx="60124" cy="283667"/>
            </a:xfrm>
          </p:grpSpPr>
          <p:sp>
            <p:nvSpPr>
              <p:cNvPr id="179" name="Cirkel"/>
              <p:cNvSpPr/>
              <p:nvPr/>
            </p:nvSpPr>
            <p:spPr>
              <a:xfrm>
                <a:off x="0" y="0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Cirkel"/>
              <p:cNvSpPr/>
              <p:nvPr/>
            </p:nvSpPr>
            <p:spPr>
              <a:xfrm>
                <a:off x="0" y="111381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Cirkel"/>
              <p:cNvSpPr/>
              <p:nvPr/>
            </p:nvSpPr>
            <p:spPr>
              <a:xfrm>
                <a:off x="0" y="223542"/>
                <a:ext cx="60125" cy="60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Vergelijking"/>
              <p:cNvSpPr txBox="1"/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blipFill>
                <a:blip r:embed="rId11"/>
                <a:stretch>
                  <a:fillRect r="-29710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B9AED212-6589-4588-71CE-AFC43B9E063F}"/>
              </a:ext>
            </a:extLst>
          </p:cNvPr>
          <p:cNvSpPr txBox="1"/>
          <p:nvPr/>
        </p:nvSpPr>
        <p:spPr>
          <a:xfrm>
            <a:off x="9633696" y="2988448"/>
            <a:ext cx="1749489" cy="626701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6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36000" rIns="50800" bIns="36000" numCol="1" spcCol="38100" rtlCol="0" anchor="ctr">
            <a:spAutoFit/>
          </a:bodyPr>
          <a:lstStyle/>
          <a:p>
            <a:r>
              <a:rPr lang="nl-NL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992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3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99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99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2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3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8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0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011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012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1013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1015" name="Initiële waarden van de Theta’s (1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(1/2)</a:t>
            </a:r>
          </a:p>
        </p:txBody>
      </p:sp>
      <p:grpSp>
        <p:nvGrpSpPr>
          <p:cNvPr id="1020" name="Groepeer"/>
          <p:cNvGrpSpPr/>
          <p:nvPr/>
        </p:nvGrpSpPr>
        <p:grpSpPr>
          <a:xfrm>
            <a:off x="8274230" y="3839867"/>
            <a:ext cx="4508705" cy="2073866"/>
            <a:chOff x="0" y="0"/>
            <a:chExt cx="4508703" cy="2073864"/>
          </a:xfrm>
        </p:grpSpPr>
        <p:grpSp>
          <p:nvGrpSpPr>
            <p:cNvPr id="1018" name="Groepeer"/>
            <p:cNvGrpSpPr/>
            <p:nvPr/>
          </p:nvGrpSpPr>
          <p:grpSpPr>
            <a:xfrm>
              <a:off x="132769" y="127698"/>
              <a:ext cx="4243165" cy="1791482"/>
              <a:chOff x="0" y="0"/>
              <a:chExt cx="4243164" cy="1791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6" name="Vergelijking"/>
                  <p:cNvSpPr txBox="1"/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sz="4800"/>
                  </a:p>
                </p:txBody>
              </p:sp>
            </mc:Choice>
            <mc:Fallback xmlns="">
              <p:sp>
                <p:nvSpPr>
                  <p:cNvPr id="1016" name="Vergelijking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0065" b="-1760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7" name="np.zeros((m,n))"/>
              <p:cNvSpPr txBox="1"/>
              <p:nvPr/>
            </p:nvSpPr>
            <p:spPr>
              <a:xfrm>
                <a:off x="0" y="1169181"/>
                <a:ext cx="4243165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np.zeros((m,n))</a:t>
                </a:r>
              </a:p>
            </p:txBody>
          </p:sp>
        </p:grpSp>
        <p:sp>
          <p:nvSpPr>
            <p:cNvPr id="1019" name="Rechthoek"/>
            <p:cNvSpPr/>
            <p:nvPr/>
          </p:nvSpPr>
          <p:spPr>
            <a:xfrm>
              <a:off x="0" y="0"/>
              <a:ext cx="4508704" cy="207386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ymmetry breaking"/>
          <p:cNvSpPr txBox="1"/>
          <p:nvPr/>
        </p:nvSpPr>
        <p:spPr>
          <a:xfrm>
            <a:off x="8184382" y="242493"/>
            <a:ext cx="367590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symmetry breaking</a:t>
            </a:r>
          </a:p>
        </p:txBody>
      </p:sp>
      <p:sp>
        <p:nvSpPr>
          <p:cNvPr id="1023" name="Initiële waarden van de Theta’s (2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Vergelijking"/>
              <p:cNvSpPr txBox="1"/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102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blipFill>
                <a:blip r:embed="rId2"/>
                <a:stretch>
                  <a:fillRect r="-10084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unrolling parameters"/>
          <p:cNvSpPr txBox="1"/>
          <p:nvPr/>
        </p:nvSpPr>
        <p:spPr>
          <a:xfrm>
            <a:off x="390718" y="260637"/>
            <a:ext cx="398599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unrolling parameters</a:t>
            </a:r>
          </a:p>
        </p:txBody>
      </p:sp>
      <p:sp>
        <p:nvSpPr>
          <p:cNvPr id="1027" name="&gt;&gt;&gt; Theta1.shape…"/>
          <p:cNvSpPr txBox="1"/>
          <p:nvPr/>
        </p:nvSpPr>
        <p:spPr>
          <a:xfrm>
            <a:off x="389582" y="5468375"/>
            <a:ext cx="1204213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Theta1.shape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(25, 401)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Theta2.shape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(10, 26)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np.concatenate ( (Theta1.flatten(), Theta2.flatten()) ).shape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(10285,)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</a:t>
            </a:r>
          </a:p>
        </p:txBody>
      </p:sp>
      <p:sp>
        <p:nvSpPr>
          <p:cNvPr id="1028" name="scipy.optimize.minimize()"/>
          <p:cNvSpPr txBox="1"/>
          <p:nvPr/>
        </p:nvSpPr>
        <p:spPr>
          <a:xfrm>
            <a:off x="694488" y="1771474"/>
            <a:ext cx="6995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scipy.optimize.minimize()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nnCostFunction(Thetas, X, y):…"/>
          <p:cNvSpPr txBox="1"/>
          <p:nvPr/>
        </p:nvSpPr>
        <p:spPr>
          <a:xfrm>
            <a:off x="76996" y="355472"/>
            <a:ext cx="12409141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def nnCostFunction(Thetas, X, y):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global input_size, hidden_size, num_labels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size = hidden_size * (1+input_size)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Theta1 = Thetas[:size].reshape(hidden_size, input_size+1)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Theta2 = Thetas[size:].reshape(num_labels, hidden_layer_size+1)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J = computeCost(Theta1,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grad1, grad2 = nnCheckGradients(Theta1,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return J, np.concatenate( (grad1.flatten(), grad2.flatten()) )</a:t>
            </a:r>
          </a:p>
        </p:txBody>
      </p:sp>
      <p:sp>
        <p:nvSpPr>
          <p:cNvPr id="1031" name="res = minimize(nnCostFunction, init_params, args=args,…"/>
          <p:cNvSpPr txBox="1"/>
          <p:nvPr/>
        </p:nvSpPr>
        <p:spPr>
          <a:xfrm>
            <a:off x="149572" y="6720271"/>
            <a:ext cx="1020708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res = minimize(nnCostFunction, init_params, args=args, 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method='CG', callback=callbackF, 	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options={'maxiter':30,'disp':True})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4" y="790840"/>
            <a:ext cx="1007417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hidden_layer.png" descr="hidden_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89" y="917840"/>
            <a:ext cx="1043522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asted-image.png" descr="pasted-image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17" y="1922096"/>
            <a:ext cx="10247166" cy="5909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jn"/>
          <p:cNvSpPr/>
          <p:nvPr/>
        </p:nvSpPr>
        <p:spPr>
          <a:xfrm flipV="1">
            <a:off x="1357109" y="878312"/>
            <a:ext cx="1" cy="6921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Lijn"/>
          <p:cNvSpPr/>
          <p:nvPr/>
        </p:nvSpPr>
        <p:spPr>
          <a:xfrm>
            <a:off x="998521" y="7428469"/>
            <a:ext cx="9810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92" name="Groepeer"/>
          <p:cNvGrpSpPr/>
          <p:nvPr/>
        </p:nvGrpSpPr>
        <p:grpSpPr>
          <a:xfrm>
            <a:off x="2213822" y="4908966"/>
            <a:ext cx="1490981" cy="1833042"/>
            <a:chOff x="0" y="0"/>
            <a:chExt cx="1490980" cy="1833041"/>
          </a:xfrm>
        </p:grpSpPr>
        <p:sp>
          <p:nvSpPr>
            <p:cNvPr id="188" name="Cirkel"/>
            <p:cNvSpPr/>
            <p:nvPr/>
          </p:nvSpPr>
          <p:spPr>
            <a:xfrm>
              <a:off x="562556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Cirkel"/>
            <p:cNvSpPr/>
            <p:nvPr/>
          </p:nvSpPr>
          <p:spPr>
            <a:xfrm>
              <a:off x="0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kel"/>
            <p:cNvSpPr/>
            <p:nvPr/>
          </p:nvSpPr>
          <p:spPr>
            <a:xfrm>
              <a:off x="562556" y="0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Cirkel"/>
            <p:cNvSpPr/>
            <p:nvPr/>
          </p:nvSpPr>
          <p:spPr>
            <a:xfrm>
              <a:off x="1089333" y="143139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6169501" y="2026647"/>
            <a:ext cx="2903451" cy="2382584"/>
            <a:chOff x="0" y="0"/>
            <a:chExt cx="2903449" cy="2382582"/>
          </a:xfrm>
        </p:grpSpPr>
        <p:sp>
          <p:nvSpPr>
            <p:cNvPr id="193" name="Afgeronde rechthoek"/>
            <p:cNvSpPr/>
            <p:nvPr/>
          </p:nvSpPr>
          <p:spPr>
            <a:xfrm>
              <a:off x="0" y="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Afgeronde rechthoek"/>
            <p:cNvSpPr/>
            <p:nvPr/>
          </p:nvSpPr>
          <p:spPr>
            <a:xfrm>
              <a:off x="1026693" y="17011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Afgeronde rechthoek"/>
            <p:cNvSpPr/>
            <p:nvPr/>
          </p:nvSpPr>
          <p:spPr>
            <a:xfrm>
              <a:off x="2501802" y="1619414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Afgeronde rechthoek"/>
            <p:cNvSpPr/>
            <p:nvPr/>
          </p:nvSpPr>
          <p:spPr>
            <a:xfrm>
              <a:off x="1187031" y="1980935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Afgeronde rechthoek"/>
            <p:cNvSpPr/>
            <p:nvPr/>
          </p:nvSpPr>
          <p:spPr>
            <a:xfrm>
              <a:off x="673419" y="948807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Afgeronde rechthoek"/>
            <p:cNvSpPr/>
            <p:nvPr/>
          </p:nvSpPr>
          <p:spPr>
            <a:xfrm>
              <a:off x="1476681" y="109815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6" name="Groepeer"/>
          <p:cNvGrpSpPr/>
          <p:nvPr/>
        </p:nvGrpSpPr>
        <p:grpSpPr>
          <a:xfrm>
            <a:off x="3420013" y="3070560"/>
            <a:ext cx="2923849" cy="2511756"/>
            <a:chOff x="13842" y="0"/>
            <a:chExt cx="2923847" cy="2511754"/>
          </a:xfrm>
        </p:grpSpPr>
        <p:sp>
          <p:nvSpPr>
            <p:cNvPr id="200" name="Veelhoek"/>
            <p:cNvSpPr/>
            <p:nvPr/>
          </p:nvSpPr>
          <p:spPr>
            <a:xfrm>
              <a:off x="625722" y="0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Veelhoek"/>
            <p:cNvSpPr/>
            <p:nvPr/>
          </p:nvSpPr>
          <p:spPr>
            <a:xfrm>
              <a:off x="13842" y="37672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Veelhoek"/>
            <p:cNvSpPr/>
            <p:nvPr/>
          </p:nvSpPr>
          <p:spPr>
            <a:xfrm>
              <a:off x="684841" y="1155351"/>
              <a:ext cx="537969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Veelhoek"/>
            <p:cNvSpPr/>
            <p:nvPr/>
          </p:nvSpPr>
          <p:spPr>
            <a:xfrm>
              <a:off x="1342226" y="665337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Veelhoek"/>
            <p:cNvSpPr/>
            <p:nvPr/>
          </p:nvSpPr>
          <p:spPr>
            <a:xfrm>
              <a:off x="2399721" y="2000116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Veelhoek"/>
            <p:cNvSpPr/>
            <p:nvPr/>
          </p:nvSpPr>
          <p:spPr>
            <a:xfrm>
              <a:off x="1658184" y="155116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http://hsmazumdar.net/single_layer_neural_net.htm"/>
          <p:cNvSpPr txBox="1"/>
          <p:nvPr/>
        </p:nvSpPr>
        <p:spPr>
          <a:xfrm>
            <a:off x="6070247" y="9301908"/>
            <a:ext cx="6668543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http://hsmazumdar.net/single_layer_neural_net.htm</a:t>
            </a:r>
          </a:p>
        </p:txBody>
      </p:sp>
      <p:sp>
        <p:nvSpPr>
          <p:cNvPr id="208" name="It is observed that non-linear problems can not be solved using single layer network with conventional type of neuron activation function"/>
          <p:cNvSpPr txBox="1"/>
          <p:nvPr/>
        </p:nvSpPr>
        <p:spPr>
          <a:xfrm>
            <a:off x="295235" y="7963269"/>
            <a:ext cx="12414330" cy="167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It is observed that non-linear problems can not be solved using single layer network with conventional type of neuron activation function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[      [ 4.9,  3.0,  1.4],…"/>
          <p:cNvSpPr txBox="1"/>
          <p:nvPr/>
        </p:nvSpPr>
        <p:spPr>
          <a:xfrm>
            <a:off x="8013815" y="1172818"/>
            <a:ext cx="383027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     [ 4.9,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[ 4.7,  3.2,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3.6,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3.4,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[ 4.4,  2.9,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[ 4.9,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3.7,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3.4,  1.6],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[ 4.3,  3.0,  1.1],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[ 5.8,  4.0,  1.2],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4.4,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3.5,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3.8,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3.8,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3.4,  1.7], 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0" y="1172818"/>
            <a:ext cx="5162770" cy="420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at wij zien"/>
          <p:cNvSpPr txBox="1"/>
          <p:nvPr/>
        </p:nvSpPr>
        <p:spPr>
          <a:xfrm>
            <a:off x="2207286" y="108858"/>
            <a:ext cx="230497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wij zien</a:t>
            </a:r>
          </a:p>
        </p:txBody>
      </p:sp>
      <p:sp>
        <p:nvSpPr>
          <p:cNvPr id="213" name="wat de computer ‘ziet’"/>
          <p:cNvSpPr txBox="1"/>
          <p:nvPr/>
        </p:nvSpPr>
        <p:spPr>
          <a:xfrm>
            <a:off x="8135996" y="108858"/>
            <a:ext cx="430076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de computer ‘ziet’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epeer"/>
          <p:cNvGrpSpPr/>
          <p:nvPr/>
        </p:nvGrpSpPr>
        <p:grpSpPr>
          <a:xfrm>
            <a:off x="2171386" y="2419559"/>
            <a:ext cx="7617156" cy="4914481"/>
            <a:chOff x="0" y="0"/>
            <a:chExt cx="7617154" cy="4914480"/>
          </a:xfrm>
        </p:grpSpPr>
        <p:sp>
          <p:nvSpPr>
            <p:cNvPr id="215" name="+1"/>
            <p:cNvSpPr/>
            <p:nvPr/>
          </p:nvSpPr>
          <p:spPr>
            <a:xfrm>
              <a:off x="97008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16" name="Cirkel"/>
            <p:cNvSpPr/>
            <p:nvPr/>
          </p:nvSpPr>
          <p:spPr>
            <a:xfrm>
              <a:off x="97008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Cirkel"/>
            <p:cNvSpPr/>
            <p:nvPr/>
          </p:nvSpPr>
          <p:spPr>
            <a:xfrm>
              <a:off x="97008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Cirkel"/>
            <p:cNvSpPr/>
            <p:nvPr/>
          </p:nvSpPr>
          <p:spPr>
            <a:xfrm>
              <a:off x="97008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Cirkel"/>
            <p:cNvSpPr/>
            <p:nvPr/>
          </p:nvSpPr>
          <p:spPr>
            <a:xfrm>
              <a:off x="346823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Cirkel"/>
            <p:cNvSpPr/>
            <p:nvPr/>
          </p:nvSpPr>
          <p:spPr>
            <a:xfrm>
              <a:off x="346823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Cirkel"/>
            <p:cNvSpPr/>
            <p:nvPr/>
          </p:nvSpPr>
          <p:spPr>
            <a:xfrm>
              <a:off x="346823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+1"/>
            <p:cNvSpPr/>
            <p:nvPr/>
          </p:nvSpPr>
          <p:spPr>
            <a:xfrm>
              <a:off x="346823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23" name="Cirkel"/>
            <p:cNvSpPr/>
            <p:nvPr/>
          </p:nvSpPr>
          <p:spPr>
            <a:xfrm>
              <a:off x="5966393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irkel"/>
            <p:cNvSpPr/>
            <p:nvPr/>
          </p:nvSpPr>
          <p:spPr>
            <a:xfrm>
              <a:off x="5966393" y="26495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Lijn"/>
            <p:cNvSpPr/>
            <p:nvPr/>
          </p:nvSpPr>
          <p:spPr>
            <a:xfrm>
              <a:off x="1696820" y="34822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Lijn"/>
            <p:cNvSpPr/>
            <p:nvPr/>
          </p:nvSpPr>
          <p:spPr>
            <a:xfrm>
              <a:off x="1696406" y="128692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Lijn"/>
            <p:cNvSpPr/>
            <p:nvPr/>
          </p:nvSpPr>
          <p:spPr>
            <a:xfrm>
              <a:off x="1696406" y="3921345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Lijn"/>
            <p:cNvSpPr/>
            <p:nvPr/>
          </p:nvSpPr>
          <p:spPr>
            <a:xfrm>
              <a:off x="1696406" y="12794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9" name="Lijn"/>
            <p:cNvSpPr/>
            <p:nvPr/>
          </p:nvSpPr>
          <p:spPr>
            <a:xfrm>
              <a:off x="1716689" y="1296816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0" name="Lijn"/>
            <p:cNvSpPr/>
            <p:nvPr/>
          </p:nvSpPr>
          <p:spPr>
            <a:xfrm>
              <a:off x="1696406" y="22181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1" name="Lijn"/>
            <p:cNvSpPr/>
            <p:nvPr/>
          </p:nvSpPr>
          <p:spPr>
            <a:xfrm flipV="1">
              <a:off x="1696406" y="1414161"/>
              <a:ext cx="1727093" cy="80396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2" name="Lijn"/>
            <p:cNvSpPr/>
            <p:nvPr/>
          </p:nvSpPr>
          <p:spPr>
            <a:xfrm>
              <a:off x="1696406" y="22142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3" name="Lijn"/>
            <p:cNvSpPr/>
            <p:nvPr/>
          </p:nvSpPr>
          <p:spPr>
            <a:xfrm>
              <a:off x="1688836" y="3015517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" name="Lijn"/>
            <p:cNvSpPr/>
            <p:nvPr/>
          </p:nvSpPr>
          <p:spPr>
            <a:xfrm flipV="1">
              <a:off x="1688836" y="2211487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" name="Lijn"/>
            <p:cNvSpPr/>
            <p:nvPr/>
          </p:nvSpPr>
          <p:spPr>
            <a:xfrm>
              <a:off x="1688836" y="3011525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" name="Lijn"/>
            <p:cNvSpPr/>
            <p:nvPr/>
          </p:nvSpPr>
          <p:spPr>
            <a:xfrm flipV="1">
              <a:off x="1703976" y="140366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" name="Lijn"/>
            <p:cNvSpPr/>
            <p:nvPr/>
          </p:nvSpPr>
          <p:spPr>
            <a:xfrm>
              <a:off x="1716689" y="1296816"/>
              <a:ext cx="1680427" cy="2442399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8" name="Lijn"/>
            <p:cNvSpPr/>
            <p:nvPr/>
          </p:nvSpPr>
          <p:spPr>
            <a:xfrm flipV="1">
              <a:off x="1688836" y="3097617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9" name="Lijn"/>
            <p:cNvSpPr/>
            <p:nvPr/>
          </p:nvSpPr>
          <p:spPr>
            <a:xfrm flipV="1">
              <a:off x="1703976" y="231208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0" name="Lijn"/>
            <p:cNvSpPr/>
            <p:nvPr/>
          </p:nvSpPr>
          <p:spPr>
            <a:xfrm flipV="1">
              <a:off x="1703976" y="1506140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1" name="Lijn"/>
            <p:cNvSpPr/>
            <p:nvPr/>
          </p:nvSpPr>
          <p:spPr>
            <a:xfrm>
              <a:off x="1656128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2" name="Lijn"/>
            <p:cNvSpPr/>
            <p:nvPr/>
          </p:nvSpPr>
          <p:spPr>
            <a:xfrm>
              <a:off x="1656128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3" name="Lijn"/>
            <p:cNvSpPr/>
            <p:nvPr/>
          </p:nvSpPr>
          <p:spPr>
            <a:xfrm>
              <a:off x="1656127" y="358116"/>
              <a:ext cx="1757789" cy="333659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4" name="Cirkel"/>
            <p:cNvSpPr/>
            <p:nvPr/>
          </p:nvSpPr>
          <p:spPr>
            <a:xfrm>
              <a:off x="122050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Cirkel"/>
            <p:cNvSpPr/>
            <p:nvPr/>
          </p:nvSpPr>
          <p:spPr>
            <a:xfrm>
              <a:off x="1220501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Cirkel"/>
            <p:cNvSpPr/>
            <p:nvPr/>
          </p:nvSpPr>
          <p:spPr>
            <a:xfrm>
              <a:off x="1220501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Cirkel"/>
            <p:cNvSpPr/>
            <p:nvPr/>
          </p:nvSpPr>
          <p:spPr>
            <a:xfrm>
              <a:off x="371775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371775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1775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6216810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6216810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Cirkel"/>
            <p:cNvSpPr/>
            <p:nvPr/>
          </p:nvSpPr>
          <p:spPr>
            <a:xfrm>
              <a:off x="6216810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Lijn"/>
            <p:cNvSpPr/>
            <p:nvPr/>
          </p:nvSpPr>
          <p:spPr>
            <a:xfrm>
              <a:off x="4187129" y="34396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4" name="Lijn"/>
            <p:cNvSpPr/>
            <p:nvPr/>
          </p:nvSpPr>
          <p:spPr>
            <a:xfrm>
              <a:off x="4189149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Lijn"/>
            <p:cNvSpPr/>
            <p:nvPr/>
          </p:nvSpPr>
          <p:spPr>
            <a:xfrm>
              <a:off x="4189946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Lijn"/>
            <p:cNvSpPr/>
            <p:nvPr/>
          </p:nvSpPr>
          <p:spPr>
            <a:xfrm>
              <a:off x="4169084" y="1279491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7" name="Lijn"/>
            <p:cNvSpPr/>
            <p:nvPr/>
          </p:nvSpPr>
          <p:spPr>
            <a:xfrm>
              <a:off x="4185143" y="353277"/>
              <a:ext cx="1711033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8" name="Lijn"/>
            <p:cNvSpPr/>
            <p:nvPr/>
          </p:nvSpPr>
          <p:spPr>
            <a:xfrm>
              <a:off x="4188952" y="1276815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9" name="Lijn"/>
            <p:cNvSpPr/>
            <p:nvPr/>
          </p:nvSpPr>
          <p:spPr>
            <a:xfrm>
              <a:off x="4170002" y="1276031"/>
              <a:ext cx="1700329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0" name="Lijn"/>
            <p:cNvSpPr/>
            <p:nvPr/>
          </p:nvSpPr>
          <p:spPr>
            <a:xfrm>
              <a:off x="4175189" y="2224988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1" name="Lijn"/>
            <p:cNvSpPr/>
            <p:nvPr/>
          </p:nvSpPr>
          <p:spPr>
            <a:xfrm flipV="1">
              <a:off x="4175189" y="1411442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2" name="Lijn"/>
            <p:cNvSpPr/>
            <p:nvPr/>
          </p:nvSpPr>
          <p:spPr>
            <a:xfrm>
              <a:off x="4175189" y="2224987"/>
              <a:ext cx="1724134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3" name="Lijn"/>
            <p:cNvSpPr/>
            <p:nvPr/>
          </p:nvSpPr>
          <p:spPr>
            <a:xfrm>
              <a:off x="4175189" y="2985124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4" name="Lijn"/>
            <p:cNvSpPr/>
            <p:nvPr/>
          </p:nvSpPr>
          <p:spPr>
            <a:xfrm flipV="1">
              <a:off x="4175189" y="2171578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5" name="Lijn"/>
            <p:cNvSpPr/>
            <p:nvPr/>
          </p:nvSpPr>
          <p:spPr>
            <a:xfrm flipV="1">
              <a:off x="4175189" y="1449418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6" name="Lijn"/>
            <p:cNvSpPr/>
            <p:nvPr/>
          </p:nvSpPr>
          <p:spPr>
            <a:xfrm flipV="1">
              <a:off x="4175189" y="1447421"/>
              <a:ext cx="1772026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7" name="Lijn"/>
            <p:cNvSpPr/>
            <p:nvPr/>
          </p:nvSpPr>
          <p:spPr>
            <a:xfrm flipV="1">
              <a:off x="4175189" y="3117075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 flipV="1">
              <a:off x="4175189" y="2394915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9" name="Lijn"/>
            <p:cNvSpPr/>
            <p:nvPr/>
          </p:nvSpPr>
          <p:spPr>
            <a:xfrm>
              <a:off x="6749053" y="1279491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0" name="Lijn"/>
            <p:cNvSpPr/>
            <p:nvPr/>
          </p:nvSpPr>
          <p:spPr>
            <a:xfrm>
              <a:off x="6749053" y="2024650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1" name="Lijn"/>
            <p:cNvSpPr/>
            <p:nvPr/>
          </p:nvSpPr>
          <p:spPr>
            <a:xfrm>
              <a:off x="6749053" y="2769809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2" name="Lijn"/>
            <p:cNvSpPr/>
            <p:nvPr/>
          </p:nvSpPr>
          <p:spPr>
            <a:xfrm>
              <a:off x="0" y="120738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Lijn"/>
            <p:cNvSpPr/>
            <p:nvPr/>
          </p:nvSpPr>
          <p:spPr>
            <a:xfrm>
              <a:off x="0" y="2219697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4" name="Lijn"/>
            <p:cNvSpPr/>
            <p:nvPr/>
          </p:nvSpPr>
          <p:spPr>
            <a:xfrm>
              <a:off x="0" y="306176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5" name="Lijn"/>
            <p:cNvSpPr/>
            <p:nvPr/>
          </p:nvSpPr>
          <p:spPr>
            <a:xfrm>
              <a:off x="0" y="3936333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6" name="input layer"/>
            <p:cNvSpPr txBox="1"/>
            <p:nvPr/>
          </p:nvSpPr>
          <p:spPr>
            <a:xfrm>
              <a:off x="53301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277" name="hidden layer"/>
            <p:cNvSpPr txBox="1"/>
            <p:nvPr/>
          </p:nvSpPr>
          <p:spPr>
            <a:xfrm>
              <a:off x="305581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</a:t>
              </a:r>
            </a:p>
          </p:txBody>
        </p:sp>
        <p:sp>
          <p:nvSpPr>
            <p:cNvPr id="278" name="output layer"/>
            <p:cNvSpPr txBox="1"/>
            <p:nvPr/>
          </p:nvSpPr>
          <p:spPr>
            <a:xfrm>
              <a:off x="5691987" y="4486987"/>
              <a:ext cx="1460836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Vergelijking"/>
              <p:cNvSpPr txBox="1"/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54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Vergelijking"/>
              <p:cNvSpPr txBox="1"/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blipFill>
                <a:blip r:embed="rId3"/>
                <a:stretch>
                  <a:fillRect r="-22909" b="-126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4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85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86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Lijn"/>
          <p:cNvSpPr/>
          <p:nvPr/>
        </p:nvSpPr>
        <p:spPr>
          <a:xfrm flipH="1" flipV="1">
            <a:off x="7065818" y="4696690"/>
            <a:ext cx="0" cy="33250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290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97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98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Lijn"/>
          <p:cNvSpPr/>
          <p:nvPr/>
        </p:nvSpPr>
        <p:spPr>
          <a:xfrm flipH="1" flipV="1">
            <a:off x="7051964" y="4641272"/>
            <a:ext cx="0" cy="38792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1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302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gewicht / belang dat neuron y aan de input van neuron x geeft / hecht."/>
          <p:cNvSpPr txBox="1"/>
          <p:nvPr/>
        </p:nvSpPr>
        <p:spPr>
          <a:xfrm>
            <a:off x="4808101" y="7283410"/>
            <a:ext cx="694731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gewicht / belang dat neuron y aan de input van neuron x geeft / hecht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Vergelijking"/>
              <p:cNvSpPr txBox="1"/>
              <p:nvPr/>
            </p:nvSpPr>
            <p:spPr>
              <a:xfrm>
                <a:off x="5620845" y="377943"/>
                <a:ext cx="6340961" cy="7851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45" y="377943"/>
                <a:ext cx="6340961" cy="785172"/>
              </a:xfrm>
              <a:prstGeom prst="rect">
                <a:avLst/>
              </a:prstGeom>
              <a:blipFill>
                <a:blip r:embed="rId2"/>
                <a:stretch>
                  <a:fillRect r="-13654" b="-1627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310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1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2" name="A"/>
            <p:cNvSpPr/>
            <p:nvPr/>
          </p:nvSpPr>
          <p:spPr>
            <a:xfrm>
              <a:off x="1055515" y="21914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3" name="C"/>
            <p:cNvSpPr/>
            <p:nvPr/>
          </p:nvSpPr>
          <p:spPr>
            <a:xfrm>
              <a:off x="5188673" y="23527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31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31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2" name="D"/>
            <p:cNvSpPr/>
            <p:nvPr/>
          </p:nvSpPr>
          <p:spPr>
            <a:xfrm>
              <a:off x="5188673" y="379705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3" name="B"/>
            <p:cNvSpPr/>
            <p:nvPr/>
          </p:nvSpPr>
          <p:spPr>
            <a:xfrm>
              <a:off x="1055515" y="378092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897</Words>
  <Application>Microsoft Office PowerPoint</Application>
  <PresentationFormat>Aangepast</PresentationFormat>
  <Paragraphs>248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5" baseType="lpstr">
      <vt:lpstr>Avenir Roman</vt:lpstr>
      <vt:lpstr>Calibri</vt:lpstr>
      <vt:lpstr>Cambria Math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3</cp:revision>
  <dcterms:modified xsi:type="dcterms:W3CDTF">2024-09-28T14:00:04Z</dcterms:modified>
</cp:coreProperties>
</file>