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79" r:id="rId4"/>
    <p:sldId id="268" r:id="rId5"/>
    <p:sldId id="278" r:id="rId6"/>
    <p:sldId id="269" r:id="rId7"/>
    <p:sldId id="276" r:id="rId8"/>
    <p:sldId id="270" r:id="rId9"/>
    <p:sldId id="277" r:id="rId10"/>
    <p:sldId id="271" r:id="rId11"/>
    <p:sldId id="280" r:id="rId12"/>
    <p:sldId id="281" r:id="rId13"/>
    <p:sldId id="282" r:id="rId14"/>
    <p:sldId id="272" r:id="rId15"/>
    <p:sldId id="288" r:id="rId16"/>
    <p:sldId id="273" r:id="rId17"/>
    <p:sldId id="283" r:id="rId18"/>
    <p:sldId id="284" r:id="rId19"/>
    <p:sldId id="274" r:id="rId20"/>
    <p:sldId id="286" r:id="rId21"/>
    <p:sldId id="285" r:id="rId22"/>
    <p:sldId id="287" r:id="rId23"/>
    <p:sldId id="275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650EC-532C-46EA-4C8F-303937EA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DE15FC-5A56-CE22-6569-1B94F7DC0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2F7863-94F5-C9BC-3FE8-79D87602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3700A6-03BF-053E-DB62-51055E6C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6259BE-3633-B652-7115-B8076C64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492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A63A8-7E7F-BAE7-DE50-EE4D208F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2E5A97-3E7D-2C23-F5A8-EE27766A3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C02014-BAB8-0868-7FFC-11192A1D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F492A4-1419-996F-1ADB-AEC1848D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5AB439-0AE6-DC8D-393F-F2923EFD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640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D56F563-433B-3490-05AE-6222C95F8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EA8DE50-21F9-60C1-CE58-F887F177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CB0B05-E993-9AEF-0C8A-579B8F5F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0F8B35-0AA5-8865-B729-05AE5DC6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0A6FA6-8E78-79D7-F8FC-FCD08EDE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7368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8441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CE066-CC2B-BAC4-5EC2-749F2BED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B823C6-0A1C-8DAA-BCCF-373AA580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13F54-0439-F3CC-469B-A4774EC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5EE730-4DD6-840B-7F71-0BBCA70F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DC78B3-2795-B7C5-AE0F-D247FBD0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93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CC444-F715-BB4E-32AF-B37DE915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DB6BBE-F0F5-2BD5-44F0-A122A087D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5E07FB-D2E7-6F58-8371-7C58EB99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89C69A-98BB-88DE-AAB9-F2F1EA02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6CEF71-08E7-EA7D-354B-01BE8593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270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876BC-4EA9-3E0E-4E72-BF72C8A5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C071BA-7196-23DF-6920-26070C96F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CD116A-12BD-5BAD-16F7-DFBCB501C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F24BAB-268E-673A-5AAB-433B73AE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D984BC-BC27-8C76-057B-F353CE74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113C31-AE98-C0E0-6247-6C0B8E89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835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4A525-0247-A851-E6F7-CFB6B486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593D21-BE3E-97EC-3666-EB843682F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875B29B-AB4A-E931-9336-06A6F00A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CB8123F-5D7A-533C-D60B-6CCBA36C1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D84E683-6F8E-EEF6-BF1E-E4C8339D8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386F2E4-A3E7-A3EB-C2A8-225F692D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55A5C6-B227-12B9-D207-EB174614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FA6D504-3EB0-8D58-36D5-6AAD9101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61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EDD7E-2C1B-53A0-9DB8-401D1412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F00AFBB-C749-45F8-0156-470C7FC8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EC3EF8-DA31-ACC6-0618-B1286001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69F4FF-4479-BD9E-EA7E-B9DED8D3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973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A58ACB4-C367-A4FD-DB00-0BE4C1B6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BFE7155-0510-9633-B5E5-3FB8F3CA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FA6DAA-EC8E-B575-5B01-352C4A69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863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B5C09-F80A-1962-902E-0B5D6618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E8BBAA-41EE-487A-2F43-A310CEEE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8762922-FEFF-ED42-DC45-06D4CE58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C239089-634A-2B04-0802-8107F41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02141B-A08A-EC91-71BC-010605FA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AFE7A4-10E1-4B82-8CB4-1EDB814A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502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F69BB-8988-4597-4B17-E32DBE43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5EC9F59-0F92-E3AC-96A9-DBFDE5B3F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65CC0F8-25D3-187D-8E95-870F075B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6A20BDA-BE5B-4AF6-D7EE-0EBA4B64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697BEF-FD9B-55D4-A2E8-76F317AB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420A396-1E93-FB42-FFF6-4E19B257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1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803D9A7-B623-0394-307E-E448EFB9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393244-D0EB-9BB7-90FF-4BEBBA4B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AF6A39-6447-796C-279D-048814E53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3D67-E41A-49CD-A81C-4E2A886E7BC5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371D82-EB9C-7E2B-9636-6937682D9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AC662F-537A-8443-A2D2-5A5A387A0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35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857" y="40279"/>
            <a:ext cx="12287714" cy="6777443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Machine Learning…"/>
          <p:cNvSpPr txBox="1"/>
          <p:nvPr/>
        </p:nvSpPr>
        <p:spPr>
          <a:xfrm>
            <a:off x="0" y="386913"/>
            <a:ext cx="12192001" cy="1272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ctr" defTabSz="410766" hangingPunct="0">
              <a:defRPr sz="9000" i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500" i="1" kern="0">
                <a:solidFill>
                  <a:srgbClr val="000000"/>
                </a:solidFill>
                <a:latin typeface="Helvetica"/>
                <a:cs typeface="Helvetica"/>
                <a:sym typeface="Helvetica"/>
              </a:rPr>
              <a:t>Machine Learning </a:t>
            </a:r>
          </a:p>
          <a:p>
            <a:pPr algn="ctr" defTabSz="410766" hangingPunct="0">
              <a:defRPr sz="6600" i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l-NL" sz="3300" i="1" kern="0">
                <a:solidFill>
                  <a:srgbClr val="000000"/>
                </a:solidFill>
                <a:latin typeface="Helvetica"/>
                <a:cs typeface="Helvetica"/>
                <a:sym typeface="Helvetica"/>
              </a:rPr>
              <a:t>7</a:t>
            </a:r>
            <a:r>
              <a:rPr sz="3300" i="1" kern="0">
                <a:solidFill>
                  <a:srgbClr val="000000"/>
                </a:solidFill>
                <a:latin typeface="Helvetica"/>
                <a:cs typeface="Helvetica"/>
                <a:sym typeface="Helvetica"/>
              </a:rPr>
              <a:t>. </a:t>
            </a:r>
            <a:r>
              <a:rPr lang="nl-NL" sz="3300" i="1" kern="0">
                <a:solidFill>
                  <a:srgbClr val="000000"/>
                </a:solidFill>
                <a:latin typeface="Helvetica"/>
                <a:cs typeface="Helvetica"/>
                <a:sym typeface="Helvetica"/>
              </a:rPr>
              <a:t>hyperparameter tuning, dimensionaliteitsreductie en PCA</a:t>
            </a:r>
            <a:endParaRPr sz="3300" i="1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22B26-A584-039F-4101-5FA1FF36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Halving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A549B8-2056-C987-D229-C7DF8D1A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HalvingGridSearchCV en HalvingRandomSearchCV</a:t>
            </a:r>
          </a:p>
          <a:p>
            <a:r>
              <a:rPr lang="nl-NL"/>
              <a:t>Werken in rondes:</a:t>
            </a:r>
          </a:p>
          <a:p>
            <a:pPr lvl="1"/>
            <a:r>
              <a:rPr lang="nl-NL"/>
              <a:t>In de eerste ronde wordt een groot aantal combinaties van parameters gegenereerd</a:t>
            </a:r>
          </a:p>
          <a:p>
            <a:pPr lvl="1"/>
            <a:r>
              <a:rPr lang="nl-NL"/>
              <a:t>Van elke combinatie wordt een model gemaakt</a:t>
            </a:r>
          </a:p>
          <a:p>
            <a:pPr lvl="1"/>
            <a:r>
              <a:rPr lang="nl-NL"/>
              <a:t>Modellen worden getraind op een kleine </a:t>
            </a:r>
            <a:r>
              <a:rPr lang="nl-NL" b="1"/>
              <a:t>subset</a:t>
            </a:r>
            <a:r>
              <a:rPr lang="nl-NL"/>
              <a:t> van de trainingsdata =&gt; minder resources nodig</a:t>
            </a:r>
          </a:p>
          <a:p>
            <a:pPr lvl="1"/>
            <a:r>
              <a:rPr lang="nl-NL"/>
              <a:t>Alleen de beste modellen (1/factor) gaan door naar de volgende ronde</a:t>
            </a:r>
          </a:p>
          <a:p>
            <a:pPr lvl="1"/>
            <a:r>
              <a:rPr lang="nl-NL"/>
              <a:t>Elke ronde minder modellen en een grotere trainingsset = meer resources</a:t>
            </a:r>
          </a:p>
        </p:txBody>
      </p:sp>
    </p:spTree>
    <p:extLst>
      <p:ext uri="{BB962C8B-B14F-4D97-AF65-F5344CB8AC3E}">
        <p14:creationId xmlns:p14="http://schemas.microsoft.com/office/powerpoint/2010/main" val="344158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D3AEE-F706-A554-0A75-9FB58390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Halving in code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4E8F56F-C631-9F8D-D766-AE91E5D7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1650106"/>
            <a:ext cx="11288700" cy="199100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AEEEA08-AE3C-1EB4-47E6-50FF22E10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50" y="3946170"/>
            <a:ext cx="11317279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6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66C07-C5E4-6621-6695-051C40E5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Intermezzo: live coding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900621-D636-23B8-651C-B20206A2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8899"/>
          </a:xfrm>
        </p:spPr>
        <p:txBody>
          <a:bodyPr/>
          <a:lstStyle/>
          <a:p>
            <a:r>
              <a:rPr lang="nl-NL"/>
              <a:t>Notebook over (Halving) Grid &amp; Randomized Search</a:t>
            </a:r>
          </a:p>
        </p:txBody>
      </p:sp>
      <p:pic>
        <p:nvPicPr>
          <p:cNvPr id="2050" name="Picture 2" descr="Technology - Logos Download">
            <a:extLst>
              <a:ext uri="{FF2B5EF4-FFF2-40B4-BE49-F238E27FC236}">
                <a16:creationId xmlns:a16="http://schemas.microsoft.com/office/drawing/2014/main" id="{5541AD79-57AF-EB5C-7DD7-04948C45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07" y="3429000"/>
            <a:ext cx="1943986" cy="227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4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87469-D4B6-0286-51B3-85E071B5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Dimensionality: Blessing or Curse?</a:t>
            </a:r>
          </a:p>
        </p:txBody>
      </p:sp>
      <p:pic>
        <p:nvPicPr>
          <p:cNvPr id="3074" name="Picture 2" descr="The Curse of Dimensionality | CommonLounge Archive">
            <a:extLst>
              <a:ext uri="{FF2B5EF4-FFF2-40B4-BE49-F238E27FC236}">
                <a16:creationId xmlns:a16="http://schemas.microsoft.com/office/drawing/2014/main" id="{2C2AF2B4-680F-DAA8-91F5-1F12A12C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60" y="2592280"/>
            <a:ext cx="9397679" cy="317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92CBDFB-0BBB-2BE4-9B2B-1AF170B7A2AB}"/>
              </a:ext>
            </a:extLst>
          </p:cNvPr>
          <p:cNvSpPr txBox="1"/>
          <p:nvPr/>
        </p:nvSpPr>
        <p:spPr>
          <a:xfrm>
            <a:off x="8140417" y="5771828"/>
            <a:ext cx="2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/>
              <a:t>Bron: commonlounge.com</a:t>
            </a:r>
          </a:p>
        </p:txBody>
      </p:sp>
    </p:spTree>
    <p:extLst>
      <p:ext uri="{BB962C8B-B14F-4D97-AF65-F5344CB8AC3E}">
        <p14:creationId xmlns:p14="http://schemas.microsoft.com/office/powerpoint/2010/main" val="148364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9BECA-5360-E53A-5C51-FF4BA7D9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Curse of Dimensionality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8132DF-23B2-2304-E396-B660D0CB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Elke feature erbij betekent een extra dimensie</a:t>
            </a:r>
          </a:p>
          <a:p>
            <a:pPr lvl="1"/>
            <a:r>
              <a:rPr lang="nl-NL"/>
              <a:t>Exponentiële groei</a:t>
            </a:r>
          </a:p>
          <a:p>
            <a:pPr lvl="1"/>
            <a:r>
              <a:rPr lang="nl-NL"/>
              <a:t>Performance-problemen</a:t>
            </a:r>
          </a:p>
          <a:p>
            <a:r>
              <a:rPr lang="nl-NL"/>
              <a:t>Meer dimensies </a:t>
            </a:r>
            <a:r>
              <a:rPr lang="nl-NL">
                <a:sym typeface="Wingdings" panose="05000000000000000000" pitchFamily="2" charset="2"/>
              </a:rPr>
              <a:t> datapunten komen verder uit elkaar te liggen</a:t>
            </a:r>
          </a:p>
          <a:p>
            <a:pPr lvl="2"/>
            <a:r>
              <a:rPr lang="nl-NL">
                <a:sym typeface="Wingdings" panose="05000000000000000000" pitchFamily="2" charset="2"/>
              </a:rPr>
              <a:t>2D-eenheidsvierkant: gem. afstand 0,52</a:t>
            </a:r>
          </a:p>
          <a:p>
            <a:pPr lvl="2"/>
            <a:r>
              <a:rPr lang="nl-NL">
                <a:sym typeface="Wingdings" panose="05000000000000000000" pitchFamily="2" charset="2"/>
              </a:rPr>
              <a:t>3D-eenheidskubus: gem. afstand 0,66</a:t>
            </a:r>
          </a:p>
          <a:p>
            <a:pPr lvl="2"/>
            <a:r>
              <a:rPr lang="nl-NL">
                <a:sym typeface="Wingdings" panose="05000000000000000000" pitchFamily="2" charset="2"/>
              </a:rPr>
              <a:t>1mD-eenheidshyperkubus: gem. afstand 408,25</a:t>
            </a:r>
          </a:p>
          <a:p>
            <a:pPr lvl="1"/>
            <a:r>
              <a:rPr lang="nl-NL"/>
              <a:t>Data wordt steeds ijler/</a:t>
            </a:r>
            <a:r>
              <a:rPr lang="nl-NL" i="1"/>
              <a:t>sparser</a:t>
            </a:r>
          </a:p>
          <a:p>
            <a:pPr lvl="1"/>
            <a:r>
              <a:rPr lang="nl-NL" b="1"/>
              <a:t>Exponentieel</a:t>
            </a:r>
            <a:r>
              <a:rPr lang="nl-NL"/>
              <a:t> meer data nodig, anders risico op </a:t>
            </a:r>
            <a:r>
              <a:rPr lang="nl-NL" b="1"/>
              <a:t>overfitting</a:t>
            </a:r>
            <a:r>
              <a:rPr lang="nl-NL"/>
              <a:t> van model</a:t>
            </a:r>
          </a:p>
          <a:p>
            <a:pPr lvl="1"/>
            <a:r>
              <a:rPr lang="nl-NL"/>
              <a:t>Clustering wordt erg lastig</a:t>
            </a:r>
          </a:p>
        </p:txBody>
      </p:sp>
    </p:spTree>
    <p:extLst>
      <p:ext uri="{BB962C8B-B14F-4D97-AF65-F5344CB8AC3E}">
        <p14:creationId xmlns:p14="http://schemas.microsoft.com/office/powerpoint/2010/main" val="3928319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A6A23-8C56-845B-CEE8-F7375A1A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Curse of Dimensionality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2C0F37-D388-0E24-E2BE-E7D454AC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2713" cy="4351338"/>
          </a:xfrm>
        </p:spPr>
        <p:txBody>
          <a:bodyPr/>
          <a:lstStyle/>
          <a:p>
            <a:r>
              <a:rPr lang="nl-NL"/>
              <a:t>Grafisch uitgebeeld</a:t>
            </a:r>
          </a:p>
          <a:p>
            <a:pPr lvl="1"/>
            <a:r>
              <a:rPr lang="nl-NL"/>
              <a:t>Stel je een bol voor</a:t>
            </a:r>
          </a:p>
          <a:p>
            <a:r>
              <a:rPr lang="nl-NL"/>
              <a:t>Percentage binnenin de bol:</a:t>
            </a:r>
          </a:p>
          <a:p>
            <a:pPr lvl="1"/>
            <a:r>
              <a:rPr lang="nl-NL"/>
              <a:t>2D-vlak door het midden van de bol: 79%</a:t>
            </a:r>
          </a:p>
          <a:p>
            <a:pPr lvl="1"/>
            <a:r>
              <a:rPr lang="nl-NL"/>
              <a:t>3D-kubus om bol heen: 52%</a:t>
            </a:r>
          </a:p>
          <a:p>
            <a:pPr lvl="1"/>
            <a:r>
              <a:rPr lang="nl-NL"/>
              <a:t>10D-hyperkubus: 0,25%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DE23E4D-2CBE-1869-88FA-A045F50B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150" y="2184758"/>
            <a:ext cx="4413661" cy="430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7A41E-F22D-AB5F-DEE3-284EDFDA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Dimensionaliteitsreductie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05F51F-A9F8-341B-F521-B1150F26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Problemen met performance, clustering en overfitting</a:t>
            </a:r>
          </a:p>
          <a:p>
            <a:r>
              <a:rPr lang="nl-NL"/>
              <a:t>Daarom: aantal dimensies terugbrengen</a:t>
            </a:r>
          </a:p>
          <a:p>
            <a:r>
              <a:rPr lang="nl-NL"/>
              <a:t>Diverse technieken</a:t>
            </a:r>
          </a:p>
          <a:p>
            <a:pPr lvl="1"/>
            <a:r>
              <a:rPr lang="nl-NL"/>
              <a:t>Projectie</a:t>
            </a:r>
          </a:p>
          <a:p>
            <a:pPr lvl="1"/>
            <a:r>
              <a:rPr lang="nl-NL"/>
              <a:t>Manifold Learning</a:t>
            </a:r>
          </a:p>
          <a:p>
            <a:pPr lvl="1"/>
            <a:r>
              <a:rPr lang="nl-NL"/>
              <a:t>Principal Components Analysis</a:t>
            </a:r>
          </a:p>
        </p:txBody>
      </p:sp>
    </p:spTree>
    <p:extLst>
      <p:ext uri="{BB962C8B-B14F-4D97-AF65-F5344CB8AC3E}">
        <p14:creationId xmlns:p14="http://schemas.microsoft.com/office/powerpoint/2010/main" val="4092464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E31AD-5BD2-1313-7DFB-366DA2E7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Projectie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0D586A-0789-14EF-0C05-4C322899D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2" y="1477347"/>
            <a:ext cx="5057775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324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6EC6C-3B0F-C19B-20FA-E1E48540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Manifold Learning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942822-FAA2-26FF-FD8B-3654026A6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7" y="1160386"/>
            <a:ext cx="34766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E8FEC65-630E-EA3B-4AB1-84C7A6CE8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45150"/>
            <a:ext cx="6705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6599904-9FDE-7442-1F17-5F3E4D985027}"/>
              </a:ext>
            </a:extLst>
          </p:cNvPr>
          <p:cNvSpPr txBox="1"/>
          <p:nvPr/>
        </p:nvSpPr>
        <p:spPr>
          <a:xfrm>
            <a:off x="4998128" y="6081204"/>
            <a:ext cx="29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2D doorsnede, parallel aan x1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C34520E-89D1-103A-43C0-DEAF858979CF}"/>
              </a:ext>
            </a:extLst>
          </p:cNvPr>
          <p:cNvSpPr txBox="1"/>
          <p:nvPr/>
        </p:nvSpPr>
        <p:spPr>
          <a:xfrm>
            <a:off x="8164496" y="6081204"/>
            <a:ext cx="377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2D doorsnede, opgerold in de 3</a:t>
            </a:r>
            <a:r>
              <a:rPr lang="nl-NL" baseline="30000"/>
              <a:t>e</a:t>
            </a:r>
            <a:r>
              <a:rPr lang="nl-NL"/>
              <a:t> dim.</a:t>
            </a:r>
          </a:p>
        </p:txBody>
      </p:sp>
    </p:spTree>
    <p:extLst>
      <p:ext uri="{BB962C8B-B14F-4D97-AF65-F5344CB8AC3E}">
        <p14:creationId xmlns:p14="http://schemas.microsoft.com/office/powerpoint/2010/main" val="318712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4E3FB-7B78-55C6-95E6-7F172951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Principal Components Analysis (PCA)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AF047F-66EE-3B83-F7F5-F4A33521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5373" cy="4667250"/>
          </a:xfrm>
        </p:spPr>
        <p:txBody>
          <a:bodyPr>
            <a:normAutofit lnSpcReduction="10000"/>
          </a:bodyPr>
          <a:lstStyle/>
          <a:p>
            <a:r>
              <a:rPr lang="nl-NL"/>
              <a:t>Ook bekend als Factoranalyse</a:t>
            </a:r>
          </a:p>
          <a:p>
            <a:r>
              <a:rPr lang="nl-NL"/>
              <a:t>Voorbeeld van </a:t>
            </a:r>
            <a:r>
              <a:rPr lang="nl-NL" b="1"/>
              <a:t>unsupervised</a:t>
            </a:r>
            <a:r>
              <a:rPr lang="nl-NL"/>
              <a:t> learning</a:t>
            </a:r>
          </a:p>
          <a:p>
            <a:pPr lvl="1"/>
            <a:r>
              <a:rPr lang="nl-NL"/>
              <a:t>Net als Clustering</a:t>
            </a:r>
          </a:p>
          <a:p>
            <a:r>
              <a:rPr lang="nl-NL"/>
              <a:t>Transformatie van de oorspronkelijke data</a:t>
            </a:r>
          </a:p>
          <a:p>
            <a:r>
              <a:rPr lang="nl-NL"/>
              <a:t>Aantal features = aantal dimensies</a:t>
            </a:r>
          </a:p>
          <a:p>
            <a:r>
              <a:rPr lang="nl-NL"/>
              <a:t>In 2 dimensies vind je 2 PC’s</a:t>
            </a:r>
          </a:p>
          <a:p>
            <a:pPr lvl="1"/>
            <a:r>
              <a:rPr lang="nl-NL"/>
              <a:t>De eerste lijkt op lineaire regressie</a:t>
            </a:r>
          </a:p>
          <a:p>
            <a:pPr lvl="1"/>
            <a:r>
              <a:rPr lang="nl-NL"/>
              <a:t>De tweede staat er haaks op</a:t>
            </a:r>
          </a:p>
          <a:p>
            <a:r>
              <a:rPr lang="nl-NL"/>
              <a:t>Meer dimensies =&gt; meer PC’s</a:t>
            </a:r>
          </a:p>
          <a:p>
            <a:pPr lvl="1"/>
            <a:r>
              <a:rPr lang="nl-NL"/>
              <a:t>Steeds haaks op het hyperplane van de vorige PC’s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590E51-C688-BDCA-8BEC-85340DCA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17" y="3120272"/>
            <a:ext cx="4088734" cy="319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43CA62C-E5F8-B595-8B34-FC4F834A9C68}"/>
              </a:ext>
            </a:extLst>
          </p:cNvPr>
          <p:cNvSpPr txBox="1"/>
          <p:nvPr/>
        </p:nvSpPr>
        <p:spPr>
          <a:xfrm>
            <a:off x="7989195" y="6311900"/>
            <a:ext cx="408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/>
              <a:t>Bron: researchgate.net</a:t>
            </a:r>
          </a:p>
        </p:txBody>
      </p:sp>
    </p:spTree>
    <p:extLst>
      <p:ext uri="{BB962C8B-B14F-4D97-AF65-F5344CB8AC3E}">
        <p14:creationId xmlns:p14="http://schemas.microsoft.com/office/powerpoint/2010/main" val="217992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25385-387A-6B81-EDE0-98E24B56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Onderwerpen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CB4D75-B247-B3A9-ACE0-AAA6C318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Hyperparameter tuning</a:t>
            </a:r>
          </a:p>
          <a:p>
            <a:pPr lvl="1"/>
            <a:r>
              <a:rPr lang="nl-NL"/>
              <a:t>GridSearchCV</a:t>
            </a:r>
          </a:p>
          <a:p>
            <a:pPr lvl="1"/>
            <a:r>
              <a:rPr lang="nl-NL"/>
              <a:t>RandomizedSearchCV</a:t>
            </a:r>
          </a:p>
          <a:p>
            <a:pPr lvl="1"/>
            <a:r>
              <a:rPr lang="nl-NL"/>
              <a:t>Halving</a:t>
            </a:r>
          </a:p>
          <a:p>
            <a:r>
              <a:rPr lang="nl-NL"/>
              <a:t>Dimensionaliteitsreductie</a:t>
            </a:r>
          </a:p>
          <a:p>
            <a:pPr lvl="1"/>
            <a:r>
              <a:rPr lang="nl-NL"/>
              <a:t>Curse of Dimensionality</a:t>
            </a:r>
          </a:p>
          <a:p>
            <a:pPr lvl="1"/>
            <a:r>
              <a:rPr lang="nl-NL"/>
              <a:t>Projectie en Manifold Learning</a:t>
            </a:r>
          </a:p>
          <a:p>
            <a:pPr lvl="1"/>
            <a:r>
              <a:rPr lang="nl-NL"/>
              <a:t>Principal Components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2919839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32A46-5B22-2311-84EB-E2D2DA93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Hoe zat het ook alweer: variantie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E2A2A65-74EE-DE63-8906-5CBAF820F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nl-N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nl-NL"/>
              </a:p>
              <a:p>
                <a:r>
                  <a:rPr lang="nl-NL"/>
                  <a:t>Gemiddelde gekwadrateerde afwijking van het gemiddelde</a:t>
                </a:r>
              </a:p>
              <a:p>
                <a:r>
                  <a:rPr lang="nl-NL"/>
                  <a:t>Wortel van de variantie = standaarddeviatie</a:t>
                </a:r>
              </a:p>
              <a:p>
                <a:r>
                  <a:rPr lang="nl-NL"/>
                  <a:t>Zegt dus iets over de </a:t>
                </a:r>
                <a:r>
                  <a:rPr lang="nl-NL" b="1"/>
                  <a:t>spreiding</a:t>
                </a:r>
                <a:r>
                  <a:rPr lang="nl-NL"/>
                  <a:t> van de data</a:t>
                </a:r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E2A2A65-74EE-DE63-8906-5CBAF820F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825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3E57A-133A-52D9-F994-C4612C07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Wat is een Principal Component (PC)?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D66E79-CC00-EDCA-0D31-2F6F8B43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63936" cy="4486275"/>
          </a:xfrm>
        </p:spPr>
        <p:txBody>
          <a:bodyPr/>
          <a:lstStyle/>
          <a:p>
            <a:r>
              <a:rPr lang="nl-NL"/>
              <a:t>Elke PC verklaart een percentage van de variantie van de data</a:t>
            </a:r>
          </a:p>
          <a:p>
            <a:pPr lvl="1"/>
            <a:r>
              <a:rPr lang="nl-NL"/>
              <a:t>Keuze van de as zodanig dat dit % zo hoog mogelijk is</a:t>
            </a:r>
          </a:p>
          <a:p>
            <a:pPr lvl="1"/>
            <a:r>
              <a:rPr lang="nl-NL"/>
              <a:t>Of: zo klein mogelijke MSD tussen data en projectie daarvan op de as</a:t>
            </a:r>
          </a:p>
          <a:p>
            <a:r>
              <a:rPr lang="nl-NL"/>
              <a:t>Elke PC is een </a:t>
            </a:r>
            <a:r>
              <a:rPr lang="nl-NL" b="1"/>
              <a:t>combinatie van features</a:t>
            </a:r>
          </a:p>
          <a:p>
            <a:pPr lvl="1"/>
            <a:r>
              <a:rPr lang="nl-NL"/>
              <a:t>Voorbeeld:</a:t>
            </a:r>
          </a:p>
          <a:p>
            <a:pPr lvl="2"/>
            <a:r>
              <a:rPr lang="nl-NL"/>
              <a:t>PC1 = 0.5 F1 + 0.2 F2</a:t>
            </a:r>
          </a:p>
          <a:p>
            <a:pPr lvl="2"/>
            <a:r>
              <a:rPr lang="nl-NL"/>
              <a:t>PC2 = -0.2 F1 + 0.05 F2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76640D-FF42-B82B-3AB2-0AAA7E5F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390" y="3120272"/>
            <a:ext cx="4088734" cy="319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8C65714D-FA35-B5B6-D9B4-55CF3707CC67}"/>
              </a:ext>
            </a:extLst>
          </p:cNvPr>
          <p:cNvSpPr txBox="1"/>
          <p:nvPr/>
        </p:nvSpPr>
        <p:spPr>
          <a:xfrm>
            <a:off x="7394390" y="6311900"/>
            <a:ext cx="408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/>
              <a:t>Bron: researchgate.net</a:t>
            </a:r>
          </a:p>
        </p:txBody>
      </p:sp>
    </p:spTree>
    <p:extLst>
      <p:ext uri="{BB962C8B-B14F-4D97-AF65-F5344CB8AC3E}">
        <p14:creationId xmlns:p14="http://schemas.microsoft.com/office/powerpoint/2010/main" val="301598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BE221-181A-9D52-568C-1DD37CAC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Toepassingen van PCA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288973-1BF1-6205-84D2-6AA21C04A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251"/>
          </a:xfrm>
        </p:spPr>
        <p:txBody>
          <a:bodyPr/>
          <a:lstStyle/>
          <a:p>
            <a:r>
              <a:rPr lang="nl-NL"/>
              <a:t>Dimensionaliteitsreductie</a:t>
            </a:r>
          </a:p>
          <a:p>
            <a:r>
              <a:rPr lang="nl-NL"/>
              <a:t>Compressie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02A04D-71AF-3E4E-7A53-A522242C6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406" y="3202802"/>
            <a:ext cx="5469187" cy="291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5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C7D18-85A4-9BC0-4B53-2475FA87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Afsluiting: live coding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0C27AC-F2E4-2AB8-9E7F-010652D7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5633"/>
          </a:xfrm>
        </p:spPr>
        <p:txBody>
          <a:bodyPr/>
          <a:lstStyle/>
          <a:p>
            <a:r>
              <a:rPr lang="nl-NL"/>
              <a:t>Notebook over PCA met scikit-learn</a:t>
            </a:r>
          </a:p>
        </p:txBody>
      </p:sp>
      <p:pic>
        <p:nvPicPr>
          <p:cNvPr id="4" name="Picture 2" descr="Technology - Logos Download">
            <a:extLst>
              <a:ext uri="{FF2B5EF4-FFF2-40B4-BE49-F238E27FC236}">
                <a16:creationId xmlns:a16="http://schemas.microsoft.com/office/drawing/2014/main" id="{A17E2F30-841E-4EBD-A1D6-4EC81B691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47" y="3429000"/>
            <a:ext cx="1943986" cy="227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cikit-learn: librerie Python per il Machine Learning - Pulp Learning ...">
            <a:extLst>
              <a:ext uri="{FF2B5EF4-FFF2-40B4-BE49-F238E27FC236}">
                <a16:creationId xmlns:a16="http://schemas.microsoft.com/office/drawing/2014/main" id="{E9A47997-767D-D737-F711-3C9E11202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281" y="3476186"/>
            <a:ext cx="4230355" cy="227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2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39233-6266-ACC4-FF67-BEFD799C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Hyperparameter tuning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6F92E7-BF62-313D-462D-375DB8A7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/>
              <a:t>Hyper</a:t>
            </a:r>
            <a:r>
              <a:rPr lang="nl-NL"/>
              <a:t>parameters</a:t>
            </a:r>
          </a:p>
          <a:p>
            <a:pPr lvl="1"/>
            <a:r>
              <a:rPr lang="nl-NL"/>
              <a:t>Parameters van het model, niet van de data</a:t>
            </a:r>
          </a:p>
          <a:p>
            <a:pPr lvl="1"/>
            <a:r>
              <a:rPr lang="nl-NL"/>
              <a:t>Bijv. SVC: kernel, degree, C, gamma…</a:t>
            </a:r>
          </a:p>
          <a:p>
            <a:r>
              <a:rPr lang="nl-NL"/>
              <a:t>Vraag: welke combinatie van hyperparameters is de beste voor mijn ML-model?</a:t>
            </a:r>
          </a:p>
          <a:p>
            <a:r>
              <a:rPr lang="nl-NL"/>
              <a:t>Oplossing: gebruik ML!</a:t>
            </a:r>
          </a:p>
        </p:txBody>
      </p:sp>
    </p:spTree>
    <p:extLst>
      <p:ext uri="{BB962C8B-B14F-4D97-AF65-F5344CB8AC3E}">
        <p14:creationId xmlns:p14="http://schemas.microsoft.com/office/powerpoint/2010/main" val="192775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BB2F8-CAB2-80BC-FA5B-AA2BBBF0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Hyperparameter tuning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5A7C92-CD05-D097-7156-88AFCAB2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Denk terug aan de DBSCAN-opdracht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B7D387-A973-8E0F-A396-BD937A22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33433"/>
            <a:ext cx="7773485" cy="254353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5128F08-2436-0910-3D81-42C7DB179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9899"/>
            <a:ext cx="345805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2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B3B84-ACF9-832C-0796-514FA2D0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CV = Cross Validation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5C95FF-57E8-336B-6716-2CCB7C3FC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6650"/>
            <a:ext cx="8309415" cy="457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F641520D-50FC-BF3E-EAC6-65660E573FF7}"/>
              </a:ext>
            </a:extLst>
          </p:cNvPr>
          <p:cNvSpPr txBox="1"/>
          <p:nvPr/>
        </p:nvSpPr>
        <p:spPr>
          <a:xfrm>
            <a:off x="9147615" y="6108578"/>
            <a:ext cx="261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/>
              <a:t>Bron: medium.com</a:t>
            </a:r>
          </a:p>
        </p:txBody>
      </p:sp>
    </p:spTree>
    <p:extLst>
      <p:ext uri="{BB962C8B-B14F-4D97-AF65-F5344CB8AC3E}">
        <p14:creationId xmlns:p14="http://schemas.microsoft.com/office/powerpoint/2010/main" val="70050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840B0-D049-FBFD-830A-771A0B70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GridSearchCV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39FC56-0C97-F011-33FC-1F21DA20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Probeert alle combinaties van de opgegeven parameters uit</a:t>
            </a:r>
          </a:p>
          <a:p>
            <a:pPr lvl="1"/>
            <a:r>
              <a:rPr lang="nl-NL"/>
              <a:t>param_grid</a:t>
            </a:r>
          </a:p>
          <a:p>
            <a:r>
              <a:rPr lang="nl-NL"/>
              <a:t>Per combinatie Cross Validation met </a:t>
            </a:r>
            <a:r>
              <a:rPr lang="nl-NL" i="1"/>
              <a:t>cv</a:t>
            </a:r>
            <a:r>
              <a:rPr lang="nl-NL"/>
              <a:t> folds</a:t>
            </a:r>
          </a:p>
          <a:p>
            <a:r>
              <a:rPr lang="nl-NL"/>
              <a:t>Kan erg lang bezig zijn</a:t>
            </a:r>
          </a:p>
          <a:p>
            <a:pPr lvl="1"/>
            <a:r>
              <a:rPr lang="nl-NL"/>
              <a:t>Toevoegen van een parameter met </a:t>
            </a:r>
            <a:r>
              <a:rPr lang="nl-NL" i="1"/>
              <a:t>n</a:t>
            </a:r>
            <a:r>
              <a:rPr lang="nl-NL"/>
              <a:t> waardes maakt doorlooptijd </a:t>
            </a:r>
            <a:r>
              <a:rPr lang="nl-NL" i="1"/>
              <a:t>n</a:t>
            </a:r>
            <a:r>
              <a:rPr lang="nl-NL"/>
              <a:t> x langer</a:t>
            </a:r>
          </a:p>
        </p:txBody>
      </p:sp>
    </p:spTree>
    <p:extLst>
      <p:ext uri="{BB962C8B-B14F-4D97-AF65-F5344CB8AC3E}">
        <p14:creationId xmlns:p14="http://schemas.microsoft.com/office/powerpoint/2010/main" val="148795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6A133-4522-616C-F4D2-75E90D2C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GridSearchCV in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F1E47C-1425-90D2-2565-AC91A6B9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6009"/>
            <a:ext cx="10515600" cy="2747963"/>
          </a:xfrm>
        </p:spPr>
        <p:txBody>
          <a:bodyPr/>
          <a:lstStyle/>
          <a:p>
            <a:r>
              <a:rPr lang="nl-NL"/>
              <a:t>Na het fitten zijn o.a. op te vragen:</a:t>
            </a:r>
          </a:p>
          <a:p>
            <a:pPr lvl="1"/>
            <a:r>
              <a:rPr lang="nl-NL"/>
              <a:t>cv_results_</a:t>
            </a:r>
          </a:p>
          <a:p>
            <a:pPr lvl="1"/>
            <a:r>
              <a:rPr lang="nl-NL"/>
              <a:t>best_score_</a:t>
            </a:r>
          </a:p>
          <a:p>
            <a:pPr lvl="1"/>
            <a:r>
              <a:rPr lang="nl-NL"/>
              <a:t>best_params_</a:t>
            </a:r>
          </a:p>
          <a:p>
            <a:r>
              <a:rPr lang="nl-NL"/>
              <a:t>Voorbeeld in Notebook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C0F1219-87BD-EF24-518C-42B8C080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56" y="1690688"/>
            <a:ext cx="11241069" cy="1638529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F135CB59-A087-49C9-D5B3-1569A81979C0}"/>
              </a:ext>
            </a:extLst>
          </p:cNvPr>
          <p:cNvSpPr/>
          <p:nvPr/>
        </p:nvSpPr>
        <p:spPr>
          <a:xfrm>
            <a:off x="4696287" y="2583402"/>
            <a:ext cx="2041864" cy="4328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39C9CDE6-499B-0659-3F8D-3D78688A7419}"/>
              </a:ext>
            </a:extLst>
          </p:cNvPr>
          <p:cNvSpPr/>
          <p:nvPr/>
        </p:nvSpPr>
        <p:spPr>
          <a:xfrm>
            <a:off x="10147177" y="2583402"/>
            <a:ext cx="1012054" cy="4328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880E9701-2A76-918E-A777-33A620D65757}"/>
              </a:ext>
            </a:extLst>
          </p:cNvPr>
          <p:cNvSpPr/>
          <p:nvPr/>
        </p:nvSpPr>
        <p:spPr>
          <a:xfrm>
            <a:off x="426128" y="2893340"/>
            <a:ext cx="1091954" cy="4328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587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860AA-8902-86F3-120B-4D7D7F69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RandomizedSearchCV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633B9C-8941-26C5-BD39-C87C69E6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Performt veel beter dan GridSearchCV</a:t>
            </a:r>
          </a:p>
          <a:p>
            <a:pPr lvl="1"/>
            <a:r>
              <a:rPr lang="nl-NL"/>
              <a:t>Toevoegen van parameters maakt niet uit voor de doorlooptijd</a:t>
            </a:r>
          </a:p>
          <a:p>
            <a:r>
              <a:rPr lang="nl-NL"/>
              <a:t>Werkt soms zelfs beter dan GridSearchCV</a:t>
            </a:r>
          </a:p>
          <a:p>
            <a:pPr lvl="1"/>
            <a:r>
              <a:rPr lang="nl-NL"/>
              <a:t>Van continue variabelen kan hiermee elke waarde aan bod komen</a:t>
            </a:r>
          </a:p>
          <a:p>
            <a:r>
              <a:rPr lang="nl-NL"/>
              <a:t>Parameter </a:t>
            </a:r>
            <a:r>
              <a:rPr lang="nl-NL" i="1"/>
              <a:t>n_iter </a:t>
            </a:r>
            <a:r>
              <a:rPr lang="nl-NL"/>
              <a:t>bepaalt hoeveel iteraties je wilt doen</a:t>
            </a:r>
          </a:p>
          <a:p>
            <a:r>
              <a:rPr lang="nl-NL"/>
              <a:t>In elke iteratie wordt een random combinatie geprobeerd</a:t>
            </a:r>
          </a:p>
          <a:p>
            <a:r>
              <a:rPr lang="nl-NL" i="1"/>
              <a:t>param_grid </a:t>
            </a:r>
            <a:r>
              <a:rPr lang="nl-NL"/>
              <a:t>=&gt; </a:t>
            </a:r>
            <a:r>
              <a:rPr lang="nl-NL" b="1" i="1"/>
              <a:t>param_distributions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6670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A2CC3-C13D-E93D-1C30-0611F416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RandomizedSearchCV in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6B666-BD5D-DC7F-BA8A-3B899B2CB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9542"/>
            <a:ext cx="10515600" cy="2297420"/>
          </a:xfrm>
        </p:spPr>
        <p:txBody>
          <a:bodyPr/>
          <a:lstStyle/>
          <a:p>
            <a:r>
              <a:rPr lang="nl-NL"/>
              <a:t>Na het fitten zijn o.a. op te vragen:</a:t>
            </a:r>
          </a:p>
          <a:p>
            <a:pPr lvl="1"/>
            <a:r>
              <a:rPr lang="nl-NL"/>
              <a:t>cv_results_</a:t>
            </a:r>
          </a:p>
          <a:p>
            <a:pPr lvl="1"/>
            <a:r>
              <a:rPr lang="nl-NL"/>
              <a:t>best_score_</a:t>
            </a:r>
          </a:p>
          <a:p>
            <a:pPr lvl="1"/>
            <a:r>
              <a:rPr lang="nl-NL"/>
              <a:t>best_params_</a:t>
            </a:r>
          </a:p>
          <a:p>
            <a:r>
              <a:rPr lang="nl-NL"/>
              <a:t>Voorbeeld in Notebook</a:t>
            </a:r>
          </a:p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E57FD6F-5F44-2BE3-D37D-36C376B8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5" y="1559579"/>
            <a:ext cx="11307753" cy="2000529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C76AC978-7C71-5520-B3E8-185FA89D33E7}"/>
              </a:ext>
            </a:extLst>
          </p:cNvPr>
          <p:cNvSpPr/>
          <p:nvPr/>
        </p:nvSpPr>
        <p:spPr>
          <a:xfrm>
            <a:off x="5539664" y="2452293"/>
            <a:ext cx="2681057" cy="4328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57BDF7D7-1432-FD97-9EA2-992879FA4540}"/>
              </a:ext>
            </a:extLst>
          </p:cNvPr>
          <p:cNvSpPr/>
          <p:nvPr/>
        </p:nvSpPr>
        <p:spPr>
          <a:xfrm>
            <a:off x="8345010" y="2452293"/>
            <a:ext cx="905522" cy="4328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B57A95C3-3631-72F6-5ED1-EBAD65C469B0}"/>
              </a:ext>
            </a:extLst>
          </p:cNvPr>
          <p:cNvSpPr/>
          <p:nvPr/>
        </p:nvSpPr>
        <p:spPr>
          <a:xfrm>
            <a:off x="2752077" y="2769833"/>
            <a:ext cx="905523" cy="4328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75344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655</Words>
  <Application>Microsoft Office PowerPoint</Application>
  <PresentationFormat>Breedbeeld</PresentationFormat>
  <Paragraphs>120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Helvetica</vt:lpstr>
      <vt:lpstr>Kantoorthema</vt:lpstr>
      <vt:lpstr>PowerPoint-presentatie</vt:lpstr>
      <vt:lpstr>Onderwerpen</vt:lpstr>
      <vt:lpstr>Hyperparameter tuning</vt:lpstr>
      <vt:lpstr>Hyperparameter tuning</vt:lpstr>
      <vt:lpstr>CV = Cross Validation</vt:lpstr>
      <vt:lpstr>GridSearchCV</vt:lpstr>
      <vt:lpstr>GridSearchCV in code</vt:lpstr>
      <vt:lpstr>RandomizedSearchCV</vt:lpstr>
      <vt:lpstr>RandomizedSearchCV in code</vt:lpstr>
      <vt:lpstr>Halving</vt:lpstr>
      <vt:lpstr>Halving in code</vt:lpstr>
      <vt:lpstr>Intermezzo: live coding</vt:lpstr>
      <vt:lpstr>Dimensionality: Blessing or Curse?</vt:lpstr>
      <vt:lpstr>Curse of Dimensionality</vt:lpstr>
      <vt:lpstr>Curse of Dimensionality</vt:lpstr>
      <vt:lpstr>Dimensionaliteitsreductie</vt:lpstr>
      <vt:lpstr>Projectie</vt:lpstr>
      <vt:lpstr>Manifold Learning</vt:lpstr>
      <vt:lpstr>Principal Components Analysis (PCA)</vt:lpstr>
      <vt:lpstr>Hoe zat het ook alweer: variantie</vt:lpstr>
      <vt:lpstr>Wat is een Principal Component (PC)?</vt:lpstr>
      <vt:lpstr>Toepassingen van PCA</vt:lpstr>
      <vt:lpstr>Afsluiting: live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Roos TE, Erik</dc:creator>
  <cp:lastModifiedBy>Roos TE, Erik</cp:lastModifiedBy>
  <cp:revision>5</cp:revision>
  <dcterms:created xsi:type="dcterms:W3CDTF">2023-10-20T12:24:19Z</dcterms:created>
  <dcterms:modified xsi:type="dcterms:W3CDTF">2023-10-23T12:25:06Z</dcterms:modified>
</cp:coreProperties>
</file>