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2"/>
  </p:notesMasterIdLst>
  <p:sldIdLst>
    <p:sldId id="291" r:id="rId3"/>
    <p:sldId id="325" r:id="rId4"/>
    <p:sldId id="326" r:id="rId5"/>
    <p:sldId id="327" r:id="rId6"/>
    <p:sldId id="329" r:id="rId7"/>
    <p:sldId id="333" r:id="rId8"/>
    <p:sldId id="330" r:id="rId9"/>
    <p:sldId id="328" r:id="rId10"/>
    <p:sldId id="332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3" autoAdjust="0"/>
    <p:restoredTop sz="92110" autoAdjust="0"/>
  </p:normalViewPr>
  <p:slideViewPr>
    <p:cSldViewPr snapToGrid="0">
      <p:cViewPr varScale="1">
        <p:scale>
          <a:sx n="59" d="100"/>
          <a:sy n="59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89F6E-C11B-4B1C-99FB-05FA7D47BC5E}" type="datetimeFigureOut">
              <a:rPr lang="LID4096" smtClean="0"/>
              <a:t>11/30/2023</a:t>
            </a:fld>
            <a:endParaRPr lang="LID4096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E23C-334F-4B2D-8716-7DE1DCD0397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202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Welkom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56CDD1-9B86-41AC-A3D4-682052F606B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hoefde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maar 26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sleutels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proberen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om het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oorspronkelijke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bericht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terug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kunnen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vinden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 hiervan is er ook een die de tekst hetzelfde laat.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1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Geen opmerking hier.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0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Geen opmerking hier.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0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https://cryptii.com/pipes/vigenere-cipher</a:t>
            </a:r>
          </a:p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NESPW MRPLQ IMR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9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https://cryptii.com/pipes/vigenere-cipher</a:t>
            </a:r>
          </a:p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NESPW MRPLQ IMR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https://cryptii.com/pipes/vigenere-cipher</a:t>
            </a:r>
          </a:p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GOEDGEDAAN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5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Ook deze Vigenère vercijfering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te breken, al kost het soms wat meer hoofdbrekens!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nl-NL">
                <a:latin typeface="Lucida Grande,Arial,Verdana,sans-serif"/>
              </a:rPr>
              <a:t>Charles </a:t>
            </a:r>
            <a:r>
              <a:rPr lang="nl-NL" dirty="0" err="1">
                <a:latin typeface="Lucida Grande,Arial,Verdana,sans-serif"/>
              </a:rPr>
              <a:t>Babbage</a:t>
            </a:r>
            <a:r>
              <a:rPr lang="nl-NL" dirty="0">
                <a:latin typeface="Lucida Grande,Arial,Verdana,sans-serif"/>
              </a:rPr>
              <a:t> heeft dit al gebroken en William F. Friedman</a:t>
            </a: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 </a:t>
            </a:r>
            <a:r>
              <a:rPr lang="nl-NL" dirty="0" err="1">
                <a:latin typeface="Lucida Grande,Arial,Verdana,sans-serif"/>
              </a:rPr>
              <a:t>Kasiski</a:t>
            </a:r>
            <a:r>
              <a:rPr lang="nl-NL" dirty="0">
                <a:latin typeface="Lucida Grande,Arial,Verdana,sans-serif"/>
              </a:rPr>
              <a:t> hebben beide een methode bedacht om de lengte van de sleutel te bepalen.</a:t>
            </a: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40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https://www.simonsingh.net/The_Black_Chamber/vigenere_cracking_tool.html</a:t>
            </a:r>
          </a:p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https://fa.ewi.tudelft.nl/~degroot/proefstuderen/vigenere.html</a:t>
            </a: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3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5" descr="HAN_Logo2014NL_rgb_pos01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5" y="491067"/>
            <a:ext cx="3458633" cy="85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8566" y="4326964"/>
            <a:ext cx="10080597" cy="86601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200"/>
              </a:lnSpc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528565" y="5225749"/>
            <a:ext cx="10081120" cy="255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33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80238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angepaste indel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8" y="491067"/>
            <a:ext cx="3450167" cy="85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528565" y="5225749"/>
            <a:ext cx="10081120" cy="255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33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528566" y="4326964"/>
            <a:ext cx="10080597" cy="86601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200"/>
              </a:lnSpc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5554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4197" y="860787"/>
            <a:ext cx="10382400" cy="648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197" y="2059200"/>
            <a:ext cx="10478400" cy="4106104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ClrTx/>
              <a:buFont typeface="Arial"/>
              <a:buChar char="•"/>
              <a:defRPr sz="2400">
                <a:solidFill>
                  <a:srgbClr val="444444"/>
                </a:solidFill>
                <a:latin typeface="Arial"/>
                <a:cs typeface="Arial"/>
              </a:defRPr>
            </a:lvl1pPr>
            <a:lvl2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2pPr>
            <a:lvl3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3pPr>
            <a:lvl4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4pPr>
            <a:lvl5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994891" y="1515844"/>
            <a:ext cx="10382400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11E41-09B1-4585-A492-FAD1D0E08AC5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5AF5-9E7B-4661-BB66-8866EA42223F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374412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9F9A-5BD1-4DA6-BAA3-858C0ADD0EA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5BF85-A8CA-4699-BFAA-64684499FA25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8589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5" y="644690"/>
            <a:ext cx="10369152" cy="77294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84032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1pPr>
            <a:lvl2pPr>
              <a:buClrTx/>
              <a:defRPr sz="2400">
                <a:solidFill>
                  <a:srgbClr val="444444"/>
                </a:solidFill>
              </a:defRPr>
            </a:lvl2pPr>
            <a:lvl3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3pPr>
            <a:lvl4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4pPr>
            <a:lvl5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07435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4CB59-365F-46BA-977A-31C23F848C0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EE4D-2DD9-4D6C-8313-4474444D0AC8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40731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7" y="836712"/>
            <a:ext cx="3613249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4" y="836713"/>
            <a:ext cx="6609853" cy="528945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07437" y="1988841"/>
            <a:ext cx="3613249" cy="4137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rgbClr val="44444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578F-6662-4923-8C21-E1462B485CA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8A31-1F64-4A39-B7AD-6008DA1C0D25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275482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DD2C-DCCF-4050-BC58-84279A89273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F3F-B4BC-4BC0-ABDC-096EEBF95922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70804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BA23-A5C0-E149-A901-954248D5CC17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9F23-DE5D-E745-BE8E-0D483B4F4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92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" descr="payoff_neg2.pd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18" y="6004985"/>
            <a:ext cx="186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7"/>
          <p:cNvSpPr/>
          <p:nvPr userDrawn="1"/>
        </p:nvSpPr>
        <p:spPr bwMode="auto">
          <a:xfrm>
            <a:off x="1164168" y="4197351"/>
            <a:ext cx="10555817" cy="2309283"/>
          </a:xfrm>
          <a:prstGeom prst="rect">
            <a:avLst/>
          </a:prstGeom>
          <a:solidFill>
            <a:srgbClr val="E66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nl-NL" sz="2400"/>
          </a:p>
        </p:txBody>
      </p:sp>
      <p:sp>
        <p:nvSpPr>
          <p:cNvPr id="9" name="Rechthoek 8"/>
          <p:cNvSpPr/>
          <p:nvPr userDrawn="1"/>
        </p:nvSpPr>
        <p:spPr bwMode="auto">
          <a:xfrm>
            <a:off x="11664951" y="4580467"/>
            <a:ext cx="575733" cy="1545167"/>
          </a:xfrm>
          <a:prstGeom prst="rect">
            <a:avLst/>
          </a:prstGeom>
          <a:solidFill>
            <a:srgbClr val="E66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nl-NL" sz="2400"/>
          </a:p>
        </p:txBody>
      </p:sp>
      <p:pic>
        <p:nvPicPr>
          <p:cNvPr id="1029" name="Afbeelding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7" y="5924551"/>
            <a:ext cx="191346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69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1472334" y="6356351"/>
            <a:ext cx="4381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333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CA450AA-1198-4A19-A33D-32A1AC6CC45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7534" y="6356351"/>
            <a:ext cx="7683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333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643D9A8-B3A5-4490-B0F8-87F88B6CD2A1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871133" y="6356351"/>
            <a:ext cx="3649133" cy="3661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333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  <p:pic>
        <p:nvPicPr>
          <p:cNvPr id="2053" name="Afbeelding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85" y="6453718"/>
            <a:ext cx="4169833" cy="23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8"/>
          <p:cNvSpPr/>
          <p:nvPr userDrawn="1"/>
        </p:nvSpPr>
        <p:spPr>
          <a:xfrm>
            <a:off x="1007534" y="0"/>
            <a:ext cx="10369551" cy="406400"/>
          </a:xfrm>
          <a:prstGeom prst="rect">
            <a:avLst/>
          </a:prstGeom>
          <a:solidFill>
            <a:srgbClr val="E76A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48208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onsingh.net/The_Black_Chamber/vigenere_cracking_too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hanzetechnasium/geheim" TargetMode="External"/><Relationship Id="rId4" Type="http://schemas.openxmlformats.org/officeDocument/2006/relationships/hyperlink" Target="https://fa.ewi.tudelft.nl/~degroot/proefstuderen/vigene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tekst 1"/>
          <p:cNvSpPr>
            <a:spLocks noGrp="1"/>
          </p:cNvSpPr>
          <p:nvPr>
            <p:ph type="body" sz="quarter" idx="13"/>
          </p:nvPr>
        </p:nvSpPr>
        <p:spPr bwMode="auto">
          <a:xfrm>
            <a:off x="1528234" y="5226051"/>
            <a:ext cx="10081684" cy="4150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sz="2667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Keuze college cryptografie (</a:t>
            </a:r>
            <a:r>
              <a:rPr lang="nl-NL" altLang="nl-NL" sz="2667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Vigen</a:t>
            </a:r>
            <a:r>
              <a:rPr lang="nl-NL" sz="2667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è</a:t>
            </a:r>
            <a:r>
              <a:rPr lang="nl-NL" altLang="nl-NL" sz="2667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</a:t>
            </a:r>
            <a:r>
              <a:rPr lang="nl-NL" altLang="nl-NL" sz="2667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versleuteling)</a:t>
            </a:r>
          </a:p>
          <a:p>
            <a:r>
              <a:rPr lang="nl-NL" altLang="nl-NL" sz="2667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267" name="Titel 2"/>
          <p:cNvSpPr>
            <a:spLocks noGrp="1"/>
          </p:cNvSpPr>
          <p:nvPr>
            <p:ph type="title"/>
          </p:nvPr>
        </p:nvSpPr>
        <p:spPr bwMode="auto">
          <a:xfrm>
            <a:off x="1528234" y="4326467"/>
            <a:ext cx="10081684" cy="8657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nl-NL" altLang="nl-NL" sz="5333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HBO-ICT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>
                <a:solidFill>
                  <a:srgbClr val="EE7F00"/>
                </a:solidFill>
                <a:cs typeface="Arial" panose="020B0604020202020204" pitchFamily="34" charset="0"/>
              </a:rPr>
              <a:t>Caesar versleuteling gekraakt?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832036"/>
            <a:ext cx="10449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 Caesar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versleuteling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waren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slechts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26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sleutels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zoveel manieren om te roteren zijn er.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Daarnaast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gevoelig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frequentie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beter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6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 dirty="0">
                <a:solidFill>
                  <a:srgbClr val="EE7F00"/>
                </a:solidFill>
                <a:cs typeface="Arial" panose="020B0604020202020204" pitchFamily="34" charset="0"/>
              </a:rPr>
              <a:t>Een sleutel met meerdere versleutelingen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832036"/>
            <a:ext cx="10449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plaats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van maar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rotatie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gebruiken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Kun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je een sleutelwoord gebruiken om meerdere rotaties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toe te passen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poly-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alfabetische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versleuteling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 dirty="0">
                <a:solidFill>
                  <a:srgbClr val="EE7F00"/>
                </a:solidFill>
                <a:cs typeface="Arial" panose="020B0604020202020204" pitchFamily="34" charset="0"/>
              </a:rPr>
              <a:t>P</a:t>
            </a:r>
            <a:r>
              <a:rPr kumimoji="0" lang="nl-NL" altLang="nl-NL" sz="3733" b="1" i="0" u="none" strike="noStrike" kern="1200" cap="none" spc="0" normalizeH="0" baseline="0" noProof="0" dirty="0" err="1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oly</a:t>
            </a:r>
            <a:r>
              <a:rPr kumimoji="0" lang="nl-NL" altLang="nl-NL" sz="3733" b="1" i="0" u="none" strike="noStrike" kern="1200" cap="none" spc="0" normalizeH="0" baseline="0" noProof="0" dirty="0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-alfabetische versleuteling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832036"/>
            <a:ext cx="104494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soort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versleutelingen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de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zogenaamde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Vigenère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vercijfering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werkt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4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124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 dirty="0">
                <a:solidFill>
                  <a:srgbClr val="EE7F00"/>
                </a:solidFill>
                <a:cs typeface="Arial" panose="020B0604020202020204" pitchFamily="34" charset="0"/>
              </a:rPr>
              <a:t>P</a:t>
            </a:r>
            <a:r>
              <a:rPr kumimoji="0" lang="nl-NL" altLang="nl-NL" sz="3733" b="1" i="0" u="none" strike="noStrike" kern="1200" cap="none" spc="0" normalizeH="0" baseline="0" noProof="0" dirty="0" err="1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oly</a:t>
            </a:r>
            <a:r>
              <a:rPr kumimoji="0" lang="nl-NL" altLang="nl-NL" sz="3733" b="1" i="0" u="none" strike="noStrike" kern="1200" cap="none" spc="0" normalizeH="0" baseline="0" noProof="0" dirty="0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-alfabetische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733" b="1" i="0" u="none" strike="noStrike" kern="1200" cap="none" spc="0" normalizeH="0" baseline="0" noProof="0" dirty="0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versleuteling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Afbeelding 2" descr="Afbeelding met tekst, krant&#10;&#10;Automatisch gegenereerde beschrijving">
            <a:extLst>
              <a:ext uri="{FF2B5EF4-FFF2-40B4-BE49-F238E27FC236}">
                <a16:creationId xmlns:a16="http://schemas.microsoft.com/office/drawing/2014/main" id="{EBDEA68F-99EC-EBC5-2358-740D1AF2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91" y="507778"/>
            <a:ext cx="5803641" cy="5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Afbeelding 2" descr="Afbeelding met tekst, krant&#10;&#10;Automatisch gegenereerde beschrijving">
            <a:extLst>
              <a:ext uri="{FF2B5EF4-FFF2-40B4-BE49-F238E27FC236}">
                <a16:creationId xmlns:a16="http://schemas.microsoft.com/office/drawing/2014/main" id="{EBDEA68F-99EC-EBC5-2358-740D1AF2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91" y="507778"/>
            <a:ext cx="5803641" cy="580364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BC6BD-3C73-E6AE-67A6-E31AB27AB14C}"/>
              </a:ext>
            </a:extLst>
          </p:cNvPr>
          <p:cNvSpPr txBox="1"/>
          <p:nvPr/>
        </p:nvSpPr>
        <p:spPr>
          <a:xfrm>
            <a:off x="921925" y="675817"/>
            <a:ext cx="40282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Sleutel: GEHEIM</a:t>
            </a:r>
          </a:p>
          <a:p>
            <a:r>
              <a:rPr lang="nl-NL"/>
              <a:t>Boodschap: HALLO </a:t>
            </a:r>
            <a:r>
              <a:rPr lang="nl-NL" dirty="0"/>
              <a:t>ALLEMAAL</a:t>
            </a:r>
          </a:p>
          <a:p>
            <a:endParaRPr lang="nl-NL" dirty="0"/>
          </a:p>
          <a:p>
            <a:r>
              <a:rPr lang="nl-NL" dirty="0"/>
              <a:t>Versleuteling:</a:t>
            </a:r>
          </a:p>
          <a:p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GEHEIMGEHEIMGEHEIM</a:t>
            </a:r>
          </a:p>
          <a:p>
            <a:r>
              <a:rPr lang="nl-NL" sz="2800">
                <a:latin typeface="Courier New" panose="02070309020205020404" pitchFamily="49" charset="0"/>
                <a:cs typeface="Courier New" panose="02070309020205020404" pitchFamily="49" charset="0"/>
              </a:rPr>
              <a:t>HALLOALLEMAAL</a:t>
            </a:r>
            <a:endParaRPr lang="nl-N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9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Afbeelding 2" descr="Afbeelding met tekst, krant&#10;&#10;Automatisch gegenereerde beschrijving">
            <a:extLst>
              <a:ext uri="{FF2B5EF4-FFF2-40B4-BE49-F238E27FC236}">
                <a16:creationId xmlns:a16="http://schemas.microsoft.com/office/drawing/2014/main" id="{EBDEA68F-99EC-EBC5-2358-740D1AF2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91" y="507778"/>
            <a:ext cx="5803641" cy="580364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BC6BD-3C73-E6AE-67A6-E31AB27AB14C}"/>
              </a:ext>
            </a:extLst>
          </p:cNvPr>
          <p:cNvSpPr txBox="1"/>
          <p:nvPr/>
        </p:nvSpPr>
        <p:spPr>
          <a:xfrm>
            <a:off x="871285" y="971551"/>
            <a:ext cx="402826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Kunnen we het ook terug?</a:t>
            </a:r>
          </a:p>
          <a:p>
            <a:r>
              <a:rPr lang="nl-NL" dirty="0"/>
              <a:t>Sleutel</a:t>
            </a:r>
            <a:r>
              <a:rPr lang="nl-NL"/>
              <a:t>: GEHEIM</a:t>
            </a:r>
            <a:endParaRPr lang="nl-NL" dirty="0"/>
          </a:p>
          <a:p>
            <a:r>
              <a:rPr lang="nl-NL"/>
              <a:t>Boodschap: MSLHOQJEHR</a:t>
            </a:r>
          </a:p>
          <a:p>
            <a:r>
              <a:rPr lang="nl-NL" sz="4000">
                <a:latin typeface="Courier New" panose="02070309020205020404" pitchFamily="49" charset="0"/>
                <a:cs typeface="Courier New" panose="02070309020205020404" pitchFamily="49" charset="0"/>
              </a:rPr>
              <a:t>MSLHOQJEHR</a:t>
            </a:r>
            <a:endParaRPr lang="nl-N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4000">
                <a:latin typeface="Courier New" panose="02070309020205020404" pitchFamily="49" charset="0"/>
                <a:cs typeface="Courier New" panose="02070309020205020404" pitchFamily="49" charset="0"/>
              </a:rPr>
              <a:t>GEHEIMGEHEIM</a:t>
            </a:r>
            <a:endParaRPr lang="nl-N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055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733" b="1" i="0" u="none" strike="noStrike" kern="1200" cap="none" spc="0" normalizeH="0" baseline="0" noProof="0" dirty="0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Poly-alfabetische versleuteling breken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832036"/>
            <a:ext cx="1044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voornaamste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zwakte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dat de gebruikte rotaties telkens herhaald worden.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 de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lengte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het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sleutelwoord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achterhaald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wordt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kun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je de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tekst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opdelen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elk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apart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frequentietest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onderwerpen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Hoe langer de tekst hoe meer bekend wordt…</a:t>
            </a: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733" b="1" i="0" u="none" strike="noStrike" kern="1200" cap="none" spc="0" normalizeH="0" baseline="0" noProof="0" dirty="0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Poly-alfabetische versleuteling breken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832036"/>
            <a:ext cx="104494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Zelf bezig met kraken van een Vigenère vercijfering</a:t>
            </a:r>
          </a:p>
          <a:p>
            <a:pPr lvl="0">
              <a:defRPr/>
            </a:pPr>
            <a:endParaRPr lang="en-US" sz="36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nl-NL" sz="3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https://www.simonsingh.net/The_Black_Chamber/vigenere_cracking_tool.html</a:t>
            </a:r>
            <a:endParaRPr lang="nl-NL" sz="36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>
              <a:defRPr/>
            </a:pPr>
            <a:r>
              <a:rPr kumimoji="0" lang="nl-NL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/>
              </a:rPr>
              <a:t>https://fa.ewi.tudelft.nl/~degroot/proefstuderen/vigenere.html</a:t>
            </a:r>
            <a:endParaRPr lang="nl-NL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hlinkClick r:id="rId5"/>
            </a:endParaRPr>
          </a:p>
          <a:p>
            <a:pPr lvl="0">
              <a:defRPr/>
            </a:pPr>
            <a:r>
              <a:rPr kumimoji="0" lang="nl-NL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/>
              </a:rPr>
              <a:t>https://github.com/hanzetechnasium/geheim</a:t>
            </a: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24600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21761</TotalTime>
  <Words>394</Words>
  <Application>Microsoft Office PowerPoint</Application>
  <PresentationFormat>Breedbeeld</PresentationFormat>
  <Paragraphs>81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Lucida Grande,Arial,Verdana,sans-serif</vt:lpstr>
      <vt:lpstr>Aangepast ontwerp</vt:lpstr>
      <vt:lpstr>2_Aangepast ontwerp</vt:lpstr>
      <vt:lpstr>HBO-ICT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HBO-ICT</dc:title>
  <dc:creator>Hofwegen AMH van, Arnold</dc:creator>
  <cp:lastModifiedBy>Hofwegen AMH van, Arnold</cp:lastModifiedBy>
  <cp:revision>5</cp:revision>
  <dcterms:created xsi:type="dcterms:W3CDTF">2023-01-10T11:20:04Z</dcterms:created>
  <dcterms:modified xsi:type="dcterms:W3CDTF">2023-11-30T12:17:05Z</dcterms:modified>
</cp:coreProperties>
</file>