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3" r:id="rId3"/>
    <p:sldId id="279" r:id="rId4"/>
    <p:sldId id="283" r:id="rId5"/>
    <p:sldId id="284" r:id="rId6"/>
    <p:sldId id="285" r:id="rId7"/>
    <p:sldId id="287" r:id="rId8"/>
    <p:sldId id="286" r:id="rId9"/>
    <p:sldId id="275" r:id="rId10"/>
    <p:sldId id="288" r:id="rId11"/>
    <p:sldId id="290" r:id="rId12"/>
    <p:sldId id="291" r:id="rId13"/>
    <p:sldId id="292" r:id="rId14"/>
    <p:sldId id="293" r:id="rId15"/>
    <p:sldId id="296" r:id="rId16"/>
    <p:sldId id="299" r:id="rId17"/>
    <p:sldId id="300" r:id="rId18"/>
    <p:sldId id="294" r:id="rId19"/>
    <p:sldId id="295" r:id="rId20"/>
    <p:sldId id="297" r:id="rId21"/>
    <p:sldId id="301" r:id="rId22"/>
    <p:sldId id="302" r:id="rId23"/>
    <p:sldId id="29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3"/>
    <p:restoredTop sz="94771"/>
  </p:normalViewPr>
  <p:slideViewPr>
    <p:cSldViewPr snapToGrid="0" snapToObjects="1">
      <p:cViewPr varScale="1">
        <p:scale>
          <a:sx n="51" d="100"/>
          <a:sy n="51" d="100"/>
        </p:scale>
        <p:origin x="3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6978-EB0F-E44D-9C63-35E68364307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BB7E-A2EE-0C45-B4D2-8C8B6B07E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700000"/>
            <a:ext cx="5930153" cy="593015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09800" y="4744757"/>
            <a:ext cx="4370294" cy="197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700000"/>
            <a:ext cx="5930153" cy="593015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09800" y="4744757"/>
            <a:ext cx="4370294" cy="197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6142"/>
            <a:ext cx="12192000" cy="8125967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Python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Keuzecollege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Hanzehogeschool</a:t>
            </a:r>
            <a:r>
              <a:rPr lang="en-US" b="1" dirty="0">
                <a:solidFill>
                  <a:schemeClr val="accent2"/>
                </a:solidFill>
              </a:rPr>
              <a:t> Groningen</a:t>
            </a:r>
          </a:p>
          <a:p>
            <a:r>
              <a:rPr lang="en-US" b="1" dirty="0">
                <a:solidFill>
                  <a:schemeClr val="accent2"/>
                </a:solidFill>
              </a:rPr>
              <a:t>26 </a:t>
            </a:r>
            <a:r>
              <a:rPr lang="en-US" b="1" dirty="0" err="1">
                <a:solidFill>
                  <a:schemeClr val="accent2"/>
                </a:solidFill>
              </a:rPr>
              <a:t>november</a:t>
            </a:r>
            <a:r>
              <a:rPr lang="en-US" b="1" dirty="0">
                <a:solidFill>
                  <a:schemeClr val="accent2"/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398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3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for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 </a:t>
            </a:r>
            <a:r>
              <a:rPr lang="nl-NL" sz="2400" b="1" dirty="0">
                <a:solidFill>
                  <a:srgbClr val="BB49FF"/>
                </a:solidFill>
                <a:latin typeface="Lucida Console" charset="0"/>
                <a:ea typeface="Calibri" charset="0"/>
                <a:cs typeface="Times New Roman" charset="0"/>
              </a:rPr>
              <a:t>in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60812" y="334542"/>
            <a:ext cx="4518212" cy="2838373"/>
            <a:chOff x="607808" y="1507525"/>
            <a:chExt cx="4518212" cy="2838373"/>
          </a:xfrm>
        </p:grpSpPr>
        <p:sp>
          <p:nvSpPr>
            <p:cNvPr id="4" name="Oval 5"/>
            <p:cNvSpPr/>
            <p:nvPr/>
          </p:nvSpPr>
          <p:spPr>
            <a:xfrm>
              <a:off x="607808" y="1507525"/>
              <a:ext cx="1842247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2318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range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for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 </a:t>
            </a:r>
            <a:r>
              <a:rPr lang="nl-NL" sz="2400" b="1" dirty="0">
                <a:solidFill>
                  <a:srgbClr val="BB49FF"/>
                </a:solidFill>
                <a:latin typeface="Lucida Console" charset="0"/>
                <a:ea typeface="Calibri" charset="0"/>
                <a:cs typeface="Times New Roman" charset="0"/>
              </a:rPr>
              <a:t>in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80129" y="347989"/>
            <a:ext cx="6898342" cy="2838373"/>
            <a:chOff x="311972" y="1507525"/>
            <a:chExt cx="6898342" cy="2838373"/>
          </a:xfrm>
        </p:grpSpPr>
        <p:sp>
          <p:nvSpPr>
            <p:cNvPr id="4" name="Oval 5"/>
            <p:cNvSpPr/>
            <p:nvPr/>
          </p:nvSpPr>
          <p:spPr>
            <a:xfrm>
              <a:off x="311972" y="1507525"/>
              <a:ext cx="2339789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4402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</a:t>
              </a:r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utomatische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5836" y="4698930"/>
            <a:ext cx="4516217" cy="946093"/>
            <a:chOff x="-2996650" y="1468989"/>
            <a:chExt cx="4516217" cy="946093"/>
          </a:xfrm>
        </p:grpSpPr>
        <p:sp>
          <p:nvSpPr>
            <p:cNvPr id="12" name="Oval 5"/>
            <p:cNvSpPr/>
            <p:nvPr/>
          </p:nvSpPr>
          <p:spPr>
            <a:xfrm>
              <a:off x="917091" y="1761911"/>
              <a:ext cx="602476" cy="653171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-700994" y="1497002"/>
              <a:ext cx="1525841" cy="331614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996650" y="1468989"/>
              <a:ext cx="2582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stopt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bij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(nummers))</a:t>
            </a:r>
            <a:r>
              <a:rPr lang="en-US" sz="2400" dirty="0"/>
              <a:t> 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74259" y="213188"/>
            <a:ext cx="4136247" cy="956705"/>
            <a:chOff x="970879" y="1386171"/>
            <a:chExt cx="4136247" cy="956705"/>
          </a:xfrm>
        </p:grpSpPr>
        <p:sp>
          <p:nvSpPr>
            <p:cNvPr id="4" name="Oval 5"/>
            <p:cNvSpPr/>
            <p:nvPr/>
          </p:nvSpPr>
          <p:spPr>
            <a:xfrm>
              <a:off x="970879" y="1764653"/>
              <a:ext cx="602476" cy="57822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8785" y="1497002"/>
              <a:ext cx="2318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lege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[1, 2]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036" y="1358153"/>
            <a:ext cx="4698381" cy="2273455"/>
            <a:chOff x="607808" y="1736636"/>
            <a:chExt cx="4698381" cy="2273455"/>
          </a:xfrm>
        </p:grpSpPr>
        <p:sp>
          <p:nvSpPr>
            <p:cNvPr id="12" name="Oval 5"/>
            <p:cNvSpPr/>
            <p:nvPr/>
          </p:nvSpPr>
          <p:spPr>
            <a:xfrm>
              <a:off x="607808" y="1736636"/>
              <a:ext cx="1842247" cy="631178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57266" y="2467868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1590" y="3425316"/>
              <a:ext cx="25145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toevoegen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2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44906" y="1548375"/>
            <a:ext cx="4625471" cy="1753775"/>
            <a:chOff x="1061665" y="1634535"/>
            <a:chExt cx="4625471" cy="1753775"/>
          </a:xfrm>
        </p:grpSpPr>
        <p:sp>
          <p:nvSpPr>
            <p:cNvPr id="16" name="Oval 5"/>
            <p:cNvSpPr/>
            <p:nvPr/>
          </p:nvSpPr>
          <p:spPr>
            <a:xfrm>
              <a:off x="1061665" y="1634535"/>
              <a:ext cx="900954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indexeren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403938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del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111" y="1924892"/>
            <a:ext cx="4625471" cy="1753775"/>
            <a:chOff x="1061665" y="1634535"/>
            <a:chExt cx="4625471" cy="1753775"/>
          </a:xfrm>
        </p:grpSpPr>
        <p:sp>
          <p:nvSpPr>
            <p:cNvPr id="16" name="Oval 5"/>
            <p:cNvSpPr/>
            <p:nvPr/>
          </p:nvSpPr>
          <p:spPr>
            <a:xfrm>
              <a:off x="1061665" y="1634535"/>
              <a:ext cx="900954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verwijderen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5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zeef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(maximum):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318" y="787970"/>
            <a:ext cx="46526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05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Zeef</a:t>
            </a:r>
            <a:r>
              <a:rPr lang="en-US" dirty="0"/>
              <a:t> van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om </a:t>
            </a:r>
            <a:r>
              <a:rPr lang="en-US" dirty="0" err="1"/>
              <a:t>priemgetallen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vanaf</a:t>
            </a:r>
            <a:r>
              <a:rPr lang="en-US" dirty="0"/>
              <a:t> 2</a:t>
            </a:r>
          </a:p>
          <a:p>
            <a:r>
              <a:rPr lang="en-US" dirty="0"/>
              <a:t>Het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priemgetal</a:t>
            </a:r>
            <a:endParaRPr lang="en-US" dirty="0"/>
          </a:p>
          <a:p>
            <a:r>
              <a:rPr lang="en-US" dirty="0"/>
              <a:t>Streep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veelvouden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 </a:t>
            </a:r>
            <a:r>
              <a:rPr lang="en-US" dirty="0" err="1"/>
              <a:t>weg</a:t>
            </a:r>
            <a:endParaRPr lang="en-US" dirty="0"/>
          </a:p>
          <a:p>
            <a:r>
              <a:rPr lang="en-US" dirty="0"/>
              <a:t>Het (</a:t>
            </a:r>
            <a:r>
              <a:rPr lang="en-US" dirty="0" err="1"/>
              <a:t>nieuwe</a:t>
            </a:r>
            <a:r>
              <a:rPr lang="en-US" dirty="0"/>
              <a:t>)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priemgetal</a:t>
            </a:r>
            <a:endParaRPr lang="en-US" dirty="0"/>
          </a:p>
          <a:p>
            <a:r>
              <a:rPr lang="en-US" dirty="0"/>
              <a:t>Streep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veelvouden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weg</a:t>
            </a:r>
            <a:endParaRPr lang="en-US" dirty="0"/>
          </a:p>
          <a:p>
            <a:r>
              <a:rPr lang="en-US" dirty="0" err="1"/>
              <a:t>Herhaal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tot de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27451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Zeef</a:t>
            </a:r>
            <a:r>
              <a:rPr lang="en-US" dirty="0"/>
              <a:t> van Eratosthenes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8551"/>
              </p:ext>
            </p:extLst>
          </p:nvPr>
        </p:nvGraphicFramePr>
        <p:xfrm>
          <a:off x="838200" y="1825621"/>
          <a:ext cx="10515600" cy="425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874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111189" y="1896035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2202354" y="1982699"/>
            <a:ext cx="8839589" cy="3936245"/>
            <a:chOff x="2202354" y="1982699"/>
            <a:chExt cx="8839589" cy="3936245"/>
          </a:xfrm>
        </p:grpSpPr>
        <p:grpSp>
          <p:nvGrpSpPr>
            <p:cNvPr id="14" name="Group 13"/>
            <p:cNvGrpSpPr/>
            <p:nvPr/>
          </p:nvGrpSpPr>
          <p:grpSpPr>
            <a:xfrm>
              <a:off x="4289612" y="1982699"/>
              <a:ext cx="417600" cy="417600"/>
              <a:chOff x="4289612" y="1982699"/>
              <a:chExt cx="417600" cy="417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401930" y="1982699"/>
              <a:ext cx="417600" cy="417600"/>
              <a:chOff x="4289612" y="1982699"/>
              <a:chExt cx="417600" cy="417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513507" y="1982699"/>
              <a:ext cx="417600" cy="417600"/>
              <a:chOff x="4289612" y="1982699"/>
              <a:chExt cx="417600" cy="4176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624343" y="1982699"/>
              <a:ext cx="417600" cy="417600"/>
              <a:chOff x="4289612" y="1982699"/>
              <a:chExt cx="417600" cy="417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288871" y="2686428"/>
              <a:ext cx="417600" cy="417600"/>
              <a:chOff x="4289612" y="1982699"/>
              <a:chExt cx="417600" cy="417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401189" y="2686428"/>
              <a:ext cx="417600" cy="417600"/>
              <a:chOff x="4289612" y="1982699"/>
              <a:chExt cx="417600" cy="4176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8512766" y="2686428"/>
              <a:ext cx="417600" cy="417600"/>
              <a:chOff x="4289612" y="1982699"/>
              <a:chExt cx="417600" cy="4176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0623602" y="2686428"/>
              <a:ext cx="417600" cy="417600"/>
              <a:chOff x="4289612" y="1982699"/>
              <a:chExt cx="417600" cy="4176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288130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400448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2025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0622861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288130" y="4093886"/>
              <a:ext cx="417600" cy="417600"/>
              <a:chOff x="4289612" y="1982699"/>
              <a:chExt cx="417600" cy="417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400448" y="4093886"/>
              <a:ext cx="417600" cy="417600"/>
              <a:chOff x="4289612" y="1982699"/>
              <a:chExt cx="417600" cy="4176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512025" y="4093886"/>
              <a:ext cx="417600" cy="417600"/>
              <a:chOff x="4289612" y="1982699"/>
              <a:chExt cx="417600" cy="4176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622861" y="4093886"/>
              <a:ext cx="417600" cy="417600"/>
              <a:chOff x="4289612" y="1982699"/>
              <a:chExt cx="417600" cy="4176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287389" y="4797615"/>
              <a:ext cx="417600" cy="417600"/>
              <a:chOff x="4289612" y="1982699"/>
              <a:chExt cx="417600" cy="417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6399707" y="4797615"/>
              <a:ext cx="417600" cy="417600"/>
              <a:chOff x="4289612" y="1982699"/>
              <a:chExt cx="417600" cy="4176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511284" y="4797615"/>
              <a:ext cx="417600" cy="417600"/>
              <a:chOff x="4289612" y="1982699"/>
              <a:chExt cx="417600" cy="4176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0622120" y="4797615"/>
              <a:ext cx="417600" cy="417600"/>
              <a:chOff x="4289612" y="1982699"/>
              <a:chExt cx="417600" cy="4176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286648" y="5501344"/>
              <a:ext cx="417600" cy="417600"/>
              <a:chOff x="4289612" y="1982699"/>
              <a:chExt cx="417600" cy="4176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398966" y="5501344"/>
              <a:ext cx="417600" cy="417600"/>
              <a:chOff x="4289612" y="1982699"/>
              <a:chExt cx="417600" cy="417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8510543" y="5501344"/>
              <a:ext cx="417600" cy="417600"/>
              <a:chOff x="4289612" y="1982699"/>
              <a:chExt cx="417600" cy="41760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0621379" y="5501344"/>
              <a:ext cx="417600" cy="417600"/>
              <a:chOff x="4289612" y="1982699"/>
              <a:chExt cx="417600" cy="417600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2204577" y="2686428"/>
              <a:ext cx="417600" cy="417600"/>
              <a:chOff x="4289612" y="1982699"/>
              <a:chExt cx="417600" cy="4176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2203836" y="3390157"/>
              <a:ext cx="417600" cy="417600"/>
              <a:chOff x="4289612" y="1982699"/>
              <a:chExt cx="417600" cy="41760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203836" y="4093886"/>
              <a:ext cx="417600" cy="417600"/>
              <a:chOff x="4289612" y="1982699"/>
              <a:chExt cx="417600" cy="41760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2203095" y="4797615"/>
              <a:ext cx="417600" cy="417600"/>
              <a:chOff x="4289612" y="1982699"/>
              <a:chExt cx="417600" cy="4176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202354" y="5501344"/>
              <a:ext cx="417600" cy="417600"/>
              <a:chOff x="4289612" y="1982699"/>
              <a:chExt cx="417600" cy="41760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Oval 147"/>
          <p:cNvSpPr/>
          <p:nvPr/>
        </p:nvSpPr>
        <p:spPr>
          <a:xfrm>
            <a:off x="3146418" y="1902480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1147306" y="1982699"/>
            <a:ext cx="8838478" cy="3936245"/>
            <a:chOff x="1147306" y="1982699"/>
            <a:chExt cx="8838478" cy="3936245"/>
          </a:xfrm>
        </p:grpSpPr>
        <p:grpSp>
          <p:nvGrpSpPr>
            <p:cNvPr id="149" name="Group 148"/>
            <p:cNvGrpSpPr/>
            <p:nvPr/>
          </p:nvGrpSpPr>
          <p:grpSpPr>
            <a:xfrm>
              <a:off x="9568184" y="1982699"/>
              <a:ext cx="417600" cy="417600"/>
              <a:chOff x="4289612" y="1982699"/>
              <a:chExt cx="417600" cy="41760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343548" y="2686428"/>
              <a:ext cx="417600" cy="417600"/>
              <a:chOff x="4289612" y="1982699"/>
              <a:chExt cx="417600" cy="41760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1147677" y="3390157"/>
              <a:ext cx="417600" cy="417600"/>
              <a:chOff x="4289612" y="1982699"/>
              <a:chExt cx="417600" cy="417600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7455125" y="3390157"/>
              <a:ext cx="417600" cy="417600"/>
              <a:chOff x="4289612" y="1982699"/>
              <a:chExt cx="417600" cy="417600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231971" y="4093886"/>
              <a:ext cx="417600" cy="417600"/>
              <a:chOff x="4289612" y="1982699"/>
              <a:chExt cx="417600" cy="417600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9566702" y="4093886"/>
              <a:ext cx="417600" cy="417600"/>
              <a:chOff x="4289612" y="1982699"/>
              <a:chExt cx="417600" cy="41760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343177" y="4797615"/>
              <a:ext cx="417600" cy="417600"/>
              <a:chOff x="4289612" y="1982699"/>
              <a:chExt cx="417600" cy="41760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1147306" y="5501344"/>
              <a:ext cx="417600" cy="417600"/>
              <a:chOff x="4289612" y="1982699"/>
              <a:chExt cx="417600" cy="417600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7461089" y="5501344"/>
              <a:ext cx="417600" cy="417600"/>
              <a:chOff x="4289612" y="1982699"/>
              <a:chExt cx="417600" cy="417600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/>
          <p:cNvSpPr/>
          <p:nvPr/>
        </p:nvSpPr>
        <p:spPr>
          <a:xfrm>
            <a:off x="5258480" y="1895663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5343645" y="3384275"/>
            <a:ext cx="428454" cy="2546433"/>
            <a:chOff x="5343645" y="3384275"/>
            <a:chExt cx="428454" cy="2546433"/>
          </a:xfrm>
        </p:grpSpPr>
        <p:grpSp>
          <p:nvGrpSpPr>
            <p:cNvPr id="178" name="Group 177"/>
            <p:cNvGrpSpPr/>
            <p:nvPr/>
          </p:nvGrpSpPr>
          <p:grpSpPr>
            <a:xfrm>
              <a:off x="5343645" y="3384275"/>
              <a:ext cx="417600" cy="417600"/>
              <a:chOff x="4289612" y="1982699"/>
              <a:chExt cx="417600" cy="4176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349257" y="4099768"/>
              <a:ext cx="417600" cy="417600"/>
              <a:chOff x="4289612" y="1982699"/>
              <a:chExt cx="417600" cy="4176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354499" y="5513108"/>
              <a:ext cx="417600" cy="417600"/>
              <a:chOff x="4289612" y="1982699"/>
              <a:chExt cx="417600" cy="4176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Oval 187"/>
          <p:cNvSpPr/>
          <p:nvPr/>
        </p:nvSpPr>
        <p:spPr>
          <a:xfrm>
            <a:off x="7366431" y="190247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9565961" y="4797615"/>
            <a:ext cx="417600" cy="417600"/>
            <a:chOff x="4289612" y="1982699"/>
            <a:chExt cx="417600" cy="417600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4289612" y="1983440"/>
              <a:ext cx="416859" cy="4168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4289612" y="1982699"/>
              <a:ext cx="417600" cy="417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Oval 191"/>
          <p:cNvSpPr/>
          <p:nvPr/>
        </p:nvSpPr>
        <p:spPr>
          <a:xfrm>
            <a:off x="1055005" y="2596873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158947" y="2596873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373682" y="2599161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485259" y="2601724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163535" y="329723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9470896" y="329723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055005" y="4027866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366430" y="4010534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055004" y="472296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146418" y="4726648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373681" y="472296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163497" y="5426072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9470895" y="5426072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8" grpId="0" animBg="1"/>
      <p:bldP spid="177" grpId="0" animBg="1"/>
      <p:bldP spid="188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994041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zeef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maximum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solidFill>
                <a:srgbClr val="008F00"/>
              </a:solidFill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list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range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maximum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priemgetallen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&gt;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priem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priemgetallen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(priem)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[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]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%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del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[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else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        i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i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priemgetallen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(zeef(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100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)) 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[2, 3, 5, 7, 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576259"/>
            <a:ext cx="8627565" cy="1188049"/>
            <a:chOff x="-3520439" y="1386171"/>
            <a:chExt cx="8627565" cy="1188049"/>
          </a:xfrm>
        </p:grpSpPr>
        <p:sp>
          <p:nvSpPr>
            <p:cNvPr id="12" name="Oval 5"/>
            <p:cNvSpPr/>
            <p:nvPr/>
          </p:nvSpPr>
          <p:spPr>
            <a:xfrm>
              <a:off x="-3520439" y="1603288"/>
              <a:ext cx="5093794" cy="90095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8785" y="1497002"/>
              <a:ext cx="2318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met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getallen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0390" y="1679475"/>
            <a:ext cx="8486545" cy="1144347"/>
            <a:chOff x="46230" y="1888367"/>
            <a:chExt cx="8486545" cy="1144347"/>
          </a:xfrm>
        </p:grpSpPr>
        <p:sp>
          <p:nvSpPr>
            <p:cNvPr id="24" name="Oval 5"/>
            <p:cNvSpPr/>
            <p:nvPr/>
          </p:nvSpPr>
          <p:spPr>
            <a:xfrm>
              <a:off x="46230" y="1888367"/>
              <a:ext cx="3227294" cy="605738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381986" y="2142915"/>
              <a:ext cx="1056871" cy="125353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68275"/>
                <a:gd name="connsiteY0" fmla="*/ 1 h 1040008"/>
                <a:gd name="connsiteX1" fmla="*/ 1068275 w 1068275"/>
                <a:gd name="connsiteY1" fmla="*/ 196083 h 1040008"/>
                <a:gd name="connsiteX0" fmla="*/ 0 w 1068275"/>
                <a:gd name="connsiteY0" fmla="*/ 1 h 864474"/>
                <a:gd name="connsiteX1" fmla="*/ 1068275 w 1068275"/>
                <a:gd name="connsiteY1" fmla="*/ 196083 h 864474"/>
                <a:gd name="connsiteX0" fmla="*/ 0 w 1068275"/>
                <a:gd name="connsiteY0" fmla="*/ 1 h 1022709"/>
                <a:gd name="connsiteX1" fmla="*/ 1068275 w 1068275"/>
                <a:gd name="connsiteY1" fmla="*/ 196083 h 1022709"/>
                <a:gd name="connsiteX0" fmla="*/ 0 w 1068275"/>
                <a:gd name="connsiteY0" fmla="*/ 1 h 471803"/>
                <a:gd name="connsiteX1" fmla="*/ 1068275 w 1068275"/>
                <a:gd name="connsiteY1" fmla="*/ 196083 h 471803"/>
                <a:gd name="connsiteX0" fmla="*/ 0 w 869207"/>
                <a:gd name="connsiteY0" fmla="*/ 1 h 471803"/>
                <a:gd name="connsiteX1" fmla="*/ 869207 w 869207"/>
                <a:gd name="connsiteY1" fmla="*/ 196083 h 471803"/>
                <a:gd name="connsiteX0" fmla="*/ 0 w 869207"/>
                <a:gd name="connsiteY0" fmla="*/ 1 h 413672"/>
                <a:gd name="connsiteX1" fmla="*/ 869207 w 869207"/>
                <a:gd name="connsiteY1" fmla="*/ 196083 h 41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9207" h="413672">
                  <a:moveTo>
                    <a:pt x="0" y="1"/>
                  </a:moveTo>
                  <a:cubicBezTo>
                    <a:pt x="455739" y="36004"/>
                    <a:pt x="433616" y="767898"/>
                    <a:pt x="869207" y="19608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5635" y="1955496"/>
              <a:ext cx="4147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doorgaan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tot de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leeg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is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0391" y="3461950"/>
            <a:ext cx="9172184" cy="2891005"/>
            <a:chOff x="-874896" y="949848"/>
            <a:chExt cx="9172184" cy="2891005"/>
          </a:xfrm>
        </p:grpSpPr>
        <p:sp>
          <p:nvSpPr>
            <p:cNvPr id="28" name="Oval 5"/>
            <p:cNvSpPr/>
            <p:nvPr/>
          </p:nvSpPr>
          <p:spPr>
            <a:xfrm>
              <a:off x="-874896" y="949848"/>
              <a:ext cx="6095044" cy="1706857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73355" y="2803676"/>
              <a:ext cx="1234324" cy="69505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07679" y="3256078"/>
              <a:ext cx="54896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veelvouden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wegstrepen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tellen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&gt;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tellen(nummer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-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tellen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4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57400" y="1575269"/>
            <a:ext cx="4890088" cy="1753775"/>
            <a:chOff x="797048" y="1634535"/>
            <a:chExt cx="4890088" cy="1753775"/>
          </a:xfrm>
        </p:grpSpPr>
        <p:sp>
          <p:nvSpPr>
            <p:cNvPr id="16" name="Oval 5"/>
            <p:cNvSpPr/>
            <p:nvPr/>
          </p:nvSpPr>
          <p:spPr>
            <a:xfrm>
              <a:off x="797048" y="1634535"/>
              <a:ext cx="1371599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recursie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66950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latin typeface="Courier" charset="0"/>
                <a:ea typeface="Calibri" charset="0"/>
                <a:cs typeface="Times New Roman" charset="0"/>
              </a:rPr>
              <a:t>Python Online </a:t>
            </a:r>
            <a:r>
              <a:rPr lang="en-US" sz="1400" dirty="0" err="1">
                <a:effectLst/>
                <a:latin typeface="Courier" charset="0"/>
                <a:ea typeface="Calibri" charset="0"/>
                <a:cs typeface="Times New Roman" charset="0"/>
              </a:rPr>
              <a:t>uitvoeren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5F54AB0-9E57-49F9-8309-1A30BFFF3726}"/>
              </a:ext>
            </a:extLst>
          </p:cNvPr>
          <p:cNvSpPr txBox="1"/>
          <p:nvPr/>
        </p:nvSpPr>
        <p:spPr>
          <a:xfrm>
            <a:off x="1640542" y="1823394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https://www.programiz.com/python-programming/online-compiler/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DEB4A63-6E29-4C40-92B4-8BE4DFC8A3F0}"/>
              </a:ext>
            </a:extLst>
          </p:cNvPr>
          <p:cNvSpPr txBox="1"/>
          <p:nvPr/>
        </p:nvSpPr>
        <p:spPr>
          <a:xfrm>
            <a:off x="1638448" y="2699700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https://www.tutorialspoint.com/execute_python_online.php</a:t>
            </a:r>
            <a:endParaRPr lang="LID4096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5E6FD7D-7EB4-4CCE-8486-025A5BCA03CB}"/>
              </a:ext>
            </a:extLst>
          </p:cNvPr>
          <p:cNvSpPr txBox="1"/>
          <p:nvPr/>
        </p:nvSpPr>
        <p:spPr>
          <a:xfrm>
            <a:off x="1638448" y="3613667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http://pythonfiddle.com/</a:t>
            </a:r>
            <a:endParaRPr lang="LID4096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369BA8A-12B4-4E1C-822F-F360A80B00C1}"/>
              </a:ext>
            </a:extLst>
          </p:cNvPr>
          <p:cNvSpPr txBox="1"/>
          <p:nvPr/>
        </p:nvSpPr>
        <p:spPr>
          <a:xfrm>
            <a:off x="1640542" y="4501346"/>
            <a:ext cx="8550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https://www.jdoodle.com/python3-programming-online/</a:t>
            </a:r>
            <a:endParaRPr lang="LID4096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B407B8C-9E4E-4ADF-AB1C-3FF4E3868024}"/>
              </a:ext>
            </a:extLst>
          </p:cNvPr>
          <p:cNvSpPr txBox="1"/>
          <p:nvPr/>
        </p:nvSpPr>
        <p:spPr>
          <a:xfrm>
            <a:off x="3087585" y="5204359"/>
            <a:ext cx="8550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Repl.it</a:t>
            </a:r>
          </a:p>
        </p:txBody>
      </p:sp>
    </p:spTree>
    <p:extLst>
      <p:ext uri="{BB962C8B-B14F-4D97-AF65-F5344CB8AC3E}">
        <p14:creationId xmlns:p14="http://schemas.microsoft.com/office/powerpoint/2010/main" val="56673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(a, b):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318" y="787970"/>
            <a:ext cx="46526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4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gemene</a:t>
            </a:r>
            <a:r>
              <a:rPr lang="en-US" dirty="0"/>
              <a:t> </a:t>
            </a:r>
            <a:r>
              <a:rPr lang="en-US" dirty="0" err="1"/>
              <a:t>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 van </a:t>
            </a:r>
            <a:r>
              <a:rPr lang="en-US" dirty="0" err="1"/>
              <a:t>Euclides</a:t>
            </a:r>
            <a:endParaRPr lang="en-US" dirty="0"/>
          </a:p>
          <a:p>
            <a:r>
              <a:rPr lang="en-US" dirty="0" err="1"/>
              <a:t>Bereken</a:t>
            </a:r>
            <a:r>
              <a:rPr lang="en-US" dirty="0"/>
              <a:t> de rest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deling</a:t>
            </a:r>
            <a:r>
              <a:rPr lang="en-US" dirty="0"/>
              <a:t> van het </a:t>
            </a:r>
            <a:r>
              <a:rPr lang="en-US" dirty="0" err="1"/>
              <a:t>grooste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door het </a:t>
            </a:r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getal</a:t>
            </a:r>
            <a:endParaRPr lang="en-US" dirty="0"/>
          </a:p>
          <a:p>
            <a:r>
              <a:rPr lang="en-US" dirty="0"/>
              <a:t>Neem nu het </a:t>
            </a:r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berekende</a:t>
            </a:r>
            <a:r>
              <a:rPr lang="en-US" dirty="0"/>
              <a:t> rest</a:t>
            </a:r>
          </a:p>
          <a:p>
            <a:r>
              <a:rPr lang="en-US" dirty="0" err="1"/>
              <a:t>Herhaal</a:t>
            </a:r>
            <a:r>
              <a:rPr lang="en-US" dirty="0"/>
              <a:t> het </a:t>
            </a:r>
            <a:r>
              <a:rPr lang="en-US" dirty="0" err="1"/>
              <a:t>algoritme</a:t>
            </a:r>
            <a:r>
              <a:rPr lang="en-US" dirty="0"/>
              <a:t> tot </a:t>
            </a:r>
            <a:r>
              <a:rPr lang="en-US" dirty="0" err="1"/>
              <a:t>er</a:t>
            </a:r>
            <a:r>
              <a:rPr lang="en-US" dirty="0"/>
              <a:t> 0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komt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dan</a:t>
            </a:r>
            <a:r>
              <a:rPr lang="en-US" dirty="0"/>
              <a:t> de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gemene</a:t>
            </a:r>
            <a:r>
              <a:rPr lang="en-US" dirty="0"/>
              <a:t> </a:t>
            </a:r>
            <a:r>
              <a:rPr lang="en-US" dirty="0" err="1"/>
              <a:t>deler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gemene</a:t>
            </a:r>
            <a:r>
              <a:rPr lang="en-US" dirty="0"/>
              <a:t> </a:t>
            </a:r>
            <a:r>
              <a:rPr lang="en-US" dirty="0" err="1"/>
              <a:t>deler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800" y="1825200"/>
            <a:ext cx="2281518" cy="5847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800" y="1825200"/>
            <a:ext cx="4078941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105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28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105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0070C0"/>
                </a:solidFill>
              </a:rPr>
              <a:t>28</a:t>
            </a:r>
            <a:r>
              <a:rPr lang="en-US" sz="3200" dirty="0"/>
              <a:t> = 3, rest 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800" y="1825200"/>
            <a:ext cx="5002307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</a:t>
            </a:r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 = 3, rest 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800" y="1825200"/>
            <a:ext cx="5002307" cy="206210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  <a:r>
              <a:rPr lang="en-US" sz="3200" dirty="0"/>
              <a:t> = 1, rest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800" y="1825200"/>
            <a:ext cx="6983507" cy="206210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(28, 21)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/>
              <a:t>28/</a:t>
            </a:r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 = 1, rest 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800" y="1825200"/>
            <a:ext cx="6983507" cy="255454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(28, 21)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/>
              <a:t>28/21 = 1, rest 7</a:t>
            </a:r>
          </a:p>
          <a:p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  <a:r>
              <a:rPr lang="en-US" sz="3200" dirty="0"/>
              <a:t> = 3, rest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800" y="1825200"/>
            <a:ext cx="7458636" cy="255454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(28, 21) = </a:t>
            </a:r>
            <a:r>
              <a:rPr lang="en-US" sz="3200" dirty="0" err="1"/>
              <a:t>ggd</a:t>
            </a:r>
            <a:r>
              <a:rPr lang="en-US" sz="3200" dirty="0"/>
              <a:t>(21, 7) = </a:t>
            </a:r>
            <a:r>
              <a:rPr lang="en-US" sz="3200" dirty="0">
                <a:solidFill>
                  <a:srgbClr val="FF0000"/>
                </a:solidFill>
              </a:rPr>
              <a:t>7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/>
              <a:t>28/21 = 1, rest 7</a:t>
            </a:r>
          </a:p>
          <a:p>
            <a:r>
              <a:rPr lang="en-US" sz="3200" dirty="0"/>
              <a:t>21/</a:t>
            </a:r>
            <a:r>
              <a:rPr lang="en-US" sz="3200" dirty="0">
                <a:solidFill>
                  <a:srgbClr val="FF0000"/>
                </a:solidFill>
              </a:rPr>
              <a:t>7</a:t>
            </a:r>
            <a:r>
              <a:rPr lang="en-US" sz="3200" dirty="0"/>
              <a:t> = 3, rest </a:t>
            </a:r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93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24709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(a, b):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a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hulp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a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a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b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hulp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rest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a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%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rest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else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(b, rest)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12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6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12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9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16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9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6</a:t>
              </a:r>
            </a:p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73307" y="940482"/>
            <a:ext cx="9749117" cy="1687519"/>
            <a:chOff x="-575531" y="1279748"/>
            <a:chExt cx="9749117" cy="1687519"/>
          </a:xfrm>
        </p:grpSpPr>
        <p:sp>
          <p:nvSpPr>
            <p:cNvPr id="14" name="Oval 5"/>
            <p:cNvSpPr/>
            <p:nvPr/>
          </p:nvSpPr>
          <p:spPr>
            <a:xfrm>
              <a:off x="-575531" y="1497003"/>
              <a:ext cx="2622176" cy="147026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787106" y="1279748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8785" y="1497002"/>
              <a:ext cx="6384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zorg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dat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a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groter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is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dan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61160" y="2784159"/>
            <a:ext cx="9314198" cy="956705"/>
            <a:chOff x="970879" y="1386171"/>
            <a:chExt cx="9314198" cy="956705"/>
          </a:xfrm>
        </p:grpSpPr>
        <p:sp>
          <p:nvSpPr>
            <p:cNvPr id="18" name="Oval 5"/>
            <p:cNvSpPr/>
            <p:nvPr/>
          </p:nvSpPr>
          <p:spPr>
            <a:xfrm>
              <a:off x="970879" y="1764653"/>
              <a:ext cx="602476" cy="57822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V="1">
              <a:off x="1573355" y="1386171"/>
              <a:ext cx="96385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8072" y="1540938"/>
              <a:ext cx="785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</a:t>
              </a:r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een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rest,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antwoord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gevonden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3460" y="3770100"/>
            <a:ext cx="4890088" cy="1753775"/>
            <a:chOff x="797048" y="1634535"/>
            <a:chExt cx="4890088" cy="1753775"/>
          </a:xfrm>
        </p:grpSpPr>
        <p:sp>
          <p:nvSpPr>
            <p:cNvPr id="22" name="Oval 5"/>
            <p:cNvSpPr/>
            <p:nvPr/>
          </p:nvSpPr>
          <p:spPr>
            <a:xfrm>
              <a:off x="797048" y="1634535"/>
              <a:ext cx="1371599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recursie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6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Lucida Console" charset="0"/>
                <a:ea typeface="Lucida Console" charset="0"/>
                <a:cs typeface="Lucida Console" charset="0"/>
              </a:rPr>
              <a:t>http://</a:t>
            </a:r>
            <a:r>
              <a:rPr lang="en-US" sz="4800" dirty="0" err="1">
                <a:latin typeface="Lucida Console" charset="0"/>
                <a:ea typeface="Lucida Console" charset="0"/>
                <a:cs typeface="Lucida Console" charset="0"/>
              </a:rPr>
              <a:t>bit.ly</a:t>
            </a:r>
            <a:r>
              <a:rPr lang="en-US" sz="4800" dirty="0">
                <a:latin typeface="Lucida Console" charset="0"/>
                <a:ea typeface="Lucida Console" charset="0"/>
                <a:cs typeface="Lucida Console" charset="0"/>
              </a:rPr>
              <a:t>/2iMd0cR</a:t>
            </a:r>
          </a:p>
          <a:p>
            <a:pPr algn="ctr"/>
            <a:endParaRPr lang="en-US" sz="48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7771703"/>
          </a:xfrm>
        </p:spPr>
      </p:pic>
      <p:grpSp>
        <p:nvGrpSpPr>
          <p:cNvPr id="6" name="Group 5"/>
          <p:cNvGrpSpPr/>
          <p:nvPr/>
        </p:nvGrpSpPr>
        <p:grpSpPr>
          <a:xfrm>
            <a:off x="0" y="1306269"/>
            <a:ext cx="5800023" cy="3207705"/>
            <a:chOff x="838201" y="1507525"/>
            <a:chExt cx="4130787" cy="3207705"/>
          </a:xfrm>
        </p:grpSpPr>
        <p:sp>
          <p:nvSpPr>
            <p:cNvPr id="7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679" y="3761123"/>
              <a:ext cx="21613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Python-</a:t>
              </a:r>
              <a:r>
                <a:rPr lang="en-US" sz="28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versie</a:t>
              </a:r>
              <a:endParaRPr lang="en-US" sz="28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  <a:p>
              <a:r>
                <a:rPr lang="en-US" sz="28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Gebruik</a:t>
              </a:r>
              <a:r>
                <a:rPr lang="en-US" sz="28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3.6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4442" y="0"/>
            <a:ext cx="6608874" cy="2053914"/>
            <a:chOff x="533066" y="1731518"/>
            <a:chExt cx="5745754" cy="2053914"/>
          </a:xfrm>
        </p:grpSpPr>
        <p:sp>
          <p:nvSpPr>
            <p:cNvPr id="11" name="Oval 5"/>
            <p:cNvSpPr/>
            <p:nvPr/>
          </p:nvSpPr>
          <p:spPr>
            <a:xfrm>
              <a:off x="533066" y="1731518"/>
              <a:ext cx="1038547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876" y="3200657"/>
              <a:ext cx="3358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code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uitvoeren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5215951"/>
            <a:ext cx="12577010" cy="2069616"/>
          </a:xfrm>
          <a:prstGeom prst="rect">
            <a:avLst/>
          </a:prstGeom>
          <a:noFill/>
        </p:spPr>
        <p:txBody>
          <a:bodyPr wrap="square" lIns="720000" tIns="720000" rIns="720000" bIns="720000" rtlCol="0">
            <a:spAutoFit/>
          </a:bodyPr>
          <a:lstStyle/>
          <a:p>
            <a:pPr algn="ctr"/>
            <a:r>
              <a:rPr lang="en-US" sz="4000" strike="dblStrike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https://</a:t>
            </a:r>
            <a:r>
              <a:rPr lang="en-US" sz="4000" strike="dblStrike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www.pyfiddle.io</a:t>
            </a:r>
            <a:endParaRPr lang="en-US" sz="4000" strike="dblStrike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141" y="1646795"/>
            <a:ext cx="4639235" cy="2499003"/>
            <a:chOff x="726141" y="2376000"/>
            <a:chExt cx="4639235" cy="249900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046556" y="2521902"/>
              <a:ext cx="4318820" cy="2353101"/>
              <a:chOff x="1466105" y="2578779"/>
              <a:chExt cx="4318820" cy="2353101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91917" y="4347105"/>
                <a:ext cx="2993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90309" y="882045"/>
            <a:ext cx="7329691" cy="2056385"/>
            <a:chOff x="781690" y="1729047"/>
            <a:chExt cx="7329691" cy="2056385"/>
          </a:xfrm>
        </p:grpSpPr>
        <p:sp>
          <p:nvSpPr>
            <p:cNvPr id="13" name="Oval 5"/>
            <p:cNvSpPr/>
            <p:nvPr/>
          </p:nvSpPr>
          <p:spPr>
            <a:xfrm>
              <a:off x="781690" y="1729047"/>
              <a:ext cx="1104020" cy="702249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85710" y="2164814"/>
              <a:ext cx="1270858" cy="1035843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65323"/>
                <a:gd name="connsiteX1" fmla="*/ 1216343 w 1216343"/>
                <a:gd name="connsiteY1" fmla="*/ 2457129 h 2465323"/>
                <a:gd name="connsiteX0" fmla="*/ 0 w 1216343"/>
                <a:gd name="connsiteY0" fmla="*/ 0 h 2457130"/>
                <a:gd name="connsiteX1" fmla="*/ 1216343 w 1216343"/>
                <a:gd name="connsiteY1" fmla="*/ 2457129 h 245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30">
                  <a:moveTo>
                    <a:pt x="0" y="0"/>
                  </a:moveTo>
                  <a:cubicBezTo>
                    <a:pt x="659006" y="24035"/>
                    <a:pt x="1029174" y="854632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9876" y="3200657"/>
              <a:ext cx="5191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while-statement (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0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break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72640" y="1936376"/>
            <a:ext cx="4570208" cy="2412101"/>
            <a:chOff x="838201" y="1608874"/>
            <a:chExt cx="4570208" cy="2412101"/>
          </a:xfrm>
        </p:grpSpPr>
        <p:sp>
          <p:nvSpPr>
            <p:cNvPr id="17" name="Oval 5"/>
            <p:cNvSpPr/>
            <p:nvPr/>
          </p:nvSpPr>
          <p:spPr>
            <a:xfrm>
              <a:off x="838201" y="1608874"/>
              <a:ext cx="1248784" cy="77623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69823" y="2478752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04147" y="3436200"/>
              <a:ext cx="2704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stoppen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4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318" y="787970"/>
            <a:ext cx="46526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0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Priemgetal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priem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deelbaar</a:t>
            </a:r>
            <a:r>
              <a:rPr lang="en-US" dirty="0"/>
              <a:t> is door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door 1.</a:t>
            </a:r>
          </a:p>
          <a:p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deelbaar</a:t>
            </a:r>
            <a:r>
              <a:rPr lang="en-US" dirty="0"/>
              <a:t> mag </a:t>
            </a:r>
            <a:r>
              <a:rPr lang="en-US" dirty="0" err="1"/>
              <a:t>zijn</a:t>
            </a:r>
            <a:r>
              <a:rPr lang="en-US" dirty="0"/>
              <a:t> door de </a:t>
            </a:r>
            <a:r>
              <a:rPr lang="en-US" dirty="0" err="1"/>
              <a:t>getallen</a:t>
            </a:r>
            <a:r>
              <a:rPr lang="en-US" dirty="0"/>
              <a:t> van 2 tot het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min 1.</a:t>
            </a:r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maar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deelbaar</a:t>
            </a:r>
            <a:r>
              <a:rPr lang="en-US" dirty="0"/>
              <a:t> is is het </a:t>
            </a:r>
            <a:r>
              <a:rPr lang="en-US" dirty="0" err="1"/>
              <a:t>oorspronkelijke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.</a:t>
            </a:r>
          </a:p>
          <a:p>
            <a:r>
              <a:rPr lang="en-US" dirty="0" err="1"/>
              <a:t>Deelbaar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rest 0 is.</a:t>
            </a:r>
          </a:p>
        </p:txBody>
      </p:sp>
    </p:spTree>
    <p:extLst>
      <p:ext uri="{BB962C8B-B14F-4D97-AF65-F5344CB8AC3E}">
        <p14:creationId xmlns:p14="http://schemas.microsoft.com/office/powerpoint/2010/main" val="100784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516713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True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%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False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break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97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True</a:t>
              </a:r>
            </a:p>
            <a:p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4600" y="578102"/>
            <a:ext cx="5634318" cy="956705"/>
            <a:chOff x="970879" y="1386171"/>
            <a:chExt cx="5634318" cy="956705"/>
          </a:xfrm>
        </p:grpSpPr>
        <p:sp>
          <p:nvSpPr>
            <p:cNvPr id="11" name="Oval 5"/>
            <p:cNvSpPr/>
            <p:nvPr/>
          </p:nvSpPr>
          <p:spPr>
            <a:xfrm>
              <a:off x="970879" y="1764653"/>
              <a:ext cx="602476" cy="57822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8785" y="1497002"/>
              <a:ext cx="3816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van 2 </a:t>
              </a:r>
              <a:r>
                <a:rPr lang="is-I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…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53235" y="1375907"/>
            <a:ext cx="8485094" cy="956706"/>
            <a:chOff x="-1328409" y="1386171"/>
            <a:chExt cx="8485094" cy="956706"/>
          </a:xfrm>
        </p:grpSpPr>
        <p:sp>
          <p:nvSpPr>
            <p:cNvPr id="15" name="Oval 5"/>
            <p:cNvSpPr/>
            <p:nvPr/>
          </p:nvSpPr>
          <p:spPr>
            <a:xfrm>
              <a:off x="-1328409" y="1647271"/>
              <a:ext cx="2901764" cy="695606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8785" y="1497002"/>
              <a:ext cx="436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… tot nummer - 1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4600" y="2396255"/>
            <a:ext cx="8323728" cy="2349311"/>
            <a:chOff x="-128916" y="1531442"/>
            <a:chExt cx="8323728" cy="2349311"/>
          </a:xfrm>
        </p:grpSpPr>
        <p:sp>
          <p:nvSpPr>
            <p:cNvPr id="23" name="Oval 5"/>
            <p:cNvSpPr/>
            <p:nvPr/>
          </p:nvSpPr>
          <p:spPr>
            <a:xfrm>
              <a:off x="-128916" y="1531442"/>
              <a:ext cx="3160059" cy="996485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76799" y="2803535"/>
              <a:ext cx="54180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</a:t>
              </a:r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eelbaar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,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niet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priem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,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stoppen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7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6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(nummer, 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Calibri" charset="0"/>
                <a:cs typeface="Times New Roman" charset="0"/>
              </a:rPr>
              <a:t>"is priem"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else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solidFill>
                <a:srgbClr val="008F00"/>
              </a:solidFill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(nummer, 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Calibri" charset="0"/>
                <a:cs typeface="Times New Roman" charset="0"/>
              </a:rPr>
              <a:t>"is niet priem"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solidFill>
                <a:srgbClr val="C8352B"/>
              </a:solidFill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8224" y="1653987"/>
            <a:ext cx="5916705" cy="3131790"/>
            <a:chOff x="1038114" y="1706551"/>
            <a:chExt cx="5916705" cy="3131790"/>
          </a:xfrm>
        </p:grpSpPr>
        <p:sp>
          <p:nvSpPr>
            <p:cNvPr id="4" name="Oval 5"/>
            <p:cNvSpPr/>
            <p:nvPr/>
          </p:nvSpPr>
          <p:spPr>
            <a:xfrm>
              <a:off x="1038114" y="1706551"/>
              <a:ext cx="1075764" cy="689287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49102" y="2540271"/>
              <a:ext cx="1258577" cy="1574796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4147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als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de test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niet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waar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is, doe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dit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6 is </a:t>
              </a:r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niet</a:t>
              </a:r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 </a:t>
              </a:r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pr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89212" y="696539"/>
            <a:ext cx="6873050" cy="2192354"/>
            <a:chOff x="46230" y="1481278"/>
            <a:chExt cx="6873050" cy="2192354"/>
          </a:xfrm>
        </p:grpSpPr>
        <p:sp>
          <p:nvSpPr>
            <p:cNvPr id="12" name="Oval 5"/>
            <p:cNvSpPr/>
            <p:nvPr/>
          </p:nvSpPr>
          <p:spPr>
            <a:xfrm>
              <a:off x="46230" y="1481278"/>
              <a:ext cx="3227294" cy="1029387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49102" y="2540271"/>
              <a:ext cx="1258577" cy="87246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2140" y="3088857"/>
              <a:ext cx="4147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test met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0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1057</Words>
  <Application>Microsoft Office PowerPoint</Application>
  <PresentationFormat>Breedbeeld</PresentationFormat>
  <Paragraphs>258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Lucida Console</vt:lpstr>
      <vt:lpstr>Lucida Handwriting</vt:lpstr>
      <vt:lpstr>Monaco</vt:lpstr>
      <vt:lpstr>Office Theme</vt:lpstr>
      <vt:lpstr>Python 102</vt:lpstr>
      <vt:lpstr>PowerPoint-presentatie</vt:lpstr>
      <vt:lpstr>PowerPoint-presentatie</vt:lpstr>
      <vt:lpstr>PowerPoint-presentatie</vt:lpstr>
      <vt:lpstr>PowerPoint-presentatie</vt:lpstr>
      <vt:lpstr>PowerPoint-presentatie</vt:lpstr>
      <vt:lpstr>Priemgetal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Zeef van Eratosthenes</vt:lpstr>
      <vt:lpstr>Zeef van Eratosthenes</vt:lpstr>
      <vt:lpstr>PowerPoint-presentatie</vt:lpstr>
      <vt:lpstr>PowerPoint-presentatie</vt:lpstr>
      <vt:lpstr>PowerPoint-presentatie</vt:lpstr>
      <vt:lpstr>Grootste gemene deler</vt:lpstr>
      <vt:lpstr>Grootste gemene deler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Broek R van den, Ralf</dc:creator>
  <cp:lastModifiedBy>Hofwegen AMH van, Arnold</cp:lastModifiedBy>
  <cp:revision>153</cp:revision>
  <cp:lastPrinted>2021-11-26T09:31:01Z</cp:lastPrinted>
  <dcterms:created xsi:type="dcterms:W3CDTF">2017-11-16T14:49:56Z</dcterms:created>
  <dcterms:modified xsi:type="dcterms:W3CDTF">2023-11-30T12:33:45Z</dcterms:modified>
</cp:coreProperties>
</file>