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303" r:id="rId3"/>
    <p:sldId id="279" r:id="rId4"/>
    <p:sldId id="283" r:id="rId5"/>
    <p:sldId id="284" r:id="rId6"/>
    <p:sldId id="285" r:id="rId7"/>
    <p:sldId id="287" r:id="rId8"/>
    <p:sldId id="286" r:id="rId9"/>
    <p:sldId id="275" r:id="rId10"/>
    <p:sldId id="288" r:id="rId11"/>
    <p:sldId id="290" r:id="rId12"/>
    <p:sldId id="291" r:id="rId13"/>
    <p:sldId id="292" r:id="rId14"/>
    <p:sldId id="293" r:id="rId15"/>
    <p:sldId id="296" r:id="rId16"/>
    <p:sldId id="299" r:id="rId17"/>
    <p:sldId id="300" r:id="rId18"/>
    <p:sldId id="294" r:id="rId19"/>
    <p:sldId id="295" r:id="rId20"/>
    <p:sldId id="297" r:id="rId21"/>
    <p:sldId id="301" r:id="rId22"/>
    <p:sldId id="302" r:id="rId23"/>
    <p:sldId id="298" r:id="rId24"/>
    <p:sldId id="282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13"/>
    <p:restoredTop sz="94771"/>
  </p:normalViewPr>
  <p:slideViewPr>
    <p:cSldViewPr snapToGrid="0" snapToObjects="1">
      <p:cViewPr varScale="1">
        <p:scale>
          <a:sx n="47" d="100"/>
          <a:sy n="47" d="100"/>
        </p:scale>
        <p:origin x="4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06978-EB0F-E44D-9C63-35E68364307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BB7E-A2EE-0C45-B4D2-8C8B6B07E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86BFB-E5EB-0248-69AD-C07DA6527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C6182A-A0E1-B023-5145-F14433B16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CEE30D-402E-D4DC-401F-12D70BDE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62C7AC-5C4A-0754-D714-01D30681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158B5C-1C5F-0A54-DE29-1BE2FA68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56A19-E914-5B30-F70B-1BE1D6F9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368470-47CE-104F-5B6D-5AAAC5DDB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5481BE-AE2C-09B9-08B8-7CF412C9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B426BA-2D4D-3AB4-E48C-1B0AE57C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DB8678-A372-61D6-3EBC-314CE1F5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1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266DDF5-CA5F-C0C6-50F1-94110EC6A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31482D-6214-131A-2292-A7925AD05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EE2830-E0EA-47C7-E5F9-3E7FCC3C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950423-5E06-274E-37F4-27532CA6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B48885-80C9-EAF6-6306-5C5CB79D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96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0"/>
            <a:ext cx="7740203" cy="261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6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CA981-875D-AB96-B716-BFD0B825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4E12DA-A4C1-5EF0-6E66-2516A8D5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08EF94-1A56-B963-B74D-A2287E15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74433C-75D0-BB66-AB37-F8CF7550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E36434-5E89-F7C2-A77A-133C56A5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BA32E-CFDD-3B83-CB02-F912FDBF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801C75-2E56-EAA9-76CF-7CB0E2CD7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2F912E-7682-DCE5-2A8F-E314AE0A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985248-C0D3-FE75-E3ED-BDEF76DA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4B98DE-A538-9D86-CD2A-254DE484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2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A6E37-6E46-386E-9B8D-D78A20A6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64E7E8-F763-BFA2-ED8D-BE5178562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699E5D0-6DF7-6492-7AF2-3F1826F2E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A0FFEDC-D534-FBA0-CF1F-D7477B07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C30E380-23E5-D9AF-3C34-050D9FC5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8973EF5-6FD6-785C-8283-A64117A0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2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F35E9-3893-367E-2EDF-64DED32E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91B19A-7700-EA6B-624B-C79AA6CAF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549560B-8D47-5176-1F28-327FC7D02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506B805-6FC8-0A63-6A56-ECFA7028C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A824290-3589-77F3-A636-86D403360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7EB353D-4DD2-ED11-44B4-CB76D597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479D5D2-BA99-1464-F3C5-DE89F964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5B1DC75-82F3-FE2B-09BE-4A81CD35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9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1714F-E1F6-4DEB-0F1C-1EED31EB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E86C7F5-84A2-CD11-9A24-E8AE75E8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8142B1F-4965-6B03-BD7D-BD6892E1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48EA01C-AEEB-4661-9E2A-B868CC27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7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E605398-AC1A-341F-788C-2AC00F20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0209834-33E5-E3B6-A251-E7E860E3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8463108-E7C4-4717-3A93-73C0D38F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7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1F995-0BC7-7B05-192C-077A7501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88730F-65C8-7265-CE2C-65256E67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C070050-4539-7EF0-6DDB-B523D8E63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234AEE0-A8D4-0B5A-B986-FFFF1EDA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EF96723-6D5D-2E0D-6C02-DFAE2385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6EDF28-4124-EE39-BF96-3DB71CD7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7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39278-3A00-FA84-1585-04118E11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C2BD516-B73C-8BFF-2CCB-7A381CD8A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ABD27F4-94EC-1D43-60C6-958644A88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F734F6-AF0A-17E1-5B91-721759E8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1894DD8-CF6D-36CB-5486-65B843AB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102275A-7C3C-FEB8-3477-C9DCB045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7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F191C13-D9AB-C37D-911A-29FDE01E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E2AF1A-099E-67D4-8F00-0071A0D05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0D3BF5-5933-476D-E3BD-0CD95613D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465BC5-9DBB-ED00-85DB-F65179BC1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F45270-425F-AFC4-2E13-BD16433D8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4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6142"/>
            <a:ext cx="12192000" cy="8125967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63500">
              <a:schemeClr val="bg1"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Python 102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glow rad="63500">
              <a:schemeClr val="bg1"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Keuzecollege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Hanzehogeschool</a:t>
            </a:r>
            <a:r>
              <a:rPr lang="en-US" b="1" dirty="0">
                <a:solidFill>
                  <a:schemeClr val="accent2"/>
                </a:solidFill>
              </a:rPr>
              <a:t> Groningen</a:t>
            </a:r>
          </a:p>
          <a:p>
            <a:r>
              <a:rPr lang="en-US" b="1" dirty="0">
                <a:solidFill>
                  <a:schemeClr val="accent2"/>
                </a:solidFill>
              </a:rPr>
              <a:t>26 </a:t>
            </a:r>
            <a:r>
              <a:rPr lang="en-US" b="1" dirty="0" err="1">
                <a:solidFill>
                  <a:schemeClr val="accent2"/>
                </a:solidFill>
              </a:rPr>
              <a:t>november</a:t>
            </a:r>
            <a:r>
              <a:rPr lang="en-US" b="1" dirty="0">
                <a:solidFill>
                  <a:schemeClr val="accent2"/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43982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562058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nummers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[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,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2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,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3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]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for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nummer </a:t>
            </a:r>
            <a:r>
              <a:rPr lang="nl-NL" sz="2400" b="1" dirty="0">
                <a:solidFill>
                  <a:srgbClr val="BB49FF"/>
                </a:solidFill>
                <a:latin typeface="Lucida Console" charset="0"/>
                <a:ea typeface="Calibri" charset="0"/>
                <a:cs typeface="Times New Roman" charset="0"/>
              </a:rPr>
              <a:t>in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nummers: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(nummer)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60812" y="334542"/>
            <a:ext cx="4518212" cy="2838373"/>
            <a:chOff x="607808" y="1507525"/>
            <a:chExt cx="4518212" cy="2838373"/>
          </a:xfrm>
        </p:grpSpPr>
        <p:sp>
          <p:nvSpPr>
            <p:cNvPr id="4" name="Oval 5"/>
            <p:cNvSpPr/>
            <p:nvPr/>
          </p:nvSpPr>
          <p:spPr>
            <a:xfrm>
              <a:off x="607808" y="1507525"/>
              <a:ext cx="1842247" cy="1149180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3355" y="2803675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7679" y="3761123"/>
              <a:ext cx="2318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lijst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3</a:t>
              </a:r>
            </a:p>
          </p:txBody>
        </p:sp>
      </p:grpSp>
      <p:pic>
        <p:nvPicPr>
          <p:cNvPr id="8" name="Afbeelding 7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A3B5142A-3FF2-B15E-1F82-82770E438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562058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nummers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range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,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4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for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nummer </a:t>
            </a:r>
            <a:r>
              <a:rPr lang="nl-NL" sz="2400" b="1" dirty="0">
                <a:solidFill>
                  <a:srgbClr val="BB49FF"/>
                </a:solidFill>
                <a:latin typeface="Lucida Console" charset="0"/>
                <a:ea typeface="Calibri" charset="0"/>
                <a:cs typeface="Times New Roman" charset="0"/>
              </a:rPr>
              <a:t>in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nummers: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(nummer)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80129" y="347989"/>
            <a:ext cx="6898342" cy="2838373"/>
            <a:chOff x="311972" y="1507525"/>
            <a:chExt cx="6898342" cy="2838373"/>
          </a:xfrm>
        </p:grpSpPr>
        <p:sp>
          <p:nvSpPr>
            <p:cNvPr id="4" name="Oval 5"/>
            <p:cNvSpPr/>
            <p:nvPr/>
          </p:nvSpPr>
          <p:spPr>
            <a:xfrm>
              <a:off x="311972" y="1507525"/>
              <a:ext cx="2339789" cy="1149180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3355" y="2803675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7679" y="3761123"/>
              <a:ext cx="4402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a</a:t>
              </a:r>
              <a:r>
                <a:rPr lang="en-US" sz="320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utomatische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lijst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5836" y="4698930"/>
            <a:ext cx="4516217" cy="946093"/>
            <a:chOff x="-2996650" y="1468989"/>
            <a:chExt cx="4516217" cy="946093"/>
          </a:xfrm>
        </p:grpSpPr>
        <p:sp>
          <p:nvSpPr>
            <p:cNvPr id="12" name="Oval 5"/>
            <p:cNvSpPr/>
            <p:nvPr/>
          </p:nvSpPr>
          <p:spPr>
            <a:xfrm>
              <a:off x="917091" y="1761911"/>
              <a:ext cx="602476" cy="653171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flipH="1" flipV="1">
              <a:off x="-700994" y="1497002"/>
              <a:ext cx="1525841" cy="331614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057650"/>
                <a:gd name="connsiteY0" fmla="*/ 1 h 1323753"/>
                <a:gd name="connsiteX1" fmla="*/ 1057650 w 1057650"/>
                <a:gd name="connsiteY1" fmla="*/ 926163 h 1323753"/>
                <a:gd name="connsiteX0" fmla="*/ 0 w 1057650"/>
                <a:gd name="connsiteY0" fmla="*/ 1 h 2230115"/>
                <a:gd name="connsiteX1" fmla="*/ 1057650 w 1057650"/>
                <a:gd name="connsiteY1" fmla="*/ 926163 h 2230115"/>
                <a:gd name="connsiteX0" fmla="*/ 0 w 1057650"/>
                <a:gd name="connsiteY0" fmla="*/ 1 h 2714925"/>
                <a:gd name="connsiteX1" fmla="*/ 1057650 w 1057650"/>
                <a:gd name="connsiteY1" fmla="*/ 926163 h 271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7650" h="2714925">
                  <a:moveTo>
                    <a:pt x="0" y="1"/>
                  </a:moveTo>
                  <a:cubicBezTo>
                    <a:pt x="182732" y="3634052"/>
                    <a:pt x="660887" y="3283137"/>
                    <a:pt x="1057650" y="9261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2996650" y="1468989"/>
              <a:ext cx="25824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stopt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bij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3</a:t>
              </a:r>
            </a:p>
          </p:txBody>
        </p:sp>
      </p:grpSp>
      <p:pic>
        <p:nvPicPr>
          <p:cNvPr id="8" name="Afbeelding 7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8DA68E39-827D-B49B-66B4-8F45826E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3300722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nummers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[]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nummers</a:t>
            </a:r>
            <a:r>
              <a:rPr lang="nl-NL" sz="2400" dirty="0" err="1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.</a:t>
            </a: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append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nummers</a:t>
            </a:r>
            <a:r>
              <a:rPr lang="nl-NL" sz="2400" dirty="0" err="1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.</a:t>
            </a: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append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2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(nummers)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len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(nummers))</a:t>
            </a:r>
            <a:r>
              <a:rPr lang="en-US" sz="2400" dirty="0"/>
              <a:t> 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74259" y="213188"/>
            <a:ext cx="4136247" cy="956705"/>
            <a:chOff x="970879" y="1386171"/>
            <a:chExt cx="4136247" cy="956705"/>
          </a:xfrm>
        </p:grpSpPr>
        <p:sp>
          <p:nvSpPr>
            <p:cNvPr id="4" name="Oval 5"/>
            <p:cNvSpPr/>
            <p:nvPr/>
          </p:nvSpPr>
          <p:spPr>
            <a:xfrm>
              <a:off x="970879" y="1764653"/>
              <a:ext cx="602476" cy="57822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 flipV="1">
              <a:off x="1573355" y="1386171"/>
              <a:ext cx="1261218" cy="43450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057650"/>
                <a:gd name="connsiteY0" fmla="*/ 1 h 1323753"/>
                <a:gd name="connsiteX1" fmla="*/ 1057650 w 1057650"/>
                <a:gd name="connsiteY1" fmla="*/ 926163 h 1323753"/>
                <a:gd name="connsiteX0" fmla="*/ 0 w 1057650"/>
                <a:gd name="connsiteY0" fmla="*/ 1 h 2230115"/>
                <a:gd name="connsiteX1" fmla="*/ 1057650 w 1057650"/>
                <a:gd name="connsiteY1" fmla="*/ 926163 h 2230115"/>
                <a:gd name="connsiteX0" fmla="*/ 0 w 1057650"/>
                <a:gd name="connsiteY0" fmla="*/ 1 h 2714925"/>
                <a:gd name="connsiteX1" fmla="*/ 1057650 w 1057650"/>
                <a:gd name="connsiteY1" fmla="*/ 926163 h 271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7650" h="2714925">
                  <a:moveTo>
                    <a:pt x="0" y="1"/>
                  </a:moveTo>
                  <a:cubicBezTo>
                    <a:pt x="182732" y="3634052"/>
                    <a:pt x="660887" y="3283137"/>
                    <a:pt x="1057650" y="9261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88785" y="1497002"/>
              <a:ext cx="2318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lege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lijst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[1, 2]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036" y="1358153"/>
            <a:ext cx="4698381" cy="2273455"/>
            <a:chOff x="607808" y="1736636"/>
            <a:chExt cx="4698381" cy="2273455"/>
          </a:xfrm>
        </p:grpSpPr>
        <p:sp>
          <p:nvSpPr>
            <p:cNvPr id="12" name="Oval 5"/>
            <p:cNvSpPr/>
            <p:nvPr/>
          </p:nvSpPr>
          <p:spPr>
            <a:xfrm>
              <a:off x="607808" y="1736636"/>
              <a:ext cx="1842247" cy="631178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57266" y="2467868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91590" y="3425316"/>
              <a:ext cx="25145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toevoegen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pic>
        <p:nvPicPr>
          <p:cNvPr id="8" name="Afbeelding 7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DAC80D96-84B0-E1FF-EC9F-69A0F3093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8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nummers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[]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nummers</a:t>
            </a:r>
            <a:r>
              <a:rPr lang="nl-NL" sz="2400" dirty="0" err="1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.</a:t>
            </a: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append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nummers</a:t>
            </a:r>
            <a:r>
              <a:rPr lang="nl-NL" sz="2400" dirty="0" err="1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.</a:t>
            </a: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append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2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(nummers[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])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44906" y="1548375"/>
            <a:ext cx="4625471" cy="1753775"/>
            <a:chOff x="1061665" y="1634535"/>
            <a:chExt cx="4625471" cy="1753775"/>
          </a:xfrm>
        </p:grpSpPr>
        <p:sp>
          <p:nvSpPr>
            <p:cNvPr id="16" name="Oval 5"/>
            <p:cNvSpPr/>
            <p:nvPr/>
          </p:nvSpPr>
          <p:spPr>
            <a:xfrm>
              <a:off x="1061665" y="1634535"/>
              <a:ext cx="900954" cy="854514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42476" y="2590347"/>
              <a:ext cx="1234324" cy="578639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76800" y="2803535"/>
              <a:ext cx="2910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indexeren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pic>
        <p:nvPicPr>
          <p:cNvPr id="3" name="Afbeelding 2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F5C67302-8D0B-A1D1-6430-AA649080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4039386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nummers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[]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nummers</a:t>
            </a:r>
            <a:r>
              <a:rPr lang="nl-NL" sz="2400" dirty="0" err="1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.</a:t>
            </a: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append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nummers</a:t>
            </a:r>
            <a:r>
              <a:rPr lang="nl-NL" sz="2400" dirty="0" err="1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.</a:t>
            </a: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append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2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(nummers[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])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del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nummers[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]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(nummers[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])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len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(nummers))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0111" y="1924892"/>
            <a:ext cx="4625471" cy="1753775"/>
            <a:chOff x="1061665" y="1634535"/>
            <a:chExt cx="4625471" cy="1753775"/>
          </a:xfrm>
        </p:grpSpPr>
        <p:sp>
          <p:nvSpPr>
            <p:cNvPr id="16" name="Oval 5"/>
            <p:cNvSpPr/>
            <p:nvPr/>
          </p:nvSpPr>
          <p:spPr>
            <a:xfrm>
              <a:off x="1061665" y="1634535"/>
              <a:ext cx="900954" cy="854514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42476" y="2590347"/>
              <a:ext cx="1234324" cy="578639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76800" y="2803535"/>
              <a:ext cx="2910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verwijderen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pic>
        <p:nvPicPr>
          <p:cNvPr id="3" name="Afbeelding 2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5FECC275-3663-C73F-8BFA-713EB2B4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6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339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def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solidFill>
                  <a:srgbClr val="0433FF"/>
                </a:solidFill>
                <a:latin typeface="Lucida Console" charset="0"/>
                <a:ea typeface="Calibri" charset="0"/>
                <a:cs typeface="Times New Roman" charset="0"/>
              </a:rPr>
              <a:t>zeef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(maximum):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318" y="787970"/>
            <a:ext cx="465268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?</a:t>
            </a:r>
          </a:p>
        </p:txBody>
      </p:sp>
      <p:pic>
        <p:nvPicPr>
          <p:cNvPr id="3" name="Afbeelding 2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8665CDB8-6C1C-0263-4C24-03295C011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7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Zeef</a:t>
            </a:r>
            <a:r>
              <a:rPr lang="en-US" dirty="0"/>
              <a:t> van Eratosthenes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 om </a:t>
            </a:r>
            <a:r>
              <a:rPr lang="en-US" dirty="0" err="1"/>
              <a:t>priemgetallen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zoeken</a:t>
            </a:r>
            <a:endParaRPr lang="en-US" dirty="0"/>
          </a:p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van </a:t>
            </a:r>
            <a:r>
              <a:rPr lang="en-US" dirty="0" err="1"/>
              <a:t>getallen</a:t>
            </a:r>
            <a:r>
              <a:rPr lang="en-US" dirty="0"/>
              <a:t> </a:t>
            </a:r>
            <a:r>
              <a:rPr lang="en-US" dirty="0" err="1"/>
              <a:t>vanaf</a:t>
            </a:r>
            <a:r>
              <a:rPr lang="en-US" dirty="0"/>
              <a:t> 2</a:t>
            </a:r>
          </a:p>
          <a:p>
            <a:r>
              <a:rPr lang="en-US" dirty="0"/>
              <a:t>Het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priemgetal</a:t>
            </a:r>
            <a:endParaRPr lang="en-US" dirty="0"/>
          </a:p>
          <a:p>
            <a:r>
              <a:rPr lang="en-US" dirty="0"/>
              <a:t>Streep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veelvouden</a:t>
            </a:r>
            <a:r>
              <a:rPr lang="en-US" dirty="0"/>
              <a:t> </a:t>
            </a:r>
            <a:r>
              <a:rPr lang="en-US" dirty="0" err="1"/>
              <a:t>ervan</a:t>
            </a:r>
            <a:r>
              <a:rPr lang="en-US" dirty="0"/>
              <a:t> </a:t>
            </a:r>
            <a:r>
              <a:rPr lang="en-US" dirty="0" err="1"/>
              <a:t>weg</a:t>
            </a:r>
            <a:endParaRPr lang="en-US" dirty="0"/>
          </a:p>
          <a:p>
            <a:r>
              <a:rPr lang="en-US" dirty="0"/>
              <a:t>Het (</a:t>
            </a:r>
            <a:r>
              <a:rPr lang="en-US" dirty="0" err="1"/>
              <a:t>nieuwe</a:t>
            </a:r>
            <a:r>
              <a:rPr lang="en-US" dirty="0"/>
              <a:t>)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is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priemgetal</a:t>
            </a:r>
            <a:endParaRPr lang="en-US" dirty="0"/>
          </a:p>
          <a:p>
            <a:r>
              <a:rPr lang="en-US" dirty="0"/>
              <a:t>Streep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veelvouden</a:t>
            </a:r>
            <a:r>
              <a:rPr lang="en-US" dirty="0"/>
              <a:t> </a:t>
            </a:r>
            <a:r>
              <a:rPr lang="en-US" dirty="0" err="1"/>
              <a:t>ervan</a:t>
            </a:r>
            <a:r>
              <a:rPr lang="en-US" dirty="0"/>
              <a:t>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dirty="0" err="1"/>
              <a:t>weg</a:t>
            </a:r>
            <a:endParaRPr lang="en-US" dirty="0"/>
          </a:p>
          <a:p>
            <a:r>
              <a:rPr lang="en-US" dirty="0" err="1"/>
              <a:t>Herhaal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tot de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leeg</a:t>
            </a:r>
            <a:r>
              <a:rPr lang="en-US" dirty="0"/>
              <a:t> is</a:t>
            </a:r>
          </a:p>
        </p:txBody>
      </p:sp>
      <p:pic>
        <p:nvPicPr>
          <p:cNvPr id="4" name="Afbeelding 3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1DB13615-8B28-996B-72E7-7D192CB33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Zeef</a:t>
            </a:r>
            <a:r>
              <a:rPr lang="en-US" dirty="0"/>
              <a:t> van Eratosthenes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58551"/>
              </p:ext>
            </p:extLst>
          </p:nvPr>
        </p:nvGraphicFramePr>
        <p:xfrm>
          <a:off x="838200" y="1825625"/>
          <a:ext cx="10515600" cy="4252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08742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7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7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7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7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7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111189" y="1896035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2202354" y="1982699"/>
            <a:ext cx="8839589" cy="3936245"/>
            <a:chOff x="2202354" y="1982699"/>
            <a:chExt cx="8839589" cy="3936245"/>
          </a:xfrm>
        </p:grpSpPr>
        <p:grpSp>
          <p:nvGrpSpPr>
            <p:cNvPr id="14" name="Group 13"/>
            <p:cNvGrpSpPr/>
            <p:nvPr/>
          </p:nvGrpSpPr>
          <p:grpSpPr>
            <a:xfrm>
              <a:off x="4289612" y="1982699"/>
              <a:ext cx="417600" cy="417600"/>
              <a:chOff x="4289612" y="1982699"/>
              <a:chExt cx="417600" cy="4176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6401930" y="1982699"/>
              <a:ext cx="417600" cy="417600"/>
              <a:chOff x="4289612" y="1982699"/>
              <a:chExt cx="417600" cy="4176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8513507" y="1982699"/>
              <a:ext cx="417600" cy="417600"/>
              <a:chOff x="4289612" y="1982699"/>
              <a:chExt cx="417600" cy="4176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624343" y="1982699"/>
              <a:ext cx="417600" cy="417600"/>
              <a:chOff x="4289612" y="1982699"/>
              <a:chExt cx="417600" cy="41760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288871" y="2686428"/>
              <a:ext cx="417600" cy="417600"/>
              <a:chOff x="4289612" y="1982699"/>
              <a:chExt cx="417600" cy="4176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6401189" y="2686428"/>
              <a:ext cx="417600" cy="417600"/>
              <a:chOff x="4289612" y="1982699"/>
              <a:chExt cx="417600" cy="4176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8512766" y="2686428"/>
              <a:ext cx="417600" cy="417600"/>
              <a:chOff x="4289612" y="1982699"/>
              <a:chExt cx="417600" cy="41760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10623602" y="2686428"/>
              <a:ext cx="417600" cy="417600"/>
              <a:chOff x="4289612" y="1982699"/>
              <a:chExt cx="417600" cy="4176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288130" y="3390157"/>
              <a:ext cx="417600" cy="417600"/>
              <a:chOff x="4289612" y="1982699"/>
              <a:chExt cx="417600" cy="4176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6400448" y="3390157"/>
              <a:ext cx="417600" cy="417600"/>
              <a:chOff x="4289612" y="1982699"/>
              <a:chExt cx="417600" cy="417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8512025" y="3390157"/>
              <a:ext cx="417600" cy="417600"/>
              <a:chOff x="4289612" y="1982699"/>
              <a:chExt cx="417600" cy="4176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10622861" y="3390157"/>
              <a:ext cx="417600" cy="417600"/>
              <a:chOff x="4289612" y="1982699"/>
              <a:chExt cx="417600" cy="4176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4288130" y="4093886"/>
              <a:ext cx="417600" cy="417600"/>
              <a:chOff x="4289612" y="1982699"/>
              <a:chExt cx="417600" cy="417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6400448" y="4093886"/>
              <a:ext cx="417600" cy="417600"/>
              <a:chOff x="4289612" y="1982699"/>
              <a:chExt cx="417600" cy="4176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8512025" y="4093886"/>
              <a:ext cx="417600" cy="417600"/>
              <a:chOff x="4289612" y="1982699"/>
              <a:chExt cx="417600" cy="41760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10622861" y="4093886"/>
              <a:ext cx="417600" cy="417600"/>
              <a:chOff x="4289612" y="1982699"/>
              <a:chExt cx="417600" cy="4176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4287389" y="4797615"/>
              <a:ext cx="417600" cy="417600"/>
              <a:chOff x="4289612" y="1982699"/>
              <a:chExt cx="417600" cy="417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6399707" y="4797615"/>
              <a:ext cx="417600" cy="417600"/>
              <a:chOff x="4289612" y="1982699"/>
              <a:chExt cx="417600" cy="4176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511284" y="4797615"/>
              <a:ext cx="417600" cy="417600"/>
              <a:chOff x="4289612" y="1982699"/>
              <a:chExt cx="417600" cy="4176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10622120" y="4797615"/>
              <a:ext cx="417600" cy="417600"/>
              <a:chOff x="4289612" y="1982699"/>
              <a:chExt cx="417600" cy="41760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286648" y="5501344"/>
              <a:ext cx="417600" cy="417600"/>
              <a:chOff x="4289612" y="1982699"/>
              <a:chExt cx="417600" cy="4176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6398966" y="5501344"/>
              <a:ext cx="417600" cy="417600"/>
              <a:chOff x="4289612" y="1982699"/>
              <a:chExt cx="417600" cy="417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8510543" y="5501344"/>
              <a:ext cx="417600" cy="417600"/>
              <a:chOff x="4289612" y="1982699"/>
              <a:chExt cx="417600" cy="417600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10621379" y="5501344"/>
              <a:ext cx="417600" cy="417600"/>
              <a:chOff x="4289612" y="1982699"/>
              <a:chExt cx="417600" cy="417600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2204577" y="2686428"/>
              <a:ext cx="417600" cy="417600"/>
              <a:chOff x="4289612" y="1982699"/>
              <a:chExt cx="417600" cy="417600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2203836" y="3390157"/>
              <a:ext cx="417600" cy="417600"/>
              <a:chOff x="4289612" y="1982699"/>
              <a:chExt cx="417600" cy="417600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2203836" y="4093886"/>
              <a:ext cx="417600" cy="417600"/>
              <a:chOff x="4289612" y="1982699"/>
              <a:chExt cx="417600" cy="417600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2203095" y="4797615"/>
              <a:ext cx="417600" cy="417600"/>
              <a:chOff x="4289612" y="1982699"/>
              <a:chExt cx="417600" cy="417600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2202354" y="5501344"/>
              <a:ext cx="417600" cy="417600"/>
              <a:chOff x="4289612" y="1982699"/>
              <a:chExt cx="417600" cy="417600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Oval 147"/>
          <p:cNvSpPr/>
          <p:nvPr/>
        </p:nvSpPr>
        <p:spPr>
          <a:xfrm>
            <a:off x="3146418" y="1902480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1147306" y="1982699"/>
            <a:ext cx="8838478" cy="3936245"/>
            <a:chOff x="1147306" y="1982699"/>
            <a:chExt cx="8838478" cy="3936245"/>
          </a:xfrm>
        </p:grpSpPr>
        <p:grpSp>
          <p:nvGrpSpPr>
            <p:cNvPr id="149" name="Group 148"/>
            <p:cNvGrpSpPr/>
            <p:nvPr/>
          </p:nvGrpSpPr>
          <p:grpSpPr>
            <a:xfrm>
              <a:off x="9568184" y="1982699"/>
              <a:ext cx="417600" cy="417600"/>
              <a:chOff x="4289612" y="1982699"/>
              <a:chExt cx="417600" cy="417600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343548" y="2686428"/>
              <a:ext cx="417600" cy="417600"/>
              <a:chOff x="4289612" y="1982699"/>
              <a:chExt cx="417600" cy="417600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1147677" y="3390157"/>
              <a:ext cx="417600" cy="417600"/>
              <a:chOff x="4289612" y="1982699"/>
              <a:chExt cx="417600" cy="417600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7455125" y="3390157"/>
              <a:ext cx="417600" cy="417600"/>
              <a:chOff x="4289612" y="1982699"/>
              <a:chExt cx="417600" cy="417600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3231971" y="4093886"/>
              <a:ext cx="417600" cy="417600"/>
              <a:chOff x="4289612" y="1982699"/>
              <a:chExt cx="417600" cy="417600"/>
            </a:xfrm>
          </p:grpSpPr>
          <p:cxnSp>
            <p:nvCxnSpPr>
              <p:cNvPr id="162" name="Straight Connector 161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9566702" y="4093886"/>
              <a:ext cx="417600" cy="417600"/>
              <a:chOff x="4289612" y="1982699"/>
              <a:chExt cx="417600" cy="417600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5343177" y="4797615"/>
              <a:ext cx="417600" cy="417600"/>
              <a:chOff x="4289612" y="1982699"/>
              <a:chExt cx="417600" cy="417600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1147306" y="5501344"/>
              <a:ext cx="417600" cy="417600"/>
              <a:chOff x="4289612" y="1982699"/>
              <a:chExt cx="417600" cy="417600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>
              <a:off x="7461089" y="5501344"/>
              <a:ext cx="417600" cy="417600"/>
              <a:chOff x="4289612" y="1982699"/>
              <a:chExt cx="417600" cy="417600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7" name="Oval 176"/>
          <p:cNvSpPr/>
          <p:nvPr/>
        </p:nvSpPr>
        <p:spPr>
          <a:xfrm>
            <a:off x="5258480" y="1895663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5343645" y="3384275"/>
            <a:ext cx="428454" cy="2546433"/>
            <a:chOff x="5343645" y="3384275"/>
            <a:chExt cx="428454" cy="2546433"/>
          </a:xfrm>
        </p:grpSpPr>
        <p:grpSp>
          <p:nvGrpSpPr>
            <p:cNvPr id="178" name="Group 177"/>
            <p:cNvGrpSpPr/>
            <p:nvPr/>
          </p:nvGrpSpPr>
          <p:grpSpPr>
            <a:xfrm>
              <a:off x="5343645" y="3384275"/>
              <a:ext cx="417600" cy="417600"/>
              <a:chOff x="4289612" y="1982699"/>
              <a:chExt cx="417600" cy="417600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5349257" y="4099768"/>
              <a:ext cx="417600" cy="417600"/>
              <a:chOff x="4289612" y="1982699"/>
              <a:chExt cx="417600" cy="417600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5354499" y="5513108"/>
              <a:ext cx="417600" cy="417600"/>
              <a:chOff x="4289612" y="1982699"/>
              <a:chExt cx="417600" cy="417600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4289612" y="1983440"/>
                <a:ext cx="416859" cy="4168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H="1">
                <a:off x="4289612" y="1982699"/>
                <a:ext cx="417600" cy="417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8" name="Oval 187"/>
          <p:cNvSpPr/>
          <p:nvPr/>
        </p:nvSpPr>
        <p:spPr>
          <a:xfrm>
            <a:off x="7366431" y="1902479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/>
          <p:cNvGrpSpPr/>
          <p:nvPr/>
        </p:nvGrpSpPr>
        <p:grpSpPr>
          <a:xfrm>
            <a:off x="9565961" y="4797615"/>
            <a:ext cx="417600" cy="417600"/>
            <a:chOff x="4289612" y="1982699"/>
            <a:chExt cx="417600" cy="417600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4289612" y="1983440"/>
              <a:ext cx="416859" cy="4168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4289612" y="1982699"/>
              <a:ext cx="417600" cy="417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Oval 191"/>
          <p:cNvSpPr/>
          <p:nvPr/>
        </p:nvSpPr>
        <p:spPr>
          <a:xfrm>
            <a:off x="1055005" y="2596873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158947" y="2596873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7373682" y="2599161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9485259" y="2601724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163535" y="3297239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9470896" y="3297239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055005" y="4027866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7366430" y="4010534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055004" y="4722969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3146418" y="4726648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7373681" y="4722969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3163497" y="5426072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9470895" y="5426072"/>
            <a:ext cx="591671" cy="591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A5E8C113-C1F3-6F3B-AC6D-367B0F81D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8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8" grpId="0" animBg="1"/>
      <p:bldP spid="177" grpId="0" animBg="1"/>
      <p:bldP spid="188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994041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def</a:t>
            </a:r>
            <a:r>
              <a:rPr lang="nl-NL" sz="2400" dirty="0">
                <a:solidFill>
                  <a:srgbClr val="000000"/>
                </a:solidFill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0433FF"/>
                </a:solidFill>
                <a:latin typeface="Lucida Console" charset="0"/>
                <a:ea typeface="Calibri" charset="0"/>
                <a:cs typeface="Times New Roman" charset="0"/>
              </a:rPr>
              <a:t>zeef</a:t>
            </a:r>
            <a:r>
              <a:rPr lang="nl-NL" sz="2400" dirty="0">
                <a:solidFill>
                  <a:srgbClr val="000000"/>
                </a:solidFill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maximum</a:t>
            </a:r>
            <a:r>
              <a:rPr lang="nl-NL" sz="2400" dirty="0">
                <a:solidFill>
                  <a:srgbClr val="000000"/>
                </a:solidFill>
                <a:latin typeface="Lucida Console" charset="0"/>
                <a:ea typeface="Calibri" charset="0"/>
                <a:cs typeface="Times New Roman" charset="0"/>
              </a:rPr>
              <a:t>):</a:t>
            </a:r>
            <a:endParaRPr lang="en-US" sz="1400" dirty="0">
              <a:solidFill>
                <a:srgbClr val="008F00"/>
              </a:solidFill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nummers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list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range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2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, 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maximum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+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priemgetallen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[]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nl-NL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while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len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(nummers)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&gt;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    priem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nummers[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]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    </a:t>
            </a: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priemgetallen</a:t>
            </a:r>
            <a:r>
              <a:rPr lang="nl-NL" sz="2400" dirty="0" err="1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.</a:t>
            </a: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append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(priem)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i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while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i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&lt;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len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nummers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if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nummers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[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i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]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%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priem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    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del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nummers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[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i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]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else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            i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i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+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return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priemgetallen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(zeef(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100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)) 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[2, 3, 5, 7, </a:t>
              </a:r>
              <a:endParaRPr lang="en-US" sz="4800" dirty="0">
                <a:solidFill>
                  <a:srgbClr val="33FF33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0400" y="576259"/>
            <a:ext cx="8627565" cy="1188049"/>
            <a:chOff x="-3520439" y="1386171"/>
            <a:chExt cx="8627565" cy="1188049"/>
          </a:xfrm>
        </p:grpSpPr>
        <p:sp>
          <p:nvSpPr>
            <p:cNvPr id="12" name="Oval 5"/>
            <p:cNvSpPr/>
            <p:nvPr/>
          </p:nvSpPr>
          <p:spPr>
            <a:xfrm>
              <a:off x="-3520439" y="1603288"/>
              <a:ext cx="5093794" cy="90095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flipV="1">
              <a:off x="1573355" y="1386171"/>
              <a:ext cx="1261218" cy="43450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057650"/>
                <a:gd name="connsiteY0" fmla="*/ 1 h 1323753"/>
                <a:gd name="connsiteX1" fmla="*/ 1057650 w 1057650"/>
                <a:gd name="connsiteY1" fmla="*/ 926163 h 1323753"/>
                <a:gd name="connsiteX0" fmla="*/ 0 w 1057650"/>
                <a:gd name="connsiteY0" fmla="*/ 1 h 2230115"/>
                <a:gd name="connsiteX1" fmla="*/ 1057650 w 1057650"/>
                <a:gd name="connsiteY1" fmla="*/ 926163 h 2230115"/>
                <a:gd name="connsiteX0" fmla="*/ 0 w 1057650"/>
                <a:gd name="connsiteY0" fmla="*/ 1 h 2714925"/>
                <a:gd name="connsiteX1" fmla="*/ 1057650 w 1057650"/>
                <a:gd name="connsiteY1" fmla="*/ 926163 h 271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7650" h="2714925">
                  <a:moveTo>
                    <a:pt x="0" y="1"/>
                  </a:moveTo>
                  <a:cubicBezTo>
                    <a:pt x="182732" y="3634052"/>
                    <a:pt x="660887" y="3283137"/>
                    <a:pt x="1057650" y="9261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8785" y="1497002"/>
              <a:ext cx="23183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lijst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met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getallen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0390" y="1679475"/>
            <a:ext cx="8486545" cy="1144347"/>
            <a:chOff x="46230" y="1888367"/>
            <a:chExt cx="8486545" cy="1144347"/>
          </a:xfrm>
        </p:grpSpPr>
        <p:sp>
          <p:nvSpPr>
            <p:cNvPr id="24" name="Oval 5"/>
            <p:cNvSpPr/>
            <p:nvPr/>
          </p:nvSpPr>
          <p:spPr>
            <a:xfrm>
              <a:off x="46230" y="1888367"/>
              <a:ext cx="3227294" cy="605738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381986" y="2142915"/>
              <a:ext cx="1056871" cy="125353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068275"/>
                <a:gd name="connsiteY0" fmla="*/ 1 h 1040008"/>
                <a:gd name="connsiteX1" fmla="*/ 1068275 w 1068275"/>
                <a:gd name="connsiteY1" fmla="*/ 196083 h 1040008"/>
                <a:gd name="connsiteX0" fmla="*/ 0 w 1068275"/>
                <a:gd name="connsiteY0" fmla="*/ 1 h 864474"/>
                <a:gd name="connsiteX1" fmla="*/ 1068275 w 1068275"/>
                <a:gd name="connsiteY1" fmla="*/ 196083 h 864474"/>
                <a:gd name="connsiteX0" fmla="*/ 0 w 1068275"/>
                <a:gd name="connsiteY0" fmla="*/ 1 h 1022709"/>
                <a:gd name="connsiteX1" fmla="*/ 1068275 w 1068275"/>
                <a:gd name="connsiteY1" fmla="*/ 196083 h 1022709"/>
                <a:gd name="connsiteX0" fmla="*/ 0 w 1068275"/>
                <a:gd name="connsiteY0" fmla="*/ 1 h 471803"/>
                <a:gd name="connsiteX1" fmla="*/ 1068275 w 1068275"/>
                <a:gd name="connsiteY1" fmla="*/ 196083 h 471803"/>
                <a:gd name="connsiteX0" fmla="*/ 0 w 869207"/>
                <a:gd name="connsiteY0" fmla="*/ 1 h 471803"/>
                <a:gd name="connsiteX1" fmla="*/ 869207 w 869207"/>
                <a:gd name="connsiteY1" fmla="*/ 196083 h 471803"/>
                <a:gd name="connsiteX0" fmla="*/ 0 w 869207"/>
                <a:gd name="connsiteY0" fmla="*/ 1 h 413672"/>
                <a:gd name="connsiteX1" fmla="*/ 869207 w 869207"/>
                <a:gd name="connsiteY1" fmla="*/ 196083 h 41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9207" h="413672">
                  <a:moveTo>
                    <a:pt x="0" y="1"/>
                  </a:moveTo>
                  <a:cubicBezTo>
                    <a:pt x="455739" y="36004"/>
                    <a:pt x="433616" y="767898"/>
                    <a:pt x="869207" y="19608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85635" y="1955496"/>
              <a:ext cx="41471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doorgaan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tot de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lijst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leeg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is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30391" y="3461950"/>
            <a:ext cx="9172184" cy="2891005"/>
            <a:chOff x="-874896" y="949848"/>
            <a:chExt cx="9172184" cy="2891005"/>
          </a:xfrm>
        </p:grpSpPr>
        <p:sp>
          <p:nvSpPr>
            <p:cNvPr id="28" name="Oval 5"/>
            <p:cNvSpPr/>
            <p:nvPr/>
          </p:nvSpPr>
          <p:spPr>
            <a:xfrm>
              <a:off x="-874896" y="949848"/>
              <a:ext cx="6095044" cy="1706857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573355" y="2803676"/>
              <a:ext cx="1234324" cy="69505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07679" y="3256078"/>
              <a:ext cx="54896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veelvouden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wegstrepen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34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367005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def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0433FF"/>
                </a:solidFill>
                <a:latin typeface="Lucida Console" charset="0"/>
                <a:ea typeface="Calibri" charset="0"/>
                <a:cs typeface="Times New Roman" charset="0"/>
              </a:rPr>
              <a:t>tellen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(nummer):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nl-NL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if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&gt;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    </a:t>
            </a: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    tellen(nummer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-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tellen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4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4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3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57400" y="1575269"/>
            <a:ext cx="4890088" cy="1753775"/>
            <a:chOff x="797048" y="1634535"/>
            <a:chExt cx="4890088" cy="1753775"/>
          </a:xfrm>
        </p:grpSpPr>
        <p:sp>
          <p:nvSpPr>
            <p:cNvPr id="16" name="Oval 5"/>
            <p:cNvSpPr/>
            <p:nvPr/>
          </p:nvSpPr>
          <p:spPr>
            <a:xfrm>
              <a:off x="797048" y="1634535"/>
              <a:ext cx="1371599" cy="854514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42476" y="2590347"/>
              <a:ext cx="1234324" cy="578639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76800" y="2803535"/>
              <a:ext cx="2910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recursie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pic>
        <p:nvPicPr>
          <p:cNvPr id="3" name="Afbeelding 2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33692544-9F54-3E3F-9FBC-5C28EF668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669506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effectLst/>
                <a:latin typeface="Courier" charset="0"/>
                <a:ea typeface="Calibri" charset="0"/>
                <a:cs typeface="Times New Roman" charset="0"/>
              </a:rPr>
              <a:t>Python Online </a:t>
            </a:r>
            <a:r>
              <a:rPr lang="en-US" sz="1400" dirty="0" err="1">
                <a:effectLst/>
                <a:latin typeface="Courier" charset="0"/>
                <a:ea typeface="Calibri" charset="0"/>
                <a:cs typeface="Times New Roman" charset="0"/>
              </a:rPr>
              <a:t>uitvoeren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5F54AB0-9E57-49F9-8309-1A30BFFF3726}"/>
              </a:ext>
            </a:extLst>
          </p:cNvPr>
          <p:cNvSpPr txBox="1"/>
          <p:nvPr/>
        </p:nvSpPr>
        <p:spPr>
          <a:xfrm>
            <a:off x="1640542" y="1823394"/>
            <a:ext cx="85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https://www.programiz.com/python-programming/online-compiler/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DEB4A63-6E29-4C40-92B4-8BE4DFC8A3F0}"/>
              </a:ext>
            </a:extLst>
          </p:cNvPr>
          <p:cNvSpPr txBox="1"/>
          <p:nvPr/>
        </p:nvSpPr>
        <p:spPr>
          <a:xfrm>
            <a:off x="1638448" y="2699700"/>
            <a:ext cx="85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https://www.tutorialspoint.com/execute_python_online.php</a:t>
            </a:r>
            <a:endParaRPr lang="LID4096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5E6FD7D-7EB4-4CCE-8486-025A5BCA03CB}"/>
              </a:ext>
            </a:extLst>
          </p:cNvPr>
          <p:cNvSpPr txBox="1"/>
          <p:nvPr/>
        </p:nvSpPr>
        <p:spPr>
          <a:xfrm>
            <a:off x="1638448" y="3613667"/>
            <a:ext cx="85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http://pythonfiddle.com/</a:t>
            </a:r>
            <a:endParaRPr lang="LID4096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369BA8A-12B4-4E1C-822F-F360A80B00C1}"/>
              </a:ext>
            </a:extLst>
          </p:cNvPr>
          <p:cNvSpPr txBox="1"/>
          <p:nvPr/>
        </p:nvSpPr>
        <p:spPr>
          <a:xfrm>
            <a:off x="1640542" y="4501346"/>
            <a:ext cx="8550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https://www.jdoodle.com/python3-programming-online/</a:t>
            </a:r>
            <a:endParaRPr lang="LID4096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B407B8C-9E4E-4ADF-AB1C-3FF4E3868024}"/>
              </a:ext>
            </a:extLst>
          </p:cNvPr>
          <p:cNvSpPr txBox="1"/>
          <p:nvPr/>
        </p:nvSpPr>
        <p:spPr>
          <a:xfrm>
            <a:off x="3087585" y="5204359"/>
            <a:ext cx="8550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Repl.it</a:t>
            </a:r>
          </a:p>
        </p:txBody>
      </p:sp>
      <p:pic>
        <p:nvPicPr>
          <p:cNvPr id="2" name="Afbeelding 1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3D43D167-7B5E-DA44-BD56-D46C471BC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32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339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def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solidFill>
                  <a:srgbClr val="0433FF"/>
                </a:solidFill>
                <a:latin typeface="Lucida Console" charset="0"/>
                <a:ea typeface="Calibri" charset="0"/>
                <a:cs typeface="Times New Roman" charset="0"/>
              </a:rPr>
              <a:t>ggd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(a, b):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318" y="787970"/>
            <a:ext cx="465268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?</a:t>
            </a:r>
          </a:p>
        </p:txBody>
      </p:sp>
      <p:pic>
        <p:nvPicPr>
          <p:cNvPr id="3" name="Afbeelding 2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86ACBE30-3126-7289-E567-0E000C45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4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Grootste</a:t>
            </a:r>
            <a:r>
              <a:rPr lang="en-US" dirty="0"/>
              <a:t> </a:t>
            </a:r>
            <a:r>
              <a:rPr lang="en-US" dirty="0" err="1"/>
              <a:t>gemene</a:t>
            </a:r>
            <a:r>
              <a:rPr lang="en-US" dirty="0"/>
              <a:t> </a:t>
            </a:r>
            <a:r>
              <a:rPr lang="en-US" dirty="0" err="1"/>
              <a:t>deler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</a:t>
            </a:r>
            <a:r>
              <a:rPr lang="en-US" dirty="0"/>
              <a:t> van </a:t>
            </a:r>
            <a:r>
              <a:rPr lang="en-US" dirty="0" err="1"/>
              <a:t>Euclides</a:t>
            </a:r>
            <a:endParaRPr lang="en-US" dirty="0"/>
          </a:p>
          <a:p>
            <a:r>
              <a:rPr lang="en-US" dirty="0" err="1"/>
              <a:t>Bereken</a:t>
            </a:r>
            <a:r>
              <a:rPr lang="en-US" dirty="0"/>
              <a:t> de rest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deling</a:t>
            </a:r>
            <a:r>
              <a:rPr lang="en-US" dirty="0"/>
              <a:t> van het </a:t>
            </a:r>
            <a:r>
              <a:rPr lang="en-US" dirty="0" err="1"/>
              <a:t>grooste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gedeeld</a:t>
            </a:r>
            <a:r>
              <a:rPr lang="en-US" dirty="0"/>
              <a:t> door het </a:t>
            </a:r>
            <a:r>
              <a:rPr lang="en-US" dirty="0" err="1"/>
              <a:t>kleinste</a:t>
            </a:r>
            <a:r>
              <a:rPr lang="en-US" dirty="0"/>
              <a:t> </a:t>
            </a:r>
            <a:r>
              <a:rPr lang="en-US" dirty="0" err="1"/>
              <a:t>getal</a:t>
            </a:r>
            <a:endParaRPr lang="en-US" dirty="0"/>
          </a:p>
          <a:p>
            <a:r>
              <a:rPr lang="en-US" dirty="0"/>
              <a:t>Neem nu het </a:t>
            </a:r>
            <a:r>
              <a:rPr lang="en-US" dirty="0" err="1"/>
              <a:t>kleinste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berekende</a:t>
            </a:r>
            <a:r>
              <a:rPr lang="en-US" dirty="0"/>
              <a:t> rest</a:t>
            </a:r>
          </a:p>
          <a:p>
            <a:r>
              <a:rPr lang="en-US" dirty="0" err="1"/>
              <a:t>Herhaal</a:t>
            </a:r>
            <a:r>
              <a:rPr lang="en-US" dirty="0"/>
              <a:t> het </a:t>
            </a:r>
            <a:r>
              <a:rPr lang="en-US" dirty="0" err="1"/>
              <a:t>algoritme</a:t>
            </a:r>
            <a:r>
              <a:rPr lang="en-US" dirty="0"/>
              <a:t> tot </a:t>
            </a:r>
            <a:r>
              <a:rPr lang="en-US" dirty="0" err="1"/>
              <a:t>er</a:t>
            </a:r>
            <a:r>
              <a:rPr lang="en-US" dirty="0"/>
              <a:t> 0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komt</a:t>
            </a:r>
            <a:endParaRPr lang="en-US" dirty="0"/>
          </a:p>
          <a:p>
            <a:r>
              <a:rPr lang="en-US" dirty="0"/>
              <a:t>Het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is </a:t>
            </a:r>
            <a:r>
              <a:rPr lang="en-US" dirty="0" err="1"/>
              <a:t>dan</a:t>
            </a:r>
            <a:r>
              <a:rPr lang="en-US" dirty="0"/>
              <a:t> de </a:t>
            </a:r>
            <a:r>
              <a:rPr lang="en-US" dirty="0" err="1"/>
              <a:t>grootste</a:t>
            </a:r>
            <a:r>
              <a:rPr lang="en-US" dirty="0"/>
              <a:t> </a:t>
            </a:r>
            <a:r>
              <a:rPr lang="en-US" dirty="0" err="1"/>
              <a:t>gemene</a:t>
            </a:r>
            <a:r>
              <a:rPr lang="en-US" dirty="0"/>
              <a:t> </a:t>
            </a:r>
            <a:r>
              <a:rPr lang="en-US" dirty="0" err="1"/>
              <a:t>deler</a:t>
            </a:r>
            <a:endParaRPr lang="en-US" dirty="0"/>
          </a:p>
        </p:txBody>
      </p:sp>
      <p:pic>
        <p:nvPicPr>
          <p:cNvPr id="4" name="Afbeelding 3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C61CE56B-0EAE-CE08-8054-6D7FD7BDD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04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Grootste</a:t>
            </a:r>
            <a:r>
              <a:rPr lang="en-US" dirty="0"/>
              <a:t> </a:t>
            </a:r>
            <a:r>
              <a:rPr lang="en-US" dirty="0" err="1"/>
              <a:t>gemene</a:t>
            </a:r>
            <a:r>
              <a:rPr lang="en-US" dirty="0"/>
              <a:t> </a:t>
            </a:r>
            <a:r>
              <a:rPr lang="en-US" dirty="0" err="1"/>
              <a:t>deler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800" y="1825200"/>
            <a:ext cx="2281518" cy="584775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3200" dirty="0" err="1"/>
              <a:t>ggd</a:t>
            </a:r>
            <a:r>
              <a:rPr lang="en-US" sz="3200" dirty="0"/>
              <a:t>(105, 28)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800" y="1825200"/>
            <a:ext cx="4078941" cy="156966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3200" dirty="0" err="1"/>
              <a:t>ggd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105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70C0"/>
                </a:solidFill>
              </a:rPr>
              <a:t>28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105</a:t>
            </a:r>
            <a:r>
              <a:rPr lang="en-US" sz="3200" dirty="0"/>
              <a:t>/</a:t>
            </a:r>
            <a:r>
              <a:rPr lang="en-US" sz="3200" dirty="0">
                <a:solidFill>
                  <a:srgbClr val="0070C0"/>
                </a:solidFill>
              </a:rPr>
              <a:t>28</a:t>
            </a:r>
            <a:r>
              <a:rPr lang="en-US" sz="3200" dirty="0"/>
              <a:t> = 3, rest 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800" y="1825200"/>
            <a:ext cx="5002307" cy="156966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3200" dirty="0" err="1"/>
              <a:t>ggd</a:t>
            </a:r>
            <a:r>
              <a:rPr lang="en-US" sz="3200" dirty="0"/>
              <a:t>(105, 28) = </a:t>
            </a:r>
            <a:r>
              <a:rPr lang="en-US" sz="3200" dirty="0" err="1"/>
              <a:t>ggd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28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70C0"/>
                </a:solidFill>
              </a:rPr>
              <a:t>21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105/</a:t>
            </a:r>
            <a:r>
              <a:rPr lang="en-US" sz="3200" dirty="0">
                <a:solidFill>
                  <a:srgbClr val="FF0000"/>
                </a:solidFill>
              </a:rPr>
              <a:t>28</a:t>
            </a:r>
            <a:r>
              <a:rPr lang="en-US" sz="3200" dirty="0"/>
              <a:t> = 3, rest </a:t>
            </a:r>
            <a:r>
              <a:rPr lang="en-US" sz="3200" dirty="0">
                <a:solidFill>
                  <a:srgbClr val="0070C0"/>
                </a:solidFill>
              </a:rPr>
              <a:t>21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800" y="1825200"/>
            <a:ext cx="5002307" cy="2062103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3200" dirty="0" err="1"/>
              <a:t>ggd</a:t>
            </a:r>
            <a:r>
              <a:rPr lang="en-US" sz="3200" dirty="0"/>
              <a:t>(105, 28) = </a:t>
            </a:r>
            <a:r>
              <a:rPr lang="en-US" sz="3200" dirty="0" err="1"/>
              <a:t>ggd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28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70C0"/>
                </a:solidFill>
              </a:rPr>
              <a:t>21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105/28 = 3, rest 21</a:t>
            </a:r>
          </a:p>
          <a:p>
            <a:r>
              <a:rPr lang="en-US" sz="3200" dirty="0">
                <a:solidFill>
                  <a:srgbClr val="FF0000"/>
                </a:solidFill>
              </a:rPr>
              <a:t>28</a:t>
            </a:r>
            <a:r>
              <a:rPr lang="en-US" sz="3200" dirty="0"/>
              <a:t>/</a:t>
            </a:r>
            <a:r>
              <a:rPr lang="en-US" sz="3200" dirty="0">
                <a:solidFill>
                  <a:srgbClr val="0070C0"/>
                </a:solidFill>
              </a:rPr>
              <a:t>21</a:t>
            </a:r>
            <a:r>
              <a:rPr lang="en-US" sz="3200" dirty="0"/>
              <a:t> = 1, rest 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8800" y="1825200"/>
            <a:ext cx="6983507" cy="2062103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3200" dirty="0" err="1"/>
              <a:t>ggd</a:t>
            </a:r>
            <a:r>
              <a:rPr lang="en-US" sz="3200" dirty="0"/>
              <a:t>(105, 28) = </a:t>
            </a:r>
            <a:r>
              <a:rPr lang="en-US" sz="3200" dirty="0" err="1"/>
              <a:t>ggd</a:t>
            </a:r>
            <a:r>
              <a:rPr lang="en-US" sz="3200" dirty="0"/>
              <a:t>(28, 21) = </a:t>
            </a:r>
            <a:r>
              <a:rPr lang="en-US" sz="3200" dirty="0" err="1"/>
              <a:t>ggd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21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70C0"/>
                </a:solidFill>
              </a:rPr>
              <a:t>7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105/28 = 3, rest 21</a:t>
            </a:r>
          </a:p>
          <a:p>
            <a:r>
              <a:rPr lang="en-US" sz="3200" dirty="0"/>
              <a:t>28/</a:t>
            </a:r>
            <a:r>
              <a:rPr lang="en-US" sz="3200" dirty="0">
                <a:solidFill>
                  <a:srgbClr val="FF0000"/>
                </a:solidFill>
              </a:rPr>
              <a:t>21</a:t>
            </a:r>
            <a:r>
              <a:rPr lang="en-US" sz="3200" dirty="0"/>
              <a:t> = 1, rest </a:t>
            </a:r>
            <a:r>
              <a:rPr lang="en-US" sz="32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800" y="1825200"/>
            <a:ext cx="6983507" cy="2554545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3200" dirty="0" err="1"/>
              <a:t>ggd</a:t>
            </a:r>
            <a:r>
              <a:rPr lang="en-US" sz="3200" dirty="0"/>
              <a:t>(105, 28) = </a:t>
            </a:r>
            <a:r>
              <a:rPr lang="en-US" sz="3200" dirty="0" err="1"/>
              <a:t>ggd</a:t>
            </a:r>
            <a:r>
              <a:rPr lang="en-US" sz="3200" dirty="0"/>
              <a:t>(28, 21) = </a:t>
            </a:r>
            <a:r>
              <a:rPr lang="en-US" sz="3200" dirty="0" err="1"/>
              <a:t>ggd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21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70C0"/>
                </a:solidFill>
              </a:rPr>
              <a:t>7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105/28 = 3, rest 21</a:t>
            </a:r>
          </a:p>
          <a:p>
            <a:r>
              <a:rPr lang="en-US" sz="3200" dirty="0"/>
              <a:t>28/21 = 1, rest 7</a:t>
            </a:r>
          </a:p>
          <a:p>
            <a:r>
              <a:rPr lang="en-US" sz="3200" dirty="0">
                <a:solidFill>
                  <a:srgbClr val="FF0000"/>
                </a:solidFill>
              </a:rPr>
              <a:t>21</a:t>
            </a:r>
            <a:r>
              <a:rPr lang="en-US" sz="3200" dirty="0"/>
              <a:t>/</a:t>
            </a:r>
            <a:r>
              <a:rPr lang="en-US" sz="3200" dirty="0">
                <a:solidFill>
                  <a:srgbClr val="0070C0"/>
                </a:solidFill>
              </a:rPr>
              <a:t>7</a:t>
            </a:r>
            <a:r>
              <a:rPr lang="en-US" sz="3200" dirty="0"/>
              <a:t> = 3, rest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800" y="1825200"/>
            <a:ext cx="7458636" cy="2554545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3200" dirty="0" err="1"/>
              <a:t>ggd</a:t>
            </a:r>
            <a:r>
              <a:rPr lang="en-US" sz="3200" dirty="0"/>
              <a:t>(105, 28) = </a:t>
            </a:r>
            <a:r>
              <a:rPr lang="en-US" sz="3200" dirty="0" err="1"/>
              <a:t>ggd</a:t>
            </a:r>
            <a:r>
              <a:rPr lang="en-US" sz="3200" dirty="0"/>
              <a:t>(28, 21) = </a:t>
            </a:r>
            <a:r>
              <a:rPr lang="en-US" sz="3200" dirty="0" err="1"/>
              <a:t>ggd</a:t>
            </a:r>
            <a:r>
              <a:rPr lang="en-US" sz="3200" dirty="0"/>
              <a:t>(21, 7) = </a:t>
            </a:r>
            <a:r>
              <a:rPr lang="en-US" sz="3200" dirty="0">
                <a:solidFill>
                  <a:srgbClr val="FF0000"/>
                </a:solidFill>
              </a:rPr>
              <a:t>7</a:t>
            </a:r>
          </a:p>
          <a:p>
            <a:endParaRPr lang="en-US" sz="3200" dirty="0"/>
          </a:p>
          <a:p>
            <a:r>
              <a:rPr lang="en-US" sz="3200" dirty="0"/>
              <a:t>105/28 = 3, rest 21</a:t>
            </a:r>
          </a:p>
          <a:p>
            <a:r>
              <a:rPr lang="en-US" sz="3200" dirty="0"/>
              <a:t>28/21 = 1, rest 7</a:t>
            </a:r>
          </a:p>
          <a:p>
            <a:r>
              <a:rPr lang="en-US" sz="3200" dirty="0"/>
              <a:t>21/</a:t>
            </a:r>
            <a:r>
              <a:rPr lang="en-US" sz="3200" dirty="0">
                <a:solidFill>
                  <a:srgbClr val="FF0000"/>
                </a:solidFill>
              </a:rPr>
              <a:t>7</a:t>
            </a:r>
            <a:r>
              <a:rPr lang="en-US" sz="3200" dirty="0"/>
              <a:t> = 3, rest </a:t>
            </a:r>
            <a:r>
              <a:rPr lang="en-US" sz="3200" dirty="0">
                <a:solidFill>
                  <a:srgbClr val="0070C0"/>
                </a:solidFill>
              </a:rPr>
              <a:t>0</a:t>
            </a:r>
          </a:p>
        </p:txBody>
      </p:sp>
      <p:pic>
        <p:nvPicPr>
          <p:cNvPr id="3" name="Afbeelding 2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06C843E3-70F7-FE20-F1C7-C08B858B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0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5" grpId="1"/>
      <p:bldP spid="16" grpId="0"/>
      <p:bldP spid="16" grpId="1"/>
      <p:bldP spid="18" grpId="0"/>
      <p:bldP spid="18" grpId="1"/>
      <p:bldP spid="19" grpId="0"/>
      <p:bldP spid="19" grpId="1"/>
      <p:bldP spid="20" grpId="0"/>
      <p:bldP spid="20" grpId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075BEC3A-7C1A-F5D7-9D6D-05EFDFB2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967" y="361032"/>
            <a:ext cx="1058245" cy="12824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624709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def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solidFill>
                  <a:srgbClr val="0433FF"/>
                </a:solidFill>
                <a:latin typeface="Lucida Console" charset="0"/>
                <a:ea typeface="Calibri" charset="0"/>
                <a:cs typeface="Times New Roman" charset="0"/>
              </a:rPr>
              <a:t>ggd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(a, b):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if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a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&lt;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b: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hulp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a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a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b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b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hulp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rest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a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%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b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if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rest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return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b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else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return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ggd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(b, rest)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ggd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12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,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6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ggd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12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,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9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ggd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16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,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9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))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6</a:t>
              </a:r>
            </a:p>
            <a:p>
              <a:r>
                <a:rPr lang="cs-CZ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3</a:t>
              </a:r>
            </a:p>
            <a:p>
              <a:r>
                <a:rPr lang="cs-CZ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73307" y="940482"/>
            <a:ext cx="9749117" cy="1687519"/>
            <a:chOff x="-575531" y="1279748"/>
            <a:chExt cx="9749117" cy="1687519"/>
          </a:xfrm>
        </p:grpSpPr>
        <p:sp>
          <p:nvSpPr>
            <p:cNvPr id="14" name="Oval 5"/>
            <p:cNvSpPr/>
            <p:nvPr/>
          </p:nvSpPr>
          <p:spPr>
            <a:xfrm>
              <a:off x="-575531" y="1497003"/>
              <a:ext cx="2622176" cy="1470264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1787106" y="1279748"/>
              <a:ext cx="1261218" cy="43450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057650"/>
                <a:gd name="connsiteY0" fmla="*/ 1 h 1323753"/>
                <a:gd name="connsiteX1" fmla="*/ 1057650 w 1057650"/>
                <a:gd name="connsiteY1" fmla="*/ 926163 h 1323753"/>
                <a:gd name="connsiteX0" fmla="*/ 0 w 1057650"/>
                <a:gd name="connsiteY0" fmla="*/ 1 h 2230115"/>
                <a:gd name="connsiteX1" fmla="*/ 1057650 w 1057650"/>
                <a:gd name="connsiteY1" fmla="*/ 926163 h 2230115"/>
                <a:gd name="connsiteX0" fmla="*/ 0 w 1057650"/>
                <a:gd name="connsiteY0" fmla="*/ 1 h 2714925"/>
                <a:gd name="connsiteX1" fmla="*/ 1057650 w 1057650"/>
                <a:gd name="connsiteY1" fmla="*/ 926163 h 271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7650" h="2714925">
                  <a:moveTo>
                    <a:pt x="0" y="1"/>
                  </a:moveTo>
                  <a:cubicBezTo>
                    <a:pt x="182732" y="3634052"/>
                    <a:pt x="660887" y="3283137"/>
                    <a:pt x="1057650" y="9261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8785" y="1497002"/>
              <a:ext cx="6384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zorg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dat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a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groter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is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dan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b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61160" y="2784159"/>
            <a:ext cx="9314198" cy="956705"/>
            <a:chOff x="970879" y="1386171"/>
            <a:chExt cx="9314198" cy="956705"/>
          </a:xfrm>
        </p:grpSpPr>
        <p:sp>
          <p:nvSpPr>
            <p:cNvPr id="18" name="Oval 5"/>
            <p:cNvSpPr/>
            <p:nvPr/>
          </p:nvSpPr>
          <p:spPr>
            <a:xfrm>
              <a:off x="970879" y="1764653"/>
              <a:ext cx="602476" cy="57822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V="1">
              <a:off x="1573355" y="1386171"/>
              <a:ext cx="963858" cy="43450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057650"/>
                <a:gd name="connsiteY0" fmla="*/ 1 h 1323753"/>
                <a:gd name="connsiteX1" fmla="*/ 1057650 w 1057650"/>
                <a:gd name="connsiteY1" fmla="*/ 926163 h 1323753"/>
                <a:gd name="connsiteX0" fmla="*/ 0 w 1057650"/>
                <a:gd name="connsiteY0" fmla="*/ 1 h 2230115"/>
                <a:gd name="connsiteX1" fmla="*/ 1057650 w 1057650"/>
                <a:gd name="connsiteY1" fmla="*/ 926163 h 2230115"/>
                <a:gd name="connsiteX0" fmla="*/ 0 w 1057650"/>
                <a:gd name="connsiteY0" fmla="*/ 1 h 2714925"/>
                <a:gd name="connsiteX1" fmla="*/ 1057650 w 1057650"/>
                <a:gd name="connsiteY1" fmla="*/ 926163 h 271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7650" h="2714925">
                  <a:moveTo>
                    <a:pt x="0" y="1"/>
                  </a:moveTo>
                  <a:cubicBezTo>
                    <a:pt x="182732" y="3634052"/>
                    <a:pt x="660887" y="3283137"/>
                    <a:pt x="1057650" y="9261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28072" y="1540938"/>
              <a:ext cx="7857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g</a:t>
              </a:r>
              <a:r>
                <a:rPr lang="en-US" sz="320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een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rest,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antwoord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gevonden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33460" y="3770100"/>
            <a:ext cx="4890088" cy="1753775"/>
            <a:chOff x="797048" y="1634535"/>
            <a:chExt cx="4890088" cy="1753775"/>
          </a:xfrm>
        </p:grpSpPr>
        <p:sp>
          <p:nvSpPr>
            <p:cNvPr id="22" name="Oval 5"/>
            <p:cNvSpPr/>
            <p:nvPr/>
          </p:nvSpPr>
          <p:spPr>
            <a:xfrm>
              <a:off x="797048" y="1634535"/>
              <a:ext cx="1371599" cy="854514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542476" y="2590347"/>
              <a:ext cx="1234324" cy="578639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76800" y="2803535"/>
              <a:ext cx="2910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recursie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64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>
                <a:latin typeface="Lucida Console" charset="0"/>
                <a:ea typeface="Lucida Console" charset="0"/>
                <a:cs typeface="Lucida Console" charset="0"/>
              </a:rPr>
              <a:t>Werk met de Python editor aan de opdrachten</a:t>
            </a:r>
            <a:endParaRPr lang="en-US" sz="4800" dirty="0">
              <a:latin typeface="Lucida Console" charset="0"/>
              <a:ea typeface="Lucida Console" charset="0"/>
              <a:cs typeface="Lucida Console" charset="0"/>
            </a:endParaRPr>
          </a:p>
          <a:p>
            <a:pPr algn="ctr"/>
            <a:endParaRPr lang="en-US" sz="48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7771703"/>
          </a:xfrm>
        </p:spPr>
      </p:pic>
      <p:grpSp>
        <p:nvGrpSpPr>
          <p:cNvPr id="6" name="Group 5"/>
          <p:cNvGrpSpPr/>
          <p:nvPr/>
        </p:nvGrpSpPr>
        <p:grpSpPr>
          <a:xfrm>
            <a:off x="0" y="1306269"/>
            <a:ext cx="5800023" cy="3207705"/>
            <a:chOff x="838201" y="1507525"/>
            <a:chExt cx="4130787" cy="3207705"/>
          </a:xfrm>
        </p:grpSpPr>
        <p:sp>
          <p:nvSpPr>
            <p:cNvPr id="7" name="Oval 5"/>
            <p:cNvSpPr/>
            <p:nvPr/>
          </p:nvSpPr>
          <p:spPr>
            <a:xfrm>
              <a:off x="838201" y="1507525"/>
              <a:ext cx="1435444" cy="1149180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3355" y="2803675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07679" y="3761123"/>
              <a:ext cx="21613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Python-</a:t>
              </a:r>
              <a:r>
                <a:rPr lang="en-US" sz="28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versie</a:t>
              </a:r>
              <a:endParaRPr lang="en-US" sz="28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  <a:p>
              <a:r>
                <a:rPr lang="en-US" sz="28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Gebruik</a:t>
              </a:r>
              <a:r>
                <a:rPr lang="en-US" sz="28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3.6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54442" y="0"/>
            <a:ext cx="6608874" cy="2053914"/>
            <a:chOff x="533066" y="1731518"/>
            <a:chExt cx="5745754" cy="2053914"/>
          </a:xfrm>
        </p:grpSpPr>
        <p:sp>
          <p:nvSpPr>
            <p:cNvPr id="11" name="Oval 5"/>
            <p:cNvSpPr/>
            <p:nvPr/>
          </p:nvSpPr>
          <p:spPr>
            <a:xfrm>
              <a:off x="533066" y="1731518"/>
              <a:ext cx="1038547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280153" y="2517795"/>
              <a:ext cx="1594027" cy="1036805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88218">
                  <a:moveTo>
                    <a:pt x="0" y="0"/>
                  </a:moveTo>
                  <a:cubicBezTo>
                    <a:pt x="2306" y="2121678"/>
                    <a:pt x="526387" y="2629561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9876" y="3200657"/>
              <a:ext cx="33589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code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uitvoeren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5215951"/>
            <a:ext cx="12577010" cy="2069616"/>
          </a:xfrm>
          <a:prstGeom prst="rect">
            <a:avLst/>
          </a:prstGeom>
          <a:noFill/>
        </p:spPr>
        <p:txBody>
          <a:bodyPr wrap="square" lIns="720000" tIns="720000" rIns="720000" bIns="720000" rtlCol="0">
            <a:spAutoFit/>
          </a:bodyPr>
          <a:lstStyle/>
          <a:p>
            <a:pPr algn="ctr"/>
            <a:r>
              <a:rPr lang="en-US" sz="4000" strike="dblStrike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https://</a:t>
            </a:r>
            <a:r>
              <a:rPr lang="en-US" sz="4000" strike="dblStrike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www.pyfiddle.io</a:t>
            </a:r>
            <a:endParaRPr lang="en-US" sz="4000" strike="dblStrike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6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while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&lt;=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4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+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4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19365" y="3580748"/>
              <a:ext cx="517263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3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6141" y="1646795"/>
            <a:ext cx="4639235" cy="2499003"/>
            <a:chOff x="726141" y="2376000"/>
            <a:chExt cx="4639235" cy="249900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26141" y="2376000"/>
              <a:ext cx="69924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046556" y="2521902"/>
              <a:ext cx="4318820" cy="2353101"/>
              <a:chOff x="1466105" y="2578779"/>
              <a:chExt cx="4318820" cy="2353101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1466105" y="2578779"/>
                <a:ext cx="1325812" cy="2126035"/>
              </a:xfrm>
              <a:custGeom>
                <a:avLst/>
                <a:gdLst>
                  <a:gd name="connsiteX0" fmla="*/ 0 w 1729047"/>
                  <a:gd name="connsiteY0" fmla="*/ 565265 h 584167"/>
                  <a:gd name="connsiteX1" fmla="*/ 0 w 1729047"/>
                  <a:gd name="connsiteY1" fmla="*/ 565265 h 584167"/>
                  <a:gd name="connsiteX2" fmla="*/ 182880 w 1729047"/>
                  <a:gd name="connsiteY2" fmla="*/ 581891 h 584167"/>
                  <a:gd name="connsiteX3" fmla="*/ 814647 w 1729047"/>
                  <a:gd name="connsiteY3" fmla="*/ 349134 h 584167"/>
                  <a:gd name="connsiteX4" fmla="*/ 1230284 w 1729047"/>
                  <a:gd name="connsiteY4" fmla="*/ 199505 h 584167"/>
                  <a:gd name="connsiteX5" fmla="*/ 1429789 w 1729047"/>
                  <a:gd name="connsiteY5" fmla="*/ 99752 h 584167"/>
                  <a:gd name="connsiteX6" fmla="*/ 1679171 w 1729047"/>
                  <a:gd name="connsiteY6" fmla="*/ 16625 h 584167"/>
                  <a:gd name="connsiteX7" fmla="*/ 1729047 w 1729047"/>
                  <a:gd name="connsiteY7" fmla="*/ 0 h 584167"/>
                  <a:gd name="connsiteX0" fmla="*/ 0 w 1729047"/>
                  <a:gd name="connsiteY0" fmla="*/ 565265 h 606238"/>
                  <a:gd name="connsiteX1" fmla="*/ 0 w 1729047"/>
                  <a:gd name="connsiteY1" fmla="*/ 565265 h 606238"/>
                  <a:gd name="connsiteX2" fmla="*/ 182880 w 1729047"/>
                  <a:gd name="connsiteY2" fmla="*/ 581891 h 606238"/>
                  <a:gd name="connsiteX3" fmla="*/ 1230284 w 1729047"/>
                  <a:gd name="connsiteY3" fmla="*/ 199505 h 606238"/>
                  <a:gd name="connsiteX4" fmla="*/ 1429789 w 1729047"/>
                  <a:gd name="connsiteY4" fmla="*/ 99752 h 606238"/>
                  <a:gd name="connsiteX5" fmla="*/ 1679171 w 1729047"/>
                  <a:gd name="connsiteY5" fmla="*/ 16625 h 606238"/>
                  <a:gd name="connsiteX6" fmla="*/ 1729047 w 1729047"/>
                  <a:gd name="connsiteY6" fmla="*/ 0 h 606238"/>
                  <a:gd name="connsiteX0" fmla="*/ 0 w 1729047"/>
                  <a:gd name="connsiteY0" fmla="*/ 565265 h 613562"/>
                  <a:gd name="connsiteX1" fmla="*/ 0 w 1729047"/>
                  <a:gd name="connsiteY1" fmla="*/ 565265 h 613562"/>
                  <a:gd name="connsiteX2" fmla="*/ 182880 w 1729047"/>
                  <a:gd name="connsiteY2" fmla="*/ 581891 h 613562"/>
                  <a:gd name="connsiteX3" fmla="*/ 1429789 w 1729047"/>
                  <a:gd name="connsiteY3" fmla="*/ 99752 h 613562"/>
                  <a:gd name="connsiteX4" fmla="*/ 1679171 w 1729047"/>
                  <a:gd name="connsiteY4" fmla="*/ 16625 h 613562"/>
                  <a:gd name="connsiteX5" fmla="*/ 1729047 w 1729047"/>
                  <a:gd name="connsiteY5" fmla="*/ 0 h 613562"/>
                  <a:gd name="connsiteX0" fmla="*/ 0 w 1803830"/>
                  <a:gd name="connsiteY0" fmla="*/ 595081 h 649499"/>
                  <a:gd name="connsiteX1" fmla="*/ 0 w 1803830"/>
                  <a:gd name="connsiteY1" fmla="*/ 595081 h 649499"/>
                  <a:gd name="connsiteX2" fmla="*/ 182880 w 1803830"/>
                  <a:gd name="connsiteY2" fmla="*/ 611707 h 649499"/>
                  <a:gd name="connsiteX3" fmla="*/ 1679171 w 1803830"/>
                  <a:gd name="connsiteY3" fmla="*/ 46441 h 649499"/>
                  <a:gd name="connsiteX4" fmla="*/ 1729047 w 1803830"/>
                  <a:gd name="connsiteY4" fmla="*/ 29816 h 649499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679171 w 1729047"/>
                  <a:gd name="connsiteY2" fmla="*/ 16625 h 565265"/>
                  <a:gd name="connsiteX3" fmla="*/ 1729047 w 1729047"/>
                  <a:gd name="connsiteY3" fmla="*/ 0 h 565265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729047 w 1729047"/>
                  <a:gd name="connsiteY2" fmla="*/ 0 h 565265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1039358"/>
                  <a:gd name="connsiteX1" fmla="*/ 0 w 2011680"/>
                  <a:gd name="connsiteY1" fmla="*/ 731519 h 1039358"/>
                  <a:gd name="connsiteX2" fmla="*/ 448886 w 2011680"/>
                  <a:gd name="connsiteY2" fmla="*/ 1014151 h 1039358"/>
                  <a:gd name="connsiteX3" fmla="*/ 2011680 w 2011680"/>
                  <a:gd name="connsiteY3" fmla="*/ 0 h 1039358"/>
                  <a:gd name="connsiteX0" fmla="*/ 0 w 2011680"/>
                  <a:gd name="connsiteY0" fmla="*/ 731519 h 1014151"/>
                  <a:gd name="connsiteX1" fmla="*/ 448886 w 2011680"/>
                  <a:gd name="connsiteY1" fmla="*/ 1014151 h 1014151"/>
                  <a:gd name="connsiteX2" fmla="*/ 2011680 w 2011680"/>
                  <a:gd name="connsiteY2" fmla="*/ 0 h 1014151"/>
                  <a:gd name="connsiteX0" fmla="*/ 0 w 2011680"/>
                  <a:gd name="connsiteY0" fmla="*/ 731519 h 731519"/>
                  <a:gd name="connsiteX1" fmla="*/ 448886 w 2011680"/>
                  <a:gd name="connsiteY1" fmla="*/ 282631 h 731519"/>
                  <a:gd name="connsiteX2" fmla="*/ 2011680 w 2011680"/>
                  <a:gd name="connsiteY2" fmla="*/ 0 h 731519"/>
                  <a:gd name="connsiteX0" fmla="*/ 0 w 1562794"/>
                  <a:gd name="connsiteY0" fmla="*/ 282631 h 282631"/>
                  <a:gd name="connsiteX1" fmla="*/ 1562794 w 1562794"/>
                  <a:gd name="connsiteY1" fmla="*/ 0 h 282631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90127 h 690127"/>
                  <a:gd name="connsiteX1" fmla="*/ 2061558 w 2061558"/>
                  <a:gd name="connsiteY1" fmla="*/ 58362 h 690127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75698"/>
                  <a:gd name="connsiteX1" fmla="*/ 2061558 w 2061558"/>
                  <a:gd name="connsiteY1" fmla="*/ 0 h 675698"/>
                  <a:gd name="connsiteX0" fmla="*/ 0 w 1130533"/>
                  <a:gd name="connsiteY0" fmla="*/ 432260 h 538447"/>
                  <a:gd name="connsiteX1" fmla="*/ 1130533 w 1130533"/>
                  <a:gd name="connsiteY1" fmla="*/ 0 h 538447"/>
                  <a:gd name="connsiteX0" fmla="*/ 0 w 1130533"/>
                  <a:gd name="connsiteY0" fmla="*/ 432260 h 533000"/>
                  <a:gd name="connsiteX1" fmla="*/ 1130533 w 1130533"/>
                  <a:gd name="connsiteY1" fmla="*/ 0 h 533000"/>
                  <a:gd name="connsiteX0" fmla="*/ 0 w 1230286"/>
                  <a:gd name="connsiteY0" fmla="*/ 864521 h 880795"/>
                  <a:gd name="connsiteX1" fmla="*/ 1230286 w 1230286"/>
                  <a:gd name="connsiteY1" fmla="*/ 0 h 880795"/>
                  <a:gd name="connsiteX0" fmla="*/ 0 w 1230286"/>
                  <a:gd name="connsiteY0" fmla="*/ 536006 h 600175"/>
                  <a:gd name="connsiteX1" fmla="*/ 1230286 w 1230286"/>
                  <a:gd name="connsiteY1" fmla="*/ 0 h 600175"/>
                  <a:gd name="connsiteX0" fmla="*/ 0 w 1202402"/>
                  <a:gd name="connsiteY0" fmla="*/ 97987 h 384064"/>
                  <a:gd name="connsiteX1" fmla="*/ 1202402 w 1202402"/>
                  <a:gd name="connsiteY1" fmla="*/ 0 h 384064"/>
                  <a:gd name="connsiteX0" fmla="*/ 0 w 1035097"/>
                  <a:gd name="connsiteY0" fmla="*/ 1 h 2964652"/>
                  <a:gd name="connsiteX1" fmla="*/ 1035097 w 1035097"/>
                  <a:gd name="connsiteY1" fmla="*/ 2858650 h 2964652"/>
                  <a:gd name="connsiteX0" fmla="*/ 0 w 1035097"/>
                  <a:gd name="connsiteY0" fmla="*/ 1 h 2865915"/>
                  <a:gd name="connsiteX1" fmla="*/ 1035097 w 1035097"/>
                  <a:gd name="connsiteY1" fmla="*/ 2858650 h 2865915"/>
                  <a:gd name="connsiteX0" fmla="*/ 0 w 1035097"/>
                  <a:gd name="connsiteY0" fmla="*/ 1 h 2879198"/>
                  <a:gd name="connsiteX1" fmla="*/ 1035097 w 1035097"/>
                  <a:gd name="connsiteY1" fmla="*/ 2858650 h 2879198"/>
                  <a:gd name="connsiteX0" fmla="*/ 0 w 1035097"/>
                  <a:gd name="connsiteY0" fmla="*/ 0 h 2858649"/>
                  <a:gd name="connsiteX1" fmla="*/ 1035097 w 1035097"/>
                  <a:gd name="connsiteY1" fmla="*/ 2858649 h 2858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5097" h="2858649">
                    <a:moveTo>
                      <a:pt x="0" y="0"/>
                    </a:moveTo>
                    <a:cubicBezTo>
                      <a:pt x="2306" y="2121678"/>
                      <a:pt x="376637" y="2651384"/>
                      <a:pt x="1035097" y="285864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head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91917" y="4347105"/>
                <a:ext cx="29930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>
                    <a:solidFill>
                      <a:srgbClr val="FF0000"/>
                    </a:solidFill>
                    <a:latin typeface="Lucida Handwriting" charset="0"/>
                    <a:ea typeface="Lucida Handwriting" charset="0"/>
                    <a:cs typeface="Lucida Handwriting" charset="0"/>
                  </a:rPr>
                  <a:t>inspringen</a:t>
                </a:r>
                <a:endPara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90309" y="882045"/>
            <a:ext cx="7329691" cy="2056385"/>
            <a:chOff x="781690" y="1729047"/>
            <a:chExt cx="7329691" cy="2056385"/>
          </a:xfrm>
        </p:grpSpPr>
        <p:sp>
          <p:nvSpPr>
            <p:cNvPr id="13" name="Oval 5"/>
            <p:cNvSpPr/>
            <p:nvPr/>
          </p:nvSpPr>
          <p:spPr>
            <a:xfrm>
              <a:off x="781690" y="1729047"/>
              <a:ext cx="1104020" cy="702249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85710" y="2164814"/>
              <a:ext cx="1270858" cy="1035843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  <a:gd name="connsiteX0" fmla="*/ 0 w 1216343"/>
                <a:gd name="connsiteY0" fmla="*/ 0 h 2465323"/>
                <a:gd name="connsiteX1" fmla="*/ 1216343 w 1216343"/>
                <a:gd name="connsiteY1" fmla="*/ 2457129 h 2465323"/>
                <a:gd name="connsiteX0" fmla="*/ 0 w 1216343"/>
                <a:gd name="connsiteY0" fmla="*/ 0 h 2457130"/>
                <a:gd name="connsiteX1" fmla="*/ 1216343 w 1216343"/>
                <a:gd name="connsiteY1" fmla="*/ 2457129 h 245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57130">
                  <a:moveTo>
                    <a:pt x="0" y="0"/>
                  </a:moveTo>
                  <a:cubicBezTo>
                    <a:pt x="659006" y="24035"/>
                    <a:pt x="1029174" y="854632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19876" y="3200657"/>
              <a:ext cx="5191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while-statement (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lus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)</a:t>
              </a:r>
            </a:p>
          </p:txBody>
        </p:sp>
      </p:grpSp>
      <p:pic>
        <p:nvPicPr>
          <p:cNvPr id="2" name="Afbeelding 1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8851EDF8-EE45-6048-8A50-733145AA6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9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367005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while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&lt;=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4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if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2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break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+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4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19365" y="3580748"/>
              <a:ext cx="51726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72640" y="1936376"/>
            <a:ext cx="4570208" cy="2412101"/>
            <a:chOff x="838201" y="1608874"/>
            <a:chExt cx="4570208" cy="2412101"/>
          </a:xfrm>
        </p:grpSpPr>
        <p:sp>
          <p:nvSpPr>
            <p:cNvPr id="17" name="Oval 5"/>
            <p:cNvSpPr/>
            <p:nvPr/>
          </p:nvSpPr>
          <p:spPr>
            <a:xfrm>
              <a:off x="838201" y="1608874"/>
              <a:ext cx="1248784" cy="776230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469823" y="2478752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04147" y="3436200"/>
              <a:ext cx="2704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lus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stoppen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pic>
        <p:nvPicPr>
          <p:cNvPr id="2" name="Afbeelding 1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E27205EE-B937-9360-9DAF-0501FF10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7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339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def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solidFill>
                  <a:srgbClr val="0433FF"/>
                </a:solidFill>
                <a:latin typeface="Lucida Console" charset="0"/>
                <a:ea typeface="Calibri" charset="0"/>
                <a:cs typeface="Times New Roman" charset="0"/>
              </a:rPr>
              <a:t>is_priem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):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318" y="787970"/>
            <a:ext cx="465268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?</a:t>
            </a:r>
          </a:p>
        </p:txBody>
      </p:sp>
      <p:pic>
        <p:nvPicPr>
          <p:cNvPr id="3" name="Afbeelding 2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328CFE83-4642-8559-B115-5827B419E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Priemgetal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is </a:t>
            </a:r>
            <a:r>
              <a:rPr lang="en-US" dirty="0" err="1"/>
              <a:t>priem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het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deelbaar</a:t>
            </a:r>
            <a:r>
              <a:rPr lang="en-US" dirty="0"/>
              <a:t> is door </a:t>
            </a:r>
            <a:r>
              <a:rPr lang="en-US" dirty="0" err="1"/>
              <a:t>zichzelf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door 1.</a:t>
            </a:r>
          </a:p>
          <a:p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betekent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het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deelbaar</a:t>
            </a:r>
            <a:r>
              <a:rPr lang="en-US" dirty="0"/>
              <a:t> mag </a:t>
            </a:r>
            <a:r>
              <a:rPr lang="en-US" dirty="0" err="1"/>
              <a:t>zijn</a:t>
            </a:r>
            <a:r>
              <a:rPr lang="en-US" dirty="0"/>
              <a:t> door de </a:t>
            </a:r>
            <a:r>
              <a:rPr lang="en-US" dirty="0" err="1"/>
              <a:t>getallen</a:t>
            </a:r>
            <a:r>
              <a:rPr lang="en-US" dirty="0"/>
              <a:t> van 2 tot het </a:t>
            </a:r>
            <a:r>
              <a:rPr lang="en-US" dirty="0" err="1"/>
              <a:t>gegeven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min 1.</a:t>
            </a:r>
          </a:p>
          <a:p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maar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deelbaar</a:t>
            </a:r>
            <a:r>
              <a:rPr lang="en-US" dirty="0"/>
              <a:t> is is het </a:t>
            </a:r>
            <a:r>
              <a:rPr lang="en-US" dirty="0" err="1"/>
              <a:t>oorspronkelijke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.</a:t>
            </a:r>
          </a:p>
          <a:p>
            <a:r>
              <a:rPr lang="en-US" dirty="0" err="1"/>
              <a:t>Deelbaar</a:t>
            </a:r>
            <a:r>
              <a:rPr lang="en-US" dirty="0"/>
              <a:t> </a:t>
            </a:r>
            <a:r>
              <a:rPr lang="en-US" dirty="0" err="1"/>
              <a:t>betekent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rest 0 is.</a:t>
            </a:r>
          </a:p>
        </p:txBody>
      </p:sp>
      <p:pic>
        <p:nvPicPr>
          <p:cNvPr id="4" name="Afbeelding 3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FF87F91B-A04E-97C2-CC26-CE0DB749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4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5516713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def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solidFill>
                  <a:srgbClr val="0433FF"/>
                </a:solidFill>
                <a:latin typeface="Lucida Console" charset="0"/>
                <a:ea typeface="Calibri" charset="0"/>
                <a:cs typeface="Times New Roman" charset="0"/>
              </a:rPr>
              <a:t>is_priem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test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2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priem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True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while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test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&lt;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if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nummer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%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test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0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   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priem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False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break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    test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test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+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1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return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priem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 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 err="1">
                <a:latin typeface="Lucida Console" charset="0"/>
                <a:ea typeface="Calibri" charset="0"/>
                <a:cs typeface="Times New Roman" charset="0"/>
              </a:rPr>
              <a:t>is_priem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(</a:t>
            </a:r>
            <a:r>
              <a:rPr lang="en-US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97</a:t>
            </a:r>
            <a:r>
              <a:rPr lang="en-US" sz="2400" dirty="0">
                <a:latin typeface="Lucida Console" charset="0"/>
                <a:ea typeface="Calibri" charset="0"/>
                <a:cs typeface="Times New Roman" charset="0"/>
              </a:rPr>
              <a:t>))</a:t>
            </a:r>
            <a:endParaRPr lang="en-US" sz="1400" dirty="0"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4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19365" y="3580748"/>
              <a:ext cx="51726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True</a:t>
              </a:r>
            </a:p>
            <a:p>
              <a:endParaRPr lang="en-US" sz="4800" dirty="0">
                <a:solidFill>
                  <a:srgbClr val="33FF33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14600" y="578102"/>
            <a:ext cx="5634318" cy="956705"/>
            <a:chOff x="970879" y="1386171"/>
            <a:chExt cx="5634318" cy="956705"/>
          </a:xfrm>
        </p:grpSpPr>
        <p:sp>
          <p:nvSpPr>
            <p:cNvPr id="11" name="Oval 5"/>
            <p:cNvSpPr/>
            <p:nvPr/>
          </p:nvSpPr>
          <p:spPr>
            <a:xfrm>
              <a:off x="970879" y="1764653"/>
              <a:ext cx="602476" cy="57822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flipV="1">
              <a:off x="1573355" y="1386171"/>
              <a:ext cx="1261218" cy="43450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057650"/>
                <a:gd name="connsiteY0" fmla="*/ 1 h 1323753"/>
                <a:gd name="connsiteX1" fmla="*/ 1057650 w 1057650"/>
                <a:gd name="connsiteY1" fmla="*/ 926163 h 1323753"/>
                <a:gd name="connsiteX0" fmla="*/ 0 w 1057650"/>
                <a:gd name="connsiteY0" fmla="*/ 1 h 2230115"/>
                <a:gd name="connsiteX1" fmla="*/ 1057650 w 1057650"/>
                <a:gd name="connsiteY1" fmla="*/ 926163 h 2230115"/>
                <a:gd name="connsiteX0" fmla="*/ 0 w 1057650"/>
                <a:gd name="connsiteY0" fmla="*/ 1 h 2714925"/>
                <a:gd name="connsiteX1" fmla="*/ 1057650 w 1057650"/>
                <a:gd name="connsiteY1" fmla="*/ 926163 h 271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7650" h="2714925">
                  <a:moveTo>
                    <a:pt x="0" y="1"/>
                  </a:moveTo>
                  <a:cubicBezTo>
                    <a:pt x="182732" y="3634052"/>
                    <a:pt x="660887" y="3283137"/>
                    <a:pt x="1057650" y="9261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8785" y="1497002"/>
              <a:ext cx="38164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van 2 </a:t>
              </a:r>
              <a:r>
                <a:rPr lang="is-I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…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53235" y="1375907"/>
            <a:ext cx="8485094" cy="956706"/>
            <a:chOff x="-1328409" y="1386171"/>
            <a:chExt cx="8485094" cy="956706"/>
          </a:xfrm>
        </p:grpSpPr>
        <p:sp>
          <p:nvSpPr>
            <p:cNvPr id="15" name="Oval 5"/>
            <p:cNvSpPr/>
            <p:nvPr/>
          </p:nvSpPr>
          <p:spPr>
            <a:xfrm>
              <a:off x="-1328409" y="1647271"/>
              <a:ext cx="2901764" cy="695606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flipV="1">
              <a:off x="1573355" y="1386171"/>
              <a:ext cx="1261218" cy="43450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057650"/>
                <a:gd name="connsiteY0" fmla="*/ 1 h 1323753"/>
                <a:gd name="connsiteX1" fmla="*/ 1057650 w 1057650"/>
                <a:gd name="connsiteY1" fmla="*/ 926163 h 1323753"/>
                <a:gd name="connsiteX0" fmla="*/ 0 w 1057650"/>
                <a:gd name="connsiteY0" fmla="*/ 1 h 2230115"/>
                <a:gd name="connsiteX1" fmla="*/ 1057650 w 1057650"/>
                <a:gd name="connsiteY1" fmla="*/ 926163 h 2230115"/>
                <a:gd name="connsiteX0" fmla="*/ 0 w 1057650"/>
                <a:gd name="connsiteY0" fmla="*/ 1 h 2714925"/>
                <a:gd name="connsiteX1" fmla="*/ 1057650 w 1057650"/>
                <a:gd name="connsiteY1" fmla="*/ 926163 h 271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7650" h="2714925">
                  <a:moveTo>
                    <a:pt x="0" y="1"/>
                  </a:moveTo>
                  <a:cubicBezTo>
                    <a:pt x="182732" y="3634052"/>
                    <a:pt x="660887" y="3283137"/>
                    <a:pt x="1057650" y="9261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88785" y="1497002"/>
              <a:ext cx="4367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320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… tot nummer - 1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14600" y="2396255"/>
            <a:ext cx="8323728" cy="2349311"/>
            <a:chOff x="-128916" y="1531442"/>
            <a:chExt cx="8323728" cy="2349311"/>
          </a:xfrm>
        </p:grpSpPr>
        <p:sp>
          <p:nvSpPr>
            <p:cNvPr id="23" name="Oval 5"/>
            <p:cNvSpPr/>
            <p:nvPr/>
          </p:nvSpPr>
          <p:spPr>
            <a:xfrm>
              <a:off x="-128916" y="1531442"/>
              <a:ext cx="3160059" cy="996485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542476" y="2590347"/>
              <a:ext cx="1234324" cy="578639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76799" y="2803535"/>
              <a:ext cx="541801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d</a:t>
              </a:r>
              <a:r>
                <a:rPr lang="en-US" sz="320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eelbaar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,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dus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niet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priem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,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dus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stoppen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pic>
        <p:nvPicPr>
          <p:cNvPr id="2" name="Afbeelding 1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09B74F10-31B6-5040-D939-0E39E2E4D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49" y="510990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9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3300722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=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Calibri" charset="0"/>
                <a:cs typeface="Times New Roman" charset="0"/>
              </a:rPr>
              <a:t>6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if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 </a:t>
            </a:r>
            <a:r>
              <a:rPr lang="nl-NL" sz="2400" dirty="0" err="1">
                <a:latin typeface="Lucida Console" charset="0"/>
                <a:ea typeface="Calibri" charset="0"/>
                <a:cs typeface="Times New Roman" charset="0"/>
              </a:rPr>
              <a:t>is_priem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(nummer):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(nummer, </a:t>
            </a:r>
            <a:r>
              <a:rPr lang="nl-NL" sz="2400" dirty="0">
                <a:solidFill>
                  <a:srgbClr val="C8352B"/>
                </a:solidFill>
                <a:latin typeface="Lucida Console" charset="0"/>
                <a:ea typeface="Calibri" charset="0"/>
                <a:cs typeface="Times New Roman" charset="0"/>
              </a:rPr>
              <a:t>"is priem"</a:t>
            </a:r>
            <a:r>
              <a:rPr lang="nl-NL" sz="2400" dirty="0"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else</a:t>
            </a:r>
            <a:r>
              <a:rPr lang="nl-NL" sz="2400" dirty="0">
                <a:solidFill>
                  <a:srgbClr val="000000"/>
                </a:solidFill>
                <a:latin typeface="Lucida Console" charset="0"/>
                <a:ea typeface="Calibri" charset="0"/>
                <a:cs typeface="Times New Roman" charset="0"/>
              </a:rPr>
              <a:t>:</a:t>
            </a:r>
            <a:endParaRPr lang="en-US" sz="1400" dirty="0">
              <a:solidFill>
                <a:srgbClr val="008F00"/>
              </a:solidFill>
              <a:latin typeface="Courier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latin typeface="Lucida Console" charset="0"/>
                <a:ea typeface="Calibri" charset="0"/>
                <a:cs typeface="Times New Roman" charset="0"/>
              </a:rPr>
              <a:t>    </a:t>
            </a: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Calibri" charset="0"/>
                <a:cs typeface="Times New Roman" charset="0"/>
              </a:rPr>
              <a:t>print</a:t>
            </a:r>
            <a:r>
              <a:rPr lang="nl-NL" sz="2400" dirty="0">
                <a:solidFill>
                  <a:srgbClr val="000000"/>
                </a:solidFill>
                <a:latin typeface="Lucida Console" charset="0"/>
                <a:ea typeface="Calibri" charset="0"/>
                <a:cs typeface="Times New Roman" charset="0"/>
              </a:rPr>
              <a:t>(nummer, </a:t>
            </a:r>
            <a:r>
              <a:rPr lang="nl-NL" sz="2400" dirty="0">
                <a:solidFill>
                  <a:srgbClr val="C8352B"/>
                </a:solidFill>
                <a:latin typeface="Lucida Console" charset="0"/>
                <a:ea typeface="Calibri" charset="0"/>
                <a:cs typeface="Times New Roman" charset="0"/>
              </a:rPr>
              <a:t>"is niet priem"</a:t>
            </a:r>
            <a:r>
              <a:rPr lang="nl-NL" sz="2400" dirty="0">
                <a:solidFill>
                  <a:srgbClr val="000000"/>
                </a:solidFill>
                <a:latin typeface="Lucida Console" charset="0"/>
                <a:ea typeface="Calibri" charset="0"/>
                <a:cs typeface="Times New Roman" charset="0"/>
              </a:rPr>
              <a:t>)</a:t>
            </a:r>
            <a:endParaRPr lang="en-US" sz="1400" dirty="0">
              <a:solidFill>
                <a:srgbClr val="C8352B"/>
              </a:solidFill>
              <a:effectLst/>
              <a:latin typeface="Courier" charset="0"/>
              <a:ea typeface="Calibri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8224" y="1653987"/>
            <a:ext cx="5916705" cy="3131790"/>
            <a:chOff x="1038114" y="1706551"/>
            <a:chExt cx="5916705" cy="3131790"/>
          </a:xfrm>
        </p:grpSpPr>
        <p:sp>
          <p:nvSpPr>
            <p:cNvPr id="4" name="Oval 5"/>
            <p:cNvSpPr/>
            <p:nvPr/>
          </p:nvSpPr>
          <p:spPr>
            <a:xfrm>
              <a:off x="1038114" y="1706551"/>
              <a:ext cx="1075764" cy="689287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49102" y="2540271"/>
              <a:ext cx="1258577" cy="1574796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7679" y="3761123"/>
              <a:ext cx="41471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als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de test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niet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waar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is, doe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dit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6 is </a:t>
              </a:r>
              <a:r>
                <a:rPr lang="en-US" sz="4800" dirty="0" err="1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niet</a:t>
              </a:r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 </a:t>
              </a:r>
              <a:r>
                <a:rPr lang="en-US" sz="4800" dirty="0" err="1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pr</a:t>
              </a:r>
              <a:endParaRPr lang="en-US" sz="4800" dirty="0">
                <a:solidFill>
                  <a:srgbClr val="33FF33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89212" y="696539"/>
            <a:ext cx="6873050" cy="2192354"/>
            <a:chOff x="46230" y="1481278"/>
            <a:chExt cx="6873050" cy="2192354"/>
          </a:xfrm>
        </p:grpSpPr>
        <p:sp>
          <p:nvSpPr>
            <p:cNvPr id="12" name="Oval 5"/>
            <p:cNvSpPr/>
            <p:nvPr/>
          </p:nvSpPr>
          <p:spPr>
            <a:xfrm>
              <a:off x="46230" y="1481278"/>
              <a:ext cx="3227294" cy="1029387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49102" y="2540271"/>
              <a:ext cx="1258577" cy="87246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72140" y="3088857"/>
              <a:ext cx="41471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test met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functie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pic>
        <p:nvPicPr>
          <p:cNvPr id="8" name="Afbeelding 7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54D3FC3C-548C-18D9-4F5D-49A9E7120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7333</TotalTime>
  <Words>1058</Words>
  <Application>Microsoft Office PowerPoint</Application>
  <PresentationFormat>Breedbeeld</PresentationFormat>
  <Paragraphs>258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Courier</vt:lpstr>
      <vt:lpstr>Lucida Console</vt:lpstr>
      <vt:lpstr>Lucida Handwriting</vt:lpstr>
      <vt:lpstr>Monaco</vt:lpstr>
      <vt:lpstr>Kantoorthema</vt:lpstr>
      <vt:lpstr>Python 102</vt:lpstr>
      <vt:lpstr>PowerPoint-presentatie</vt:lpstr>
      <vt:lpstr>PowerPoint-presentatie</vt:lpstr>
      <vt:lpstr>PowerPoint-presentatie</vt:lpstr>
      <vt:lpstr>PowerPoint-presentatie</vt:lpstr>
      <vt:lpstr>PowerPoint-presentatie</vt:lpstr>
      <vt:lpstr>Priemgetal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Zeef van Eratosthenes</vt:lpstr>
      <vt:lpstr>Zeef van Eratosthenes</vt:lpstr>
      <vt:lpstr>PowerPoint-presentatie</vt:lpstr>
      <vt:lpstr>PowerPoint-presentatie</vt:lpstr>
      <vt:lpstr>PowerPoint-presentatie</vt:lpstr>
      <vt:lpstr>Grootste gemene deler</vt:lpstr>
      <vt:lpstr>Grootste gemene deler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Broek R van den, Ralf</dc:creator>
  <cp:lastModifiedBy>Hofwegen AMH van, Arnold</cp:lastModifiedBy>
  <cp:revision>155</cp:revision>
  <cp:lastPrinted>2021-11-26T09:31:01Z</cp:lastPrinted>
  <dcterms:created xsi:type="dcterms:W3CDTF">2017-11-16T14:49:56Z</dcterms:created>
  <dcterms:modified xsi:type="dcterms:W3CDTF">2024-11-06T10:36:04Z</dcterms:modified>
</cp:coreProperties>
</file>