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0"/>
  </p:notesMasterIdLst>
  <p:handoutMasterIdLst>
    <p:handoutMasterId r:id="rId11"/>
  </p:handoutMasterIdLst>
  <p:sldIdLst>
    <p:sldId id="256" r:id="rId2"/>
    <p:sldId id="258" r:id="rId3"/>
    <p:sldId id="279" r:id="rId4"/>
    <p:sldId id="277" r:id="rId5"/>
    <p:sldId id="280" r:id="rId6"/>
    <p:sldId id="278" r:id="rId7"/>
    <p:sldId id="276" r:id="rId8"/>
    <p:sldId id="271"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同济大学</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313C5B-0AD3-40D7-B53D-E918799A065D}" type="datetime1">
              <a:rPr lang="zh-CN" altLang="en-US" smtClean="0"/>
              <a:t>2019/7/12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B5FFE-E4CF-4EAE-B46F-D2F36536E0B3}" type="slidenum">
              <a:rPr lang="zh-CN" altLang="en-US" smtClean="0"/>
              <a:t>‹#›</a:t>
            </a:fld>
            <a:endParaRPr lang="zh-CN" altLang="en-US"/>
          </a:p>
        </p:txBody>
      </p:sp>
    </p:spTree>
    <p:extLst>
      <p:ext uri="{BB962C8B-B14F-4D97-AF65-F5344CB8AC3E}">
        <p14:creationId xmlns:p14="http://schemas.microsoft.com/office/powerpoint/2010/main" val="34187927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同济大学</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37D9C-8EAD-40E3-90B8-C2257AABC134}" type="datetime1">
              <a:rPr lang="zh-CN" altLang="en-US" smtClean="0"/>
              <a:t>2019/7/12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A93DE-9021-432F-9BEA-DE671007BCF0}" type="slidenum">
              <a:rPr lang="zh-CN" altLang="en-US" smtClean="0"/>
              <a:t>‹#›</a:t>
            </a:fld>
            <a:endParaRPr lang="zh-CN" altLang="en-US"/>
          </a:p>
        </p:txBody>
      </p:sp>
    </p:spTree>
    <p:extLst>
      <p:ext uri="{BB962C8B-B14F-4D97-AF65-F5344CB8AC3E}">
        <p14:creationId xmlns:p14="http://schemas.microsoft.com/office/powerpoint/2010/main" val="12066904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1713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295362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04787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655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874771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80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434339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4217959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90632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193802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r>
              <a:rPr lang="en-US" altLang="zh-CN" smtClean="0"/>
              <a:t>2019/6/14</a:t>
            </a:r>
            <a:endParaRPr lang="zh-CN" altLang="en-US"/>
          </a:p>
        </p:txBody>
      </p:sp>
      <p:sp>
        <p:nvSpPr>
          <p:cNvPr id="5" name="Footer Placeholder 4"/>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401603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2019/6/14</a:t>
            </a:r>
            <a:endParaRPr lang="zh-CN" altLang="en-US"/>
          </a:p>
        </p:txBody>
      </p:sp>
      <p:sp>
        <p:nvSpPr>
          <p:cNvPr id="6" name="Footer Placeholder 5"/>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7" name="Slide Number Placeholder 6"/>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06869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2019/6/14</a:t>
            </a:r>
            <a:endParaRPr lang="zh-CN" altLang="en-US"/>
          </a:p>
        </p:txBody>
      </p:sp>
      <p:sp>
        <p:nvSpPr>
          <p:cNvPr id="8" name="Footer Placeholder 7"/>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9" name="Slide Number Placeholder 8"/>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373715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r>
              <a:rPr lang="en-US" altLang="zh-CN" smtClean="0"/>
              <a:t>2019/6/14</a:t>
            </a:r>
            <a:endParaRPr lang="zh-CN" altLang="en-US"/>
          </a:p>
        </p:txBody>
      </p:sp>
      <p:sp>
        <p:nvSpPr>
          <p:cNvPr id="4" name="Footer Placeholder 3"/>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5" name="Slide Number Placeholder 4"/>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35689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2019/6/14</a:t>
            </a:r>
            <a:endParaRPr lang="zh-CN" altLang="en-US"/>
          </a:p>
        </p:txBody>
      </p:sp>
      <p:sp>
        <p:nvSpPr>
          <p:cNvPr id="3" name="Footer Placeholder 2"/>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4" name="Slide Number Placeholder 3"/>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10619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r>
              <a:rPr lang="en-US" altLang="zh-CN" smtClean="0"/>
              <a:t>2019/6/14</a:t>
            </a:r>
            <a:endParaRPr lang="zh-CN" altLang="en-US"/>
          </a:p>
        </p:txBody>
      </p:sp>
      <p:sp>
        <p:nvSpPr>
          <p:cNvPr id="6" name="Footer Placeholder 5"/>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7" name="Slide Number Placeholder 6"/>
          <p:cNvSpPr>
            <a:spLocks noGrp="1"/>
          </p:cNvSpPr>
          <p:nvPr>
            <p:ph type="sldNum" sz="quarter" idx="12"/>
          </p:nvPr>
        </p:nvSpPr>
        <p:spPr/>
        <p:txBody>
          <a:body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347494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r>
              <a:rPr lang="zh-CN" altLang="en-US" smtClean="0"/>
              <a:t>同济大学 </a:t>
            </a:r>
            <a:r>
              <a:rPr lang="en-US" altLang="zh-CN" smtClean="0"/>
              <a:t>Tongji University</a:t>
            </a:r>
            <a:endParaRPr lang="zh-CN" altLang="en-US"/>
          </a:p>
        </p:txBody>
      </p:sp>
      <p:sp>
        <p:nvSpPr>
          <p:cNvPr id="7" name="Slide Number Placeholder 6"/>
          <p:cNvSpPr>
            <a:spLocks noGrp="1"/>
          </p:cNvSpPr>
          <p:nvPr>
            <p:ph type="sldNum" sz="quarter" idx="12"/>
          </p:nvPr>
        </p:nvSpPr>
        <p:spPr/>
        <p:txBody>
          <a:bodyPr/>
          <a:lstStyle/>
          <a:p>
            <a:fld id="{4E32ED45-8BF4-4552-B186-7D545FBE8F78}" type="slidenum">
              <a:rPr lang="zh-CN" altLang="en-US" smtClean="0"/>
              <a:t>‹#›</a:t>
            </a:fld>
            <a:endParaRPr lang="zh-CN" altLang="en-US"/>
          </a:p>
        </p:txBody>
      </p:sp>
      <p:sp>
        <p:nvSpPr>
          <p:cNvPr id="5" name="Date Placeholder 4"/>
          <p:cNvSpPr>
            <a:spLocks noGrp="1"/>
          </p:cNvSpPr>
          <p:nvPr>
            <p:ph type="dt" sz="half" idx="10"/>
          </p:nvPr>
        </p:nvSpPr>
        <p:spPr/>
        <p:txBody>
          <a:bodyPr/>
          <a:lstStyle/>
          <a:p>
            <a:r>
              <a:rPr lang="en-US" altLang="zh-CN" smtClean="0"/>
              <a:t>2019/6/14</a:t>
            </a:r>
            <a:endParaRPr lang="zh-CN" altLang="en-US"/>
          </a:p>
        </p:txBody>
      </p:sp>
    </p:spTree>
    <p:extLst>
      <p:ext uri="{BB962C8B-B14F-4D97-AF65-F5344CB8AC3E}">
        <p14:creationId xmlns:p14="http://schemas.microsoft.com/office/powerpoint/2010/main" val="421801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zh-CN" smtClean="0"/>
              <a:t>2019/6/14</a:t>
            </a:r>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CN" altLang="en-US" smtClean="0"/>
              <a:t>同济大学 </a:t>
            </a:r>
            <a:r>
              <a:rPr lang="en-US" altLang="zh-CN" smtClean="0"/>
              <a:t>Tongji University</a:t>
            </a:r>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32ED45-8BF4-4552-B186-7D545FBE8F78}" type="slidenum">
              <a:rPr lang="zh-CN" altLang="en-US" smtClean="0"/>
              <a:t>‹#›</a:t>
            </a:fld>
            <a:endParaRPr lang="zh-CN" altLang="en-US"/>
          </a:p>
        </p:txBody>
      </p:sp>
    </p:spTree>
    <p:extLst>
      <p:ext uri="{BB962C8B-B14F-4D97-AF65-F5344CB8AC3E}">
        <p14:creationId xmlns:p14="http://schemas.microsoft.com/office/powerpoint/2010/main" val="266147085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928133" y="1847273"/>
            <a:ext cx="7004199" cy="2678751"/>
            <a:chOff x="2906419" y="1893455"/>
            <a:chExt cx="7004199" cy="2678751"/>
          </a:xfrm>
        </p:grpSpPr>
        <p:sp>
          <p:nvSpPr>
            <p:cNvPr id="6" name="矩形 5"/>
            <p:cNvSpPr/>
            <p:nvPr/>
          </p:nvSpPr>
          <p:spPr>
            <a:xfrm>
              <a:off x="2906419" y="1893455"/>
              <a:ext cx="7004199" cy="1107996"/>
            </a:xfrm>
            <a:prstGeom prst="rect">
              <a:avLst/>
            </a:prstGeom>
            <a:noFill/>
          </p:spPr>
          <p:txBody>
            <a:bodyPr wrap="square" lIns="91440" tIns="45720" rIns="91440" bIns="45720">
              <a:spAutoFit/>
            </a:bodyPr>
            <a:lstStyle/>
            <a:p>
              <a:pPr algn="ctr"/>
              <a:r>
                <a:rPr lang="zh-CN" altLang="en-US" sz="6600" b="1" dirty="0" smtClean="0">
                  <a:ln w="0"/>
                  <a:solidFill>
                    <a:schemeClr val="tx1">
                      <a:lumMod val="65000"/>
                      <a:lumOff val="35000"/>
                    </a:schemeClr>
                  </a:solidFill>
                  <a:effectLst>
                    <a:outerShdw blurRad="38100" dist="25400" dir="5400000" algn="ctr" rotWithShape="0">
                      <a:srgbClr val="6E747A">
                        <a:alpha val="43000"/>
                      </a:srgbClr>
                    </a:outerShdw>
                  </a:effectLst>
                </a:rPr>
                <a:t>网上购物平台系统</a:t>
              </a:r>
              <a:endParaRPr lang="zh-CN" altLang="en-US" sz="66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7" name="矩形 6"/>
            <p:cNvSpPr/>
            <p:nvPr/>
          </p:nvSpPr>
          <p:spPr>
            <a:xfrm>
              <a:off x="4879894" y="3987431"/>
              <a:ext cx="3057247" cy="584775"/>
            </a:xfrm>
            <a:prstGeom prst="rect">
              <a:avLst/>
            </a:prstGeom>
            <a:noFill/>
          </p:spPr>
          <p:txBody>
            <a:bodyPr wrap="none" lIns="91440" tIns="45720" rIns="91440" bIns="45720">
              <a:spAutoFit/>
            </a:bodyPr>
            <a:lstStyle/>
            <a:p>
              <a:pPr algn="ctr"/>
              <a:r>
                <a:rPr lang="zh-CN" altLang="en-US" sz="3200" b="1" dirty="0" smtClean="0">
                  <a:ln w="0"/>
                  <a:solidFill>
                    <a:schemeClr val="tx1">
                      <a:lumMod val="65000"/>
                      <a:lumOff val="35000"/>
                    </a:schemeClr>
                  </a:solidFill>
                  <a:effectLst>
                    <a:outerShdw blurRad="38100" dist="25400" dir="5400000" algn="ctr" rotWithShape="0">
                      <a:srgbClr val="6E747A">
                        <a:alpha val="43000"/>
                      </a:srgbClr>
                    </a:outerShdw>
                  </a:effectLst>
                </a:rPr>
                <a:t>数据库课程设计</a:t>
              </a:r>
              <a:endParaRPr lang="zh-CN" altLang="en-US" sz="32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grpSp>
      <p:sp>
        <p:nvSpPr>
          <p:cNvPr id="10" name="页脚占位符 9"/>
          <p:cNvSpPr>
            <a:spLocks noGrp="1"/>
          </p:cNvSpPr>
          <p:nvPr>
            <p:ph type="ftr" sz="quarter" idx="11"/>
          </p:nvPr>
        </p:nvSpPr>
        <p:spPr/>
        <p:txBody>
          <a:bodyPr/>
          <a:lstStyle/>
          <a:p>
            <a:r>
              <a:rPr lang="zh-CN" altLang="en-US" dirty="0" smtClean="0"/>
              <a:t>同济大学</a:t>
            </a:r>
            <a:endParaRPr lang="en-US" altLang="zh-CN" dirty="0" smtClean="0"/>
          </a:p>
          <a:p>
            <a:r>
              <a:rPr lang="zh-CN" altLang="en-US" dirty="0" smtClean="0"/>
              <a:t>数据库课程设计</a:t>
            </a:r>
            <a:endParaRPr lang="zh-CN" altLang="en-US" dirty="0"/>
          </a:p>
        </p:txBody>
      </p:sp>
      <p:sp>
        <p:nvSpPr>
          <p:cNvPr id="9" name="灯片编号占位符 8"/>
          <p:cNvSpPr>
            <a:spLocks noGrp="1"/>
          </p:cNvSpPr>
          <p:nvPr>
            <p:ph type="sldNum" sz="quarter" idx="12"/>
          </p:nvPr>
        </p:nvSpPr>
        <p:spPr/>
        <p:txBody>
          <a:bodyPr/>
          <a:lstStyle/>
          <a:p>
            <a:fld id="{4E32ED45-8BF4-4552-B186-7D545FBE8F78}" type="slidenum">
              <a:rPr lang="zh-CN" altLang="en-US" smtClean="0"/>
              <a:t>1</a:t>
            </a:fld>
            <a:endParaRPr lang="zh-CN" altLang="en-US"/>
          </a:p>
        </p:txBody>
      </p:sp>
    </p:spTree>
    <p:extLst>
      <p:ext uri="{BB962C8B-B14F-4D97-AF65-F5344CB8AC3E}">
        <p14:creationId xmlns:p14="http://schemas.microsoft.com/office/powerpoint/2010/main" val="1136306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out)">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4" name="灯片编号占位符 3"/>
          <p:cNvSpPr>
            <a:spLocks noGrp="1"/>
          </p:cNvSpPr>
          <p:nvPr>
            <p:ph type="sldNum" sz="quarter" idx="12"/>
          </p:nvPr>
        </p:nvSpPr>
        <p:spPr/>
        <p:txBody>
          <a:bodyPr/>
          <a:lstStyle/>
          <a:p>
            <a:fld id="{4E32ED45-8BF4-4552-B186-7D545FBE8F78}" type="slidenum">
              <a:rPr lang="zh-CN" altLang="en-US" smtClean="0"/>
              <a:t>2</a:t>
            </a:fld>
            <a:endParaRPr lang="zh-CN" altLang="en-US"/>
          </a:p>
        </p:txBody>
      </p:sp>
      <p:grpSp>
        <p:nvGrpSpPr>
          <p:cNvPr id="3" name="组合 2"/>
          <p:cNvGrpSpPr/>
          <p:nvPr/>
        </p:nvGrpSpPr>
        <p:grpSpPr>
          <a:xfrm>
            <a:off x="267039" y="158263"/>
            <a:ext cx="9006963" cy="5034430"/>
            <a:chOff x="267039" y="158263"/>
            <a:chExt cx="9006963" cy="5034430"/>
          </a:xfrm>
        </p:grpSpPr>
        <p:sp>
          <p:nvSpPr>
            <p:cNvPr id="6" name="矩形 5"/>
            <p:cNvSpPr/>
            <p:nvPr/>
          </p:nvSpPr>
          <p:spPr>
            <a:xfrm>
              <a:off x="267039" y="158263"/>
              <a:ext cx="2656497" cy="769441"/>
            </a:xfrm>
            <a:prstGeom prst="rect">
              <a:avLst/>
            </a:prstGeom>
            <a:noFill/>
          </p:spPr>
          <p:txBody>
            <a:bodyPr wrap="none" lIns="91440" tIns="45720" rIns="91440" bIns="45720">
              <a:spAutoFit/>
            </a:bodyPr>
            <a:lstStyle/>
            <a:p>
              <a:pPr algn="ctr"/>
              <a:r>
                <a:rPr lang="zh-CN" altLang="en-US" sz="4400" b="1" cap="none" spc="0" dirty="0" smtClean="0">
                  <a:ln w="0"/>
                  <a:solidFill>
                    <a:schemeClr val="tx1">
                      <a:lumMod val="65000"/>
                      <a:lumOff val="35000"/>
                    </a:schemeClr>
                  </a:solidFill>
                  <a:effectLst>
                    <a:outerShdw blurRad="38100" dist="25400" dir="5400000" algn="ctr" rotWithShape="0">
                      <a:srgbClr val="6E747A">
                        <a:alpha val="43000"/>
                      </a:srgbClr>
                    </a:outerShdw>
                  </a:effectLst>
                </a:rPr>
                <a:t>▪项目简介</a:t>
              </a:r>
              <a:endParaRPr lang="zh-CN" altLang="en-US" sz="44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2" name="矩形 1"/>
            <p:cNvSpPr/>
            <p:nvPr/>
          </p:nvSpPr>
          <p:spPr>
            <a:xfrm>
              <a:off x="2022831" y="1776373"/>
              <a:ext cx="7251171" cy="3416320"/>
            </a:xfrm>
            <a:prstGeom prst="rect">
              <a:avLst/>
            </a:prstGeom>
            <a:noFill/>
          </p:spPr>
          <p:txBody>
            <a:bodyPr wrap="square" lIns="91440" tIns="45720" rIns="91440" bIns="45720">
              <a:spAutoFit/>
            </a:bodyPr>
            <a:lstStyle/>
            <a:p>
              <a:r>
                <a:rPr lang="en-US" altLang="zh-CN" sz="2400" dirty="0">
                  <a:ln w="0"/>
                  <a:effectLst>
                    <a:outerShdw blurRad="38100" dist="25400" dir="5400000" algn="ctr" rotWithShape="0">
                      <a:srgbClr val="6E747A">
                        <a:alpha val="43000"/>
                      </a:srgbClr>
                    </a:outerShdw>
                  </a:effectLst>
                </a:rPr>
                <a:t> </a:t>
              </a:r>
              <a:r>
                <a:rPr lang="en-US" altLang="zh-CN" sz="2400" dirty="0" smtClean="0">
                  <a:ln w="0"/>
                  <a:effectLst>
                    <a:outerShdw blurRad="38100" dist="25400" dir="5400000" algn="ctr" rotWithShape="0">
                      <a:srgbClr val="6E747A">
                        <a:alpha val="43000"/>
                      </a:srgbClr>
                    </a:outerShdw>
                  </a:effectLst>
                </a:rPr>
                <a:t>      </a:t>
              </a:r>
              <a:r>
                <a:rPr lang="zh-CN" altLang="en-US" sz="2400" dirty="0" smtClean="0">
                  <a:ln w="0"/>
                  <a:effectLst>
                    <a:outerShdw blurRad="38100" dist="25400" dir="5400000" algn="ctr" rotWithShape="0">
                      <a:srgbClr val="6E747A">
                        <a:alpha val="43000"/>
                      </a:srgbClr>
                    </a:outerShdw>
                  </a:effectLst>
                </a:rPr>
                <a:t>随着技术的发展，网上购物已经成长为一种成熟的消费形式。网络购物已经成为消费者的一种习惯广泛渗透到与用户的日常生活和工作当中。在这样的背景下，我们选择开发一个网上购物平台。</a:t>
              </a:r>
              <a:endParaRPr lang="en-US" altLang="zh-CN" sz="2400" dirty="0" smtClean="0">
                <a:ln w="0"/>
                <a:effectLst>
                  <a:outerShdw blurRad="38100" dist="25400" dir="5400000" algn="ctr" rotWithShape="0">
                    <a:srgbClr val="6E747A">
                      <a:alpha val="43000"/>
                    </a:srgbClr>
                  </a:outerShdw>
                </a:effectLst>
              </a:endParaRPr>
            </a:p>
            <a:p>
              <a:r>
                <a:rPr lang="zh-CN" altLang="en-US" sz="2400" b="0" cap="none" spc="0" dirty="0" smtClean="0">
                  <a:ln w="0"/>
                  <a:effectLst>
                    <a:outerShdw blurRad="38100" dist="25400" dir="5400000" algn="ctr" rotWithShape="0">
                      <a:srgbClr val="6E747A">
                        <a:alpha val="43000"/>
                      </a:srgbClr>
                    </a:outerShdw>
                  </a:effectLst>
                </a:rPr>
                <a:t>       我们的平台基本囊括了普通购物网站的基本功能，具体涉及到购买、购物车、订单、收藏夹、个人信息等等模块。在实现购物网站功能的基础上，我们考虑了美化界面、简化流程等等方案，致力于让用户获得更加便捷、舒适的购物体验。</a:t>
              </a:r>
              <a:endParaRPr lang="zh-CN" altLang="en-US" sz="2400" b="0" cap="none" spc="0" dirty="0">
                <a:ln w="0"/>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9023765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32ED45-8BF4-4552-B186-7D545FBE8F78}" type="slidenum">
              <a:rPr kumimoji="0" lang="zh-CN" altLang="en-US" sz="900" b="0" i="0" u="none" strike="noStrike" kern="1200" cap="none" spc="0" normalizeH="0" baseline="0" noProof="0" smtClean="0">
                <a:ln>
                  <a:noFill/>
                </a:ln>
                <a:solidFill>
                  <a:srgbClr val="5FCBEF"/>
                </a:solidFill>
                <a:effectLst/>
                <a:uLnTx/>
                <a:uFillTx/>
                <a:latin typeface="Trebuchet MS" panose="020B0603020202020204"/>
                <a:ea typeface="华文新魏" panose="020108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900" b="0" i="0" u="none" strike="noStrike" kern="1200" cap="none" spc="0" normalizeH="0" baseline="0" noProof="0">
              <a:ln>
                <a:noFill/>
              </a:ln>
              <a:solidFill>
                <a:srgbClr val="5FCBEF"/>
              </a:solidFill>
              <a:effectLst/>
              <a:uLnTx/>
              <a:uFillTx/>
              <a:latin typeface="Trebuchet MS" panose="020B0603020202020204"/>
              <a:ea typeface="华文新魏" panose="02010800040101010101" pitchFamily="2" charset="-122"/>
              <a:cs typeface="+mn-cs"/>
            </a:endParaRPr>
          </a:p>
        </p:txBody>
      </p:sp>
      <p:grpSp>
        <p:nvGrpSpPr>
          <p:cNvPr id="3" name="组合 2"/>
          <p:cNvGrpSpPr/>
          <p:nvPr/>
        </p:nvGrpSpPr>
        <p:grpSpPr>
          <a:xfrm>
            <a:off x="267039" y="158263"/>
            <a:ext cx="9328516" cy="5212954"/>
            <a:chOff x="267039" y="158263"/>
            <a:chExt cx="9328516" cy="5212954"/>
          </a:xfrm>
        </p:grpSpPr>
        <p:sp>
          <p:nvSpPr>
            <p:cNvPr id="6" name="矩形 5"/>
            <p:cNvSpPr/>
            <p:nvPr/>
          </p:nvSpPr>
          <p:spPr>
            <a:xfrm>
              <a:off x="267039" y="158263"/>
              <a:ext cx="2656497" cy="76944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▪功能实现</a:t>
              </a:r>
              <a:endParaRPr kumimoji="0" lang="zh-CN" altLang="en-US" sz="44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grpSp>
          <p:nvGrpSpPr>
            <p:cNvPr id="39" name="组合 38"/>
            <p:cNvGrpSpPr/>
            <p:nvPr/>
          </p:nvGrpSpPr>
          <p:grpSpPr>
            <a:xfrm>
              <a:off x="1115215" y="1444569"/>
              <a:ext cx="7475448" cy="3336946"/>
              <a:chOff x="1115215" y="1444569"/>
              <a:chExt cx="7475448" cy="3336946"/>
            </a:xfrm>
          </p:grpSpPr>
          <p:sp>
            <p:nvSpPr>
              <p:cNvPr id="22" name="矩形 21"/>
              <p:cNvSpPr/>
              <p:nvPr/>
            </p:nvSpPr>
            <p:spPr>
              <a:xfrm>
                <a:off x="1939513" y="2020125"/>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▪管理个人信息</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29" name="矩形 28"/>
              <p:cNvSpPr/>
              <p:nvPr/>
            </p:nvSpPr>
            <p:spPr>
              <a:xfrm>
                <a:off x="1115215" y="4196740"/>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▪充值</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grpSp>
            <p:nvGrpSpPr>
              <p:cNvPr id="38" name="组合 37"/>
              <p:cNvGrpSpPr/>
              <p:nvPr/>
            </p:nvGrpSpPr>
            <p:grpSpPr>
              <a:xfrm>
                <a:off x="1527868" y="1444569"/>
                <a:ext cx="7062795" cy="2220553"/>
                <a:chOff x="1527868" y="1444569"/>
                <a:chExt cx="7062795" cy="2220553"/>
              </a:xfrm>
            </p:grpSpPr>
            <p:sp>
              <p:nvSpPr>
                <p:cNvPr id="7" name="矩形 6"/>
                <p:cNvSpPr/>
                <p:nvPr/>
              </p:nvSpPr>
              <p:spPr>
                <a:xfrm>
                  <a:off x="1544799" y="1461232"/>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▪登录注册</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23" name="矩形 22"/>
                <p:cNvSpPr/>
                <p:nvPr/>
              </p:nvSpPr>
              <p:spPr>
                <a:xfrm>
                  <a:off x="5560909" y="1444569"/>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▪申请店铺</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28" name="矩形 27"/>
                <p:cNvSpPr/>
                <p:nvPr/>
              </p:nvSpPr>
              <p:spPr>
                <a:xfrm>
                  <a:off x="1555503" y="2539426"/>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31" name="矩形 30"/>
                <p:cNvSpPr/>
                <p:nvPr/>
              </p:nvSpPr>
              <p:spPr>
                <a:xfrm>
                  <a:off x="1527868" y="3080347"/>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▪购买商品</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grpSp>
          <p:sp>
            <p:nvSpPr>
              <p:cNvPr id="32" name="矩形 31"/>
              <p:cNvSpPr/>
              <p:nvPr/>
            </p:nvSpPr>
            <p:spPr>
              <a:xfrm>
                <a:off x="1926683" y="3625724"/>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▪举报违规商品</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grpSp>
        <p:grpSp>
          <p:nvGrpSpPr>
            <p:cNvPr id="2" name="组合 1"/>
            <p:cNvGrpSpPr/>
            <p:nvPr/>
          </p:nvGrpSpPr>
          <p:grpSpPr>
            <a:xfrm>
              <a:off x="1921628" y="2020125"/>
              <a:ext cx="7673927" cy="3351092"/>
              <a:chOff x="1921628" y="2020125"/>
              <a:chExt cx="7673927" cy="3351092"/>
            </a:xfrm>
          </p:grpSpPr>
          <p:sp>
            <p:nvSpPr>
              <p:cNvPr id="24" name="矩形 23"/>
              <p:cNvSpPr/>
              <p:nvPr/>
            </p:nvSpPr>
            <p:spPr>
              <a:xfrm>
                <a:off x="5952148" y="3702266"/>
                <a:ext cx="3593266" cy="584775"/>
              </a:xfrm>
              <a:prstGeom prst="rect">
                <a:avLst/>
              </a:prstGeom>
              <a:noFill/>
            </p:spPr>
            <p:txBody>
              <a:bodyPr wrap="square" lIns="91440" tIns="45720" rIns="91440" bIns="45720">
                <a:spAutoFit/>
              </a:bodyPr>
              <a:lstStyle/>
              <a:p>
                <a:pPr lvl="0" algn="ctr"/>
                <a:r>
                  <a:rPr lang="zh-CN" altLang="en-US" sz="3200" b="1" dirty="0">
                    <a:ln w="0"/>
                    <a:solidFill>
                      <a:prstClr val="black">
                        <a:lumMod val="65000"/>
                        <a:lumOff val="35000"/>
                      </a:prstClr>
                    </a:solidFill>
                    <a:effectLst>
                      <a:outerShdw blurRad="38100" dist="25400" dir="5400000" algn="ctr" rotWithShape="0">
                        <a:srgbClr val="6E747A">
                          <a:alpha val="43000"/>
                        </a:srgbClr>
                      </a:outerShdw>
                    </a:effectLst>
                  </a:rPr>
                  <a:t>▪管理与查看购物</a:t>
                </a: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车</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25" name="矩形 24"/>
              <p:cNvSpPr/>
              <p:nvPr/>
            </p:nvSpPr>
            <p:spPr>
              <a:xfrm>
                <a:off x="5952148" y="2020125"/>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▪管理店铺信息</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26" name="矩形 25"/>
              <p:cNvSpPr/>
              <p:nvPr/>
            </p:nvSpPr>
            <p:spPr>
              <a:xfrm>
                <a:off x="5808832" y="3162400"/>
                <a:ext cx="3700321" cy="584775"/>
              </a:xfrm>
              <a:prstGeom prst="rect">
                <a:avLst/>
              </a:prstGeom>
              <a:noFill/>
            </p:spPr>
            <p:txBody>
              <a:bodyPr wrap="square" lIns="91440" tIns="45720" rIns="91440" bIns="45720">
                <a:spAutoFit/>
              </a:bodyPr>
              <a:lstStyle/>
              <a:p>
                <a:pPr algn="ct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a:t>
                </a:r>
                <a:r>
                  <a:rPr lang="zh-CN" altLang="en-US" sz="3200" b="1" dirty="0">
                    <a:ln w="0"/>
                    <a:solidFill>
                      <a:prstClr val="black">
                        <a:lumMod val="65000"/>
                        <a:lumOff val="35000"/>
                      </a:prstClr>
                    </a:solidFill>
                    <a:effectLst>
                      <a:outerShdw blurRad="38100" dist="25400" dir="5400000" algn="ctr" rotWithShape="0">
                        <a:srgbClr val="6E747A">
                          <a:alpha val="43000"/>
                        </a:srgbClr>
                      </a:outerShdw>
                    </a:effectLst>
                  </a:rPr>
                  <a:t>搜索商品或</a:t>
                </a:r>
                <a:r>
                  <a:rPr lang="zh-CN" altLang="en-US" sz="3200" b="1" dirty="0" smtClean="0">
                    <a:ln w="0"/>
                    <a:solidFill>
                      <a:prstClr val="black">
                        <a:lumMod val="65000"/>
                        <a:lumOff val="35000"/>
                      </a:prstClr>
                    </a:solidFill>
                    <a:effectLst>
                      <a:outerShdw blurRad="38100" dist="25400" dir="5400000" algn="ctr" rotWithShape="0">
                        <a:srgbClr val="6E747A">
                          <a:alpha val="43000"/>
                        </a:srgbClr>
                      </a:outerShdw>
                    </a:effectLst>
                  </a:rPr>
                  <a:t>店铺</a:t>
                </a:r>
                <a:endParaRPr lang="zh-CN" altLang="en-US" sz="3200" b="1" dirty="0">
                  <a:ln w="0"/>
                  <a:solidFill>
                    <a:prstClr val="black">
                      <a:lumMod val="65000"/>
                      <a:lumOff val="35000"/>
                    </a:prstClr>
                  </a:solidFill>
                  <a:effectLst>
                    <a:outerShdw blurRad="38100" dist="25400" dir="5400000" algn="ctr" rotWithShape="0">
                      <a:srgbClr val="6E747A">
                        <a:alpha val="43000"/>
                      </a:srgbClr>
                    </a:outerShdw>
                  </a:effectLst>
                </a:endParaRPr>
              </a:p>
            </p:txBody>
          </p:sp>
          <p:sp>
            <p:nvSpPr>
              <p:cNvPr id="27" name="矩形 26"/>
              <p:cNvSpPr/>
              <p:nvPr/>
            </p:nvSpPr>
            <p:spPr>
              <a:xfrm>
                <a:off x="5895235" y="4786442"/>
                <a:ext cx="3697749" cy="584775"/>
              </a:xfrm>
              <a:prstGeom prst="rect">
                <a:avLst/>
              </a:prstGeom>
              <a:noFill/>
            </p:spPr>
            <p:txBody>
              <a:bodyPr wrap="square" lIns="91440" tIns="45720" rIns="91440" bIns="45720">
                <a:spAutoFit/>
              </a:bodyPr>
              <a:lstStyle/>
              <a:p>
                <a:pPr lvl="0" algn="ct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▪管理与</a:t>
                </a:r>
                <a:r>
                  <a:rPr lang="zh-CN" altLang="en-US" sz="3200" b="1" dirty="0">
                    <a:ln w="0"/>
                    <a:solidFill>
                      <a:prstClr val="black">
                        <a:lumMod val="65000"/>
                        <a:lumOff val="35000"/>
                      </a:prstClr>
                    </a:solidFill>
                    <a:effectLst>
                      <a:outerShdw blurRad="38100" dist="25400" dir="5400000" algn="ctr" rotWithShape="0">
                        <a:srgbClr val="6E747A">
                          <a:alpha val="43000"/>
                        </a:srgbClr>
                      </a:outerShdw>
                    </a:effectLst>
                  </a:rPr>
                  <a:t>查看</a:t>
                </a: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收藏夹</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33" name="矩形 32"/>
              <p:cNvSpPr/>
              <p:nvPr/>
            </p:nvSpPr>
            <p:spPr>
              <a:xfrm>
                <a:off x="5852731" y="2603667"/>
                <a:ext cx="361252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▪管理与查看订单</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34" name="矩形 33"/>
              <p:cNvSpPr/>
              <p:nvPr/>
            </p:nvSpPr>
            <p:spPr>
              <a:xfrm>
                <a:off x="1926683" y="4783431"/>
                <a:ext cx="3029754"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▪评价已购商品</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35" name="矩形 34"/>
              <p:cNvSpPr/>
              <p:nvPr/>
            </p:nvSpPr>
            <p:spPr>
              <a:xfrm>
                <a:off x="5895235" y="4216090"/>
                <a:ext cx="3700320"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▪卖家管理商品信息</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36" name="矩形 35"/>
              <p:cNvSpPr/>
              <p:nvPr/>
            </p:nvSpPr>
            <p:spPr>
              <a:xfrm>
                <a:off x="1921628" y="2577625"/>
                <a:ext cx="4261795" cy="58477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▪查看商品或店铺信息</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grpSp>
      </p:grpSp>
    </p:spTree>
    <p:extLst>
      <p:ext uri="{BB962C8B-B14F-4D97-AF65-F5344CB8AC3E}">
        <p14:creationId xmlns:p14="http://schemas.microsoft.com/office/powerpoint/2010/main" val="10195696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4" name="灯片编号占位符 3"/>
          <p:cNvSpPr>
            <a:spLocks noGrp="1"/>
          </p:cNvSpPr>
          <p:nvPr>
            <p:ph type="sldNum" sz="quarter" idx="12"/>
          </p:nvPr>
        </p:nvSpPr>
        <p:spPr/>
        <p:txBody>
          <a:bodyPr/>
          <a:lstStyle/>
          <a:p>
            <a:fld id="{4E32ED45-8BF4-4552-B186-7D545FBE8F78}" type="slidenum">
              <a:rPr lang="zh-CN" altLang="en-US" smtClean="0"/>
              <a:t>4</a:t>
            </a:fld>
            <a:endParaRPr lang="zh-CN" altLang="en-US"/>
          </a:p>
        </p:txBody>
      </p:sp>
      <p:sp>
        <p:nvSpPr>
          <p:cNvPr id="6" name="矩形 5"/>
          <p:cNvSpPr/>
          <p:nvPr/>
        </p:nvSpPr>
        <p:spPr>
          <a:xfrm>
            <a:off x="267854" y="121317"/>
            <a:ext cx="3220753" cy="769441"/>
          </a:xfrm>
          <a:prstGeom prst="rect">
            <a:avLst/>
          </a:prstGeom>
          <a:noFill/>
        </p:spPr>
        <p:txBody>
          <a:bodyPr wrap="none" lIns="91440" tIns="45720" rIns="91440" bIns="45720">
            <a:spAutoFit/>
          </a:bodyPr>
          <a:lstStyle/>
          <a:p>
            <a:pPr algn="ctr"/>
            <a:r>
              <a:rPr lang="zh-CN" altLang="en-US" sz="4400" b="1" cap="none" spc="0" dirty="0" smtClean="0">
                <a:ln w="0"/>
                <a:solidFill>
                  <a:schemeClr val="tx1">
                    <a:lumMod val="65000"/>
                    <a:lumOff val="35000"/>
                  </a:schemeClr>
                </a:solidFill>
                <a:effectLst>
                  <a:outerShdw blurRad="38100" dist="25400" dir="5400000" algn="ctr" rotWithShape="0">
                    <a:srgbClr val="6E747A">
                      <a:alpha val="43000"/>
                    </a:srgbClr>
                  </a:outerShdw>
                </a:effectLst>
              </a:rPr>
              <a:t>▪数据库设计</a:t>
            </a:r>
            <a:endParaRPr lang="zh-CN" altLang="en-US" sz="44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7" name="矩形 6"/>
          <p:cNvSpPr/>
          <p:nvPr/>
        </p:nvSpPr>
        <p:spPr>
          <a:xfrm>
            <a:off x="1537905" y="1140459"/>
            <a:ext cx="1572866" cy="584775"/>
          </a:xfrm>
          <a:prstGeom prst="rect">
            <a:avLst/>
          </a:prstGeom>
          <a:noFill/>
        </p:spPr>
        <p:txBody>
          <a:bodyPr wrap="none" lIns="91440" tIns="45720" rIns="91440" bIns="45720">
            <a:spAutoFit/>
          </a:bodyPr>
          <a:lstStyle/>
          <a:p>
            <a:pPr algn="ctr"/>
            <a:r>
              <a:rPr lang="zh-CN" altLang="en-US" sz="3200" b="1" cap="none" spc="0" smtClean="0">
                <a:ln w="0"/>
                <a:solidFill>
                  <a:schemeClr val="tx1">
                    <a:lumMod val="65000"/>
                    <a:lumOff val="35000"/>
                  </a:schemeClr>
                </a:solidFill>
                <a:effectLst>
                  <a:outerShdw blurRad="38100" dist="25400" dir="5400000" algn="ctr" rotWithShape="0">
                    <a:srgbClr val="6E747A">
                      <a:alpha val="43000"/>
                    </a:srgbClr>
                  </a:outerShdw>
                </a:effectLst>
              </a:rPr>
              <a:t>▪表设计</a:t>
            </a:r>
            <a:endParaRPr lang="zh-CN" altLang="en-US" sz="32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graphicFrame>
        <p:nvGraphicFramePr>
          <p:cNvPr id="9" name="表格 8"/>
          <p:cNvGraphicFramePr>
            <a:graphicFrameLocks noGrp="1"/>
          </p:cNvGraphicFramePr>
          <p:nvPr>
            <p:extLst>
              <p:ext uri="{D42A27DB-BD31-4B8C-83A1-F6EECF244321}">
                <p14:modId xmlns:p14="http://schemas.microsoft.com/office/powerpoint/2010/main" val="2942647988"/>
              </p:ext>
            </p:extLst>
          </p:nvPr>
        </p:nvGraphicFramePr>
        <p:xfrm>
          <a:off x="1537905" y="1974935"/>
          <a:ext cx="4076832" cy="3291840"/>
        </p:xfrm>
        <a:graphic>
          <a:graphicData uri="http://schemas.openxmlformats.org/drawingml/2006/table">
            <a:tbl>
              <a:tblPr firstRow="1" bandRow="1">
                <a:tableStyleId>{5C22544A-7EE6-4342-B048-85BDC9FD1C3A}</a:tableStyleId>
              </a:tblPr>
              <a:tblGrid>
                <a:gridCol w="4076832">
                  <a:extLst>
                    <a:ext uri="{9D8B030D-6E8A-4147-A177-3AD203B41FA5}">
                      <a16:colId xmlns:a16="http://schemas.microsoft.com/office/drawing/2014/main" val="839760000"/>
                    </a:ext>
                  </a:extLst>
                </a:gridCol>
              </a:tblGrid>
              <a:tr h="204317">
                <a:tc>
                  <a:txBody>
                    <a:bodyPr/>
                    <a:lstStyle/>
                    <a:p>
                      <a:endParaRPr lang="zh-CN" altLang="en-US" dirty="0"/>
                    </a:p>
                  </a:txBody>
                  <a:tcPr/>
                </a:tc>
                <a:extLst>
                  <a:ext uri="{0D108BD9-81ED-4DB2-BD59-A6C34878D82A}">
                    <a16:rowId xmlns:a16="http://schemas.microsoft.com/office/drawing/2014/main" val="945498052"/>
                  </a:ext>
                </a:extLst>
              </a:tr>
              <a:tr h="204317">
                <a:tc>
                  <a:txBody>
                    <a:bodyPr/>
                    <a:lstStyle/>
                    <a:p>
                      <a:r>
                        <a:rPr lang="en-US" altLang="zh-CN" dirty="0" smtClean="0"/>
                        <a:t>DBIMAGE</a:t>
                      </a:r>
                      <a:r>
                        <a:rPr lang="zh-CN" altLang="en-US" dirty="0" smtClean="0"/>
                        <a:t>（所有的图片）</a:t>
                      </a:r>
                      <a:endParaRPr lang="zh-CN" altLang="en-US" dirty="0"/>
                    </a:p>
                  </a:txBody>
                  <a:tcPr/>
                </a:tc>
                <a:extLst>
                  <a:ext uri="{0D108BD9-81ED-4DB2-BD59-A6C34878D82A}">
                    <a16:rowId xmlns:a16="http://schemas.microsoft.com/office/drawing/2014/main" val="3671233908"/>
                  </a:ext>
                </a:extLst>
              </a:tr>
              <a:tr h="204317">
                <a:tc>
                  <a:txBody>
                    <a:bodyPr/>
                    <a:lstStyle/>
                    <a:p>
                      <a:r>
                        <a:rPr lang="en-US" altLang="zh-CN" dirty="0" smtClean="0"/>
                        <a:t>DBITEM</a:t>
                      </a:r>
                      <a:r>
                        <a:rPr lang="zh-CN" altLang="en-US" dirty="0" smtClean="0"/>
                        <a:t>（商品信息）</a:t>
                      </a:r>
                      <a:endParaRPr lang="zh-CN" altLang="en-US" dirty="0"/>
                    </a:p>
                  </a:txBody>
                  <a:tcPr/>
                </a:tc>
                <a:extLst>
                  <a:ext uri="{0D108BD9-81ED-4DB2-BD59-A6C34878D82A}">
                    <a16:rowId xmlns:a16="http://schemas.microsoft.com/office/drawing/2014/main" val="1878724437"/>
                  </a:ext>
                </a:extLst>
              </a:tr>
              <a:tr h="204317">
                <a:tc>
                  <a:txBody>
                    <a:bodyPr/>
                    <a:lstStyle/>
                    <a:p>
                      <a:r>
                        <a:rPr lang="en-US" altLang="zh-CN" dirty="0" smtClean="0"/>
                        <a:t>DBITEMACCUSATION</a:t>
                      </a:r>
                      <a:r>
                        <a:rPr lang="zh-CN" altLang="en-US" dirty="0" smtClean="0"/>
                        <a:t>（商品举报信息）</a:t>
                      </a:r>
                      <a:endParaRPr lang="zh-CN" altLang="en-US" dirty="0"/>
                    </a:p>
                  </a:txBody>
                  <a:tcPr/>
                </a:tc>
                <a:extLst>
                  <a:ext uri="{0D108BD9-81ED-4DB2-BD59-A6C34878D82A}">
                    <a16:rowId xmlns:a16="http://schemas.microsoft.com/office/drawing/2014/main" val="650565946"/>
                  </a:ext>
                </a:extLst>
              </a:tr>
              <a:tr h="204317">
                <a:tc>
                  <a:txBody>
                    <a:bodyPr/>
                    <a:lstStyle/>
                    <a:p>
                      <a:r>
                        <a:rPr lang="en-US" altLang="zh-CN" dirty="0" smtClean="0"/>
                        <a:t>DBITEMCOLLECTION</a:t>
                      </a:r>
                      <a:r>
                        <a:rPr lang="zh-CN" altLang="en-US" dirty="0" smtClean="0"/>
                        <a:t>（收藏商品）</a:t>
                      </a:r>
                      <a:endParaRPr lang="zh-CN" altLang="en-US" dirty="0"/>
                    </a:p>
                  </a:txBody>
                  <a:tcPr/>
                </a:tc>
                <a:extLst>
                  <a:ext uri="{0D108BD9-81ED-4DB2-BD59-A6C34878D82A}">
                    <a16:rowId xmlns:a16="http://schemas.microsoft.com/office/drawing/2014/main" val="3908220755"/>
                  </a:ext>
                </a:extLst>
              </a:tr>
              <a:tr h="204317">
                <a:tc>
                  <a:txBody>
                    <a:bodyPr/>
                    <a:lstStyle/>
                    <a:p>
                      <a:r>
                        <a:rPr lang="en-US" altLang="zh-CN" dirty="0" smtClean="0"/>
                        <a:t>DBITEMEVALUATION</a:t>
                      </a:r>
                      <a:r>
                        <a:rPr lang="zh-CN" altLang="en-US" dirty="0" smtClean="0"/>
                        <a:t>（商品评价）</a:t>
                      </a:r>
                      <a:endParaRPr lang="zh-CN" altLang="en-US" dirty="0"/>
                    </a:p>
                  </a:txBody>
                  <a:tcPr/>
                </a:tc>
                <a:extLst>
                  <a:ext uri="{0D108BD9-81ED-4DB2-BD59-A6C34878D82A}">
                    <a16:rowId xmlns:a16="http://schemas.microsoft.com/office/drawing/2014/main" val="1844810146"/>
                  </a:ext>
                </a:extLst>
              </a:tr>
              <a:tr h="2043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DBACCOUNT</a:t>
                      </a:r>
                      <a:r>
                        <a:rPr lang="zh-CN" altLang="en-US" dirty="0" smtClean="0"/>
                        <a:t>（账号密码）</a:t>
                      </a:r>
                      <a:endParaRPr lang="zh-CN" altLang="en-US" dirty="0" smtClean="0"/>
                    </a:p>
                  </a:txBody>
                  <a:tcPr/>
                </a:tc>
                <a:extLst>
                  <a:ext uri="{0D108BD9-81ED-4DB2-BD59-A6C34878D82A}">
                    <a16:rowId xmlns:a16="http://schemas.microsoft.com/office/drawing/2014/main" val="2323951440"/>
                  </a:ext>
                </a:extLst>
              </a:tr>
              <a:tr h="204317">
                <a:tc>
                  <a:txBody>
                    <a:bodyPr/>
                    <a:lstStyle/>
                    <a:p>
                      <a:r>
                        <a:rPr lang="en-US" altLang="zh-CN" dirty="0" smtClean="0"/>
                        <a:t>DBITEMIMAGE</a:t>
                      </a:r>
                      <a:r>
                        <a:rPr lang="zh-CN" altLang="en-US" dirty="0" smtClean="0"/>
                        <a:t>（商品图片）</a:t>
                      </a:r>
                      <a:endParaRPr lang="zh-CN" altLang="en-US" dirty="0"/>
                    </a:p>
                  </a:txBody>
                  <a:tcPr/>
                </a:tc>
                <a:extLst>
                  <a:ext uri="{0D108BD9-81ED-4DB2-BD59-A6C34878D82A}">
                    <a16:rowId xmlns:a16="http://schemas.microsoft.com/office/drawing/2014/main" val="2086750045"/>
                  </a:ext>
                </a:extLst>
              </a:tr>
              <a:tr h="204317">
                <a:tc>
                  <a:txBody>
                    <a:bodyPr/>
                    <a:lstStyle/>
                    <a:p>
                      <a:r>
                        <a:rPr lang="en-US" altLang="zh-CN" dirty="0" smtClean="0"/>
                        <a:t>DBORDER</a:t>
                      </a:r>
                      <a:r>
                        <a:rPr lang="zh-CN" altLang="en-US" dirty="0" smtClean="0"/>
                        <a:t>（订单信息）</a:t>
                      </a:r>
                      <a:endParaRPr lang="zh-CN" altLang="en-US" dirty="0"/>
                    </a:p>
                  </a:txBody>
                  <a:tcPr/>
                </a:tc>
                <a:extLst>
                  <a:ext uri="{0D108BD9-81ED-4DB2-BD59-A6C34878D82A}">
                    <a16:rowId xmlns:a16="http://schemas.microsoft.com/office/drawing/2014/main" val="3207697663"/>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7009584"/>
              </p:ext>
            </p:extLst>
          </p:nvPr>
        </p:nvGraphicFramePr>
        <p:xfrm>
          <a:off x="5765000" y="1974935"/>
          <a:ext cx="4076832" cy="2926080"/>
        </p:xfrm>
        <a:graphic>
          <a:graphicData uri="http://schemas.openxmlformats.org/drawingml/2006/table">
            <a:tbl>
              <a:tblPr firstRow="1" bandRow="1">
                <a:tableStyleId>{5C22544A-7EE6-4342-B048-85BDC9FD1C3A}</a:tableStyleId>
              </a:tblPr>
              <a:tblGrid>
                <a:gridCol w="4076832">
                  <a:extLst>
                    <a:ext uri="{9D8B030D-6E8A-4147-A177-3AD203B41FA5}">
                      <a16:colId xmlns:a16="http://schemas.microsoft.com/office/drawing/2014/main" val="839760000"/>
                    </a:ext>
                  </a:extLst>
                </a:gridCol>
              </a:tblGrid>
              <a:tr h="204317">
                <a:tc>
                  <a:txBody>
                    <a:bodyPr/>
                    <a:lstStyle/>
                    <a:p>
                      <a:endParaRPr lang="zh-CN" altLang="en-US" dirty="0"/>
                    </a:p>
                  </a:txBody>
                  <a:tcPr/>
                </a:tc>
                <a:extLst>
                  <a:ext uri="{0D108BD9-81ED-4DB2-BD59-A6C34878D82A}">
                    <a16:rowId xmlns:a16="http://schemas.microsoft.com/office/drawing/2014/main" val="945498052"/>
                  </a:ext>
                </a:extLst>
              </a:tr>
              <a:tr h="2043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DBUSERINFO</a:t>
                      </a:r>
                      <a:r>
                        <a:rPr lang="zh-CN" altLang="en-US" dirty="0" smtClean="0"/>
                        <a:t>（用户收件信息）</a:t>
                      </a:r>
                    </a:p>
                  </a:txBody>
                  <a:tcPr/>
                </a:tc>
                <a:extLst>
                  <a:ext uri="{0D108BD9-81ED-4DB2-BD59-A6C34878D82A}">
                    <a16:rowId xmlns:a16="http://schemas.microsoft.com/office/drawing/2014/main" val="3671233908"/>
                  </a:ext>
                </a:extLst>
              </a:tr>
              <a:tr h="204317">
                <a:tc>
                  <a:txBody>
                    <a:bodyPr/>
                    <a:lstStyle/>
                    <a:p>
                      <a:r>
                        <a:rPr lang="en-US" altLang="zh-CN" dirty="0" smtClean="0"/>
                        <a:t>DBSHOP</a:t>
                      </a:r>
                      <a:r>
                        <a:rPr lang="zh-CN" altLang="en-US" dirty="0" smtClean="0"/>
                        <a:t>（店铺信息）</a:t>
                      </a:r>
                      <a:endParaRPr lang="zh-CN" altLang="en-US" dirty="0"/>
                    </a:p>
                  </a:txBody>
                  <a:tcPr/>
                </a:tc>
                <a:extLst>
                  <a:ext uri="{0D108BD9-81ED-4DB2-BD59-A6C34878D82A}">
                    <a16:rowId xmlns:a16="http://schemas.microsoft.com/office/drawing/2014/main" val="1878724437"/>
                  </a:ext>
                </a:extLst>
              </a:tr>
              <a:tr h="204317">
                <a:tc>
                  <a:txBody>
                    <a:bodyPr/>
                    <a:lstStyle/>
                    <a:p>
                      <a:r>
                        <a:rPr lang="en-US" altLang="zh-CN" dirty="0" smtClean="0"/>
                        <a:t>DBSHOPFOLLOW</a:t>
                      </a:r>
                      <a:r>
                        <a:rPr lang="zh-CN" altLang="en-US" dirty="0" smtClean="0"/>
                        <a:t>（收藏店铺）</a:t>
                      </a:r>
                      <a:endParaRPr lang="zh-CN" altLang="en-US" dirty="0"/>
                    </a:p>
                  </a:txBody>
                  <a:tcPr/>
                </a:tc>
                <a:extLst>
                  <a:ext uri="{0D108BD9-81ED-4DB2-BD59-A6C34878D82A}">
                    <a16:rowId xmlns:a16="http://schemas.microsoft.com/office/drawing/2014/main" val="650565946"/>
                  </a:ext>
                </a:extLst>
              </a:tr>
              <a:tr h="204317">
                <a:tc>
                  <a:txBody>
                    <a:bodyPr/>
                    <a:lstStyle/>
                    <a:p>
                      <a:r>
                        <a:rPr lang="en-US" altLang="zh-CN" dirty="0" smtClean="0"/>
                        <a:t>DBSHOPPINGCART</a:t>
                      </a:r>
                      <a:r>
                        <a:rPr lang="zh-CN" altLang="en-US" dirty="0" smtClean="0"/>
                        <a:t>（购物车）</a:t>
                      </a:r>
                      <a:endParaRPr lang="zh-CN" altLang="en-US" dirty="0"/>
                    </a:p>
                  </a:txBody>
                  <a:tcPr/>
                </a:tc>
                <a:extLst>
                  <a:ext uri="{0D108BD9-81ED-4DB2-BD59-A6C34878D82A}">
                    <a16:rowId xmlns:a16="http://schemas.microsoft.com/office/drawing/2014/main" val="3908220755"/>
                  </a:ext>
                </a:extLst>
              </a:tr>
              <a:tr h="20431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DBORDERITEM</a:t>
                      </a:r>
                      <a:r>
                        <a:rPr lang="zh-CN" altLang="en-US" dirty="0" smtClean="0"/>
                        <a:t>（订单中的商品）</a:t>
                      </a:r>
                      <a:endParaRPr lang="zh-CN" altLang="en-US" dirty="0" smtClean="0"/>
                    </a:p>
                  </a:txBody>
                  <a:tcPr/>
                </a:tc>
                <a:extLst>
                  <a:ext uri="{0D108BD9-81ED-4DB2-BD59-A6C34878D82A}">
                    <a16:rowId xmlns:a16="http://schemas.microsoft.com/office/drawing/2014/main" val="2287755844"/>
                  </a:ext>
                </a:extLst>
              </a:tr>
              <a:tr h="204317">
                <a:tc>
                  <a:txBody>
                    <a:bodyPr/>
                    <a:lstStyle/>
                    <a:p>
                      <a:r>
                        <a:rPr lang="en-US" altLang="zh-CN" dirty="0" smtClean="0"/>
                        <a:t>DBSHOPTAG</a:t>
                      </a:r>
                      <a:r>
                        <a:rPr lang="zh-CN" altLang="en-US" dirty="0" smtClean="0"/>
                        <a:t>（店铺商品标签）</a:t>
                      </a:r>
                      <a:endParaRPr lang="zh-CN" altLang="en-US" dirty="0"/>
                    </a:p>
                  </a:txBody>
                  <a:tcPr/>
                </a:tc>
                <a:extLst>
                  <a:ext uri="{0D108BD9-81ED-4DB2-BD59-A6C34878D82A}">
                    <a16:rowId xmlns:a16="http://schemas.microsoft.com/office/drawing/2014/main" val="1844810146"/>
                  </a:ext>
                </a:extLst>
              </a:tr>
              <a:tr h="204317">
                <a:tc>
                  <a:txBody>
                    <a:bodyPr/>
                    <a:lstStyle/>
                    <a:p>
                      <a:r>
                        <a:rPr lang="en-US" altLang="zh-CN" dirty="0" smtClean="0"/>
                        <a:t>DBUSER</a:t>
                      </a:r>
                      <a:r>
                        <a:rPr lang="zh-CN" altLang="en-US" dirty="0" smtClean="0"/>
                        <a:t>（用户个人信息）</a:t>
                      </a:r>
                      <a:endParaRPr lang="zh-CN" altLang="en-US" dirty="0"/>
                    </a:p>
                  </a:txBody>
                  <a:tcPr/>
                </a:tc>
                <a:extLst>
                  <a:ext uri="{0D108BD9-81ED-4DB2-BD59-A6C34878D82A}">
                    <a16:rowId xmlns:a16="http://schemas.microsoft.com/office/drawing/2014/main" val="2086750045"/>
                  </a:ext>
                </a:extLst>
              </a:tr>
            </a:tbl>
          </a:graphicData>
        </a:graphic>
      </p:graphicFrame>
    </p:spTree>
    <p:extLst>
      <p:ext uri="{BB962C8B-B14F-4D97-AF65-F5344CB8AC3E}">
        <p14:creationId xmlns:p14="http://schemas.microsoft.com/office/powerpoint/2010/main" val="1318151838"/>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tint val="75000"/>
                  </a:prstClr>
                </a:solidFill>
                <a:effectLst/>
                <a:uLnTx/>
                <a:uFillTx/>
                <a:latin typeface="Trebuchet MS" panose="020B0603020202020204"/>
                <a:ea typeface="华文新魏" panose="02010800040101010101" pitchFamily="2" charset="-122"/>
                <a:cs typeface="+mn-cs"/>
              </a:rPr>
              <a:t>同济大学</a:t>
            </a:r>
            <a:endParaRPr kumimoji="0" lang="en-US" altLang="zh-CN" sz="900" b="0" i="0" u="none" strike="noStrike" kern="1200" cap="none" spc="0" normalizeH="0" baseline="0" noProof="0" dirty="0">
              <a:ln>
                <a:noFill/>
              </a:ln>
              <a:solidFill>
                <a:prstClr val="black">
                  <a:tint val="75000"/>
                </a:prstClr>
              </a:solidFill>
              <a:effectLst/>
              <a:uLnTx/>
              <a:uFillTx/>
              <a:latin typeface="Trebuchet MS" panose="020B0603020202020204"/>
              <a:ea typeface="华文新魏" panose="020108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prstClr val="black">
                    <a:tint val="75000"/>
                  </a:prstClr>
                </a:solidFill>
                <a:effectLst/>
                <a:uLnTx/>
                <a:uFillTx/>
                <a:latin typeface="Trebuchet MS" panose="020B0603020202020204"/>
                <a:ea typeface="华文新魏" panose="02010800040101010101" pitchFamily="2" charset="-122"/>
                <a:cs typeface="+mn-cs"/>
              </a:rPr>
              <a:t>数据库课程设计</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32ED45-8BF4-4552-B186-7D545FBE8F78}" type="slidenum">
              <a:rPr kumimoji="0" lang="zh-CN" altLang="en-US" sz="900" b="0" i="0" u="none" strike="noStrike" kern="1200" cap="none" spc="0" normalizeH="0" baseline="0" noProof="0" smtClean="0">
                <a:ln>
                  <a:noFill/>
                </a:ln>
                <a:solidFill>
                  <a:srgbClr val="5FCBEF"/>
                </a:solidFill>
                <a:effectLst/>
                <a:uLnTx/>
                <a:uFillTx/>
                <a:latin typeface="Trebuchet MS" panose="020B0603020202020204"/>
                <a:ea typeface="华文新魏" panose="020108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900" b="0" i="0" u="none" strike="noStrike" kern="1200" cap="none" spc="0" normalizeH="0" baseline="0" noProof="0">
              <a:ln>
                <a:noFill/>
              </a:ln>
              <a:solidFill>
                <a:srgbClr val="5FCBEF"/>
              </a:solidFill>
              <a:effectLst/>
              <a:uLnTx/>
              <a:uFillTx/>
              <a:latin typeface="Trebuchet MS" panose="020B0603020202020204"/>
              <a:ea typeface="华文新魏" panose="02010800040101010101" pitchFamily="2" charset="-122"/>
              <a:cs typeface="+mn-cs"/>
            </a:endParaRPr>
          </a:p>
        </p:txBody>
      </p:sp>
      <p:sp>
        <p:nvSpPr>
          <p:cNvPr id="6" name="矩形 5"/>
          <p:cNvSpPr/>
          <p:nvPr/>
        </p:nvSpPr>
        <p:spPr>
          <a:xfrm>
            <a:off x="267854" y="121317"/>
            <a:ext cx="3220753" cy="769441"/>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▪数据库设计</a:t>
            </a:r>
            <a:endParaRPr kumimoji="0" lang="zh-CN" altLang="en-US" sz="44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sp>
        <p:nvSpPr>
          <p:cNvPr id="7" name="矩形 6"/>
          <p:cNvSpPr/>
          <p:nvPr/>
        </p:nvSpPr>
        <p:spPr>
          <a:xfrm>
            <a:off x="1537905" y="990176"/>
            <a:ext cx="1572866" cy="584775"/>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rPr>
              <a:t>▪关系图</a:t>
            </a:r>
            <a:endParaRPr kumimoji="0" lang="zh-CN" altLang="en-US" sz="3200" b="1" i="0" u="none" strike="noStrike" kern="1200" cap="none" spc="0" normalizeH="0" baseline="0" noProof="0" dirty="0">
              <a:ln w="0"/>
              <a:solidFill>
                <a:prstClr val="black">
                  <a:lumMod val="65000"/>
                  <a:lumOff val="35000"/>
                </a:prstClr>
              </a:solidFill>
              <a:effectLst>
                <a:outerShdw blurRad="38100" dist="25400" dir="5400000" algn="ctr" rotWithShape="0">
                  <a:srgbClr val="6E747A">
                    <a:alpha val="43000"/>
                  </a:srgbClr>
                </a:outerShdw>
              </a:effectLst>
              <a:uLnTx/>
              <a:uFillTx/>
              <a:latin typeface="Trebuchet MS" panose="020B0603020202020204"/>
              <a:ea typeface="华文新魏" panose="02010800040101010101" pitchFamily="2" charset="-122"/>
              <a:cs typeface="+mn-cs"/>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942" t="3916" r="2891" b="5661"/>
          <a:stretch/>
        </p:blipFill>
        <p:spPr>
          <a:xfrm>
            <a:off x="1537904" y="1574950"/>
            <a:ext cx="7100933" cy="4466411"/>
          </a:xfrm>
          <a:prstGeom prst="rect">
            <a:avLst/>
          </a:prstGeom>
        </p:spPr>
      </p:pic>
    </p:spTree>
    <p:extLst>
      <p:ext uri="{BB962C8B-B14F-4D97-AF65-F5344CB8AC3E}">
        <p14:creationId xmlns:p14="http://schemas.microsoft.com/office/powerpoint/2010/main" val="143144005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4" name="灯片编号占位符 3"/>
          <p:cNvSpPr>
            <a:spLocks noGrp="1"/>
          </p:cNvSpPr>
          <p:nvPr>
            <p:ph type="sldNum" sz="quarter" idx="12"/>
          </p:nvPr>
        </p:nvSpPr>
        <p:spPr/>
        <p:txBody>
          <a:bodyPr/>
          <a:lstStyle/>
          <a:p>
            <a:fld id="{4E32ED45-8BF4-4552-B186-7D545FBE8F78}" type="slidenum">
              <a:rPr lang="zh-CN" altLang="en-US" smtClean="0"/>
              <a:t>6</a:t>
            </a:fld>
            <a:endParaRPr lang="zh-CN" altLang="en-US"/>
          </a:p>
        </p:txBody>
      </p:sp>
      <p:grpSp>
        <p:nvGrpSpPr>
          <p:cNvPr id="3" name="组合 2"/>
          <p:cNvGrpSpPr/>
          <p:nvPr/>
        </p:nvGrpSpPr>
        <p:grpSpPr>
          <a:xfrm>
            <a:off x="267039" y="158263"/>
            <a:ext cx="8665293" cy="4152075"/>
            <a:chOff x="267039" y="158263"/>
            <a:chExt cx="8665293" cy="4152075"/>
          </a:xfrm>
        </p:grpSpPr>
        <p:sp>
          <p:nvSpPr>
            <p:cNvPr id="6" name="矩形 5"/>
            <p:cNvSpPr/>
            <p:nvPr/>
          </p:nvSpPr>
          <p:spPr>
            <a:xfrm>
              <a:off x="267039" y="158263"/>
              <a:ext cx="2656497" cy="769441"/>
            </a:xfrm>
            <a:prstGeom prst="rect">
              <a:avLst/>
            </a:prstGeom>
            <a:noFill/>
          </p:spPr>
          <p:txBody>
            <a:bodyPr wrap="none" lIns="91440" tIns="45720" rIns="91440" bIns="45720">
              <a:spAutoFit/>
            </a:bodyPr>
            <a:lstStyle/>
            <a:p>
              <a:pPr algn="ctr"/>
              <a:r>
                <a:rPr lang="zh-CN" altLang="en-US" sz="4400" b="1" cap="none" spc="0" dirty="0" smtClean="0">
                  <a:ln w="0"/>
                  <a:solidFill>
                    <a:schemeClr val="tx1">
                      <a:lumMod val="65000"/>
                      <a:lumOff val="35000"/>
                    </a:schemeClr>
                  </a:solidFill>
                  <a:effectLst>
                    <a:outerShdw blurRad="38100" dist="25400" dir="5400000" algn="ctr" rotWithShape="0">
                      <a:srgbClr val="6E747A">
                        <a:alpha val="43000"/>
                      </a:srgbClr>
                    </a:outerShdw>
                  </a:effectLst>
                </a:rPr>
                <a:t>▪前端设计</a:t>
              </a:r>
              <a:endParaRPr lang="zh-CN" altLang="en-US" sz="44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2" name="矩形 1"/>
            <p:cNvSpPr/>
            <p:nvPr/>
          </p:nvSpPr>
          <p:spPr>
            <a:xfrm>
              <a:off x="2241755" y="2371346"/>
              <a:ext cx="6690577" cy="1938992"/>
            </a:xfrm>
            <a:prstGeom prst="rect">
              <a:avLst/>
            </a:prstGeom>
            <a:noFill/>
          </p:spPr>
          <p:txBody>
            <a:bodyPr wrap="square" lIns="91440" tIns="45720" rIns="91440" bIns="45720">
              <a:spAutoFit/>
            </a:bodyPr>
            <a:lstStyle/>
            <a:p>
              <a:r>
                <a:rPr lang="en-US" altLang="zh-CN" sz="2400" dirty="0">
                  <a:ln w="0"/>
                  <a:effectLst>
                    <a:outerShdw blurRad="38100" dist="25400" dir="5400000" algn="ctr" rotWithShape="0">
                      <a:srgbClr val="6E747A">
                        <a:alpha val="43000"/>
                      </a:srgbClr>
                    </a:outerShdw>
                  </a:effectLst>
                </a:rPr>
                <a:t> </a:t>
              </a:r>
              <a:r>
                <a:rPr lang="en-US" altLang="zh-CN" sz="2400" dirty="0" smtClean="0">
                  <a:ln w="0"/>
                  <a:effectLst>
                    <a:outerShdw blurRad="38100" dist="25400" dir="5400000" algn="ctr" rotWithShape="0">
                      <a:srgbClr val="6E747A">
                        <a:alpha val="43000"/>
                      </a:srgbClr>
                    </a:outerShdw>
                  </a:effectLst>
                </a:rPr>
                <a:t>      </a:t>
              </a:r>
              <a:r>
                <a:rPr lang="zh-CN" altLang="en-US" sz="2400" dirty="0" smtClean="0">
                  <a:ln w="0"/>
                  <a:effectLst>
                    <a:outerShdw blurRad="38100" dist="25400" dir="5400000" algn="ctr" rotWithShape="0">
                      <a:srgbClr val="6E747A">
                        <a:alpha val="43000"/>
                      </a:srgbClr>
                    </a:outerShdw>
                  </a:effectLst>
                </a:rPr>
                <a:t>我们的平台前端主要使用</a:t>
              </a:r>
              <a:r>
                <a:rPr lang="en-US" altLang="zh-CN" sz="2400" dirty="0" smtClean="0">
                  <a:ln w="0"/>
                  <a:effectLst>
                    <a:outerShdw blurRad="38100" dist="25400" dir="5400000" algn="ctr" rotWithShape="0">
                      <a:srgbClr val="6E747A">
                        <a:alpha val="43000"/>
                      </a:srgbClr>
                    </a:outerShdw>
                  </a:effectLst>
                </a:rPr>
                <a:t>Semantic UI</a:t>
              </a:r>
              <a:r>
                <a:rPr lang="zh-CN" altLang="en-US" sz="2400" dirty="0" smtClean="0">
                  <a:ln w="0"/>
                  <a:effectLst>
                    <a:outerShdw blurRad="38100" dist="25400" dir="5400000" algn="ctr" rotWithShape="0">
                      <a:srgbClr val="6E747A">
                        <a:alpha val="43000"/>
                      </a:srgbClr>
                    </a:outerShdw>
                  </a:effectLst>
                </a:rPr>
                <a:t>前端框架以及</a:t>
              </a:r>
              <a:r>
                <a:rPr lang="en-US" altLang="zh-CN" sz="2400" dirty="0" err="1" smtClean="0">
                  <a:ln w="0"/>
                  <a:effectLst>
                    <a:outerShdw blurRad="38100" dist="25400" dir="5400000" algn="ctr" rotWithShape="0">
                      <a:srgbClr val="6E747A">
                        <a:alpha val="43000"/>
                      </a:srgbClr>
                    </a:outerShdw>
                  </a:effectLst>
                </a:rPr>
                <a:t>Jquery</a:t>
              </a:r>
              <a:r>
                <a:rPr lang="zh-CN" altLang="en-US" sz="2400" dirty="0">
                  <a:ln w="0"/>
                  <a:effectLst>
                    <a:outerShdw blurRad="38100" dist="25400" dir="5400000" algn="ctr" rotWithShape="0">
                      <a:srgbClr val="6E747A">
                        <a:alpha val="43000"/>
                      </a:srgbClr>
                    </a:outerShdw>
                  </a:effectLst>
                </a:rPr>
                <a:t> </a:t>
              </a:r>
              <a:r>
                <a:rPr lang="en-US" altLang="zh-CN" sz="2400" dirty="0" smtClean="0">
                  <a:ln w="0"/>
                  <a:effectLst>
                    <a:outerShdw blurRad="38100" dist="25400" dir="5400000" algn="ctr" rotWithShape="0">
                      <a:srgbClr val="6E747A">
                        <a:alpha val="43000"/>
                      </a:srgbClr>
                    </a:outerShdw>
                  </a:effectLst>
                </a:rPr>
                <a:t>JS</a:t>
              </a:r>
              <a:r>
                <a:rPr lang="zh-CN" altLang="en-US" sz="2400" dirty="0" smtClean="0">
                  <a:ln w="0"/>
                  <a:effectLst>
                    <a:outerShdw blurRad="38100" dist="25400" dir="5400000" algn="ctr" rotWithShape="0">
                      <a:srgbClr val="6E747A">
                        <a:alpha val="43000"/>
                      </a:srgbClr>
                    </a:outerShdw>
                  </a:effectLst>
                </a:rPr>
                <a:t>框架开发。与</a:t>
              </a:r>
              <a:r>
                <a:rPr lang="en-US" altLang="zh-CN" sz="2400" dirty="0" smtClean="0">
                  <a:ln w="0"/>
                  <a:effectLst>
                    <a:outerShdw blurRad="38100" dist="25400" dir="5400000" algn="ctr" rotWithShape="0">
                      <a:srgbClr val="6E747A">
                        <a:alpha val="43000"/>
                      </a:srgbClr>
                    </a:outerShdw>
                  </a:effectLst>
                </a:rPr>
                <a:t>Bootstrap</a:t>
              </a:r>
              <a:r>
                <a:rPr lang="zh-CN" altLang="en-US" sz="2400" dirty="0" smtClean="0">
                  <a:ln w="0"/>
                  <a:effectLst>
                    <a:outerShdw blurRad="38100" dist="25400" dir="5400000" algn="ctr" rotWithShape="0">
                      <a:srgbClr val="6E747A">
                        <a:alpha val="43000"/>
                      </a:srgbClr>
                    </a:outerShdw>
                  </a:effectLst>
                </a:rPr>
                <a:t>相比，</a:t>
              </a:r>
              <a:r>
                <a:rPr lang="en-US" altLang="zh-CN" sz="2400" dirty="0" smtClean="0">
                  <a:ln w="0"/>
                  <a:effectLst>
                    <a:outerShdw blurRad="38100" dist="25400" dir="5400000" algn="ctr" rotWithShape="0">
                      <a:srgbClr val="6E747A">
                        <a:alpha val="43000"/>
                      </a:srgbClr>
                    </a:outerShdw>
                  </a:effectLst>
                </a:rPr>
                <a:t>Semantic UI</a:t>
              </a:r>
              <a:r>
                <a:rPr lang="zh-CN" altLang="en-US" sz="2400" dirty="0" smtClean="0">
                  <a:ln w="0"/>
                  <a:effectLst>
                    <a:outerShdw blurRad="38100" dist="25400" dir="5400000" algn="ctr" rotWithShape="0">
                      <a:srgbClr val="6E747A">
                        <a:alpha val="43000"/>
                      </a:srgbClr>
                    </a:outerShdw>
                  </a:effectLst>
                </a:rPr>
                <a:t>具有更加丰富的</a:t>
              </a:r>
              <a:r>
                <a:rPr lang="en-US" altLang="zh-CN" sz="2400" dirty="0" smtClean="0">
                  <a:ln w="0"/>
                  <a:effectLst>
                    <a:outerShdw blurRad="38100" dist="25400" dir="5400000" algn="ctr" rotWithShape="0">
                      <a:srgbClr val="6E747A">
                        <a:alpha val="43000"/>
                      </a:srgbClr>
                    </a:outerShdw>
                  </a:effectLst>
                </a:rPr>
                <a:t>CSS</a:t>
              </a:r>
              <a:r>
                <a:rPr lang="zh-CN" altLang="en-US" sz="2400" dirty="0" smtClean="0">
                  <a:ln w="0"/>
                  <a:effectLst>
                    <a:outerShdw blurRad="38100" dist="25400" dir="5400000" algn="ctr" rotWithShape="0">
                      <a:srgbClr val="6E747A">
                        <a:alpha val="43000"/>
                      </a:srgbClr>
                    </a:outerShdw>
                  </a:effectLst>
                </a:rPr>
                <a:t>模块、</a:t>
              </a:r>
              <a:r>
                <a:rPr lang="en-US" altLang="zh-CN" sz="2400" dirty="0" smtClean="0">
                  <a:ln w="0"/>
                  <a:effectLst>
                    <a:outerShdw blurRad="38100" dist="25400" dir="5400000" algn="ctr" rotWithShape="0">
                      <a:srgbClr val="6E747A">
                        <a:alpha val="43000"/>
                      </a:srgbClr>
                    </a:outerShdw>
                  </a:effectLst>
                </a:rPr>
                <a:t>CSS3</a:t>
              </a:r>
              <a:r>
                <a:rPr lang="zh-CN" altLang="en-US" sz="2400" dirty="0" smtClean="0">
                  <a:ln w="0"/>
                  <a:effectLst>
                    <a:outerShdw blurRad="38100" dist="25400" dir="5400000" algn="ctr" rotWithShape="0">
                      <a:srgbClr val="6E747A">
                        <a:alpha val="43000"/>
                      </a:srgbClr>
                    </a:outerShdw>
                  </a:effectLst>
                </a:rPr>
                <a:t>动画特效以及更加漂亮大气的样式，更能够增加商品的吸引力、提升用户的购物体验。</a:t>
              </a:r>
              <a:endParaRPr lang="zh-CN" altLang="en-US" sz="2400" b="0" cap="none" spc="0" dirty="0">
                <a:ln w="0"/>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28172210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32ED45-8BF4-4552-B186-7D545FBE8F78}" type="slidenum">
              <a:rPr kumimoji="0" lang="zh-CN" altLang="en-US" sz="900" b="0" i="0" u="none" strike="noStrike" kern="1200" cap="none" spc="0" normalizeH="0" baseline="0" noProof="0" smtClean="0">
                <a:ln>
                  <a:noFill/>
                </a:ln>
                <a:solidFill>
                  <a:srgbClr val="5FCBEF"/>
                </a:solidFill>
                <a:effectLst/>
                <a:uLnTx/>
                <a:uFillTx/>
                <a:latin typeface="Trebuchet MS" panose="020B0603020202020204"/>
                <a:ea typeface="华文新魏" panose="0201080004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900" b="0" i="0" u="none" strike="noStrike" kern="1200" cap="none" spc="0" normalizeH="0" baseline="0" noProof="0">
              <a:ln>
                <a:noFill/>
              </a:ln>
              <a:solidFill>
                <a:srgbClr val="5FCBEF"/>
              </a:solidFill>
              <a:effectLst/>
              <a:uLnTx/>
              <a:uFillTx/>
              <a:latin typeface="Trebuchet MS" panose="020B0603020202020204"/>
              <a:ea typeface="华文新魏" panose="02010800040101010101" pitchFamily="2" charset="-122"/>
              <a:cs typeface="+mn-cs"/>
            </a:endParaRPr>
          </a:p>
        </p:txBody>
      </p:sp>
      <p:grpSp>
        <p:nvGrpSpPr>
          <p:cNvPr id="41" name="组合 40"/>
          <p:cNvGrpSpPr/>
          <p:nvPr/>
        </p:nvGrpSpPr>
        <p:grpSpPr>
          <a:xfrm>
            <a:off x="267039" y="158263"/>
            <a:ext cx="8665293" cy="2674748"/>
            <a:chOff x="267039" y="158263"/>
            <a:chExt cx="8665293" cy="2674748"/>
          </a:xfrm>
        </p:grpSpPr>
        <p:sp>
          <p:nvSpPr>
            <p:cNvPr id="42" name="矩形 41"/>
            <p:cNvSpPr/>
            <p:nvPr/>
          </p:nvSpPr>
          <p:spPr>
            <a:xfrm>
              <a:off x="267039" y="158263"/>
              <a:ext cx="2656497" cy="769441"/>
            </a:xfrm>
            <a:prstGeom prst="rect">
              <a:avLst/>
            </a:prstGeom>
            <a:noFill/>
          </p:spPr>
          <p:txBody>
            <a:bodyPr wrap="none" lIns="91440" tIns="45720" rIns="91440" bIns="45720">
              <a:spAutoFit/>
            </a:bodyPr>
            <a:lstStyle/>
            <a:p>
              <a:pPr algn="ctr"/>
              <a:r>
                <a:rPr lang="zh-CN" altLang="en-US" sz="4400" b="1" cap="none" spc="0" dirty="0" smtClean="0">
                  <a:ln w="0"/>
                  <a:solidFill>
                    <a:schemeClr val="tx1">
                      <a:lumMod val="65000"/>
                      <a:lumOff val="35000"/>
                    </a:schemeClr>
                  </a:solidFill>
                  <a:effectLst>
                    <a:outerShdw blurRad="38100" dist="25400" dir="5400000" algn="ctr" rotWithShape="0">
                      <a:srgbClr val="6E747A">
                        <a:alpha val="43000"/>
                      </a:srgbClr>
                    </a:outerShdw>
                  </a:effectLst>
                </a:rPr>
                <a:t>▪后端设计</a:t>
              </a:r>
              <a:endParaRPr lang="zh-CN" altLang="en-US" sz="4400" b="1" cap="none" spc="0" dirty="0">
                <a:ln w="0"/>
                <a:solidFill>
                  <a:schemeClr val="tx1">
                    <a:lumMod val="65000"/>
                    <a:lumOff val="35000"/>
                  </a:schemeClr>
                </a:solidFill>
                <a:effectLst>
                  <a:outerShdw blurRad="38100" dist="25400" dir="5400000" algn="ctr" rotWithShape="0">
                    <a:srgbClr val="6E747A">
                      <a:alpha val="43000"/>
                    </a:srgbClr>
                  </a:outerShdw>
                </a:effectLst>
              </a:endParaRPr>
            </a:p>
          </p:txBody>
        </p:sp>
        <p:sp>
          <p:nvSpPr>
            <p:cNvPr id="43" name="矩形 42"/>
            <p:cNvSpPr/>
            <p:nvPr/>
          </p:nvSpPr>
          <p:spPr>
            <a:xfrm>
              <a:off x="2241755" y="2371346"/>
              <a:ext cx="6690577" cy="461665"/>
            </a:xfrm>
            <a:prstGeom prst="rect">
              <a:avLst/>
            </a:prstGeom>
            <a:noFill/>
          </p:spPr>
          <p:txBody>
            <a:bodyPr wrap="square" lIns="91440" tIns="45720" rIns="91440" bIns="45720">
              <a:spAutoFit/>
            </a:bodyPr>
            <a:lstStyle/>
            <a:p>
              <a:endParaRPr lang="zh-CN" altLang="en-US" sz="2400" b="0" cap="none" spc="0" dirty="0">
                <a:ln w="0"/>
                <a:effectLst>
                  <a:outerShdw blurRad="38100" dist="25400" dir="5400000" algn="ctr" rotWithShape="0">
                    <a:srgbClr val="6E747A">
                      <a:alpha val="43000"/>
                    </a:srgbClr>
                  </a:outerShdw>
                </a:effectLst>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509" y="618102"/>
            <a:ext cx="5737178" cy="6082879"/>
          </a:xfrm>
          <a:prstGeom prst="rect">
            <a:avLst/>
          </a:prstGeom>
        </p:spPr>
      </p:pic>
    </p:spTree>
    <p:extLst>
      <p:ext uri="{BB962C8B-B14F-4D97-AF65-F5344CB8AC3E}">
        <p14:creationId xmlns:p14="http://schemas.microsoft.com/office/powerpoint/2010/main" val="2701814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dirty="0"/>
              <a:t>同济大学</a:t>
            </a:r>
            <a:endParaRPr lang="en-US" altLang="zh-CN" dirty="0"/>
          </a:p>
          <a:p>
            <a:r>
              <a:rPr lang="zh-CN" altLang="en-US" dirty="0"/>
              <a:t>数据库课程设计</a:t>
            </a:r>
          </a:p>
        </p:txBody>
      </p:sp>
      <p:sp>
        <p:nvSpPr>
          <p:cNvPr id="5" name="灯片编号占位符 4"/>
          <p:cNvSpPr>
            <a:spLocks noGrp="1"/>
          </p:cNvSpPr>
          <p:nvPr>
            <p:ph type="sldNum" sz="quarter" idx="12"/>
          </p:nvPr>
        </p:nvSpPr>
        <p:spPr/>
        <p:txBody>
          <a:bodyPr/>
          <a:lstStyle/>
          <a:p>
            <a:fld id="{4E32ED45-8BF4-4552-B186-7D545FBE8F78}" type="slidenum">
              <a:rPr lang="zh-CN" altLang="en-US" smtClean="0"/>
              <a:t>8</a:t>
            </a:fld>
            <a:endParaRPr lang="zh-CN" altLang="en-US"/>
          </a:p>
        </p:txBody>
      </p:sp>
      <p:sp>
        <p:nvSpPr>
          <p:cNvPr id="6" name="矩形 5"/>
          <p:cNvSpPr/>
          <p:nvPr/>
        </p:nvSpPr>
        <p:spPr>
          <a:xfrm>
            <a:off x="3224975" y="2849501"/>
            <a:ext cx="5032147" cy="923330"/>
          </a:xfrm>
          <a:prstGeom prst="rect">
            <a:avLst/>
          </a:prstGeom>
          <a:noFill/>
        </p:spPr>
        <p:txBody>
          <a:bodyPr wrap="none" lIns="91440" tIns="45720" rIns="91440" bIns="45720">
            <a:spAutoFit/>
          </a:bodyPr>
          <a:lstStyle/>
          <a:p>
            <a:pPr algn="ctr"/>
            <a:r>
              <a:rPr lang="zh-CN" altLang="en-US" sz="5400" b="1" dirty="0" smtClean="0">
                <a:ln w="0"/>
                <a:solidFill>
                  <a:schemeClr val="tx1">
                    <a:lumMod val="65000"/>
                    <a:lumOff val="35000"/>
                  </a:schemeClr>
                </a:solidFill>
                <a:effectLst>
                  <a:outerShdw blurRad="38100" dist="25400" dir="5400000" algn="ctr" rotWithShape="0">
                    <a:srgbClr val="6E747A">
                      <a:alpha val="43000"/>
                    </a:srgbClr>
                  </a:outerShdw>
                </a:effectLst>
              </a:rPr>
              <a:t>下面进行演示！</a:t>
            </a:r>
            <a:endParaRPr lang="zh-CN" altLang="en-US" sz="5400" b="1" dirty="0">
              <a:ln w="0"/>
              <a:solidFill>
                <a:schemeClr val="tx1">
                  <a:lumMod val="65000"/>
                  <a:lumOff val="3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99407819"/>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437</TotalTime>
  <Words>390</Words>
  <Application>Microsoft Office PowerPoint</Application>
  <PresentationFormat>宽屏</PresentationFormat>
  <Paragraphs>67</Paragraphs>
  <Slides>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方正姚体</vt:lpstr>
      <vt:lpstr>华文新魏</vt:lpstr>
      <vt:lpstr>Arial</vt:lpstr>
      <vt:lpstr>Trebuchet MS</vt:lpstr>
      <vt:lpstr>Wingdings 3</vt:lpstr>
      <vt:lpstr>平面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19134</dc:creator>
  <cp:lastModifiedBy>19134</cp:lastModifiedBy>
  <cp:revision>31</cp:revision>
  <dcterms:created xsi:type="dcterms:W3CDTF">2019-06-14T02:27:46Z</dcterms:created>
  <dcterms:modified xsi:type="dcterms:W3CDTF">2019-07-12T07:25:16Z</dcterms:modified>
</cp:coreProperties>
</file>