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8" r:id="rId3"/>
    <p:sldId id="257" r:id="rId4"/>
    <p:sldId id="259" r:id="rId5"/>
    <p:sldId id="261" r:id="rId6"/>
    <p:sldId id="263" r:id="rId7"/>
    <p:sldId id="264" r:id="rId8"/>
    <p:sldId id="265" r:id="rId9"/>
    <p:sldId id="266" r:id="rId10"/>
    <p:sldId id="260" r:id="rId11"/>
    <p:sldId id="268" r:id="rId12"/>
    <p:sldId id="267" r:id="rId13"/>
    <p:sldId id="269" r:id="rId14"/>
    <p:sldId id="270" r:id="rId15"/>
    <p:sldId id="272" r:id="rId16"/>
    <p:sldId id="271" r:id="rId17"/>
    <p:sldId id="273" r:id="rId18"/>
    <p:sldId id="274" r:id="rId19"/>
    <p:sldId id="275" r:id="rId20"/>
    <p:sldId id="276" r:id="rId21"/>
    <p:sldId id="277" r:id="rId22"/>
    <p:sldId id="278" r:id="rId23"/>
    <p:sldId id="279" r:id="rId24"/>
    <p:sldId id="280" r:id="rId25"/>
    <p:sldId id="282" r:id="rId26"/>
    <p:sldId id="284" r:id="rId27"/>
    <p:sldId id="285" r:id="rId28"/>
    <p:sldId id="283" r:id="rId29"/>
    <p:sldId id="26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D31"/>
    <a:srgbClr val="00B050"/>
    <a:srgbClr val="00558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3464" autoAdjust="0"/>
  </p:normalViewPr>
  <p:slideViewPr>
    <p:cSldViewPr snapToGrid="0" snapToObjects="1">
      <p:cViewPr>
        <p:scale>
          <a:sx n="60" d="100"/>
          <a:sy n="60" d="100"/>
        </p:scale>
        <p:origin x="15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782D3-156E-4AD9-B9A4-0D192BFED82A}" type="datetimeFigureOut">
              <a:rPr lang="en-US" smtClean="0"/>
              <a:t>3/5/2025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F3602E-AB38-422D-A518-5648644516DA}" type="slidenum">
              <a:rPr lang="en-US" smtClean="0"/>
              <a:t>‹#›</a:t>
            </a:fld>
            <a:endParaRPr lang="en-US"/>
          </a:p>
        </p:txBody>
      </p:sp>
    </p:spTree>
    <p:extLst>
      <p:ext uri="{BB962C8B-B14F-4D97-AF65-F5344CB8AC3E}">
        <p14:creationId xmlns:p14="http://schemas.microsoft.com/office/powerpoint/2010/main" val="473606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Stream Processing is the dominant framework used for edge computing. But the main question here is why? Why not use an alternative such as batch processing? </a:t>
            </a:r>
          </a:p>
          <a:p>
            <a:pPr marL="171450" indent="-171450">
              <a:buFontTx/>
              <a:buChar char="-"/>
            </a:pPr>
            <a:r>
              <a:rPr lang="en-US" dirty="0"/>
              <a:t>The reason behind this is because we require low latency! -&gt; continuously streaming data allows for better analysis of real time data</a:t>
            </a:r>
          </a:p>
          <a:p>
            <a:pPr marL="171450" indent="-171450">
              <a:buFontTx/>
              <a:buChar char="-"/>
            </a:pPr>
            <a:r>
              <a:rPr lang="en-US" dirty="0"/>
              <a:t>What’s the tradeoff? Comparatively to batch computing, we have much more complexity and power requirements, mass sending data allows us to be more efficient at scale</a:t>
            </a:r>
          </a:p>
          <a:p>
            <a:pPr marL="628650" lvl="1" indent="-171450">
              <a:buFontTx/>
              <a:buChar char="-"/>
            </a:pPr>
            <a:r>
              <a:rPr lang="en-US" dirty="0"/>
              <a:t>This increase in continuous streaming proves tricky for flexibility -&gt; Effectively no downtime to change applications</a:t>
            </a:r>
          </a:p>
        </p:txBody>
      </p:sp>
      <p:sp>
        <p:nvSpPr>
          <p:cNvPr id="4" name="Slide Number Placeholder 3"/>
          <p:cNvSpPr>
            <a:spLocks noGrp="1"/>
          </p:cNvSpPr>
          <p:nvPr>
            <p:ph type="sldNum" sz="quarter" idx="5"/>
          </p:nvPr>
        </p:nvSpPr>
        <p:spPr/>
        <p:txBody>
          <a:bodyPr/>
          <a:lstStyle/>
          <a:p>
            <a:fld id="{18F3602E-AB38-422D-A518-5648644516DA}" type="slidenum">
              <a:rPr lang="en-US" smtClean="0"/>
              <a:t>3</a:t>
            </a:fld>
            <a:endParaRPr lang="en-US"/>
          </a:p>
        </p:txBody>
      </p:sp>
    </p:spTree>
    <p:extLst>
      <p:ext uri="{BB962C8B-B14F-4D97-AF65-F5344CB8AC3E}">
        <p14:creationId xmlns:p14="http://schemas.microsoft.com/office/powerpoint/2010/main" val="62933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 instances here refer to instances of an operator </a:t>
            </a:r>
          </a:p>
          <a:p>
            <a:pPr marL="171450" indent="-171450">
              <a:buFontTx/>
              <a:buChar char="-"/>
            </a:pPr>
            <a:r>
              <a:rPr lang="en-US" dirty="0"/>
              <a:t>If it doesn’t already exist, the destination instance of the operator will be created</a:t>
            </a:r>
          </a:p>
        </p:txBody>
      </p:sp>
      <p:sp>
        <p:nvSpPr>
          <p:cNvPr id="4" name="Slide Number Placeholder 3"/>
          <p:cNvSpPr>
            <a:spLocks noGrp="1"/>
          </p:cNvSpPr>
          <p:nvPr>
            <p:ph type="sldNum" sz="quarter" idx="5"/>
          </p:nvPr>
        </p:nvSpPr>
        <p:spPr/>
        <p:txBody>
          <a:bodyPr/>
          <a:lstStyle/>
          <a:p>
            <a:fld id="{18F3602E-AB38-422D-A518-5648644516DA}" type="slidenum">
              <a:rPr lang="en-US" smtClean="0"/>
              <a:t>13</a:t>
            </a:fld>
            <a:endParaRPr lang="en-US"/>
          </a:p>
        </p:txBody>
      </p:sp>
    </p:spTree>
    <p:extLst>
      <p:ext uri="{BB962C8B-B14F-4D97-AF65-F5344CB8AC3E}">
        <p14:creationId xmlns:p14="http://schemas.microsoft.com/office/powerpoint/2010/main" val="3084491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Initial State: Before anything happens, we see that the datacenter queue has configuration for S, K, need to migrate K up</a:t>
            </a:r>
          </a:p>
        </p:txBody>
      </p:sp>
      <p:sp>
        <p:nvSpPr>
          <p:cNvPr id="4" name="Slide Number Placeholder 3"/>
          <p:cNvSpPr>
            <a:spLocks noGrp="1"/>
          </p:cNvSpPr>
          <p:nvPr>
            <p:ph type="sldNum" sz="quarter" idx="5"/>
          </p:nvPr>
        </p:nvSpPr>
        <p:spPr/>
        <p:txBody>
          <a:bodyPr/>
          <a:lstStyle/>
          <a:p>
            <a:fld id="{18F3602E-AB38-422D-A518-5648644516DA}" type="slidenum">
              <a:rPr lang="en-US" smtClean="0"/>
              <a:t>14</a:t>
            </a:fld>
            <a:endParaRPr lang="en-US"/>
          </a:p>
        </p:txBody>
      </p:sp>
    </p:spTree>
    <p:extLst>
      <p:ext uri="{BB962C8B-B14F-4D97-AF65-F5344CB8AC3E}">
        <p14:creationId xmlns:p14="http://schemas.microsoft.com/office/powerpoint/2010/main" val="243531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8B4E0-6525-1DF1-E3CC-7D19210F78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2C53DA-D50F-B9B3-CBB5-52F697DA1B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D8E38B-8696-A23E-50BB-EF091EE09045}"/>
              </a:ext>
            </a:extLst>
          </p:cNvPr>
          <p:cNvSpPr>
            <a:spLocks noGrp="1"/>
          </p:cNvSpPr>
          <p:nvPr>
            <p:ph type="body" idx="1"/>
          </p:nvPr>
        </p:nvSpPr>
        <p:spPr/>
        <p:txBody>
          <a:bodyPr/>
          <a:lstStyle/>
          <a:p>
            <a:pPr marL="171450" indent="-171450">
              <a:buFontTx/>
              <a:buChar char="-"/>
            </a:pPr>
            <a:r>
              <a:rPr lang="en-US" dirty="0"/>
              <a:t>Step 1:  Create a Dual route, the migrated tuples/data goes both the original and new intended </a:t>
            </a:r>
            <a:r>
              <a:rPr lang="en-US" dirty="0" err="1"/>
              <a:t>keyspace</a:t>
            </a:r>
            <a:endParaRPr lang="en-US" dirty="0"/>
          </a:p>
          <a:p>
            <a:pPr marL="171450" indent="-171450">
              <a:buFontTx/>
              <a:buChar char="-"/>
            </a:pPr>
            <a:r>
              <a:rPr lang="en-US" dirty="0"/>
              <a:t>Note this doesn’t violate the Tuple Routing, the only thing you have to do is route it up as well whenever a migration request is triggered. </a:t>
            </a:r>
          </a:p>
          <a:p>
            <a:pPr marL="171450" indent="-171450">
              <a:buFontTx/>
              <a:buChar char="-"/>
            </a:pPr>
            <a:r>
              <a:rPr lang="en-US" dirty="0"/>
              <a:t>Step 2:  Insert markers at the same time from the source datacenter queue, this will initiate the migration processes</a:t>
            </a:r>
          </a:p>
        </p:txBody>
      </p:sp>
      <p:sp>
        <p:nvSpPr>
          <p:cNvPr id="4" name="Slide Number Placeholder 3">
            <a:extLst>
              <a:ext uri="{FF2B5EF4-FFF2-40B4-BE49-F238E27FC236}">
                <a16:creationId xmlns:a16="http://schemas.microsoft.com/office/drawing/2014/main" id="{7957FA1E-B81D-8F21-AEB0-6BCEF38F3C31}"/>
              </a:ext>
            </a:extLst>
          </p:cNvPr>
          <p:cNvSpPr>
            <a:spLocks noGrp="1"/>
          </p:cNvSpPr>
          <p:nvPr>
            <p:ph type="sldNum" sz="quarter" idx="5"/>
          </p:nvPr>
        </p:nvSpPr>
        <p:spPr/>
        <p:txBody>
          <a:bodyPr/>
          <a:lstStyle/>
          <a:p>
            <a:fld id="{18F3602E-AB38-422D-A518-5648644516DA}" type="slidenum">
              <a:rPr lang="en-US" smtClean="0"/>
              <a:t>15</a:t>
            </a:fld>
            <a:endParaRPr lang="en-US"/>
          </a:p>
        </p:txBody>
      </p:sp>
    </p:spTree>
    <p:extLst>
      <p:ext uri="{BB962C8B-B14F-4D97-AF65-F5344CB8AC3E}">
        <p14:creationId xmlns:p14="http://schemas.microsoft.com/office/powerpoint/2010/main" val="23093149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7D59D-700E-0EF0-B3BE-97B7E1EC3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BA50C0-B019-E6D9-7483-7DE6E7344D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9B994F-74AC-F762-401C-609D86B5FD71}"/>
              </a:ext>
            </a:extLst>
          </p:cNvPr>
          <p:cNvSpPr>
            <a:spLocks noGrp="1"/>
          </p:cNvSpPr>
          <p:nvPr>
            <p:ph type="body" idx="1"/>
          </p:nvPr>
        </p:nvSpPr>
        <p:spPr/>
        <p:txBody>
          <a:bodyPr/>
          <a:lstStyle/>
          <a:p>
            <a:pPr marL="0" indent="0">
              <a:buFontTx/>
              <a:buNone/>
            </a:pPr>
            <a:r>
              <a:rPr lang="en-US" dirty="0"/>
              <a:t>-Step 3: State transfer happens by creating a checkpoint to copy to storage, then also copies the entries in the buffer so you can replay. This can be seen with packet number 9, after Rs get’s processed it’s in the queue, but it’s still copied into the buffer. Processing Rd means that the reconfiguration download occurs, we also get emit filter. Done to synchronize state, avoids double outputs, both will be the same values. </a:t>
            </a:r>
          </a:p>
        </p:txBody>
      </p:sp>
      <p:sp>
        <p:nvSpPr>
          <p:cNvPr id="4" name="Slide Number Placeholder 3">
            <a:extLst>
              <a:ext uri="{FF2B5EF4-FFF2-40B4-BE49-F238E27FC236}">
                <a16:creationId xmlns:a16="http://schemas.microsoft.com/office/drawing/2014/main" id="{8F615372-B46E-DFCA-C788-62D852DF5602}"/>
              </a:ext>
            </a:extLst>
          </p:cNvPr>
          <p:cNvSpPr>
            <a:spLocks noGrp="1"/>
          </p:cNvSpPr>
          <p:nvPr>
            <p:ph type="sldNum" sz="quarter" idx="5"/>
          </p:nvPr>
        </p:nvSpPr>
        <p:spPr/>
        <p:txBody>
          <a:bodyPr/>
          <a:lstStyle/>
          <a:p>
            <a:fld id="{18F3602E-AB38-422D-A518-5648644516DA}" type="slidenum">
              <a:rPr lang="en-US" smtClean="0"/>
              <a:t>16</a:t>
            </a:fld>
            <a:endParaRPr lang="en-US"/>
          </a:p>
        </p:txBody>
      </p:sp>
    </p:spTree>
    <p:extLst>
      <p:ext uri="{BB962C8B-B14F-4D97-AF65-F5344CB8AC3E}">
        <p14:creationId xmlns:p14="http://schemas.microsoft.com/office/powerpoint/2010/main" val="785756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3F99B-2304-70D4-11B8-738AD51C63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B0AEC8-DAE0-ECF3-198F-09DDFDA40E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F1653E-0B58-AE11-F5ED-1F44B954D42E}"/>
              </a:ext>
            </a:extLst>
          </p:cNvPr>
          <p:cNvSpPr>
            <a:spLocks noGrp="1"/>
          </p:cNvSpPr>
          <p:nvPr>
            <p:ph type="body" idx="1"/>
          </p:nvPr>
        </p:nvSpPr>
        <p:spPr/>
        <p:txBody>
          <a:bodyPr/>
          <a:lstStyle/>
          <a:p>
            <a:pPr marL="171450" indent="-171450">
              <a:buFontTx/>
              <a:buChar char="-"/>
            </a:pPr>
            <a:r>
              <a:rPr lang="en-US" dirty="0"/>
              <a:t>Step 4: Once you have enough backlog gone, you inject termination markers: paper is </a:t>
            </a:r>
            <a:r>
              <a:rPr lang="en-US" dirty="0" err="1"/>
              <a:t>kinda</a:t>
            </a:r>
            <a:r>
              <a:rPr lang="en-US" dirty="0"/>
              <a:t> vague, these markers will kill dual route. (Step 5) Killing dual route can be done immediately. </a:t>
            </a:r>
          </a:p>
          <a:p>
            <a:pPr marL="171450" indent="-171450">
              <a:buFontTx/>
              <a:buChar char="-"/>
            </a:pPr>
            <a:r>
              <a:rPr lang="en-US" dirty="0"/>
              <a:t>Step 6: Once you process termination markers, get rid of emit filter. Syncs from an Ack to prevent termination markers being processed async. </a:t>
            </a:r>
          </a:p>
        </p:txBody>
      </p:sp>
      <p:sp>
        <p:nvSpPr>
          <p:cNvPr id="4" name="Slide Number Placeholder 3">
            <a:extLst>
              <a:ext uri="{FF2B5EF4-FFF2-40B4-BE49-F238E27FC236}">
                <a16:creationId xmlns:a16="http://schemas.microsoft.com/office/drawing/2014/main" id="{D658677A-FCE1-0144-1F50-2E46C2CFDBA7}"/>
              </a:ext>
            </a:extLst>
          </p:cNvPr>
          <p:cNvSpPr>
            <a:spLocks noGrp="1"/>
          </p:cNvSpPr>
          <p:nvPr>
            <p:ph type="sldNum" sz="quarter" idx="5"/>
          </p:nvPr>
        </p:nvSpPr>
        <p:spPr/>
        <p:txBody>
          <a:bodyPr/>
          <a:lstStyle/>
          <a:p>
            <a:fld id="{18F3602E-AB38-422D-A518-5648644516DA}" type="slidenum">
              <a:rPr lang="en-US" smtClean="0"/>
              <a:t>17</a:t>
            </a:fld>
            <a:endParaRPr lang="en-US"/>
          </a:p>
        </p:txBody>
      </p:sp>
    </p:spTree>
    <p:extLst>
      <p:ext uri="{BB962C8B-B14F-4D97-AF65-F5344CB8AC3E}">
        <p14:creationId xmlns:p14="http://schemas.microsoft.com/office/powerpoint/2010/main" val="40469879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acknowledgement is where the latency spike comes from</a:t>
            </a:r>
          </a:p>
        </p:txBody>
      </p:sp>
      <p:sp>
        <p:nvSpPr>
          <p:cNvPr id="4" name="Slide Number Placeholder 3"/>
          <p:cNvSpPr>
            <a:spLocks noGrp="1"/>
          </p:cNvSpPr>
          <p:nvPr>
            <p:ph type="sldNum" sz="quarter" idx="5"/>
          </p:nvPr>
        </p:nvSpPr>
        <p:spPr/>
        <p:txBody>
          <a:bodyPr/>
          <a:lstStyle/>
          <a:p>
            <a:fld id="{18F3602E-AB38-422D-A518-5648644516DA}" type="slidenum">
              <a:rPr lang="en-US" smtClean="0"/>
              <a:t>18</a:t>
            </a:fld>
            <a:endParaRPr lang="en-US"/>
          </a:p>
        </p:txBody>
      </p:sp>
    </p:spTree>
    <p:extLst>
      <p:ext uri="{BB962C8B-B14F-4D97-AF65-F5344CB8AC3E}">
        <p14:creationId xmlns:p14="http://schemas.microsoft.com/office/powerpoint/2010/main" val="2726087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Threshold mentioned in online YouTube video for ping-pong, but not for the actual paper. </a:t>
            </a:r>
          </a:p>
        </p:txBody>
      </p:sp>
      <p:sp>
        <p:nvSpPr>
          <p:cNvPr id="4" name="Slide Number Placeholder 3"/>
          <p:cNvSpPr>
            <a:spLocks noGrp="1"/>
          </p:cNvSpPr>
          <p:nvPr>
            <p:ph type="sldNum" sz="quarter" idx="5"/>
          </p:nvPr>
        </p:nvSpPr>
        <p:spPr/>
        <p:txBody>
          <a:bodyPr/>
          <a:lstStyle/>
          <a:p>
            <a:fld id="{18F3602E-AB38-422D-A518-5648644516DA}" type="slidenum">
              <a:rPr lang="en-US" smtClean="0"/>
              <a:t>19</a:t>
            </a:fld>
            <a:endParaRPr lang="en-US"/>
          </a:p>
        </p:txBody>
      </p:sp>
    </p:spTree>
    <p:extLst>
      <p:ext uri="{BB962C8B-B14F-4D97-AF65-F5344CB8AC3E}">
        <p14:creationId xmlns:p14="http://schemas.microsoft.com/office/powerpoint/2010/main" val="2131716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3 workloads are traffic, nexus workload, and linear road. Nexus had greatest variety in windows. </a:t>
            </a:r>
          </a:p>
        </p:txBody>
      </p:sp>
      <p:sp>
        <p:nvSpPr>
          <p:cNvPr id="4" name="Slide Number Placeholder 3"/>
          <p:cNvSpPr>
            <a:spLocks noGrp="1"/>
          </p:cNvSpPr>
          <p:nvPr>
            <p:ph type="sldNum" sz="quarter" idx="5"/>
          </p:nvPr>
        </p:nvSpPr>
        <p:spPr/>
        <p:txBody>
          <a:bodyPr/>
          <a:lstStyle/>
          <a:p>
            <a:fld id="{18F3602E-AB38-422D-A518-5648644516DA}" type="slidenum">
              <a:rPr lang="en-US" smtClean="0"/>
              <a:t>21</a:t>
            </a:fld>
            <a:endParaRPr lang="en-US"/>
          </a:p>
        </p:txBody>
      </p:sp>
    </p:spTree>
    <p:extLst>
      <p:ext uri="{BB962C8B-B14F-4D97-AF65-F5344CB8AC3E}">
        <p14:creationId xmlns:p14="http://schemas.microsoft.com/office/powerpoint/2010/main" val="3163512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Data bandwidth is heightened because of dual routing</a:t>
            </a:r>
          </a:p>
        </p:txBody>
      </p:sp>
      <p:sp>
        <p:nvSpPr>
          <p:cNvPr id="4" name="Slide Number Placeholder 3"/>
          <p:cNvSpPr>
            <a:spLocks noGrp="1"/>
          </p:cNvSpPr>
          <p:nvPr>
            <p:ph type="sldNum" sz="quarter" idx="5"/>
          </p:nvPr>
        </p:nvSpPr>
        <p:spPr/>
        <p:txBody>
          <a:bodyPr/>
          <a:lstStyle/>
          <a:p>
            <a:fld id="{18F3602E-AB38-422D-A518-5648644516DA}" type="slidenum">
              <a:rPr lang="en-US" smtClean="0"/>
              <a:t>22</a:t>
            </a:fld>
            <a:endParaRPr lang="en-US"/>
          </a:p>
        </p:txBody>
      </p:sp>
    </p:spTree>
    <p:extLst>
      <p:ext uri="{BB962C8B-B14F-4D97-AF65-F5344CB8AC3E}">
        <p14:creationId xmlns:p14="http://schemas.microsoft.com/office/powerpoint/2010/main" val="428060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Configuration for the Network latency is just using Linux Traffic Control, an external tool, to add latency between parent and node. Here, we see a rise slowly because the ack is directly proportional to network latency. However, peak latency isn’t much of total </a:t>
            </a:r>
            <a:r>
              <a:rPr lang="en-US" dirty="0" err="1"/>
              <a:t>reconfig</a:t>
            </a:r>
            <a:r>
              <a:rPr lang="en-US" dirty="0"/>
              <a:t> time. </a:t>
            </a:r>
          </a:p>
          <a:p>
            <a:pPr marL="171450" indent="-171450">
              <a:buFontTx/>
              <a:buChar char="-"/>
            </a:pPr>
            <a:r>
              <a:rPr lang="en-US" dirty="0"/>
              <a:t>Number of edges config changed to have N child datacenters, MOV AVG operator. </a:t>
            </a:r>
          </a:p>
          <a:p>
            <a:pPr marL="0" indent="0">
              <a:buFontTx/>
              <a:buNone/>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8F3602E-AB38-422D-A518-5648644516DA}" type="slidenum">
              <a:rPr lang="en-US" smtClean="0"/>
              <a:t>23</a:t>
            </a:fld>
            <a:endParaRPr lang="en-US"/>
          </a:p>
        </p:txBody>
      </p:sp>
    </p:spTree>
    <p:extLst>
      <p:ext uri="{BB962C8B-B14F-4D97-AF65-F5344CB8AC3E}">
        <p14:creationId xmlns:p14="http://schemas.microsoft.com/office/powerpoint/2010/main" val="3165571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way we represent stream processing is through the collection of various nodes, with each node representing an producer, sink, or transformation function.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8F3602E-AB38-422D-A518-5648644516DA}" type="slidenum">
              <a:rPr lang="en-US" smtClean="0"/>
              <a:t>4</a:t>
            </a:fld>
            <a:endParaRPr lang="en-US"/>
          </a:p>
        </p:txBody>
      </p:sp>
    </p:spTree>
    <p:extLst>
      <p:ext uri="{BB962C8B-B14F-4D97-AF65-F5344CB8AC3E}">
        <p14:creationId xmlns:p14="http://schemas.microsoft.com/office/powerpoint/2010/main" val="2779001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Latency is going to be constant, but the size of our state impacts our download, which is why </a:t>
            </a:r>
            <a:r>
              <a:rPr lang="en-US" dirty="0" err="1"/>
              <a:t>reconfig</a:t>
            </a:r>
            <a:r>
              <a:rPr lang="en-US" dirty="0"/>
              <a:t> duration can increase. </a:t>
            </a:r>
          </a:p>
          <a:p>
            <a:pPr marL="171450" indent="-171450">
              <a:buFontTx/>
              <a:buChar char="-"/>
            </a:pPr>
            <a:r>
              <a:rPr lang="en-US" dirty="0"/>
              <a:t>Window size means larger states, also increasing jitter, while increasing the number of keys increasing queue overhead. </a:t>
            </a: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8F3602E-AB38-422D-A518-5648644516DA}" type="slidenum">
              <a:rPr lang="en-US" smtClean="0"/>
              <a:t>24</a:t>
            </a:fld>
            <a:endParaRPr lang="en-US"/>
          </a:p>
        </p:txBody>
      </p:sp>
    </p:spTree>
    <p:extLst>
      <p:ext uri="{BB962C8B-B14F-4D97-AF65-F5344CB8AC3E}">
        <p14:creationId xmlns:p14="http://schemas.microsoft.com/office/powerpoint/2010/main" val="3015618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9B61E-94A6-DD0C-3402-D6F07144D5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5930FC-E24D-8BB9-60D3-0073C1837E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62E32F-B2AB-16AE-D76E-A8E594CBD8F6}"/>
              </a:ext>
            </a:extLst>
          </p:cNvPr>
          <p:cNvSpPr>
            <a:spLocks noGrp="1"/>
          </p:cNvSpPr>
          <p:nvPr>
            <p:ph type="body" idx="1"/>
          </p:nvPr>
        </p:nvSpPr>
        <p:spPr/>
        <p:txBody>
          <a:bodyPr/>
          <a:lstStyle/>
          <a:p>
            <a:pPr marL="171450" indent="-171450">
              <a:buFontTx/>
              <a:buChar char="-"/>
            </a:pPr>
            <a:r>
              <a:rPr lang="en-US" dirty="0"/>
              <a:t>The way we represent stream processing is through the collection of various nodes, with each node representing an operation, generator, or a sink. </a:t>
            </a:r>
          </a:p>
          <a:p>
            <a:pPr marL="171450" indent="-171450">
              <a:buFontTx/>
              <a:buChar char="-"/>
            </a:pPr>
            <a:endParaRPr lang="en-US" dirty="0"/>
          </a:p>
        </p:txBody>
      </p:sp>
      <p:sp>
        <p:nvSpPr>
          <p:cNvPr id="4" name="Slide Number Placeholder 3">
            <a:extLst>
              <a:ext uri="{FF2B5EF4-FFF2-40B4-BE49-F238E27FC236}">
                <a16:creationId xmlns:a16="http://schemas.microsoft.com/office/drawing/2014/main" id="{165A2A67-A213-6AFB-9F7E-29CFD00D38AB}"/>
              </a:ext>
            </a:extLst>
          </p:cNvPr>
          <p:cNvSpPr>
            <a:spLocks noGrp="1"/>
          </p:cNvSpPr>
          <p:nvPr>
            <p:ph type="sldNum" sz="quarter" idx="5"/>
          </p:nvPr>
        </p:nvSpPr>
        <p:spPr/>
        <p:txBody>
          <a:bodyPr/>
          <a:lstStyle/>
          <a:p>
            <a:fld id="{18F3602E-AB38-422D-A518-5648644516DA}" type="slidenum">
              <a:rPr lang="en-US" smtClean="0"/>
              <a:t>5</a:t>
            </a:fld>
            <a:endParaRPr lang="en-US"/>
          </a:p>
        </p:txBody>
      </p:sp>
    </p:spTree>
    <p:extLst>
      <p:ext uri="{BB962C8B-B14F-4D97-AF65-F5344CB8AC3E}">
        <p14:creationId xmlns:p14="http://schemas.microsoft.com/office/powerpoint/2010/main" val="3573105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41C00-6EEE-7B24-A861-FFD49FB266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31831E-8CE3-0835-405C-165F3F5B78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07DFF0-50B4-7869-CB04-4EA2CC8464E9}"/>
              </a:ext>
            </a:extLst>
          </p:cNvPr>
          <p:cNvSpPr>
            <a:spLocks noGrp="1"/>
          </p:cNvSpPr>
          <p:nvPr>
            <p:ph type="body" idx="1"/>
          </p:nvPr>
        </p:nvSpPr>
        <p:spPr/>
        <p:txBody>
          <a:bodyPr/>
          <a:lstStyle/>
          <a:p>
            <a:pPr marL="171450" indent="-171450">
              <a:buFontTx/>
              <a:buChar char="-"/>
            </a:pPr>
            <a:r>
              <a:rPr lang="en-US" dirty="0"/>
              <a:t>The way we represent stream processing is through the collection of various nodes, with each node representing an operation, generator, or a sink. </a:t>
            </a:r>
          </a:p>
          <a:p>
            <a:pPr marL="171450" indent="-171450">
              <a:buFontTx/>
              <a:buChar char="-"/>
            </a:pPr>
            <a:endParaRPr lang="en-US" dirty="0"/>
          </a:p>
        </p:txBody>
      </p:sp>
      <p:sp>
        <p:nvSpPr>
          <p:cNvPr id="4" name="Slide Number Placeholder 3">
            <a:extLst>
              <a:ext uri="{FF2B5EF4-FFF2-40B4-BE49-F238E27FC236}">
                <a16:creationId xmlns:a16="http://schemas.microsoft.com/office/drawing/2014/main" id="{351EEB36-0BF0-02AA-6854-52537FB12B1E}"/>
              </a:ext>
            </a:extLst>
          </p:cNvPr>
          <p:cNvSpPr>
            <a:spLocks noGrp="1"/>
          </p:cNvSpPr>
          <p:nvPr>
            <p:ph type="sldNum" sz="quarter" idx="5"/>
          </p:nvPr>
        </p:nvSpPr>
        <p:spPr/>
        <p:txBody>
          <a:bodyPr/>
          <a:lstStyle/>
          <a:p>
            <a:fld id="{18F3602E-AB38-422D-A518-5648644516DA}" type="slidenum">
              <a:rPr lang="en-US" smtClean="0"/>
              <a:t>6</a:t>
            </a:fld>
            <a:endParaRPr lang="en-US"/>
          </a:p>
        </p:txBody>
      </p:sp>
    </p:spTree>
    <p:extLst>
      <p:ext uri="{BB962C8B-B14F-4D97-AF65-F5344CB8AC3E}">
        <p14:creationId xmlns:p14="http://schemas.microsoft.com/office/powerpoint/2010/main" val="2592529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7DCAD-4589-D9DD-537A-495E76E96E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591DE2-4C2B-DDB5-C869-8B6E74B1E6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DB3002-24B5-9024-6EDC-3213DE88013F}"/>
              </a:ext>
            </a:extLst>
          </p:cNvPr>
          <p:cNvSpPr>
            <a:spLocks noGrp="1"/>
          </p:cNvSpPr>
          <p:nvPr>
            <p:ph type="body" idx="1"/>
          </p:nvPr>
        </p:nvSpPr>
        <p:spPr/>
        <p:txBody>
          <a:bodyPr/>
          <a:lstStyle/>
          <a:p>
            <a:pPr marL="171450" indent="-171450">
              <a:buFontTx/>
              <a:buChar char="-"/>
            </a:pPr>
            <a:r>
              <a:rPr lang="en-US" dirty="0"/>
              <a:t>The way we represent stream processing is through the collection of various nodes, with each node representing an operation, generator, or a sink. </a:t>
            </a:r>
          </a:p>
          <a:p>
            <a:pPr marL="171450" indent="-171450">
              <a:buFontTx/>
              <a:buChar char="-"/>
            </a:pPr>
            <a:endParaRPr lang="en-US" dirty="0"/>
          </a:p>
        </p:txBody>
      </p:sp>
      <p:sp>
        <p:nvSpPr>
          <p:cNvPr id="4" name="Slide Number Placeholder 3">
            <a:extLst>
              <a:ext uri="{FF2B5EF4-FFF2-40B4-BE49-F238E27FC236}">
                <a16:creationId xmlns:a16="http://schemas.microsoft.com/office/drawing/2014/main" id="{709DCE94-E607-E473-278C-C620D380F77C}"/>
              </a:ext>
            </a:extLst>
          </p:cNvPr>
          <p:cNvSpPr>
            <a:spLocks noGrp="1"/>
          </p:cNvSpPr>
          <p:nvPr>
            <p:ph type="sldNum" sz="quarter" idx="5"/>
          </p:nvPr>
        </p:nvSpPr>
        <p:spPr/>
        <p:txBody>
          <a:bodyPr/>
          <a:lstStyle/>
          <a:p>
            <a:fld id="{18F3602E-AB38-422D-A518-5648644516DA}" type="slidenum">
              <a:rPr lang="en-US" smtClean="0"/>
              <a:t>7</a:t>
            </a:fld>
            <a:endParaRPr lang="en-US"/>
          </a:p>
        </p:txBody>
      </p:sp>
    </p:spTree>
    <p:extLst>
      <p:ext uri="{BB962C8B-B14F-4D97-AF65-F5344CB8AC3E}">
        <p14:creationId xmlns:p14="http://schemas.microsoft.com/office/powerpoint/2010/main" val="220968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1593E-47ED-2342-B8C4-2FDC68C397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08B92B-A008-6D59-408E-614DD31902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9261B1-F2AF-FE35-2C28-F5108FD61131}"/>
              </a:ext>
            </a:extLst>
          </p:cNvPr>
          <p:cNvSpPr>
            <a:spLocks noGrp="1"/>
          </p:cNvSpPr>
          <p:nvPr>
            <p:ph type="body" idx="1"/>
          </p:nvPr>
        </p:nvSpPr>
        <p:spPr/>
        <p:txBody>
          <a:bodyPr/>
          <a:lstStyle/>
          <a:p>
            <a:pPr marL="171450" indent="-171450">
              <a:buFontTx/>
              <a:buChar char="-"/>
            </a:pPr>
            <a:r>
              <a:rPr lang="en-US" dirty="0"/>
              <a:t>The way we represent stream processing is through the collection of various nodes, with each node representing an operation, generator, or a sink. </a:t>
            </a:r>
          </a:p>
          <a:p>
            <a:pPr marL="171450" indent="-171450">
              <a:buFontTx/>
              <a:buChar char="-"/>
            </a:pPr>
            <a:endParaRPr lang="en-US" dirty="0"/>
          </a:p>
        </p:txBody>
      </p:sp>
      <p:sp>
        <p:nvSpPr>
          <p:cNvPr id="4" name="Slide Number Placeholder 3">
            <a:extLst>
              <a:ext uri="{FF2B5EF4-FFF2-40B4-BE49-F238E27FC236}">
                <a16:creationId xmlns:a16="http://schemas.microsoft.com/office/drawing/2014/main" id="{F124DBEF-6CCC-AE89-A6B2-2B43A26BCABE}"/>
              </a:ext>
            </a:extLst>
          </p:cNvPr>
          <p:cNvSpPr>
            <a:spLocks noGrp="1"/>
          </p:cNvSpPr>
          <p:nvPr>
            <p:ph type="sldNum" sz="quarter" idx="5"/>
          </p:nvPr>
        </p:nvSpPr>
        <p:spPr/>
        <p:txBody>
          <a:bodyPr/>
          <a:lstStyle/>
          <a:p>
            <a:fld id="{18F3602E-AB38-422D-A518-5648644516DA}" type="slidenum">
              <a:rPr lang="en-US" smtClean="0"/>
              <a:t>8</a:t>
            </a:fld>
            <a:endParaRPr lang="en-US"/>
          </a:p>
        </p:txBody>
      </p:sp>
    </p:spTree>
    <p:extLst>
      <p:ext uri="{BB962C8B-B14F-4D97-AF65-F5344CB8AC3E}">
        <p14:creationId xmlns:p14="http://schemas.microsoft.com/office/powerpoint/2010/main" val="2082717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329AE-8DF6-0657-7C50-4A89B0D0F1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75DEF9-97EA-7336-4B5E-143F1BB0BE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E82B62-3458-06D8-1747-D2F2D0D5B91E}"/>
              </a:ext>
            </a:extLst>
          </p:cNvPr>
          <p:cNvSpPr>
            <a:spLocks noGrp="1"/>
          </p:cNvSpPr>
          <p:nvPr>
            <p:ph type="body" idx="1"/>
          </p:nvPr>
        </p:nvSpPr>
        <p:spPr/>
        <p:txBody>
          <a:bodyPr/>
          <a:lstStyle/>
          <a:p>
            <a:pPr marL="171450" indent="-171450">
              <a:buFontTx/>
              <a:buChar char="-"/>
            </a:pPr>
            <a:r>
              <a:rPr lang="en-US" dirty="0"/>
              <a:t>The way we represent stream processing is through the collection of various nodes, with each node representing an operation, generator, or a sink. </a:t>
            </a:r>
          </a:p>
          <a:p>
            <a:pPr marL="171450" indent="-171450">
              <a:buFontTx/>
              <a:buChar char="-"/>
            </a:pPr>
            <a:r>
              <a:rPr lang="en-US" dirty="0"/>
              <a:t>Note that the representation is logical plan, but the actual plan changed by Falcon is the physical plan. This includes more value </a:t>
            </a:r>
            <a:r>
              <a:rPr lang="en-US" dirty="0" err="1"/>
              <a:t>ssuch</a:t>
            </a:r>
            <a:r>
              <a:rPr lang="en-US" dirty="0"/>
              <a:t> as the number of instances of each operator and the computing node that it exists on. </a:t>
            </a:r>
          </a:p>
        </p:txBody>
      </p:sp>
      <p:sp>
        <p:nvSpPr>
          <p:cNvPr id="4" name="Slide Number Placeholder 3">
            <a:extLst>
              <a:ext uri="{FF2B5EF4-FFF2-40B4-BE49-F238E27FC236}">
                <a16:creationId xmlns:a16="http://schemas.microsoft.com/office/drawing/2014/main" id="{645DBF18-EAAF-940E-DABB-E092C95075A2}"/>
              </a:ext>
            </a:extLst>
          </p:cNvPr>
          <p:cNvSpPr>
            <a:spLocks noGrp="1"/>
          </p:cNvSpPr>
          <p:nvPr>
            <p:ph type="sldNum" sz="quarter" idx="5"/>
          </p:nvPr>
        </p:nvSpPr>
        <p:spPr/>
        <p:txBody>
          <a:bodyPr/>
          <a:lstStyle/>
          <a:p>
            <a:fld id="{18F3602E-AB38-422D-A518-5648644516DA}" type="slidenum">
              <a:rPr lang="en-US" smtClean="0"/>
              <a:t>9</a:t>
            </a:fld>
            <a:endParaRPr lang="en-US"/>
          </a:p>
        </p:txBody>
      </p:sp>
    </p:spTree>
    <p:extLst>
      <p:ext uri="{BB962C8B-B14F-4D97-AF65-F5344CB8AC3E}">
        <p14:creationId xmlns:p14="http://schemas.microsoft.com/office/powerpoint/2010/main" val="1902040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Variable/expensive amounts of compute on edge servers happen because edge datacenters aren’t as cheap as cloud. You decide to migrate when the “cost of </a:t>
            </a:r>
            <a:r>
              <a:rPr lang="en-US" dirty="0" err="1"/>
              <a:t>cpu</a:t>
            </a:r>
            <a:r>
              <a:rPr lang="en-US" dirty="0"/>
              <a:t>” is greater than the cost of bandwidth.</a:t>
            </a:r>
          </a:p>
          <a:p>
            <a:r>
              <a:rPr lang="en-US" dirty="0"/>
              <a:t>Correctness is hard to keep because of a couple of cases with stateful transitions</a:t>
            </a:r>
          </a:p>
          <a:p>
            <a:pPr marL="228600" indent="-228600">
              <a:buAutoNum type="arabicPeriod"/>
            </a:pPr>
            <a:r>
              <a:rPr lang="en-US" dirty="0"/>
              <a:t>Tuples that are currently being processed can still modify state; example is the sum in traffic, can still increment during migration</a:t>
            </a:r>
          </a:p>
          <a:p>
            <a:pPr marL="228600" indent="-228600">
              <a:buAutoNum type="arabicPeriod"/>
            </a:pPr>
            <a:r>
              <a:rPr lang="en-US" dirty="0"/>
              <a:t>In order processing is necessary, can only process once</a:t>
            </a:r>
          </a:p>
          <a:p>
            <a:pPr marL="228600" indent="-228600">
              <a:buAutoNum type="arabicPeriod"/>
            </a:pPr>
            <a:r>
              <a:rPr lang="en-US" dirty="0"/>
              <a:t>Windows still must be the same pre and post reconfiguration</a:t>
            </a:r>
          </a:p>
          <a:p>
            <a:pPr marL="228600" indent="-228600">
              <a:buAutoNum type="arabicPeriod"/>
            </a:pPr>
            <a:r>
              <a:rPr lang="en-US" dirty="0"/>
              <a:t>Source mobility, data sources with keys might migrate from one area to another. </a:t>
            </a:r>
          </a:p>
          <a:p>
            <a:pPr marL="228600" indent="-228600">
              <a:buAutoNum type="arabicPeriod"/>
            </a:pPr>
            <a:endParaRPr lang="en-US" dirty="0"/>
          </a:p>
          <a:p>
            <a:pPr marL="0" indent="0">
              <a:buNone/>
            </a:pPr>
            <a:r>
              <a:rPr lang="en-US" dirty="0"/>
              <a:t>Current solutions don’t provide the latencies that we want. </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18F3602E-AB38-422D-A518-5648644516DA}" type="slidenum">
              <a:rPr lang="en-US" smtClean="0"/>
              <a:t>10</a:t>
            </a:fld>
            <a:endParaRPr lang="en-US"/>
          </a:p>
        </p:txBody>
      </p:sp>
    </p:spTree>
    <p:extLst>
      <p:ext uri="{BB962C8B-B14F-4D97-AF65-F5344CB8AC3E}">
        <p14:creationId xmlns:p14="http://schemas.microsoft.com/office/powerpoint/2010/main" val="522479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Three component design</a:t>
            </a:r>
          </a:p>
          <a:p>
            <a:pPr marL="628650" lvl="1" indent="-171450">
              <a:buFontTx/>
              <a:buChar char="-"/>
            </a:pPr>
            <a:r>
              <a:rPr lang="en-US" dirty="0"/>
              <a:t>Job Manager, handles applications and operators, and also handles the reconfiguration and the reconfiguration plan that occurs</a:t>
            </a:r>
          </a:p>
          <a:p>
            <a:pPr marL="628650" lvl="1" indent="-171450">
              <a:buFontTx/>
              <a:buChar char="-"/>
            </a:pPr>
            <a:r>
              <a:rPr lang="en-US" dirty="0"/>
              <a:t>Routers, handles the inputs to the queues for both datacenter and operators, exist on the datacenter level</a:t>
            </a:r>
          </a:p>
          <a:p>
            <a:pPr marL="628650" lvl="1" indent="-171450">
              <a:buFontTx/>
              <a:buChar char="-"/>
            </a:pPr>
            <a:r>
              <a:rPr lang="en-US" dirty="0"/>
              <a:t>Workers, deployed at each node, can handle multiple operators. They track the queue, state, and IO. </a:t>
            </a:r>
          </a:p>
          <a:p>
            <a:pPr marL="628650" lvl="1" indent="-171450">
              <a:buFontTx/>
              <a:buChar char="-"/>
            </a:pPr>
            <a:r>
              <a:rPr lang="en-US" dirty="0"/>
              <a:t>Need to have key-value paradigm, everything musted be a keyed state. The reason for this is that a keyed state paradigm allows for easy scaling, which is another huge benefit to stream processing. </a:t>
            </a:r>
          </a:p>
        </p:txBody>
      </p:sp>
      <p:sp>
        <p:nvSpPr>
          <p:cNvPr id="4" name="Slide Number Placeholder 3"/>
          <p:cNvSpPr>
            <a:spLocks noGrp="1"/>
          </p:cNvSpPr>
          <p:nvPr>
            <p:ph type="sldNum" sz="quarter" idx="5"/>
          </p:nvPr>
        </p:nvSpPr>
        <p:spPr/>
        <p:txBody>
          <a:bodyPr/>
          <a:lstStyle/>
          <a:p>
            <a:fld id="{18F3602E-AB38-422D-A518-5648644516DA}" type="slidenum">
              <a:rPr lang="en-US" smtClean="0"/>
              <a:t>12</a:t>
            </a:fld>
            <a:endParaRPr lang="en-US"/>
          </a:p>
        </p:txBody>
      </p:sp>
    </p:spTree>
    <p:extLst>
      <p:ext uri="{BB962C8B-B14F-4D97-AF65-F5344CB8AC3E}">
        <p14:creationId xmlns:p14="http://schemas.microsoft.com/office/powerpoint/2010/main" val="4043182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2B806-273C-2A44-990F-6D361A3057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F02831-FD0F-9446-BE3D-A4838047E8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403E9F-F5CF-5146-AB3E-3AC78D117560}"/>
              </a:ext>
            </a:extLst>
          </p:cNvPr>
          <p:cNvSpPr>
            <a:spLocks noGrp="1"/>
          </p:cNvSpPr>
          <p:nvPr>
            <p:ph type="dt" sz="half" idx="10"/>
          </p:nvPr>
        </p:nvSpPr>
        <p:spPr/>
        <p:txBody>
          <a:bodyPr/>
          <a:lstStyle/>
          <a:p>
            <a:fld id="{A8E47153-B658-BC4A-BAE9-B6A78E9A8566}" type="datetimeFigureOut">
              <a:rPr lang="en-US" smtClean="0"/>
              <a:t>3/5/2025</a:t>
            </a:fld>
            <a:endParaRPr lang="en-US"/>
          </a:p>
        </p:txBody>
      </p:sp>
      <p:sp>
        <p:nvSpPr>
          <p:cNvPr id="5" name="Footer Placeholder 4">
            <a:extLst>
              <a:ext uri="{FF2B5EF4-FFF2-40B4-BE49-F238E27FC236}">
                <a16:creationId xmlns:a16="http://schemas.microsoft.com/office/drawing/2014/main" id="{218FA8A3-8DAE-BF42-91FB-3D07C2CE5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B6EBAA-9D5A-0B42-B0B5-0C9D251E8AD9}"/>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3414457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5BE49-20F2-F84B-8119-63BB77C6C5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C05E0B-C610-DB49-A185-24E7C3EC25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703DF-1BE7-1A41-A0EA-67D37ED0831A}"/>
              </a:ext>
            </a:extLst>
          </p:cNvPr>
          <p:cNvSpPr>
            <a:spLocks noGrp="1"/>
          </p:cNvSpPr>
          <p:nvPr>
            <p:ph type="dt" sz="half" idx="10"/>
          </p:nvPr>
        </p:nvSpPr>
        <p:spPr/>
        <p:txBody>
          <a:bodyPr/>
          <a:lstStyle/>
          <a:p>
            <a:fld id="{A8E47153-B658-BC4A-BAE9-B6A78E9A8566}" type="datetimeFigureOut">
              <a:rPr lang="en-US" smtClean="0"/>
              <a:t>3/5/2025</a:t>
            </a:fld>
            <a:endParaRPr lang="en-US"/>
          </a:p>
        </p:txBody>
      </p:sp>
      <p:sp>
        <p:nvSpPr>
          <p:cNvPr id="5" name="Footer Placeholder 4">
            <a:extLst>
              <a:ext uri="{FF2B5EF4-FFF2-40B4-BE49-F238E27FC236}">
                <a16:creationId xmlns:a16="http://schemas.microsoft.com/office/drawing/2014/main" id="{1F14C795-0A1C-B64C-94EB-C5F16B80F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83F201-E985-F344-97FC-D4EFA0DA32B3}"/>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714502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0F0BDD-6CC1-9545-B6DD-C394460F77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3D61AE-4017-B645-A4E6-0FEB2D4AC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B4309-4C0E-E64D-9488-EAF3ADDE499E}"/>
              </a:ext>
            </a:extLst>
          </p:cNvPr>
          <p:cNvSpPr>
            <a:spLocks noGrp="1"/>
          </p:cNvSpPr>
          <p:nvPr>
            <p:ph type="dt" sz="half" idx="10"/>
          </p:nvPr>
        </p:nvSpPr>
        <p:spPr/>
        <p:txBody>
          <a:bodyPr/>
          <a:lstStyle/>
          <a:p>
            <a:fld id="{A8E47153-B658-BC4A-BAE9-B6A78E9A8566}" type="datetimeFigureOut">
              <a:rPr lang="en-US" smtClean="0"/>
              <a:t>3/5/2025</a:t>
            </a:fld>
            <a:endParaRPr lang="en-US"/>
          </a:p>
        </p:txBody>
      </p:sp>
      <p:sp>
        <p:nvSpPr>
          <p:cNvPr id="5" name="Footer Placeholder 4">
            <a:extLst>
              <a:ext uri="{FF2B5EF4-FFF2-40B4-BE49-F238E27FC236}">
                <a16:creationId xmlns:a16="http://schemas.microsoft.com/office/drawing/2014/main" id="{976D13DF-B409-564E-84E2-1AAB416531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03EFC-B100-604F-9C7C-A7C5F08453B4}"/>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3025871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9B072-974D-E041-80E5-63E66371B3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3D26BD-F1D6-184E-ABDB-44B40411B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3C029A-7EBF-8646-98C9-13F1CF22F983}"/>
              </a:ext>
            </a:extLst>
          </p:cNvPr>
          <p:cNvSpPr>
            <a:spLocks noGrp="1"/>
          </p:cNvSpPr>
          <p:nvPr>
            <p:ph type="dt" sz="half" idx="10"/>
          </p:nvPr>
        </p:nvSpPr>
        <p:spPr/>
        <p:txBody>
          <a:bodyPr/>
          <a:lstStyle/>
          <a:p>
            <a:fld id="{A8E47153-B658-BC4A-BAE9-B6A78E9A8566}" type="datetimeFigureOut">
              <a:rPr lang="en-US" smtClean="0"/>
              <a:t>3/5/2025</a:t>
            </a:fld>
            <a:endParaRPr lang="en-US"/>
          </a:p>
        </p:txBody>
      </p:sp>
      <p:sp>
        <p:nvSpPr>
          <p:cNvPr id="5" name="Footer Placeholder 4">
            <a:extLst>
              <a:ext uri="{FF2B5EF4-FFF2-40B4-BE49-F238E27FC236}">
                <a16:creationId xmlns:a16="http://schemas.microsoft.com/office/drawing/2014/main" id="{A2D5F8F3-0BB4-A041-8772-114A73C7A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B7673-C561-D843-A1EF-31B62C770E4A}"/>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160032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BAEBC-9D86-484D-82B4-60DE3C9EA8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7BC4E2-7C23-6943-B9C7-186E9C4C5A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F387AF-209D-054B-AA9F-9C87303BE5D5}"/>
              </a:ext>
            </a:extLst>
          </p:cNvPr>
          <p:cNvSpPr>
            <a:spLocks noGrp="1"/>
          </p:cNvSpPr>
          <p:nvPr>
            <p:ph type="dt" sz="half" idx="10"/>
          </p:nvPr>
        </p:nvSpPr>
        <p:spPr/>
        <p:txBody>
          <a:bodyPr/>
          <a:lstStyle/>
          <a:p>
            <a:fld id="{A8E47153-B658-BC4A-BAE9-B6A78E9A8566}" type="datetimeFigureOut">
              <a:rPr lang="en-US" smtClean="0"/>
              <a:t>3/5/2025</a:t>
            </a:fld>
            <a:endParaRPr lang="en-US"/>
          </a:p>
        </p:txBody>
      </p:sp>
      <p:sp>
        <p:nvSpPr>
          <p:cNvPr id="5" name="Footer Placeholder 4">
            <a:extLst>
              <a:ext uri="{FF2B5EF4-FFF2-40B4-BE49-F238E27FC236}">
                <a16:creationId xmlns:a16="http://schemas.microsoft.com/office/drawing/2014/main" id="{0A4A71E3-24FA-624A-83F1-329C9316B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E095AD-56EF-BB42-A30D-7474759F468D}"/>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3816081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309C6-ECE4-C744-A3CB-1F061E9C69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B2D9D0-7E0D-BE4C-88A7-2C22861F7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65F1AB-F99B-F34E-A77D-33C87F556B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BE9834-34FB-634C-BD62-FDE5BA0C89F5}"/>
              </a:ext>
            </a:extLst>
          </p:cNvPr>
          <p:cNvSpPr>
            <a:spLocks noGrp="1"/>
          </p:cNvSpPr>
          <p:nvPr>
            <p:ph type="dt" sz="half" idx="10"/>
          </p:nvPr>
        </p:nvSpPr>
        <p:spPr/>
        <p:txBody>
          <a:bodyPr/>
          <a:lstStyle/>
          <a:p>
            <a:fld id="{A8E47153-B658-BC4A-BAE9-B6A78E9A8566}" type="datetimeFigureOut">
              <a:rPr lang="en-US" smtClean="0"/>
              <a:t>3/5/2025</a:t>
            </a:fld>
            <a:endParaRPr lang="en-US"/>
          </a:p>
        </p:txBody>
      </p:sp>
      <p:sp>
        <p:nvSpPr>
          <p:cNvPr id="6" name="Footer Placeholder 5">
            <a:extLst>
              <a:ext uri="{FF2B5EF4-FFF2-40B4-BE49-F238E27FC236}">
                <a16:creationId xmlns:a16="http://schemas.microsoft.com/office/drawing/2014/main" id="{76E4613A-22BF-B140-8C42-006DB0B286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15B9F6-6059-5B41-A68A-A67C99B847F5}"/>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3327885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D7197-0EE2-A342-B5CD-547DCB81B0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43A180-9DC0-B64F-888A-AFA6C6EF44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7E6241-6D71-4243-8A5E-651640355F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576DB3-9D12-A042-B8A1-D30C1F8C4B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C7BCB5-6D7D-3348-AC25-E623634A6D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B7A8C6-C9B6-A54D-8B75-DCCB610CDD23}"/>
              </a:ext>
            </a:extLst>
          </p:cNvPr>
          <p:cNvSpPr>
            <a:spLocks noGrp="1"/>
          </p:cNvSpPr>
          <p:nvPr>
            <p:ph type="dt" sz="half" idx="10"/>
          </p:nvPr>
        </p:nvSpPr>
        <p:spPr/>
        <p:txBody>
          <a:bodyPr/>
          <a:lstStyle/>
          <a:p>
            <a:fld id="{A8E47153-B658-BC4A-BAE9-B6A78E9A8566}" type="datetimeFigureOut">
              <a:rPr lang="en-US" smtClean="0"/>
              <a:t>3/5/2025</a:t>
            </a:fld>
            <a:endParaRPr lang="en-US"/>
          </a:p>
        </p:txBody>
      </p:sp>
      <p:sp>
        <p:nvSpPr>
          <p:cNvPr id="8" name="Footer Placeholder 7">
            <a:extLst>
              <a:ext uri="{FF2B5EF4-FFF2-40B4-BE49-F238E27FC236}">
                <a16:creationId xmlns:a16="http://schemas.microsoft.com/office/drawing/2014/main" id="{E098A7FE-7F17-AC4F-839C-6F4D536247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317801-B467-E545-B085-3D3D7E3D23EC}"/>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1864282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8C621-AEAC-AD42-8CCE-13B081839B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DB016D-E282-E640-9C92-B6251DCC6EBE}"/>
              </a:ext>
            </a:extLst>
          </p:cNvPr>
          <p:cNvSpPr>
            <a:spLocks noGrp="1"/>
          </p:cNvSpPr>
          <p:nvPr>
            <p:ph type="dt" sz="half" idx="10"/>
          </p:nvPr>
        </p:nvSpPr>
        <p:spPr/>
        <p:txBody>
          <a:bodyPr/>
          <a:lstStyle/>
          <a:p>
            <a:fld id="{A8E47153-B658-BC4A-BAE9-B6A78E9A8566}" type="datetimeFigureOut">
              <a:rPr lang="en-US" smtClean="0"/>
              <a:t>3/5/2025</a:t>
            </a:fld>
            <a:endParaRPr lang="en-US"/>
          </a:p>
        </p:txBody>
      </p:sp>
      <p:sp>
        <p:nvSpPr>
          <p:cNvPr id="4" name="Footer Placeholder 3">
            <a:extLst>
              <a:ext uri="{FF2B5EF4-FFF2-40B4-BE49-F238E27FC236}">
                <a16:creationId xmlns:a16="http://schemas.microsoft.com/office/drawing/2014/main" id="{044DB0AB-AEA3-1446-BC96-4EF18A79E4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B0A4FB-7D4F-8249-BFF1-DFDEB87BC59B}"/>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2450008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4DA33E-0A63-C746-A744-46C41D9714CB}"/>
              </a:ext>
            </a:extLst>
          </p:cNvPr>
          <p:cNvSpPr>
            <a:spLocks noGrp="1"/>
          </p:cNvSpPr>
          <p:nvPr>
            <p:ph type="dt" sz="half" idx="10"/>
          </p:nvPr>
        </p:nvSpPr>
        <p:spPr/>
        <p:txBody>
          <a:bodyPr/>
          <a:lstStyle/>
          <a:p>
            <a:fld id="{A8E47153-B658-BC4A-BAE9-B6A78E9A8566}" type="datetimeFigureOut">
              <a:rPr lang="en-US" smtClean="0"/>
              <a:t>3/5/2025</a:t>
            </a:fld>
            <a:endParaRPr lang="en-US"/>
          </a:p>
        </p:txBody>
      </p:sp>
      <p:sp>
        <p:nvSpPr>
          <p:cNvPr id="3" name="Footer Placeholder 2">
            <a:extLst>
              <a:ext uri="{FF2B5EF4-FFF2-40B4-BE49-F238E27FC236}">
                <a16:creationId xmlns:a16="http://schemas.microsoft.com/office/drawing/2014/main" id="{1822E01F-9F4E-3049-9259-443BC5EA1D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1AA8FE-E5A8-274A-99EE-C6B6D7FE94A8}"/>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3045770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87BD-F29A-374B-9234-F9F31FD28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91665D-1029-094F-9884-32A259E56B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60633D-0122-B041-A85A-7924137A9C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9E1E6-DBEF-E54E-A93E-6E3A7193A2FA}"/>
              </a:ext>
            </a:extLst>
          </p:cNvPr>
          <p:cNvSpPr>
            <a:spLocks noGrp="1"/>
          </p:cNvSpPr>
          <p:nvPr>
            <p:ph type="dt" sz="half" idx="10"/>
          </p:nvPr>
        </p:nvSpPr>
        <p:spPr/>
        <p:txBody>
          <a:bodyPr/>
          <a:lstStyle/>
          <a:p>
            <a:fld id="{A8E47153-B658-BC4A-BAE9-B6A78E9A8566}" type="datetimeFigureOut">
              <a:rPr lang="en-US" smtClean="0"/>
              <a:t>3/5/2025</a:t>
            </a:fld>
            <a:endParaRPr lang="en-US"/>
          </a:p>
        </p:txBody>
      </p:sp>
      <p:sp>
        <p:nvSpPr>
          <p:cNvPr id="6" name="Footer Placeholder 5">
            <a:extLst>
              <a:ext uri="{FF2B5EF4-FFF2-40B4-BE49-F238E27FC236}">
                <a16:creationId xmlns:a16="http://schemas.microsoft.com/office/drawing/2014/main" id="{09C5A4F3-15B8-5948-8831-3CF884B02B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DE4C2-5F3B-A74B-8653-02417379E4C0}"/>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2675982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E74F6-1025-5E44-AEE3-A25A5C07B3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3AA300-9699-B146-92B3-43FEB29EF3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CF199DF-3794-9A4E-8DFD-FF5662F5FD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CFE4F8-DA2E-7A40-AF86-4F8ACCA9468E}"/>
              </a:ext>
            </a:extLst>
          </p:cNvPr>
          <p:cNvSpPr>
            <a:spLocks noGrp="1"/>
          </p:cNvSpPr>
          <p:nvPr>
            <p:ph type="dt" sz="half" idx="10"/>
          </p:nvPr>
        </p:nvSpPr>
        <p:spPr/>
        <p:txBody>
          <a:bodyPr/>
          <a:lstStyle/>
          <a:p>
            <a:fld id="{A8E47153-B658-BC4A-BAE9-B6A78E9A8566}" type="datetimeFigureOut">
              <a:rPr lang="en-US" smtClean="0"/>
              <a:t>3/5/2025</a:t>
            </a:fld>
            <a:endParaRPr lang="en-US"/>
          </a:p>
        </p:txBody>
      </p:sp>
      <p:sp>
        <p:nvSpPr>
          <p:cNvPr id="6" name="Footer Placeholder 5">
            <a:extLst>
              <a:ext uri="{FF2B5EF4-FFF2-40B4-BE49-F238E27FC236}">
                <a16:creationId xmlns:a16="http://schemas.microsoft.com/office/drawing/2014/main" id="{77ACEAD3-6493-E34F-87B9-1EF7CF91A1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05AFD3-A240-B642-A617-2BEF1E7BCB89}"/>
              </a:ext>
            </a:extLst>
          </p:cNvPr>
          <p:cNvSpPr>
            <a:spLocks noGrp="1"/>
          </p:cNvSpPr>
          <p:nvPr>
            <p:ph type="sldNum" sz="quarter" idx="12"/>
          </p:nvPr>
        </p:nvSpPr>
        <p:spPr/>
        <p:txBody>
          <a:bodyPr/>
          <a:lstStyle/>
          <a:p>
            <a:fld id="{2D00CA07-45C7-8142-9F4D-3A07AD48DFA1}" type="slidenum">
              <a:rPr lang="en-US" smtClean="0"/>
              <a:t>‹#›</a:t>
            </a:fld>
            <a:endParaRPr lang="en-US"/>
          </a:p>
        </p:txBody>
      </p:sp>
    </p:spTree>
    <p:extLst>
      <p:ext uri="{BB962C8B-B14F-4D97-AF65-F5344CB8AC3E}">
        <p14:creationId xmlns:p14="http://schemas.microsoft.com/office/powerpoint/2010/main" val="4206947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C978EC-9907-6E4C-A668-EC9E906DCE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442C08-3D8F-EE44-AD04-E6C4E62ADC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5358F-05A0-BC46-AE44-EADDC46D2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E47153-B658-BC4A-BAE9-B6A78E9A8566}" type="datetimeFigureOut">
              <a:rPr lang="en-US" smtClean="0"/>
              <a:t>3/5/2025</a:t>
            </a:fld>
            <a:endParaRPr lang="en-US"/>
          </a:p>
        </p:txBody>
      </p:sp>
      <p:sp>
        <p:nvSpPr>
          <p:cNvPr id="5" name="Footer Placeholder 4">
            <a:extLst>
              <a:ext uri="{FF2B5EF4-FFF2-40B4-BE49-F238E27FC236}">
                <a16:creationId xmlns:a16="http://schemas.microsoft.com/office/drawing/2014/main" id="{D0978A00-85E6-BE4A-86D2-B297BF5640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C9717F-D07F-9948-BA45-D728523E7F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0CA07-45C7-8142-9F4D-3A07AD48DFA1}" type="slidenum">
              <a:rPr lang="en-US" smtClean="0"/>
              <a:t>‹#›</a:t>
            </a:fld>
            <a:endParaRPr lang="en-US"/>
          </a:p>
        </p:txBody>
      </p:sp>
    </p:spTree>
    <p:extLst>
      <p:ext uri="{BB962C8B-B14F-4D97-AF65-F5344CB8AC3E}">
        <p14:creationId xmlns:p14="http://schemas.microsoft.com/office/powerpoint/2010/main" val="249829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pngtree.com/free-car-clipar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99E79-5F35-7E4E-853A-E0D3A9F5C401}"/>
              </a:ext>
            </a:extLst>
          </p:cNvPr>
          <p:cNvSpPr>
            <a:spLocks noGrp="1"/>
          </p:cNvSpPr>
          <p:nvPr>
            <p:ph type="ctrTitle"/>
          </p:nvPr>
        </p:nvSpPr>
        <p:spPr/>
        <p:txBody>
          <a:bodyPr>
            <a:normAutofit fontScale="90000"/>
          </a:bodyPr>
          <a:lstStyle/>
          <a:p>
            <a:r>
              <a:rPr lang="en-US" dirty="0"/>
              <a:t>Falcon: Live Reconfiguration for Stateful Stream Processing</a:t>
            </a:r>
          </a:p>
        </p:txBody>
      </p:sp>
      <p:sp>
        <p:nvSpPr>
          <p:cNvPr id="3" name="Subtitle 2">
            <a:extLst>
              <a:ext uri="{FF2B5EF4-FFF2-40B4-BE49-F238E27FC236}">
                <a16:creationId xmlns:a16="http://schemas.microsoft.com/office/drawing/2014/main" id="{260C494D-854A-C54C-A5AE-27D3E43393D5}"/>
              </a:ext>
            </a:extLst>
          </p:cNvPr>
          <p:cNvSpPr>
            <a:spLocks noGrp="1"/>
          </p:cNvSpPr>
          <p:nvPr>
            <p:ph type="subTitle" idx="1"/>
          </p:nvPr>
        </p:nvSpPr>
        <p:spPr/>
        <p:txBody>
          <a:bodyPr>
            <a:normAutofit lnSpcReduction="10000"/>
          </a:bodyPr>
          <a:lstStyle/>
          <a:p>
            <a:r>
              <a:rPr lang="en-US" dirty="0"/>
              <a:t>Pritish Mishra , Nelson Bore , Brian Ramprasad , Myles Thiessen, Moshe Gabel , Alexandre da Silva Veith Oana </a:t>
            </a:r>
            <a:r>
              <a:rPr lang="en-US" dirty="0" err="1"/>
              <a:t>Balmau</a:t>
            </a:r>
            <a:r>
              <a:rPr lang="en-US" dirty="0"/>
              <a:t> , Eyal de Lara</a:t>
            </a:r>
          </a:p>
          <a:p>
            <a:r>
              <a:rPr lang="en-US" dirty="0"/>
              <a:t>2024 IEEE/ACM Symposium on Edge Computing</a:t>
            </a:r>
          </a:p>
          <a:p>
            <a:r>
              <a:rPr lang="en-US" dirty="0"/>
              <a:t>Slides by Han Zhang</a:t>
            </a:r>
          </a:p>
        </p:txBody>
      </p:sp>
    </p:spTree>
    <p:extLst>
      <p:ext uri="{BB962C8B-B14F-4D97-AF65-F5344CB8AC3E}">
        <p14:creationId xmlns:p14="http://schemas.microsoft.com/office/powerpoint/2010/main" val="30056399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4FEB5-F0A9-A96F-ADC4-7C19705F1D24}"/>
              </a:ext>
            </a:extLst>
          </p:cNvPr>
          <p:cNvSpPr>
            <a:spLocks noGrp="1"/>
          </p:cNvSpPr>
          <p:nvPr>
            <p:ph type="title"/>
          </p:nvPr>
        </p:nvSpPr>
        <p:spPr/>
        <p:txBody>
          <a:bodyPr/>
          <a:lstStyle/>
          <a:p>
            <a:r>
              <a:rPr lang="en-US" dirty="0"/>
              <a:t>Current Challenge</a:t>
            </a:r>
          </a:p>
        </p:txBody>
      </p:sp>
      <p:sp>
        <p:nvSpPr>
          <p:cNvPr id="3" name="Content Placeholder 2">
            <a:extLst>
              <a:ext uri="{FF2B5EF4-FFF2-40B4-BE49-F238E27FC236}">
                <a16:creationId xmlns:a16="http://schemas.microsoft.com/office/drawing/2014/main" id="{36EE8225-8A23-F78C-B710-13D5C53CE108}"/>
              </a:ext>
            </a:extLst>
          </p:cNvPr>
          <p:cNvSpPr>
            <a:spLocks noGrp="1"/>
          </p:cNvSpPr>
          <p:nvPr>
            <p:ph idx="1"/>
          </p:nvPr>
        </p:nvSpPr>
        <p:spPr>
          <a:xfrm>
            <a:off x="838200" y="1825625"/>
            <a:ext cx="5943600" cy="4351338"/>
          </a:xfrm>
        </p:spPr>
        <p:txBody>
          <a:bodyPr/>
          <a:lstStyle/>
          <a:p>
            <a:r>
              <a:rPr lang="en-US" dirty="0"/>
              <a:t>Because of variable/expensive amounts of compute on edge servers, flexibility is needed</a:t>
            </a:r>
          </a:p>
          <a:p>
            <a:pPr lvl="1"/>
            <a:r>
              <a:rPr lang="en-US" dirty="0"/>
              <a:t>Key constraint to be kept is correctness</a:t>
            </a:r>
          </a:p>
          <a:p>
            <a:pPr lvl="1"/>
            <a:r>
              <a:rPr lang="en-US" dirty="0"/>
              <a:t>Current solutions either migrate completely, partial-pause, and on demand transfer. </a:t>
            </a:r>
          </a:p>
          <a:p>
            <a:pPr lvl="1"/>
            <a:endParaRPr lang="en-US" dirty="0"/>
          </a:p>
        </p:txBody>
      </p:sp>
      <p:pic>
        <p:nvPicPr>
          <p:cNvPr id="1026" name="Picture 2">
            <a:extLst>
              <a:ext uri="{FF2B5EF4-FFF2-40B4-BE49-F238E27FC236}">
                <a16:creationId xmlns:a16="http://schemas.microsoft.com/office/drawing/2014/main" id="{CC6DCBB0-E8D5-BB40-57A8-00FBAD98BC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7583" y="1319326"/>
            <a:ext cx="4879142" cy="23382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58AA4CD-F60E-9DDC-1F5B-D0068DD207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8325" y="3838689"/>
            <a:ext cx="4755935" cy="2247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686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2572A-0DB6-0475-CAD6-DD67119E78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4B08BD-488C-C1E1-5518-C8907E28350B}"/>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C313050-2F8E-F8BB-8432-3BB576BDF02E}"/>
              </a:ext>
            </a:extLst>
          </p:cNvPr>
          <p:cNvSpPr>
            <a:spLocks noGrp="1"/>
          </p:cNvSpPr>
          <p:nvPr>
            <p:ph idx="1"/>
          </p:nvPr>
        </p:nvSpPr>
        <p:spPr/>
        <p:txBody>
          <a:bodyPr/>
          <a:lstStyle/>
          <a:p>
            <a:r>
              <a:rPr lang="en-US" dirty="0"/>
              <a:t>Background</a:t>
            </a:r>
          </a:p>
          <a:p>
            <a:r>
              <a:rPr lang="en-US" b="1" dirty="0"/>
              <a:t>Proposed Solution</a:t>
            </a:r>
          </a:p>
          <a:p>
            <a:r>
              <a:rPr lang="en-US" dirty="0"/>
              <a:t>Evaluation</a:t>
            </a:r>
          </a:p>
          <a:p>
            <a:r>
              <a:rPr lang="en-US" dirty="0"/>
              <a:t>Strengths/Weakness</a:t>
            </a:r>
          </a:p>
        </p:txBody>
      </p:sp>
    </p:spTree>
    <p:extLst>
      <p:ext uri="{BB962C8B-B14F-4D97-AF65-F5344CB8AC3E}">
        <p14:creationId xmlns:p14="http://schemas.microsoft.com/office/powerpoint/2010/main" val="1156465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F6DFE-821E-BA21-7CE1-F6848BD69449}"/>
              </a:ext>
            </a:extLst>
          </p:cNvPr>
          <p:cNvSpPr>
            <a:spLocks noGrp="1"/>
          </p:cNvSpPr>
          <p:nvPr>
            <p:ph type="title"/>
          </p:nvPr>
        </p:nvSpPr>
        <p:spPr/>
        <p:txBody>
          <a:bodyPr/>
          <a:lstStyle/>
          <a:p>
            <a:r>
              <a:rPr lang="en-US" dirty="0"/>
              <a:t>Falcon System Design</a:t>
            </a:r>
          </a:p>
        </p:txBody>
      </p:sp>
      <p:sp>
        <p:nvSpPr>
          <p:cNvPr id="3" name="Content Placeholder 2">
            <a:extLst>
              <a:ext uri="{FF2B5EF4-FFF2-40B4-BE49-F238E27FC236}">
                <a16:creationId xmlns:a16="http://schemas.microsoft.com/office/drawing/2014/main" id="{CF8AB4A5-3A92-5401-8DB0-619AA7018040}"/>
              </a:ext>
            </a:extLst>
          </p:cNvPr>
          <p:cNvSpPr>
            <a:spLocks noGrp="1"/>
          </p:cNvSpPr>
          <p:nvPr>
            <p:ph idx="1"/>
          </p:nvPr>
        </p:nvSpPr>
        <p:spPr>
          <a:xfrm>
            <a:off x="838200" y="1825625"/>
            <a:ext cx="5257800" cy="4351338"/>
          </a:xfrm>
        </p:spPr>
        <p:txBody>
          <a:bodyPr>
            <a:normAutofit lnSpcReduction="10000"/>
          </a:bodyPr>
          <a:lstStyle/>
          <a:p>
            <a:r>
              <a:rPr lang="en-US" dirty="0"/>
              <a:t>Three core Components</a:t>
            </a:r>
          </a:p>
          <a:p>
            <a:pPr lvl="1"/>
            <a:r>
              <a:rPr lang="en-US" dirty="0"/>
              <a:t>Job Manager handles applications and operators, as well high-level migration</a:t>
            </a:r>
          </a:p>
          <a:p>
            <a:pPr lvl="1"/>
            <a:r>
              <a:rPr lang="en-US" dirty="0"/>
              <a:t>Routers exist on the edge datacenters, manages individual queues for both datacenter and operators</a:t>
            </a:r>
          </a:p>
          <a:p>
            <a:pPr lvl="1"/>
            <a:r>
              <a:rPr lang="en-US" dirty="0"/>
              <a:t>Workers exist to manage processes with queue, state, and IO, along with </a:t>
            </a:r>
            <a:r>
              <a:rPr lang="en-US" b="1" dirty="0"/>
              <a:t>key-value pairs for </a:t>
            </a:r>
            <a:r>
              <a:rPr lang="en-US" b="1" dirty="0" err="1"/>
              <a:t>keyspace</a:t>
            </a:r>
            <a:r>
              <a:rPr lang="en-US" dirty="0"/>
              <a:t>. The entire design is operating on key level granularity</a:t>
            </a:r>
          </a:p>
        </p:txBody>
      </p:sp>
      <p:pic>
        <p:nvPicPr>
          <p:cNvPr id="2050" name="Picture 2">
            <a:extLst>
              <a:ext uri="{FF2B5EF4-FFF2-40B4-BE49-F238E27FC236}">
                <a16:creationId xmlns:a16="http://schemas.microsoft.com/office/drawing/2014/main" id="{423CF18F-97FA-42DB-9872-00D3FA073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0" y="1825625"/>
            <a:ext cx="4591050" cy="30670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BFBEDF2-BBF6-5206-3B64-C66185DCC081}"/>
              </a:ext>
            </a:extLst>
          </p:cNvPr>
          <p:cNvSpPr/>
          <p:nvPr/>
        </p:nvSpPr>
        <p:spPr>
          <a:xfrm>
            <a:off x="6883400" y="1690688"/>
            <a:ext cx="4279900" cy="1522412"/>
          </a:xfrm>
          <a:prstGeom prst="rect">
            <a:avLst/>
          </a:prstGeom>
          <a:solidFill>
            <a:srgbClr val="00B050">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E327835-CA41-507B-D0BE-8C9949AA2F14}"/>
              </a:ext>
            </a:extLst>
          </p:cNvPr>
          <p:cNvSpPr/>
          <p:nvPr/>
        </p:nvSpPr>
        <p:spPr>
          <a:xfrm>
            <a:off x="6883400" y="3213099"/>
            <a:ext cx="2362200" cy="1679575"/>
          </a:xfrm>
          <a:prstGeom prst="rect">
            <a:avLst/>
          </a:prstGeom>
          <a:solidFill>
            <a:schemeClr val="accent3">
              <a:alpha val="3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03D4D77-9D3F-1715-4FA3-9F84B029988E}"/>
              </a:ext>
            </a:extLst>
          </p:cNvPr>
          <p:cNvSpPr/>
          <p:nvPr/>
        </p:nvSpPr>
        <p:spPr>
          <a:xfrm>
            <a:off x="9245600" y="3213100"/>
            <a:ext cx="1917700" cy="1679575"/>
          </a:xfrm>
          <a:prstGeom prst="rect">
            <a:avLst/>
          </a:prstGeom>
          <a:solidFill>
            <a:schemeClr val="accent3">
              <a:alpha val="3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9B69524-5D3B-D4D4-6DED-3CB8448C6905}"/>
              </a:ext>
            </a:extLst>
          </p:cNvPr>
          <p:cNvSpPr/>
          <p:nvPr/>
        </p:nvSpPr>
        <p:spPr>
          <a:xfrm>
            <a:off x="869950" y="2413795"/>
            <a:ext cx="301752" cy="304006"/>
          </a:xfrm>
          <a:prstGeom prst="rect">
            <a:avLst/>
          </a:prstGeom>
          <a:solidFill>
            <a:srgbClr val="00B050">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198D75-D86E-7B5A-B275-444C74EDCD65}"/>
              </a:ext>
            </a:extLst>
          </p:cNvPr>
          <p:cNvSpPr/>
          <p:nvPr/>
        </p:nvSpPr>
        <p:spPr>
          <a:xfrm>
            <a:off x="869950" y="3467498"/>
            <a:ext cx="301752" cy="304006"/>
          </a:xfrm>
          <a:prstGeom prst="rect">
            <a:avLst/>
          </a:prstGeom>
          <a:solidFill>
            <a:schemeClr val="accent3">
              <a:alpha val="3019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E2E9129-FBCF-B52E-6554-06F8857FE573}"/>
              </a:ext>
            </a:extLst>
          </p:cNvPr>
          <p:cNvSpPr/>
          <p:nvPr/>
        </p:nvSpPr>
        <p:spPr>
          <a:xfrm>
            <a:off x="877824" y="4892674"/>
            <a:ext cx="301752" cy="304006"/>
          </a:xfrm>
          <a:prstGeom prst="rect">
            <a:avLst/>
          </a:prstGeom>
          <a:solidFill>
            <a:srgbClr val="FF0000">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E02D08-BDCD-3E12-16DE-9893D60A100B}"/>
              </a:ext>
            </a:extLst>
          </p:cNvPr>
          <p:cNvSpPr/>
          <p:nvPr/>
        </p:nvSpPr>
        <p:spPr>
          <a:xfrm>
            <a:off x="7611872" y="3507978"/>
            <a:ext cx="1443228" cy="886222"/>
          </a:xfrm>
          <a:prstGeom prst="rect">
            <a:avLst/>
          </a:prstGeom>
          <a:solidFill>
            <a:srgbClr val="FF0000">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6864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0F63-2504-899F-00B8-2CCBF0AB77AF}"/>
              </a:ext>
            </a:extLst>
          </p:cNvPr>
          <p:cNvSpPr>
            <a:spLocks noGrp="1"/>
          </p:cNvSpPr>
          <p:nvPr>
            <p:ph type="title"/>
          </p:nvPr>
        </p:nvSpPr>
        <p:spPr/>
        <p:txBody>
          <a:bodyPr/>
          <a:lstStyle/>
          <a:p>
            <a:r>
              <a:rPr lang="en-US" dirty="0"/>
              <a:t>Falcon Implementation Details</a:t>
            </a:r>
          </a:p>
        </p:txBody>
      </p:sp>
      <p:sp>
        <p:nvSpPr>
          <p:cNvPr id="3" name="Content Placeholder 2">
            <a:extLst>
              <a:ext uri="{FF2B5EF4-FFF2-40B4-BE49-F238E27FC236}">
                <a16:creationId xmlns:a16="http://schemas.microsoft.com/office/drawing/2014/main" id="{BEF5E00B-80CE-BF3A-7052-8BBF1F3AAFBB}"/>
              </a:ext>
            </a:extLst>
          </p:cNvPr>
          <p:cNvSpPr>
            <a:spLocks noGrp="1"/>
          </p:cNvSpPr>
          <p:nvPr>
            <p:ph idx="1"/>
          </p:nvPr>
        </p:nvSpPr>
        <p:spPr>
          <a:xfrm>
            <a:off x="838200" y="1825625"/>
            <a:ext cx="5638800" cy="4351338"/>
          </a:xfrm>
        </p:spPr>
        <p:txBody>
          <a:bodyPr/>
          <a:lstStyle/>
          <a:p>
            <a:r>
              <a:rPr lang="en-US" dirty="0"/>
              <a:t>Tuple Routing</a:t>
            </a:r>
          </a:p>
          <a:p>
            <a:pPr lvl="1"/>
            <a:r>
              <a:rPr lang="en-US" dirty="0"/>
              <a:t>Routes using key late binding, which checks if target operator matches locally</a:t>
            </a:r>
          </a:p>
          <a:p>
            <a:pPr lvl="1"/>
            <a:r>
              <a:rPr lang="en-US" dirty="0"/>
              <a:t>Scalable, don’t have to be aware of rest of network</a:t>
            </a:r>
          </a:p>
          <a:p>
            <a:r>
              <a:rPr lang="en-US" dirty="0"/>
              <a:t>Migrate Primitive</a:t>
            </a:r>
          </a:p>
          <a:p>
            <a:pPr lvl="1"/>
            <a:r>
              <a:rPr lang="en-US" dirty="0"/>
              <a:t>A function call is made that allows for moving Keyset from one instance to another instance. </a:t>
            </a:r>
          </a:p>
        </p:txBody>
      </p:sp>
      <p:pic>
        <p:nvPicPr>
          <p:cNvPr id="3074" name="Picture 2">
            <a:extLst>
              <a:ext uri="{FF2B5EF4-FFF2-40B4-BE49-F238E27FC236}">
                <a16:creationId xmlns:a16="http://schemas.microsoft.com/office/drawing/2014/main" id="{222DE4A9-ED09-970F-CCE2-DB7C7415C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5106" y="2133600"/>
            <a:ext cx="4838894" cy="3309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250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F1817-B194-C897-1F7C-78978693DE24}"/>
              </a:ext>
            </a:extLst>
          </p:cNvPr>
          <p:cNvSpPr>
            <a:spLocks noGrp="1"/>
          </p:cNvSpPr>
          <p:nvPr>
            <p:ph type="title"/>
          </p:nvPr>
        </p:nvSpPr>
        <p:spPr/>
        <p:txBody>
          <a:bodyPr/>
          <a:lstStyle/>
          <a:p>
            <a:r>
              <a:rPr lang="en-US" dirty="0"/>
              <a:t>Falcon: Live Migration</a:t>
            </a:r>
          </a:p>
        </p:txBody>
      </p:sp>
      <p:pic>
        <p:nvPicPr>
          <p:cNvPr id="4098" name="Picture 2">
            <a:extLst>
              <a:ext uri="{FF2B5EF4-FFF2-40B4-BE49-F238E27FC236}">
                <a16:creationId xmlns:a16="http://schemas.microsoft.com/office/drawing/2014/main" id="{99885F94-A345-83C0-5791-66E3FDD158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1444625"/>
            <a:ext cx="11039475" cy="43243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9B7A2CB-5447-EE48-5447-5A570B448DC1}"/>
              </a:ext>
            </a:extLst>
          </p:cNvPr>
          <p:cNvSpPr/>
          <p:nvPr/>
        </p:nvSpPr>
        <p:spPr>
          <a:xfrm>
            <a:off x="576262" y="1444625"/>
            <a:ext cx="2954337" cy="4714875"/>
          </a:xfrm>
          <a:prstGeom prst="rect">
            <a:avLst/>
          </a:prstGeom>
          <a:solidFill>
            <a:srgbClr val="F8FD31">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768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DE060-721A-AFAE-FAAE-93B699946D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2180F-0E81-226C-781A-21E1B903CD2F}"/>
              </a:ext>
            </a:extLst>
          </p:cNvPr>
          <p:cNvSpPr>
            <a:spLocks noGrp="1"/>
          </p:cNvSpPr>
          <p:nvPr>
            <p:ph type="title"/>
          </p:nvPr>
        </p:nvSpPr>
        <p:spPr/>
        <p:txBody>
          <a:bodyPr/>
          <a:lstStyle/>
          <a:p>
            <a:r>
              <a:rPr lang="en-US" dirty="0"/>
              <a:t>Falcon: Live Migration</a:t>
            </a:r>
          </a:p>
        </p:txBody>
      </p:sp>
      <p:pic>
        <p:nvPicPr>
          <p:cNvPr id="4098" name="Picture 2">
            <a:extLst>
              <a:ext uri="{FF2B5EF4-FFF2-40B4-BE49-F238E27FC236}">
                <a16:creationId xmlns:a16="http://schemas.microsoft.com/office/drawing/2014/main" id="{EEF050DF-E5BD-1D70-A00E-2C2735667D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1444625"/>
            <a:ext cx="11039475" cy="43243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BAB94A21-BC11-8391-26FE-801DD6027033}"/>
              </a:ext>
            </a:extLst>
          </p:cNvPr>
          <p:cNvSpPr/>
          <p:nvPr/>
        </p:nvSpPr>
        <p:spPr>
          <a:xfrm>
            <a:off x="3370263" y="1558925"/>
            <a:ext cx="2382838" cy="4714875"/>
          </a:xfrm>
          <a:prstGeom prst="rect">
            <a:avLst/>
          </a:prstGeom>
          <a:solidFill>
            <a:srgbClr val="F8FD31">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0413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A0010-870A-6B44-718F-A2D644F786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BE17E1-5456-E504-5553-727931097A99}"/>
              </a:ext>
            </a:extLst>
          </p:cNvPr>
          <p:cNvSpPr>
            <a:spLocks noGrp="1"/>
          </p:cNvSpPr>
          <p:nvPr>
            <p:ph type="title"/>
          </p:nvPr>
        </p:nvSpPr>
        <p:spPr/>
        <p:txBody>
          <a:bodyPr/>
          <a:lstStyle/>
          <a:p>
            <a:r>
              <a:rPr lang="en-US" dirty="0"/>
              <a:t>Falcon: Live Migration</a:t>
            </a:r>
          </a:p>
        </p:txBody>
      </p:sp>
      <p:pic>
        <p:nvPicPr>
          <p:cNvPr id="4098" name="Picture 2">
            <a:extLst>
              <a:ext uri="{FF2B5EF4-FFF2-40B4-BE49-F238E27FC236}">
                <a16:creationId xmlns:a16="http://schemas.microsoft.com/office/drawing/2014/main" id="{1967C281-605B-C454-9EA5-DF1A47BB4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1444625"/>
            <a:ext cx="11039475" cy="43243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9C0A5F8-37D8-E182-567E-65ADC13C9996}"/>
              </a:ext>
            </a:extLst>
          </p:cNvPr>
          <p:cNvSpPr/>
          <p:nvPr/>
        </p:nvSpPr>
        <p:spPr>
          <a:xfrm>
            <a:off x="5753100" y="1690688"/>
            <a:ext cx="3073399" cy="4714875"/>
          </a:xfrm>
          <a:prstGeom prst="rect">
            <a:avLst/>
          </a:prstGeom>
          <a:solidFill>
            <a:srgbClr val="F8FD31">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4337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60912-F97A-8BC2-46A2-797A7523BE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8369D1-5CBF-41DA-7D12-32E6CB72E21C}"/>
              </a:ext>
            </a:extLst>
          </p:cNvPr>
          <p:cNvSpPr>
            <a:spLocks noGrp="1"/>
          </p:cNvSpPr>
          <p:nvPr>
            <p:ph type="title"/>
          </p:nvPr>
        </p:nvSpPr>
        <p:spPr/>
        <p:txBody>
          <a:bodyPr/>
          <a:lstStyle/>
          <a:p>
            <a:r>
              <a:rPr lang="en-US" dirty="0"/>
              <a:t>Falcon: Live Migration</a:t>
            </a:r>
          </a:p>
        </p:txBody>
      </p:sp>
      <p:pic>
        <p:nvPicPr>
          <p:cNvPr id="4098" name="Picture 2">
            <a:extLst>
              <a:ext uri="{FF2B5EF4-FFF2-40B4-BE49-F238E27FC236}">
                <a16:creationId xmlns:a16="http://schemas.microsoft.com/office/drawing/2014/main" id="{BB68C6ED-278B-2885-9EF9-D90F37870B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1444625"/>
            <a:ext cx="11039475" cy="43243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F12D509-873D-B902-FFC4-626DE70DADED}"/>
              </a:ext>
            </a:extLst>
          </p:cNvPr>
          <p:cNvSpPr/>
          <p:nvPr/>
        </p:nvSpPr>
        <p:spPr>
          <a:xfrm>
            <a:off x="8813800" y="1444625"/>
            <a:ext cx="2801938" cy="4714875"/>
          </a:xfrm>
          <a:prstGeom prst="rect">
            <a:avLst/>
          </a:prstGeom>
          <a:solidFill>
            <a:srgbClr val="F8FD31">
              <a:alpha val="3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4456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CCF9-9061-EEAC-E5F6-278F23359221}"/>
              </a:ext>
            </a:extLst>
          </p:cNvPr>
          <p:cNvSpPr>
            <a:spLocks noGrp="1"/>
          </p:cNvSpPr>
          <p:nvPr>
            <p:ph type="title"/>
          </p:nvPr>
        </p:nvSpPr>
        <p:spPr/>
        <p:txBody>
          <a:bodyPr/>
          <a:lstStyle/>
          <a:p>
            <a:r>
              <a:rPr lang="en-US" dirty="0"/>
              <a:t>Falcon: Live Migration Correctness</a:t>
            </a:r>
          </a:p>
        </p:txBody>
      </p:sp>
      <p:sp>
        <p:nvSpPr>
          <p:cNvPr id="3" name="Content Placeholder 2">
            <a:extLst>
              <a:ext uri="{FF2B5EF4-FFF2-40B4-BE49-F238E27FC236}">
                <a16:creationId xmlns:a16="http://schemas.microsoft.com/office/drawing/2014/main" id="{EA52F3AD-8F5F-470B-38D1-10AF26205878}"/>
              </a:ext>
            </a:extLst>
          </p:cNvPr>
          <p:cNvSpPr>
            <a:spLocks noGrp="1"/>
          </p:cNvSpPr>
          <p:nvPr>
            <p:ph idx="1"/>
          </p:nvPr>
        </p:nvSpPr>
        <p:spPr>
          <a:xfrm>
            <a:off x="838200" y="1825625"/>
            <a:ext cx="10058400" cy="4351338"/>
          </a:xfrm>
        </p:spPr>
        <p:txBody>
          <a:bodyPr/>
          <a:lstStyle/>
          <a:p>
            <a:r>
              <a:rPr lang="en-US" dirty="0"/>
              <a:t>Duplicate processing is prevented via the emitting blockers, once processing is maintained</a:t>
            </a:r>
          </a:p>
          <a:p>
            <a:r>
              <a:rPr lang="en-US" dirty="0"/>
              <a:t>In order processing is only violated if the new operator emits before the old operator. Fixed via the acknowledgement</a:t>
            </a:r>
          </a:p>
          <a:p>
            <a:r>
              <a:rPr lang="en-US" dirty="0"/>
              <a:t>Datacenter queue synchronizes the markers when they get sent out</a:t>
            </a:r>
          </a:p>
          <a:p>
            <a:endParaRPr lang="en-US" dirty="0"/>
          </a:p>
        </p:txBody>
      </p:sp>
    </p:spTree>
    <p:extLst>
      <p:ext uri="{BB962C8B-B14F-4D97-AF65-F5344CB8AC3E}">
        <p14:creationId xmlns:p14="http://schemas.microsoft.com/office/powerpoint/2010/main" val="1091719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0AE4F-6FB2-CDFB-6F14-9529021724CF}"/>
              </a:ext>
            </a:extLst>
          </p:cNvPr>
          <p:cNvSpPr>
            <a:spLocks noGrp="1"/>
          </p:cNvSpPr>
          <p:nvPr>
            <p:ph type="title"/>
          </p:nvPr>
        </p:nvSpPr>
        <p:spPr/>
        <p:txBody>
          <a:bodyPr/>
          <a:lstStyle/>
          <a:p>
            <a:r>
              <a:rPr lang="en-US" dirty="0"/>
              <a:t>Falcon: Source Mobility</a:t>
            </a:r>
          </a:p>
        </p:txBody>
      </p:sp>
      <p:sp>
        <p:nvSpPr>
          <p:cNvPr id="3" name="Content Placeholder 2">
            <a:extLst>
              <a:ext uri="{FF2B5EF4-FFF2-40B4-BE49-F238E27FC236}">
                <a16:creationId xmlns:a16="http://schemas.microsoft.com/office/drawing/2014/main" id="{F5030288-3212-FEDC-36AD-959C64C417E8}"/>
              </a:ext>
            </a:extLst>
          </p:cNvPr>
          <p:cNvSpPr>
            <a:spLocks noGrp="1"/>
          </p:cNvSpPr>
          <p:nvPr>
            <p:ph idx="1"/>
          </p:nvPr>
        </p:nvSpPr>
        <p:spPr>
          <a:xfrm>
            <a:off x="838200" y="1825625"/>
            <a:ext cx="4762500" cy="4351338"/>
          </a:xfrm>
        </p:spPr>
        <p:txBody>
          <a:bodyPr/>
          <a:lstStyle/>
          <a:p>
            <a:r>
              <a:rPr lang="en-US" dirty="0"/>
              <a:t>Utilizes live migration to move sources around the node</a:t>
            </a:r>
          </a:p>
          <a:p>
            <a:r>
              <a:rPr lang="en-US" dirty="0"/>
              <a:t>Key concept include the global map of node keysets, and dual routing</a:t>
            </a:r>
          </a:p>
          <a:p>
            <a:r>
              <a:rPr lang="en-US" dirty="0"/>
              <a:t>Ping-pong solved by terminating current migration</a:t>
            </a:r>
          </a:p>
        </p:txBody>
      </p:sp>
      <p:pic>
        <p:nvPicPr>
          <p:cNvPr id="5122" name="Picture 2">
            <a:extLst>
              <a:ext uri="{FF2B5EF4-FFF2-40B4-BE49-F238E27FC236}">
                <a16:creationId xmlns:a16="http://schemas.microsoft.com/office/drawing/2014/main" id="{7B688304-5469-001B-69C1-3D9C7BE89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73288"/>
            <a:ext cx="5734050" cy="3019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93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C5AE-BBAF-8D8B-781F-74FF30D0591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F29507E-9D2D-F18B-58C0-B593C8EA3ACF}"/>
              </a:ext>
            </a:extLst>
          </p:cNvPr>
          <p:cNvSpPr>
            <a:spLocks noGrp="1"/>
          </p:cNvSpPr>
          <p:nvPr>
            <p:ph idx="1"/>
          </p:nvPr>
        </p:nvSpPr>
        <p:spPr/>
        <p:txBody>
          <a:bodyPr/>
          <a:lstStyle/>
          <a:p>
            <a:r>
              <a:rPr lang="en-US" b="1" dirty="0"/>
              <a:t>Background</a:t>
            </a:r>
          </a:p>
          <a:p>
            <a:r>
              <a:rPr lang="en-US" dirty="0"/>
              <a:t>Proposed Solution</a:t>
            </a:r>
          </a:p>
          <a:p>
            <a:r>
              <a:rPr lang="en-US" dirty="0"/>
              <a:t>Evaluation</a:t>
            </a:r>
          </a:p>
          <a:p>
            <a:r>
              <a:rPr lang="en-US" dirty="0"/>
              <a:t>Strengths/Weakness</a:t>
            </a:r>
          </a:p>
        </p:txBody>
      </p:sp>
    </p:spTree>
    <p:extLst>
      <p:ext uri="{BB962C8B-B14F-4D97-AF65-F5344CB8AC3E}">
        <p14:creationId xmlns:p14="http://schemas.microsoft.com/office/powerpoint/2010/main" val="1585100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9C067-45DE-BA68-A70D-F0747F6BCC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9399EC-A6F4-A33E-6C9A-3EF6F342B37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A5B86C7-7644-AEE4-B33F-DBDF7F8EAE76}"/>
              </a:ext>
            </a:extLst>
          </p:cNvPr>
          <p:cNvSpPr>
            <a:spLocks noGrp="1"/>
          </p:cNvSpPr>
          <p:nvPr>
            <p:ph idx="1"/>
          </p:nvPr>
        </p:nvSpPr>
        <p:spPr/>
        <p:txBody>
          <a:bodyPr/>
          <a:lstStyle/>
          <a:p>
            <a:r>
              <a:rPr lang="en-US" dirty="0"/>
              <a:t>Background</a:t>
            </a:r>
          </a:p>
          <a:p>
            <a:r>
              <a:rPr lang="en-US" dirty="0"/>
              <a:t>Proposed Solution</a:t>
            </a:r>
          </a:p>
          <a:p>
            <a:r>
              <a:rPr lang="en-US" b="1" dirty="0"/>
              <a:t>Evaluation</a:t>
            </a:r>
          </a:p>
          <a:p>
            <a:r>
              <a:rPr lang="en-US" dirty="0"/>
              <a:t>Strengths/Weakness</a:t>
            </a:r>
          </a:p>
        </p:txBody>
      </p:sp>
    </p:spTree>
    <p:extLst>
      <p:ext uri="{BB962C8B-B14F-4D97-AF65-F5344CB8AC3E}">
        <p14:creationId xmlns:p14="http://schemas.microsoft.com/office/powerpoint/2010/main" val="33737563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3F436-0604-BE37-A712-29F5E311FA00}"/>
              </a:ext>
            </a:extLst>
          </p:cNvPr>
          <p:cNvSpPr>
            <a:spLocks noGrp="1"/>
          </p:cNvSpPr>
          <p:nvPr>
            <p:ph type="title"/>
          </p:nvPr>
        </p:nvSpPr>
        <p:spPr/>
        <p:txBody>
          <a:bodyPr/>
          <a:lstStyle/>
          <a:p>
            <a:r>
              <a:rPr lang="en-US" dirty="0"/>
              <a:t>Experimental Setup</a:t>
            </a:r>
          </a:p>
        </p:txBody>
      </p:sp>
      <p:sp>
        <p:nvSpPr>
          <p:cNvPr id="3" name="Content Placeholder 2">
            <a:extLst>
              <a:ext uri="{FF2B5EF4-FFF2-40B4-BE49-F238E27FC236}">
                <a16:creationId xmlns:a16="http://schemas.microsoft.com/office/drawing/2014/main" id="{274D5B2B-5C99-313E-C6C0-AB90742C968D}"/>
              </a:ext>
            </a:extLst>
          </p:cNvPr>
          <p:cNvSpPr>
            <a:spLocks noGrp="1"/>
          </p:cNvSpPr>
          <p:nvPr>
            <p:ph idx="1"/>
          </p:nvPr>
        </p:nvSpPr>
        <p:spPr>
          <a:xfrm>
            <a:off x="838200" y="1825625"/>
            <a:ext cx="6121400" cy="4351338"/>
          </a:xfrm>
        </p:spPr>
        <p:txBody>
          <a:bodyPr/>
          <a:lstStyle/>
          <a:p>
            <a:r>
              <a:rPr lang="en-US" dirty="0"/>
              <a:t>Two datacenters, one in North California and one in Montreal</a:t>
            </a:r>
          </a:p>
          <a:p>
            <a:pPr lvl="1"/>
            <a:r>
              <a:rPr lang="en-US" dirty="0"/>
              <a:t>Tested using custom workloads to evaluate across different operators, with stateful + stateless operators, tumbling and sliding windows. </a:t>
            </a:r>
          </a:p>
          <a:p>
            <a:pPr lvl="1"/>
            <a:r>
              <a:rPr lang="en-US" dirty="0"/>
              <a:t>Evaluated to the existing solutions mentioned before, full-restart, partial-pause, on-demand, hot backups. </a:t>
            </a:r>
          </a:p>
          <a:p>
            <a:pPr lvl="1"/>
            <a:r>
              <a:rPr lang="en-US" dirty="0"/>
              <a:t>Setup changes for experiments like edge count scaling and data mobility</a:t>
            </a:r>
          </a:p>
          <a:p>
            <a:endParaRPr lang="en-US" dirty="0"/>
          </a:p>
        </p:txBody>
      </p:sp>
      <p:pic>
        <p:nvPicPr>
          <p:cNvPr id="1026" name="Picture 2">
            <a:extLst>
              <a:ext uri="{FF2B5EF4-FFF2-40B4-BE49-F238E27FC236}">
                <a16:creationId xmlns:a16="http://schemas.microsoft.com/office/drawing/2014/main" id="{C93833E3-F9A6-8962-DBEC-02CE7C102B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6175" y="1982787"/>
            <a:ext cx="3600450" cy="65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93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1C3FB-2456-121E-8A53-BC8239AFCB3B}"/>
              </a:ext>
            </a:extLst>
          </p:cNvPr>
          <p:cNvSpPr>
            <a:spLocks noGrp="1"/>
          </p:cNvSpPr>
          <p:nvPr>
            <p:ph type="title"/>
          </p:nvPr>
        </p:nvSpPr>
        <p:spPr/>
        <p:txBody>
          <a:bodyPr/>
          <a:lstStyle/>
          <a:p>
            <a:r>
              <a:rPr lang="en-US" dirty="0"/>
              <a:t>Performance Results</a:t>
            </a:r>
          </a:p>
        </p:txBody>
      </p:sp>
      <p:pic>
        <p:nvPicPr>
          <p:cNvPr id="2052" name="Picture 4">
            <a:extLst>
              <a:ext uri="{FF2B5EF4-FFF2-40B4-BE49-F238E27FC236}">
                <a16:creationId xmlns:a16="http://schemas.microsoft.com/office/drawing/2014/main" id="{401BBAED-4C8B-59C7-B4D1-935F3FA86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2" y="1878013"/>
            <a:ext cx="5410200" cy="360997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8FB469A9-E740-0D2A-ABA0-7CB7DC574C64}"/>
              </a:ext>
            </a:extLst>
          </p:cNvPr>
          <p:cNvSpPr>
            <a:spLocks noGrp="1"/>
          </p:cNvSpPr>
          <p:nvPr>
            <p:ph idx="1"/>
          </p:nvPr>
        </p:nvSpPr>
        <p:spPr>
          <a:xfrm>
            <a:off x="838200" y="1825625"/>
            <a:ext cx="5105400" cy="1222375"/>
          </a:xfrm>
        </p:spPr>
        <p:txBody>
          <a:bodyPr>
            <a:normAutofit fontScale="70000" lnSpcReduction="20000"/>
          </a:bodyPr>
          <a:lstStyle/>
          <a:p>
            <a:r>
              <a:rPr lang="en-US" dirty="0"/>
              <a:t>Order of magnitude better than comparisons</a:t>
            </a:r>
          </a:p>
          <a:p>
            <a:r>
              <a:rPr lang="en-US" dirty="0"/>
              <a:t>Critically better than round trip</a:t>
            </a:r>
          </a:p>
          <a:p>
            <a:r>
              <a:rPr lang="en-US" dirty="0"/>
              <a:t>Data mobility done across three edge servers</a:t>
            </a:r>
          </a:p>
          <a:p>
            <a:endParaRPr lang="en-US" dirty="0"/>
          </a:p>
        </p:txBody>
      </p:sp>
      <p:pic>
        <p:nvPicPr>
          <p:cNvPr id="2054" name="Picture 6">
            <a:extLst>
              <a:ext uri="{FF2B5EF4-FFF2-40B4-BE49-F238E27FC236}">
                <a16:creationId xmlns:a16="http://schemas.microsoft.com/office/drawing/2014/main" id="{571D2E73-9DDD-EDB4-5933-A72373C1A6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275" y="3602038"/>
            <a:ext cx="5343525"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65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77492-4213-3576-DB61-E6F53059E124}"/>
              </a:ext>
            </a:extLst>
          </p:cNvPr>
          <p:cNvSpPr>
            <a:spLocks noGrp="1"/>
          </p:cNvSpPr>
          <p:nvPr>
            <p:ph type="title"/>
          </p:nvPr>
        </p:nvSpPr>
        <p:spPr/>
        <p:txBody>
          <a:bodyPr/>
          <a:lstStyle/>
          <a:p>
            <a:r>
              <a:rPr lang="en-US" dirty="0"/>
              <a:t>Scalability Results</a:t>
            </a:r>
          </a:p>
        </p:txBody>
      </p:sp>
      <p:sp>
        <p:nvSpPr>
          <p:cNvPr id="3" name="Content Placeholder 2">
            <a:extLst>
              <a:ext uri="{FF2B5EF4-FFF2-40B4-BE49-F238E27FC236}">
                <a16:creationId xmlns:a16="http://schemas.microsoft.com/office/drawing/2014/main" id="{B66806ED-3486-5998-A732-3F254B4091F2}"/>
              </a:ext>
            </a:extLst>
          </p:cNvPr>
          <p:cNvSpPr>
            <a:spLocks noGrp="1"/>
          </p:cNvSpPr>
          <p:nvPr>
            <p:ph idx="1"/>
          </p:nvPr>
        </p:nvSpPr>
        <p:spPr>
          <a:xfrm>
            <a:off x="838200" y="1825625"/>
            <a:ext cx="5537200" cy="4351338"/>
          </a:xfrm>
        </p:spPr>
        <p:txBody>
          <a:bodyPr/>
          <a:lstStyle/>
          <a:p>
            <a:r>
              <a:rPr lang="en-US" dirty="0"/>
              <a:t>Overall shows a strong capacity to scale, doesn’t rise in magnitude with respect to network latency, edges, nor state size/key count. </a:t>
            </a:r>
          </a:p>
        </p:txBody>
      </p:sp>
      <p:pic>
        <p:nvPicPr>
          <p:cNvPr id="3074" name="Picture 2">
            <a:extLst>
              <a:ext uri="{FF2B5EF4-FFF2-40B4-BE49-F238E27FC236}">
                <a16:creationId xmlns:a16="http://schemas.microsoft.com/office/drawing/2014/main" id="{8CE21AAC-FD68-1643-C319-B9501D201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3337" y="1117600"/>
            <a:ext cx="5410200" cy="20859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1A23CBD-CA0F-2E61-7D63-401DF06CD1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8075" y="3521869"/>
            <a:ext cx="3895725" cy="186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641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6550-2315-DED9-3D66-7BEBD3AB8289}"/>
              </a:ext>
            </a:extLst>
          </p:cNvPr>
          <p:cNvSpPr>
            <a:spLocks noGrp="1"/>
          </p:cNvSpPr>
          <p:nvPr>
            <p:ph type="title"/>
          </p:nvPr>
        </p:nvSpPr>
        <p:spPr/>
        <p:txBody>
          <a:bodyPr/>
          <a:lstStyle/>
          <a:p>
            <a:r>
              <a:rPr lang="en-US" dirty="0"/>
              <a:t>Scalability Results </a:t>
            </a:r>
            <a:r>
              <a:rPr lang="en-US" dirty="0" err="1"/>
              <a:t>Cont</a:t>
            </a:r>
            <a:endParaRPr lang="en-US" dirty="0"/>
          </a:p>
        </p:txBody>
      </p:sp>
      <p:pic>
        <p:nvPicPr>
          <p:cNvPr id="4" name="Picture 6">
            <a:extLst>
              <a:ext uri="{FF2B5EF4-FFF2-40B4-BE49-F238E27FC236}">
                <a16:creationId xmlns:a16="http://schemas.microsoft.com/office/drawing/2014/main" id="{048EB552-51ED-0331-AE7B-496066D36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999" y="1690688"/>
            <a:ext cx="5229615" cy="217011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5A98DD13-5480-5B58-4A8F-796E9F2CF2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3413" y="1837531"/>
            <a:ext cx="5248275" cy="18764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5FD5E337-9BC0-8FFD-DF7A-71E5C1173E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3420" y="4132263"/>
            <a:ext cx="5238750"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299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33CFD-115B-49AA-A1D5-2CFE270DF9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875FE8-657C-E022-EB2B-ED2595499AA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8E98B51-71CF-538A-E540-7FD0D387D029}"/>
              </a:ext>
            </a:extLst>
          </p:cNvPr>
          <p:cNvSpPr>
            <a:spLocks noGrp="1"/>
          </p:cNvSpPr>
          <p:nvPr>
            <p:ph idx="1"/>
          </p:nvPr>
        </p:nvSpPr>
        <p:spPr/>
        <p:txBody>
          <a:bodyPr/>
          <a:lstStyle/>
          <a:p>
            <a:r>
              <a:rPr lang="en-US" dirty="0"/>
              <a:t>Background</a:t>
            </a:r>
          </a:p>
          <a:p>
            <a:r>
              <a:rPr lang="en-US" dirty="0"/>
              <a:t>Proposed Solution</a:t>
            </a:r>
          </a:p>
          <a:p>
            <a:r>
              <a:rPr lang="en-US" dirty="0"/>
              <a:t>Evaluation</a:t>
            </a:r>
          </a:p>
          <a:p>
            <a:r>
              <a:rPr lang="en-US" b="1" dirty="0"/>
              <a:t>Strengths/Weakness</a:t>
            </a:r>
          </a:p>
        </p:txBody>
      </p:sp>
    </p:spTree>
    <p:extLst>
      <p:ext uri="{BB962C8B-B14F-4D97-AF65-F5344CB8AC3E}">
        <p14:creationId xmlns:p14="http://schemas.microsoft.com/office/powerpoint/2010/main" val="987301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5A3A6-44BB-2ABE-BAFB-896CF2954302}"/>
              </a:ext>
            </a:extLst>
          </p:cNvPr>
          <p:cNvSpPr>
            <a:spLocks noGrp="1"/>
          </p:cNvSpPr>
          <p:nvPr>
            <p:ph type="title"/>
          </p:nvPr>
        </p:nvSpPr>
        <p:spPr/>
        <p:txBody>
          <a:bodyPr/>
          <a:lstStyle/>
          <a:p>
            <a:r>
              <a:rPr lang="en-US" dirty="0"/>
              <a:t>Strengths</a:t>
            </a:r>
          </a:p>
        </p:txBody>
      </p:sp>
      <p:sp>
        <p:nvSpPr>
          <p:cNvPr id="3" name="Content Placeholder 2">
            <a:extLst>
              <a:ext uri="{FF2B5EF4-FFF2-40B4-BE49-F238E27FC236}">
                <a16:creationId xmlns:a16="http://schemas.microsoft.com/office/drawing/2014/main" id="{09F4912A-26A5-972D-034C-C79A9AEDA284}"/>
              </a:ext>
            </a:extLst>
          </p:cNvPr>
          <p:cNvSpPr>
            <a:spLocks noGrp="1"/>
          </p:cNvSpPr>
          <p:nvPr>
            <p:ph idx="1"/>
          </p:nvPr>
        </p:nvSpPr>
        <p:spPr/>
        <p:txBody>
          <a:bodyPr/>
          <a:lstStyle/>
          <a:p>
            <a:r>
              <a:rPr lang="en-US" dirty="0"/>
              <a:t>Strong results, orders of magnitude better and better than RTT</a:t>
            </a:r>
          </a:p>
          <a:p>
            <a:r>
              <a:rPr lang="en-US" dirty="0"/>
              <a:t>Cohesive design with a clear optimization goal</a:t>
            </a:r>
          </a:p>
          <a:p>
            <a:r>
              <a:rPr lang="en-US" dirty="0"/>
              <a:t>Open-source code</a:t>
            </a:r>
          </a:p>
          <a:p>
            <a:r>
              <a:rPr lang="en-US" dirty="0"/>
              <a:t>Breadth of experiments is strong</a:t>
            </a:r>
          </a:p>
          <a:p>
            <a:endParaRPr lang="en-US" dirty="0"/>
          </a:p>
        </p:txBody>
      </p:sp>
    </p:spTree>
    <p:extLst>
      <p:ext uri="{BB962C8B-B14F-4D97-AF65-F5344CB8AC3E}">
        <p14:creationId xmlns:p14="http://schemas.microsoft.com/office/powerpoint/2010/main" val="2059707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61454-B3FC-C326-132C-1F8E973394F4}"/>
              </a:ext>
            </a:extLst>
          </p:cNvPr>
          <p:cNvSpPr>
            <a:spLocks noGrp="1"/>
          </p:cNvSpPr>
          <p:nvPr>
            <p:ph type="title"/>
          </p:nvPr>
        </p:nvSpPr>
        <p:spPr/>
        <p:txBody>
          <a:bodyPr/>
          <a:lstStyle/>
          <a:p>
            <a:r>
              <a:rPr lang="en-US" dirty="0"/>
              <a:t>Weaknesses</a:t>
            </a:r>
          </a:p>
        </p:txBody>
      </p:sp>
      <p:sp>
        <p:nvSpPr>
          <p:cNvPr id="3" name="Content Placeholder 2">
            <a:extLst>
              <a:ext uri="{FF2B5EF4-FFF2-40B4-BE49-F238E27FC236}">
                <a16:creationId xmlns:a16="http://schemas.microsoft.com/office/drawing/2014/main" id="{9D65A607-CBA9-6014-726E-18962385A159}"/>
              </a:ext>
            </a:extLst>
          </p:cNvPr>
          <p:cNvSpPr>
            <a:spLocks noGrp="1"/>
          </p:cNvSpPr>
          <p:nvPr>
            <p:ph idx="1"/>
          </p:nvPr>
        </p:nvSpPr>
        <p:spPr/>
        <p:txBody>
          <a:bodyPr/>
          <a:lstStyle/>
          <a:p>
            <a:r>
              <a:rPr lang="en-US" dirty="0"/>
              <a:t>The limit testing doesn’t feel fully representative of a true workload</a:t>
            </a:r>
          </a:p>
          <a:p>
            <a:r>
              <a:rPr lang="en-US" dirty="0"/>
              <a:t>What is the lower bound on practical datacenters? Performance profiling required for application</a:t>
            </a:r>
          </a:p>
          <a:p>
            <a:r>
              <a:rPr lang="en-US" dirty="0"/>
              <a:t>Load balancing algorithm needs to be introduced to justify evaluating </a:t>
            </a:r>
            <a:r>
              <a:rPr lang="en-US" dirty="0" err="1"/>
              <a:t>cpu</a:t>
            </a:r>
            <a:r>
              <a:rPr lang="en-US" dirty="0"/>
              <a:t> usage vs bandwidth tradeoff</a:t>
            </a:r>
          </a:p>
          <a:p>
            <a:r>
              <a:rPr lang="en-US" dirty="0"/>
              <a:t>Critical acknowledge tolerance needs to be address in case of lossy transmission</a:t>
            </a:r>
          </a:p>
        </p:txBody>
      </p:sp>
    </p:spTree>
    <p:extLst>
      <p:ext uri="{BB962C8B-B14F-4D97-AF65-F5344CB8AC3E}">
        <p14:creationId xmlns:p14="http://schemas.microsoft.com/office/powerpoint/2010/main" val="4625479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97672-86E2-86AB-213B-C7C68BA5F482}"/>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9939A173-9CC5-8590-6834-853DA8B0E0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97586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2DBD-C5F1-CA10-60E9-0402A0EC40DA}"/>
              </a:ext>
            </a:extLst>
          </p:cNvPr>
          <p:cNvSpPr>
            <a:spLocks noGrp="1"/>
          </p:cNvSpPr>
          <p:nvPr>
            <p:ph type="title"/>
          </p:nvPr>
        </p:nvSpPr>
        <p:spPr/>
        <p:txBody>
          <a:bodyPr/>
          <a:lstStyle/>
          <a:p>
            <a:r>
              <a:rPr lang="en-US" dirty="0"/>
              <a:t>Clipart Citations</a:t>
            </a:r>
          </a:p>
        </p:txBody>
      </p:sp>
      <p:sp>
        <p:nvSpPr>
          <p:cNvPr id="3" name="Content Placeholder 2">
            <a:extLst>
              <a:ext uri="{FF2B5EF4-FFF2-40B4-BE49-F238E27FC236}">
                <a16:creationId xmlns:a16="http://schemas.microsoft.com/office/drawing/2014/main" id="{593002FA-A557-D145-8BEF-53C3E4548D94}"/>
              </a:ext>
            </a:extLst>
          </p:cNvPr>
          <p:cNvSpPr>
            <a:spLocks noGrp="1"/>
          </p:cNvSpPr>
          <p:nvPr>
            <p:ph idx="1"/>
          </p:nvPr>
        </p:nvSpPr>
        <p:spPr/>
        <p:txBody>
          <a:bodyPr>
            <a:normAutofit/>
          </a:bodyPr>
          <a:lstStyle/>
          <a:p>
            <a:r>
              <a:rPr lang="en-US" dirty="0">
                <a:hlinkClick r:id="rId2"/>
              </a:rPr>
              <a:t>https://www.vecteezy.com/vector-art/21706916-traffic-barrier-in-pixel-art-style</a:t>
            </a:r>
          </a:p>
          <a:p>
            <a:r>
              <a:rPr lang="en-US" dirty="0">
                <a:hlinkClick r:id="rId2"/>
              </a:rPr>
              <a:t>https://www.vecteezy.com/vector-art/9877672-pixel-art-traffic-light-vector-icon-for-8bit-game-on-white-background</a:t>
            </a:r>
          </a:p>
          <a:p>
            <a:r>
              <a:rPr lang="en-US" dirty="0">
                <a:hlinkClick r:id="rId2"/>
              </a:rPr>
              <a:t>https://pngtree.com/free-car-clipart</a:t>
            </a:r>
            <a:r>
              <a:rPr lang="en-US" dirty="0"/>
              <a:t> </a:t>
            </a:r>
          </a:p>
        </p:txBody>
      </p:sp>
    </p:spTree>
    <p:extLst>
      <p:ext uri="{BB962C8B-B14F-4D97-AF65-F5344CB8AC3E}">
        <p14:creationId xmlns:p14="http://schemas.microsoft.com/office/powerpoint/2010/main" val="15483895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0A5D1-F97C-7A90-27CE-341873251D78}"/>
              </a:ext>
            </a:extLst>
          </p:cNvPr>
          <p:cNvSpPr>
            <a:spLocks noGrp="1"/>
          </p:cNvSpPr>
          <p:nvPr>
            <p:ph type="title"/>
          </p:nvPr>
        </p:nvSpPr>
        <p:spPr/>
        <p:txBody>
          <a:bodyPr/>
          <a:lstStyle/>
          <a:p>
            <a:r>
              <a:rPr lang="en-US" dirty="0"/>
              <a:t>Background – Stream Processing</a:t>
            </a:r>
          </a:p>
        </p:txBody>
      </p:sp>
      <p:sp>
        <p:nvSpPr>
          <p:cNvPr id="3" name="Content Placeholder 2">
            <a:extLst>
              <a:ext uri="{FF2B5EF4-FFF2-40B4-BE49-F238E27FC236}">
                <a16:creationId xmlns:a16="http://schemas.microsoft.com/office/drawing/2014/main" id="{77D24674-06C5-9C8C-0369-929115A6D7F1}"/>
              </a:ext>
            </a:extLst>
          </p:cNvPr>
          <p:cNvSpPr>
            <a:spLocks noGrp="1"/>
          </p:cNvSpPr>
          <p:nvPr>
            <p:ph idx="1"/>
          </p:nvPr>
        </p:nvSpPr>
        <p:spPr>
          <a:xfrm>
            <a:off x="838200" y="1825625"/>
            <a:ext cx="10515600" cy="1188163"/>
          </a:xfrm>
        </p:spPr>
        <p:txBody>
          <a:bodyPr>
            <a:normAutofit/>
          </a:bodyPr>
          <a:lstStyle/>
          <a:p>
            <a:r>
              <a:rPr lang="en-US" dirty="0"/>
              <a:t>Key Framework for processing edge data</a:t>
            </a:r>
          </a:p>
          <a:p>
            <a:r>
              <a:rPr lang="en-US" dirty="0"/>
              <a:t>But Why?</a:t>
            </a:r>
          </a:p>
          <a:p>
            <a:pPr marL="0" indent="0">
              <a:buNone/>
            </a:pPr>
            <a:endParaRPr lang="en-US" dirty="0"/>
          </a:p>
        </p:txBody>
      </p:sp>
      <p:pic>
        <p:nvPicPr>
          <p:cNvPr id="1026" name="Picture 2" descr="Apache Flink® — Stateful Computations over Data Streams | Apache Flink">
            <a:extLst>
              <a:ext uri="{FF2B5EF4-FFF2-40B4-BE49-F238E27FC236}">
                <a16:creationId xmlns:a16="http://schemas.microsoft.com/office/drawing/2014/main" id="{943A72C1-4B0B-C789-608D-B12C5FCA9E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6778" y="3413447"/>
            <a:ext cx="2632789" cy="263278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WS">
            <a:extLst>
              <a:ext uri="{FF2B5EF4-FFF2-40B4-BE49-F238E27FC236}">
                <a16:creationId xmlns:a16="http://schemas.microsoft.com/office/drawing/2014/main" id="{7B524D7B-9549-7C6C-CFD9-FEBCC637B6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2354" y="1887142"/>
            <a:ext cx="2023605" cy="2023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mcast">
            <a:extLst>
              <a:ext uri="{FF2B5EF4-FFF2-40B4-BE49-F238E27FC236}">
                <a16:creationId xmlns:a16="http://schemas.microsoft.com/office/drawing/2014/main" id="{80E171A7-0002-CFF4-4516-A10D3E82EE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3880" y="3413447"/>
            <a:ext cx="2067560" cy="20675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F013AF8-29A8-B71A-A1F3-FBE9FA8D12A0}"/>
              </a:ext>
            </a:extLst>
          </p:cNvPr>
          <p:cNvSpPr txBox="1"/>
          <p:nvPr/>
        </p:nvSpPr>
        <p:spPr>
          <a:xfrm>
            <a:off x="581660" y="6261229"/>
            <a:ext cx="6096000" cy="369332"/>
          </a:xfrm>
          <a:prstGeom prst="rect">
            <a:avLst/>
          </a:prstGeom>
          <a:noFill/>
        </p:spPr>
        <p:txBody>
          <a:bodyPr wrap="square">
            <a:spAutoFit/>
          </a:bodyPr>
          <a:lstStyle/>
          <a:p>
            <a:r>
              <a:rPr lang="en-US" dirty="0"/>
              <a:t>https://flink.apache.org/what-is-flink/powered-by/</a:t>
            </a:r>
          </a:p>
        </p:txBody>
      </p:sp>
      <p:pic>
        <p:nvPicPr>
          <p:cNvPr id="1032" name="Picture 8" descr="Capital One">
            <a:extLst>
              <a:ext uri="{FF2B5EF4-FFF2-40B4-BE49-F238E27FC236}">
                <a16:creationId xmlns:a16="http://schemas.microsoft.com/office/drawing/2014/main" id="{3086ECCC-8083-AF5A-0C50-330D59B432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4156" y="3664986"/>
            <a:ext cx="2381250" cy="238125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5AD567AA-5F49-A5D0-018E-E7DA81C701CB}"/>
              </a:ext>
            </a:extLst>
          </p:cNvPr>
          <p:cNvCxnSpPr>
            <a:stCxn id="1026" idx="3"/>
            <a:endCxn id="1028" idx="1"/>
          </p:cNvCxnSpPr>
          <p:nvPr/>
        </p:nvCxnSpPr>
        <p:spPr>
          <a:xfrm flipV="1">
            <a:off x="3769567" y="2898945"/>
            <a:ext cx="3792787" cy="1830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4004FCB-B3E4-87E9-AA42-583094BEBE27}"/>
              </a:ext>
            </a:extLst>
          </p:cNvPr>
          <p:cNvCxnSpPr>
            <a:stCxn id="1026" idx="3"/>
            <a:endCxn id="1030" idx="1"/>
          </p:cNvCxnSpPr>
          <p:nvPr/>
        </p:nvCxnSpPr>
        <p:spPr>
          <a:xfrm flipV="1">
            <a:off x="3769567" y="4447227"/>
            <a:ext cx="1874313" cy="282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E54EC62-E251-DC4B-5633-404BADCC8A1C}"/>
              </a:ext>
            </a:extLst>
          </p:cNvPr>
          <p:cNvCxnSpPr>
            <a:stCxn id="1026" idx="3"/>
            <a:endCxn id="1032" idx="1"/>
          </p:cNvCxnSpPr>
          <p:nvPr/>
        </p:nvCxnSpPr>
        <p:spPr>
          <a:xfrm>
            <a:off x="3769567" y="4729842"/>
            <a:ext cx="4804589" cy="125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798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77C10-9F2A-4331-21E1-4E80A82863F2}"/>
              </a:ext>
            </a:extLst>
          </p:cNvPr>
          <p:cNvSpPr>
            <a:spLocks noGrp="1"/>
          </p:cNvSpPr>
          <p:nvPr>
            <p:ph type="title"/>
          </p:nvPr>
        </p:nvSpPr>
        <p:spPr/>
        <p:txBody>
          <a:bodyPr/>
          <a:lstStyle/>
          <a:p>
            <a:r>
              <a:rPr lang="en-US" dirty="0"/>
              <a:t>Background – Stream Processing</a:t>
            </a:r>
          </a:p>
        </p:txBody>
      </p:sp>
      <p:sp>
        <p:nvSpPr>
          <p:cNvPr id="3" name="Content Placeholder 2">
            <a:extLst>
              <a:ext uri="{FF2B5EF4-FFF2-40B4-BE49-F238E27FC236}">
                <a16:creationId xmlns:a16="http://schemas.microsoft.com/office/drawing/2014/main" id="{854885DE-C70A-A984-FFBB-7264221EB94D}"/>
              </a:ext>
            </a:extLst>
          </p:cNvPr>
          <p:cNvSpPr>
            <a:spLocks noGrp="1"/>
          </p:cNvSpPr>
          <p:nvPr>
            <p:ph idx="1"/>
          </p:nvPr>
        </p:nvSpPr>
        <p:spPr>
          <a:xfrm>
            <a:off x="838200" y="1825623"/>
            <a:ext cx="6302829" cy="3911147"/>
          </a:xfrm>
        </p:spPr>
        <p:txBody>
          <a:bodyPr>
            <a:normAutofit/>
          </a:bodyPr>
          <a:lstStyle/>
          <a:p>
            <a:r>
              <a:rPr lang="en-US" dirty="0"/>
              <a:t>How do we represent stream processing?</a:t>
            </a:r>
          </a:p>
          <a:p>
            <a:pPr lvl="1"/>
            <a:r>
              <a:rPr lang="en-US" dirty="0"/>
              <a:t>Utilize directed acyclic graphs (DAGs), with operators becoming vertices and edges become data sources </a:t>
            </a:r>
          </a:p>
          <a:p>
            <a:pPr lvl="1"/>
            <a:r>
              <a:rPr lang="en-US" dirty="0"/>
              <a:t>Oftentimes, these have states and windows associated with them</a:t>
            </a:r>
          </a:p>
          <a:p>
            <a:pPr marL="457200" lvl="1" indent="0">
              <a:buNone/>
            </a:pPr>
            <a:endParaRPr lang="en-US" dirty="0"/>
          </a:p>
          <a:p>
            <a:pPr lvl="1"/>
            <a:endParaRPr lang="en-US" dirty="0"/>
          </a:p>
        </p:txBody>
      </p:sp>
      <p:pic>
        <p:nvPicPr>
          <p:cNvPr id="2050" name="Picture 2" descr="traffic barrier in pixel art style 21706916 Vector Art at Vecteezy">
            <a:extLst>
              <a:ext uri="{FF2B5EF4-FFF2-40B4-BE49-F238E27FC236}">
                <a16:creationId xmlns:a16="http://schemas.microsoft.com/office/drawing/2014/main" id="{77101F19-F4B5-3811-9CFE-BAF687CAB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1029" y="1344385"/>
            <a:ext cx="2362200" cy="23622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B3C700B0-6EED-111D-730C-D277DBFADC18}"/>
              </a:ext>
            </a:extLst>
          </p:cNvPr>
          <p:cNvCxnSpPr/>
          <p:nvPr/>
        </p:nvCxnSpPr>
        <p:spPr>
          <a:xfrm>
            <a:off x="8839200" y="2558143"/>
            <a:ext cx="1872343" cy="5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CF162F0E-2B23-795A-5761-C65E9A72434A}"/>
              </a:ext>
            </a:extLst>
          </p:cNvPr>
          <p:cNvSpPr/>
          <p:nvPr/>
        </p:nvSpPr>
        <p:spPr>
          <a:xfrm>
            <a:off x="10591800" y="2979283"/>
            <a:ext cx="1001486" cy="103414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t>
            </a:r>
          </a:p>
        </p:txBody>
      </p:sp>
      <p:cxnSp>
        <p:nvCxnSpPr>
          <p:cNvPr id="8" name="Straight Arrow Connector 7">
            <a:extLst>
              <a:ext uri="{FF2B5EF4-FFF2-40B4-BE49-F238E27FC236}">
                <a16:creationId xmlns:a16="http://schemas.microsoft.com/office/drawing/2014/main" id="{1338A861-3DCE-7A6E-FB5D-FC49682B1078}"/>
              </a:ext>
            </a:extLst>
          </p:cNvPr>
          <p:cNvCxnSpPr>
            <a:cxnSpLocks/>
          </p:cNvCxnSpPr>
          <p:nvPr/>
        </p:nvCxnSpPr>
        <p:spPr>
          <a:xfrm flipH="1">
            <a:off x="8896496" y="3742235"/>
            <a:ext cx="1757750" cy="927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Pixel art traffic light vector icon for 8bit game on white background  9877672 Vector Art at Vecteezy">
            <a:extLst>
              <a:ext uri="{FF2B5EF4-FFF2-40B4-BE49-F238E27FC236}">
                <a16:creationId xmlns:a16="http://schemas.microsoft.com/office/drawing/2014/main" id="{331CD0E5-C3E1-8638-36AB-570BB7A609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005082" y="3861079"/>
            <a:ext cx="634093" cy="17559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ar Clipart, Download Free Transparent ...">
            <a:extLst>
              <a:ext uri="{FF2B5EF4-FFF2-40B4-BE49-F238E27FC236}">
                <a16:creationId xmlns:a16="http://schemas.microsoft.com/office/drawing/2014/main" id="{97B5AFEE-5175-DD88-52E9-21092CA370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9200" y="2078109"/>
            <a:ext cx="458708" cy="256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284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27E31-A315-C72B-5A7B-2DF47E585E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E567FF-76C1-1AD1-B9D0-6F5F05BA0CE8}"/>
              </a:ext>
            </a:extLst>
          </p:cNvPr>
          <p:cNvSpPr>
            <a:spLocks noGrp="1"/>
          </p:cNvSpPr>
          <p:nvPr>
            <p:ph type="title"/>
          </p:nvPr>
        </p:nvSpPr>
        <p:spPr/>
        <p:txBody>
          <a:bodyPr/>
          <a:lstStyle/>
          <a:p>
            <a:r>
              <a:rPr lang="en-US" dirty="0"/>
              <a:t>Background – Stream Processing</a:t>
            </a:r>
          </a:p>
        </p:txBody>
      </p:sp>
      <p:sp>
        <p:nvSpPr>
          <p:cNvPr id="3" name="Content Placeholder 2">
            <a:extLst>
              <a:ext uri="{FF2B5EF4-FFF2-40B4-BE49-F238E27FC236}">
                <a16:creationId xmlns:a16="http://schemas.microsoft.com/office/drawing/2014/main" id="{D5702263-CD07-9848-7324-580B3BD26645}"/>
              </a:ext>
            </a:extLst>
          </p:cNvPr>
          <p:cNvSpPr>
            <a:spLocks noGrp="1"/>
          </p:cNvSpPr>
          <p:nvPr>
            <p:ph idx="1"/>
          </p:nvPr>
        </p:nvSpPr>
        <p:spPr>
          <a:xfrm>
            <a:off x="838200" y="1825623"/>
            <a:ext cx="6302829" cy="3911147"/>
          </a:xfrm>
        </p:spPr>
        <p:txBody>
          <a:bodyPr>
            <a:normAutofit/>
          </a:bodyPr>
          <a:lstStyle/>
          <a:p>
            <a:r>
              <a:rPr lang="en-US" dirty="0"/>
              <a:t>How do we represent stream processing?</a:t>
            </a:r>
          </a:p>
          <a:p>
            <a:pPr lvl="1"/>
            <a:r>
              <a:rPr lang="en-US" dirty="0"/>
              <a:t>Utilize directed acyclic graphs (DAGs), with operators becoming vertices and edges become data sources </a:t>
            </a:r>
          </a:p>
          <a:p>
            <a:pPr lvl="1"/>
            <a:r>
              <a:rPr lang="en-US" dirty="0"/>
              <a:t>Oftentimes, these have states and windows associated with them</a:t>
            </a:r>
          </a:p>
          <a:p>
            <a:pPr marL="457200" lvl="1" indent="0">
              <a:buNone/>
            </a:pPr>
            <a:endParaRPr lang="en-US" dirty="0"/>
          </a:p>
          <a:p>
            <a:pPr lvl="1"/>
            <a:endParaRPr lang="en-US" dirty="0"/>
          </a:p>
        </p:txBody>
      </p:sp>
      <p:pic>
        <p:nvPicPr>
          <p:cNvPr id="2050" name="Picture 2" descr="traffic barrier in pixel art style 21706916 Vector Art at Vecteezy">
            <a:extLst>
              <a:ext uri="{FF2B5EF4-FFF2-40B4-BE49-F238E27FC236}">
                <a16:creationId xmlns:a16="http://schemas.microsoft.com/office/drawing/2014/main" id="{3328B17C-CAE5-1FBF-2B50-ABD3B1500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1028" y="1334340"/>
            <a:ext cx="2362200" cy="23622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9E21D337-BA06-3920-C616-D5D17C6B01AC}"/>
              </a:ext>
            </a:extLst>
          </p:cNvPr>
          <p:cNvCxnSpPr/>
          <p:nvPr/>
        </p:nvCxnSpPr>
        <p:spPr>
          <a:xfrm>
            <a:off x="8839200" y="2558143"/>
            <a:ext cx="1872343" cy="5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8ED95E46-1C20-6F8F-6A4C-153E86D34470}"/>
              </a:ext>
            </a:extLst>
          </p:cNvPr>
          <p:cNvSpPr/>
          <p:nvPr/>
        </p:nvSpPr>
        <p:spPr>
          <a:xfrm>
            <a:off x="10591800" y="2979283"/>
            <a:ext cx="1001486" cy="103414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t>
            </a:r>
          </a:p>
        </p:txBody>
      </p:sp>
      <p:cxnSp>
        <p:nvCxnSpPr>
          <p:cNvPr id="8" name="Straight Arrow Connector 7">
            <a:extLst>
              <a:ext uri="{FF2B5EF4-FFF2-40B4-BE49-F238E27FC236}">
                <a16:creationId xmlns:a16="http://schemas.microsoft.com/office/drawing/2014/main" id="{C4687A2D-96DE-F25B-B4E9-DB18567C4B17}"/>
              </a:ext>
            </a:extLst>
          </p:cNvPr>
          <p:cNvCxnSpPr>
            <a:cxnSpLocks/>
          </p:cNvCxnSpPr>
          <p:nvPr/>
        </p:nvCxnSpPr>
        <p:spPr>
          <a:xfrm flipH="1">
            <a:off x="8896496" y="3742235"/>
            <a:ext cx="1757750" cy="927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Pixel art traffic light vector icon for 8bit game on white background  9877672 Vector Art at Vecteezy">
            <a:extLst>
              <a:ext uri="{FF2B5EF4-FFF2-40B4-BE49-F238E27FC236}">
                <a16:creationId xmlns:a16="http://schemas.microsoft.com/office/drawing/2014/main" id="{2DA12768-B756-E0DD-D2B1-D9186F7B03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005082" y="3861079"/>
            <a:ext cx="634093" cy="17559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Car Clipart, Download Free Transparent ...">
            <a:extLst>
              <a:ext uri="{FF2B5EF4-FFF2-40B4-BE49-F238E27FC236}">
                <a16:creationId xmlns:a16="http://schemas.microsoft.com/office/drawing/2014/main" id="{7DBA295E-75BD-CD26-12BB-2ACA6ABA13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4892" y="2722407"/>
            <a:ext cx="458708" cy="256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56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03D51-DDB6-1B71-09CF-81023DECAB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02FE12-2BCF-2F4B-446C-73A5F28519EC}"/>
              </a:ext>
            </a:extLst>
          </p:cNvPr>
          <p:cNvSpPr>
            <a:spLocks noGrp="1"/>
          </p:cNvSpPr>
          <p:nvPr>
            <p:ph type="title"/>
          </p:nvPr>
        </p:nvSpPr>
        <p:spPr/>
        <p:txBody>
          <a:bodyPr/>
          <a:lstStyle/>
          <a:p>
            <a:r>
              <a:rPr lang="en-US" dirty="0"/>
              <a:t>Background – Stream Processing</a:t>
            </a:r>
          </a:p>
        </p:txBody>
      </p:sp>
      <p:sp>
        <p:nvSpPr>
          <p:cNvPr id="3" name="Content Placeholder 2">
            <a:extLst>
              <a:ext uri="{FF2B5EF4-FFF2-40B4-BE49-F238E27FC236}">
                <a16:creationId xmlns:a16="http://schemas.microsoft.com/office/drawing/2014/main" id="{F8D79DE6-0C2B-31B3-0EB5-DB952C3619E6}"/>
              </a:ext>
            </a:extLst>
          </p:cNvPr>
          <p:cNvSpPr>
            <a:spLocks noGrp="1"/>
          </p:cNvSpPr>
          <p:nvPr>
            <p:ph idx="1"/>
          </p:nvPr>
        </p:nvSpPr>
        <p:spPr>
          <a:xfrm>
            <a:off x="838200" y="1825623"/>
            <a:ext cx="6302829" cy="3911147"/>
          </a:xfrm>
        </p:spPr>
        <p:txBody>
          <a:bodyPr>
            <a:normAutofit/>
          </a:bodyPr>
          <a:lstStyle/>
          <a:p>
            <a:r>
              <a:rPr lang="en-US" dirty="0"/>
              <a:t>How do we represent stream processing?</a:t>
            </a:r>
          </a:p>
          <a:p>
            <a:pPr lvl="1"/>
            <a:r>
              <a:rPr lang="en-US" dirty="0"/>
              <a:t>Utilize directed acyclic graphs (DAGs), with operators becoming vertices and edges become data sources </a:t>
            </a:r>
          </a:p>
          <a:p>
            <a:pPr lvl="1"/>
            <a:r>
              <a:rPr lang="en-US" dirty="0"/>
              <a:t>Oftentimes, these have states and windows associated with them</a:t>
            </a:r>
          </a:p>
          <a:p>
            <a:pPr marL="457200" lvl="1" indent="0">
              <a:buNone/>
            </a:pPr>
            <a:endParaRPr lang="en-US" dirty="0"/>
          </a:p>
          <a:p>
            <a:pPr lvl="1"/>
            <a:endParaRPr lang="en-US" dirty="0"/>
          </a:p>
        </p:txBody>
      </p:sp>
      <p:pic>
        <p:nvPicPr>
          <p:cNvPr id="2050" name="Picture 2" descr="traffic barrier in pixel art style 21706916 Vector Art at Vecteezy">
            <a:extLst>
              <a:ext uri="{FF2B5EF4-FFF2-40B4-BE49-F238E27FC236}">
                <a16:creationId xmlns:a16="http://schemas.microsoft.com/office/drawing/2014/main" id="{AE531A08-E0A3-BAFE-7ABB-286379AAA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1029" y="1338944"/>
            <a:ext cx="2362200" cy="23622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E1165E51-7ECB-A83B-2707-75894C840742}"/>
              </a:ext>
            </a:extLst>
          </p:cNvPr>
          <p:cNvCxnSpPr/>
          <p:nvPr/>
        </p:nvCxnSpPr>
        <p:spPr>
          <a:xfrm>
            <a:off x="8839200" y="2558143"/>
            <a:ext cx="1872343" cy="5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7BB5E996-0900-B51C-F960-4ED78F518D8E}"/>
              </a:ext>
            </a:extLst>
          </p:cNvPr>
          <p:cNvSpPr/>
          <p:nvPr/>
        </p:nvSpPr>
        <p:spPr>
          <a:xfrm>
            <a:off x="10591800" y="2979283"/>
            <a:ext cx="1001486" cy="103414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t>
            </a:r>
          </a:p>
        </p:txBody>
      </p:sp>
      <p:cxnSp>
        <p:nvCxnSpPr>
          <p:cNvPr id="8" name="Straight Arrow Connector 7">
            <a:extLst>
              <a:ext uri="{FF2B5EF4-FFF2-40B4-BE49-F238E27FC236}">
                <a16:creationId xmlns:a16="http://schemas.microsoft.com/office/drawing/2014/main" id="{7C5CF551-80E3-D4D3-A5AA-51A9F9CCF024}"/>
              </a:ext>
            </a:extLst>
          </p:cNvPr>
          <p:cNvCxnSpPr>
            <a:cxnSpLocks/>
          </p:cNvCxnSpPr>
          <p:nvPr/>
        </p:nvCxnSpPr>
        <p:spPr>
          <a:xfrm flipH="1">
            <a:off x="8896496" y="3742235"/>
            <a:ext cx="1757750" cy="927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Pixel art traffic light vector icon for 8bit game on white background  9877672 Vector Art at Vecteezy">
            <a:extLst>
              <a:ext uri="{FF2B5EF4-FFF2-40B4-BE49-F238E27FC236}">
                <a16:creationId xmlns:a16="http://schemas.microsoft.com/office/drawing/2014/main" id="{19922886-A25D-C3C4-60D3-B8DD5B0A4D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005082" y="3861079"/>
            <a:ext cx="634093" cy="17559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C6E7A75-A5F4-E2F4-B0E0-A7BBD7C2E04E}"/>
              </a:ext>
            </a:extLst>
          </p:cNvPr>
          <p:cNvSpPr/>
          <p:nvPr/>
        </p:nvSpPr>
        <p:spPr>
          <a:xfrm>
            <a:off x="10282019" y="4084658"/>
            <a:ext cx="692750" cy="242888"/>
          </a:xfrm>
          <a:prstGeom prst="rect">
            <a:avLst/>
          </a:prstGeom>
          <a:solidFill>
            <a:schemeClr val="tx1">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 Car</a:t>
            </a:r>
          </a:p>
        </p:txBody>
      </p:sp>
    </p:spTree>
    <p:extLst>
      <p:ext uri="{BB962C8B-B14F-4D97-AF65-F5344CB8AC3E}">
        <p14:creationId xmlns:p14="http://schemas.microsoft.com/office/powerpoint/2010/main" val="2233580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F00A1-53F6-F509-DBD0-5834876ACA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58B6FA-DE62-65BC-B738-9FB5410FD6CF}"/>
              </a:ext>
            </a:extLst>
          </p:cNvPr>
          <p:cNvSpPr>
            <a:spLocks noGrp="1"/>
          </p:cNvSpPr>
          <p:nvPr>
            <p:ph type="title"/>
          </p:nvPr>
        </p:nvSpPr>
        <p:spPr/>
        <p:txBody>
          <a:bodyPr/>
          <a:lstStyle/>
          <a:p>
            <a:r>
              <a:rPr lang="en-US" dirty="0"/>
              <a:t>Background – Stream Processing</a:t>
            </a:r>
          </a:p>
        </p:txBody>
      </p:sp>
      <p:sp>
        <p:nvSpPr>
          <p:cNvPr id="3" name="Content Placeholder 2">
            <a:extLst>
              <a:ext uri="{FF2B5EF4-FFF2-40B4-BE49-F238E27FC236}">
                <a16:creationId xmlns:a16="http://schemas.microsoft.com/office/drawing/2014/main" id="{E0628AA7-B3D7-4377-3844-2D28D7A6B20C}"/>
              </a:ext>
            </a:extLst>
          </p:cNvPr>
          <p:cNvSpPr>
            <a:spLocks noGrp="1"/>
          </p:cNvSpPr>
          <p:nvPr>
            <p:ph idx="1"/>
          </p:nvPr>
        </p:nvSpPr>
        <p:spPr>
          <a:xfrm>
            <a:off x="838200" y="1825623"/>
            <a:ext cx="6302829" cy="3911147"/>
          </a:xfrm>
        </p:spPr>
        <p:txBody>
          <a:bodyPr>
            <a:normAutofit/>
          </a:bodyPr>
          <a:lstStyle/>
          <a:p>
            <a:r>
              <a:rPr lang="en-US" dirty="0"/>
              <a:t>How do we represent stream processing?</a:t>
            </a:r>
          </a:p>
          <a:p>
            <a:pPr lvl="1"/>
            <a:r>
              <a:rPr lang="en-US" dirty="0"/>
              <a:t>Utilize directed acyclic graphs (DAGs), with operators becoming vertices and edges become data sources </a:t>
            </a:r>
          </a:p>
          <a:p>
            <a:pPr lvl="1"/>
            <a:r>
              <a:rPr lang="en-US" dirty="0"/>
              <a:t>Oftentimes, these have states and windows associated with them</a:t>
            </a:r>
          </a:p>
          <a:p>
            <a:pPr marL="457200" lvl="1" indent="0">
              <a:buNone/>
            </a:pPr>
            <a:endParaRPr lang="en-US" dirty="0"/>
          </a:p>
          <a:p>
            <a:pPr lvl="1"/>
            <a:endParaRPr lang="en-US" dirty="0"/>
          </a:p>
        </p:txBody>
      </p:sp>
      <p:pic>
        <p:nvPicPr>
          <p:cNvPr id="2050" name="Picture 2" descr="traffic barrier in pixel art style 21706916 Vector Art at Vecteezy">
            <a:extLst>
              <a:ext uri="{FF2B5EF4-FFF2-40B4-BE49-F238E27FC236}">
                <a16:creationId xmlns:a16="http://schemas.microsoft.com/office/drawing/2014/main" id="{F7F26895-22A3-07AE-5FC0-06FFEA8EC9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1029" y="1338944"/>
            <a:ext cx="2362200" cy="23622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D6B4C1BB-255E-98FB-70E1-AB4324A2BF96}"/>
              </a:ext>
            </a:extLst>
          </p:cNvPr>
          <p:cNvCxnSpPr/>
          <p:nvPr/>
        </p:nvCxnSpPr>
        <p:spPr>
          <a:xfrm>
            <a:off x="8839200" y="2558143"/>
            <a:ext cx="1872343" cy="5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834B5135-8CB9-C768-81D9-D4D86B99DFD2}"/>
              </a:ext>
            </a:extLst>
          </p:cNvPr>
          <p:cNvSpPr/>
          <p:nvPr/>
        </p:nvSpPr>
        <p:spPr>
          <a:xfrm>
            <a:off x="10591800" y="2979283"/>
            <a:ext cx="1001486" cy="103414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t>
            </a:r>
          </a:p>
        </p:txBody>
      </p:sp>
      <p:cxnSp>
        <p:nvCxnSpPr>
          <p:cNvPr id="8" name="Straight Arrow Connector 7">
            <a:extLst>
              <a:ext uri="{FF2B5EF4-FFF2-40B4-BE49-F238E27FC236}">
                <a16:creationId xmlns:a16="http://schemas.microsoft.com/office/drawing/2014/main" id="{31B20FBD-2D01-AAFC-9783-31E34462BFC8}"/>
              </a:ext>
            </a:extLst>
          </p:cNvPr>
          <p:cNvCxnSpPr>
            <a:cxnSpLocks/>
          </p:cNvCxnSpPr>
          <p:nvPr/>
        </p:nvCxnSpPr>
        <p:spPr>
          <a:xfrm flipH="1">
            <a:off x="8896496" y="3742235"/>
            <a:ext cx="1757750" cy="927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Pixel art traffic light vector icon for 8bit game on white background  9877672 Vector Art at Vecteezy">
            <a:extLst>
              <a:ext uri="{FF2B5EF4-FFF2-40B4-BE49-F238E27FC236}">
                <a16:creationId xmlns:a16="http://schemas.microsoft.com/office/drawing/2014/main" id="{C461EEC8-1C85-D346-A002-BBF4BCC028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005082" y="3861079"/>
            <a:ext cx="634093" cy="17559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8A94BF2-08B1-49F4-E992-6C6E4242A522}"/>
              </a:ext>
            </a:extLst>
          </p:cNvPr>
          <p:cNvSpPr/>
          <p:nvPr/>
        </p:nvSpPr>
        <p:spPr>
          <a:xfrm>
            <a:off x="9156854" y="4669970"/>
            <a:ext cx="692750" cy="242888"/>
          </a:xfrm>
          <a:prstGeom prst="rect">
            <a:avLst/>
          </a:prstGeom>
          <a:solidFill>
            <a:schemeClr val="tx1">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 Car</a:t>
            </a:r>
          </a:p>
        </p:txBody>
      </p:sp>
    </p:spTree>
    <p:extLst>
      <p:ext uri="{BB962C8B-B14F-4D97-AF65-F5344CB8AC3E}">
        <p14:creationId xmlns:p14="http://schemas.microsoft.com/office/powerpoint/2010/main" val="1304460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3FD28-B4BD-59C3-7773-43AD39C76C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F7CF8A-5930-2E33-A188-130375DCA198}"/>
              </a:ext>
            </a:extLst>
          </p:cNvPr>
          <p:cNvSpPr>
            <a:spLocks noGrp="1"/>
          </p:cNvSpPr>
          <p:nvPr>
            <p:ph type="title"/>
          </p:nvPr>
        </p:nvSpPr>
        <p:spPr/>
        <p:txBody>
          <a:bodyPr/>
          <a:lstStyle/>
          <a:p>
            <a:r>
              <a:rPr lang="en-US" dirty="0"/>
              <a:t>Background – Stream Processing</a:t>
            </a:r>
          </a:p>
        </p:txBody>
      </p:sp>
      <p:sp>
        <p:nvSpPr>
          <p:cNvPr id="3" name="Content Placeholder 2">
            <a:extLst>
              <a:ext uri="{FF2B5EF4-FFF2-40B4-BE49-F238E27FC236}">
                <a16:creationId xmlns:a16="http://schemas.microsoft.com/office/drawing/2014/main" id="{C76DC163-B2A0-C269-ED45-5586A05B1BD9}"/>
              </a:ext>
            </a:extLst>
          </p:cNvPr>
          <p:cNvSpPr>
            <a:spLocks noGrp="1"/>
          </p:cNvSpPr>
          <p:nvPr>
            <p:ph idx="1"/>
          </p:nvPr>
        </p:nvSpPr>
        <p:spPr>
          <a:xfrm>
            <a:off x="838200" y="1825623"/>
            <a:ext cx="6302829" cy="3911147"/>
          </a:xfrm>
        </p:spPr>
        <p:txBody>
          <a:bodyPr>
            <a:normAutofit/>
          </a:bodyPr>
          <a:lstStyle/>
          <a:p>
            <a:r>
              <a:rPr lang="en-US" dirty="0"/>
              <a:t>How do we represent stream processing?</a:t>
            </a:r>
          </a:p>
          <a:p>
            <a:pPr lvl="1"/>
            <a:r>
              <a:rPr lang="en-US" dirty="0"/>
              <a:t>Utilize directed acyclic graphs (DAGs), with operators becoming vertices and edges become data sources </a:t>
            </a:r>
          </a:p>
          <a:p>
            <a:pPr lvl="1"/>
            <a:r>
              <a:rPr lang="en-US" dirty="0"/>
              <a:t>Oftentimes, these have states and windows associated with them</a:t>
            </a:r>
          </a:p>
          <a:p>
            <a:pPr marL="457200" lvl="1" indent="0">
              <a:buNone/>
            </a:pPr>
            <a:endParaRPr lang="en-US" dirty="0"/>
          </a:p>
          <a:p>
            <a:pPr lvl="1"/>
            <a:endParaRPr lang="en-US" dirty="0"/>
          </a:p>
        </p:txBody>
      </p:sp>
      <p:pic>
        <p:nvPicPr>
          <p:cNvPr id="2050" name="Picture 2" descr="traffic barrier in pixel art style 21706916 Vector Art at Vecteezy">
            <a:extLst>
              <a:ext uri="{FF2B5EF4-FFF2-40B4-BE49-F238E27FC236}">
                <a16:creationId xmlns:a16="http://schemas.microsoft.com/office/drawing/2014/main" id="{B46B892B-8CD4-D25B-107C-646F7028B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1029" y="1338944"/>
            <a:ext cx="2362200" cy="23622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A8BCE01C-9615-2AC6-C9C6-3D9AE5CB9F24}"/>
              </a:ext>
            </a:extLst>
          </p:cNvPr>
          <p:cNvCxnSpPr/>
          <p:nvPr/>
        </p:nvCxnSpPr>
        <p:spPr>
          <a:xfrm>
            <a:off x="8839200" y="2558143"/>
            <a:ext cx="1872343" cy="5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14C1BA3-D636-A75C-411C-DD8AE06510E0}"/>
              </a:ext>
            </a:extLst>
          </p:cNvPr>
          <p:cNvSpPr/>
          <p:nvPr/>
        </p:nvSpPr>
        <p:spPr>
          <a:xfrm>
            <a:off x="10591800" y="2979283"/>
            <a:ext cx="1001486" cy="103414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t>
            </a:r>
          </a:p>
        </p:txBody>
      </p:sp>
      <p:cxnSp>
        <p:nvCxnSpPr>
          <p:cNvPr id="8" name="Straight Arrow Connector 7">
            <a:extLst>
              <a:ext uri="{FF2B5EF4-FFF2-40B4-BE49-F238E27FC236}">
                <a16:creationId xmlns:a16="http://schemas.microsoft.com/office/drawing/2014/main" id="{A80BD6F4-2A14-B5EC-44EF-6009893958C5}"/>
              </a:ext>
            </a:extLst>
          </p:cNvPr>
          <p:cNvCxnSpPr>
            <a:cxnSpLocks/>
          </p:cNvCxnSpPr>
          <p:nvPr/>
        </p:nvCxnSpPr>
        <p:spPr>
          <a:xfrm flipH="1">
            <a:off x="8896496" y="3742235"/>
            <a:ext cx="1757750" cy="927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Pixel art traffic light vector icon for 8bit game on white background  9877672 Vector Art at Vecteezy">
            <a:extLst>
              <a:ext uri="{FF2B5EF4-FFF2-40B4-BE49-F238E27FC236}">
                <a16:creationId xmlns:a16="http://schemas.microsoft.com/office/drawing/2014/main" id="{5CE5E158-B5D6-4871-436C-A3E2A3E844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005082" y="3861079"/>
            <a:ext cx="634093" cy="17559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5D4E3B90-5814-DE45-33C0-923E6D479788}"/>
              </a:ext>
            </a:extLst>
          </p:cNvPr>
          <p:cNvSpPr/>
          <p:nvPr/>
        </p:nvSpPr>
        <p:spPr>
          <a:xfrm>
            <a:off x="9156854" y="4669970"/>
            <a:ext cx="692750" cy="242888"/>
          </a:xfrm>
          <a:prstGeom prst="rect">
            <a:avLst/>
          </a:prstGeom>
          <a:solidFill>
            <a:schemeClr val="tx1">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 Car</a:t>
            </a:r>
          </a:p>
        </p:txBody>
      </p:sp>
      <p:sp>
        <p:nvSpPr>
          <p:cNvPr id="4" name="Rectangle 3">
            <a:extLst>
              <a:ext uri="{FF2B5EF4-FFF2-40B4-BE49-F238E27FC236}">
                <a16:creationId xmlns:a16="http://schemas.microsoft.com/office/drawing/2014/main" id="{E55E5C38-4F16-F1CE-504D-55C9799EF5CE}"/>
              </a:ext>
            </a:extLst>
          </p:cNvPr>
          <p:cNvSpPr/>
          <p:nvPr/>
        </p:nvSpPr>
        <p:spPr>
          <a:xfrm>
            <a:off x="9975397" y="5064849"/>
            <a:ext cx="424543" cy="4027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C1</a:t>
            </a:r>
          </a:p>
        </p:txBody>
      </p:sp>
      <p:sp>
        <p:nvSpPr>
          <p:cNvPr id="7" name="Rectangle 6">
            <a:extLst>
              <a:ext uri="{FF2B5EF4-FFF2-40B4-BE49-F238E27FC236}">
                <a16:creationId xmlns:a16="http://schemas.microsoft.com/office/drawing/2014/main" id="{6309E7F1-F223-1A91-ED7C-354289D0FF72}"/>
              </a:ext>
            </a:extLst>
          </p:cNvPr>
          <p:cNvSpPr/>
          <p:nvPr/>
        </p:nvSpPr>
        <p:spPr>
          <a:xfrm>
            <a:off x="8626928" y="1801585"/>
            <a:ext cx="424543" cy="4027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C1</a:t>
            </a:r>
          </a:p>
        </p:txBody>
      </p:sp>
      <p:sp>
        <p:nvSpPr>
          <p:cNvPr id="10" name="Rectangle 9">
            <a:extLst>
              <a:ext uri="{FF2B5EF4-FFF2-40B4-BE49-F238E27FC236}">
                <a16:creationId xmlns:a16="http://schemas.microsoft.com/office/drawing/2014/main" id="{C5FF2610-5F22-D06E-80C1-D500C1D4A6F9}"/>
              </a:ext>
            </a:extLst>
          </p:cNvPr>
          <p:cNvSpPr/>
          <p:nvPr/>
        </p:nvSpPr>
        <p:spPr>
          <a:xfrm>
            <a:off x="10670721" y="2449287"/>
            <a:ext cx="843643" cy="4027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Curr: 6</a:t>
            </a:r>
          </a:p>
        </p:txBody>
      </p:sp>
    </p:spTree>
    <p:extLst>
      <p:ext uri="{BB962C8B-B14F-4D97-AF65-F5344CB8AC3E}">
        <p14:creationId xmlns:p14="http://schemas.microsoft.com/office/powerpoint/2010/main" val="1663570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BE836-4C13-1017-360C-5546611EC3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51FE1F-E40F-2A73-1906-13D7FC74C222}"/>
              </a:ext>
            </a:extLst>
          </p:cNvPr>
          <p:cNvSpPr>
            <a:spLocks noGrp="1"/>
          </p:cNvSpPr>
          <p:nvPr>
            <p:ph type="title"/>
          </p:nvPr>
        </p:nvSpPr>
        <p:spPr/>
        <p:txBody>
          <a:bodyPr/>
          <a:lstStyle/>
          <a:p>
            <a:r>
              <a:rPr lang="en-US" dirty="0"/>
              <a:t>Background – Stream Processing</a:t>
            </a:r>
          </a:p>
        </p:txBody>
      </p:sp>
      <p:sp>
        <p:nvSpPr>
          <p:cNvPr id="3" name="Content Placeholder 2">
            <a:extLst>
              <a:ext uri="{FF2B5EF4-FFF2-40B4-BE49-F238E27FC236}">
                <a16:creationId xmlns:a16="http://schemas.microsoft.com/office/drawing/2014/main" id="{6755FB6A-F3FC-0274-A12C-97519A893572}"/>
              </a:ext>
            </a:extLst>
          </p:cNvPr>
          <p:cNvSpPr>
            <a:spLocks noGrp="1"/>
          </p:cNvSpPr>
          <p:nvPr>
            <p:ph idx="1"/>
          </p:nvPr>
        </p:nvSpPr>
        <p:spPr>
          <a:xfrm>
            <a:off x="838200" y="1825623"/>
            <a:ext cx="6302829" cy="3911147"/>
          </a:xfrm>
        </p:spPr>
        <p:txBody>
          <a:bodyPr>
            <a:normAutofit/>
          </a:bodyPr>
          <a:lstStyle/>
          <a:p>
            <a:r>
              <a:rPr lang="en-US" dirty="0"/>
              <a:t>How do we represent stream processing?</a:t>
            </a:r>
          </a:p>
          <a:p>
            <a:pPr lvl="1"/>
            <a:r>
              <a:rPr lang="en-US" dirty="0"/>
              <a:t>Utilize directed acyclic graphs (DAGs), with operators becoming vertices and edges become data sources </a:t>
            </a:r>
          </a:p>
          <a:p>
            <a:pPr lvl="1"/>
            <a:r>
              <a:rPr lang="en-US" dirty="0"/>
              <a:t>Oftentimes, these have states and windows associated with them</a:t>
            </a:r>
          </a:p>
          <a:p>
            <a:pPr lvl="1"/>
            <a:r>
              <a:rPr lang="en-US" dirty="0"/>
              <a:t>Note that this representation is the logical plan</a:t>
            </a:r>
          </a:p>
          <a:p>
            <a:pPr marL="457200" lvl="1" indent="0">
              <a:buNone/>
            </a:pPr>
            <a:endParaRPr lang="en-US" dirty="0"/>
          </a:p>
          <a:p>
            <a:pPr lvl="1"/>
            <a:endParaRPr lang="en-US" dirty="0"/>
          </a:p>
        </p:txBody>
      </p:sp>
      <p:pic>
        <p:nvPicPr>
          <p:cNvPr id="2050" name="Picture 2" descr="traffic barrier in pixel art style 21706916 Vector Art at Vecteezy">
            <a:extLst>
              <a:ext uri="{FF2B5EF4-FFF2-40B4-BE49-F238E27FC236}">
                <a16:creationId xmlns:a16="http://schemas.microsoft.com/office/drawing/2014/main" id="{EFE4A050-9BF5-87C8-AC65-5719483EC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1029" y="1338944"/>
            <a:ext cx="2362200" cy="23622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54220E75-A3CB-B69B-D434-843D038EB76E}"/>
              </a:ext>
            </a:extLst>
          </p:cNvPr>
          <p:cNvCxnSpPr/>
          <p:nvPr/>
        </p:nvCxnSpPr>
        <p:spPr>
          <a:xfrm>
            <a:off x="8839200" y="2558143"/>
            <a:ext cx="1872343" cy="587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8B27CFBD-5937-5DA0-A860-89D18B9536A8}"/>
              </a:ext>
            </a:extLst>
          </p:cNvPr>
          <p:cNvSpPr/>
          <p:nvPr/>
        </p:nvSpPr>
        <p:spPr>
          <a:xfrm>
            <a:off x="10591800" y="2979283"/>
            <a:ext cx="1001486" cy="103414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t>
            </a:r>
          </a:p>
        </p:txBody>
      </p:sp>
      <p:cxnSp>
        <p:nvCxnSpPr>
          <p:cNvPr id="8" name="Straight Arrow Connector 7">
            <a:extLst>
              <a:ext uri="{FF2B5EF4-FFF2-40B4-BE49-F238E27FC236}">
                <a16:creationId xmlns:a16="http://schemas.microsoft.com/office/drawing/2014/main" id="{E332DF11-3ECA-DF8E-EEBF-5F5BE5956228}"/>
              </a:ext>
            </a:extLst>
          </p:cNvPr>
          <p:cNvCxnSpPr>
            <a:cxnSpLocks/>
          </p:cNvCxnSpPr>
          <p:nvPr/>
        </p:nvCxnSpPr>
        <p:spPr>
          <a:xfrm flipH="1">
            <a:off x="8896496" y="3742235"/>
            <a:ext cx="1757750" cy="927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52" name="Picture 4" descr="Pixel art traffic light vector icon for 8bit game on white background  9877672 Vector Art at Vecteezy">
            <a:extLst>
              <a:ext uri="{FF2B5EF4-FFF2-40B4-BE49-F238E27FC236}">
                <a16:creationId xmlns:a16="http://schemas.microsoft.com/office/drawing/2014/main" id="{2E9CDEA6-2B8D-5A4A-5E7C-CE24AA9FAA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005082" y="3861079"/>
            <a:ext cx="634093" cy="17559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70E9BC89-1A51-F078-0CD2-FC46520D35D6}"/>
              </a:ext>
            </a:extLst>
          </p:cNvPr>
          <p:cNvSpPr/>
          <p:nvPr/>
        </p:nvSpPr>
        <p:spPr>
          <a:xfrm>
            <a:off x="9156854" y="4669970"/>
            <a:ext cx="692750" cy="242888"/>
          </a:xfrm>
          <a:prstGeom prst="rect">
            <a:avLst/>
          </a:prstGeom>
          <a:solidFill>
            <a:schemeClr val="tx1">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 Car</a:t>
            </a:r>
          </a:p>
        </p:txBody>
      </p:sp>
      <p:sp>
        <p:nvSpPr>
          <p:cNvPr id="4" name="Rectangle 3">
            <a:extLst>
              <a:ext uri="{FF2B5EF4-FFF2-40B4-BE49-F238E27FC236}">
                <a16:creationId xmlns:a16="http://schemas.microsoft.com/office/drawing/2014/main" id="{8CFDB664-51A6-6C0B-5AA9-B7E51BCA0799}"/>
              </a:ext>
            </a:extLst>
          </p:cNvPr>
          <p:cNvSpPr/>
          <p:nvPr/>
        </p:nvSpPr>
        <p:spPr>
          <a:xfrm>
            <a:off x="9975397" y="5064849"/>
            <a:ext cx="424543" cy="4027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C1</a:t>
            </a:r>
          </a:p>
        </p:txBody>
      </p:sp>
      <p:sp>
        <p:nvSpPr>
          <p:cNvPr id="7" name="Rectangle 6">
            <a:extLst>
              <a:ext uri="{FF2B5EF4-FFF2-40B4-BE49-F238E27FC236}">
                <a16:creationId xmlns:a16="http://schemas.microsoft.com/office/drawing/2014/main" id="{DB6D93DB-69D5-0E94-8C58-897150A3FFC0}"/>
              </a:ext>
            </a:extLst>
          </p:cNvPr>
          <p:cNvSpPr/>
          <p:nvPr/>
        </p:nvSpPr>
        <p:spPr>
          <a:xfrm>
            <a:off x="8626928" y="1801585"/>
            <a:ext cx="424543" cy="4027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C1</a:t>
            </a:r>
          </a:p>
        </p:txBody>
      </p:sp>
      <p:sp>
        <p:nvSpPr>
          <p:cNvPr id="11" name="Rectangle 10">
            <a:extLst>
              <a:ext uri="{FF2B5EF4-FFF2-40B4-BE49-F238E27FC236}">
                <a16:creationId xmlns:a16="http://schemas.microsoft.com/office/drawing/2014/main" id="{65869EF4-1894-96AD-0E0F-F9BB5574358E}"/>
              </a:ext>
            </a:extLst>
          </p:cNvPr>
          <p:cNvSpPr/>
          <p:nvPr/>
        </p:nvSpPr>
        <p:spPr>
          <a:xfrm>
            <a:off x="10255703" y="2479766"/>
            <a:ext cx="1673679" cy="4027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0000"/>
                </a:solidFill>
              </a:rPr>
              <a:t>12:00-12:01 </a:t>
            </a:r>
          </a:p>
        </p:txBody>
      </p:sp>
    </p:spTree>
    <p:extLst>
      <p:ext uri="{BB962C8B-B14F-4D97-AF65-F5344CB8AC3E}">
        <p14:creationId xmlns:p14="http://schemas.microsoft.com/office/powerpoint/2010/main" val="1009302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Duke Light">
      <a:dk1>
        <a:srgbClr val="001A57"/>
      </a:dk1>
      <a:lt1>
        <a:srgbClr val="FFFFFF"/>
      </a:lt1>
      <a:dk2>
        <a:srgbClr val="666666"/>
      </a:dk2>
      <a:lt2>
        <a:srgbClr val="E2E6ED"/>
      </a:lt2>
      <a:accent1>
        <a:srgbClr val="005587"/>
      </a:accent1>
      <a:accent2>
        <a:srgbClr val="0577B1"/>
      </a:accent2>
      <a:accent3>
        <a:srgbClr val="FFD960"/>
      </a:accent3>
      <a:accent4>
        <a:srgbClr val="C84E00"/>
      </a:accent4>
      <a:accent5>
        <a:srgbClr val="993399"/>
      </a:accent5>
      <a:accent6>
        <a:srgbClr val="339898"/>
      </a:accent6>
      <a:hlink>
        <a:srgbClr val="E89923"/>
      </a:hlink>
      <a:folHlink>
        <a:srgbClr val="E8992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uke-Light-B-L" id="{43262CFD-DB10-984A-8D4D-0E3B756043B2}" vid="{93508F90-30BE-094A-9707-F6A94C884C1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duke_light_b_r</Template>
  <TotalTime>2378</TotalTime>
  <Words>1804</Words>
  <Application>Microsoft Office PowerPoint</Application>
  <PresentationFormat>Widescreen</PresentationFormat>
  <Paragraphs>184</Paragraphs>
  <Slides>29</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Aptos</vt:lpstr>
      <vt:lpstr>Arial</vt:lpstr>
      <vt:lpstr>Calibri</vt:lpstr>
      <vt:lpstr>Calibri Light</vt:lpstr>
      <vt:lpstr>Office Theme</vt:lpstr>
      <vt:lpstr>Falcon: Live Reconfiguration for Stateful Stream Processing</vt:lpstr>
      <vt:lpstr>Overview</vt:lpstr>
      <vt:lpstr>Background – Stream Processing</vt:lpstr>
      <vt:lpstr>Background – Stream Processing</vt:lpstr>
      <vt:lpstr>Background – Stream Processing</vt:lpstr>
      <vt:lpstr>Background – Stream Processing</vt:lpstr>
      <vt:lpstr>Background – Stream Processing</vt:lpstr>
      <vt:lpstr>Background – Stream Processing</vt:lpstr>
      <vt:lpstr>Background – Stream Processing</vt:lpstr>
      <vt:lpstr>Current Challenge</vt:lpstr>
      <vt:lpstr>Overview</vt:lpstr>
      <vt:lpstr>Falcon System Design</vt:lpstr>
      <vt:lpstr>Falcon Implementation Details</vt:lpstr>
      <vt:lpstr>Falcon: Live Migration</vt:lpstr>
      <vt:lpstr>Falcon: Live Migration</vt:lpstr>
      <vt:lpstr>Falcon: Live Migration</vt:lpstr>
      <vt:lpstr>Falcon: Live Migration</vt:lpstr>
      <vt:lpstr>Falcon: Live Migration Correctness</vt:lpstr>
      <vt:lpstr>Falcon: Source Mobility</vt:lpstr>
      <vt:lpstr>Overview</vt:lpstr>
      <vt:lpstr>Experimental Setup</vt:lpstr>
      <vt:lpstr>Performance Results</vt:lpstr>
      <vt:lpstr>Scalability Results</vt:lpstr>
      <vt:lpstr>Scalability Results Cont</vt:lpstr>
      <vt:lpstr>Overview</vt:lpstr>
      <vt:lpstr>Strengths</vt:lpstr>
      <vt:lpstr>Weaknesses</vt:lpstr>
      <vt:lpstr>Questions?</vt:lpstr>
      <vt:lpstr>Clipart 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 Zhang</dc:creator>
  <cp:lastModifiedBy>Han Zhang</cp:lastModifiedBy>
  <cp:revision>24</cp:revision>
  <dcterms:created xsi:type="dcterms:W3CDTF">2025-03-03T20:25:20Z</dcterms:created>
  <dcterms:modified xsi:type="dcterms:W3CDTF">2025-03-05T20:52:50Z</dcterms:modified>
</cp:coreProperties>
</file>