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0" r:id="rId2"/>
    <p:sldId id="281" r:id="rId3"/>
    <p:sldId id="291" r:id="rId4"/>
    <p:sldId id="289" r:id="rId5"/>
    <p:sldId id="292" r:id="rId6"/>
    <p:sldId id="262" r:id="rId7"/>
    <p:sldId id="300" r:id="rId8"/>
    <p:sldId id="301" r:id="rId9"/>
    <p:sldId id="302" r:id="rId10"/>
    <p:sldId id="303" r:id="rId11"/>
    <p:sldId id="293" r:id="rId12"/>
    <p:sldId id="270" r:id="rId13"/>
    <p:sldId id="298" r:id="rId14"/>
    <p:sldId id="294" r:id="rId15"/>
    <p:sldId id="266" r:id="rId16"/>
    <p:sldId id="299" r:id="rId17"/>
    <p:sldId id="274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9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141" userDrawn="1">
          <p15:clr>
            <a:srgbClr val="A4A3A4"/>
          </p15:clr>
        </p15:guide>
        <p15:guide id="4" pos="5632" userDrawn="1">
          <p15:clr>
            <a:srgbClr val="A4A3A4"/>
          </p15:clr>
        </p15:guide>
        <p15:guide id="5" pos="7038" userDrawn="1">
          <p15:clr>
            <a:srgbClr val="A4A3A4"/>
          </p15:clr>
        </p15:guide>
        <p15:guide id="7" orient="horz" pos="1366" userDrawn="1">
          <p15:clr>
            <a:srgbClr val="A4A3A4"/>
          </p15:clr>
        </p15:guide>
        <p15:guide id="8" orient="horz" pos="2682" userDrawn="1">
          <p15:clr>
            <a:srgbClr val="A4A3A4"/>
          </p15:clr>
        </p15:guide>
        <p15:guide id="10" pos="28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A3A"/>
    <a:srgbClr val="FFC001"/>
    <a:srgbClr val="FAFAFA"/>
    <a:srgbClr val="F0B700"/>
    <a:srgbClr val="E2AC00"/>
    <a:srgbClr val="B08600"/>
    <a:srgbClr val="F6BB00"/>
    <a:srgbClr val="E1E1E1"/>
    <a:srgbClr val="E8E8E8"/>
    <a:srgbClr val="56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59" autoAdjust="0"/>
    <p:restoredTop sz="94660" autoAdjust="0"/>
  </p:normalViewPr>
  <p:slideViewPr>
    <p:cSldViewPr snapToGrid="0" showGuides="1">
      <p:cViewPr varScale="1">
        <p:scale>
          <a:sx n="89" d="100"/>
          <a:sy n="89" d="100"/>
        </p:scale>
        <p:origin x="200" y="672"/>
      </p:cViewPr>
      <p:guideLst>
        <p:guide orient="horz" pos="2999"/>
        <p:guide pos="3840"/>
        <p:guide pos="1141"/>
        <p:guide pos="5632"/>
        <p:guide pos="7038"/>
        <p:guide orient="horz" pos="1366"/>
        <p:guide orient="horz" pos="2682"/>
        <p:guide pos="2887"/>
      </p:guideLst>
    </p:cSldViewPr>
  </p:slideViewPr>
  <p:outlineViewPr>
    <p:cViewPr>
      <p:scale>
        <a:sx n="33" d="100"/>
        <a:sy n="33" d="100"/>
      </p:scale>
      <p:origin x="0" y="-15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470F4-B71D-48E3-8849-D94058D0B438}" type="datetimeFigureOut">
              <a:rPr lang="zh-CN" altLang="en-US" smtClean="0"/>
              <a:pPr/>
              <a:t>17/6/20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BDDFF-9C74-45EE-AD90-2B14BDC103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5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427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47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068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115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83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014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75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58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973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248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294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315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93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331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465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954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237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pPr/>
              <a:t>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67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pPr/>
              <a:t>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6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pPr/>
              <a:t>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pPr/>
              <a:t>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75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pPr/>
              <a:t>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74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pPr/>
              <a:t>17/6/20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81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pPr/>
              <a:t>17/6/20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68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pPr/>
              <a:t>17/6/20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1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pPr/>
              <a:t>17/6/20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09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pPr/>
              <a:t>17/6/20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7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pPr/>
              <a:t>17/6/20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50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>
            <a:alpha val="2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6423-C432-45E6-89A1-31D5D84238BE}" type="datetimeFigureOut">
              <a:rPr lang="zh-CN" altLang="en-US" smtClean="0"/>
              <a:pPr/>
              <a:t>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1E86F-CBF7-4DF7-824A-AB405C555A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05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7580890" y="755411"/>
            <a:ext cx="3177271" cy="3177271"/>
          </a:xfrm>
          <a:prstGeom prst="rect">
            <a:avLst/>
          </a:prstGeom>
          <a:blipFill dpi="0" rotWithShape="0">
            <a:blip r:embed="rId3" cstate="print">
              <a:grayscl/>
            </a:blip>
            <a:srcRect/>
            <a:stretch>
              <a:fillRect l="-23000" t="1000" r="-63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700000">
            <a:off x="9532754" y="-663991"/>
            <a:ext cx="3177271" cy="2104393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4" cstate="print">
              <a:grayscl/>
            </a:blip>
            <a:srcRect/>
            <a:stretch>
              <a:fillRect l="-23000" t="1000" r="-63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9941571" y="3085654"/>
            <a:ext cx="3177271" cy="3177271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5" cstate="print">
              <a:grayscl/>
            </a:blip>
            <a:srcRect/>
            <a:stretch>
              <a:fillRect l="-23000" t="1000" r="-63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245728" y="-1604723"/>
            <a:ext cx="3177271" cy="3177271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1783801" y="1930927"/>
            <a:ext cx="816398" cy="8163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36148" y="6200721"/>
            <a:ext cx="1716663" cy="41478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215971" y="3021057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3A3A3A"/>
                </a:solidFill>
                <a:latin typeface="SimHei" charset="-122"/>
                <a:ea typeface="SimHei" charset="-122"/>
                <a:cs typeface="SimHei" charset="-122"/>
              </a:rPr>
              <a:t>时间管理软件项目结题报告</a:t>
            </a:r>
            <a:endParaRPr lang="en-US" altLang="zh-CN" sz="3200" dirty="0" smtClean="0">
              <a:solidFill>
                <a:srgbClr val="3A3A3A"/>
              </a:solidFill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CN" sz="3200" dirty="0" smtClean="0">
              <a:solidFill>
                <a:srgbClr val="3A3A3A"/>
              </a:solidFill>
              <a:latin typeface="Calibri Light" panose="020F030202020403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3200" dirty="0" smtClean="0">
                <a:latin typeface="Calibri Light" panose="020F0302020204030204" pitchFamily="34" charset="0"/>
                <a:ea typeface="宋体" panose="02010600030101010101" pitchFamily="2" charset="-122"/>
              </a:rPr>
              <a:t>  陈健蔚 韩正博</a:t>
            </a:r>
            <a:endParaRPr lang="en-US" altLang="zh-CN" sz="3200" dirty="0">
              <a:latin typeface="Calibri Light" panose="020F03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任意多边形 48"/>
          <p:cNvSpPr/>
          <p:nvPr/>
        </p:nvSpPr>
        <p:spPr>
          <a:xfrm rot="2700000">
            <a:off x="-337104" y="6508630"/>
            <a:ext cx="925070" cy="462535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574890" y="1386348"/>
            <a:ext cx="1259473" cy="125947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635502" y="2282916"/>
            <a:ext cx="1259473" cy="1259473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1958528" y="6511803"/>
            <a:ext cx="307527" cy="532977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490519" y="4133042"/>
            <a:ext cx="3014169" cy="295998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97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 rot="1170071" flipH="1" flipV="1">
            <a:off x="10945284" y="164557"/>
            <a:ext cx="2328185" cy="7272245"/>
          </a:xfrm>
          <a:custGeom>
            <a:avLst/>
            <a:gdLst>
              <a:gd name="connsiteX0" fmla="*/ 2328185 w 2328185"/>
              <a:gd name="connsiteY0" fmla="*/ 7258061 h 7272245"/>
              <a:gd name="connsiteX1" fmla="*/ 2287556 w 2328185"/>
              <a:gd name="connsiteY1" fmla="*/ 7272245 h 7272245"/>
              <a:gd name="connsiteX2" fmla="*/ 0 w 2328185"/>
              <a:gd name="connsiteY2" fmla="*/ 812809 h 7272245"/>
              <a:gd name="connsiteX3" fmla="*/ 2328185 w 2328185"/>
              <a:gd name="connsiteY3" fmla="*/ 0 h 7272245"/>
              <a:gd name="connsiteX4" fmla="*/ 2328185 w 2328185"/>
              <a:gd name="connsiteY4" fmla="*/ 7258061 h 727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8185" h="7272245">
                <a:moveTo>
                  <a:pt x="2328185" y="7258061"/>
                </a:moveTo>
                <a:lnTo>
                  <a:pt x="2287556" y="7272245"/>
                </a:lnTo>
                <a:lnTo>
                  <a:pt x="0" y="812809"/>
                </a:lnTo>
                <a:lnTo>
                  <a:pt x="2328185" y="0"/>
                </a:lnTo>
                <a:lnTo>
                  <a:pt x="2328185" y="725806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1170071" flipH="1" flipV="1">
            <a:off x="7397421" y="-429996"/>
            <a:ext cx="5774280" cy="8476540"/>
          </a:xfrm>
          <a:custGeom>
            <a:avLst/>
            <a:gdLst>
              <a:gd name="connsiteX0" fmla="*/ 5774280 w 5774280"/>
              <a:gd name="connsiteY0" fmla="*/ 7275353 h 8476540"/>
              <a:gd name="connsiteX1" fmla="*/ 2333635 w 5774280"/>
              <a:gd name="connsiteY1" fmla="*/ 8476540 h 8476540"/>
              <a:gd name="connsiteX2" fmla="*/ 2333635 w 5774280"/>
              <a:gd name="connsiteY2" fmla="*/ 1218479 h 8476540"/>
              <a:gd name="connsiteX3" fmla="*/ 5450 w 5774280"/>
              <a:gd name="connsiteY3" fmla="*/ 2031288 h 8476540"/>
              <a:gd name="connsiteX4" fmla="*/ 0 w 5774280"/>
              <a:gd name="connsiteY4" fmla="*/ 2015898 h 8476540"/>
              <a:gd name="connsiteX5" fmla="*/ 5774279 w 5774280"/>
              <a:gd name="connsiteY5" fmla="*/ 0 h 8476540"/>
              <a:gd name="connsiteX6" fmla="*/ 5774280 w 5774280"/>
              <a:gd name="connsiteY6" fmla="*/ 7275353 h 847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4280" h="8476540">
                <a:moveTo>
                  <a:pt x="5774280" y="7275353"/>
                </a:moveTo>
                <a:lnTo>
                  <a:pt x="2333635" y="8476540"/>
                </a:lnTo>
                <a:lnTo>
                  <a:pt x="2333635" y="1218479"/>
                </a:lnTo>
                <a:lnTo>
                  <a:pt x="5450" y="2031288"/>
                </a:lnTo>
                <a:lnTo>
                  <a:pt x="0" y="2015898"/>
                </a:lnTo>
                <a:lnTo>
                  <a:pt x="5774279" y="0"/>
                </a:lnTo>
                <a:lnTo>
                  <a:pt x="5774280" y="7275353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0" y="91440"/>
            <a:ext cx="3051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开发过程</a:t>
            </a:r>
            <a:r>
              <a:rPr lang="zh-CN" altLang="en-US" sz="36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介绍</a:t>
            </a:r>
            <a:endParaRPr lang="zh-CN" altLang="en-US" sz="3600" dirty="0">
              <a:solidFill>
                <a:srgbClr val="FFC001"/>
              </a:solidFill>
              <a:latin typeface="Calibri Light" panose="020F0302020204030204" pitchFamily="34" charset="0"/>
            </a:endParaRPr>
          </a:p>
          <a:p>
            <a:endParaRPr kumimoji="1" lang="zh-CN" altLang="en-US" sz="3600" dirty="0">
              <a:solidFill>
                <a:srgbClr val="FFFF00"/>
              </a:solidFill>
            </a:endParaRPr>
          </a:p>
        </p:txBody>
      </p:sp>
      <p:cxnSp>
        <p:nvCxnSpPr>
          <p:cNvPr id="16" name="直接连接符 24"/>
          <p:cNvCxnSpPr/>
          <p:nvPr/>
        </p:nvCxnSpPr>
        <p:spPr>
          <a:xfrm>
            <a:off x="0" y="888985"/>
            <a:ext cx="1415845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62890" y="1131570"/>
            <a:ext cx="5394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（五）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测试</a:t>
            </a:r>
            <a:r>
              <a:rPr kumimoji="1" lang="zh-CN" altLang="en-US" dirty="0" smtClean="0"/>
              <a:t>阶段（</a:t>
            </a:r>
            <a:r>
              <a:rPr kumimoji="1" lang="en-US" altLang="zh-CN" dirty="0" smtClean="0"/>
              <a:t>5.11-5.24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功能测试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单元测试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75" y="1022624"/>
            <a:ext cx="6264321" cy="4806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5" y="1007383"/>
            <a:ext cx="8293277" cy="510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9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577745" y="1498563"/>
            <a:ext cx="466049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tx1">
                    <a:alpha val="3000"/>
                  </a:schemeClr>
                </a:solidFill>
                <a:latin typeface="Arial Black" panose="020B0A04020102020204" pitchFamily="34" charset="0"/>
              </a:rPr>
              <a:t>03</a:t>
            </a:r>
            <a:endParaRPr lang="zh-CN" altLang="en-US" sz="23900" dirty="0">
              <a:solidFill>
                <a:schemeClr val="tx1">
                  <a:alpha val="3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733111" y="3009214"/>
            <a:ext cx="976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69047" y="319295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项目特色介绍</a:t>
            </a:r>
            <a:endParaRPr lang="zh-CN" altLang="en-US" sz="24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02132" y="2797432"/>
            <a:ext cx="0" cy="14257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087116" y="3852945"/>
            <a:ext cx="1730273" cy="271612"/>
          </a:xfrm>
          <a:prstGeom prst="roundRect">
            <a:avLst>
              <a:gd name="adj" fmla="val 50000"/>
            </a:avLst>
          </a:pr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2700000">
            <a:off x="11716683" y="3016282"/>
            <a:ext cx="950633" cy="950633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04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直接连接符 24"/>
          <p:cNvCxnSpPr/>
          <p:nvPr/>
        </p:nvCxnSpPr>
        <p:spPr>
          <a:xfrm>
            <a:off x="0" y="888985"/>
            <a:ext cx="1415845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24265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6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图表分析</a:t>
            </a:r>
            <a:endParaRPr lang="zh-CN" altLang="en-US" sz="36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1645920"/>
            <a:ext cx="2703830" cy="46177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341" y="1639712"/>
            <a:ext cx="2703829" cy="462392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40030" y="2754630"/>
            <a:ext cx="49949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将在记录中的时间项以饼状图</a:t>
            </a:r>
            <a:endParaRPr kumimoji="1"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的形式展现出来</a:t>
            </a:r>
            <a:endParaRPr kumimoji="1" lang="zh-CN" altLang="en-US" sz="28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490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直接连接符 24"/>
          <p:cNvCxnSpPr/>
          <p:nvPr/>
        </p:nvCxnSpPr>
        <p:spPr>
          <a:xfrm>
            <a:off x="0" y="888985"/>
            <a:ext cx="1415845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24265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6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锁屏界面</a:t>
            </a:r>
            <a:endParaRPr lang="zh-CN" altLang="en-US" sz="36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7922" y="2754629"/>
            <a:ext cx="49949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用户在使用本软件时进入了锁屏状态，再次唤醒手机时即可看到此界面</a:t>
            </a:r>
            <a:endParaRPr kumimoji="1"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0" y="1155412"/>
            <a:ext cx="2696845" cy="458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577745" y="1498563"/>
            <a:ext cx="466049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tx1">
                    <a:alpha val="3000"/>
                  </a:schemeClr>
                </a:solidFill>
                <a:latin typeface="Arial Black" panose="020B0A04020102020204" pitchFamily="34" charset="0"/>
              </a:rPr>
              <a:t>04</a:t>
            </a:r>
            <a:endParaRPr lang="zh-CN" altLang="en-US" sz="23900" dirty="0">
              <a:solidFill>
                <a:schemeClr val="tx1">
                  <a:alpha val="3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714061" y="3009214"/>
            <a:ext cx="9893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66250" y="319295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项目总结</a:t>
            </a:r>
            <a:endParaRPr lang="zh-CN" altLang="en-US" sz="24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02132" y="2797432"/>
            <a:ext cx="0" cy="14257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087116" y="3852945"/>
            <a:ext cx="1730273" cy="271612"/>
          </a:xfrm>
          <a:prstGeom prst="roundRect">
            <a:avLst>
              <a:gd name="adj" fmla="val 50000"/>
            </a:avLst>
          </a:pr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2700000">
            <a:off x="11716683" y="3016282"/>
            <a:ext cx="950633" cy="950633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91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24"/>
          <p:cNvCxnSpPr/>
          <p:nvPr/>
        </p:nvCxnSpPr>
        <p:spPr>
          <a:xfrm>
            <a:off x="0" y="888985"/>
            <a:ext cx="1415845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242654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我们获得了什么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994410" y="1314450"/>
            <a:ext cx="1045845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sz="2800" dirty="0" smtClean="0">
                <a:latin typeface="SimHei" charset="-122"/>
                <a:ea typeface="SimHei" charset="-122"/>
                <a:cs typeface="SimHei" charset="-122"/>
              </a:rPr>
              <a:t>1.</a:t>
            </a:r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熟悉了软件开发流程</a:t>
            </a:r>
            <a:endParaRPr kumimoji="1"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sz="28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sz="2800" dirty="0" smtClean="0">
                <a:latin typeface="SimHei" charset="-122"/>
                <a:ea typeface="SimHei" charset="-122"/>
                <a:cs typeface="SimHei" charset="-122"/>
              </a:rPr>
              <a:t>2.</a:t>
            </a:r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获得了开发软件的经验</a:t>
            </a:r>
            <a:endParaRPr kumimoji="1"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sz="28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sz="2800" dirty="0" smtClean="0">
                <a:latin typeface="SimHei" charset="-122"/>
                <a:ea typeface="SimHei" charset="-122"/>
                <a:cs typeface="SimHei" charset="-122"/>
              </a:rPr>
              <a:t>3.</a:t>
            </a:r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认识到了团队合作的重要性</a:t>
            </a:r>
            <a:endParaRPr kumimoji="1"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sz="28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sz="2800" dirty="0" smtClean="0">
                <a:latin typeface="SimHei" charset="-122"/>
                <a:ea typeface="SimHei" charset="-122"/>
                <a:cs typeface="SimHei" charset="-122"/>
              </a:rPr>
              <a:t>4.</a:t>
            </a:r>
            <a:r>
              <a:rPr kumimoji="1" lang="zh-CN" altLang="en-US" sz="2800" dirty="0">
                <a:latin typeface="SimHei" charset="-122"/>
                <a:ea typeface="SimHei" charset="-122"/>
                <a:cs typeface="SimHei" charset="-122"/>
              </a:rPr>
              <a:t>懂得了如何去构建团队，管理团队</a:t>
            </a:r>
            <a:endParaRPr kumimoji="1" lang="en-US" altLang="zh-CN" sz="2800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04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24"/>
          <p:cNvCxnSpPr/>
          <p:nvPr/>
        </p:nvCxnSpPr>
        <p:spPr>
          <a:xfrm>
            <a:off x="0" y="888985"/>
            <a:ext cx="1415845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242654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我们的不足之处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994410" y="1314450"/>
            <a:ext cx="1045845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sz="2800" dirty="0" smtClean="0">
                <a:latin typeface="SimHei" charset="-122"/>
                <a:ea typeface="SimHei" charset="-122"/>
                <a:cs typeface="SimHei" charset="-122"/>
              </a:rPr>
              <a:t>1.</a:t>
            </a:r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项目存在延期现象</a:t>
            </a:r>
            <a:endParaRPr kumimoji="1"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sz="28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sz="2800" dirty="0" smtClean="0">
                <a:latin typeface="SimHei" charset="-122"/>
                <a:ea typeface="SimHei" charset="-122"/>
                <a:cs typeface="SimHei" charset="-122"/>
              </a:rPr>
              <a:t>2.</a:t>
            </a:r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预期完成功能和实际完成的功能存在偏差</a:t>
            </a:r>
            <a:endParaRPr kumimoji="1"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sz="28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sz="2800" dirty="0" smtClean="0">
                <a:latin typeface="SimHei" charset="-122"/>
                <a:ea typeface="SimHei" charset="-122"/>
                <a:cs typeface="SimHei" charset="-122"/>
              </a:rPr>
              <a:t>3.</a:t>
            </a:r>
            <a:r>
              <a:rPr kumimoji="1" lang="zh-CN" altLang="en-US" sz="2800" dirty="0">
                <a:latin typeface="SimHei" charset="-122"/>
                <a:ea typeface="SimHei" charset="-122"/>
                <a:cs typeface="SimHei" charset="-122"/>
              </a:rPr>
              <a:t>界面设计简单</a:t>
            </a:r>
            <a:endParaRPr kumimoji="1"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sz="2800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sz="2800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2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04774" y="1882817"/>
            <a:ext cx="4382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3A3A3A"/>
                </a:solidFill>
                <a:latin typeface="Calibri Light" panose="020F0302020204030204" pitchFamily="34" charset="0"/>
              </a:rPr>
              <a:t>THANK YOU !</a:t>
            </a:r>
            <a:endParaRPr lang="zh-CN" altLang="en-US" sz="4800" b="1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090827" y="2668094"/>
            <a:ext cx="1671484" cy="0"/>
          </a:xfrm>
          <a:prstGeom prst="line">
            <a:avLst/>
          </a:prstGeom>
          <a:ln w="22225"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 9"/>
          <p:cNvSpPr/>
          <p:nvPr/>
        </p:nvSpPr>
        <p:spPr>
          <a:xfrm>
            <a:off x="2" y="4195205"/>
            <a:ext cx="12192000" cy="2662795"/>
          </a:xfrm>
          <a:custGeom>
            <a:avLst/>
            <a:gdLst>
              <a:gd name="connsiteX0" fmla="*/ 0 w 12192000"/>
              <a:gd name="connsiteY0" fmla="*/ 0 h 2662795"/>
              <a:gd name="connsiteX1" fmla="*/ 500336 w 12192000"/>
              <a:gd name="connsiteY1" fmla="*/ 219312 h 2662795"/>
              <a:gd name="connsiteX2" fmla="*/ 1899137 w 12192000"/>
              <a:gd name="connsiteY2" fmla="*/ 689315 h 2662795"/>
              <a:gd name="connsiteX3" fmla="*/ 3362177 w 12192000"/>
              <a:gd name="connsiteY3" fmla="*/ 576774 h 2662795"/>
              <a:gd name="connsiteX4" fmla="*/ 4501660 w 12192000"/>
              <a:gd name="connsiteY4" fmla="*/ 450165 h 2662795"/>
              <a:gd name="connsiteX5" fmla="*/ 6091309 w 12192000"/>
              <a:gd name="connsiteY5" fmla="*/ 520503 h 2662795"/>
              <a:gd name="connsiteX6" fmla="*/ 7849771 w 12192000"/>
              <a:gd name="connsiteY6" fmla="*/ 787789 h 2662795"/>
              <a:gd name="connsiteX7" fmla="*/ 9411285 w 12192000"/>
              <a:gd name="connsiteY7" fmla="*/ 801857 h 2662795"/>
              <a:gd name="connsiteX8" fmla="*/ 10944663 w 12192000"/>
              <a:gd name="connsiteY8" fmla="*/ 844060 h 2662795"/>
              <a:gd name="connsiteX9" fmla="*/ 12175491 w 12192000"/>
              <a:gd name="connsiteY9" fmla="*/ 424008 h 2662795"/>
              <a:gd name="connsiteX10" fmla="*/ 12183035 w 12192000"/>
              <a:gd name="connsiteY10" fmla="*/ 420587 h 2662795"/>
              <a:gd name="connsiteX11" fmla="*/ 12192000 w 12192000"/>
              <a:gd name="connsiteY11" fmla="*/ 420896 h 2662795"/>
              <a:gd name="connsiteX12" fmla="*/ 12192000 w 12192000"/>
              <a:gd name="connsiteY12" fmla="*/ 2662795 h 2662795"/>
              <a:gd name="connsiteX13" fmla="*/ 0 w 12192000"/>
              <a:gd name="connsiteY13" fmla="*/ 2662795 h 2662795"/>
              <a:gd name="connsiteX14" fmla="*/ 0 w 12192000"/>
              <a:gd name="connsiteY14" fmla="*/ 0 h 2662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662795">
                <a:moveTo>
                  <a:pt x="0" y="0"/>
                </a:moveTo>
                <a:lnTo>
                  <a:pt x="500336" y="219312"/>
                </a:lnTo>
                <a:cubicBezTo>
                  <a:pt x="997266" y="432360"/>
                  <a:pt x="1478865" y="617218"/>
                  <a:pt x="1899137" y="689315"/>
                </a:cubicBezTo>
                <a:cubicBezTo>
                  <a:pt x="2459500" y="785444"/>
                  <a:pt x="2928423" y="616632"/>
                  <a:pt x="3362177" y="576774"/>
                </a:cubicBezTo>
                <a:cubicBezTo>
                  <a:pt x="3795931" y="536916"/>
                  <a:pt x="4046805" y="459544"/>
                  <a:pt x="4501660" y="450165"/>
                </a:cubicBezTo>
                <a:cubicBezTo>
                  <a:pt x="4956515" y="440787"/>
                  <a:pt x="5533291" y="464232"/>
                  <a:pt x="6091309" y="520503"/>
                </a:cubicBezTo>
                <a:cubicBezTo>
                  <a:pt x="6649327" y="576774"/>
                  <a:pt x="7296442" y="740897"/>
                  <a:pt x="7849771" y="787789"/>
                </a:cubicBezTo>
                <a:cubicBezTo>
                  <a:pt x="8403100" y="834681"/>
                  <a:pt x="9411285" y="801857"/>
                  <a:pt x="9411285" y="801857"/>
                </a:cubicBezTo>
                <a:cubicBezTo>
                  <a:pt x="9927100" y="811235"/>
                  <a:pt x="10478085" y="909709"/>
                  <a:pt x="10944663" y="844060"/>
                </a:cubicBezTo>
                <a:cubicBezTo>
                  <a:pt x="11352919" y="786617"/>
                  <a:pt x="12016079" y="495812"/>
                  <a:pt x="12175491" y="424008"/>
                </a:cubicBezTo>
                <a:lnTo>
                  <a:pt x="12183035" y="420587"/>
                </a:lnTo>
                <a:lnTo>
                  <a:pt x="12192000" y="420896"/>
                </a:lnTo>
                <a:lnTo>
                  <a:pt x="12192000" y="2662795"/>
                </a:lnTo>
                <a:lnTo>
                  <a:pt x="0" y="2662795"/>
                </a:lnTo>
                <a:lnTo>
                  <a:pt x="0" y="0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39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2165" y="2758440"/>
            <a:ext cx="1188720" cy="1188720"/>
          </a:xfrm>
          <a:prstGeom prst="ellipse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855720" y="2758440"/>
            <a:ext cx="5516880" cy="11582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175760" y="2875895"/>
            <a:ext cx="2531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FFC001"/>
                </a:solidFill>
                <a:latin typeface="Calibri Light" panose="020F0302020204030204" pitchFamily="34" charset="0"/>
              </a:rPr>
              <a:t>ONTENT</a:t>
            </a:r>
            <a:endParaRPr lang="zh-CN" altLang="en-US" sz="54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77329" y="2891134"/>
            <a:ext cx="55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FFC001"/>
                </a:solidFill>
                <a:latin typeface="Calibri Light" panose="020F0302020204030204" pitchFamily="34" charset="0"/>
              </a:rPr>
              <a:t>C</a:t>
            </a:r>
            <a:endParaRPr lang="zh-CN" altLang="en-US" sz="54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96281" y="1066798"/>
            <a:ext cx="7216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  <a:endParaRPr lang="zh-CN" altLang="en-US" sz="48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49673" y="102063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项目背景介绍</a:t>
            </a:r>
            <a:endParaRPr lang="zh-CN" altLang="en-US" sz="24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282782" y="1159132"/>
            <a:ext cx="0" cy="646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6707222" y="1609664"/>
            <a:ext cx="3384719" cy="877164"/>
            <a:chOff x="1469019" y="852991"/>
            <a:chExt cx="3384719" cy="877164"/>
          </a:xfrm>
        </p:grpSpPr>
        <p:sp>
          <p:nvSpPr>
            <p:cNvPr id="17" name="文本框 16"/>
            <p:cNvSpPr txBox="1"/>
            <p:nvPr/>
          </p:nvSpPr>
          <p:spPr>
            <a:xfrm>
              <a:off x="1469019" y="899158"/>
              <a:ext cx="8290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02</a:t>
              </a:r>
              <a:endParaRPr lang="zh-CN" altLang="en-US" sz="4800" dirty="0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822413" y="852991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2400" dirty="0" smtClean="0">
                  <a:solidFill>
                    <a:srgbClr val="FFC001"/>
                  </a:solidFill>
                  <a:latin typeface="Calibri Light" panose="020F0302020204030204" pitchFamily="34" charset="0"/>
                </a:rPr>
                <a:t>开发过程</a:t>
              </a:r>
              <a:r>
                <a:rPr lang="zh-CN" altLang="en-US" sz="2400" dirty="0" smtClean="0">
                  <a:solidFill>
                    <a:srgbClr val="FFC001"/>
                  </a:solidFill>
                  <a:latin typeface="Calibri Light" panose="020F0302020204030204" pitchFamily="34" charset="0"/>
                </a:rPr>
                <a:t>介绍</a:t>
              </a:r>
              <a:endParaRPr lang="zh-CN" altLang="en-US" sz="2400" dirty="0">
                <a:solidFill>
                  <a:srgbClr val="FFC001"/>
                </a:solidFill>
                <a:latin typeface="Calibri Light" panose="020F0302020204030204" pitchFamily="34" charset="0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2255520" y="991492"/>
              <a:ext cx="0" cy="646331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5337343" y="4228152"/>
            <a:ext cx="819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  <a:endParaRPr lang="zh-CN" altLang="en-US" sz="48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80765" y="418198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项目特色介绍</a:t>
            </a:r>
            <a:endParaRPr lang="zh-CN" altLang="en-US" sz="24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269365" y="4320486"/>
            <a:ext cx="0" cy="646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930691" y="4977173"/>
            <a:ext cx="829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  <a:endParaRPr lang="zh-CN" altLang="en-US" sz="48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956828" y="49771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smtClean="0">
                <a:solidFill>
                  <a:srgbClr val="FFC001"/>
                </a:solidFill>
                <a:latin typeface="Calibri Light" panose="020F0302020204030204" pitchFamily="34" charset="0"/>
              </a:rPr>
              <a:t>项目总结</a:t>
            </a:r>
            <a:endParaRPr lang="zh-CN" altLang="en-US" sz="24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9862713" y="5069507"/>
            <a:ext cx="0" cy="646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06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577745" y="1498563"/>
            <a:ext cx="466049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tx1">
                    <a:alpha val="3000"/>
                  </a:schemeClr>
                </a:solidFill>
                <a:latin typeface="Arial Black" panose="020B0A04020102020204" pitchFamily="34" charset="0"/>
              </a:rPr>
              <a:t>01</a:t>
            </a:r>
            <a:endParaRPr lang="zh-CN" altLang="en-US" sz="23900" dirty="0">
              <a:solidFill>
                <a:schemeClr val="tx1">
                  <a:alpha val="3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809311" y="3009214"/>
            <a:ext cx="8547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96574" y="319807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项目背景介绍</a:t>
            </a:r>
            <a:endParaRPr lang="zh-CN" altLang="en-US" sz="24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02132" y="2797432"/>
            <a:ext cx="0" cy="14257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087116" y="3852945"/>
            <a:ext cx="1730273" cy="271612"/>
          </a:xfrm>
          <a:prstGeom prst="roundRect">
            <a:avLst>
              <a:gd name="adj" fmla="val 50000"/>
            </a:avLst>
          </a:pr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2700000">
            <a:off x="11716683" y="3016282"/>
            <a:ext cx="950633" cy="950633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67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6385368" y="5874576"/>
            <a:ext cx="5806632" cy="6001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483948" y="6474741"/>
            <a:ext cx="3708052" cy="38325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0" y="888985"/>
            <a:ext cx="1415845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75057" y="1489151"/>
            <a:ext cx="107222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latin typeface="SimHei" charset="-122"/>
                <a:ea typeface="SimHei" charset="-122"/>
                <a:cs typeface="SimHei" charset="-122"/>
              </a:rPr>
              <a:t>目前很多人都不知道自己的时间究竟“浪费”在了哪里，许多人不能在规定的时间内完成任务，最后只能加班熬夜去完成自己的任务，这种做法对我们的身心健康很不好。本软件可以用来记录用户的时间流向，让用户明白自己的时间都花在了哪里，并且可以让用户输入自己的计划，通过图表的方式进行对比。通过这种方式可让用户节约自己的时间，减少浪费时间的现象，提高自己的工作效率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91440"/>
            <a:ext cx="3051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项目背景介绍</a:t>
            </a:r>
          </a:p>
          <a:p>
            <a:endParaRPr kumimoji="1" lang="zh-CN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80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577745" y="1498563"/>
            <a:ext cx="466049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tx1">
                    <a:alpha val="3000"/>
                  </a:schemeClr>
                </a:solidFill>
                <a:latin typeface="Arial Black" panose="020B0A04020102020204" pitchFamily="34" charset="0"/>
              </a:rPr>
              <a:t>02</a:t>
            </a:r>
            <a:endParaRPr lang="zh-CN" altLang="en-US" sz="23900" dirty="0">
              <a:solidFill>
                <a:schemeClr val="tx1">
                  <a:alpha val="3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752161" y="2990164"/>
            <a:ext cx="976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85052" y="319807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开发过程</a:t>
            </a:r>
            <a:r>
              <a:rPr lang="zh-CN" altLang="en-US" sz="24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介绍</a:t>
            </a:r>
            <a:endParaRPr lang="zh-CN" altLang="en-US" sz="24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02132" y="2797432"/>
            <a:ext cx="0" cy="14257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087116" y="3852945"/>
            <a:ext cx="1730273" cy="271612"/>
          </a:xfrm>
          <a:prstGeom prst="roundRect">
            <a:avLst>
              <a:gd name="adj" fmla="val 50000"/>
            </a:avLst>
          </a:pr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2700000">
            <a:off x="11716683" y="3016282"/>
            <a:ext cx="950633" cy="950633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36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 rot="1170071" flipH="1" flipV="1">
            <a:off x="10945284" y="164557"/>
            <a:ext cx="2328185" cy="7272245"/>
          </a:xfrm>
          <a:custGeom>
            <a:avLst/>
            <a:gdLst>
              <a:gd name="connsiteX0" fmla="*/ 2328185 w 2328185"/>
              <a:gd name="connsiteY0" fmla="*/ 7258061 h 7272245"/>
              <a:gd name="connsiteX1" fmla="*/ 2287556 w 2328185"/>
              <a:gd name="connsiteY1" fmla="*/ 7272245 h 7272245"/>
              <a:gd name="connsiteX2" fmla="*/ 0 w 2328185"/>
              <a:gd name="connsiteY2" fmla="*/ 812809 h 7272245"/>
              <a:gd name="connsiteX3" fmla="*/ 2328185 w 2328185"/>
              <a:gd name="connsiteY3" fmla="*/ 0 h 7272245"/>
              <a:gd name="connsiteX4" fmla="*/ 2328185 w 2328185"/>
              <a:gd name="connsiteY4" fmla="*/ 7258061 h 727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8185" h="7272245">
                <a:moveTo>
                  <a:pt x="2328185" y="7258061"/>
                </a:moveTo>
                <a:lnTo>
                  <a:pt x="2287556" y="7272245"/>
                </a:lnTo>
                <a:lnTo>
                  <a:pt x="0" y="812809"/>
                </a:lnTo>
                <a:lnTo>
                  <a:pt x="2328185" y="0"/>
                </a:lnTo>
                <a:lnTo>
                  <a:pt x="2328185" y="725806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1170071" flipH="1" flipV="1">
            <a:off x="7397421" y="-429996"/>
            <a:ext cx="5774280" cy="8476540"/>
          </a:xfrm>
          <a:custGeom>
            <a:avLst/>
            <a:gdLst>
              <a:gd name="connsiteX0" fmla="*/ 5774280 w 5774280"/>
              <a:gd name="connsiteY0" fmla="*/ 7275353 h 8476540"/>
              <a:gd name="connsiteX1" fmla="*/ 2333635 w 5774280"/>
              <a:gd name="connsiteY1" fmla="*/ 8476540 h 8476540"/>
              <a:gd name="connsiteX2" fmla="*/ 2333635 w 5774280"/>
              <a:gd name="connsiteY2" fmla="*/ 1218479 h 8476540"/>
              <a:gd name="connsiteX3" fmla="*/ 5450 w 5774280"/>
              <a:gd name="connsiteY3" fmla="*/ 2031288 h 8476540"/>
              <a:gd name="connsiteX4" fmla="*/ 0 w 5774280"/>
              <a:gd name="connsiteY4" fmla="*/ 2015898 h 8476540"/>
              <a:gd name="connsiteX5" fmla="*/ 5774279 w 5774280"/>
              <a:gd name="connsiteY5" fmla="*/ 0 h 8476540"/>
              <a:gd name="connsiteX6" fmla="*/ 5774280 w 5774280"/>
              <a:gd name="connsiteY6" fmla="*/ 7275353 h 847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4280" h="8476540">
                <a:moveTo>
                  <a:pt x="5774280" y="7275353"/>
                </a:moveTo>
                <a:lnTo>
                  <a:pt x="2333635" y="8476540"/>
                </a:lnTo>
                <a:lnTo>
                  <a:pt x="2333635" y="1218479"/>
                </a:lnTo>
                <a:lnTo>
                  <a:pt x="5450" y="2031288"/>
                </a:lnTo>
                <a:lnTo>
                  <a:pt x="0" y="2015898"/>
                </a:lnTo>
                <a:lnTo>
                  <a:pt x="5774279" y="0"/>
                </a:lnTo>
                <a:lnTo>
                  <a:pt x="5774280" y="7275353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0" y="91440"/>
            <a:ext cx="3051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开发过程</a:t>
            </a:r>
            <a:r>
              <a:rPr lang="zh-CN" altLang="en-US" sz="36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介绍</a:t>
            </a:r>
            <a:endParaRPr lang="zh-CN" altLang="en-US" sz="3600" dirty="0">
              <a:solidFill>
                <a:srgbClr val="FFC001"/>
              </a:solidFill>
              <a:latin typeface="Calibri Light" panose="020F0302020204030204" pitchFamily="34" charset="0"/>
            </a:endParaRPr>
          </a:p>
          <a:p>
            <a:endParaRPr kumimoji="1" lang="zh-CN" altLang="en-US" sz="3600" dirty="0">
              <a:solidFill>
                <a:srgbClr val="FFFF00"/>
              </a:solidFill>
            </a:endParaRPr>
          </a:p>
        </p:txBody>
      </p:sp>
      <p:cxnSp>
        <p:nvCxnSpPr>
          <p:cNvPr id="16" name="直接连接符 24"/>
          <p:cNvCxnSpPr/>
          <p:nvPr/>
        </p:nvCxnSpPr>
        <p:spPr>
          <a:xfrm>
            <a:off x="0" y="888985"/>
            <a:ext cx="1415845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62890" y="1131570"/>
            <a:ext cx="5394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（一）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项目开题阶段（</a:t>
            </a:r>
            <a:r>
              <a:rPr kumimoji="1" lang="en-US" altLang="zh-CN" dirty="0" smtClean="0"/>
              <a:t>3.1-3.15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项目可行性分析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项目计划分析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03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 rot="1170071" flipH="1" flipV="1">
            <a:off x="10945284" y="164557"/>
            <a:ext cx="2328185" cy="7272245"/>
          </a:xfrm>
          <a:custGeom>
            <a:avLst/>
            <a:gdLst>
              <a:gd name="connsiteX0" fmla="*/ 2328185 w 2328185"/>
              <a:gd name="connsiteY0" fmla="*/ 7258061 h 7272245"/>
              <a:gd name="connsiteX1" fmla="*/ 2287556 w 2328185"/>
              <a:gd name="connsiteY1" fmla="*/ 7272245 h 7272245"/>
              <a:gd name="connsiteX2" fmla="*/ 0 w 2328185"/>
              <a:gd name="connsiteY2" fmla="*/ 812809 h 7272245"/>
              <a:gd name="connsiteX3" fmla="*/ 2328185 w 2328185"/>
              <a:gd name="connsiteY3" fmla="*/ 0 h 7272245"/>
              <a:gd name="connsiteX4" fmla="*/ 2328185 w 2328185"/>
              <a:gd name="connsiteY4" fmla="*/ 7258061 h 727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8185" h="7272245">
                <a:moveTo>
                  <a:pt x="2328185" y="7258061"/>
                </a:moveTo>
                <a:lnTo>
                  <a:pt x="2287556" y="7272245"/>
                </a:lnTo>
                <a:lnTo>
                  <a:pt x="0" y="812809"/>
                </a:lnTo>
                <a:lnTo>
                  <a:pt x="2328185" y="0"/>
                </a:lnTo>
                <a:lnTo>
                  <a:pt x="2328185" y="725806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1170071" flipH="1" flipV="1">
            <a:off x="7397421" y="-429996"/>
            <a:ext cx="5774280" cy="8476540"/>
          </a:xfrm>
          <a:custGeom>
            <a:avLst/>
            <a:gdLst>
              <a:gd name="connsiteX0" fmla="*/ 5774280 w 5774280"/>
              <a:gd name="connsiteY0" fmla="*/ 7275353 h 8476540"/>
              <a:gd name="connsiteX1" fmla="*/ 2333635 w 5774280"/>
              <a:gd name="connsiteY1" fmla="*/ 8476540 h 8476540"/>
              <a:gd name="connsiteX2" fmla="*/ 2333635 w 5774280"/>
              <a:gd name="connsiteY2" fmla="*/ 1218479 h 8476540"/>
              <a:gd name="connsiteX3" fmla="*/ 5450 w 5774280"/>
              <a:gd name="connsiteY3" fmla="*/ 2031288 h 8476540"/>
              <a:gd name="connsiteX4" fmla="*/ 0 w 5774280"/>
              <a:gd name="connsiteY4" fmla="*/ 2015898 h 8476540"/>
              <a:gd name="connsiteX5" fmla="*/ 5774279 w 5774280"/>
              <a:gd name="connsiteY5" fmla="*/ 0 h 8476540"/>
              <a:gd name="connsiteX6" fmla="*/ 5774280 w 5774280"/>
              <a:gd name="connsiteY6" fmla="*/ 7275353 h 847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4280" h="8476540">
                <a:moveTo>
                  <a:pt x="5774280" y="7275353"/>
                </a:moveTo>
                <a:lnTo>
                  <a:pt x="2333635" y="8476540"/>
                </a:lnTo>
                <a:lnTo>
                  <a:pt x="2333635" y="1218479"/>
                </a:lnTo>
                <a:lnTo>
                  <a:pt x="5450" y="2031288"/>
                </a:lnTo>
                <a:lnTo>
                  <a:pt x="0" y="2015898"/>
                </a:lnTo>
                <a:lnTo>
                  <a:pt x="5774279" y="0"/>
                </a:lnTo>
                <a:lnTo>
                  <a:pt x="5774280" y="7275353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0" y="91440"/>
            <a:ext cx="3051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开发过程</a:t>
            </a:r>
            <a:r>
              <a:rPr lang="zh-CN" altLang="en-US" sz="36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介绍</a:t>
            </a:r>
            <a:endParaRPr lang="zh-CN" altLang="en-US" sz="3600" dirty="0">
              <a:solidFill>
                <a:srgbClr val="FFC001"/>
              </a:solidFill>
              <a:latin typeface="Calibri Light" panose="020F0302020204030204" pitchFamily="34" charset="0"/>
            </a:endParaRPr>
          </a:p>
          <a:p>
            <a:endParaRPr kumimoji="1" lang="zh-CN" altLang="en-US" sz="3600" dirty="0">
              <a:solidFill>
                <a:srgbClr val="FFFF00"/>
              </a:solidFill>
            </a:endParaRPr>
          </a:p>
        </p:txBody>
      </p:sp>
      <p:cxnSp>
        <p:nvCxnSpPr>
          <p:cNvPr id="16" name="直接连接符 24"/>
          <p:cNvCxnSpPr/>
          <p:nvPr/>
        </p:nvCxnSpPr>
        <p:spPr>
          <a:xfrm>
            <a:off x="0" y="888985"/>
            <a:ext cx="1415845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62890" y="1131570"/>
            <a:ext cx="5394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（二）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需求分析</a:t>
            </a:r>
            <a:r>
              <a:rPr kumimoji="1" lang="zh-CN" altLang="en-US" dirty="0" smtClean="0"/>
              <a:t>阶段（</a:t>
            </a:r>
            <a:r>
              <a:rPr kumimoji="1" lang="en-US" altLang="zh-CN" dirty="0" smtClean="0"/>
              <a:t>3.16-4.5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2890" y="1870234"/>
            <a:ext cx="5658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确定软件的功能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确定输入输出要求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画</a:t>
            </a:r>
            <a:r>
              <a:rPr kumimoji="1" lang="en-US" altLang="zh-CN" dirty="0" smtClean="0"/>
              <a:t>UML</a:t>
            </a:r>
            <a:r>
              <a:rPr kumimoji="1" lang="zh-CN" altLang="en-US" dirty="0" smtClean="0"/>
              <a:t>图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41" y="1131570"/>
            <a:ext cx="5570258" cy="372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4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 rot="1170071" flipH="1" flipV="1">
            <a:off x="10945284" y="164557"/>
            <a:ext cx="2328185" cy="7272245"/>
          </a:xfrm>
          <a:custGeom>
            <a:avLst/>
            <a:gdLst>
              <a:gd name="connsiteX0" fmla="*/ 2328185 w 2328185"/>
              <a:gd name="connsiteY0" fmla="*/ 7258061 h 7272245"/>
              <a:gd name="connsiteX1" fmla="*/ 2287556 w 2328185"/>
              <a:gd name="connsiteY1" fmla="*/ 7272245 h 7272245"/>
              <a:gd name="connsiteX2" fmla="*/ 0 w 2328185"/>
              <a:gd name="connsiteY2" fmla="*/ 812809 h 7272245"/>
              <a:gd name="connsiteX3" fmla="*/ 2328185 w 2328185"/>
              <a:gd name="connsiteY3" fmla="*/ 0 h 7272245"/>
              <a:gd name="connsiteX4" fmla="*/ 2328185 w 2328185"/>
              <a:gd name="connsiteY4" fmla="*/ 7258061 h 727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8185" h="7272245">
                <a:moveTo>
                  <a:pt x="2328185" y="7258061"/>
                </a:moveTo>
                <a:lnTo>
                  <a:pt x="2287556" y="7272245"/>
                </a:lnTo>
                <a:lnTo>
                  <a:pt x="0" y="812809"/>
                </a:lnTo>
                <a:lnTo>
                  <a:pt x="2328185" y="0"/>
                </a:lnTo>
                <a:lnTo>
                  <a:pt x="2328185" y="725806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1170071" flipH="1" flipV="1">
            <a:off x="7397421" y="-429996"/>
            <a:ext cx="5774280" cy="8476540"/>
          </a:xfrm>
          <a:custGeom>
            <a:avLst/>
            <a:gdLst>
              <a:gd name="connsiteX0" fmla="*/ 5774280 w 5774280"/>
              <a:gd name="connsiteY0" fmla="*/ 7275353 h 8476540"/>
              <a:gd name="connsiteX1" fmla="*/ 2333635 w 5774280"/>
              <a:gd name="connsiteY1" fmla="*/ 8476540 h 8476540"/>
              <a:gd name="connsiteX2" fmla="*/ 2333635 w 5774280"/>
              <a:gd name="connsiteY2" fmla="*/ 1218479 h 8476540"/>
              <a:gd name="connsiteX3" fmla="*/ 5450 w 5774280"/>
              <a:gd name="connsiteY3" fmla="*/ 2031288 h 8476540"/>
              <a:gd name="connsiteX4" fmla="*/ 0 w 5774280"/>
              <a:gd name="connsiteY4" fmla="*/ 2015898 h 8476540"/>
              <a:gd name="connsiteX5" fmla="*/ 5774279 w 5774280"/>
              <a:gd name="connsiteY5" fmla="*/ 0 h 8476540"/>
              <a:gd name="connsiteX6" fmla="*/ 5774280 w 5774280"/>
              <a:gd name="connsiteY6" fmla="*/ 7275353 h 847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4280" h="8476540">
                <a:moveTo>
                  <a:pt x="5774280" y="7275353"/>
                </a:moveTo>
                <a:lnTo>
                  <a:pt x="2333635" y="8476540"/>
                </a:lnTo>
                <a:lnTo>
                  <a:pt x="2333635" y="1218479"/>
                </a:lnTo>
                <a:lnTo>
                  <a:pt x="5450" y="2031288"/>
                </a:lnTo>
                <a:lnTo>
                  <a:pt x="0" y="2015898"/>
                </a:lnTo>
                <a:lnTo>
                  <a:pt x="5774279" y="0"/>
                </a:lnTo>
                <a:lnTo>
                  <a:pt x="5774280" y="7275353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0" y="91440"/>
            <a:ext cx="3051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开发过程</a:t>
            </a:r>
            <a:r>
              <a:rPr lang="zh-CN" altLang="en-US" sz="36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介绍</a:t>
            </a:r>
            <a:endParaRPr lang="zh-CN" altLang="en-US" sz="3600" dirty="0">
              <a:solidFill>
                <a:srgbClr val="FFC001"/>
              </a:solidFill>
              <a:latin typeface="Calibri Light" panose="020F0302020204030204" pitchFamily="34" charset="0"/>
            </a:endParaRPr>
          </a:p>
          <a:p>
            <a:endParaRPr kumimoji="1" lang="zh-CN" altLang="en-US" sz="3600" dirty="0">
              <a:solidFill>
                <a:srgbClr val="FFFF00"/>
              </a:solidFill>
            </a:endParaRPr>
          </a:p>
        </p:txBody>
      </p:sp>
      <p:cxnSp>
        <p:nvCxnSpPr>
          <p:cNvPr id="16" name="直接连接符 24"/>
          <p:cNvCxnSpPr/>
          <p:nvPr/>
        </p:nvCxnSpPr>
        <p:spPr>
          <a:xfrm>
            <a:off x="0" y="888985"/>
            <a:ext cx="1415845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62890" y="1131570"/>
            <a:ext cx="5394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（三）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设计阶段（</a:t>
            </a:r>
            <a:r>
              <a:rPr kumimoji="1" lang="en-US" altLang="zh-CN" dirty="0" smtClean="0"/>
              <a:t>4.6-4.26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接口设计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数据结构设计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输入输出设计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算法设计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" y="888985"/>
            <a:ext cx="5425042" cy="439513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25" y="826186"/>
            <a:ext cx="9423400" cy="3492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88" y="826186"/>
            <a:ext cx="5625308" cy="576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6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 rot="1170071" flipH="1" flipV="1">
            <a:off x="10945284" y="164557"/>
            <a:ext cx="2328185" cy="7272245"/>
          </a:xfrm>
          <a:custGeom>
            <a:avLst/>
            <a:gdLst>
              <a:gd name="connsiteX0" fmla="*/ 2328185 w 2328185"/>
              <a:gd name="connsiteY0" fmla="*/ 7258061 h 7272245"/>
              <a:gd name="connsiteX1" fmla="*/ 2287556 w 2328185"/>
              <a:gd name="connsiteY1" fmla="*/ 7272245 h 7272245"/>
              <a:gd name="connsiteX2" fmla="*/ 0 w 2328185"/>
              <a:gd name="connsiteY2" fmla="*/ 812809 h 7272245"/>
              <a:gd name="connsiteX3" fmla="*/ 2328185 w 2328185"/>
              <a:gd name="connsiteY3" fmla="*/ 0 h 7272245"/>
              <a:gd name="connsiteX4" fmla="*/ 2328185 w 2328185"/>
              <a:gd name="connsiteY4" fmla="*/ 7258061 h 727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8185" h="7272245">
                <a:moveTo>
                  <a:pt x="2328185" y="7258061"/>
                </a:moveTo>
                <a:lnTo>
                  <a:pt x="2287556" y="7272245"/>
                </a:lnTo>
                <a:lnTo>
                  <a:pt x="0" y="812809"/>
                </a:lnTo>
                <a:lnTo>
                  <a:pt x="2328185" y="0"/>
                </a:lnTo>
                <a:lnTo>
                  <a:pt x="2328185" y="725806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1170071" flipH="1" flipV="1">
            <a:off x="7397421" y="-429996"/>
            <a:ext cx="5774280" cy="8476540"/>
          </a:xfrm>
          <a:custGeom>
            <a:avLst/>
            <a:gdLst>
              <a:gd name="connsiteX0" fmla="*/ 5774280 w 5774280"/>
              <a:gd name="connsiteY0" fmla="*/ 7275353 h 8476540"/>
              <a:gd name="connsiteX1" fmla="*/ 2333635 w 5774280"/>
              <a:gd name="connsiteY1" fmla="*/ 8476540 h 8476540"/>
              <a:gd name="connsiteX2" fmla="*/ 2333635 w 5774280"/>
              <a:gd name="connsiteY2" fmla="*/ 1218479 h 8476540"/>
              <a:gd name="connsiteX3" fmla="*/ 5450 w 5774280"/>
              <a:gd name="connsiteY3" fmla="*/ 2031288 h 8476540"/>
              <a:gd name="connsiteX4" fmla="*/ 0 w 5774280"/>
              <a:gd name="connsiteY4" fmla="*/ 2015898 h 8476540"/>
              <a:gd name="connsiteX5" fmla="*/ 5774279 w 5774280"/>
              <a:gd name="connsiteY5" fmla="*/ 0 h 8476540"/>
              <a:gd name="connsiteX6" fmla="*/ 5774280 w 5774280"/>
              <a:gd name="connsiteY6" fmla="*/ 7275353 h 847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4280" h="8476540">
                <a:moveTo>
                  <a:pt x="5774280" y="7275353"/>
                </a:moveTo>
                <a:lnTo>
                  <a:pt x="2333635" y="8476540"/>
                </a:lnTo>
                <a:lnTo>
                  <a:pt x="2333635" y="1218479"/>
                </a:lnTo>
                <a:lnTo>
                  <a:pt x="5450" y="2031288"/>
                </a:lnTo>
                <a:lnTo>
                  <a:pt x="0" y="2015898"/>
                </a:lnTo>
                <a:lnTo>
                  <a:pt x="5774279" y="0"/>
                </a:lnTo>
                <a:lnTo>
                  <a:pt x="5774280" y="7275353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0" y="91440"/>
            <a:ext cx="3051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开发过程</a:t>
            </a:r>
            <a:r>
              <a:rPr lang="zh-CN" altLang="en-US" sz="36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介绍</a:t>
            </a:r>
            <a:endParaRPr lang="zh-CN" altLang="en-US" sz="3600" dirty="0">
              <a:solidFill>
                <a:srgbClr val="FFC001"/>
              </a:solidFill>
              <a:latin typeface="Calibri Light" panose="020F0302020204030204" pitchFamily="34" charset="0"/>
            </a:endParaRPr>
          </a:p>
          <a:p>
            <a:endParaRPr kumimoji="1" lang="zh-CN" altLang="en-US" sz="3600" dirty="0">
              <a:solidFill>
                <a:srgbClr val="FFFF00"/>
              </a:solidFill>
            </a:endParaRPr>
          </a:p>
        </p:txBody>
      </p:sp>
      <p:cxnSp>
        <p:nvCxnSpPr>
          <p:cNvPr id="16" name="直接连接符 24"/>
          <p:cNvCxnSpPr/>
          <p:nvPr/>
        </p:nvCxnSpPr>
        <p:spPr>
          <a:xfrm>
            <a:off x="0" y="888985"/>
            <a:ext cx="1415845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62890" y="1131570"/>
            <a:ext cx="5394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（四）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实现</a:t>
            </a:r>
            <a:r>
              <a:rPr kumimoji="1" lang="zh-CN" altLang="en-US" dirty="0" smtClean="0"/>
              <a:t>阶段（</a:t>
            </a:r>
            <a:r>
              <a:rPr kumimoji="1" lang="en-US" altLang="zh-CN" dirty="0" smtClean="0"/>
              <a:t>4.27-5.10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编写项目源代码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66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382</Words>
  <Application>Microsoft Macintosh PowerPoint</Application>
  <PresentationFormat>宽屏</PresentationFormat>
  <Paragraphs>103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 Black</vt:lpstr>
      <vt:lpstr>Calibri</vt:lpstr>
      <vt:lpstr>Calibri Light</vt:lpstr>
      <vt:lpstr>SimHei</vt:lpstr>
      <vt:lpstr>Yu Gothic UI Light</vt:lpstr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zhongyao.kang</dc:creator>
  <cp:lastModifiedBy>Microsoft Office 用户</cp:lastModifiedBy>
  <cp:revision>298</cp:revision>
  <dcterms:created xsi:type="dcterms:W3CDTF">2016-06-07T15:36:47Z</dcterms:created>
  <dcterms:modified xsi:type="dcterms:W3CDTF">2017-06-20T02:12:30Z</dcterms:modified>
</cp:coreProperties>
</file>