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Filter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David Ye &amp; Charles Han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Evaluate</a:t>
            </a:r>
          </a:p>
        </p:txBody>
      </p:sp>
      <p:sp>
        <p:nvSpPr>
          <p:cNvPr id="184" name="Shape 184"/>
          <p:cNvSpPr/>
          <p:nvPr/>
        </p:nvSpPr>
        <p:spPr>
          <a:xfrm>
            <a:off x="2330852" y="2544417"/>
            <a:ext cx="2691722" cy="27604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rPr dirty="0"/>
              <a:t>Corporation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8484527" y="2544417"/>
            <a:ext cx="2634336" cy="27604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goal</a:t>
            </a:r>
          </a:p>
        </p:txBody>
      </p:sp>
      <p:sp>
        <p:nvSpPr>
          <p:cNvPr id="186" name="Shape 186"/>
          <p:cNvSpPr/>
          <p:nvPr/>
        </p:nvSpPr>
        <p:spPr>
          <a:xfrm>
            <a:off x="2330851" y="6362002"/>
            <a:ext cx="2784487" cy="270248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difficulty</a:t>
            </a:r>
          </a:p>
        </p:txBody>
      </p:sp>
      <p:sp>
        <p:nvSpPr>
          <p:cNvPr id="187" name="Shape 187"/>
          <p:cNvSpPr/>
          <p:nvPr/>
        </p:nvSpPr>
        <p:spPr>
          <a:xfrm>
            <a:off x="8484528" y="6362002"/>
            <a:ext cx="2634336" cy="270248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Efficient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/>
      <p:bldP spid="185" grpId="2" animBg="1" advAuto="0"/>
      <p:bldP spid="186" grpId="3" animBg="1" advAuto="0"/>
      <p:bldP spid="187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123" name="Shape 123"/>
          <p:cNvSpPr/>
          <p:nvPr/>
        </p:nvSpPr>
        <p:spPr>
          <a:xfrm>
            <a:off x="888999" y="4726359"/>
            <a:ext cx="1920461" cy="179948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rPr dirty="0"/>
              <a:t>Art Students</a:t>
            </a:r>
          </a:p>
        </p:txBody>
      </p:sp>
      <p:sp>
        <p:nvSpPr>
          <p:cNvPr id="124" name="Shape 124"/>
          <p:cNvSpPr/>
          <p:nvPr/>
        </p:nvSpPr>
        <p:spPr>
          <a:xfrm>
            <a:off x="6896100" y="4726359"/>
            <a:ext cx="1929848" cy="179948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User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Friendly</a:t>
            </a:r>
          </a:p>
        </p:txBody>
      </p:sp>
      <p:sp>
        <p:nvSpPr>
          <p:cNvPr id="125" name="Shape 125"/>
          <p:cNvSpPr/>
          <p:nvPr/>
        </p:nvSpPr>
        <p:spPr>
          <a:xfrm>
            <a:off x="9956800" y="4726359"/>
            <a:ext cx="1786682" cy="179948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GUI</a:t>
            </a:r>
          </a:p>
        </p:txBody>
      </p:sp>
      <p:sp>
        <p:nvSpPr>
          <p:cNvPr id="126" name="Shape 126"/>
          <p:cNvSpPr/>
          <p:nvPr/>
        </p:nvSpPr>
        <p:spPr>
          <a:xfrm>
            <a:off x="3835400" y="4726359"/>
            <a:ext cx="1929296" cy="179948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Special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Effects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4" grpId="3" animBg="1" advAuto="0"/>
      <p:bldP spid="125" grpId="4" animBg="1" advAuto="0"/>
      <p:bldP spid="126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GUI</a:t>
            </a:r>
          </a:p>
        </p:txBody>
      </p:sp>
      <p:sp>
        <p:nvSpPr>
          <p:cNvPr id="129" name="Shape 129"/>
          <p:cNvSpPr/>
          <p:nvPr/>
        </p:nvSpPr>
        <p:spPr>
          <a:xfrm>
            <a:off x="1790699" y="3419062"/>
            <a:ext cx="3298135" cy="33827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dirty="0"/>
              <a:t>Design</a:t>
            </a:r>
          </a:p>
        </p:txBody>
      </p:sp>
      <p:sp>
        <p:nvSpPr>
          <p:cNvPr id="130" name="Shape 130"/>
          <p:cNvSpPr/>
          <p:nvPr/>
        </p:nvSpPr>
        <p:spPr>
          <a:xfrm>
            <a:off x="8369299" y="3419062"/>
            <a:ext cx="3464891" cy="338278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dirty="0"/>
              <a:t>Implement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/>
      <p:bldP spid="130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</a:t>
            </a:r>
          </a:p>
        </p:txBody>
      </p:sp>
      <p:sp>
        <p:nvSpPr>
          <p:cNvPr id="133" name="Shape 133"/>
          <p:cNvSpPr/>
          <p:nvPr/>
        </p:nvSpPr>
        <p:spPr>
          <a:xfrm>
            <a:off x="902841" y="2174974"/>
            <a:ext cx="11199119" cy="69022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159497" y="2628899"/>
            <a:ext cx="6685807" cy="79107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Label 1</a:t>
            </a:r>
          </a:p>
        </p:txBody>
      </p:sp>
      <p:sp>
        <p:nvSpPr>
          <p:cNvPr id="135" name="Shape 135"/>
          <p:cNvSpPr/>
          <p:nvPr/>
        </p:nvSpPr>
        <p:spPr>
          <a:xfrm>
            <a:off x="1727199" y="4114800"/>
            <a:ext cx="4234707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Entry</a:t>
            </a:r>
          </a:p>
        </p:txBody>
      </p:sp>
      <p:sp>
        <p:nvSpPr>
          <p:cNvPr id="136" name="Shape 136"/>
          <p:cNvSpPr/>
          <p:nvPr/>
        </p:nvSpPr>
        <p:spPr>
          <a:xfrm>
            <a:off x="1727200" y="4914900"/>
            <a:ext cx="4234706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Button 1</a:t>
            </a:r>
          </a:p>
        </p:txBody>
      </p:sp>
      <p:sp>
        <p:nvSpPr>
          <p:cNvPr id="137" name="Shape 137"/>
          <p:cNvSpPr/>
          <p:nvPr/>
        </p:nvSpPr>
        <p:spPr>
          <a:xfrm>
            <a:off x="1727200" y="5714999"/>
            <a:ext cx="4234706" cy="256842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Image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7137400" y="4963517"/>
            <a:ext cx="4234706" cy="217388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Listbox</a:t>
            </a:r>
          </a:p>
        </p:txBody>
      </p:sp>
      <p:sp>
        <p:nvSpPr>
          <p:cNvPr id="139" name="Shape 139"/>
          <p:cNvSpPr/>
          <p:nvPr/>
        </p:nvSpPr>
        <p:spPr>
          <a:xfrm>
            <a:off x="7137400" y="7458323"/>
            <a:ext cx="4234706" cy="791072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Button 2</a:t>
            </a:r>
          </a:p>
        </p:txBody>
      </p:sp>
      <p:sp>
        <p:nvSpPr>
          <p:cNvPr id="140" name="Shape 140"/>
          <p:cNvSpPr/>
          <p:nvPr/>
        </p:nvSpPr>
        <p:spPr>
          <a:xfrm>
            <a:off x="7137400" y="4114800"/>
            <a:ext cx="4234706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Label 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</a:t>
            </a:r>
          </a:p>
        </p:txBody>
      </p:sp>
      <p:sp>
        <p:nvSpPr>
          <p:cNvPr id="143" name="Shape 143"/>
          <p:cNvSpPr/>
          <p:nvPr/>
        </p:nvSpPr>
        <p:spPr>
          <a:xfrm>
            <a:off x="889000" y="2337072"/>
            <a:ext cx="5269856" cy="65780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743700" y="2351038"/>
            <a:ext cx="5269856" cy="6550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406574" y="3429000"/>
            <a:ext cx="4234707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Entry</a:t>
            </a:r>
          </a:p>
        </p:txBody>
      </p:sp>
      <p:sp>
        <p:nvSpPr>
          <p:cNvPr id="146" name="Shape 146"/>
          <p:cNvSpPr/>
          <p:nvPr/>
        </p:nvSpPr>
        <p:spPr>
          <a:xfrm>
            <a:off x="1406574" y="4972794"/>
            <a:ext cx="4234707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Label 2</a:t>
            </a:r>
          </a:p>
        </p:txBody>
      </p:sp>
      <p:sp>
        <p:nvSpPr>
          <p:cNvPr id="147" name="Shape 147"/>
          <p:cNvSpPr/>
          <p:nvPr/>
        </p:nvSpPr>
        <p:spPr>
          <a:xfrm>
            <a:off x="1406574" y="4200897"/>
            <a:ext cx="4234707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Button 1</a:t>
            </a:r>
          </a:p>
        </p:txBody>
      </p:sp>
      <p:sp>
        <p:nvSpPr>
          <p:cNvPr id="148" name="Shape 148"/>
          <p:cNvSpPr/>
          <p:nvPr/>
        </p:nvSpPr>
        <p:spPr>
          <a:xfrm>
            <a:off x="1406574" y="2657102"/>
            <a:ext cx="4234707" cy="5277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Label 1</a:t>
            </a:r>
          </a:p>
        </p:txBody>
      </p:sp>
      <p:sp>
        <p:nvSpPr>
          <p:cNvPr id="149" name="Shape 149"/>
          <p:cNvSpPr/>
          <p:nvPr/>
        </p:nvSpPr>
        <p:spPr>
          <a:xfrm>
            <a:off x="1406574" y="5744691"/>
            <a:ext cx="4234707" cy="207158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Listbox</a:t>
            </a:r>
          </a:p>
        </p:txBody>
      </p:sp>
      <p:sp>
        <p:nvSpPr>
          <p:cNvPr id="150" name="Shape 150"/>
          <p:cNvSpPr/>
          <p:nvPr/>
        </p:nvSpPr>
        <p:spPr>
          <a:xfrm>
            <a:off x="1406574" y="8060382"/>
            <a:ext cx="4234707" cy="5277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Button 2</a:t>
            </a:r>
          </a:p>
        </p:txBody>
      </p:sp>
      <p:pic>
        <p:nvPicPr>
          <p:cNvPr id="151" name="屏幕快照 2017-03-16 下午7.48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2612" y="2908060"/>
            <a:ext cx="4632031" cy="5436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275806" y="3175043"/>
            <a:ext cx="8316467" cy="526778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4805143" y="3524510"/>
            <a:ext cx="7599779" cy="476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00"/>
              <a:t>root = Tk()</a:t>
            </a:r>
            <a:br>
              <a:rPr sz="1100"/>
            </a:br>
            <a:r>
              <a:rPr sz="1100"/>
              <a:t>root.title(</a:t>
            </a:r>
            <a:r>
              <a:rPr sz="1100" b="1">
                <a:solidFill>
                  <a:srgbClr val="009193"/>
                </a:solidFill>
              </a:rPr>
              <a:t>"Image Filter"</a:t>
            </a:r>
            <a:r>
              <a:rPr sz="1100"/>
              <a:t>)</a:t>
            </a:r>
            <a:br>
              <a:rPr sz="1100"/>
            </a:br>
            <a:r>
              <a:rPr sz="1100"/>
              <a:t>root.geometry(</a:t>
            </a:r>
            <a:r>
              <a:rPr sz="1100" b="1">
                <a:solidFill>
                  <a:srgbClr val="009193"/>
                </a:solidFill>
              </a:rPr>
              <a:t>'300x320'</a:t>
            </a:r>
            <a:r>
              <a:rPr sz="1100"/>
              <a:t>)</a:t>
            </a:r>
            <a:br>
              <a:rPr sz="1100"/>
            </a:br>
            <a:br>
              <a:rPr sz="1100"/>
            </a:br>
            <a:r>
              <a:rPr sz="1100"/>
              <a:t>Label(root, </a:t>
            </a:r>
            <a:r>
              <a:rPr sz="1100">
                <a:solidFill>
                  <a:srgbClr val="7B23AA"/>
                </a:solidFill>
              </a:rPr>
              <a:t>text</a:t>
            </a:r>
            <a:r>
              <a:rPr sz="1100"/>
              <a:t>=</a:t>
            </a:r>
            <a:r>
              <a:rPr sz="1100" b="1">
                <a:solidFill>
                  <a:srgbClr val="009193"/>
                </a:solidFill>
              </a:rPr>
              <a:t>'Image Filter'</a:t>
            </a:r>
            <a:r>
              <a:rPr sz="1100"/>
              <a:t>, </a:t>
            </a:r>
            <a:r>
              <a:rPr sz="1100">
                <a:solidFill>
                  <a:srgbClr val="7B23AA"/>
                </a:solidFill>
              </a:rPr>
              <a:t>font</a:t>
            </a:r>
            <a:r>
              <a:rPr sz="1100"/>
              <a:t>=(</a:t>
            </a:r>
            <a:r>
              <a:rPr sz="1100" b="1">
                <a:solidFill>
                  <a:srgbClr val="009193"/>
                </a:solidFill>
              </a:rPr>
              <a:t>'Arial'</a:t>
            </a:r>
            <a:r>
              <a:rPr sz="1100"/>
              <a:t>, </a:t>
            </a:r>
            <a:r>
              <a:rPr sz="1100">
                <a:solidFill>
                  <a:srgbClr val="0433FF"/>
                </a:solidFill>
              </a:rPr>
              <a:t>20</a:t>
            </a:r>
            <a:r>
              <a:rPr sz="1100"/>
              <a:t>)).pack(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 )</a:t>
            </a:r>
            <a:br>
              <a:rPr sz="1100"/>
            </a:br>
            <a:br>
              <a:rPr sz="1100"/>
            </a:br>
            <a:r>
              <a:rPr sz="1100"/>
              <a:t>frm = Frame(root)</a:t>
            </a:r>
            <a:br>
              <a:rPr sz="1100"/>
            </a:br>
            <a:br>
              <a:rPr sz="1100"/>
            </a:br>
            <a:r>
              <a:rPr sz="1100"/>
              <a:t>var = StringVar()</a:t>
            </a:r>
            <a:br>
              <a:rPr sz="1100"/>
            </a:br>
            <a:r>
              <a:rPr sz="1100"/>
              <a:t>e = Entry(frm , </a:t>
            </a:r>
            <a:r>
              <a:rPr sz="1100">
                <a:solidFill>
                  <a:srgbClr val="7B23AA"/>
                </a:solidFill>
              </a:rPr>
              <a:t>textvariable </a:t>
            </a:r>
            <a:r>
              <a:rPr sz="1100"/>
              <a:t>= var).pack(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=TOP)</a:t>
            </a:r>
            <a:br>
              <a:rPr sz="1100"/>
            </a:br>
            <a:br>
              <a:rPr sz="1100"/>
            </a:br>
            <a:r>
              <a:rPr sz="1100"/>
              <a:t>Button(frm , </a:t>
            </a:r>
            <a:r>
              <a:rPr sz="1100">
                <a:solidFill>
                  <a:srgbClr val="7B23AA"/>
                </a:solidFill>
              </a:rPr>
              <a:t>text</a:t>
            </a:r>
            <a:r>
              <a:rPr sz="1100"/>
              <a:t>=</a:t>
            </a:r>
            <a:r>
              <a:rPr sz="1100" b="1">
                <a:solidFill>
                  <a:srgbClr val="009193"/>
                </a:solidFill>
              </a:rPr>
              <a:t>"show image"</a:t>
            </a:r>
            <a:r>
              <a:rPr sz="1100"/>
              <a:t>, </a:t>
            </a:r>
            <a:r>
              <a:rPr sz="1100">
                <a:solidFill>
                  <a:srgbClr val="7B23AA"/>
                </a:solidFill>
              </a:rPr>
              <a:t>command </a:t>
            </a:r>
            <a:r>
              <a:rPr sz="1100"/>
              <a:t>= show).pack(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=TOP)</a:t>
            </a:r>
            <a:br>
              <a:rPr sz="1100"/>
            </a:br>
            <a:br>
              <a:rPr sz="1100"/>
            </a:br>
            <a:r>
              <a:rPr sz="1100"/>
              <a:t>Label(frm, </a:t>
            </a:r>
            <a:r>
              <a:rPr sz="1100">
                <a:solidFill>
                  <a:srgbClr val="7B23AA"/>
                </a:solidFill>
              </a:rPr>
              <a:t>text</a:t>
            </a:r>
            <a:r>
              <a:rPr sz="1100"/>
              <a:t>=</a:t>
            </a:r>
            <a:r>
              <a:rPr sz="1100" b="1">
                <a:solidFill>
                  <a:srgbClr val="009193"/>
                </a:solidFill>
              </a:rPr>
              <a:t>'Choose Filter'</a:t>
            </a:r>
            <a:r>
              <a:rPr sz="1100"/>
              <a:t>, </a:t>
            </a:r>
            <a:r>
              <a:rPr sz="1100">
                <a:solidFill>
                  <a:srgbClr val="7B23AA"/>
                </a:solidFill>
              </a:rPr>
              <a:t>font</a:t>
            </a:r>
            <a:r>
              <a:rPr sz="1100"/>
              <a:t>=(</a:t>
            </a:r>
            <a:r>
              <a:rPr sz="1100" b="1">
                <a:solidFill>
                  <a:srgbClr val="009193"/>
                </a:solidFill>
              </a:rPr>
              <a:t>'Arial'</a:t>
            </a:r>
            <a:r>
              <a:rPr sz="1100"/>
              <a:t>, </a:t>
            </a:r>
            <a:r>
              <a:rPr sz="1100">
                <a:solidFill>
                  <a:srgbClr val="0433FF"/>
                </a:solidFill>
              </a:rPr>
              <a:t>15</a:t>
            </a:r>
            <a:r>
              <a:rPr sz="1100"/>
              <a:t>)).pack(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=TOP)</a:t>
            </a:r>
            <a:br>
              <a:rPr sz="1100"/>
            </a:br>
            <a:br>
              <a:rPr sz="1100"/>
            </a:br>
            <a:r>
              <a:rPr sz="1100"/>
              <a:t>li = StringVar()</a:t>
            </a:r>
            <a:br>
              <a:rPr sz="1100"/>
            </a:br>
            <a:r>
              <a:rPr sz="1100"/>
              <a:t>lb = Listbox(frm ,  </a:t>
            </a:r>
            <a:r>
              <a:rPr sz="1100">
                <a:solidFill>
                  <a:srgbClr val="7B23AA"/>
                </a:solidFill>
              </a:rPr>
              <a:t>listvariable </a:t>
            </a:r>
            <a:r>
              <a:rPr sz="1100"/>
              <a:t>= li)</a:t>
            </a:r>
            <a:br>
              <a:rPr sz="1100"/>
            </a:br>
            <a:r>
              <a:rPr sz="1100"/>
              <a:t>li.set((</a:t>
            </a:r>
            <a:r>
              <a:rPr sz="1100" b="1">
                <a:solidFill>
                  <a:srgbClr val="009193"/>
                </a:solidFill>
              </a:rPr>
              <a:t>"blackandwhite"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"salt"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"sketch"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"blur"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"detail"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"edgeenhance"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"emboss"</a:t>
            </a:r>
            <a:r>
              <a:rPr sz="1100"/>
              <a:t>,</a:t>
            </a:r>
            <a:r>
              <a:rPr sz="1100" b="1">
                <a:solidFill>
                  <a:srgbClr val="009193"/>
                </a:solidFill>
              </a:rPr>
              <a:t>"smooth"</a:t>
            </a:r>
            <a:r>
              <a:rPr sz="1100"/>
              <a:t>))</a:t>
            </a:r>
            <a:br>
              <a:rPr sz="1100"/>
            </a:br>
            <a:r>
              <a:rPr sz="1100"/>
              <a:t>lb.bind(</a:t>
            </a:r>
            <a:r>
              <a:rPr sz="1100" b="1">
                <a:solidFill>
                  <a:srgbClr val="009193"/>
                </a:solidFill>
              </a:rPr>
              <a:t>'&lt;ButtonRelease-1&gt;'</a:t>
            </a:r>
            <a:r>
              <a:rPr sz="1100"/>
              <a:t>, get_name)</a:t>
            </a:r>
            <a:br>
              <a:rPr sz="1100"/>
            </a:br>
            <a:r>
              <a:rPr sz="1100"/>
              <a:t>lb.pack(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 )</a:t>
            </a:r>
            <a:br>
              <a:rPr sz="1100"/>
            </a:br>
            <a:br>
              <a:rPr sz="1100"/>
            </a:br>
            <a:r>
              <a:rPr sz="1100"/>
              <a:t>Button(frm , </a:t>
            </a:r>
            <a:r>
              <a:rPr sz="1100">
                <a:solidFill>
                  <a:srgbClr val="7B23AA"/>
                </a:solidFill>
              </a:rPr>
              <a:t>text</a:t>
            </a:r>
            <a:r>
              <a:rPr sz="1100"/>
              <a:t>=</a:t>
            </a:r>
            <a:r>
              <a:rPr sz="1100" b="1">
                <a:solidFill>
                  <a:srgbClr val="009193"/>
                </a:solidFill>
              </a:rPr>
              <a:t>"Save"</a:t>
            </a:r>
            <a:r>
              <a:rPr sz="1100"/>
              <a:t>,</a:t>
            </a:r>
            <a:r>
              <a:rPr sz="1100">
                <a:solidFill>
                  <a:srgbClr val="7B23AA"/>
                </a:solidFill>
              </a:rPr>
              <a:t>command </a:t>
            </a:r>
            <a:r>
              <a:rPr sz="1100"/>
              <a:t>= save).pack(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 )</a:t>
            </a:r>
            <a:br>
              <a:rPr sz="1100"/>
            </a:br>
            <a:br>
              <a:rPr sz="1100"/>
            </a:br>
            <a:r>
              <a:rPr sz="1100"/>
              <a:t>frm.pack(</a:t>
            </a:r>
            <a:r>
              <a:rPr sz="1100">
                <a:solidFill>
                  <a:srgbClr val="7B23AA"/>
                </a:solidFill>
              </a:rPr>
              <a:t>side</a:t>
            </a:r>
            <a:r>
              <a:rPr sz="1100"/>
              <a:t>=TOP)</a:t>
            </a:r>
            <a:br>
              <a:rPr sz="1100"/>
            </a:br>
            <a:r>
              <a:rPr sz="1100"/>
              <a:t>frm.pack()</a:t>
            </a:r>
            <a:br>
              <a:rPr sz="1100"/>
            </a:br>
            <a:r>
              <a:rPr sz="1100"/>
              <a:t>root.mainloop()</a:t>
            </a:r>
            <a:br/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48694" y="1302761"/>
            <a:ext cx="1473299" cy="1472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Label 1</a:t>
            </a:r>
          </a:p>
        </p:txBody>
      </p:sp>
      <p:sp>
        <p:nvSpPr>
          <p:cNvPr id="157" name="Shape 157"/>
          <p:cNvSpPr/>
          <p:nvPr/>
        </p:nvSpPr>
        <p:spPr>
          <a:xfrm>
            <a:off x="148694" y="3959426"/>
            <a:ext cx="1473299" cy="1472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Button 1</a:t>
            </a:r>
          </a:p>
        </p:txBody>
      </p:sp>
      <p:sp>
        <p:nvSpPr>
          <p:cNvPr id="158" name="Shape 158"/>
          <p:cNvSpPr/>
          <p:nvPr/>
        </p:nvSpPr>
        <p:spPr>
          <a:xfrm>
            <a:off x="148694" y="6616090"/>
            <a:ext cx="1473299" cy="1472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Listbox</a:t>
            </a:r>
          </a:p>
        </p:txBody>
      </p:sp>
      <p:sp>
        <p:nvSpPr>
          <p:cNvPr id="159" name="Shape 159"/>
          <p:cNvSpPr/>
          <p:nvPr/>
        </p:nvSpPr>
        <p:spPr>
          <a:xfrm>
            <a:off x="2351864" y="2735204"/>
            <a:ext cx="1473298" cy="1472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Entry</a:t>
            </a:r>
          </a:p>
        </p:txBody>
      </p:sp>
      <p:sp>
        <p:nvSpPr>
          <p:cNvPr id="160" name="Shape 160"/>
          <p:cNvSpPr/>
          <p:nvPr/>
        </p:nvSpPr>
        <p:spPr>
          <a:xfrm>
            <a:off x="2351864" y="7818617"/>
            <a:ext cx="1473298" cy="14721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Button 2</a:t>
            </a:r>
          </a:p>
        </p:txBody>
      </p:sp>
      <p:sp>
        <p:nvSpPr>
          <p:cNvPr id="161" name="Shape 161"/>
          <p:cNvSpPr/>
          <p:nvPr/>
        </p:nvSpPr>
        <p:spPr>
          <a:xfrm>
            <a:off x="2351864" y="5276910"/>
            <a:ext cx="1473298" cy="14721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Label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3" animBg="1" advAuto="0"/>
      <p:bldP spid="158" grpId="5" animBg="1" advAuto="0"/>
      <p:bldP spid="159" grpId="2" animBg="1" advAuto="0"/>
      <p:bldP spid="160" grpId="6" animBg="1" advAuto="0"/>
      <p:bldP spid="16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164" name="Shape 164"/>
          <p:cNvSpPr/>
          <p:nvPr/>
        </p:nvSpPr>
        <p:spPr>
          <a:xfrm>
            <a:off x="1790699" y="3816350"/>
            <a:ext cx="3165881" cy="318357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t>configuration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7958317" y="3816350"/>
            <a:ext cx="3165880" cy="318357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t>Image 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  <p:bldP spid="165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655872" y="2881413"/>
            <a:ext cx="5524769" cy="627506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488255" y="2881413"/>
            <a:ext cx="5524769" cy="627506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70971" y="3684170"/>
            <a:ext cx="401378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def </a:t>
            </a:r>
            <a:r>
              <a:t>process(</a:t>
            </a:r>
            <a:r>
              <a:rPr>
                <a:solidFill>
                  <a:srgbClr val="929292"/>
                </a:solidFill>
              </a:rPr>
              <a:t>event</a:t>
            </a:r>
            <a:r>
              <a:t>):</a:t>
            </a:r>
            <a:br/>
            <a:r>
              <a:t>    a=var.get()</a:t>
            </a:r>
            <a:br/>
            <a:r>
              <a:t>    image = I.open(a)</a:t>
            </a:r>
            <a:br/>
            <a:r>
              <a:t>    name=lb.get(lb.curselection())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"blackandwhite"</a:t>
            </a:r>
            <a:r>
              <a:t>:</a:t>
            </a:r>
            <a:br/>
            <a:r>
              <a:t>        blackwhite(image,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name==</a:t>
            </a:r>
            <a:r>
              <a:rPr b="1">
                <a:solidFill>
                  <a:srgbClr val="009193"/>
                </a:solidFill>
              </a:rPr>
              <a:t>"salt"</a:t>
            </a:r>
            <a:r>
              <a:t>:</a:t>
            </a:r>
            <a:br/>
            <a:r>
              <a:t>        salt(image,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"sketch"</a:t>
            </a:r>
            <a:r>
              <a:t>:</a:t>
            </a:r>
            <a:br/>
            <a:r>
              <a:t>        sketch(image,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</a:t>
            </a:r>
            <a:r>
              <a:rPr b="1">
                <a:solidFill>
                  <a:srgbClr val="009193"/>
                </a:solidFill>
              </a:rPr>
              <a:t>"blur"</a:t>
            </a:r>
            <a:r>
              <a:t>:</a:t>
            </a:r>
            <a:br/>
            <a:r>
              <a:t>        blur(image,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</a:t>
            </a:r>
            <a:r>
              <a:rPr b="1">
                <a:solidFill>
                  <a:srgbClr val="009193"/>
                </a:solidFill>
              </a:rPr>
              <a:t>"detail"</a:t>
            </a:r>
            <a:r>
              <a:t>:</a:t>
            </a:r>
            <a:br/>
            <a:r>
              <a:t>        detail(image,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</a:t>
            </a:r>
            <a:r>
              <a:rPr b="1">
                <a:solidFill>
                  <a:srgbClr val="009193"/>
                </a:solidFill>
              </a:rPr>
              <a:t>"edgeenhance"</a:t>
            </a:r>
            <a:r>
              <a:t>:</a:t>
            </a:r>
            <a:br/>
            <a:r>
              <a:t>        edgeenhance(image,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"emboss"</a:t>
            </a:r>
            <a:r>
              <a:t>:</a:t>
            </a:r>
            <a:br/>
            <a:r>
              <a:t>        emboss(image,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name==</a:t>
            </a:r>
            <a:r>
              <a:rPr b="1">
                <a:solidFill>
                  <a:srgbClr val="009193"/>
                </a:solidFill>
              </a:rPr>
              <a:t>"smooth"</a:t>
            </a:r>
            <a:r>
              <a:t>:</a:t>
            </a:r>
            <a:br/>
            <a:r>
              <a:t>        smooth(image,</a:t>
            </a:r>
            <a:r>
              <a:rPr>
                <a:solidFill>
                  <a:srgbClr val="0433FF"/>
                </a:solidFill>
              </a:rPr>
              <a:t>0</a:t>
            </a:r>
            <a:r>
              <a:t>)</a:t>
            </a:r>
          </a:p>
        </p:txBody>
      </p:sp>
      <p:sp>
        <p:nvSpPr>
          <p:cNvPr id="171" name="Shape 171"/>
          <p:cNvSpPr/>
          <p:nvPr/>
        </p:nvSpPr>
        <p:spPr>
          <a:xfrm>
            <a:off x="7296674" y="3567846"/>
            <a:ext cx="4243165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def </a:t>
            </a:r>
            <a:r>
              <a:t>save():</a:t>
            </a:r>
            <a:br/>
            <a:r>
              <a:t>    a = var.get()</a:t>
            </a:r>
            <a:br/>
            <a:r>
              <a:t>    image = I.open(a)</a:t>
            </a:r>
            <a:br/>
            <a:r>
              <a:t>    name = lb.get(lb.curselection())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"blackandwhite"</a:t>
            </a:r>
            <a:r>
              <a:t>:</a:t>
            </a:r>
            <a:br/>
            <a:r>
              <a:t>        blackwhite(image,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"salt"</a:t>
            </a:r>
            <a:r>
              <a:t>:</a:t>
            </a:r>
            <a:br/>
            <a:r>
              <a:t>        salt(image,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"sketch"</a:t>
            </a:r>
            <a:r>
              <a:t>:</a:t>
            </a:r>
            <a:br/>
            <a:r>
              <a:t>        sketch(image,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"blur"</a:t>
            </a:r>
            <a:r>
              <a:t>:</a:t>
            </a:r>
            <a:br/>
            <a:r>
              <a:t>        blur(image,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"detail"</a:t>
            </a:r>
            <a:r>
              <a:t>:</a:t>
            </a:r>
            <a:br/>
            <a:r>
              <a:t>        detail(image,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"edgeenhance"</a:t>
            </a:r>
            <a:r>
              <a:t>:</a:t>
            </a:r>
            <a:br/>
            <a:r>
              <a:t>        edgeenhance(image,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"emboss"</a:t>
            </a:r>
            <a:r>
              <a:t>:</a:t>
            </a:r>
            <a:br/>
            <a:r>
              <a:t>        emboss(image,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elif </a:t>
            </a:r>
            <a:r>
              <a:t>name == </a:t>
            </a:r>
            <a:r>
              <a:rPr b="1">
                <a:solidFill>
                  <a:srgbClr val="009193"/>
                </a:solidFill>
              </a:rPr>
              <a:t>"smooth"</a:t>
            </a:r>
            <a:r>
              <a:t>:</a:t>
            </a:r>
            <a:br/>
            <a:r>
              <a:t>        smooth(image,</a:t>
            </a:r>
            <a:r>
              <a:rPr>
                <a:solidFill>
                  <a:srgbClr val="0433FF"/>
                </a:solidFill>
              </a:rPr>
              <a:t>1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Image Filter</a:t>
            </a:r>
          </a:p>
        </p:txBody>
      </p:sp>
      <p:sp>
        <p:nvSpPr>
          <p:cNvPr id="174" name="Shape 174"/>
          <p:cNvSpPr/>
          <p:nvPr/>
        </p:nvSpPr>
        <p:spPr>
          <a:xfrm>
            <a:off x="974109" y="6427305"/>
            <a:ext cx="1795595" cy="15974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rPr dirty="0"/>
              <a:t>edge enhance</a:t>
            </a:r>
          </a:p>
        </p:txBody>
      </p:sp>
      <p:sp>
        <p:nvSpPr>
          <p:cNvPr id="175" name="Shape 175"/>
          <p:cNvSpPr/>
          <p:nvPr/>
        </p:nvSpPr>
        <p:spPr>
          <a:xfrm>
            <a:off x="2313331" y="3410473"/>
            <a:ext cx="1556129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black &amp;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white</a:t>
            </a:r>
          </a:p>
        </p:txBody>
      </p:sp>
      <p:sp>
        <p:nvSpPr>
          <p:cNvPr id="176" name="Shape 176"/>
          <p:cNvSpPr/>
          <p:nvPr/>
        </p:nvSpPr>
        <p:spPr>
          <a:xfrm>
            <a:off x="3349222" y="6465981"/>
            <a:ext cx="1556129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blur</a:t>
            </a:r>
          </a:p>
        </p:txBody>
      </p:sp>
      <p:sp>
        <p:nvSpPr>
          <p:cNvPr id="177" name="Shape 177"/>
          <p:cNvSpPr/>
          <p:nvPr/>
        </p:nvSpPr>
        <p:spPr>
          <a:xfrm>
            <a:off x="8099449" y="6427305"/>
            <a:ext cx="1707160" cy="159748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emboss</a:t>
            </a:r>
          </a:p>
        </p:txBody>
      </p:sp>
      <p:sp>
        <p:nvSpPr>
          <p:cNvPr id="178" name="Shape 178"/>
          <p:cNvSpPr/>
          <p:nvPr/>
        </p:nvSpPr>
        <p:spPr>
          <a:xfrm>
            <a:off x="5724336" y="6465981"/>
            <a:ext cx="1556128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detail</a:t>
            </a:r>
          </a:p>
        </p:txBody>
      </p:sp>
      <p:sp>
        <p:nvSpPr>
          <p:cNvPr id="179" name="Shape 179"/>
          <p:cNvSpPr/>
          <p:nvPr/>
        </p:nvSpPr>
        <p:spPr>
          <a:xfrm>
            <a:off x="5724336" y="3410473"/>
            <a:ext cx="1556128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salt</a:t>
            </a:r>
          </a:p>
        </p:txBody>
      </p:sp>
      <p:sp>
        <p:nvSpPr>
          <p:cNvPr id="180" name="Shape 180"/>
          <p:cNvSpPr/>
          <p:nvPr/>
        </p:nvSpPr>
        <p:spPr>
          <a:xfrm>
            <a:off x="9135340" y="3410473"/>
            <a:ext cx="1556129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sketch</a:t>
            </a:r>
          </a:p>
        </p:txBody>
      </p:sp>
      <p:sp>
        <p:nvSpPr>
          <p:cNvPr id="181" name="Shape 181"/>
          <p:cNvSpPr/>
          <p:nvPr/>
        </p:nvSpPr>
        <p:spPr>
          <a:xfrm>
            <a:off x="10474562" y="6465981"/>
            <a:ext cx="1730690" cy="15588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Smooth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4" animBg="1" advAuto="0"/>
      <p:bldP spid="175" grpId="1" animBg="1" advAuto="0"/>
      <p:bldP spid="176" grpId="5" animBg="1" advAuto="0"/>
      <p:bldP spid="177" grpId="7" animBg="1" advAuto="0"/>
      <p:bldP spid="178" grpId="6" animBg="1" advAuto="0"/>
      <p:bldP spid="179" grpId="2" animBg="1" advAuto="0"/>
      <p:bldP spid="180" grpId="3" animBg="1" advAuto="0"/>
      <p:bldP spid="181" grpId="8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自定义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Helvetica Light</vt:lpstr>
      <vt:lpstr>Helvetica Neue</vt:lpstr>
      <vt:lpstr>Menlo</vt:lpstr>
      <vt:lpstr>Black</vt:lpstr>
      <vt:lpstr>Image Filter</vt:lpstr>
      <vt:lpstr>Background</vt:lpstr>
      <vt:lpstr>GUI</vt:lpstr>
      <vt:lpstr>DESIGN</vt:lpstr>
      <vt:lpstr>DESIGN</vt:lpstr>
      <vt:lpstr>Implement</vt:lpstr>
      <vt:lpstr>Functions</vt:lpstr>
      <vt:lpstr>Configuration</vt:lpstr>
      <vt:lpstr>Image Filter</vt:lpstr>
      <vt:lpstr>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</dc:title>
  <cp:lastModifiedBy>David Ye</cp:lastModifiedBy>
  <cp:revision>4</cp:revision>
  <dcterms:modified xsi:type="dcterms:W3CDTF">2017-03-17T03:55:24Z</dcterms:modified>
</cp:coreProperties>
</file>