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71" r:id="rId5"/>
    <p:sldId id="257" r:id="rId6"/>
    <p:sldId id="264" r:id="rId7"/>
    <p:sldId id="285" r:id="rId8"/>
    <p:sldId id="286" r:id="rId9"/>
    <p:sldId id="287" r:id="rId10"/>
    <p:sldId id="280" r:id="rId11"/>
    <p:sldId id="259" r:id="rId12"/>
    <p:sldId id="281" r:id="rId13"/>
    <p:sldId id="288" r:id="rId14"/>
    <p:sldId id="290" r:id="rId15"/>
    <p:sldId id="261" r:id="rId16"/>
    <p:sldId id="291" r:id="rId17"/>
    <p:sldId id="262" r:id="rId18"/>
    <p:sldId id="263" r:id="rId19"/>
    <p:sldId id="258" r:id="rId20"/>
    <p:sldId id="283" r:id="rId21"/>
    <p:sldId id="284" r:id="rId22"/>
    <p:sldId id="26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199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320" y="903605"/>
            <a:ext cx="10119360" cy="2186940"/>
          </a:xfrm>
        </p:spPr>
        <p:txBody>
          <a:bodyPr>
            <a:normAutofit/>
          </a:bodyPr>
          <a:lstStyle/>
          <a:p>
            <a:pPr algn="ctr"/>
            <a:r>
              <a:rPr lang="en-US" altLang="zh-CN" sz="3555" i="1" dirty="0">
                <a:effectLst/>
                <a:latin typeface="Times New Roman Italic" panose="02020603050405020304" charset="0"/>
                <a:cs typeface="Times New Roman Italic" panose="02020603050405020304" charset="0"/>
              </a:rPr>
              <a:t>A Skewed Loss Function for Correcting Predictive Bias in Brain Age Prediction </a:t>
            </a:r>
            <a:endParaRPr lang="en-US" altLang="zh-CN" sz="3555" i="1" dirty="0">
              <a:effectLst/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03680" y="3589020"/>
            <a:ext cx="9184640" cy="1655445"/>
          </a:xfrm>
        </p:spPr>
        <p:txBody>
          <a:bodyPr>
            <a:noAutofit/>
          </a:bodyPr>
          <a:lstStyle/>
          <a:p>
            <a:endParaRPr lang="en-US" altLang="zh-CN" sz="23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Hanzhi Wang, Matthias S. Treder, David Marshall, 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Derek K. Jones, Yuhua Li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200" dirty="0">
                <a:latin typeface="Times New Roman Regular" panose="02020603050405020304" charset="0"/>
                <a:cs typeface="Times New Roman Regular" panose="02020603050405020304" charset="0"/>
              </a:rPr>
              <a:t>Accepted by IEEE Transactions on Medical Imaging</a:t>
            </a:r>
            <a:endParaRPr lang="en-US" altLang="zh-CN" sz="2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1330" y="407670"/>
            <a:ext cx="935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Integrated approach</a:t>
            </a:r>
            <a:r>
              <a:rPr lang="en-US" altLang="zh-CN" sz="2400" baseline="300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[5]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: 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500" y="1253490"/>
            <a:ext cx="10091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Matthias et.al developed an integrated approach by adding the correlation constraints into the model, turning the optimizations into a constraint optimization problem. 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They has obtained analytical solutions for Linear, Ridge and Kernel Ridge regression.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334E55B0-647D-440b-865C-3EC943EB4CBC-6" descr="/private/var/folders/9y/pk5trhzx5cx__428dqhd9jlr0000gn/T/com.kingsoft.wpsoffice.mac/wpsoffice.hfSNnt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645" y="3164205"/>
            <a:ext cx="3962400" cy="645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4300" y="6106160"/>
            <a:ext cx="5539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[5] </a:t>
            </a:r>
            <a:r>
              <a:rPr lang="zh-CN" altLang="en-US" sz="1200"/>
              <a:t>M. S. Treder, J. P. Shock, D. J. Stein, S. Du Plessis, S. Seedat, and K. A. Tsvetanov, “Correlation constraints for regression models: Controlling bias in brain age prediction,” Frontiers in psychiatry, vol. 12, 2021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3050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Skewed loss function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2-22 下午12.08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2315845"/>
            <a:ext cx="3436620" cy="2593340"/>
          </a:xfrm>
          <a:prstGeom prst="rect">
            <a:avLst/>
          </a:prstGeom>
        </p:spPr>
      </p:pic>
      <p:pic>
        <p:nvPicPr>
          <p:cNvPr id="6" name="图片 5" descr="1F3DEBED-8EFE-4F62-8E8A-2EC8F09DEFA1_4_5005_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315845"/>
            <a:ext cx="3435985" cy="2593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060" y="690880"/>
            <a:ext cx="9685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+mj-ea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Font typeface="+mj-ea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firstly observe that loss functions are typically symmetric. Therefore, overestimations and underestimations are treated equally.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Font typeface="+mj-ea"/>
              <a:buNone/>
            </a:pP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1" name="图片 10" descr="wang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315845"/>
            <a:ext cx="9944100" cy="307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3050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Skewed loss function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810" y="690880"/>
            <a:ext cx="10091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Two points shoud be noted: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Parameter lambda controls the level of the skew. The youngest participant has the largest level of left skew and the oldest paticipant has the largest level of right skew.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AutoNum type="arabicPeriod"/>
            </a:pP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The range of lambda is controlled within [-lambda_max, +lambda_max].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skewed_loss_functions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1015"/>
            <a:ext cx="1219200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3050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Skewed loss function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810" y="690880"/>
            <a:ext cx="10091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The skewed loss function can be defined as 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334E55B0-647D-440b-865C-3EC943EB4CBC-3" descr="/private/var/folders/9y/pk5trhzx5cx__428dqhd9jlr0000gn/T/com.kingsoft.wpsoffice.mac/wpsoffice.EmWAAL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180" y="1193800"/>
            <a:ext cx="4792980" cy="269240"/>
          </a:xfrm>
          <a:prstGeom prst="rect">
            <a:avLst/>
          </a:prstGeom>
        </p:spPr>
      </p:pic>
      <p:pic>
        <p:nvPicPr>
          <p:cNvPr id="11" name="图片 10" descr="wa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725930"/>
            <a:ext cx="9944100" cy="2183130"/>
          </a:xfrm>
          <a:prstGeom prst="rect">
            <a:avLst/>
          </a:prstGeom>
        </p:spPr>
      </p:pic>
      <p:pic>
        <p:nvPicPr>
          <p:cNvPr id="12" name="图片 11" descr="wan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" y="4171950"/>
            <a:ext cx="9944100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8295" y="217170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Potential problems for the skewed loss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图片 6" descr="skewed_loss_functions_1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320" y="2312670"/>
            <a:ext cx="4171950" cy="3114675"/>
          </a:xfrm>
          <a:prstGeom prst="rect">
            <a:avLst/>
          </a:prstGeom>
        </p:spPr>
      </p:pic>
      <p:pic>
        <p:nvPicPr>
          <p:cNvPr id="8" name="图片 7" descr="skewed_loss_functions_1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" y="2312670"/>
            <a:ext cx="4183380" cy="3114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8185" y="940435"/>
            <a:ext cx="9271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By setting the hyperparameter lambda_max with different values, the model may not give the same result each time.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17170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Potential problems for the skewed loss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185" y="940435"/>
            <a:ext cx="9271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By setting the hyperparameter with different values, a zero ADC at the end of training can not be guaranteed.</a:t>
            </a:r>
            <a:endParaRPr lang="en-US" altLang="zh-CN"/>
          </a:p>
        </p:txBody>
      </p:sp>
      <p:pic>
        <p:nvPicPr>
          <p:cNvPr id="7" name="图片 6" descr="wan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915" y="1558925"/>
            <a:ext cx="8465820" cy="2379345"/>
          </a:xfrm>
          <a:prstGeom prst="rect">
            <a:avLst/>
          </a:prstGeom>
        </p:spPr>
      </p:pic>
      <p:pic>
        <p:nvPicPr>
          <p:cNvPr id="8" name="图片 7" descr="wang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5" y="4044950"/>
            <a:ext cx="8465185" cy="2379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17170"/>
            <a:ext cx="806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Our solution for searching the optimal value of lambda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465" y="1054735"/>
            <a:ext cx="9367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 the early training process, we set lambda to different values every a few epoches. Then we calculate the ADC for each value of lambda.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Fit a linear regression between the lambda and the ADC. Then select the lambda that gives zero ADC value as the next lambda.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Repeat step 2 </a:t>
            </a:r>
            <a:r>
              <a:rPr lang="en-US" altLang="zh-CN">
                <a:sym typeface="+mn-ea"/>
              </a:rPr>
              <a:t>every a few epoches</a:t>
            </a:r>
            <a:r>
              <a:rPr lang="en-US" altLang="zh-CN"/>
              <a:t> until the end of training. </a:t>
            </a:r>
            <a:endParaRPr lang="en-US" altLang="zh-CN"/>
          </a:p>
        </p:txBody>
      </p:sp>
      <p:pic>
        <p:nvPicPr>
          <p:cNvPr id="6" name="图片 5" descr="wan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3295015"/>
            <a:ext cx="8641080" cy="3027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ang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2350770"/>
            <a:ext cx="8999220" cy="3005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295" y="217170"/>
            <a:ext cx="806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Robustness of the skewed loss function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800" y="949960"/>
            <a:ext cx="9367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The skewed loss has been validated on two publicly available datasets using three different model architectures. It also works on different correlation metrics (Pearson’s r &amp; Spearman’s rank corrrelation).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17170"/>
            <a:ext cx="806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Datasets and model comparisons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2-21 下午8.34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0" y="1136650"/>
            <a:ext cx="70612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217170"/>
            <a:ext cx="806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Datasets and model comparisons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2-21 下午8.34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843915"/>
            <a:ext cx="9901555" cy="5692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8055" y="1151890"/>
            <a:ext cx="885380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2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Brain Age Prediction and related predictive bias explained.</a:t>
            </a: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Existing approaches to solve the bias in the literature.</a:t>
            </a: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Our proposed approach using the skewed loss.</a:t>
            </a: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Experiment results and model comparisons. </a:t>
            </a:r>
            <a:endParaRPr lang="en-US" altLang="zh-CN" sz="22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565" y="321945"/>
            <a:ext cx="5357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Outline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9890" y="34353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Summary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430" y="1202690"/>
            <a:ext cx="9271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skewed loss function acts as an alternative correction method to the two-stage approach, whereas it achieves significantly better accuracy.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skewed loss is robust to different datasets and model architectures. It could also be generalized to different problems other than brain age prediction.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32194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Brain Age Prediction explained 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1-06-11 上午12.2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334260"/>
            <a:ext cx="1016000" cy="901700"/>
          </a:xfrm>
          <a:prstGeom prst="rect">
            <a:avLst/>
          </a:prstGeom>
        </p:spPr>
      </p:pic>
      <p:pic>
        <p:nvPicPr>
          <p:cNvPr id="6" name="图片 5" descr="截屏2021-06-11 上午12.2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3416300"/>
            <a:ext cx="1016000" cy="901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8825" y="1847850"/>
            <a:ext cx="135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Brain MRI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225040" y="262445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225040" y="364553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337753" y="1841500"/>
            <a:ext cx="648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 Age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242945" y="2775585"/>
            <a:ext cx="1174115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99155" y="2481580"/>
            <a:ext cx="102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latin typeface="Times New Roman Bold Italic" panose="02020603050405020304" charset="0"/>
                <a:cs typeface="Times New Roman Bold Italic" panose="02020603050405020304" charset="0"/>
              </a:rPr>
              <a:t>Model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6" name="图片 15" descr="截屏2021-06-11 上午12.2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820" y="3416300"/>
            <a:ext cx="1016000" cy="901700"/>
          </a:xfrm>
          <a:prstGeom prst="rect">
            <a:avLst/>
          </a:prstGeom>
        </p:spPr>
      </p:pic>
      <p:pic>
        <p:nvPicPr>
          <p:cNvPr id="17" name="图片 16" descr="截屏2021-06-11 上午12.2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105" y="2305685"/>
            <a:ext cx="1016000" cy="901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074410" y="368300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057265" y="265239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214610" y="364553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-2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44155" y="262445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44155" y="366903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214610" y="257302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+3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425950" y="1841500"/>
            <a:ext cx="165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Brain MRI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156960" y="184150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Age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264400" y="184785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predicted brain-age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681845" y="1847850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brain-age delta</a:t>
            </a:r>
            <a:endParaRPr lang="en-US" altLang="zh-CN" b="1" i="1"/>
          </a:p>
        </p:txBody>
      </p:sp>
      <p:sp>
        <p:nvSpPr>
          <p:cNvPr id="7" name="左大括号 6"/>
          <p:cNvSpPr/>
          <p:nvPr/>
        </p:nvSpPr>
        <p:spPr>
          <a:xfrm rot="5400000">
            <a:off x="1944370" y="304800"/>
            <a:ext cx="281940" cy="2654300"/>
          </a:xfrm>
          <a:prstGeom prst="leftBrace">
            <a:avLst>
              <a:gd name="adj1" fmla="val 8333"/>
              <a:gd name="adj2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5400000">
            <a:off x="5539105" y="277495"/>
            <a:ext cx="281940" cy="2654300"/>
          </a:xfrm>
          <a:prstGeom prst="leftBrace">
            <a:avLst>
              <a:gd name="adj1" fmla="val 8333"/>
              <a:gd name="adj2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2455" y="999490"/>
            <a:ext cx="298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Training Set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353560" y="999490"/>
            <a:ext cx="265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Test Set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57250" y="4643755"/>
            <a:ext cx="9943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Brain-age delta acts as a bio-marker related to various pathological phenotypes, such as cognitive decline and dementia.</a:t>
            </a:r>
            <a:r>
              <a:rPr lang="en-US" altLang="zh-CN" baseline="30000"/>
              <a:t>[1]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positive/negative delta may indicate accelerated/delayed brain aging.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687060" y="6168390"/>
            <a:ext cx="6412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 </a:t>
            </a:r>
            <a:r>
              <a:rPr lang="zh-CN" altLang="en-US" sz="1200"/>
              <a:t>J. H. Cole, R. P. Poudel, D. Tsagkrasoulis, M. W. Caan, C. Steves, T. D. Spector, and G. Montana, “Predicting brain age with deep learning from raw imaging data results in a reliable and heritable biomarker,” NeuroImage, vol. 163, pp. 115–124, 2017.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2425" y="31051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Age-related bias in brain-age delta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365" y="753110"/>
            <a:ext cx="109232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+mj-ea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However, the </a:t>
            </a:r>
            <a:r>
              <a:rPr lang="en-US" altLang="zh-CN" b="1" i="1">
                <a:latin typeface="Times New Roman Bold Italic" panose="02020603050405020304" charset="0"/>
                <a:cs typeface="Times New Roman Bold Italic" panose="02020603050405020304" charset="0"/>
                <a:sym typeface="+mn-ea"/>
              </a:rPr>
              <a:t>brain-age delta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tends to be positive for young individuals and negative for the elderly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individuals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regardless of the regression models being used.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 correlation between age and brain-age delta may affect the apparent relationship between the delta and variables of interest when these other variables are also related to age.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7" name="图片 6" descr="截屏2021-01-27 下午9.56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2835910"/>
            <a:ext cx="3104515" cy="31197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23025" y="6171565"/>
            <a:ext cx="5956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[2] </a:t>
            </a:r>
            <a:r>
              <a:rPr lang="zh-CN" altLang="en-US" sz="1200">
                <a:latin typeface="Times New Roman Regular" panose="02020603050405020304" charset="0"/>
                <a:cs typeface="Times New Roman Regular" panose="02020603050405020304" charset="0"/>
              </a:rPr>
              <a:t>Le, T. T., Kuplicki, R. T., McKinney, B. A., Yeh, H. W., Thompson, W. K., Paulus, M. P., ... &amp; Tulsa 1000 Investigators. (2018). A nonlinear simulation framework supports adjusting for age when analyzing BrainAGE. Frontiers in aging neuroscience, 10, 317.</a:t>
            </a:r>
            <a:endParaRPr lang="zh-CN" altLang="en-US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2" name="图片 1" descr="截屏2023-01-09 上午9.30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15" y="2835910"/>
            <a:ext cx="3442970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2425" y="310515"/>
            <a:ext cx="535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Potential reasons of this bias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365" y="560705"/>
            <a:ext cx="10923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+mj-ea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 reasons of this bias has been illustrated, such as “Regression to the Mean” or “Regression dilution”.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We tend to favor the explanation that there always exists some noise not explained by the model. 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0" name="Picture 10" descr="/var/folders/x4/kd6r84wj07qdp21k22bt_545mk9mv1/T/com.microsoft.Word/Content.MSO/1B8A2D60.tmp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1455" y="2555240"/>
            <a:ext cx="2792095" cy="199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2" descr="/var/folders/x4/kd6r84wj07qdp21k22bt_545mk9mv1/T/com.microsoft.Word/Content.MSO/63B4DF84.t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0820" y="4791710"/>
            <a:ext cx="2792730" cy="192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3" descr="/var/folders/x4/kd6r84wj07qdp21k22bt_545mk9mv1/T/com.microsoft.Word/Content.MSO/639FDA6E.t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8385" y="2554605"/>
            <a:ext cx="2792095" cy="199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5" descr="/var/folders/x4/kd6r84wj07qdp21k22bt_545mk9mv1/T/com.microsoft.Word/Content.MSO/93B46432.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1230" y="4825365"/>
            <a:ext cx="2792095" cy="186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352425" y="2555875"/>
            <a:ext cx="2618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Considering a Model:</a:t>
            </a:r>
            <a:endParaRPr lang="en-US" altLang="zh-CN"/>
          </a:p>
          <a:p>
            <a:pPr algn="ctr"/>
            <a:r>
              <a:rPr lang="en-US" altLang="zh-CN"/>
              <a:t> y = x + epsilon</a:t>
            </a:r>
            <a:endParaRPr lang="en-US" altLang="zh-CN"/>
          </a:p>
          <a:p>
            <a:pPr algn="ctr"/>
            <a:r>
              <a:rPr lang="en-US" altLang="zh-CN"/>
              <a:t>where noise epsilon is normally distributed with mean 0 and different std.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194300" y="2100580"/>
            <a:ext cx="298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571230" y="2100580"/>
            <a:ext cx="298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Testing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71470" y="3109595"/>
            <a:ext cx="298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High</a:t>
            </a:r>
            <a:endParaRPr lang="en-US" altLang="zh-CN"/>
          </a:p>
          <a:p>
            <a:pPr algn="ctr"/>
            <a:r>
              <a:rPr lang="en-US" altLang="zh-CN"/>
              <a:t>Std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71470" y="5434330"/>
            <a:ext cx="298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Low</a:t>
            </a:r>
            <a:endParaRPr lang="en-US" altLang="zh-CN"/>
          </a:p>
          <a:p>
            <a:pPr algn="ctr"/>
            <a:r>
              <a:rPr lang="en-US" altLang="zh-CN"/>
              <a:t>Std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2425" y="310515"/>
            <a:ext cx="7573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Relevant challenges were held for solving the bias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365" y="1111250"/>
            <a:ext cx="109232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+mj-ea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Predictive Analytic Challenge (PAC) 2019 was to predict age from brain MRI scans.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goal of the challenge includes two parts: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achieve the most accurate age prediction, as measured by MAE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achieve the best MAE while keeping the Spearman correlation between the prediction error </a:t>
            </a:r>
            <a:r>
              <a:rPr lang="en-US" altLang="zh-CN" b="1" i="1">
                <a:latin typeface="Times New Roman Bold Italic" panose="02020603050405020304" charset="0"/>
                <a:cs typeface="Times New Roman Bold Italic" panose="02020603050405020304" charset="0"/>
                <a:sym typeface="+mn-ea"/>
              </a:rPr>
              <a:t>(brain age delta)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the actual age below 0.1 (|r| &lt; 0.1).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2425" y="310515"/>
            <a:ext cx="7573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How to solve this bias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365" y="863600"/>
            <a:ext cx="109232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+mj-ea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Ideally, this bias could be alleviated by using more sophisticated models, larger datasets etc. Wood et. al trained a DenseNet-121 model on more than 20000 MR images, achieving a correlation of -0.18.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Remove the age dependence for brain-age delta using additional steps.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Font typeface="+mj-ea"/>
              <a:buNone/>
            </a:pP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3" descr="截屏2023-01-09 上午9.30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0" y="2808605"/>
            <a:ext cx="3514725" cy="3119755"/>
          </a:xfrm>
          <a:prstGeom prst="rect">
            <a:avLst/>
          </a:prstGeom>
        </p:spPr>
      </p:pic>
      <p:pic>
        <p:nvPicPr>
          <p:cNvPr id="5" name="图片 4" descr="截屏2023-02-22 下午12.02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09240"/>
            <a:ext cx="4678680" cy="311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45505" y="6212840"/>
            <a:ext cx="624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D. A. Wood, S. Kafiabadi, A. Al Busaidi, E. Guilhem, A. Montvila,</a:t>
            </a:r>
            <a:r>
              <a:rPr lang="en-US" altLang="zh-CN" sz="1200"/>
              <a:t> </a:t>
            </a:r>
            <a:r>
              <a:rPr lang="zh-CN" altLang="en-US" sz="1200"/>
              <a:t>J. Lynch, M. Townend, S. Agarwal, A. Mazumder, G. J. Barker et al., “Accurate brain-age models for routine clinical mri examinations,” NeuroImage, 2022.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1330" y="407670"/>
            <a:ext cx="935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Bias correction approaches in the literature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820" y="1212215"/>
            <a:ext cx="10091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Two-stage approach: Train a model to predict brain age and make corrections on the model predictions 	to derive the corrected brain age.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Integrated (Unified) approach: Train a model that gives corrected brain age predictions at the end of the training process.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035" y="2965450"/>
            <a:ext cx="770699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1330" y="407670"/>
            <a:ext cx="935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Two-stage approach</a:t>
            </a:r>
            <a:r>
              <a:rPr lang="en-US" altLang="zh-CN" sz="2400" baseline="300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[4]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: 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965" y="690880"/>
            <a:ext cx="108172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Stage-1: Brain age prediction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914400" lvl="4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Train a regression model </a:t>
            </a:r>
            <a:r>
              <a:rPr lang="en-US" altLang="zh-CN" b="1" i="1">
                <a:sym typeface="+mn-ea"/>
              </a:rPr>
              <a:t>f </a:t>
            </a:r>
            <a:r>
              <a:rPr lang="en-US" altLang="zh-CN">
                <a:sym typeface="+mn-ea"/>
              </a:rPr>
              <a:t>to predict chronological age (Y) given brain MRIs (X). </a:t>
            </a:r>
            <a:endParaRPr lang="en-US" altLang="zh-CN">
              <a:sym typeface="+mn-ea"/>
            </a:endParaRPr>
          </a:p>
          <a:p>
            <a:pPr marL="914400" lvl="4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Stage-2: Bias correction</a:t>
            </a:r>
            <a:endParaRPr lang="en-US" altLang="zh-CN">
              <a:sym typeface="+mn-ea"/>
            </a:endParaRPr>
          </a:p>
          <a:p>
            <a:pPr marL="0" lvl="2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914400" lvl="4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Fit a linear regression between predicted age </a:t>
            </a:r>
            <a:r>
              <a:rPr lang="en-US" altLang="zh-CN" b="1" i="1">
                <a:sym typeface="+mn-ea"/>
              </a:rPr>
              <a:t>f</a:t>
            </a:r>
            <a:r>
              <a:rPr lang="en-US" altLang="zh-CN">
                <a:sym typeface="+mn-ea"/>
              </a:rPr>
              <a:t>(X) and chronologial age Y on the validation set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914400" lvl="6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The corrected predicted age is defined as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lvl="5"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</p:txBody>
      </p:sp>
      <p:pic>
        <p:nvPicPr>
          <p:cNvPr id="7" name="334E55B0-647D-440b-865C-3EC943EB4CBC-1" descr="/private/var/folders/9y/pk5trhzx5cx__428dqhd9jlr0000gn/T/com.kingsoft.wpsoffice.mac/wpsoffice.MydgNb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085" y="3731578"/>
            <a:ext cx="3719830" cy="344170"/>
          </a:xfrm>
          <a:prstGeom prst="rect">
            <a:avLst/>
          </a:prstGeom>
        </p:spPr>
      </p:pic>
      <p:pic>
        <p:nvPicPr>
          <p:cNvPr id="8" name="334E55B0-647D-440b-865C-3EC943EB4CBC-2" descr="/private/var/folders/9y/pk5trhzx5cx__428dqhd9jlr0000gn/T/com.kingsoft.wpsoffice.mac/wpsoffice.dizyOM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5114925"/>
            <a:ext cx="3646805" cy="3441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95085" y="6212840"/>
            <a:ext cx="5796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[4] J. H. Cole, S. J. Ritchie, M. E. Bastin, M. V. Hern ́andez, S. M. Maniega,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200">
                <a:latin typeface="Times New Roman Regular" panose="02020603050405020304" charset="0"/>
                <a:cs typeface="Times New Roman Regular" panose="02020603050405020304" charset="0"/>
              </a:rPr>
              <a:t>N. Royle, J. Corley, A. Pattie, S. E. Harris, Q. Zhang et al., “Brain age predicts mortality,” Molecular psychiatry, vol. 23, no. 5, pp. 1385–1392, 2018.</a:t>
            </a:r>
            <a:endParaRPr lang="en-US" altLang="zh-CN" sz="1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aaWhZWDN0MllXeDlLU0E5SUZ4aVpYUmhYM3N4ZlNCY2RHbHRaWE1nV1Y5N2RtRnNmU0FySUZ4aVpYUmhYM3N3ZlNCY1hRPT0iLAoJIkxhdGV4SW1nQmFzZTY0IiA6ICJpVkJPUncwS0dnb0FBQUFOU1VoRVVnQUFBNEFBQUFCVEJBTUFBQUE4V0hSNEFBQUFNRkJNVkVYLy8vOEFBQUFBQUFBQUFBQUFBQUFBQUFBQUFBQUFBQUFBQUFBQUFBQUFBQUFBQUFBQUFBQUFBQUFBQUFBQUFBQXYzYUI3QUFBQUQzUlNUbE1BRUdhNzNYYnZpYXN5Vk0xRW1TSTd3cXhRQUFBQUNYQklXWE1BQUE3RUFBQU94QUdWS3c0YkFBQVZlRWxFUVZSNEFlMWRiNGhzeVZXL1BYL2V6UFQ4M2VUdEVsbTBSeFNNaVBTb2ExaFpscDdBOC9sblhlOGtRb2lmZXRSMUlLN2FBMzRTWEhva3VCL3lUSHJRcjJvM2lJdmdoeDRsN2djWDZmNWt3QVI3Q0VpRTVLVWJYQk1seWt4ODQyUjNKN3ZsT1ZXMy9sZmRxbnY3em9mVmR6L01yVCtuVHRXdlRwMVQ1OVN0Zmk5SndrLzlGOEkwWlNpMmZyVk1xOGR0Q3MvQTlMY0xONGxya083RjBUMm1tbXNHVnNucFhPMzlqZS9lN1Bnckg5ZFVOUU90NzFiRnllU3oxZm1vV2ZRNFArY01mT0NacTUvVTFXS2Q3TTdKMDkrOGY2WDM1YWVNcnFuOTVYMXk5WmxvOHZjTllTU3VaVUx1ays5b3FIcGFkcFZjdi9UQ0cyL2N1MzlFUGtYSmVNRVJHV2pOb2pKMWNoWkZGMDlVbTVMcis0UlU1aDVsOEQ0UGVLVWhXdXZnSkh6K1B0bVBIOWljbExHNFdxQnVIK2ljS0wydGtEMGxsMndUOFRCQXN1QkFwWXRNZDkrS0pJd2xhNUxmVFpLTkZqbUpiUkNnay9ESU80SjBoYy9CdDBYUmJTY2ljUzJTdDVQa3I1UzFsaVFUb2xtNWhWYyszV0hEZjNGQUI3M1FZdG1YdjF3R3d4SXBJM1ovVHgrOC9oaFcxc21ObjZaUWpjRDc4bWQzUmNPdDMyRno4UGNEVVhUTGlWaGNVMWk1c0x3VXRhaDEvdHNjMndZZFBaMG9XalVGQ1Q0YW1GUngrUzFjTWRVOVcrbGZNMlpEY2w0WjF6cXVVS2wrbE84NkZQMzZyTEl1UW94aWNhMFIyTWdtSUE3SmNOMnhTdzFoOU85SmttMUMzdFcwVkZhRlUrMnJNRTA4eFRmNDBxT21KTDVkUG1VWDhKN29KQXNWYnJNNloyY3VGaGVzcTUya1JWUXZwa2xtRnNzbEFIUXBTNWZJbFUwanEvTlRkOGh4UGtHUjJscUg2MTFkWFlSRldMaG9HNEQzVUsvWUpJOUtyMW1kVTB3dUdsZWZnRDZrUk5rRGErUmR1d2R3VllsaVdDL21NVmNMVmRyUVJXRTZhcmdVcTNvV0FhOWg2ZWZDWEhoYzBiaDZLSzZlYWk5V2ljUFJndGxCU2ZObjVKQXhyd3UvMDZyY0RlaXF2Uy82dzgyZ3FnYzNRUVBqU0l1dHF1ckl4eWNhRjkycjc2cUQ3VHUxYXdxSXhyeTNWU2NKcncyK2g5WE45SnBpN2ttVnBobmdFZzNJWm1YY0Y3NnVNWFptb25GdE1OL2tIeFhqMDNKYW9nc0FkTUw3bW5MSGdSY1VleStaMjB1eDVpcjEwditJSEJpSkU1R1pPd0ZHU1Y5bTdjb1VzQytzdm4rVTBiZ2dnTGpVMmF5cDJpaXIwSW5tcG5WWkQvUWxVV1JxbWNocGoyemlJMnVmaVpvdE1wOWRFSXhvWWdKNDk1U2llbldyWTZqc1JVb1BXaklhRjhoRkhTWXc4WGpqdUNud05kaU1XRUxhY0l4TWpWd2JKV1d6dGM2cGFBb2pQQmFadVJOM2xBV0x6UHJWN2R2Tk1QcDRYTnNXNmdiWmQ2THZFRDd0ODU5bTluVHI1T3d2cW5CRldVcWJoczJMWXVBbHdxTXp4VTdVS3Z5SUVpSEFlRndYRnVxMlp4MTNBZEdBNHAzTXZSZ25qcU1DNzFUbVZUUVVWeC9XWWg1cHdUb3d5S3JidlhROUs4akFUeDRod0hoY1RhSzRjYlRQMUN6SVJ0SUFSR2VZWGlOemY5SGJWazkxTXY2bFhsM0YvamZWNDhCUzNMUkdJOEE3RXlVdFphV0l3cEtKQ0FIRzQ1cWF5M2FOZVBSckZRQlJGTitZLzRQZW90aE9TODRCYjlZWjgxU1NqS3BhRll3bExHMXBpemFyc3ZuSU8wS0E4YmhHcHJ3MmZYTUxoNmJVUDkzcXpIOWRaa0cxVGxJRWhWTWJpanNBQWRGNWtFSHQ0eGJKbnc2c0lsb0FGbGxHTzIxbE8zU1RGeWdOQzdBQUx1dThZVnM1Vk5NSGxRS2luU1M1VzhGdUFCdk1xYzY4WEc2Vis4WFEvS21ZUmJGcUJRTWJJamd5aG9BV2gzMyt4RTlWNGJWaE5NL0poZ1VZand2VVNqbmh4RTRuWmx3b1JvSTI1U0NwcFZYc0JtazEzd1MzbFE4a3JSZ0x1bXJ0a3hPZkFFR2pCWEZNNkMzbUtaZ0lDekFlRjN3aU1lVFI5VHFJR0JudEordGtIQnhobUtCblJwL2hKaTZLNGI0b2hkUDJzY2g0RTdXUm9ZSWdwbDBQZFFmd3NxcXR6cjZIcGxSeFdJRHh1Q0IydXRRSE1aSTd0MTZCWDMzQnByVGVNWXBMWlp0bXQ2VzRKRk5wMmRyWmZaMEFvN3RDcXhqaHhMUkFzbjBYOE83UzdOM3JIVms4Znlvc3dEaGNLN2pFMktNNG5qellzOGVKa2RHalZlK0N0UnZrbFBSTnhjK2h6YWxLeDdBL1BVT3VYL2k5RDVHYldRNmhxREpVTUVjQmt3dkFlMFliamd3ckpiaVZTNFFGR0ljTHY5SHlSNHdFRUoyS2pKRm9BWFd2R25kczI3L3dqVTd6c2pWMHFrYmtpSzdFZ3p4S1dmZTA5dGszUndGaHM4Z3VJYXpHR0dmWlF6QVZGR0Frcm8xWEhqN3NFZkw4dzRjUGYxbDBDblpTcE0zRUJNVjliSmFXeWk4Wmxxd1VrNlFPbG1PTGZPNko3L3RCN2Rncmx4bW80SjRneUZQQUJQd0RkcGpXTmZ3ODBieGtJaWpBQXJoQUpxZmFNQlp6bkhGVVdlTWpwOWEyUUFhdVhoYWc5cEZ1WWhSQjFlODZqWTYwVlJVY2twd2RuWC9EWHFobzBRb1VRUUVXd05VMkZlNk9abUZFbnpSaFhLdlFLNHZsd0hrcTFzQkp2WVJ4V3YxZmZ1TFpmejU5S3RvbUt5b0kzeThHVHNhc0VNd1RMdS9KV3prMFphcUNBaXlBcTJjcTNIYU9qdkVsV1diUVJodFlDek9qQ0xMZjh5WGY4MDgyTVpRMCtBZEt0S1F1aHM1V1VnVnpGVEJKaGlEQWMrQjg1bVJUdmpBb3dBSzRVbk12dWxDL29aaGpuQUtpc1ZsWUtnOXIzMlpVbzlZUStuQThCNjV1aHNyVXRxUG5XYWhnUUFFVERId3ZrNmZtUC9vMXhoNFVZRHd1MENuRHE4eHp5K2lTUERGR1V5NExKMEM3Vmt0d0tielBua1VOQmROaldYb24yb1ltVDJmbnZ3RUZUTURPd3g0NW12L29WNDZTcG9JQ2pNY0ZVOGFQKzdKT21tYUIwdmtXYW9pMFdrcE5JRm43aTFjZTNCK29SR0R4bE1ubk5hOTY1WGMxNWpUcUc4TWwvbXlhcC9LOHduNkRDcUxxaGhRUXZwdlJ3SGRzYzhncnNjR2ExRUVCeHVPQ3JjZ1FTRGNud3I2TDgydG9yRGs0WjU1R25BZGFGVEdPdExUS3lFeE5kWVRBNlQrTmJBY1JIcDVjaEJTUVhwY2x2UncvMWRtZkE2eEJGeEpnQVZ4dzRuNm9jNS82ajRScjZYZEJnR1hjLzgzWG9hRSt2ZnlRUSsrOVdBN0RKZkdBdXB5THpOT0dYUkVWV1FKVk1LaUFjT2NVaHUyeUZDWTdMZThBcTlXSHZ3ZDZjTlUrZlAvcStiSE9DMWJMbmw3U00xVlNWc014OWhRQURXUkpmQW82MG9tckVDQU5semhiTU1yN1BMMlJCdXdFcU9ET01HZXp5QmcxQUc2SkdNSUN5OGVWdlVNYTZNWUZ2eFo4K1FHNVB0Q1liVnNMTEVlQXJYZm84YUFoY1kyZk4yT0ZsOHAwZXh1RkttaTR4SW5BSDd2TTB2VlcwTkNQeU4rNC9HRE9MSHZqWWRxWlVSYVJ0Y0FhYlVJQ2RPUDZCL0ozc0crblZ6T1ZXOTlTcUpaWEExZmhFNTQ0SGxTWnhLUWI1cFIyVE5zZHc4V2dhWENKMGZKc082Lzk1NCtDcnhYUVFBb2tZR2FCS1g3VFBUVTZqY2hhWUpPazlpZEtoRHU5VmpKZm1sa2NuYmcyMkUySlZkMUhhVnJoNzBpc1k1UHZGTTZ0WU4vSUNmVE5Ga3ArcVBlTEIyQ0hTblc1cEJvdVlTVC9Ickxwd1dXeVhsQ0FjQVR1Q0VUTllVQWdXR2JMdDhEaWRRSHZZNjgxSnk3KzA1cWVkaUZpYW01TkFFeGIxaExTQ3ZVUllIRWJtNW1reUV0TlRiYXBXWkRYMmxPbmhrdm84MU9IK3RXWC91QzBIeFpnbDBURTV4ZWx0c0RFQW92M0hMeVBjck0xdytuRU5jcStTVFkwbzI1ZGFmSUxzRTA3YXNNNGRqM3ptVmVjbXM1U0ZScW9oa3NKaExSaTZZVUZpTWU2NGN1UlRldkNTUjVHVVdlQkJXT01LOS85MlA4a2xndFhaa0VUK0t5dW1uN2JJUHIyd093MmRnTUdzUzlHR3AwQUQrTllKKzZVWWFPejBNSWwvUGh6eU92REFteVRtd2dWN0dWbW1mT05lOXRnalhZQko4YUphNTJIZDlxMVQ5ZzN6RTlkUGk4MHU0MHRMb2NhWXdwa1FUM0dPa2tGQXRUQ0pYUTR6bmdYUVFFdWsrdlRVVmdGUVcwT09jLzR0dzNXYUJzUW9CT1h2R3VtVGlYNEpHOGJ6RDBDNUxleDhYU3BSR1JrZnlaV3B0c1lRWFJXQzVjU0NMNU9lTk9nQVBFQ3pYcFFCV0Y5UzU2Y2QvaHRnelhhQkFUb3hEVVZ5M09rSEZoQVYyTGZ5RHJ4bk1UMCtiV2VGRUR0R0FNS1o5blpsVXBublNDb2xYRnBMVnhLR2twRUZCSWdLbUNTdEVJcUNGYTV6SVp2Z3pYd0JBVG94SldLcGRSVE5wOUZlMFByYW5zazcxbmV4bTRDcUFOZUhQM2VOcTk3d3o1eFlyZGVVK01qTGUzNkh0alFqbkZoWUlKaFNJQmRlb01OTGgva0wwWDhHakVUVEtNVEZsaXpaVUNBTGx4Z0RJNHpOcXFLUVp4elluQjNuL0RLMjlqUXBNUytNREdYaFRJZ09ZQ0Mzd09IaDdJcDNtMlNwajBnd0JXcWdHRVZCS3RjSmd5MHdLckR4SFJBZ0M1Y3NObHh0V2tUZWJ6ZWtNVzhrNzdsMWtDTmNoc2JySzRoalBwSFhtYThsenU4anlUNTVqTlhmOGhad3J0cm1tclk2SGVWZXBhRVF1K3paMUVuMDMybERGYUVkSzhEQXV3Uzlva3ZwSUlOZTcvLzg2Ty9aWjErUW9tL1EyQ1ZZZEprUUlBdVhERHR1eG1idGhMa1RsU1BodFUzVEdPSHhjcHRiTnpZdGRDejFyb1pzZk81dHB6Q1B5WTNEOGpKMm5NRHhoVFU0eXhMWlM5WVVXTzlCSE92ZXVYbitoNlk3aXNjQUtIc0lsK0FvSUF6MWpLd0N3NHRKLzJENUEzeWk5Z1c0c2d4NDVFa1FiQ2NrTDhEQW5UaEFoOTdOMnV1L29xdWJUc2t6anN4Y0l3dG5oWk04a3prNExjdWI0RURTT2V1SXlTN1F0NmRKZi82cUNIMFRscndyQ1ZNZ01wRTRSZWRyR21tdktHZVd1WUxrQ3NnL3BvOGR4ZWNtbUZnTFQxSjJEK1JBanNKdHdsaHNDYWtmQUU2Y2NFaDlDQmoweVEzZ21IUHR2RkxTalduV3hXTm9RUzBWdXluU05BNmhoQ01DcmpEdWNFWDd3SFVqTVJ4bVIwWlZYQXJyUzZXQnc1anFwN1I1Z3BRS21Cb0YweUp0a1pBNEhBY3pINGREZ0k4eEc1aGV3bURaWVR5Yjc0QW5iaGdPeDVrREpyS1BiUlU2SXpndnNpbElFcGdpSXE5eDNpTGp4MUpGbUE1WkQvWGJITS84QzZ6cFJmQ3FvRjkyNUg4TUpWMy9WU245T1kyMVJnVzRsUGxaQ3hYZ0ZJQmNSamNtanE2QVU5WnFCbXJib0tsYWRIbEN4YmtrcFZGZ0RWNTV3dlFpVXNSNEZBUm9QeDNKMFFmTURKanJwTzdtcXNLQktxZnMvUmVBako5Rjl2RDBtWnNVcWFpWUxmUFdRSEV6Q3doL3Q1UkZVYVVGa29zS1pzNW5QYXJrc2dUb0txQUtBNy9sU1g4OUhLZ0RTbWQ0VFVMQ3FyTFYzRUVXSTBIWlBJRjZNUUZHai9PMkF6NU5PT1AzWm1xcUIxQTJhbWFoeHVYcWVaTDQ3cVVSamhwN2lYd21aY2R5STJZbUZZemNVRWNQR0NzN0kyMVFhalYxWHNxbG10OFI2NktXcXFxWTVJblFGVUI4MVVRdzBCdExoYkFld01uYmhmSHVaNkYwekZnVFZ6NUFuVGkybllLRUdaWWk0VnBSOUxkeWZwOVRRbXdzS2luNGNLVDh5NEJOWVJueU56VFpqYVowbEhwVytMcVowMW91M0ovaGgvbDZ5TkozcFQ0a0ZtT0FIVUZSRFJlRllSVkw4OEdrQzBla2NCdU1NTjBQYk91TVdDUlhuM3lCZWpFNVJZZ0xMRjlsVEZOdHpTRG1TVGYwaFFPU0ZxQUM5U09QVFhVempUejRMZnBENTVCUmM5b3BmejlROXRhS0UxdWdUSStKVjdUOCs2dlpNM0EyRkhubm5QSkVhQ3VnUGpSWGJXOW5BRjk5MDNralVQY0xqTHp3N2FKS0xBYVY4amtDOUNKQ3hiVElHT2ptRkRZR1UreVV2a1N4cDBXMVg0RXhDWGFZdEVYc1lEdWVaamIrbWxxaVhjeG5XeFRzd2hyZEVDemQ0VHF0cXlGMG5QMFRCdkYvMGtIU3pjN2xMeldFejJ4NW40Qndpbm9UTytpNTF0S1c2bjJEOFZBcXpjUFVMbXo3emNNWkJSWXZjT1FBSjI0TkFHS3JRUDBjdGRrRG1FQ3M0ZFk4ZVJYT3lndWNpMU9WYjc1RVZwQWJqNzdGVFo1UUNWOFRQYkw3Z1kzUEh4clRCTGh6WWplT282ZVJXVlVBbjVEdDlYNU9TVGRtcEtic2RiR0w4QkZ5Mkt1S25nbGt4OTYrR21RSDBqdzJhOThUSlpDcXN1TkNiT2tVV0ExQnBESjFVQTNMdEMxUWNaR2lRUDd4aVpOS2JZSjFTT2E3aUVHZklUTUtTcFdCc3VSUGVJUzFtUWZDNW84Tm1ueXFRSEhhSUExOG9FU0lYOVpXaWhWaHpHOVNYNThWdnVqRnJrYTZFMzlBdHg0d2VwM2VxSTN4cHg2cUNlbkEyczYyZmF4d2FZa0JpdzIwNTVjQWJweHVRUDVKdGNWbGIzNjd6aDByMSs2Qi85VndwRjAyRnZrQ0lyZXVIZVVuUWRqUzJGVjJ1ZVliWEVqSTR5VEhab3M4NTBFRzVSNzZGZXpUOUMxOURPbkJndS9BQTFDWHhZVzJORTkrRjhpN2gxMTFQaFMyUzZXMlM0U0E5YnFKRmVBYmx5TDBsZ3FSMmxUWSt1Z1BXM0lNTVBxMlYwdzVWYWxOMFlDY2Y3VTRmdWNmVGl3eUlYczVoaFR5cjZhZmVHNUY1Ny9ZWXQ4YmdGYUhIa0IrSDFNaFZmQkk0VW5CaXh2Szk2NUFuVGpnbTFxTjJ2ZmxxZlZJK2MwZGtUSUtIck1UM0Nya3RCNEVSYnZKYVhuRVZPU1NHK0dNMnB3bWZPQzR1L0d0LzF0YmsrQVlydllQc1R1bzhCYTQ4d1ZvQnNYUkh6SEdaK3UzT09JY3hxN1hIR3NqdDBGQUdLWDF0U3BWWUh0NDR4bW9jOFpUVWdieTdMd3Q4M1BhRVJKNFlSMmVkSm9mWHNDRk52RjhCejdqQUpyREM3Z3hMaHh3U1RURG9IWGxMc1dlS2pBcGxydlFYNUQwTXQ5T1NHbzliZVJSS3lWVFdHTGhUY2pXS1Q2RVljb0w1Q1lIdnVKYjArQUFzcm9GTHVQQW11Tk0xY0RQYmlFbVFNZjR6RGpxSHpsVmZ2SXZpMm9SYmxwSWFnK1hRNkFhWmZTTDZFM3VySVBhZXJOZkpFaXBqV3dkRzVZWW82L2VBVGtlMjVQZ05Oczl0WVlnQml3OWlDYndxbTM2eElQTG5rVHBpTjBVV3pJT3B1aXM3dklwY0Y4R0ZnV0E4cXdnYjdyblV0SVUyK21wUWh3MHo2RDFjY1F6dW1YSnczNjJ4TmdpNTh5TVI4bUJxd3hOc2hPY3BhdkQ5ZVFmLzBBdjJtY0pQOStkSTZuUW0vWnpLRmtXc3krTFdaeFg3WW93VnBEQi9EUVUwTFVTdWJOcU1lS0RYa1dSMGxML05FdlR4b01ibE9BZTdRdlptM1FpUm5UZkE1WVkyeVFYZjhOdTR5WCtIQXQ4VFcvZ1VFNTdMM2djRnp3TXQ0NGV4ZWNYaDQ0THRFdEVEM3JBV1hVd1RYVFBxQzluU1liNm1McEZsc2l4dmhvVnI4OGFWRGNuZ0Q1RVdCNnlycU1BR3VNTFpEMTRWcmd4NWQwaDRPVE5YRDVtMlRmeVcyRlpLSncxbHFGUENqdm5yT3FLZnVJQnFIbklYeVYzNkU3L1U2eXlXd09KYWw1Vk45aW5WT2dYNTQwQ0NmeTVNR29tVGZiWmlaMGhZWHhhSzFnaGVKWEtTL1lnajE2Y2FWWkFIcUJVaHRTQWJiTUF5N2VWNnBxQ3kvMHZzRkNncFRvUDN0RmFTNllmWVJqdVAxa0RUbUJ2c05COXlHdHBIOVduT0dMckk5Sk5TNXpxTm9WckJBMyt3czJkT0hyaDhHNitYaEx2Ymo2MmJZelF1dlZwZmZsdVBOaE1adGtodDJxY0JkTWFZdzU1TjkybHFsbC90Yk5CQmJsSXRVN2xIQ1hybFRHNEVLY0tyZ1p4cFNLS1RTSmEwLzh4eGZnZ08wemYvWUVMcXVxSC9ZUFV0ZjVQWFc0bllZSTg4QVdISUVYVjUwdFNoWWpnQURmZzc1OWxuSVQ3VUg4czQ0RzYwTjRXWjA5UFVnK1NVNVdBVnQzRDR1YTVBQ1BhTVV6eXZIQ0JGRWc0UW1YMUYvaXFUZDVBdHppcTBkZ00ydTlUNGtHUWJDQ01pN2h4Wlc4Um40ZXRxUDBlZ3lNNEdMVERBNjRkbjA4VTI3aWZRUjYrWlQ4MmdQeVk2SnNtVnc5SUwrSis4TnpOMVFMbHNtamx2TGRlNEZ3WlJWTmlpYzg0UklLRUkvYjhUOXN2aFVCUXRUNzdFajVmd1JEWUlzaTgrS0NaUVAveUVHSC9ENXliRnlCdWt6OU85MUZNUzl4NjVkZXYvcWFNdEluWDZmL0ovakdxMWZIclBTLzB0K2lrbVM1UmpFTHJUQ1dTVis0SkNsdUsvVnZ6M1ZlSEN2TUEyQVZ5cGhrSHE3YUorOWYvK3ozVXk1MThsUEo5K2JFWW5YOUcwcE16d1ZvV2hXb1JwMWR2eW5RNi91RE5CYlhhK1JLZnBSd1FHdFhzRXM1Mk5LaVRYRVU1S09JS0srYlAweU5hUE4rSUluRzlRUHBpN01jUUN2a0pLZDJ2cXIyLzFIbG1XOVdxbTdkcFJmTXF1YUsvT3EzdURadVk3enZVNTdMZmhkMVRrVDlZaDd1bkwzOS8yMCs5QVdKYzA1SmpaMDl6Y25sY2ZQZ0RHeDlQVWhTaXFEMnVWTE5IamRTWitCL0FaWDlFcnM1bnkwT0FBQUFBRWxGVGtTdVFtQ0MiCn0K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aaWhZS1Y5N1kyOXljbVZqZEdWa2ZTQTlJQ2htS0ZncElDMGdJRnhpWlhSaFgzc3dmU2tnTHlCY1ltVjBZVjk3TVgwZ1hGMD0iLAoJIkxhdGV4SW1nQmFzZTY0IiA6ICJpVkJPUncwS0dnb0FBQUFOU1VoRVVnQUFCSEVBQUFCVEJBTUFBQURxN1laY0FBQUFNRkJNVkVYLy8vOEFBQUFBQUFBQUFBQUFBQUFBQUFBQUFBQUFBQUFBQUFBQUFBQUFBQUFBQUFBQUFBQUFBQUFBQUFBQUFBQXYzYUI3QUFBQUQzUlNUbE1BRUdhNzNYYnZpYXN5Vk0xRW1TSTd3cXhRQUFBQUNYQklXWE1BQUE3RUFBQU94QUdWS3c0YkFBQVo0MGxFUVZSNEFkMWRYWXhreDFXK1BUL2I4OXV6dTZ5RFRaVDBTT1lOeEF6Q2lSd1E5SUF0eTJDY25vQUU4bE12NEN3L1J2UktDUTkrQ0QxZ3l3bzRwaGNpNVFFaHphQkVSZ2lobm1Cam5Cam9DVVFJRVl0ZTVZR0luNlU3SVRpV0xEUnJkakxaOVhoZGZGVjE2KzlVMWUzYjNYZkhPM3NmK3RiUHFYT3F2anEzNnRTcHVyZVRaUGkxOE5QRGFWS0t5aS9tSmoyUmhMbWh5RTBJR0Y1YlBVWXNzb1dWWHRvcnNpNzkzOGpQcmI2ZW4vWUVVdWFHSWpjaFFKaTVkb3hJWkFzcnM5MEM2ekxITHVYbmR1N29kSDdpRTBlWkc0cmNoQnlDVXYzeng0ZEV0ckJUN0hLQlZhbTlQUUt6U3ZQSFI2QSthYVM1b2NoTktCQjQ3ZUFZSDdkTVlUMjJOMjZmbkwzdjRBTnVNeGJaNmlqTXRvOFRoVkVxVmdCdEJJcUpNWnRuaFQ1dTMvTjBrejI4RTJ0dnByRCtvVjhzbTUyaW4yWHNJZllkRlJQM3RoT2RZNGVQUC9MS0t3OCtkSUg5cXNoV0NSZllqb2d2RkRwVENwYTN6WThMaGFyVzVKZ2xuU1BGcklENyt4aDd2TWtPVjJPc3NvU1J2dWNzaHJGTHhkUXd3Snh0YnFVeGZpdXpkU3VXckRCOXlVbk1KR3hLdXRaMW0vNU9DaE1vVk5NS3dLek10aFMzaWU5VDdEdVhrdVFmV0xRYk1vUXRzSGVvL0tIc1pJRnBkaU5KL3B6WmhrMlBPWlBYMUNlZWFrcmRlWFJIbEptcXllZ1RYMDFsenJCVWhkTDRuWE1qVUtRTkt3S3pwUDd0b21BcTFUNHFPcXdUSC92andxYlpCcWxIRG5haVJCKzZYMmEydXBhYS8wZDRKVXRDZFQ2aWsvdFFuV3M3T2xyaDJuY25YZ0VvZURPTHdDelpIMlg5bWdudU45UEY3UUs3R2FPTEM2dDZUMzBPZGx6TVBJT3gwb01lR0ptTEFkWHRRRldzVVcyRnNadjJ1TlE0TU1YdnBGQUlpcUl3bS9VZTlqR1JxMmhUb3haVnhyaXdoanZCSkVrZWRyeW1pd3dsYTh3Mms5Yll3R3ZERERUbnFrbWRZUWNPelNsMjBXVGVRYUVRRkVWaGxqU2RkY2o0cUwxSGp6UWQxMEMxV1VhRmRhMHhReFRJeFE2VTJ3ekRSWjFaZGs0cE5PWmhNY0dzT1d5ZmVJK203c3pwS2doRlVaZ2xhOUVSd3U3eTRlSGF1cUtwc2pkVmtONWp3aXJzTFVLYWl4M0t0TG1ldEpsbDZNK0Z4SmVnT2RhTTFOVnFub3F0RjduR0pFMTU5NkpCS0FyRGJDWmdGWXpSMWxuVEx5dWVHbWgrTVdGbGV5cmgxUG5ZZ1pCeFllZnNZV2FiakNkU2VCK3FzeWVEU1RMbmtYUlMxNDZpdURQdVlTaUt3bXdoM3MrandMZHQ3TThWMitod2VjU0VlWHNQK2RnbHlaSTBmUC9aTW5kcjFHUVNWZGlINW15cHl2UTl4OEVNTzY4eTc2QjdHSXFpTUV2cUFlL3Q2T2pWTjNXWnFyMUUxcWt5RUJIbTdUM2taTWZYNDFkZEVmUDIrR095WUVucldXeldOOFJtV1dIZUNTUHozUTVGb0NnS3M2VGhMWWpIYVBHc1pTZnNoL3RPY0kwSWF4UHR6Y3VPTDYyMGZTV3JMYnhjZmdzV29EbHFMYkJHelhIcy9USlNBNS9EeVV1SlFGRVVaa20xaUlINlBaWXJyYU83eUFjN0lveVd5TXVPN3l4Y2RLVlVJMjZHSmxQS0VkeW1hdCtCaGs0RWlzSXdteXZDMEdsWlQzNC9nMkZZbUxmM2tKY2RISm0weHh0VWxWTEZhbUhRMlJIaG5qVSthcTNyRmJOUTBQeHVoMEFFaXNJd1cySWhKRWRyZWNsZTJudW1oOFVyTEd5YWRGdHVkdkFwVUxkZm5TYWswcXZRbkYwZURtL1pyOWd1WnF2Q0p6a1lnYUl3ekxCSUcweUtUOW15SEthc1JZelBOeWlzaXUxdSs4clBycytZWFpEclJlUTVtSVBtaUNrMWZFeG9tazZZTHR1VEdJdEJVUmhtOE4wVFUyRjBtRTVaVzlVd3dBWnhEa0ZoZE84aFA3c3VWWlRsbUFaZ2cwdFk3cFZtOElqeWxPMG9qRmYvSk9YRW9DZ01NNHo0RzVNQzBqdHZPUFF5bGxaSldGamRHckk0by96c3BEWVk0VENaTFNXMjBzVVdCZmYwbkRzY09NbHBwTUxzQ1RkRWNlTFNZbEFVaGhtc1RHdGhOQjQrYlROcWxacVppaGdTTms5TjZ0enNNSkJZdTFHODdqM3EzOUVOd3ZRTy8wT3BIbWxzdlFqbmhCWjJPd1FpVUJTSTJjemtYakJyZnByT25LeVNrTEF5OVF2a1pnZWJpaWhDaXhqYnBndFBRWE0yNEFEYU0wbDJxRTBkUTNibWlReEhvQ2dRc3puN2NNdFlHQzJZVFNzNEZtUFRoV0FkRWtiM0h2S3pXL2JXY2QybzBRYlhLYXBXZXl2U3dyWG9ZQlVwY05zblI2QW9FRE1vNFlRb0xOL1VER2JaNFNVZENRUkN3bnJFeE1qSHJ0eUVLc2pMV2s0cHA0MHZHcFlNdXpaSFZuR0diSnVPWGlicmhJWUNVQlNNR1NhK3pNNGVEdHdNSDJZK1cyZVAvL1dYMnV6dk11bER3dHJXa01VTDUyUEhEMnVwUzR2RWJsNjBMVFZRdDZQYlV5dlVZdEk4VDJnZ0JFWEJtTUdoc3pvWk9sVWN5RmxraHhkNFIwYTdKaFVSRUVZWDB2bllMWDNpeXBVMll6OTY1Y3FWeDNUMU1TWHBNQTMwZVBXTUtVK3laOWgxa25MQ295RW9Dc1lNUitxMkprT3BzNXNrKzllL2Z1WWJkYjU4eWI1OFlWUFVmWnVmSFpUQkhXS21NOXd5L0lFejB5cXRKVjdDb2trbk94NkRva0RNY0tUdS9HUWc5ZkVrODZVTDNyZWlDMnlQc1MrTTdqMGsrZGsxNkJCektzUGFKeWRLU2MxZ09KS1VFeDZOUVZFZ1puaUo0dXBrS05YM1VQNHZudnFoNXg2RE4yYzFtNWN2ak80OUpQblp0ZWtRczVJeHFwQVRwYVNhMEtzQlNicnRvdmU4R3J2K3hhOXJESW9DTWNOQytoMWY4QWdwSmVzVTN2NHdYcjR3dXZjd0FyczZOVTcycyt5c1BnYkZ2Vmk3Y0lBbm1oY3JjOHpwZUN5amwyOGt4S0FvRUxPa2srMkNHWXJQZ3JVcW5xVWJTYlMwTDZ4T1ROUDg3RENLRUlPOGw3VkM2Z0QzTFZvZkZjZWliMVdGYjlNN1ZrdlJhOTJyY3dTS0lqSERteWZFaGUvVklqdGhXUjIyNDJURHBpdFAyRHpWMi96c0FDVnhPNjdSQkt2bUZmN0lSbC9MZ0xzSDF0cHRjLzNoenovMTRrL1MyandUVlp5RFBVcUxIVUtDamFRb0VqTnNYTmxkNzFWaGFJTHd2eWlxZnRUOUx5azhZY3ZVUHMvUERyWUowWVJXaGovdkhNZWRqRkdxMXJobmpFY1cxVEVGdWRzeW95bDVhaEdCb2xETVZxaTFrS2RpRmszVk5yRFhoalRZRTBiM0hwTDg3SERtNXJ4VkR3VDdjVE9yVkg4YnZSRmZlcWNIdjF4KzcxYXNkQjhHU0J2VzBTc1NnYUpRekZhRzJTWkRxczM5TC9yYTFxdWJzMDgzSC9oUG5hNENuakM2OTVCRTJPR1llWGRQY1pGM2VHalczWlEySFlSTU52WTYrMUNkSFpQaWhtNHJ6ZUZuNm1uYjNPb09qVVdnS0JRenJ6T0gxc29sNFA0WGZlMnJoZkw3Mk9ITFhmWlJuWkVHUEdGMDcwRzRjM1FwelE0cFg2WnV4aFhQTm9uQXhkblYzdUtubHVQZHdYZlNqKzA2UFZRU05HZHpLRkVXUVFTS1FqRmJVWjJkVlpHTVBPRi9VZm5WMUtPMjFEemFTWkxQc1ErcmpQUk9oWlU4MHlQSURxVS82Mkc1N1EwaHRlaVlNNGVPNEM5ZFJSMFFUVHJ6a1lvWEdXM0VmZGxLek1SZWdnZ1VoV0oyS2pEN1Z5SStwejlRTFRQM2t1TjhoVTZMQjZvbmx5cHRzajBBWDdOcmFrelJ2ZzZ6ZS8vZi95dTZuVHlGYTU3M3JoczFEdnBZQmZDWHJxSjlkb3lhQXcvQTBFRW50TzFrTU04UmlrQlJLR2EwTTNtMTZnQTVlTzE1bGJiOUw5aS9rcjFaU2J0b2pwRmp2MVRZSXAwL2d1ejQrZk9IUGMzcGV6c0dFYmo0RitBdW8rSk5zUEhxbnliVW8wb1hLekYyZXA2ZGpzVUpqYzhrQWtXaG1NRm84a0FBeE9HTFBQWW82UGhmNEJ3U3o5TWkrd1hCczBRQm9NTDJxUU11eUc3dXdzT1A0VWtsd3IyejJERzRrcVFoampvMzBLWlZyNjB5NFJqSG5OaVdrbDJ6akxmemJiSjRPS0k1aFdKR2h3RmVtNCtIOVlZOU1mRHE2dmhmK1Blek9FVTZXU1ZKaXpqMXFiQUcxZG9nTzg3UzF4eC83b2xNN3BpbmRqbUxLbHExd1FPQksvdjhkS0RBK0VteGpRR2JZeS9zeUxOSnNzTVJLQXJGN05Sa0ZyTGpmNEhyVXRneFhiVi91RTA4ZzFRWTNYdHczVG1LSFFmSjB4eTR5Nmp6TzdLZ1NOTDNPdm1rZHlNQytERnF6akNmRjY5aGE5TEpNd3hGc1pqUnpveEFHMHQyL0M4NHNzRjNzZURqVHNsWHlMTkRoSGw3RDY0N0oyVW5lSG1hQTRPWHFrRVlMdjFlSjFoRXZaN0g2TS94VDVyNDJIYkpFK2RUREVrSlExRXNacDZMWlVpZFNMYmp6b0ZwelRjd2w3VjVzMGhXTTBTWXQvZmd1bk5TZGtLaXB6bFlmbHlsZFFtdnVyY1BUMHRDYnZpblFWSVN1dy9yTk9sV3hadnhqVmN0MG5OVjZaeWNnYkFQdVZqTVZqS09RK1dvcHVOL2dRT0x2MTFnem1iT2thbVFDUE8vN1JoaUoycmhhUTVlME5rZzlXdVJFVTVtbS9jNjE2QTVtNlNNaktMaVc4R000aE14WTZ3TzQ0cEJlOCtqbVkrNFNsNTlOWEErSnd4Rm9aakJiaVRuSEx3cVp5WFl4Mm1TQk84MlhBVzEyZGZFQ25SZ0Z5ZkNPdFRmRTJRbkdIaWFnMk9JV3pacmhEdENiMG1pOVY0blA3bDRubWFMT0xyellqQ2orRVJnTkJqR0ZXUERhVW96MnZtY01CU0ZZbVoxTTYxcm52aUM0OW1EbTNZTHBUcmFNNHk5MlIyYmpkRXBrZXJ0UFFUWkNWSlBjNnIrK09HZDRlQWxyZmM2MFNIQlVVbFlacXRDalB3NSsyenppU2ROM0k1K2QvM1JTMkI2Yi9PSmp3aUMwc2NQL2cyQnN4ODgvQ3ZUMmY5elgvT0JUVk0rc1JtUUk4K1ZuMzNvNEFNVzZiZnVPL2dVM04za2hSQVFZQnlLWHVzV0F4a01Rb0ZSd2h0emc0UzVNTU1LbWk1UnZHcGtKQ3c3VGR5WG8yeExzNFRtMkFnU1lmN2VRNUNkRU85cERod0FlNlJpMWRDQkVldTlUb3dza2FuWjlmWi9HcHR1TDVtZEUwUmZxTE1QQ1dHbCtndjhzV2d3N01xdDhwUnpSelUwRVVmYW50V05UcjZYSGR6ZnRScXUrY212d1hNRjJPQmxjVTNWMlFQUDZnY3RTVDdOR1cwRno0S09kRDRuQ0FWM211d0pzZVluU0pnTHN3blBCTTQ0bXRPU3BuRmJnNGloZWN2VWtvOUdiMXRSYis4aENiSVRKVHpOYWZnamVoRHdtdlZlWncxOU5yQXFvSVBRY0pQK09ydTJseVJmT1V4VDdtYlhMeVdWbWxTVTZXK2pEWnZUaDZ2WVJMMlI0S3B0THFEamEvaFR4MmsxOVQ3UGZubVFsUGlHaDd3TVA0aEpydzJadGRBOC9DMys3eWdYVTlJeXV6bEkvdnRhTHpqdHBqUzVia0Vvb1BEZUxCZ2t6SVVadUwyVHF5NWhvcW85VzhIT0ZHaDJkY09oT2J0MlFWZVl0L2VRQk5rSkJwN210TWtXR0tobXBPTGFBdkVOMngwVHh6T25POG1rSW1UdkNDeXdRMTZrbEg1V0h0RTlSTXV5VGIwdGZERGp6ZTduK2NkeCtTYlkwblYrS3V5OVI2ZjVoNFl2SXlGSnZvdGRSd3o1L0JlWHphOTA1a3lEM1RoekpzMHExZGh2YzVMMm0vd1hNcnVpdHQwNjNjNlQyU1A4aHFEZ1ZiUzdTN0FMRWViRExPbDdpOXNSS29nSDBLSUcvZ0s4dXEwNUd4WUJFYlp2OTZvZ0M3SVRPWjdtMVAySlo5b0hwdFMxendGaTh5TnNJdHV2SnpYazMzNnRwWlFOQmpYQkpiK0IxUjd3WFZ1K21kRVE4dWZ3MkRWWmN4MGZjVTRYOWppMmVwSFR6OHRCaWhPS3Z4RlQvR3gzem12cDlMcWRHZ3puNUpDTVNYK0RzNWpnQ2tBQmJvVmlsdFFtcW1WZkRkRzhsZmlZdm5pWWpPYkFmdGpnT2VweWhiVnN0Uk1rUVhZaXg5TWM4N1ZSeFp4M25wQ3ZFL2hudHJlc0dBajBSR29sOC9mRitBQWlyaklUMHhSc29xczhqcWprdWNZOVBxV2pCR09PYUZOWDlIcDFsNDg1Zk1yRzZ1QWlML0JheXFxVWFnN2hCejNiNG1UOGdwSmRGb0ZxcWpsMXlRTE9icGt1TXNmNkNVQUJQb1ZpaHBaTVVrdjd3ek5ZTjhxdDhhYTJacUE1NSsyV3U4Szh2UWM4Rkp1YVhMTVRLVlJ6RUg5Yms2WUJwRjF5MHlydUo1Z3huUVltTkJTcDZsRVNPeDVpeGdYMHU1elhtcHJNeFJ0QlpZeGdWV2tUMVVSR0N4L2xZU0lFWDhtQUYxRDdHQXVwTVVyNFFTTjFFN1ZIdlNPYm9yeGZtT04zT0tzSkxoOEtNQ3NXTTdSN1ovd2FsbGhyUTVmR0lYSFpjYVpUaWVhNHd2eTloekE3SVFDdDFvanpCS0NiR2dkYVBuK21WcTBZZ3M4ejJDSFcxWWJxeURwYWlRaHVLLzNnaTkvTFBBLzhWM0V6WWxmNGFEWHpEdC9PRmVQVEcwZWNVWDJnU2xTNlgwQ2NXMHhTd0xRMEtRZy96bGRYb0MrVkZHYjJlVjVVS1cxbzdCVDVvL3g0VUtCd3NaZ0Jtc0VvTlhKcEZ3NnFiNm1VU2wyTkFsSE5jWVg1ZXc5aGRrS0E2VUlwRHoyMG9TVHJlODNNQkNMdERUckUxS0E1NjVyY0JKUVJ3cTNzZE1aci93VFBudEdta3poOFg5MUlzQnRwVkxhRWVhcXNTZ2gyUFdWKzllVU1SUGpCY05aR0twUksxbVZaS2p5ZXExM0JRNDA5SWpMbUQ0V0NzeWtXc3luVGtqSHF1SHl6ckRhRllDd2ZEQ1NMcGg3N3laampDdlAzSHNMc0JGT3FPZWlSTFNuTittMDVjMlBwKzZBbnpvajZGWjRnUmd5ckVBKzJOYk9HNnhOYTA3NFdzWEh5emRVazZWb3FXNEY2dVc0N3RhNzhYRHBFRW42d3FNUlpJUzRVbHRFT3Z5K2svellJRlJSeDBMZ2pKU2NhOVhLaGtLV0x4V3h1b2xyT3ZKV29mejIvMjNTbG96a2JWcHRkWVIxdnRBdXpFd3lvNXNCT1hiVTR5MkJQVHpwSmN0ZC9OTG1lc01OUEtiSnZmVkFrc0tQbnZuWmFwYVYzODRZaG1RU2Jlb0RaWjBlU21KcXZqa2NFNDhiVkpMbm5UMnZzYnhTMUdhRjRpblU2cDhxUEZKVCs2R1BzYUUvUWlyaWtTUzFta1R6ZWp3MkY0bEFzWnFmQ2l3MGxiTWk5K21ieTJzRWxUdlMvVEdIRkYzOXFDc1BNS2dkZ3ljY1ZWa3U3d3NnSXN4UDVWSE8yTFh0Qk0xalJndmt3a2w3YVYxbFhLY1JrRXRaTXFrc1lKTzBLVzlGT09saWdJanRhSUE5c1cwSzVpU0t1dzkrVE5CWURtV0Nkem1ta3RMK3lvN0xTNFVoYjVUSjlyRjhiQ3NWZ3Uwak0wRzczbVZCUzh0MDdHMG1sZnUwSGtudnVaZXluZEJFMVlndWJ6TzRJUjVpLzk1Q0UyUW0rVkhQVzlCa2dMWlo3Mzh3dzN6cDgvTUZYWHNUZmxHdUhUbzFkUU5JckQxN3d2a2xuM29lZmRyWEtpcmJTYWM1Yjd6WnNCRkhnNVU5ZStjM3ZUeFV4c1JqSWVscnVzeG83K3VSelgvdVpMNmtHMU5SRGJMdDhWT2FvZHhzS1ZiWlF6SktHODR3cEdYbnYvWXR3Z1RYNXMzUHdwQ21qSWVEVy9KWkpkNFg1ZXcvaWRJN1BUakNnbXRPM2xFUkxXQnJUYUp0V2ZjYWROUVBOVHZodVZMU1dxcUR0TkJTVU5jdnU0UWIySmFzODVjZkg0M1dWWDFkTHF6UkJydTRSc1Z3K2luYmtld2lLUWpHREkzQjE1RnFaQXVJNHpkTEhYbnpocXpaZXpvNG5kRXRmampCLzcwRitPOGRqSjRwVHplbnF6dGJjRVdpbVRoUTdMVWU0cW9lTmZYY29zNktxWHgyemh2TjI3QjVvbmlQUFlpRFNZUWR0S29MVTE2aWlhT0ZWRVliTFoxVWxqbjhQUUZFb1ptako2ZkZyNXg2bjBYelc5UHBFTHhkRW5pdk0zM3VJc0JObHFlWXczZGxhTEFJdFo0aXpjekxERGUwTjdTazdXTktiS0piUXV5TE5NV3VRZ29ydFNHTCtXeVhuSXd3RFNRTzc1MUpLRFRRMjBxQzRhUWtZcUFkMnhuamhBQlNGWWphYnp0N2oxYzU5TzByejJOWk00VUVZNkdTWWp6ZE5CTDFzUlVRd3drN2tFYzNCY3lrNzB1VlJIVzhUcnE2N2M4MnBJbnh6cXNab3lhYVF0VVpVRnYxODJsUkNyTjFOMUdJZ0U4Rkc1eXAzVHBvQVJoZEZjSG5NT1ZjekZnRWZpbUl4bXlGenJTdDlXTXg5TzBwVEc1K0Z1L0htQ211cVR0SGxJdXhFUHRFY1BMdXlJM1ZoRVFqL2c1Wkw0OGNxWnFEcDZPRlNrSmxvVlhWbjJ4MHBZSlhyeFJ1SzBJOTFHQVpTN0l4Y29VMnZJc3JjQVJLYXcxTzU5eEYyZm5sRGhNZi84YUVvRkRPNEYzYkhyNXo4ZHJGZjNvQnA3U1NDekJHMjVPdXMrN0tWeTVkb0RwNWQ2MG5YcEpZTzZMVGhnV1hsL09aTGJNZVZZcUl0dGZhbTVxdnJ0bHMwamo0aDF6Q1ExVmlSZG5hTGp5NWRZeXp6VEhUc0RyOWp4a01kVGwwVjRmRi9mQ2dLeFN6cGoyZFNwZzJxaHBzSERGSUM5NjBaUjlneWVYWlJJc0pPOERLYTgvcUZ5K2x6bVFxeGIzMDk3OWlwUThKVjA0VXIxcGp6dTN3SVVXdDZOYlY0NXV1K28ydGxNd0tWdUF1UzhJTm0za0JxU2N6aExZUEEzWHZDWU1Jdkx1SHkyZDRWNFFsK2JDaUt4NnhFSHBFUksrcStiR1VLMTVVKzlndzRIQy90ZUFmcFNqcXJtMUxrWlNzckEwR3RPVEFrYi9MaFMyNHZ1MFQ4ZVYyblNjUGpMYU51MDN5bWtOY2lEdlZOS3p0SEQ2T1lVd2FLUXR4ZHR4MnFxWEo1ZVRCdytFRXIrTU1tcCtWdFk1UjFMeUpWalRsTm50N1lWSHpHdlZ0UTNBTE15djZVTVVwRis3ekJnV3ROclZXY3YxWjFoZmw3RCtSbEs1ZXYxaHljMzhlZTRacXRraGFsSzhQS3lBaVdUTzlDUVpYVlV1cmkzZmdsRlcya2I4cmJPNWFTSlhIYmRaVmlsYm9iSUNEOE1NYWZSMnFQWjJIZjZoMSt3L1ZlSWJRdlRUYzREODlqS2pzdGNpYjRzYUFvSGpNOG9sc1QxRTM2WHdJTVp0TDFSMFVCTDJoY1liVWpyNkR6c2hYSnhXTWpuOEtPMEp5YXZSUzJTZjB6UDNadU1GeTJWMHRhMXo5ek9BQjFUWTZlK05NOUhzUGxtalZJSUhiUHRucG8vbEdXSVB5RTQ3VWltZXAvRkY5cWl1OE03Y3Z4c3Mzd1ZNenJvVXBJSGV2SFFGRThabGdaVDZMYTdzZHVyTmJOcC9QU29qT2tPY0pLam5rZ3lrYlo4Vnc0L2JjRVZZdnhJWUw1ZWlkeWNYcG1Ud2J5L3pvZjFEaVhEaTZ2c3gva0hOSm9YMCtDd255MWVNTXJzMnBGazNJNmphYmxGWU1ralcvenNmSXpxUlhla25XdHRLK0pYcGdWUmQ4NDZtSE1tUTVQeHJha29XRURSZkdZVmZ6dUcxb2ZpeUR1ZituSWJ0WVBIQy9rQ3B1MUgzVEpNODd1elB2L21EZit6NzUraGp2N01NalBPaXBwVlFsblVNN2IwVHpocnEyRnBlN0JIdXA2TC9zMVViVFVQZHhKa3A5amVMZEJYaDA5eGNnNFZnT0RORXZlV2x5VGRQbUU4T05UeUt4eUtKUUYvTitvY1JIOGF1TS9udTVpVzNQUW9OYTZUSnJrMTBCUlBHYUxFNjNKeWJkejdFWXVOQTkyRXJ4MzlPdFdvaXRzTVIxQ0xJS29Pd2N6bGJvMlllRmdHampsUHVnV2s2UiswNDdsQ0U4cEUwYlM0ais2N24rV3NiOU1TK0lZOGYxMTY0T0gxTUR5L2p4MnFjNWVSdmt2S3NtRVg1czkxZFNvZkJsN25sMTJ0SlBTenJLRFp6bGtmZllqUjVQTUJVcTBocUp3ekpJMWZTeExDUnZwbnVGL3VWdTg3SGJkYnI4cmJOODNWS0xzc0h0MzRjRkhYbnp3UWhOUGE1V2Y2dWpIellCOXMxREsxNWdxbWQvd1ZkWEgvL1pQZE5tejk3RUhudFN4Wk82WEJpYkNROC84bUJ0UGx0enlpY3R2L3VtREh6WUYvdW1odzBmKzNZQjAxMHNIL0hURzBqTUhGdzNOK0NFTlJlR1lsZEk1ZWR5NlZhL0dTOTRGL0g3SFlNTFg1TTdVM2RLSEtqV1BMSGFhQ0E2ekQrSFZ0bldUUUVJTDhpVVZrcG9SclNtWFRRYk55Y3pTVUJTTzJiU2FjTWNFcGhQdlA1OGpFZGIwSjVXYzdKNW5CNWE3emhmVXNNMFdQNXVtTEt2RkVNMjRBK0lhaW9JeFMvcCs3NDBFVjJkMUJISlhXR0R2SWNuTDd0NzZvNE1Nd1dYZmdzcWdUcjhobUVWeGN2TU1GTVZpTnBzeDVoZU9GaEUyeDFlbnQraHE2VGU2Y3doWUdFM1BjbkM4blVoeVE1R2JVTFN1RXpjemkyODlFYll5NFVTWlZjSForTUxMTDdZOTRianJjN3lkVW5KRGtadVF0MjcrT0NkNEtxeEh2Q0NGd3QyNWtadGQ2UlpxY081SzNFTEMzRkRrSmtSbHE4ZTVwcURDT3RkdUlWeVYvOHJOdlBUN3VVbFBKR0Z1S0hJVEFvYTdCOGVJQlJWV3BsNlF2SFg1ZjduYW5ORWZoZE5RQUFBQUFFbEZUa1N1UW1DQyIKfQo="/>
    </extobj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URjk3YzJ0bGQyVmtmU0FvZVN3Z1hHaGhkSHQ1ZlNrZ1BTQk1JQ2g1TENCY2FHRjBlM2w5S1NBZ1hIUnBiV1Z6SUhNb2VTMWNhR0YwZTNsOUxDQjVMQ0JjYkdGdFltUmhLSGtwS1NCY1hRPT0iLAoJIkxhdGV4SW1nQmFzZTY0IiA6ICJpVkJPUncwS0dnb0FBQUFOU1VoRVVnQUFCY1VBQUFCVEJBTUFBQUNzZm5MZkFBQUFNRkJNVkVYLy8vOEFBQUFBQUFBQUFBQUFBQUFBQUFBQUFBQUFBQUFBQUFBQUFBQUFBQUFBQUFBQUFBQUFBQUFBQUFBQUFBQXYzYUI3QUFBQUQzUlNUbE1BemUvZHV6SjJpWm1yVkJCRVppTERXWDVoQUFBQUNYQklXWE1BQUE3RUFBQU94QUdWS3c0YkFBQWdBRWxFUVZSNEFjMWRlNHlzU1ZYLzVzNTdlaDUzNHdOV2lEM0xpb29JZmJrc0dBS2haM2VqaUtnOW9JYW9NVDBRQ0RGRzV3Wld3UVR0Q2NHQXFQUmQ1QThYaUQzS0gycjRZMllmR05hRWRBZElsRWljU1NUK28wbDNyZ21nQ1psN1p4YmN5MlBMVTQ5VGo5TlY5ZFgzNkx2Ny9kRmZuYXBUNS95cTZ0U3BVL1Y5M1oxbHo4WHIwNlBLcURaZlZsbEVFUUZycnl2QzdlZTljZXJQcnl1M0RveDFZU2tuSjJJWGRMd3BYVTdoN0dxdG5FK3FDMi92VkplUkxxSC84blRlRU9mOFU2R1Nldkxyd0ZnUGtwSlNvblpCeDV2U0pYWE9xdHJnV3pWSWZ2eldjUTFTRWtXc3N0MUV6Z2hiby8yQ1NHbmxvbG93VmtaUlJVRFVMdWg0VTdxSzR2cnJMckJSRFVJM1c2K3RRVXFpaU03M0VobWpiRGN1WmprdDY4RVliY0JzQytOMlFjZWIwclBGVmxSNjgvdEZheUQvZ3UxTnV6TzFHRlFwN25QczFLRUxFRDlyOFM2eUdVN0xDaGd0aU42azArMWVqdVRNeGRZOWZ4NWl6ckVMT3Q2VXpwcnNSZmUrNHE2NzducmwxUmV4R1llRm9TWmcvaXE3aHNtaTk0NGQ1S3l4eTBYcmgvbmovVFA0djNETmVNbUNFK1FjM1lwelZ5a3RqekZYcTlQdHVkeFJoczBtWTRIT3pMTUxPdDZVWG1UV2RSRkZNZlBDWHVrNXRzQWNpK25kcmcxcnZIK1cyVTVaVFIxbVQ4dGxkcjJzb0x4NkZURG1pU2JkbnNjZUwyLzBHUE52UzNMdGdvNDNwZC8xcC9kTEsvL0JSejcwemppS0daZXVzKytXMWRCaGpzWE1zNzJ5a3FicVJmdm5oQjFQVlVqTEFQTndwbVg3MjJuMWluT1Z4NWlyaTNSN0xuK2NZWmt4NzJxV2J4ZDB2Q2tOZW5sLzM5Nk5BN2dEcFkrVmptMFgyTk90YzZzQm00N0ZWNFllN0o5R3EvUUdvc00rd0Y1c0lUdHpMTjRxcUpxc2dERlBOZTMyUFA2ODhoYnpCcXY1ZGtISG05S2dlQlZzZkNjUHdPekxtOTVabktLM3cwNGZaL1k1OVg2dFVWZXdmK1pLQi80TDdQdU50djB3WUlsZFNXbHBjWjd5R0hOMVRYVjdibzA0d3o1ak56MGNDWFpCeDV2U1dUWVBObjdvRVg1bnN6YllNeVVWcmpJNHdPdllGblBKNnhCS2lnLzN6NWhOU3NvY3dDbnBnak10VzRFTlYwa0Z1bHA1akZwRUlESGQ3UUhHMU93aFk1NTFNY1V1NkhoVE9zdEFOa3ZGTVR1K0lUc29LWHpBNDVSVjIySTJhZzFXUXYzVFlFK1hSTHdxNHBTQlBTM0hzd2xXeW1QTWJkcDB0K2RXaVRQQWV1bFp5bFBzZ280M3BiUHN5Q3M3anFmKzBrSFovZHVxUEZ6dTJSYlQ5blJXYWNpaC9sa3R2VWtlaUJQOFpYdGF6cGVPZTZMdEtvOHhLaFlLZmQyZVZ5ZGV2ZzYrOW5pS0pja3U2SGhUT3VzSFR5YW5GTTR1WTdHMFV4dzhKVHBtdzdhWW96cURyMUQvZE11dVBLdnNUYUlqeDlhMFhHUGZtVVhubHNhWUM4Ylg3Ym1WNGd3dE5uMGdsbVlYZEx3cG5iVVpEMmlmNVd1aHJGTmN4YVBsSTh0aTV0bDJmZTBKOVUvSDQzV1N0QTdVK2YyYVBTM2I1MGwxQ3pLVnhwaW54OXZ0ZVpWeXludHNldWVkWmhkMHZDbmRnQ1hDdDUvTkFWUnpjV21IY3dNM2E0dXRQWTFwaWRWMzNoenFuelFQb3lHWnhHYnJtaUxlWXFIY24vWmhwa3JaVkdtTXVRcTkzWjViSzg3UVpkUG5EbWwyUWNlYjBtdGc0NWZqeXU5QWFhZnNubXZ4Rk5GOURSTloxbUQxZWNWUS95eVUzdGorRmdMZDNNTVUzL2x2RzZLdVZIbU1lUWk4M1o1WEthY2NEdmpRWVduT05MdWc0MDNwRmJCeGRDeGE5SjFPTkZpdFI5clpvTDZBUE5RL3crbUZ0VXF2cmM0aUlLOFpZNVgySmRSZFlsT3VLZFV1NkhnVG1oK1BqeElRekpSbGFYb0dWOUozVXQvU0ZPcWYvWG85dzdydjRLeFNIMERsbWpGV2haTlRmM1BhRWxQdGdvNDNvWWNnT1VmNTdJdm5weU94U2txMzZwTVg2cDkyNlNkQS9wYXhtdVZ4TFhWajlDT3ZMYmZKNkZGVnFsM1E4U2IweVhQaGVMeGJuOThWUGI1UTM3b1E2Si9GdXYxdXA5NTFnWGREN1JocnMyYS9vUEhVNlVlcVhkRHhKblRQRStuN0ljd3d0MS96QUcvVUY5OEgrbWVsdmxrayszWHNqKy8vVWUrcHNmc1hQNEtwdkh2dEdQTVVWaXdmTXJvcFNiVUxPdDZFYmo0WGpzZnIzaEpBYUxkYnNjT3hlcUIvdHVwK3FIRG1QNmZCdzNTRWsyWHBiOHZXanRHQW1Fa0szdkFrci82bjJnVWRiNWNPSGYvT3BCRWhvZkFZTjFSVU1yOWQxM0Z6cUg5TzZuNm9NTzgvMHgvZ015N3NDT2lyWTB6bjNHdkhtS092YWpFL3BuWGFsbTRYZEx3ZG1yOGxjTGtxdUtyMWwrc09idUh3Y0tjcUtGay8xRCs5dW50dDFmOWR3MGVwYXp2eHZaM25iMnZ0R1AxcTZzc0ZXenkxcGFYYkJSMXZoNGF2WDlRY0M5c2dFOU56SkxqZGVPRDhVMGxWdjlwNnljakxPSzdMelliNnAwbDZMWWlFd0F2eWJmalhza2JiZGVRdzV4d3pjTVIvL3VQdDgrZnQ2cXl5R0xXQVVDTFlDRklobFErckRaanJtdEx0Z282M1E4K0JqWTlReDdOMTMzTDNHb3ZOYzJ0a2wxbzdJVnh2WnZkYWJ1N3QxaGRDdS83b05pUW9uQi9xSCtZK1pRb2pjVVdIK2VDcm84WTZyVXJFa2NmYytLOHlkdEZtRnlPc1hSSWpWZy9ldzQxd3E2VHk2VnB3aHVWODRUSGRMdWg0Ty9RVzJMalc4V3dsVGx5TFBIbDZzbUhlUSt6NUExWEF1czQrbW8zMWtTcDQzRDNkZ0szMEZWM1g4U1lDL1FQdTFMYklDQkpIYW93djRLQWJUZHUzeGR6NE1udnFNMW4yelRZK0VDK0owUUhzSTJLTnNQbFQrVXlkUzh3ZDYzUzdvT1B0MElIalg2UDNUcVI2VG1TeHlGMmtzYUdXTVhlQ3BRdnZvMjdwNlFFZGRLQVo1aTMvcmpQTEpBTDlBeFBLbGhaQllyTmxNVDVyNlhMcVBHb0g2aEUzM21oZWlHbTNoRk85SkVaSHVZK0lOY0xtVCtVemRlQzlDZWVkam5TN29PUHQwTDNud3ZGNHh6a2JmZ3hNRng3UjdjaTJ3ekhROTAwdjJLbEc2NUIvVXc4amxEUGJFYTVPdmZwZzF5eVFEdlRQZ2pNWU1TUzJyaWpmSVBCV2x1M0k0ZVFCMnV5LzV2QzNHOFpxdlMrSDBTL2N5bzAyb2dTZlZZWC8xTWZFb3RQdGdvNjNRemVmQzhmakxUUm8wYjdCQWR3WWpqanN4YjVsTmR0S3J2THZtbTFwWXg0YjE1OWw0QkVzemdySlFQOWMwbE9MeTQ0aHNYVkgrZnJPWW1aVnN4ejVFZVB6MzM4TnpvOWx3Wng2WmJjY1JyOXdLemZhaUJKOFZwV3M1UjZBcE5zRkhXK0hocGx6MDlieXJLVHRLQU9lUU1OWWdmZFczZ2krNWhjQTJPVWM0TDNWMEE1c3M0WjMyQ2JUVGZuc1YwTFh2MDB6eTV4QS8ydzVBVlFNaVMwNHlyY2Zlc2ZHT1BLWUcxL0hVSGE1cFZhMmNoaHR2TjUwdEJGV2pWUStxMHJXMDY1TjVESjJZRXFqZGtISDI2WmhYMUwzUWE5Qmxab0NnOTR6dkF0OHp3UzRsR1ZEbUwxakN1MVU1eHBRRUMrcnZKYnRXc0VhUmphdlNEZkFUWVN1dlNsdWtSSHFuek8wS01FVlEyTExqZklkc2UvWnZGWmFPL0tZRzU5anlpbDA4R0ZET1l5V1huOHkyZ2lyU2lxZlZZVjdMR3ZSTG1BWGRMeHRPblQ4YXl1ZWVSb002ZFFvNlQ0RGFWaHJ0bVVXTkh0UHBzam5vdkRVZll4Vm9FT3NyOVZBWkdlSlZEVzV3WWF1SFNKZGthSCtjZlorVVNTVzNEaGZON1R2eUJwTjZZZGlianpycWowTk5GSTlFQytGMFlMclQ4WWJZZXFrOHBrYWtJSVhtWGtBcXE0Q2RrSEgyNlpEeDcrb0J1L2ZmTmNIZitCVlNOUnlYL3lQUDd6L2xidENGSVRjSXlPenZ3TnA0NzNIZHBodHVHQWFpQ1ZaZTI4M2JnZUw1MTZlWEI4TFdUZ3poOHB1bFZEL2pHMm5HMFZpeVl2em5aRUhZVmJGUjZWcmpybHgrT3I1anFnQnMxTHQwVXRodExUNmsvRkdtRHFwZktZR3BDREVzTDdCVmNBdTZIamI5QmFNK3JHanhrdEFGV2NWOFRJVnl3VC9qTllMd3lLTlhVZ1FKd2NuK2dCaG9JTVJJbitMYjc5Z3FxdGRHSW5ibWZ0NGtOUk5Ka1A5MDdQWDFEZ1NveXZPdDRYKzExVFFLZUhJbzI0OGE2dVlFN2l1eUhxbE1HcVZvVVM4RWFaV0twK3BBU2xZdmkxM1Y4UXU2SGhiTk5oU3ltK1JOQjVzNlFEWkFWV2VlT0lxdEVkV2g1Wk50S0JGa2RuSE10aHE0K0dnWnBHSjdrMjRRMVYrZzh0NGZrSFd0TTBJOVUvZjNpREdrUWc0NGlQT3R4VVppVGxlRm5YamNCREZZenk0M3YyVHh6SlJDcU9zR3ZtTU44SlVUT1V6TlNBRncyNzVwaUoyUWNmYm9udXB4K1B3L3QxbEIwNTFZb2pXQ3k1WURRc0lYUllCV1F1ZEdxd2dWcGh0SyswZEFBV1dmVjFtbnJseGUwMXdRLzB6d0IwZVZ4NUhJdUhsODhWc1BHdXlGOWpiS0NOVHA2YWRWU21NV2w0b1VVOWovZEpYV0V2N0xPQW9ZaGQwdkMyNm1YbzhEalorelErc2RPNFFyZGRweS9vdmcwQUlRZFFoZ3h0bTI3cStOQUVLL094SVpvNmRnQWZjMmhXWlgrMHoxRCtPL2NTUkdBQnh2aTNuc1pLcEpWTGd5SjN3bWhRRENkYng0OFpUOFBKU0dLY0ZrNXg0SXd4ektwK3BBVzc4MWxESG5wQmZ4QzdvZUZzMFk3WkRzdldSTkZqZGlHUlZKZlZoR2J3Yjc0NE9iOTIyRkErcG14RkZBNzFIR2Vqb1JyQzNVRUNrY2tKUnFIODZVOTBXUkVLMEJQa3U2YWFRR29Kc0FwS1Jyd0R6T01PdDl5UEY3d1V4YmdhZUhmeW1MVk9sZzQwZ3ZLbDhzdG9LZXkyWWdnbE5pOWdGSFc5RGcrV1NFT1R6QkNXU0VQOWpzcTU3RDYwWERpK0l6QzI5YXBBd20vQ0J1OFkza0VqY2J0cElxeFNoZy8zVFJPeGFXaENKNXBDSklGL2N4cUdQUXNmblV1NCtEQ1ZZK2U4YmRRVXh0b1VBejhmSWlNUlVzQkhJb082cGZKSzl6eVlRa0JsL1Y4UXU2SGdiR2l5WGhDQ2RYUUpUa1dMWDR5OHFtOXZFNlRYZGxpTWRlSnk1WVRiUkJWMmluaG5RdUwwOVpZU2thaElaN0o4cCt3a2pjUldGK2VCczJHVjFLRUR5V2llREVvOHA2M3loTGlpSTBXUGRNbXRQUzhSRXVCSElJZStwZkpKN2hjOWlVTG1IUW9yWUJSMXZRNE1VZHdXVXB4cW94THB2YVlkcFpWWkw2dWsxM1phQmprM0gydHA5eWlDU3VTTHphZHh1NXJHdlhtcGVzSCttN0NlTXhOVVY1b3Y3Y1hEVDhmK3I0MHVPdVBaUVlVR003MEVCNUg3UEJBWHFlN2dSbWtVa1V2bGtyVDUvYkRld0Fvc2lka0hIMjlCYjBKNWpHOWZLYlp1eTBpYzVTNlhGbXBnMEVmNTAzR1hXT0doelJCN2d2eWFMb1R0djJvd3ROSDQ3czNBNjJEOVRzVzRZaWFzMHpIZEp6MnUzaHFEZzRVZ3p4NUYvUWRrbUJtL1Q4WGhZdDBkakxDdFZVQ3FmMExVaUhuR2U2RE5ROFM4K2puRnlMNCt0bzNaQng5dlFJTkY1WVRmYkNnVjl2YWxOVnF3VFVzcE1oQS8yNmJiRnJISGg0M0doNGtoN2VScTNtemFtWUFueEJQdkhPYlBndGNOSVhObGh2cWlONzdNWHorVTQ4dXp0eXNoSFNtTnBqQzVpRHhWdWhNdWN5aWRxeVFlMU1JNW94dTY1Q3VlSjJBVWRiMFAzblBjRFFNcDRtOHZ5WEoxYS9LSXQyRVQ0VXpZT2puMWJzdEl3MnhZQTZZNCtpeml6NGpqT1pDMTVwRTRSTXRnL1UvWVRSdUxxQy9QRnpzZVhHUHhaUnA0anovNitMYXo4aXRKWUdxT0wyRU9GRytFeXAvTHhXaXZTMjRMbjAxNjNpRjNROFRaMDB6Nk81SnJhMS9pbjUyTHN3Sk5iSmN0RStNN3pMQzV5UzJ1elpxNVBsNW1peG1WSXZ1RGJpajR4d2J4Zy96alBFSG4xTUJKWGVKaHZ5em8xYyt2d0h5NkVmNEdEN3p5NHl4M2x5aHIvM0FJcng2VzROTVlwdVRRajNBaVhNNVdQMStyTFgyT0hsNm4waXgxRjdJS090NkZCNEhkdFdJdGF2cDBMYVZCOVNMS3FraWJDaDdrN2NxUjF0VGJ6ck41aFVBU2dVbStyOEtmQU5nYzhzcnB1MHpLOUdEZ0Mvc3BYQXUrUEIvdW5weTFKU1E0aWNWR0VFV2RERnRvTFpjdmNqZk5WSzM2MEFpenJIV05YWlRHNmlEMVVwQkVPZHlvZnJ3UUR6WnZJdndDbXZXa0J1NkRqYldnQTRZWWdDM3FkRVByTUIreDVjbnlJNFUxTTlmVDBBbWQ5NkZUYTE5cmdRRzNIS1hJSVFJVlR0TzE2UVloeHJqbXNuQ2o4L25pNGYraTdJMkVrTG9vSVgrUzl3NTc4TTg5OFJ5N2UzTU9IS0dVeHVvZzlWS1FSRG5jcUg2L1VSMjhGWTcrdHBCU3dDenJlaGdZUWV0SUl1U2ZXdXlGckQ3ZnUrWlRTeHRkSmtmeHkrM21ZQlYvV2VjZlZpNTlEOGtzdExGa1RFL0tMbGxmNjJvT3QrL2FRRWVvOTFIN05DTUxMS3lvTFRPblVsRUxLUEI0YmtqRGJZYk1laDhLOHRhQ0xsd0Zja2J5aVBsNkRadE5yeDVVc3FYRC8wSmU5SVhUY2xuVW9FbGR1aE05NTNkdXBCVzU4SWpMQ2pueFI5RGxuR3VoWHU4cGlGS3BpSDVGR09OVlMrYUFTdVBGcnN1N1FCRnNGN0FLRzFobHZROFBlenZXZ2JYU0w4RzRVdTNqamcreW5GR2oxdmFrM3MvdGFsN0VkRzIxMjM4Tm9Xayt3dTlRL0I2K0xHV2ttVXBiOU80aHFtcVA5eFE2N3Uza2JJdGdESlFuTVFqVlFaYlQxc24yRVN4Z3FkZTdnNWEvTERCcTNBejF5V0FWUjlQM3hjUDhNemU1ZlNBNGpjVkZFK1BTckRXNE5vSHI0eDBGQlI3NGhneGxlczZzWHRMSVlwL1RUakVnakhOWlVQcWpVMXlNT2grTG9IUXZZQlIxdlEyK0JqUjlic0paTVlOQm9QdzBsMzBCTDZRckRYVHJmeTg3UVg2NjF6djg0eXo0bnpiUFJmbFBXbEs1K1RweHpXb0gwMzdLZm1HU052ajRTNnNIUG9teDJmdEdhWHNiY0paZ1d6aHdhWmx0WWVSSU9tdlprbHFWT1pJQUhuc2lTS3AvaC9uRy9LeGxENHVvUEk0Wjk1VE11TDFMYWpZY2pjbGpnTHl0MnM1VXZpeEgxQnUrUlJqaDFVdm1FRzBmODhEQlA3NnpTN1lLT3Q2Rzcxa0VOUjNkaXZQcmpNdG03SWxIdk0rN2hPNThFOTY3ZU4yOTAyQ2Q1MlVDNC9nVjRJMVk4cDhxeUllUGZRNEYxU2hSazJSUHNOc3dXeU9DZmNEMHFwc3ZjaFRXOTJucUVKSXYrS2t0R3dteFpyRC9CQms4bEFTNWpSMmREQW16ZUprdW13LzB6ajkyZ0pJZVJ1S29qZk1IdjVXczNIanhhZ1VWVFB3SGIwcnZoc2hoZHhCNHEwZ2lITzVXUG13NytxQUQ4bDVOeGZ1bDJRY2ZiMFB0bUU4N0J3WjVNWXh3SWQ3M1pVYjVsd0xiQk9pSHZDSTh2YjZqVnVzc3RPaHZEWEJpd0E1NDhFdjRJWWlsNWhyWFprcDUrVVpsam95M1dCaGdXczcvdGNPbldwUThwb01HNGJHVFp2N3h4WlBId0pIVGlvY3dhYW84dWFkdy9TS3JzWjdoL0Z2VEJ2SlR0UjFJRU1aeWFRQjk2THN1TmMwZitjZzhMOTMxWStVejNaUnBHajdpOHJHcU5YZitnM3VXaElyQkk5ZG9SNUF5TXUwcXpDeTZGanJlaE85cVloTFliT2hLQzdabm9zOGRRZHdzQzM4MzJpQ09RMjNZdzNRTlJhU2hzdkQzSllCTjVuZWNvZjRTLzQzVkRoQzc4djlaT0JmKzhtaHNEbGM4ejVTb2hpc1ZIQzMwUkxEbTY4WENTcE1NZHhRcUw0VWdtd1JwM1ZhYTRYYktrMi9uRjB1SCtBV0RIdGl3dmtrS0k0WW51Z1MxUnB5MDN6c2RTYlQ5MU1VK0FqV0RRQmk1bVQ1VWxZVlM4aFc3Vkd0dWp1eTl1TXVpckFNZVJqZ0RTN0VKQXArTnRhT2dhRlZCd3hrVnRXanl5RVBaNnBKWkE4THFuMlZ1NFkrNHJvOU5Qbm85NDdnWVlQdmpjUFVoQ2VMSERiOHRLTkQ1VVhWUG1PRkFlWnl4Q0ZzN0o5MG5ha2dYZHhESjRtZTZteUlHUEUwQjdpSVM4dy81RTV2QlRRYWRvaUJLYzNLSkV1SDlnbVhMbWxCZEpJY1RRZmJJdEJLVGp4Z09PSEFKRC9ZM0ZwbDcxa3pBU2JVbGtwY2J5dzYzdnVHcGdpcHJWbW0reWhOc0VuaVM3RUxMb2VHdWFxN3VpMVRWNit2eUw3NkV1ODRLdThpMndHRTdXeFhPSUp5NUdvZ2JhZXRiWkJub2VVSE1lU0tLcFo5STZBYjgwaGdYNWhXdmdrclR0dTdkMHEwQUFYRDFzYzRmSkNjTXpCNEJXZ09LRXZNQlI3b2tVSElEZ3FiQXM2WVkyY0xJNDdUUFNQM0FxZEdvTDhTSXBoQmdzY21KTHhMVGp4cm56OFRoeU9BUGJVL3oybjVLbllFUTFSZTZWR2d2ejBVeElxYlhQN0NVTUxBWW5iSkpkQ0JsMHZEWE4xUjNveHIwZHFHdElEYVdWcmYrRnpPQS9IemQrUFJiQ0hZWi9SNUFyWXF5SDIxbW0zaitCVTV0ZFVkSzh6RzhuYUh4OU9UbUgyQUQwNTV4cHdRUkpuSVNwSlMwV09sTVpNV1MyZ1hoR0ZPc1BzSXNkUWZRY1R3QlpZeDJWYXViaWlVai9RR0I4M1Jib1JWSUlNUnovMlFJeFRkdzRuK3JURWJuOExSTlI1Y3dhMFJTTXFLZkl2VkpqNTJFWTNkbHNHVFZIQWRLeFBNa3VCSEk2M2tnMzlrSGFubUNCbi9RRmw0bldDVmxialAyd05GVlJmb25kZnZLcFk4WEtiN2hjcmJYRkt2UGZlM2llWWs0MEJnZkFselhWd3ZScHBhbUhDeFdQOFBHQ2djU2t1SU5iRnNvNFFJMkNBN1NXTk1Hb1huR0Z5Sk5FT3dOTHVpTzZBQkhySDFocXRoMVJQaVNGRUsrU2VhNms3MU9UZG42dEVpRjBYcUJTaTYybk1ZOHZoOXVHZ0pRUG84T1FTdmdFcFRZV3h0WlluVkRZSTEvL2FHcGZtMlFYUWdZZGIwRi8vbjJQZ0N6R1h2TGg5NzczdmU5N3VNM1Qxa2tIMkRCanp4OWhvOC9ZaGZIeFBIUEk0OS9HYnp6RWJtbWVmUm1BNnhPcnppbndRZVJ5TThzKyszY2Q5a0plVGRHUUVCRyt5SUlQV0JVbW1PWjMyTkJlaDl1VDhGUDdKc3dlQXlKckFBVy8zQ1UzQnZkYWNic29hTG1oaE1ncjlKSFRQN0ErUGVQSTh5RXBoUGdTaWRlVTlNNVVhREp3KzByd1BhNGl5SWJ6UjJncEdKMUdwQkpWR3N2UGdLeTFSajU5bnRpYWp4ak96U1M3RUZYcGVBdDZ3RlhSeTdoSmlEamdPcittZEkvQi92OW8xd0t5TDhwaGloenF6S2FNRy9UVHRkWUVpcmlINWRmNUp5UWZ0SEJIcEZUMExuTWh1ajFVS1hsN0M3czl5YjdlZXIzOUpVMXdBT2UzSFM2eFRmN3JiUFBkRnpkUXJDcUg5ZTZZc0JZa0J3STIrVEQ5QXd1ZHUzR0NEZnNVa2lLSXM2NTBFUlRtRjlGRDZ3TGYxMWdhblZ2dkJJWi9HckFmMG54OE1jN0hhTEduSnlzMUZoeCtpM3N3dkNBZy9SNm14UjAyblhpQWxtSVh2QTRkYjBsL2dBeWZJSzMrN0ltTWk0blFDcWNwY0ozL2lTVDRKL3h3NUNOLzlhSGYvVmVUZzQ0WkgwazNSUGdCdzN6M0l4LytnLzlDaXdQNlZOUnhsMXk2MURRR0RIejR0MEdtWlZadnUvZ2QzSXhvdFU4eStMc1V0bmRHbHI4bGpQbzFZOUZFWHY5TWhSWStKQVVRd3puWjVhSVlMZjYxSmp0L1pZdXhYN0R5WUg5S2ZJSVBvMTBoT2UwVGxOcllwZWFyaDNaVHdkdEprMER0ZktzL2tVU1NYUUFySFc5S28yajN2Z0VkQnRkTFpXNmI3Znh2eDE1aTJpVCtGUjViOFBiVWFkK0dpQ3RnaDdGckM5NUMrQkRoVy9rbnVEcGgzdVpEcll0Zk9vYm1md3R6eEgzS3hyT3ZQOER1KzAvWVlycHFGcGpjNFRxVmF5WFd5UllpQ3lCSlJReGV3eDNwZ21nM2Yvc3F1K2ZuRDUxYXFSaWRTbW1Fdjl0VEc3dGwyM2oyN3BjUm5iLys0Q3VVMGFUYUJSMXZTaE1GU0s0L3hLMWNMaHJpUEJCOHF6bWZvL0V2MzRYSzBxYnlSd3RpQVFLYlJvSGkza1g2ekxIQ1MyUzVVblhBNjIvYjFSc0dnSjNObHhWMzB6cjBML3h1cFdwVVM1MzNFeWtFU1RKaTZPSmpJcW82bVlheHZKNnlqUjN1Sk9wTXRJdU1qamVsZytvMnZ3cnhpU2lWNTRGd3huT29tR0ZFcnBCNmFMVG83YmR1Y29haHRZL2w5QWtHRVdObno3YnNlSFhPS0M2WUlkY3d6ZStMZE0rSmhUZ1prZDUzZGpXWVcrdTk1eis1SVVpU0VTOU43YWRyUUp1R3NieWlzbzN0SGlUcVRMUUxDUFJjaVpTT3FQc1Y1WFhCdWprWE04Tks5bmhRS0Y5VDRkSC9JZWZOanE3elQvb0ZyakZ1Si9xT2g0WTV3N25wZFVSQ2tEVXJPcmQ1WVE2Nk1VM2JEVjFzM3JyU1F4V1R1Zklva21URTg2UUZydGlTVkJyR2tzS2RyeEFMR2NtTlBkcEwxSmxvRi9Ec1pOZVJTR21uVUJLTFRibjdSQlhxajZWRUdMTDRPczVqbWJ1cXIrSndmVjR5RUZycER3NlBNVVJwOC9ueUhsV1hQOWs0MU9uc3N3aTRZMFZIdkhqRjNZQTNmazNWZ1pobVJ5WEZiUk5YQ3p1ejV2UXFzdzR0Z2toU0VjTS9LRnl1R1NDSVM4TllWRy8xeHZaSHFUclQ3SUtPTjZWOTJzNXc0UnpJZHdPSDhuaWp5UzFwVmRpWlNEcFYreko2Z2NOQ2tkM0FsOG5kRUJxL2Z3V3o1eFIraDFKTHNJZDRoZDA2RmdXd0pyanUrZEpOWFlFbit2aFBaaERsNzlvbDRoZVg3SXdacEoxK0RDSkpSUXh0R2RVUE1nMWpVYjNWRzJ2R1BVOTNtbDNROGFhMFQ4c0F3K09CRElDUHBLMjFlTlFqUjYxbjR2RW5SMEtFK2g4RGZEUzFMQTgyNEUwS1ZORDRGS1M2YW5NSjduNDNXelQ3OEJYTG1nY1kwc096OUIyc0xlN2R5ellKeFNvK3QzZkRuR05JNnRtMWFrdjN6YndLSTBsRjNDQXJWazBva3pBVzFGVzlzZGE0NStsT3N3czYzcFQyYVdremFhRlpTL3BSRlllSVEraVQ2N3hHMTBTanpXdENoRHJmWFZIYjFPRzJ5QVZYTE83d01jZlBhUEN4eENXZXYyVENhMnVNK2VNbmFjdGQ4K2E4Rk5JL1JXSDhEdEc2bkNTZ1JKMXhxdUtlTVQrN1FyMXBxeVBEU0ZJUkwxdHp2RWFZU1JnTDZxdmUyQlZsWFFtSzAreUNqamVsZllyYWFwdTZwRGFaVGVrWHhYWlMvdWpubkQ0V2VWUTU2aVBwMmVGdFdDRnhvTXl4eVNaU1E2TjVCUklyNnFHT09IV2ErNjRzNHA4R0Z2Z0o1WWJ4WFJma2FyaHJIUGg3R1FqaHl6T2FENWNoekpqSjNUTExNSkpFeExEeVhKOEZ5QlNNUmZWV2IreGpOOU4xSnRrRkdlOEdvYjNhK3ErUzJWMzFMcko2aXRqbThZVTA2VVVNRTlaYnI1ZThsNlRWOTVrSUxQa0w1ZUxxcXVtU2ZlRmlBaG1iMGl6QmprRk8xeHJYZVQzSS9GV1pRMTRYUXZzRGZ0ZlhDajdpbFRsTnByWjkrd2hHY2VLcjY3cmliQkp0L1JRcmlDUVZNVXp4NDVtQVRNQllWRy8xeHZhdnBldE1zUXM2M3BUMmF1dEtZMXJUMzdTWEc2SWUyTjY4T3Ryb3lhek5BYjZPdU1UNGtLOWRqSVVUUHNIZ1lWa0Y0UC9EM2lSVTdmTjZtODBYOHBDbUEwbTgxaFdmOWY5MVhTRVJHZUIraGtKbFhsdk5BUWhWck1uQythbzlNclEwUnBNbnNndUFKNHdrRWZFbVMxKytvNWhvWVFKR1dpV1BydDVZL1MyT1BGVlFubVFYWkx5VHhuOUR2Q1c0M3JrMUVTamdyUmx4Znd6aVpQSFBva0F0aTFINVp1ZjhVQlRCeHdCZVNzckdMNFdmSHozT2xzWDNLVVJKandPQXgwbnFWeXhXWWQ0MDltOEQ5MmdaZmIzZzYrT1R5bFYyc2NkejFNdUhvbEIrTkVHU2RRM1lxd1VsMzRLekNwcG1MMnZsMXA1YzBVZjhZU1NKaU9mVUR1VFp3RmhVWi9YR0ZwclBLWFpCeGp0dC9ML0licjN4Zm5hdVJtaEZQYmpaYkY5OFREOXBCQlo0Ty9mV29lNGllTVBsN2dkZ1ZvelpyWSt6SDlYWjYyMTI5OE9NL1FobTdMUFhOTTlIRUpnL3BRN2hWY0U4Qmlacnl0aS9nSStMc0tiOHgwZWtZTSs1TGRMcjZrdlJ1bUNEN0VCMVFkMkpOblpHQ0VrcTRteGN4TFVWYWtZdXhrTFNPSFBseG9vL1lFMVdtMjhYZEx3cEhWTDExdnRiOTd4aFY1VTJtdGRsYXVPQkh4dnBHbCsrZXY2S2p4eHJFcjdzOW5EckZwOFYvM0QxNGhOVzl2cGZ0dTU5L21kMFJ1TnRyZGNjQXZYbDFzL29QSjdZMUNjTFRSSFZ3Q0hreUdHQU5jS2w1MlNZMUdNLzdlWVBkUXpoNXRkT25lSHhUUWhKS3VLR0R0VHVQTWJDR3FzMmRxUFlmTTYzQ3pyZWxDN2N3dGxWT01KZlpYMmMvVjZXdlpXeFAzTjFyYU5GWVhhai9lMUp0dGpqc1pGemRjeVJwSk5mTzdHR3Y3RVpRSktNZUlIdDFRNU9DY3pEV0Z4djFjYWV1TS8xY2dIazJVVkd4NXZTdVJydUhNTVN4cVR3WlpaN1creWNtSGkyWnVJZkJlcHo3UHdxWS9pWHE0aDBCWU1lekpqZGZSOERRVCtTVk1SWkg0T2VHVUROd1ZoQ1k4WEcvczJrbU00OHU2RGpUZWxpMm1iTTNlTUhNL3phZkVmcjRnMGprWXgvZkExZUhuOC9aZGwzdHJLMHRGWjZXUi9vZUpGNGRIbjVySi9nODFTcG1GVWNZNjVDYnlNOHRWTDVQRlh0ckJ5N29PTk5hVnZVczU1ZWRsK2tMWWxuVGR0ZFNRRkZxdlhjRS9zaVZTM2VJNXpjVmw1OXlYb3cxb2Vuc0tTNFhkRHhwblJoZGJPdHNGL29VQ21BcFR2RGRWR0VXTlVBQUFCeVNVUkJWSDlLNVJJNW1aMWlTTWxZbkcxd1ZRdkdsSGJNakNkcUYzUzhLVDB6Vk9VRXI5RmRaUWt4amRsdDMzeG9qZ3B1b0h3eWhqUGVJOWVCMFlmN2p1WEY3SUtPTjZYdkdNaFVSZCtZcEhJRytScndJT29PWHBzZnJhN3N5VWwxR1RFSmRXQ015Wjk5V2NRdTZIaGI5UDhEUEM1YXhwQVptVDhBQUFBQVNVVk9SSzVDWUlJPSIKfQo="/>
    </extobj>
    <extobj name="334E55B0-647D-440b-865C-3EC943EB4CBC-6">
      <extobjdata type="334E55B0-647D-440b-865C-3EC943EB4CBC" data="ewoJIkltZ1NldHRpbmdKc29uIiA6ICJ7XCJkcGlcIjpcIjYwMFwiLFwiZm9ybWF0XCI6XCJQTkdcIixcInRyYW5zcGFyZW50XCI6dHJ1ZSxcImF1dG9cIjp0cnVlfSIsCgkiTGF0ZXgiIDogIlhGc0tYR0psWjJsdWUyMWhkSEpwZUgwS1hIUmxlSFI3YldsdWFXMXBlbVY5SUZ3Z1RDaDVMQ0JjYUdGMGUzbDlLU0JjWEFwY2RHVjRkSHR6ZFdKcVpXTjBJSFJ2ZlNCY0lGeHRhV1FnWTI5eWNpaDVMQ0JjYUdGMGUzbDlMWGtwSUZ4dGFXUWdYR3hsSUZ4eWFHOEtDZ3BjWlc1a2UyMWhkSEpwZUgwS1hGMD0iLAoJIkxhdGV4SW1nQmFzZTY0IiA6ICJpVkJPUncwS0dnb0FBQUFOU1VoRVVnQUFCR01BQUFDM0JBTUFBQUJFWTQ0ZEFBQUFNRkJNVkVYLy8vOEFBQUFBQUFBQUFBQUFBQUFBQUFBQUFBQUFBQUFBQUFBQUFBQUFBQUFBQUFBQUFBQUFBQUFBQUFBQUFBQXYzYUI3QUFBQUQzUlNUbE1BSWpKRVpuYUptYnZOM2U5VXF4Q3RiaFRjQUFBQUNYQklXWE1BQUE3RUFBQU94QUdWS3c0YkFBQWdBRWxFUVZSNEFlMTllNUJzUjNsZno3NTE3OTdaRFRZaXRreDJLcmlNWTFVOGErZUJDU1N6bFNvN0JKVzhpNU1pWUJYc3hpNGpVcXJLWG5BS0NjZlNyQitGQVJYZXBlSUhDUEFzTnFTRUx0WXNHREJjR2M0bVJZb2dPOWtMbEFzcEpzeVlnSWgwUzlrTE10eTdPN3AwZnYzNCtuRk85NW5IblozNzJIUCttTlA5OWRkZmQzLzk2NisvN3RObkRtUEZkWFFhZUhUeGltV1hQbmJGSWdvQjE0OEdwanZ6VjE3WjVzYVZ5eWdrWEM4YWFIMTdDRFY5NnFBOUJDbUZpT3RDQXpQOHl1Y2x4a3JKdzlkRmE0dEtEa0VEamI4WlZNaE14Y2xaUFd3N3NTSjRYV3ZnSnQ1NTVLRjN2L3ZkRHp6MFNNSTMwazA1eGRmU3BGN2ptKzZNTnN1M2VzMVg4RjNyR3FoeTU5cE8xM2I5VXByU2EzeUc4NHJEdTM3WmlSVEIzalh3K2NPMUxzeXpqZi9jaGNOTjdvL2J6V25DazNjKzFwQ2dPWGpIbDMrcFlzZ3FNTTYvbDZMMEhOM2szRFV6Si9oS3oxa0xScXVCYWM0UGJTd1lxbk8rSFV3SUV2dmpEb29RUkhRdi8ySW85VHhmQ3BGN29NM3dpMG1uWWhsTEhvQXN2UWpsYTZDR3JsbkxaUmtIeDNkek9kekUvcmpkbkg2NHhYbDRBbW9jK0l5OXh6YjUwbFA4SXc3L2FyZkI0dkFXUWFPQk9nQ3hiV0toQU93UTcxMjMvWEdIeWxPMEp1ZlBobEluK0xkQzVCNW9wL2d6TUY3dUx1REpMb09sQjZISGtVVk1BQmR5R3c2bmtmTmNEamV4UDI0M3B4Y3V4NnExejA5N2pMMUhXbUpTT3VXYW1ZbGladXBkZlphempyN0pYMndLdTlIN1pOQWZ0NjFIS2pRYnExYUx0MU9zUFVaUGNibDF0KzZhbVdidjdlcXhsT1BBdG9DK1djcHRhQWtjdlcrZTljY2RMVmdnYnkyUU9zWXZCcWk5a0ZxWDJvSnR3alV6ZTN4WDBJcXJMdzFNY041dGUyS1o4M085eSt5UE95YjNCQ0N6R0VpY0dYU0pmWXJhc09lWW1STjhKMUJHUWVxaWdSZStZN2NMeDlnOVgrbkM0U2IzeCszbWRNUDdnSXdicDNCMVVGZm1GbHIwalNVckpJeE44dStZY0JHNHpqV3dGL0dmTnIzOTJ6NGFPYlpFek0rbEFHTmwzckdSSW5SOWE2QWUzZ3NxOTdIYzcwVUJyY0taNlVWTjF3VlBrNHRkbE13MTJjZW1ZaVp6Z0ZEcnNsb01aQ2xJMTZZR1l0c3lKd2JleUF1M2MyN0k4c0tsRk5RUmFFQThkdGdLbEZNTlVnT01QWkptaG15MWVpeTJZQnUrQnFZQW1iV0EySHFRR21Ec2tUUXhaTitveDJJTHR1RnI0Q1pBSnJRdEU2WU9YajQySGl1RDV5NXlYa01haUd6TFlMNGFjaVdieFptWklXdjBhb21yaGJkbHB2cDQyTlZiMVZ2Wmc2SzlaYnhCdVo3ekQxOTV6d04vaHNiTi9rcHk5dmUwb1gvUmV6b1AvZ0kxdVB5Q3o5NzUySmx6TXVweHY2VkNMRjk3NmMvYysvWlB5MWpwQlQ5OTU5dk83Q0w4dVRPZEQvMmk0aGgvYzNJMnlLMlNzNy9sMjkvVGVaZXBRVFpkVU5iRDJ6STNwYnpWaWZzN1h3b0w4S2x4dnVVdWovRjlPVGQ4VER3TmxxZE9KaFArQ002ODdJb1d2NXgzRXM0RmpzUjFVckpJeUFTNXdRSnVlZ3lGTFZsY3U0emRJWVY4V0VpWWFBclpIUkRsbFFnTy9kQ3FKY0xtMnRJYzQ1dThjNGJ6RCtwbytOWUliOHZNOFdkZC9yRkdwMG1QamhpYlREYmNSQ2VjdzFjdHpqODRpbUlFZ2xMakV4VTIyNVE5K1gvNUd4bDdNU2R6SElDTXl5MmtKYUxURlFnSU1qL1FnWkY0VkQ2c0xHOWVyTER4aGpsQjUzRExzNWk4ODVDNElHSkhWYTIweWI4N3o3NmU4RDkwcTVvT2cvOUNtb1o0emUvZzJzWDVDZnRrZXozNndDaUhiNjZQaC9TQkN0MW9wTktkajBQMXo3SmJMcmJSTkN4Q1R1TjlyL3RFS3pmSkVFemV1UW1XYzRJVzRCWms5c3A3d0tFZ2MvTzlEWVIzdFpDRzZDMGxHK2VxcEF5UG00SDVkeXBTaHRobTJaVWh0c3d2dHhIQzRRWk5VR1QvTjdZdHMrNEJhVXlJc0V1ZXhLTEhsNWJIZDRJMDRXYzV4ckVmQUdUS0NUUXJIc0ZoQy82OE92aXlieGVyNVpicGJ1WnptOFA0VHhOa2dDdkFZUGU4bWgyRWtIS3laR1NMQUM3TDNUU1c1RHluN3B6a2ZFMnkxZjA1UnRMTVQyeGJadE03Y3lycjBTU0RpZlZ5NUZSUEh0K3A0c0drMGJvS2pBRXlOK21ITlMxc1d6VjJKZjJVbVNjWVE4OXJDOEhTM0ZvWXdLYTlFOGFxZ0V4amtZUnMzNlI5aTViVnZPVk9EdHRhd2lhbnZxNlRLQmk5ZVoyYXZjVzJaUkxDaDh6U09vMmJhUWtPL2hpUSt4THorR0R0Zk9ZaUJzanNyU2cxMURqL2ZuMW9CRjZPVVMvY21YT2tKNS9iZEdsQy9jellIT2Qvb2MrWVlQYjQxdktheXJwbjV3YzRQeHBncGd5WUZvMFBGTHl0Y2dDZVd5b1UrRVVwd1o0VWM2dTV4c1NSVHRnVy9Wb1Roc0VGaytZR2N2bFFOZE5NTjlNeERzTmFuOVhOMytmOHJtMFZoaVdnRTBjTTU5L09rWUo4N2hVaUs4OVp4dENadDIwcnVoRGl5RjVUVk1ZTXR6RUpWVE5uTEZnWFpqTTJqMEFPMEgxQTRwdzc4R0hxeE5pTWFBSndlMEZ4QVBvYkRxOE41dklCdzR1V3RRaEJBd2svcEhXcEdMcTdXaW5PVklOSjRCeXB5dWMrVGVRRzJRMjVLbTlhSWNZZmdXd2poTGpMZkVrSktDY210WUhKVVY5N05rZ2tjMTkzSUcySUVoOUxObG9WYjZkZ1l0bFJKS0J4eFNZNm9WdytHTHNsaDdjSXlpWHl0dFlEaG1HSFZKTFlVZXhEaHVZTnNXT3pRZHdFQXNSQk5wME9KT2p1RXVTdE5QY1ltWHlzcDNRZWpHbHpjaElvcTFDVzlMMFIzcGFCdTdKb1dlc2JDTnRxTHNmazVmTEJjSzFaa1VVSUdrQzNra293QTVuVCtVM3FSTG40UGtlcThya3pJQUFidXNoTWFVM3JXa0QyTmdraGdJMlRPNExPMUo0VDRHbDhLQURwTkdWSjM3bnhVTHdVTEtRcWxpQk5aczFZemxiWS9ZR0R2SXM4VVQ1akFLM2dZeDVLN01CRXQ5SWN4UnJXNEtTc0RBM2pFQWlnUzBER25KWURaSGExZWlGa2h6Uk5rSms5VUJUWWZwb3kwSEdHRGYyL1JWbFM5OWkyREdhaGVjTTZKaEZaTjBCSnpIYWlZWkdCTG56eFd2aGlqazhNa0ducjFnSUU1dDNVT0dRYzdtMmRFUURUYXlBSkdiMUNFWDZ1NmNFUVpDYjBPOVVvVjRjWU9uaURoR0tTdWtEaDFCMW9NcmJSVGNLaXFHM2lVOUprSmxRMXpEQm16ak04SXRDRnI0Q01weTFFQUJraW9ldE1IOFVoNDNCdlU5aUhqQkVDeUJCSENES1RlaHBzY2Y0WnpZZmFuS1lzTUNWbWtpS2F2a09hNjdTWVZBOHk0NzhHT29Sb294ZmRsdW5DNTh5b3BwempIVWpzRE5RVFpEcWtMbkJ2VTlpSHpBNlJ1MEJtN0Y5SlJsZ1Q2bjlZQXBxaUdNTjhaYVk0a3FqdmMrQnJwMmdpQ3ZjblJiWjdrdEZ0R1NrbnpwZllxVkp5Rmo5WU5wTVNBQUxUMnczUFFKd2psaWkzT3pGdEUzZlR3aEYyNFFLUkhZQUowb0oxbUdFSmpQY2pIbUFZMTRxeTZuc3R2UzFUWHBJcEtDWEZDWEN0S1pKZE9xVllaRFRPVjBBbXJhOG9DSXp5MFE5SENobWdjMHZYU3V3Q1AvaFdmYjNON08rbDY1dzlMVE9qcHJBc1pQYk1HbXJCTVdBWmdTek8xN1JZejJZN2xwU3JEaG1zY295VExOeGE5L3BvcEVzYTZUbXJxa3hZRmpJdFkwU1hEWGhDUXVOOGhaVko2K3VxUTZibXpEL3dLTnlObFhSZFRSeHNabGttaVhWbEI3TytqSjMwV3BsSnk0aERJTTZYV0pmTnpYQ013MWNiTXVKaHdXblNmNCtRRWRzeTI1UkgzclgvalB4dGp3N1htbFpkc1cwWnlaL0RWMERHMHlnaVZ4c3ltRXVNLzgzRXhGUkoxekFiRjJ3R1ppSjVRcS9qTXBDQjJkbFIrYVBiTWpJNWg4OTZXa3BROFh1MUliTk8rNGRUYjhEcFhHQmhzWHVmQUdaMllTWFlUK2huRk43dXIwaVlNOWh5N0loSVNGMDVmTTdtWWlyVGNZMWVaY2lJT1daSjZuNE9POC9vMTE2ZUc2T0QvUW1vcW1jZm1COGZjVldETGFEcFFyeVA0M3hZNnArTDV6dVdLVmNaTXVjNWJlalBvVWU5cmJ4NGQ2Q0Q3V1FtMkRhM0ZUTWd0NnRDK25mVllBdWJUaHRla2hlSjg2RktheDVyRWJuS2tOazBqdXlDTUFMTm5zWTBPdGc4Y2hjOU9FNWJ4dGd3WGhJRWM3WE1adUorN3JaTW5BOW1jTW1JS3dKQ0ExY1hNc0o1cWFpT3FPM2d2bTRRcElqaFgrRE0yeGMrUWRNVVpwRTFMNHM1QU9qczFYa01PaExuZytGYURPVTR4clNyQzVtcWZieTh1b1ZlV1BBMlhNYStHdTRZNE16YmxsbTlSSHpHMjlXRXhEeTlydWR1eThUNWlyTy9wRnR6djdxUWFWb1BvN1dCT21HVjdMdzRRcTgrbU1xcUFLWWZiMXRtM05xY3BubjJvRml0dUNZM3VFcUpFOUU0SDl6bUFQK3hKbDFWeUFBaG5iWldmM0lhQVRpYmptT3JId09rKzBmTVpvS1pydk4yTGJSSjJ6QTZ6Y3hnbUxMTWFabnhlNzVFV2VrZTVKT0pNMjZGaVAxNDM2OHFaSmJ0czZKeDVZVmcvckN1dythNVlOOWczODFkR0pVU3V3eGU5V2NzZUdyNi9BUmdSdHZBd21GYVN3a084a21lazc2bm5jcDNMS05YRXpKaVRiMm10VDZqRmlaWUMyOVJQNWpqNUVUUTl6bGthMXZhclE3SzBpL2ROMmpPd21MK2dzNGl0b0tldGRsbEtNU25XUFl6dkttc3h5K0txWUVhalJNbHBGYXgyblhJR3hUMnVYZUk3RHkvUVg4NlpDTUVVREN5RFRlSUJ5UkMvL1U3VElZNWJYN2VoSWhKM1d2ZTdQV0VVeWZzOWpxdUVMak5tL3ViMW1uQ2JHaUwxWkpEZkNxcGFnKzNhdDdqZnNNY2I3b1Z2VzBXSWlEUGE5MkF2S1dEY1c3VDlmc09OaUNrYllXWWM4V214K3Iwc0VBZXVLeEkxcHFkZEJwVXJKWkJ0NWE3TFRPWjJJZlE0bGplWmVLUzk2cDJlc1ZUcVJXZEFxRGF4bWxhaUU4bExkc1JvSG1QKzgzVjVhcFZ2dkF3ejJuZGdFd0hLbFBjdEo4bXVCYzE5N3IxTXdWNXpRcWh6alRjNHZIQXJrb3ZJOXU4REk0Wk0vUFVZVnNscG42L2dXemt5cFplaG9qMVV2QmMwOWhNbVF0dWp4U3lDcTZLbGlOY0lZTWZTOHZ3cWFTVzBZTm1QZDYzc2J2dlNhQyt6bS9kUGMrZWQvZjlRcFdmdlB1TnJHVElGU0ovK3N1THJBdjMvLzVseGw1SVF0NFFFdUxLRnR6d0x5U015cy81UjVzb1d2WVpZMDl5L3V1aVd5YlZ0Mjc4SGlyL3pMM2kvMDE0NTh0dmV0M3JYbmZ2QXlMc3JyamhweWprNld6YU5YNGEvMHhraktrNExlcXR1TUFiNGxNaUVyNmtaUlUzYUVBTWMzVXRzaG9GbnhYbnRQVzFaTWtyTVc3MGtyb3c4dmNvL0l3NDJxK3ZYZkZ2RU9yNkcwc0dkNTNJNms1ZGNodm52L3NUZi8yNTRFcEYrQ0haYTRXeWlnMldYUnRCNkZaK2VaN2RuTHpmK0UrZ0FaL0pPWThyekNkWW9JdDJpdlZZUjJmNUkyYy85TzRIemp5Q2FhVW12enlONzA0THlCQVprQkZrZkk0YWxqekNQUzY1SHpxVENNaVFFQUVaRWdMSUVGbEFScEFWOXgxZTU5c1o1ZWNsL1ZJbDBEZlRpWmRIUlE3YWxqTTlqNVJiSEJibU8xaWIwVndHKzlYNDRQNld6U0pESVQ2Uk1KbnhsRk1aaStnMW9ZSG5QcDU4NmkvYkExV2xsdlpXUzY5UERuK3puWDZKYVM0TkdSYm1nei90TDhFR3FsU1I2VnJXd0VuanFudTFoTXU3NHhMMk45eVlEYWY1OEg5TVpoRnB1WXJRamFTQnFkUXFXN2R0enE3ZEpLVjZPdHpvTkI5YlRUdks0WHdGOWZyVkFIYU9RcFhmczJ0c21VeC8zSlhtVGZOaFM3T1M1aW5pTjVnR1d1NlM2V3ZVMzV0NlM0OGFXMStra0x4SCtVcUY5K3NwNm9hTUxKaXRhdkVQVm5veGhhV3llU2dwVzUxNGJZL3pUWWRkSXk5M0Vibk9OVER0Z0tORlczYll6dGx3MnpWMjRNWllsQS9lcjVmUHkxVkViaEFObE8wVUpIWXExV0s2eWp0dHQzM1Qzc281em9mSG1oVTNYeEcrSVRWZ2UxbHNGVy9JTnBxekRickY1eSs0VFkvemxjUHJMemR6RWI3K05YRENQRWMwYjhqaFFhaS9xSzZ2dWUyTTgwMFZ1ekt1b203VThManhXSEhLUVQxcnI2YU1SY21mcHFKOE9MMitkS09xcVdpWG80RTZQYTA2eFE5WEJGMC9wcllzTjNtdURNNm9SL2hZdzNlVHJZUWlkRU5wNEFUTlFyTWFPeSt4Qi8xVVErc2JYb09qZkJQbVAvdzgvaUp5bzJtZ1pKYlpqZDhXYmNPeHEwV3ZqUlArdk1SWWhBOUxiRCtqSjZXSTNFQWEyS1BqZkUveFZ6RDJJNXpmNXpldTVtL3JNUmJoWTV2MndJUXZvWWpkWUJxWXBBM2djcDJmVFhnbmhSajIrZmxVZ3lOODB6VERwZGlMNkkybmdYVjVQaFR0S3IwcU9YeExENU5MbUcvMTBvMm5tcUpGWVExTThiVndRbC9VV2JQQjAxZTJndm02MU1DcXY0b2VyQTFWZW9GaXNPeEZydXRLQTdORGVEUlVUcis0Y2wxcG9LaHN2eHA0WHRyRDdWY0F2czc2aGY3ekZEa0tEUlFhS0RSUWFLRFFRS0dCUWdPRkJnb05GQm9vTkZCb29OQkFvWUZDQTRVR0NnMFVHaWcwVUdpZzBFQ2hnVUlEaFFZS0RSUWFLRFJRYUtEUVFLR0JRZ09GQmdvTkZCb29ORkJvb05EQXNEUXc5YWZEa3RTRG5FZDdlSEdnQnpGRFlTbDlMRmZNWGFkems0OXo0bHp3YitxT1JpUFRuU3MvcWptOG1qVTM4bVRaRDM3a2NSM0x0UDBSL2hGM0svM0c0MVhWK0ZNSDdYajU1ZUlmUjZMS1dmQy9IeERsRzBMQ3pMWDF0blFwZVRqZXFOS29QODlUZnM1blgvbllBOWZVbUlwcFo0U1FhUXorb3BMOHBrYXNDWVBTcS9RYWVFREF5Q0dqUHZSUVFNYnJpMU9Ednc0NU00UlhuTHk2eU1nc3ZRYWVUY0wzTXMyWHFBS3BSMEFxSUJOUTZ2cmdiMHR2bXI4U0NjZ2RuR1JlQTgrS0dEbGtadS84Sy94TFlNektQUCtSYStnRnJaRk5UT09ETzVUaSsxMlZiTGRlTWVWRS9OM0trVU1HamJrMUNobng1YVNqVU1CZ0dod1paTTRQL2hkMm0vdy84bzhPMXJ6Y1hQWi9rREpzVndNeStEeGZ4TXJnandHOWo0eG5xanRTd3NnZ00vaGYyT0ZiT2VYbWtXenByRHJmOS9hMTNoMHlwVi95YzF4NURIOWxISUZNTldmT3V2SnkrNVV3S3NoTURPNVB0ckE0bitFZjZiZGxQZkNmakhya1hTRXp2dWwrZDZHSHNycXo0SnQ3RWNqZ3d4NzgyZTRDWEk2YmN2bnpVMTA1Z2ZDb0lMTS84TDlMblpLVFV1c296TXhFckkrNnJwaG1HM3p3aVRiUURZS1UrV2lENFZzQVpQcGN3WjNJaFV4K3FpazNIQmdWWkZvRDd6SzM1UGJKMUpHWW1XYnNEMSs3V0ptSnB2c1J3N0JtKzZiR0lTUCtGM3VyUDNrbmN5R1RuOXFscEJGQlppejRvZEl1ZFpQSnA3ajhpMDYyZkJSbVJuOGJQbHVQZk1pSTczeC9vcDNOZFdXVU9HUktUWDdZNStPNXVWekk1S2QyYWNhSUlETXo4Qks3ZFZtMVlQWW96TXdKLzFPRVZsZTVrSGtDaVBtNDVSMVdLQTRaTnZuV2xUNUxXY2lGVEg1cWw2SkdCSm5xb0s1TUtWblRMYmoxQ1A2ZGRkTDVScTZucUR6SVBBL1R4QWM4N3VGRWNpRFRmd0hMdVpESlQrMVMyb2dnc3pud1Z0UVBVd05LL1E0MHlwaHpMM1A2SS93VVV3NWtuZy9FdkRmRlBwVG9VQ0hUeW9WTWZtcVgxb3dHTW1VZTNRSHBVcjhqVHZZK1VlaVVGWWZNandJeHYrRndEaTg0Vk1na3VaREpUKzNTcE5GQVpqTDlSWUl1dFJwWmNpMnlFb2xDNXNWQXpCZVBwbnJEaE13NHo0Tk1mbXEzMW8wR01pZjYzVmJvVnUxaHBjOUZLaGFEektOQXpCdUdWWGhLempBaE01TUxtZnpVVkxVeTBkRkFwaG9aekpucWpKb3dFekYvRWNqY0JzVDgrNk9xNHpBaFU4MkZUSDVxdC9hTkJqSjF2dGF0SWxjbmZTTGlaQVVoVTc2RDg4NFJPT0c2NmNPRVRETVhNdm1wM1hwaU5KRGgxOVlaVHF1VVV1UlVRUWd5NVhYT0Q1ZHMzbUdIaGdnWkhOaks4V1h5VTdzMmF5U1F3UU8zcmhXNVNnek44Sm1aQUdSS2RjNFBkbyt3bWtPRVRDc1hNdm1wWFZzNEVzaE04ZGl6bks3MU8ycUdGdDhJRlpHRnpCZ1VmYkFZNHUxTys4ZHZUdzUvZjVHTnkzZkdudlBTVjk3NzlyTXlVK2tGLyszT3g4NXNhd0VhTXJlZjZienZGYTdNMGdzKysyOGVlOEI1N2FwOCszczY3L29GbDRXVmIzODcvOVIvYUd1YWNOTGpWaWFZK3ZYSG01OTZTOFdUR1l2a1FhYjhtak9kQjczYUM4b2YveXpKbXIzL2sycjE4S0l6QjEvUnhCQ04zWlJ5TWlmdTczeUpoT1RlWDVaOGVzQmU4c1hHQzF3T3Y3Q1VnUXdPTy9CTEZWOXFUdXpyanljUGtwN0tkL0dETHovVzdDenRpYU9zNGdQZm1PQmszcG9NNzJnNUVqS1kvVHFKdjd0Y2xWejJyRDJxMGpuRCtRZWQ0bWRSTzF5cWd0Ly9LeklpZjdLbktjS3AveEpWZ3FQV2sydWZBNWtKMUFOVit6VmJOVkV6VUw2Z0tYVTBiZzFoN0ZVMCtUc1ZNVVJqY3o3bXh4cWRwdjBJem1TeW9iSm1mLzhlUDh2MUl5WWszakh3NGVHY0Fxdmg4dzlweU13Mk9MODhuNjFoaElMOXZvUkwzWUJoajc4UnYrVTdEcVd0N1FLWjFRN014ODBKL3lNcnVTbzczMENtdE1tL084KytudkEvTkN4akRYN3djLy92aDE3Tkw3VkJXNWI4NmljTG1XRHFQK0VIUDh2Sy81U0haMmxUamdyRUlUT1I4QSswMmRoZDFuT2RUZmpINTlrM1NQRDBZV1ZLUEtDZTV1OXRzeGQzUkcxWmlNWll6ZStYMnNYNUNmdGtlejMybkllTll3dGsyVHljd2puSEZWWG52bjl6Q3B6anBpOWNzU25JaU1NT0Y5c3VRMjc0bS96d2Y3S2I5ZFBuS1JwTkxRbVowcDMzb0RlVmxibjU3Z2JDcnBYUnIyRk1jenVrMkJOMy9pOXdtV291ODh1aUptRFpwVXJVOVpUNURmbm85a1YzMzQwaUx0MHRydnVJeGR4RHFmZ2NjRVV3UEszdmhqa1lpRUlHeVAyWXpGRW5wQUxlZnlZb1A2aEhmdTB6akNVNGFOVDZFM3lxcmFYYUdLSXh0dTVaL3pIUlZydFNTU3g2WkhuMnAvb3NnNEdpNGsrbXY3VnVHYnVFOGdvODRaZ3hSNHdQbVQ0UE80d25zamYzMUxQM1pRVVBodTgwSDZnU25pVEl3UFpzZXBCNXBxR045VEkvYUR2VnVkVkNCcCtjWDVNcGRXTzZjWnorbkdKK1VnMWNOcEhueTJSU3l3M0t2MnkrVis0VW5nNUdJYk5LdXB6V0RjV0FWODBvSjJya04zY1oyK1E3TTRKYTB5MFAwUVRYdGxQdWVTQ0JOY250eERMWERDQ0hDY0Z5c3N2WUNVN1QwUUlIUEFlNjhnbzhGWDR3NlVIbUNRenlmZzQ3ckNxc1RFdGJVcmE5UUFlNnNJQWtHREcweXJFeUhkSTErdnhocDYySWtwTHExQzg0ZHpXdldCcEVHdnNyM2ZmOVFZWnNnSFMwbHB4aXc4RVlaR0QzVHNzY3owOTB6VEF4YUN3dlMzelBpbWJYK1RQMWJkRzduSDhQMFJBTjVJVHdnVEJqTFNIWWFBcXRJenNpVSszUEtmRUZ0em5UcFppRUt6YXhuMUJlZ1doblNKUUxtWDRQT3dBcWJTRVRnd0V0bmJJV2Rwa0E0VUJtemloQ0hPUzAzL2l1bTZFaVJDRkpRd2F1MExhZ1NOcVdER0NiWlZzRzREWEpYbUFaTzZLUzZUY05xQ2JsRi9QQk04UVZ2Y2NnQXg5TDVpa0JETHN5WkJ0eFVuYmpqRGkvMHVLSHdoWUtuKzRDb2lFYXlBUS9CRVZUMjFLZEFtSzQwR0NSTTNCVkJjY0NGK3ppYW9VN1Z5WG0vZVlXQ0RzL0g4anNRT2FiYU50N0F5eFIwanAxZkVOMDRBbjdyR1F1QUJsTXR6dGFrb0JNaGFTQ3ZrWmhERWtER2VoalY5TTNOWXpzV0dyU2ZKUUdoWlVrUXFsVTlJQlJ3UWt1dWpQL2lrQUdWbTlEWmtSQTFSR0N0N1FvQkZmUW1hSkhHMXpDRWhaSThvZG9FaC9ncDJ0R1lCRzIrWUlpUURjYmxPVGZOOWNRcnhtZ0pONjQ4MWx6WTdrRkF1eUxnZHdPWk5BUGZSMTJRSWRvaVhVeDdQYU4ydGhNQURKNFJXbEhsdy9JMENUTUdLRHNHRjhMbVlhZDAvWlVFTVpNWndPWFhrcWtRSkZxWUNwMW1mS0REVWxiS2U1TU5BS1pPcUZ0QWRXWUY3bFdMUmJSSERSemRRUFVSQmtRWVdVRVY0Z204YkdFUkgxVnY0VUE1Z09JRU5kQ2JDRTBKaVdpSW9vUG1obndXRjV1Z2VpbkpWV0E5K3RBQnJQSW9wZldKVkl6N3Z5cTZOTXFqUTNNVVFTWnhQYTdEeGxsMlVVQjZIN2lGbEd5TWxDMDBjS2NNa3B3Zm1reVFTODhLN2pUZGtUUzdJOFBHWlNrTWtrR0wyS3p1S0V3Wkt6UUdqUW0rR0VXeUFFVDB4QkdRR05KMmc4MWI3VFVMa0dJSmh2Z0tMMitBWEhXdGxpekNySjdUY3V4WTJ3THF1UU1PNWV4V3ppM1FDQnhMU0RBZ2N5ZlF3TzdBWllZS1RHZUFacldCbVJNSDA4UUNIcUFESllNWkt4RVFhUjlHSDJqQldEbE5KS3EzQlNJUEdJODlnY1p6QkFYWkNiNTA3Sm90a1EvRklZTXFyR2wrUFoxSFc4eFprRTZYbENETUFJQWozWjUvcXRrRDlHRUIyam5hT1RiQlN1UUtHNjRXbWJtVVhIekswL0JBNmw2Q01SOUhwTWpFc2d2MERqMVhtNEhNdUw1OWVHU2w1b1hnZjFjMU9uTG9wRlE0SzZPajEvV2dTaGtETHFrVmRkZElESVJaS0MzSFMxRXFGVndRSUduTlFtZHRDU0Rkc2pyRk8vbXA2S0NUa0dySk1MTDRVWENrR21hZGs3d3pxTEkwSEJFd1poZlp1Tml3b0IrTGpqaVFqVEZOVys0eHVRS3BXNkFZc3lJNGRDQnFwQnNDN0IyS2MzWUpkNmxRRTloUnBRREdjWmVqcTMwMTVxa0xvR2FIYVpRLzRxd3B4ZmJPczgvMC9kZUlGT2wxWS9NUTVDQjNqYTBFREZlaFlxNDB6UC9Rajk1OGtGQkdlanVweTVieUlFQnhXNFJYK1FlaEF4a0NrREk2Ly9NaXh0R3U2R0l1bDVpVThLOFlDYmVFTW42Q3RHUUJBUFJKaFkySlpiTzhJSDBpSXU3S091bndRZUZuMU5aRjJJK2owcU8vM1lwTUt3aUR6THNVWFJMVDQ5ZlVJdUduY0RSdjJ2Q0ZvamRlTy9xQlRKenhyNktyQVNaeE9sZjlBa21LWFNHZFBxOEFueFFlRW1JK0ttYkR1U0V0ODdGc2lidkNrSUdIZVdZU0pFZDJMQVVGSG5JeHNXekp4U3c0a2dQMFpEc1FVYnlvTFhhWllNc016azdraEQ4S1lIVm1qSHp5OTdzNXJQbXhyb1VhRDBCVjRvUEdmWlQ2SmMzdU9uUk1GcDJnUkpib24vRk1vYnpQLzduUkJUM1hpQ0RQcUI1RERrMFpEREFyTUpoN0tGRTJPSHN6cElQQ3Jkb0VmWlRrWC9KY3N4NVNMVjBKeFNFekdvR2F1Z3c1VmlKckJnNDBpVVdUOXhjTDBXSnpkTGdwN1ZWR3YwQ1JEc3EzTVZGYVJuajFzcHE1dnYrUWZENnlWUmhvcUI0Z1FuVlJOVkgvNllndy80K0ZQdEZqeU1Tc1p2M2NqSmZNMDhKRC9TY0lmTDFBaGtNVXExa2tVTkRCcDF0UENNQlJ2aDU0TFAyWDdDS3l3ZUZvdGxmTHhVWXR5S2xXWGVRYXZNNG9TQmtrb3kxYnJxREVXbzVVQ0xxMlg1a1dScmNmS2RFRVp3VEpsdGVHRXdiS2hUOEpmZGFxUGxTaWdQS0NsKzA1blQ0NHdYMkJoa210b0Qva3lNd0ZseHdPZ0JabHVRT2k2cm1oMDJlWGlBak5zUk1Cb0lNdGpmNGcyL1YxOXNranRBeUIxbzZod2NLS3lXVUNsYmpyeU1kU3RWOW04bEdoQkJrWVBHcytaT013aUN1VVJiaFlPanVhd2JrWjJsWnlPd1o2N1NRTHNxVUlnS1lxUFcwRmZCNW9LendaYWRRSXl4ZVlOTk9KSVpiN0I1WW82cklUNkFzMitrT3F4OWN0UlpWcUhFWHFYOU90ZndEWXUwRk1oaVhXY2dJeDhpOVBpcEhYN2FQKzRDTUVMbElGWk9ReVNMUUpvdFFDREpDaW5BazdDWFFYVEhSQlN3Q1pBU20wVzQrNmVRQUxRdVpsaGtaeTY1Z1V3SUZNSjlzcXpDVWtQWjVwcHFvVmVEcXZKT3kyM3U4d0I2dERHUGZTUHlUVDFhNEcycllRVVJLSzdkMEpUc1Z6ZGtyWkd3bjZJa0orbkQ2UVVwYk1PUFhxVVlma0JHK0VOVUxFb1RwZGdTRmdpSElaS2RIbjRJaHE3YjFZQVF5azBDQWx2VmxMTlJhdVRXY004WU55cm9RcW4rUHRIaUJDWUhTazVTMU1uQVFBTkdQdHoyMlRNUWRNS0ovSlh2NVZRaUppMEIvTFVFbWhjSUJJYlBnT2V0Q0xmc2VsT3ZrQ3dPaG1YNE0wRkFycVRvaFNWNTJ2Z200S01RazdnQm5SY1c3K0R5S0tmcWJVMkR2a0dHekRTQ3ZIUzFFSkxnREJsV21LYU4wTytER2pXbnRGVEsyS0QxSWhmMnZXS29JemRsU2JFS2ZWbWJSNWtTbHM5NjBUUmFoa0pXcGtSVXhyRlYzalkxdTF0czlnT1NXNGRHQkFDMERHWmlkSGNVZWNGRmNnVGpscXFNTHVUNlBteWNVemlrdzBBUklDRmtaN0U1dFlrcWVEeFZBTkhmQW9NcldxeXAvanVOYVUzeTlRQ2JxL2pyOUs2UUJNbG5ub3cvSWlPbHpWMVVyS3M0bWkxQUlNbnZXaEdwbVVPd01aTDNqZmFNRUt6UkFneDU5UGMrWkRTbG4rRnNSTmtST2sydHZiR3J2b1p3Q3d5dTJNR1RZV0FzR3VKM25JSFlBQUF6RVNVUkJWSkpUTGdiTUJpV3ZrakZXaEluRTJPUmVJQU5KRGhUMElJYTYzRTBVSVJoOE5LeW9ZR2VSdmI1bWlTWmtBQ1ZTRVVsQkpyMHlOZmwwSUFRWnRQV0N6K2RSQkM0VkJQWThaMXRsQ2RCZ1R2MmhVVFcxZEVlbFg2U0lBWnpQYW1vOTErZkpadlVwOFFMaGZKenplV1VzQWhsV1FqME8vTVo0dWZjZFk5amd3azA2djBZTU1MYjZ5VzR2a0ptend3VUNkRlp2SzAvSkZiNElsV0R1SGlnTWxRSmVxakFBUzVRaWpaWmEybGhTT2hTQ0ROU3k3Zk41RkpoTURVU1EyejRqWXdFYXhzYXV4N1pxOHJtajBtT1JFWUR6ZTVyYXBES3pYRDFRNGdXaUU5WUNBbUtRWWZLVnlkMUFEa1hhczc0R3dDajZRajRxVTRrdE9oYUIvekVqQ2ZBZGRuUVluV2NuTXVFKzBuQkJPcUd0bVVHNE1Ed1Zra1ozRHhSRU5IYy9OZkUwc09ET0p5YUhGd2hCWnQyeHJvb1psQzJUcldybXJld1dqRGpVU3o2ZnlRQmRMSm1JQ05nOTNYMW5WSG9zTW9JUnBQVUovVHZxekhKMm9jUUx4T2JuVWlCekZESjR1UVF6UmlpTGxGSzNReDRkSTJhTW1wM1JUeExzSGNqTW1TWUttK3Ewc2VhWmVvSU1PbUpiRm1SK0JESlhURXdIZkZEa3A2TEtHNVpqejliSEV2MVFDREtyR1NoN2xCWWxvN2E5Yk11SW5lMDFyOVFtdjZ6anFHSEZTL0lpc0VIbkZLR0x6K1BsQ2tUaUJVTHdZaUJESERMNUQ3WWRZNGpLaTNtb1p1MzhGQm1YQmdXRUwwbWpJZ1VaZ0VPM1hWU1BJQU4yc3J1Z2puMFZQdzJ2eTEvWUJzaytNT2p1eTdDYXJRRnkrc1VLV1prckJCbjA0Mm1mY2RtaENGaTNaVEpHcUIxQ09rT0loZ2I3OGhJem5PcDJWUG9seWhpczlvb2k1L3M4Z2F3K0tWNGc1cjU1bjFmRzhpRERQZzhOaEI5c1F6ZkdVT2l1cUZubmRKWU04S2FGRERTN284dUhsWEZHWU1PckdFSEcra01pMDAxQy9Tam5ncGFBVzNOUmhERVExS3pXV3JGSkp1U253czl3VU9nWGE3SzRnUkJrRnZ3dXJpNkpzWENhY3NHWjFXcEJ5Q2xNcFlkb21LeTJLTGU4a3dMRU5LYmRJaStkSW5ObTFzajNlWWcvZW84WENDeUdjdVZDSnY1Z0c1MWhCbEZMMmE4YXIxQUJKVEt1RG1UQXRhUFRBUmxya2J5SXRUSnd2WXdicFAwa2RMbUJLUnRYclVGdTVXazNkcWx3NSs2bllwRGIvSkJ2NitCa2NZTWh5R0J3YjFpZVVyTGtIRnVSMjNyblZDb3E2ME1CNUJCTnZPMWs1U0ZFWTBCTVdiYTZMM3JIb3NjbDNmZGRSZG8zOWliRjBsczBYS0RJTytOMmdSV1dEeG41WU50NThkamtjNHdoK2tYYWpKb2RiR1BVV0x4M1RWbTRCeGtMQjVnVGR6Z1NCRmpkblVnM1JVZWdJQ09OblZJelBucGVHYXhtaFFweTdxbFV1L2tsRHltNHhUcVpiREFFR1RSODIzS2NoenNMeWdaUjdFUU1JN0JHVkxxSGFHelZhejVqQ1kxRlRBdTBpUzZPVkRoMldjb0RkaldLVnJrZHJGUlVIL2RnZ2JxSTRLanFBaG41WUx1U3JRQ01JVDNPcExGVHMyMmZwY1E5WTlvbU8zWmFRZDliVjN6QlgyVWF5S0NFTFNwWEhhZ1g3c2NLa2FwYW5ZbTIzdGtWcmVEMFU4L0hpeVd4M2owRUdhRHdnbUVxTngrV3g4S0pncDc5aUU2c21SNDEzQ3hFdytsQUF3ekoyZEF6TFVOdFNhN0ltVnFMQzVPMUt6T1VFNk5rVzFRZm9XQ0JNdjgrVmNXWDFnMHk3QW1ubjJ6V2ZkTzFHQ2FkZVpGUW85bElITnJaVXF4Z2E2dlErZCszR2hDUUlkVml4dmJHajVGYlNtekNlY1dDclcyajN1WTVKYmV1TE0rNE5WdUtIa3BGdVlSejFyRFMzUXhlT0FRWjFpSXJBTmFYSExieGF5azFmaWhWQVNMZ0xkSzhLMFREcHJiZXc5S3M1czM5VGNkNnRhQXhyVktTT0VYOUFxM2srVHpFSDcwSEM1VGNWYXN1TjNkWHlMREpEN1hkRENxOFoxd05ERHZWL1RVN2hxdGtNekhyN0tvTXJSZmEva0xYdllhNkdCeTY4eFdmZ1l3WVdUb3ZheWgxbGJGbWJ5dTJVeDBkQU5jaVNLYzgzQ2tlL0taUzk4emtESVY3eFpvY2JpQUltZk8yZ3liVmpHUW9jUEQrZ1BJN0QvcUpCSmdlbUxBSnpOaVJKbWxWTFI4MXREYTFpWWhCdThvS0pXN0lFSUJvZlI2VjF0ZHZzRUFwWVRubFptbXgzU0VUTEwrT1B3a1JYY1hZTGRySWlPNVJpeGRXYmxJSG9sMnF0NmN2WXNxLzFKWTU0SlFjc3FaU0x0N3VKMTZWWmlFelpzek1Vd1FVRENodG5lb2ZWZXh3MGFUbUZzS09TU3AxUE9IdlYvbGFxV0sxTlA4V2hBeWM2RjNGTnE2YkNjcVNwS3hiTk1HTDlkc2xHRUkwdUNrZG1abCtVT1cyQ0s4Q0pSVVJFQmNzVGdZWG04b1JnTXRqYmEvaTd1ODNXS0FVMFFvUHF3RWhnd1ZnYlVmSUxabGV3TVNrUGI0ZnMwVXRxM1ZKdWJVRnlQQ0ROLzFia1djTXR2M0pqa1RjbzZZRFJBSXVDeG4ySk9lL0xraVQ5a1gvdWg1NVAyYTBpWmtjZlZOdXJnbk96SlZPL1VHZEgzOFV0SnRoemhDQ2tNR2hBN1ZXbkdnY3pLc3NlMnFzL0NqdkdLRVlLMlpGU1hKRE5QbCtnaGFqK0tEUWN3ZzlqWDhtc2t2Y1pTZ3Y3WXJlSXMxVHVYWFd6dmhVVWwvM1lJRlNRcUtIUWtyY1lKQVJDOEJUQjIzSXVzMDBwY1pYWHRMNU9ZRG92enNEQW1QZ3cyMVd1dXVTV0ZqZ2tuWm9UQmlHMXNGL1lWOTdPZWYzK1JWeUlBUFovSGQvNHE4L1owcUFmcHU4ODh0LzUvdGVyVDhxSTdJQ0JiL3h0MjZMemVicFZJajgxUi8vb1ovbi9LdCtzY0ZZR0RJd1ZWOUVUVjdGRDNaMUxra3A0NlQ5YVNNR3U5TGZNeEVkQ05HUWxFYnZyZnp5UFA2cjZmM2t1b3Zjc0FTZHkxb00zY1lTL0dWVzZhNUR2Tk8xUWJTQjdxRUNoU0JBdkIwU09CaGtNR3QvbTIxK2pKVmZ6SlcxZ09qcWQxbTVKZitwekQwMjhiZlIySWY0NFpJUEdZeXJXWXdpcEgwaFZTa1hNZ3hkaSt0U3hmSk1OQ1RwZHl5bFhCY1VNVEJEVnlaVmlUVC9UeGJLWTJoaHlNRHE4Y016bkg5NjBUREM3emdMNG1zTkFkdEcydUphVXBDRzVMVDVGMHBzOHUrVXZLbm8xWWV2emZoQlQ4dFNWeGEwNVhSSzZpOFlMQkFpSm5tbVNDbDRNTWpBWkZ3UXMzRENENWFvZnVKSmR2azF6YzZIZnJWTkpIR2ZmUXovb3JpTDdZdXo3M3JUdi81SllJV3U4WCtYblAwdHEzWk45aUREbnZ0NDhxbS9iRk1PY1JmL3VQZytPYjBSdGZ5eTl4eGkyRWV1VENwRUJvb041bzVBaG8yL3VYbjRQdGhUZTgyK09lbjQvOWw0MXlkc0tvVkNOT0dpN3hDRHVwZGVueHorWmhzMjZkc2VQZHQvTjkvUDhUK0Z5NDdQNDJYb09SSXBFSjg2RFlvWURESW5wRnY3eFAyZDM2c0VwUTVPOUNFenVKeGg1SXhCWmhpeXJZeVRXYTlISkdJdThxQlVqczI5N2dhbGxkcC9LRjBnamhoazVsWXBkVERJN0Fmc2J2K1ZET1U0ZnBDWmttNXNSaGR6S1JXUHBkMWZ5aEZjaDFGaUgvZDBnVml6blE1bUh3d3l0Y0RlWmxCODM4VGpCeGtzSlVKYTJrdk5ON09SelJmcFZvWUU5RXRMRjRoTjFrcFF4bUNRV1E4M00xaENYMFRvTHp5QjlpVmxTTXlqbVpqZy8rN2FDbit0b3NPYnppYVBJRTM3aS9ieTM5VjhtRTgyZEhDZ1c3VEFVc1Q3WllOQkpyaVBPVkNOVTVtd1R2QlZrMG9mYVhSRWtGbHduZ1ZNODRPMmJDTld1TDczZS9LQzEvWTZiVFJYVTliSTQrb2VpUmM0SGV1SmdTQURXNURkMit4ZXZWeU84bytMNUl5bWN2TWNjZUtJSURQdGdLTkZtenQ0a0xMaE5hKzY1VWFSckgyYlZzb2F1Vnc5aE9NRjdxY3FZSVFOQkJuc09nemJGdURKd1cralVwRHNqeVpUMGFzUUdCRmt5cmJUNFpob2sxUGxuYmJYNVBxU0c0WGpvUmJkR0dPZmNSUDZET2NVdUI1eFpRYWJtTEIxTmV5T3haUXNWcEhZSnZOR1U1OGFHQzc3aUNDRHA5NFZYWEVZRHoyMnpaRUVuVkpPdkxiQk9LaEZ0emtENFNYM0hNa3BNTHlRZzJUSHl1aU5VZFRhdno3WlR0ZUFqc2lrNlZjUVgwQ1pLQWZJV2JrQ0tjUE5PaXJJbkRDYjExQ3M4b1V4ZEU1N2pabjJQWUVHUFFOZXBRbks0KzQ1RWk5d0tySXI0MEVHMVExZm1VNmNTKzBaOUZ6RE9HTU5SVmZrdjc3RWVVYWRNaXJJakp0cEhsdWt5a1dwcHNmNGdqLzlORFdrTUMrZHV4SzE1QlFZZmlhSndod3JnMnFFcjhWMHBXcFg1cVdueFlsNEZVVzN4UzJ5L1JES2M5UzBVVUdHMVR1NktmZ3NoeHlmSmZVNDIybGdZOG1KTUN6TTFTZUgxT05zTDZtdlNFNkIyUWNVV3JJRG1iR1gva1h3a2tzWnJ5THJ3OStXT2FrbTU4MXJ5SlZoSTRQTUNacUZaalYyWHBKZWthby8rcldkc0xjancrTko5dW1uWmVvaEZDMXdJdTVWTzVEcG9RVE4wdEMrVis4NXVuTENkY2VLYVRLOVR1aWE3eWdaUmdhWmtsbG1OOFN5VVR6d1RWbjJaWDllWWpkZGFndkdkZjRuNG5ZRlY2ekFmVHBZbVpVOUVHUzg1L0pabVFOUlZqdXZZRGlxOFBCQW1ZOG0wOGdndy9ZTzI2b0pUL0ZYTVBZam1WTkU0MlpOcFZ0YWJuNW5ubzJ0ODRzNm55YjNmNHNVeURiakRzSWdrTUhtU2VvZ2F2OVZ6ZVRBLzVPY1RhNGxUNGFOYm1LQ2RkMVNDc0dnZ1JZNjk2WFVNL3ZPRklGOVU1NU0rdE4ybXQ1dlBGTGdORTJWQVhtRFFBWXJ3SjJBcUNza2xWNS9Cc2RFcmxESVVMT1B6c3F3OWN1NjVxVlhKWWR2V2V5aEdjL0ZZWmxmN0lHdkcwdTR3RlcxNnhQTVBBaGs0SGVzQklYZFlNUVJRbWJxQ3QzWUlXdCtObS9wUGdoa1dQMERRNjdpdFNsdVh5ejdSM1N0WGpzUDhOSGlhdXh3anRCR09ickpOeUpkWGNQRnpBVVBzaHhOaFdmVER1N1JGTk9iMUhMK0xETDBwMFc5MWVwNjRKcjl5Z2hyK2J6NUVSYldwYWh5K2hDL3ovOC9kdjM0b0xIL0R4ZWZYZGVaeEJQc0FBQUFBRWxGVGtTdVFtQ0MiCn0K"/>
    </extobj>
    <extobj name="334E55B0-647D-440b-865C-3EC943EB4CBC-7">
      <extobjdata type="334E55B0-647D-440b-865C-3EC943EB4CBC" data="ewoJIkltZ1NldHRpbmdKc29uIiA6ICJ7XCJkcGlcIjpcIjYwMFwiLFwiZm9ybWF0XCI6XCJQTkdcIixcInRyYW5zcGFyZW50XCI6dHJ1ZSxcImF1dG9cIjp0cnVlfSIsCgkiTGF0ZXgiIDogIlhGc2dURjk3YzJ0bGQyVmtmU0FvZVN3Z1hHaGhkSHQ1ZlNrZ1BTQk1JQ2g1TENCY2FHRjBlM2w5S1NBZ1hIUnBiV1Z6SUhNb2VTMWNhR0YwZTNsOUtTQmNYUT09IiwKCSJMYXRleEltZ0Jhc2U2NCIgOiAiaVZCT1J3MEtHZ29BQUFBTlNVaEVVZ0FBQkxNQUFBQlRCQU1BQUFDV3AxakFBQUFBTUZCTVZFWC8vLzhBQUFBQUFBQUFBQUFBQUFBQUFBQUFBQUFBQUFBQUFBQUFBQUFBQUFBQUFBQUFBQUFBQUFBQUFBQUFBQUF2M2FCN0FBQUFEM1JTVGxNQXplL2R1ekoyaVptclZCQkVaaUxEV1g1aEFBQUFDWEJJV1hNQUFBN0VBQUFPeEFHVkt3NGJBQUFicVVsRVFWUjRBYzFkYTR4a3gxVys4K2g1OVV6M1dEd1NZNHNleHdRd0FYcXpka0NXSS9mWUZnUmpvQ2NHRkFtRXVtTUZSUWpCckJLRGd4VG9VUVJLQ0NLOUR2bUJFNHM3SWo4QTVjZk0rb0ZpSkt0YmRpU3dzSmlSaVBnRFVvOFd5UWxJMXV6TzJNYnJkVnljZXB5cVU5VzM2ajc2OW5qdmo3NVZwMDZkK3VyY1U2ZE8xYTN1anFJYjhmcjZjR0pVdForYVdFUWVBU3NmenNPZHpIdjVNSmxlRnJVTWpHbFl6bGp0YVhER3lwZE9qc1pvdVFtdHpkeFZKcWpRLytrSktxdXFjNjlOTGlNa29ReU1JZm1pN0d6Vm5nckhaWWhmZHlrRjhrOWYzUzlRcTJDVlpiWlZzQ2FwVm0zZFFuS2xKMHZCbUlycVROV2Vpc1psbUdkRGwxUWdYMnZlVTZCV3dTcnR0d3RXdEtwZFBwM21hQ2dIb3dVNElYT21hazlvUDB4cWZDOWM3aStkcDc2ak05VUhaWUdZWVlkV1BrZm01d2h2aFUxeE5FeUFrVUJNVEliVjNtRHZ1LzJETjkxMDA1M24zOGVtUE9Vbm9pUEVaWGFCNUhJbDIzUW1YV0hydVNvSG1jUDZpZjh2V0RsUU9HL05wSHRYQTZ3VEZoWEhtTnB3VU8wVlJxN1RWRmxUWmVnVk51MTVaajJvM3JYU2NJYjFzOGcyaTdiVVpuUTBMTEtMUlFXbDFac0FZNXJvRkxWLzhzL3ZrOGIxL1U5OC9yZlRaRTIxZkpWZEx5cS96YXdITmNlNlJTV04xUXZxNTREdGoxWElSb0NuWW8yRzFodlo2dVhuS280eHRhMTB0Zk51WHR0S0ZUUnRocWNLeHkzejdNM21DZWxBelRLMGlYRjc5Vk50Rmc0TzIreHo3UDBFMmJGbGFLUmcwdVFFR05PYXpxRDJaVEN0elRRNTB5OXZGSTQzMnV6d2FVYjNsN1pMbmRxOStwa3BITlROcys5VlczUVRiNEdkbTQ2R2kyTk14Wk5CN1hOZ1dydXBncWJOc01iZUtkakVNb01kZ0RaOVVMUEZGd1FKR0x6NkdiR2pCUFlzcEJpMldlYXQwZEFzdkNBSXQxY2NZMWh1RkdWUit3Qk1LMDNPOU1zSGJLZGdJekdmREpmcGcxb3JkVWIwNmFmSzNpeUllRmxNaGpFZERhUHB6SWpGTWFaMkxZdmE5eGdyUEJlbEFzak1FQmNOaVpmbHBsQ1BQcWhXbVIzeTZXZTU4TG9qRmp0dmkzUTB6QldlWElNYUxvNHhLQllLTTZtOXo5aVV2SEVhUEZKZUtld0M0dGYydVp3MStxRDJ5cHpoZmZycEZQV3p5K3doMGZNUkdRMHI3QzJpamRLU2hUR21Jc2lrOWhiandjcTdmTTBYZFFITHVDVzBSeDdVSE5zb3J6OCsvYlNMK3RsWTdidXQwTkhRT2lrUHNaRlVHS01Sa1p6S3BQWXFoRnBYa3V1ZkliWHc4THFNSHJmUzdHcThDNnk4ZlNLZmZncjcyVnJ6Z2dMNk1FRzVYZUptbk5aRFlZeGFnaStSU2UwcllGcnJQZ2xuUm04WERXTXJoNGp4RlV4RVVaV1Y1d044K3BrdnZGYjRMUVJhNjJJcWlnWmxPbG9VV3h3alN2RGRNNmw5Q1V3TGg1RlAwTlRwVlZicVZsUVVseGRzK2ZRektIY3Jhbmthd1ZiSkdGUE53RkU3MzdZWnBsYWFNc05DeVN1SmcvSWNzVTgvMitVT3lOVnBMTk5MeHBocUJJN2FCMkJhcVhXbXpUQlhlTU0wR1ZtOVBIaysvYlFLYjVnbVEyWWx5K090bEkweEdibWhPbW8vdUJHMnRUcmxlUm5SMGZueXZLQkhQNVd5dlV5N1hDL0kxVkE2Um1ORXlTbEg3YjBiWVZ1clg3SmUxOHFMM1R6NldTclBlT1ZqR2lYSGJ2K29seW40TkN0ZnhGVGF2WFNNYVEwNmFtL2NDTnRhWllkN05mdk1TcHBLUXVVZS9kVEwzZ3c4VGw1eDRpYVlnWmo5bUV6cEdBMkk1SlN0ZHQrMlRYTGRLVkZYU3cvM1dtVnRFL24wYzFEMlp1QmM4bDVjakZ2Q3FIclExVDZtVSs2bFkweHBqd2QzWGNNRFNFdU9jNHpzektuRnNnTVgySDNZek54NmtOR25uMTdaV2x0T1BrQitpVGxuWmc5WTVsTmlwV01NYW9vWFdtcGZCTk42MTdlMVpwekFaZTMra3lkVHU4RVp2dDI4WTVqSU9DckxxZmowMDNDMDVrWGl3UFB5clNWNzdtckxkbHRnNm1QUmwyN2krYSswVHQ2enBiTkZNV29Cdm9TM0U1YmFaOEMwaGo0UlowV3YyL3VGbGNZSlVlaENjOU9INDZQc2RqS29IeUdINnp2SmtZdFBrSi91MHcrek4yWDlTR3pSZmo0NGhtK01nbFJ5M0ZiSWFmMGFZNmN0ZGpyRTJnVXhZblh2M2Q4SlMrMTFNQzJ2akxNcU9MQU40ZUROb3pWekVxS1hISVFBdGxYMnBXaWt6eCtBZitscXdQWHMwNGF1azVqdzZBZWNCeldFQUJKTGFvalA0NDZxRFRxM2g1eldJbnZ0RzFIMGFndmZxaGJFYUFGT3lnUTZZYW5kczIyVEpISjZ0SjQxZlZXNFF6Q1BybW1zekVIUWdZTW9kVzJWczB4YldSVE5FVy9tMU1xWDllZ0g3SmpLQ1NDaGJGR0lqemhxcTg0bEdvUUZuRmExY1Nxc2ZRRkhXRUdNVnVOSm1VQW5MTFgzYm9SdHJiYTFwL01VV0F5c05UWmx0MkJCNjRsYnE4MWRia000RFI3VFliOWMxZ3RxajM3bXJZMnpFQkxaQy9rWjVJczlMNmlwMjRKMzVkRG41R3VHM1NJTFJ0Zmx2UmpHWk9HRUd1cUVwZmJHamJDdDFVUTdFajJJZCtER1VORVEzcjVPT2thU3kvd0FjVjNiME1nNHVpaUNsOHFFYzRLa1J6K3oycUs1N0JBUzJuYVFyMis1YmxLTnVLMDl4b2RkOGhXZjdNdUNHWFZXcHhqR1pPR0VHdXFFcFhaMkk1eldvbE1adko0QUZZR3ZVbU1QdmxCemhYU01KRHVjQTN5VjBtaE1yV2toOFpYY3N5LzdybjhqY3Eya1J6OTFhNVlPSWFIU2duemJ2dmVleG0yRm5OWXFocVNMVGVYSGkyR2tlQlBUb1U1UXRVT29WL1lHVFNLZUlCSHNxR3NZNW5rWUNyaVVRVUVJdFdrS2FhcDlBWElRQ3lsYWt6b1NlQWhEeWl2UzFTYjAxbk4xeDdnRndhZWZZM3lRZ2l1RWhNb044dTJ4dHlrdlNXdTNGWEphTTB5TnhUWnVFaGJEU05wTlRvWTZRZFh1MjdaSmxqb2xLankvUXlPNjh3Nmt3Yk51U0JLNHBhNU1PWjhWY1ZTZ2p4TWkyQ2M1dEFsTGVTSlMxZVIyNHJzMkhla3E2OU9QRlU0SGtSQzVZYjZPTDZhTXFnMDUvRU5PSytxb2VCVTZxVFpaQzJFa2NKT1R3VTVRdGZ1MmJWeXhyMzd5VDcvdlF5NXhvbnpsUC83b3ZqdTNoQWdJcDRaR1ZuOFQwc1pYaldnSVpiakErb1RmMTc3S2pzbkEwTGhQYzY0dit3eUxiQWJaVlh6NkdWRVhFMFJDNUlYNWpwMTlZMUx4a25SRUlhY1Y5WlZ6aDhHZ2xqMkZNSkpXazVQQlRsQzExMEhaKzhreUtCV3FlS05weXBjakRkNElqUWEwSVcxTVZCZHJvQU85RklyMWpPY0lyL09JRnNhb0NteWRtSXpabTloTzNjeFpuMzU2ZEcwUlJtTGFDdlBWMGR1WUNqb2wzRmJRYWNHU2VsMndBOWM1V2E4UVJ0MmtMeEh1QkZFN1BNSXMzOW1yUHREVXdZK3Z6WnowWjg2RGFjazZNUHNkNmRvVlFleGpXYVRka3VaUWljNFZTRUJWZm9QTCtEbVJMU21FOU9tblQyUHVNQklCUjN5RStlcUJKekhEeTRKT0M1YlVQSkNBNjFNL3ZpOFRoVERLcW9IUGNDZUkybnRadDdYZ0JNQjZvTUVpUlFPTXU4SGhLRzJBbUVXK3BRQUdwUUlHTzRTaXpmUjJJQWNHZFZFU2orMllyQ1M0UHYzRUdEVHp4c05JSkx4MHZwQnBSUTEyQ3cyUmpVeWRHdmNSaFRCcWViNUV1TE5FN1kyczIxcGdXaGQ4clJXa0R6RHV0a3hyOVZkQUhNeHphcmxraDFDMHBXOGRRUTY4eWxBU1I5YXNDb1A0bktSUDl1blRqL1hZd2tnTWdEQmYzZHFGTmJWRUN0eVdGVG81eFpCdE12YWpab0R5OGtJWXh3VTdsSEFuaU5vWm84UFBrVUt6OExDSE5GOUNXcSsyNFdlR2JLWEExNzV4Z2VpRVVHNnpNUzRRUVpHNEN5RjRtaWpBclpFdjc5TlBlMHh0WGlST2cxNitXZDBWcDRiSWdvMkhId0JudVBwWldqVW54cHBueis4M3FVeVY5bmJDcUIwTXhwbm5uazhReEVrUWFudEtDcE43R0NiQk1zd1JVdGMrMGdtaEhENXdUdmd5MW9uSlRCL2RLbm55WHYwMEVMdVc1a1dpT1dUQ3l4YzJMZENSYjl0THl0MkdSd25HOVFlbXVad1lXMEpBd3NmUWlNU1V0eE5HN1dBd3pqelgzc0xxOWwwRWtqWnAwbHdEclhyY3RQYjA3SFpzaDFCT214Qi9xTGRBYmt6V0dudjJUdFZNV2E5K3hoNmJING5ka0o5dmJteUEwWnFBNUI2YUgwcy9wWXppVmwyU0UyT0NVVWxTVjB2RWhMOFRSdTFqMnpaeWZZWWl5TDJ1M1FNaFRwYlVWajF1V3JHT08wYmF5SklhZytsU2hWUnVUR2FHVDFLOXJEU3Zmc1llbXgrSjNaYWZMK3kxd0NtRmYxbWFPMWh4ZGJIQm5CZy9qUUtjKzIxSEtGRGYvWjB3YXErREdDdk1XVklMTXkwRkV3Y3AvaGo1c3Q5TjlEWWVheG1IR3dmSE11Qy9JRnVFM2w2aGJUZlI1aWd4ZDlxcm43RTR4by9FYnRUUE42dUhrMTFENU9EbFhDUEZiYjJnVEFJamhLZ3d4b1QyYlpLL0UwYnRCekFXckZwMTM0VGVHNHRiclhvRk1pWjZBN093N0RzeUR0ZS9yU1ZhM05NK3pZM0pUQjhMUU5OVnZQcXhWbCtjM1k5RUN4TUpQMS9RdExiWisyZFMzRmIwaUxLdG9XcXhNRVliY1VMTzN3bWo5aDZ6M3VCSDBXZ2pRUkludFV2eEFsUzRpZDdHVEF2YzJJWmtkVU1vS2dEU2JiMnFPblppTW5kNTRsVE1tUFhxWit5eCtaSFlUZm41UXZ0YUN3eCsrakROYlVWLzN4TEdkVTYxV0JpampUZ2g1KytFVVh0RHZ5ZFJBbHBxZmhtVHg5ak9HRzB5Z29uZXJOMTRMclN1V3lQK0s2azFNekxNUUpKODN2TVNTV0s4Tks5K3JKMXVYdDJQeEJidTU2dmpEckpkUWVUQWFVWHc2NmZoYUF0K29lZWZtMkJjT1BFVXhwZ0F3Q2I1TzJIVURrQ3UwMW9WK2pMUExoQ3Y5aWhwMHJTSjNtQnFIRnJTT3ZvTm9ubVJZekdvREx4b1YyOFE0ZTJzdFlFQk83d1h4MnRVUEZzM0w3L3NPYS9sMVU5UFAwRFppaCtKalNMQU4yQytPQmQyZnNTUGw3ZFRvaTFvYXJWdEhudFJqRGJpaEp5L0UwYnR3R1BQYy9OMjVHWEVRaGhwaDBPbXFHaXFwNjBhWE5PdUpXVmJ0d1lyOGsycnlNb0FLaHdaTFh2TXcwUTY3bjl6bjlmeTY4ZDluK2RIWWdHT0FueUJrdzg5K1NQejZXNHI0ZzNnaWU2aUdHM0VDVGwvSjR6YWdjZWU1dzdJa2FlVng1dTNQWW1DOFp6MVM2MzNJQW1PZ243aS9PblBZL1piVFN4WjJlSzBGOGtZZk9XQjVsMWRaSVI2ajdidUhrTG9jRTZSNEFrZW1sSkltYzNlZ1JOQ1dXeGsweDZHQzRFdTNoVFpJbmxGdlQ2SGJydlhwaTFaNXZ6NmNROVhRYmk0SWV1NFNHeTVBVDdyZUpWVkM1eldrU0Q0M1ZaRjZKd3p4Zm90ZDFHTW9xblFoNzhUb0dHbGR2NUhEcnRVU0F1ZEFOOStQMzN3QWZZVHFsUWRodjBvdTZ1NWpoWFdXdXl1eC9HSlBzTnVVdi9mc0NvbUtXTy9VZlR2SUtyQnVsaXYwbVkzTjY1QmRMS2pLUEEwTG1DaHVMZjAzTENubDRBV2c4cUFUN3NvazI1TUJ2bmhlSTI4NTdYOCtoazQyM3grSkRhS0FKOSs3MlhYZ0Z3UGYvVFU2N2JXNUl6SmEzYTAxeXFLY2F4OWwrRHZoRkY3SFV4cm4xUmNNTE5QdGZVbWxId1hIMUJIMk12Q1NUYzZSdSt3MGp6NWt5ajZwclNLYXV1aHFDRm4weG14NkNSQjB0K3lIenVLcW4yOTM5S0Rydy9XMnI5RXJOcFltUVRUUklOMVF5aUNsU2RoeDZFclNhUTVRUUIvY3lSTEp2bjA2OGMrZHg1Q1lyZnZSeHh0NDZrWXV3WWY1TXBwOFJYeFBXNnB5RU1Fc2E0S3pPcW9LTWJFRmlqUjN3bWo5bzZ6clhWZ2ZOalRNdGs3SjJWdU0rN1AybCtEZnFyelhkVTIreG92aTNsQk5BOUhZZnJTR1E3RUtVZHdtcUlnaXA1aDE3ajVMcU1SWHhKV09uTktyTHFsRmNObDhlV1dPaWdaT1NHVUxOYWY4T2dQWlFZRzBxWW1Rd0pNaldZTHB2MzZtVU0xS01sK0pIYlRBVDd2TjNxMDAvSXVFbUdLMEJ2R2RiM0FLSXJSUnB5UTgzZkNxSDNiTENlNEJBaHp0YUJZT0tkYSt4MUppWGtvY1Fsb2U3akhlbGxOQ1IxaEJTTXd3Wmp0Y09ZOU1mb2dmcEtMNEZwVCtyV0tzb0pxUzNoQzBJWlpNclM1ZEhMcGhaOFZ1UHpMZzBQQ3c1UFF4MTFKR21qL0pmTVlHOHBjMFUrL2Z1YjFocHFVbll3a0QyTHZ6aUZ4V3R4dDBUOGp3bjdCV3k0ZHVCNXJYV2JEaURKeTNKTTd5d1VZdGJmMU14U0NMK3NRQnlKZTRhNmV3cmUvVFFocWFxMGh0eCs1QUFHTDJSR1ZCc0swV2tjUnhPVVhPVVdOUHZ5eS9XVzFLVnRWcGpXblRESW1tN1hTSndweDRxT0pJdzhjckhyOUxNNWU2RGxWc1lKbkhzb2tHTUdXSW9yYkxKRk82Zm5TZnYwQXNIMHFLeEVKYktwa1J3enZIWGFvUkowbVRvcy9PejA1YWdiaG96RXlnSkhkVlNXWk1CSXBtWk9KblJXMWpkckIyTldzeFFzcStvbnk2VXVZeVo3eXMrQmpEcU9IdVJ2cXEyZXRYMHZzY2VvYTJCdDRtQzRrWVE3YjVMZEZKUnEzL2xlVUZjUnFmSTNFdk1nNWVlaXBEVWprRzFnR3IvT3ZDQXA4SEFEYVhjeklPN3c5bGhTK3JXQVZEVkNDUmMyYjhlc0huTEpseW9sSWNpRUc5Y20rT0NBdHArVnhXeEI5NkdQb0RmeW1LM3loTXdOR3A3Vk0yY1RPaXBwYTdYd3hmazRMcS9iMEFwcUhwZXU4b0tOR0VuamNvMVd4YmZmTTZWRFVRQk9MMmh1UW4zdUwvNVdKaUp6UndpSnBGREQ3eW1jd0wzL0tIYmhrbm5xcU9oT3VUd2ptSC9vWFJOcE0yaWtueG9CV2dPSVplWUZiNklvVUxPVndOMGVXZEh3eHNTek85aG5RRDRTRGgxUklJcEpjaU1FUWpxaEVURnRPaTQvNUJMY0ZxL211NHFmL3lKSUZJemFUNTU3WVdTRkFxeDJNblRqaFJ5QjNBVnRRaDR0WC8xSVMrSGY1Ui9kaUlkeEI2NXNpdXlSVVBOaUlJdlZPRU5hZlc2S2tzYzV2Qi9qTSs5SjZCamkrMEh0eHBua3pFL01zV0xRMEZPaURzaDBndGlEemppaldIL0E0TmtXbTUyeHJSU01kY1dqbS9JbUFmaURvdVVnRkppTEpoUmoyRDZoQVREdE9pNCt3OFdoTGZqZFFWRGttVHpRTFJtd256ejJ4czBJQXFyMjZEUStycTJTK0NnNENqUUpJZGNaK1VGcUlLSjlsMTU2VGY3T2syTkVucnJSRXVQL2YzU2lTSzBPek5vdDNPQy9PYlY5WExmVndwdUxSRzE2Z1AweUtPemloZlo3Z0FEVUtEaEEzUHBCYm5SdUJxTUtaVW1NaUhabnoza1A2QWNlNlljbExRcElMOGJJenZKVDBiZGVTckYvc1FBanRXMVNxMG9TbE9sNVpNQ0p2cm50U1o0VUFvZmJuUC9ORUF4NEl1K01ManozMjJHY2ViL0UwV2JPQjZURDIzaUUyZU14T2pVZmp4QUdQYmFxLzhTaTdxbm5VREtlWHZPMUQ0SVBwOFVvVVBmdDNiWFlycjZieWtCRFJteURCQi9qQUkwenpPNndSTHNMdE9mZ0ZOeE5DalFBUjBadmdsd3VQYW53N2ljbEVRZE9lcndRdDEwZUtmc0FiMng0MENVa3V4TE5PVUtEUVd2OGhLbWl4clN0QmUxcUZLVlhycDZ5ellNeWxGR1JPNnF3b0UycVA0VUdOWGNZcHdMUUcxOGtGSld3RVp2ZkhXeWdaN3R5ZjhPdU9YVTFzeU1sSjd3RTNqNkNJK3hOK25YeFY4a0dvdFNsU0tqS1RWSWhjZGxWSzNoNW0xNDZpN3pUdnBRZmV3WldkWExPNHhNcmpiNkxhcDA0dm8xaFZEaTU3MzJITm1ZMEZiT2ZENkFmY09vU1g1SUkxMEJpU1BJaWpEbDFSR2NFdm9qL1NwS1RUbXRYMlZmNm45UDhVc3gvUWZIenFTY2RJMkxNbmt6ckxhMHUxZjg3Um1zaVNidlFFNGZSSXR0Zm51Wk0va3huK0NiOVo4Y1JmZi83My90VlEwQTNoKzRxcW1PTkF1emMvOFlVLy9DOTgwSkEvRkhWc3YrN09YOVdZZ2NkNkEyU1NwL254MDkvVjZ5QnM5emtHdnpuSnVzZG1aaGNsQ3hqUklWL3VlNXAreHVhdkpDUTVFTU5nWGM4TjBsUllhYkNUTzV1TS9hSWg4WkRmR1lwSkdHbUZ6R21Qb0d4cVh3T2NjSDFBdHRaaW0vL2JwakYveTRsdGhIOFN2RDIxWGJBbUpxODVFaXp4NGpwT2ZSQzlTZEhpODhDSlhPQU5kdlAwbC9mQnRiMU91S0pvekxTaTc5elA3dnBQaU5wTlRNWXJ3UCtHVy9YS3o2dzY0V0hrUVpJVk1ReFdPZVlLUXEzOXpubDIyeS9zV3JXellyUXFaY3RNcFBiVlI3bHh5UzAvc2FFQW5zUXM4TjNZaGk4UVpXbERqYjc1dHpsSU1DVUxhd2Z6eDliRG4yV0MyMktGRFBpNERVcXJHZ0NVekoyb3ZRNFlKTTh1ZHFYSmNrMjFUK2RJY1pCa1Jnd3FScy91U0p3Z213MWo4UWFjemtJRWZqMmJzTnEzWVJJVXJISkRBYmFvZGxWTlVNUTVSd2phQ3ZxMitoWE9NQ0JMQTU0L3dKbHFaSVhCaTVZUDQ0emlBc084Z0dsK3I3aGhQQmJpR01EOE50dkI1TFR1dmVRMXFJTWtNK0tGc1NWS0NjQ3pZU3pla05OWm1OUjNzZ3I3VmVWandLaDRGV2EwNllUTlVDaGZIZkpJYnBmelJuc1grYWQ3S25lRXJ6NzZsajhDVStYYzdyWG56SE1ySlBLaXZHRDY5c1Rac3VkSHlsdFdlcUFtZmx1ZWl5UXo0am1uQjdiWWdybHNHQXNLaitpM1k2U01ER3F2TkdSQWowOWMvUmF0bU9zcUgrWmlpSlVwWkNyRzBpdS9lSXNYdUwvc004SjVzTVhOOU5PcUx0OEkzTlhwNkZsUkZmSnRNZ1h6NGlWNzJxeit1cW9ERStlbVNvcGJEWDBqSlphY3R2NGIwNHNrSzJMNDRjejFrZ0dDdUd3WTg3YnI3V3dXdFIramQ0N2w2WVNCWEtnMStBTmNGbzlYSkMxTWZUbEZ3bTZESUZmeDhKWWRIdUdoV2pEYVEvZ0pEQzJCYW5hSlhkMFhCZUFCYldjMGUwVlg0SWsrL3VZd1JIQmJ0R1FwT1hTakxCT25MVDE2a1dSRkRIMFpUZ3hwVEVBMmpHUFZVZ2plem1aUmU0eWhUeXlEbXozNWlNVzdlYW1zbm9tMW5oc0tLT3BYNlhCamZWRXUwZUR0RmdLdFBnbXBqbnJvNE55Mm9vcFpQaTBSSTRveFhJTVhMWnRZVzl3NzZ6UUx4U3Iyb2dzTXpqRnc2dEZhcGFYN3hwejlTTElpcmpyK3VTU1VtVERtYk12ZjJTeHFiekZwR0ZGVGVnMDEyWW5ObzRPTEhFckhSQnFOQ3dLYjJwZFpVcEgvWUVOUXdmR0lPM3pNOE5VbTd1TE5jdnFDQ1oySWF2bHVyVFNoRHROdjhhV1EvaUVLNDNlSXhLUnRRaU5xazBRVjk4eFRweFhLVFJORitwRmtSYnhJaGxhSk1ETmh6Tm1ldjdOWjFONVNrZjZDaXRzYjBndUlDRjMrM3NpTVh1QmRVbTVwVC9veE9BWWpvTWJLQ2hyc1NFS3ZOczVCWWtudGdZcGw2OHgxV2NRL0RTd1lGY3JwNFB0SDVLcWFDWlNUd0x2SjJSWmZhR28rZExwSW1NcWRXSU1mU1ViRTRHY3ZUZ05rRm94NTIvVjNOb3ZhK3grUzdYV1UxeER1aXA4OWdFbE1XbElGNTZMVjVyMlNkMVlhVzUrSm9JRWY0QkpYQjllakw1d2VBYUVtclFITUIrUjBpRHJudEc3NTY4dGRYaGZDdGgxKzE5ZVNmYkN1d2RoYm9td2J3U2hPUENxbUswNG4wZEtidmw0a1dSSER5TnFmQ3NnTUdQTzI2KzFzSnJWMzVETmMwZC9Sa1RGbUR4NzVuRnFrOVNTcEZ1T0JpQVhHTmIxeU9oSXU1d0JucUVVVlhQMFBlMGowWVp2WHF6VnU1Zk5tRzVKNHJTbysvdGNveWxJNlFpSXl3UDBZaFVwYVM1a2V6SWZFUmpuZlpCdmJwTVZnOGtDcUFIajhTRElpcmpFVmdRUWJMRkNZQVdOZXFmN09abEg3bWppbnNOcStlaVRhaFdOVDR2NFV4RURpQitraHR5aVU4V3I3WkZjVXdVY003MmVqMFFlVzJKdjcwYUk0TmloS2VyeEIySDFWWHp0YkJuT3RibDhEN3VFaWVqYkIxOGY5OUdWMjJ1VVVkZnhCRk1xUEJrZ2lWOHgrUnVUa2UzaFMwRERMQTBJdFBibWt0K2I4U0RJaW5sSFI1YnVCTVcrYi9zNW1VdnVMN09xRDk3RVRwUmo4ZSt4YTYvVExlajhjV09CWXp0VmRqUXplT3Q1OFB4amppRjM5Q3Z0aFRWNXRzWnNmWit5SGtMRE43bTZjRENIb2VrMXRucW1DT1p6OVZwU052WUM3cTFoVC9tSTU1aUNNM3hEcFZmVzlEbDJ3NWdUMXVxRHNSQXVWNFVPU0ZYRTBjdFlyNVNGTnhaaTdLVjluczZyOVkvYzFiL3ZJbG1xMjJyZ29VMnYzLzhoUVEzbnAvTWtIdjdpdnMzQ0MrZkhtVlc2TS8zRCs5S3VFdlBwWHpkdmYrdzFOcUg2OGVmY3U1RjVxL3F5bThVUk5yNUVhWXVxRVhZeWh4UUFlMGM3UHlMbTR4MzdTcGcvMFJHWFRTODhkNDBMVWh5UXI0cXFPQnM0ZVkrNFdmWjA5TTdYblJoenQ0ZSt3UE0xK1A0byt4dGhmMkRKVzhVRWl1ZHA2NHlpcTlQZ0ViRjF0czZkaDBVdlByT0FYVGoxSU1pT2VaOTNTd1NtQmFSanp0K3ZwYkhSbWFzOFBlUUhqRFRncWVYdVRuVGlXRmEyWVNWWUoveVk3T2M4WS9nSS90cmlFTXlzU3BuZmZ4dWdpR1VsV3hGRWZaOVlwUUUzQldLREY1TTZlb2RyelkrN3hKU2EvYXA5b25uNWtLSkxoajFmZ3NOWm5YWlp0YTNYZ2xwYWFYOVJMMDBRa0NXMGw4cEhmUTBpb01pRXBQOGJVQmhNN2NZWnFUd1U0eHJCb242QVpLODlHV05HUE94di9SRnc5ZTZldG9LdzlIRk1GNjRlcmxZTXgzQVkvQmFIaThUVEdkNmQ4dTR6Tm5jNFVKNWN4dFN4azJjb1pxK1VRS3RPZHdVdkI2RUFlejU2cDJzZWJUNk9zdUlGNldvV0U4dXIwSXVLRTFxSTkrMmhHRWtzcWJURGxaVWNaR05NNmNjWnFUNE16WHY3ZG8zRmFUa29WOW0zUDhLcDlhZkxHbmp1YVhFWklRaGtZUS9KNUdWSDcvd01CY1hmbFI5REJOZ0FBQUFCSlJVNUVya0pnZ2c9PSIKfQo="/>
    </extobj>
    <extobj name="334E55B0-647D-440b-865C-3EC943EB4CBC-8">
      <extobjdata type="334E55B0-647D-440b-865C-3EC943EB4CBC" data="ewoJIkltZ1NldHRpbmdKc29uIiA6ICJ7XCJkcGlcIjpcIjYwMFwiLFwiZm9ybWF0XCI6XCJQTkdcIixcInRyYW5zcGFyZW50XCI6dHJ1ZSxcImF1dG9cIjp0cnVlfSIsCgkiTGF0ZXgiIDogIlhGc2dJSE1vZVMxY2FHRjBlM2w5S1NBOUlHVjRjQ2h6WjI0b2VTMWNhR0YwZTNsOUtTd2dYR3hoYldKa1lTa2dYRjA9IiwKCSJMYXRleEltZ0Jhc2U2NCIgOiAiaVZCT1J3MEtHZ29BQUFBTlNVaEVVZ0FBQkIwQUFBQlRCQU1BQUFBaE5tS2lBQUFBTUZCTVZFWC8vLzhBQUFBQUFBQUFBQUFBQUFBQUFBQUFBQUFBQUFBQUFBQUFBQUFBQUFBQUFBQUFBQUFBQUFBQUFBQUFBQUF2M2FCN0FBQUFEM1JTVGxNQUVHYXJ1OTN2ellreVJGUWlkcGxDVVFOS0FBQUFDWEJJV1hNQUFBN0VBQUFPeEFHVkt3NGJBQUFabTBsRVFWUjRBYzFkYjR4cngxVy8zbjM3ZHIzclhTK0VsMUNxeGx1MXdEZjhrQ2dTYlNXN1FZa29CZnhDbTBZdEJDOGhyNkZRdUZzQklTMGc3NGZ5S3NvSEwvOEM1WXY5SVlvZ1JkcEZUZHR2dFlVZzVFdllSWUZLQ0NSdnhSOEppdW9seWZvbFRmT0czNW1aTTMvdXZiYXY3YnRlM3c5M1pzNmNPVFBuekpsenpzeWQ5UWJCeU9kTDdaSFZtVlErdjVNSm1ReUpaTTkxOWhUajdFNHZ4OEtqY1dxSmtLMUJOeEdlS1hEbDFVekp6VTRzZTY2enA1akE1UXh5ckZjVDZDV0FLcThuQUxNRzVlcWZ6SnJrYlBTeTV6cDdpZ2tjemlESGE3ZTNFd2pHUUZkRU93YTdBTUR6NTZsR2N3RTlKNUxNbnV2c0tTWU9mSG81RnNJSEV5bEdnSTJYSTREc2l1OTNTT1ZGcXRFNExTNDBtejNYMlZNMEFwaGNqdm53OGY4eHpUblRTck1rbDhVKzQyZWRYaEVIRHNuT2JhZHcyZG5zdWM2ZW9wSFJGSElzTklSNHpSRFFtUTJ4RndYRnk4MkxDL1Jxd28xTTFzVDFlTytYQmNtZTYrd3BHdGxNSThkY1U0aFl4Tlo4eGRBY2xsa1gvemVzYWxiNEZTRThBMUYvYzFhS21iWFBudXZzS1JwbXA1UGptaEF4Zzd3aVRnelZJWm03eGM2UW1wbkJOZkZmNHVNT2xXTlBPNXlLK1dlejV6cDdpa1lxVThveEZMRklvT0FaYk5PQm0ybkVsTWl0blNWL1JieWNxdys2bHNTbXVHRUxsNXZMbnV2c0tiS0VwcFZqVDRnenBzRnA3NXh6UTlJbDhlMGhOVE9ESzlqSFhoR2ZjT2lFc1FqSHFaeG5ObnV1czZkbzVER3RIRXRDeEhhT1YyTW13M1NqTWlWeEdvRmtWVnlXdnFMaUdvanlvamlNN0xuT25pTFB3OVJ5WEU0SUlKYkdPWXlLMk9hT00wNHJjck83NWhxSWxUVDduWXlIa1VndWU2NnpwOGdEbjFxTzZ3am5ZNU5iSHgwZTVNVWQ3amZqZEZtOFQxSXNPd1ppUTd5UmNTL1RrY3VlNit3cE1tY3p5QkVCNVFtVDRiUWpqamlibEY2NXNOMW1SVzkxTjF3RFVSOGtEV0x1c095NXpwNGlDMlVHT2VJRTRnYVQ0WFJGN0hJMktXMWRWUGhRQ1BkMWYwODVwdzY5dU1JbWplcWlZZGx6blQxRkxZTlo1TmdTOGMzQ3BuQ21JeTduMm9WRmVIL0luUlVjbTFVYXJaM2M1S0xUN0xuT25pTExZQVk1cmlRY1dlZkVLQk9kRStQMm96eXNiTkxsaFFnZ3N1YzZlNHFqNVoxT2pwc2lZZklyb3dLSVRUSGZFNEYxTVRxOEhTMkZyR3F6NXpwN2lxTjVUU2ZIQWpZWTdTaWh3MUY3dkpXNGc0bTJ6N1lzUkRkYmd0TlF5NTdyN0NtTzRTdWRIQnNpSGg0V1IwMTVhNVN5akJuU1ZOVzFjZWRqVTFHZHNGSDJYR2RQY1F4TDZlUllUaml4dmpMS0pmVG5QVDNsK0E1b0RPY1hVSjA5MTlsVEhNTjJPam1XUkR4ZVd4b1ZNaWI0bHpFRG1iSDZlTng1Nll6MFV6WFBudXZzS1k1aEpKMGM4YUU4ZHVFQlFjWEJNT0k0MFJ4V2RVSHdsZEhiM3d2cTFTZWJQZGZaVS9SSEhDK2xrK01HQXNydGFPUDY4RE9ndGJtSCs4dmk0bTVqUlJrZlZzNmU2K3dwRGhzN3cxUEtFZnF3dzAwNHJZZ3FaNFBjTys0WGovK2VLYTVHWW91bEJ3YnZOcFd6Wk40Wi9rSTdzZjFTVmhhcDhOSVRnNTl6KzNqaC92UDdaSmN2MU0vZm8vdk9QM0QrSXpJTHhwN3NhbUFRNVZyQ3YvT0g2b01uSTRhMDhObndNZWN3YmVPQngvOWI0dWErK3NUZ2d6dE1EbW1VNHNMSXNTS2N5ZGNETHR0YkVmbWFFQThKOFZGbXBlaUhHL25Hb0c3dk9HNkdWY2FiTlAxVGNkTnhYRjl6VEVKK2hQZWFwSmZ2cmd0UkYrZHQwK2FQaFFpbEwxb1RBNVZCVlJOWitxcjJ0aENNdmNLV004SzFKSUhtNXg0OVFOZHJJRFU0Q29LL2xDaEJaYUMyYjdrKzllMWEzUWpGeFpIam9ZaC9uMnJaRUs0cFByQWRGTDdYYkNvT2JSV3hmSGludTJTL2R6YW5kdlhyNG4rRHN0bjU0aDZmczhnU0RKaVM5a1R2ZTRXNHJ4dThhTzk3TEltZjdtS2Vxa0ZRZTNRN2VGcDF2amxvYndoOGRjK0hyM1dETHh0ZUkxeFR4MnZpMWI4T2dyK3B1NmR6dUtIOE0wR3UrWEx3dkZwankrY0hRQU55YndBejhZenIrQ0lVRjBlT1YwVjhFb3RHYXZlSWp4RHpRZTlObVdEOVdOTUJTSjVPTXUzNkRhMXFhUFMwU2V1TklDZ2E4V05NcDdhbFk0QXNjTkljVk94VDFPYWFDWlg3ZEJOb0UwWnBtUTVBdjE5MTNzTFZyeG9NWHU4T1RJT05xMzJ1aVU2dWNYNUE2YWFydVdYcFRDR1VVRkVyLzN3UWhFQllsa2dnZDBwTjVPTlRYQ0E1YnNIczhTQTVYVEdtdTZIL1htdUpnODZhZHhwd042WXhxTFBEQWNNazR5bWVYQWk5V2pIcjU5Z3pDWlVNdm1qbEdscnI4M3ljdGpibzBrQkRjZFRjQ3dKSVFTNzAyZ21wL0xmWDFJbDlVMkJDNmZHNUpzZ3EzMHd2Mjd2bTJLdTFxZTd3bDRYU0IrS3FoZ1ZVKzIwQ0J4V2o4RkdLQ3lSSHVPZllnZkF5ZjlSWVpvRUVEUWlLbnBBblg1WXFwMGdFenhjaXY5Y2xlT0xYTWwyeEtYS3Y4QnhtRlFQZTkwelN4TFJsZzJjRWY1T3B3QUxRVTFhM05QdmlJOFIrUjIyN0M3U1p4aXB2S2o1S3ZDNThycWw1WmJCTkNSU0RMU2ZOTVMyUEFEZEExU0hmQmkyMHZuaGpWVWRESFNZSHNFOXhrZVFZQ2hNY0VEUDBZTFdvekNGYncxdXNCcTdOZzd1QVVHQVY5QkxCN2JzejFXN1NkNHNvd0Nwb0dWZTRmMG1uSi9RVXVsVGY4dXl3NTY5Y05KM0hibDlORlR5ZnloVDBaNXVlR0pBdTFwUjkyS0o4RDlONUlCdGlZcnN5NDNGTmtIVjJzbXVoQ1gyQnZTT3gwWnUwUWxkSVZTcmlUcVVxd1VITEtEd3RvbE1GcFBjbHl0RU9nbk5Oczc0WkFxZW81ZERRTXdSVzkyUXRKdi9Fb0FWWHlNYUMrek1GZ3R1djJzcEpjclY5WUI4YUxRaU41eUFpSGZFdFNyd25GMExtUXg1bmdOeW1aWFcrby9SaGxZYU9wNnd1Z0lBY2RWSWt1OUJVZWVTd0xrNlJrTXBIaUs3eUdxalo4NWlhR1hWZGRWY2lMVy9ZSzZvbG8vQVJpcGNuUitJdThoekhyVHdPcWRxRWxlZlE0bERvVFNVbWY0ZHExTk9paFF1aDdhb2lLRVhFcHVCajMzbXBmbjFlUGhBL3JTeCtXZ2xSQ1MzQllVK1ZHNXEwRU5wWjZ5bmxLdStxMnA3UzRacGk4SkNnRmFNOFdCY1N6ZWVhR3JaMEdJVWFQdDRGTXR1eHZwSmZ1UXJNMElJaG55NGc5UGdVTDArT2FqVGVHMWRpeUVxNkQyS0tIU3B2c2NZM1dRMFFJclNwUmozOUtsSnJGY3BzWjNWMTZtUkwybHhqRlNKeHlMSFFhOW1sOThQRHRFR2N0MTA4bWNjUWFlSExwM1ltazNCSEZmdUtvYjlUTXVpZkFocXlYZ1lZaUp4aW4ydHFLUGVwU0xGdDRSQzZaVmNEaUJKU1kwZWFGck9DZ05FbE9CNmY0aVhLVVEzSGZTZGNpY0VDM1NlVUZWNVdIVFlVNFAvQU5wWXgycUVOMVl6QnR5aXBja1d5NFZneXlwUmplOFllU0xZdW1pV1lpbGdDVXBQTkc4M1BkVUxZNEN0Z05UM21MM1FKWEQvQ1R0SmFKOHlhSEpMUHRVVFUvaE9XOUFhVjhkU3ROMmdvdWRIc0E4SGM1eWxiK2ZnVUYwcU9zUGZ1bXBlOGFma1ZXYUhYUHZaMUNTZm5BQ2IxazVlcm9HKzROQXVjRWRLbXJUTmdnalFsZUt6RmtjV2lsYWdzVC95Q2VwdFJyeXA5bGg2YkNEblRSYXF3TFdlUTdUNW1UVG91ajJ2WnZYRUN0MzRWVGVqQnNtTFBBYUl5c0NLZFE5UFhaVDFlZlY1VkV0eGxNTnd5WlJkRmpoaUhEZzdNQU1IUUhoV2dEeksxRlZpNm1uL0ExcVNmQ1ZrT0ViZHZHNDNOTlUrQkFpMjRyakNQcmVVbHdNejZnR2lZMTJpdUpzY2NGUFdVKzJQZUlMK0ZHZHlsYnZHQVcrbXFQSzVsamFVb2kzaGgrQ295a1phT3NtdlVGdDdZaUxEQjdsZFNYbEE1YnVFUW54Y204OGI2QUI0SC8yaUFsUEVrcy80VGdNRE1hem5BdXBxbDREVWFXM2k2QzVSRFk2YktubE9DUHNRT3pNWlM5QkJhMWdNOG8zZEFXL3NLQSthY1p4R0EvSS9qaFJuVWVra0hDVko5UEs1bFE4anNWK3lFRXFoblBRZk15aGtnVWp3bEU1eVNMVEtCa0VkeG9lVFl2NDBoYThjdFdhV1g1bTFWNEhteWJjRHlxTVVYQTJuSXJrSkFqc1RnUG9VaGh3Ui80Q0xwZk1XRWNSWGpnV1RWVlZPUjBDb05DUFJvNXdkLzhNOTJSbFJENjZSVUdlOFN4ODVTTmVRTVFpOGlYRGNFTE1UblRCdGtvQ0dudWd5eDdYRlZ4Mmk1czNJV1dJNWI0a0Z3YTg1VU5CdWhtbVA0UkhxZVBHRHVjRXlyVDZvTXBHZ1dRTVR0RTBaZHRrOTR0VTE3azdHckp4S0h6S3dQNkIvejh4MS8vZ04xOGFwbFJYYnNtbk05a280Tk5rcDY5eERudWdlYTBBaDdEd0NHUnJRMUJTc1NOeXB3QWlRNjdsNVFPZlpGbDFqWjFxem9ST3NEbi9yY1prNFQrT2dZNDM3c3UzMGlCY3JKejRudXlDWVloZlkydmsrWHE5U2lUWkdEUitQbko3dVI5aVdqemFiQ0hJTklGeWE5U1h6Mjd0WVVQODNOWUJ6TkRCOWExY0NLNE5ERkN5WGlGRHNMSWNjdGNwOWdKVEkvZFczNXdabDh6UEZRbkkrSzhlNWx3eEVMS2ZoZDNUNmFQTjQxS0p5QlFHK29mRFFPbWRVK3dDZUloeDU2K0VlLythL3hYanZPMU9tUjFEaytsaWVWVWtmalhCc2RZOEVWSFNQYnRLcUJ6YXVKR1k0ZE1jY3BMb1ljKzNSWVVuSDhuUktLdGcvQmVxaG5jbDhMSys1SkxjTWdvN0dtU1NCUTNVazBEcmxxTkc0YXV0STJEeDFZUHpabXpDQ2ZNTkZYalRQcU04NDFMak9vaDJmNzBHbldzRFlCVms5YUdLSlNkdFpMbk9KQ3lIRkx4cy9nUlcrL2FOajBoTHhXTjBQRk5qT0Z1ZHBXS1BwdHpUd2FSY01RRDNOTW9XT2tGWTFEWnRVSDBETTJPem9JeDV6SEdTTERXU1Z3akd2QXZxWUVJOXFFWUUwSjVlM1VlakZEdzlIckdNWEZrS002ZG9YQVdNMkpIVHhHSDRLTi81Ujg4NDR2eGdjVWZWYzJvVTgweHEwb3lFVHZtdGxGSER0MmxVak1ldjVRakIvSTg4aGNjNjVoenZFRFhRWFlJWENNYXdKK3RTNGxvNTFjMzI2dTdBN2NPMzZBZkt5VVl4UVhRbzViU21PeFgrYjVKa2J4dUE3a2UyNFIzMjBKSjMzdnFweCtROWluS3V0b3VJZVJzbUFucldNc2hXcGFuTW51eUEyazhRQ1J3YmptWEZkaHgxSFZXY2hGY1J2aldpTGsvaUlFZ3JhY05Tc3lORlBiVzJDVmpCZWtBMHhyaFdNVUYwS09mZlhERzdRT0RyUU1WR0psUXVXblVYK3FLc0JyVytYMHUyVytYb0JGNld5OTZ0UUZqSUVQUWZvUm4xNnlBWjRsbHg5eXN2SHNzN0g3RDhkbTUyS2I2eHpHYktaT2d6Q0RKem9MMVZEckpNYTFSc0QxV1hWZ0pYZlcreHFLV0hGUFo0T09sUmVvM1dBd2ZRZHJtd0psTGt1TzdpQWdqUU5acnB2NVZ0VXdvOWRkeEo3UkR5eW9JN2NtUU5XMkFqZ0x5OE5JVjhEcTRabkJLWUhYSnVuN0p1K0VSY0p6NHJXVzkyek9JaUF1ZW5Pa2dCMFdpbHpjU2tkalhITjdqRnFQTmJTQ0tWcWI0SHlVb09zKys5eU9Qbk10aEJ6TmdDaURxMXlxakVuZFZUbjFocXZiUis3ekRJTzMyMU41L2hMT05ZRTlWU3paaFdWcTAyZlF4YTdDaGpMNmNjaWhEZmdOUGJQZlM5Q0hxc0ZTR1F4c053TGlJcXBPVlg3cHVvYjFyWFhxOFlxT2NwMC9ZQUlWRGxXaER3dzhkTmErczlWb0t1Y2p6K2J4Q1V0Rkprem5zdVJvK2tjRzVtRmZsU0VXN1FaVkdkTGVvZjNSeDFXUlJsOVZXVXpXdmdhcXhPN1dPMVlpSGthNkFsYXFuaEVzSGJucE4rMDYvdUFVZklMN0QwV2VWa1BSWkREbUkxVW9uV21nWTUzcVBHa1JycGZFZ09lK3hmWUJ1RjFOQVJPL3JiTm9hR0xJdW5JK0RkazBRcEg4RFg4ZG5hOGM5VUFwNlpzaHdPUHhhR1E5cHFSTjhZL1pwbGt0TUF0S0V6Si95T0thUmwwM1NZSTl6b25DajhVaFBTY09tNFFrNDBMVjlqZ2ZTZnRtNm5vYUJSUEYxZ21yZ01Oc24rdWVKVmprK2E1WnMrTHNZWjJ0QnFnUllYbGpGNmxQa1haMDNDM0dGQm5sSk1YcDVRaTVzNWh3SXVpTkFhclFKWDluZ05ZQzFrMGpOVXA3RE9Nc3JFa1kwTGhGWG90MHJGdjFDTXg2dnhxTTNuQUkvbjBiaGR5ekVxTFhMUEwxRXdrZ3g4N1dDZTA0NjNFTmIyb2k1eUxicnFZUkZpYmUyQVJucTRFc2JTL1dkTHpoVVFUODh1V0ljL3B0SlFPNkVzUjJVMElnQ1htY3hzdWpZTTRHY0dTM3F4dXB4R3dMbklYbElhUXNRQitPRkdySldBcmROUDdIRHlscGFqUm8rNWx0a1pNejM1UytFRk9ucDJlZFpZRTRocEd4SVBaMU80OXJXajAzZE1VeGkrUFE2QU5PRW96emhlRmxURzJsVnQ1UUxUMktBTTFYanV2LzhXN05nRWtjN1pjbjFsVlRRK2V6MElTK3Rad2J4cGdGUGJNTlVQZ2hNdytid3F2Sm9aUTZDenZYVnNpOWFCd1Njc3lYbXBpUENFM2xyUXNxcnBHU1k3R1NMNFFNN2loYzgxY1VHQWN0WTNxY1dORGpHcTNZdDJFL2VhS1FvYzlkbFNzNzNRRjZxcUJrYm5lUWJlMnFza2NSb1BuS3NXbFZYUTFIVHZjUjU4R1dLekxjOVlHWUt0YWZySm8veThFKzJaLzFodEFLank5K1o0YmU1Qm1zSkRVYzJrbDZ6VEdkZHFCZVRkcENuM1VXRFhLTlQrQ055YUZPTVBuYWE1ZHZhR0tvMFlkWDhCeUVLaCtQYTVnUUUxZzEySzVBdzlRbzBjellCTHJqdzJOSGRodTA2QS9BNlBFb29qeFhPZEx1VEUrYkhBeGVVSElPWUZDQ1lOd2p2QkpoTjhVampOd3hYT0h3MkVVa0xFMm1Ka1NWOGFkSUlVOGxLWmhiLy9nQlJyMDdCVUdueWJFVExmL0pnSWlWVmFqWTR6ODQ1Yi9Pa1RWNnN1OFdFbFhTOGJoZUUrZDZVaEZ0c0ZpaHRkY2xhZ2V5UHBVNXZKb21YdFYvWGJMTzkzZzlpaEp6am5LRVJsdVZWbVB0TzZPVzJtRlVIdlV0c3BrdHRwdUlpYlZWUmRVVlI3WkVpVGRjbUU4Mm5RU2UrTUdzVjJVamlGQkxSdFBBN201aWFuNER1TEp0USt5VGxBUDM2S1FnM3FGMTc1cUpBQ3ZnbzBzb3VicGpDVDJ1MVYrTEVBN3N6S2xNOFNvckM3c2tRT0dJZ1EyelF3RXFTWGlGVjVOSEVSVnpsU05pbWNnaWczbHdGUUN6NFM3Q3N0akZ6SnQvdmZpVTVScWUxNThkTEdjcDZ4NG9ITEFZcGtsclNwNllPMmNlaU5CeVJBT25JTjdnczQzMWh0SnNqTFlLRGwvQlZvRkduNnRmWjZxaHVFMS8zMHQvQ0c0T0dTamVjTG11U1owQ1RqNjBDMFg5L0VxdThvWmpFeEFsR29TcmtvMW1sV2pqOFNuU09wdWpITkZaWlBWaTBBK3FnYWwzUTRoOVc2NlEvSEwxanlySXZYYi9KSy9QZGkwaTFsZ29aWDBYZmozRGQvc3VVcHI4ODFKZXVjck5hQnh5TmVLaDBoQ0w0TnlqT2Rpb3FUL1N4Mko5QkNpVkd3aVBTUk9lTVI2S1BrS3UwQnl1MS9XUDdVdFNjTGhkbVpHdmErZHRtZWE4MzRqcmkvY0grZjU1MTdFSldHWm1xN0ZKQzNEVC9QZENuK0tjNVVnN0pHZU55MWwxR1pSLzM3d3JlWlN2VU93Zy9TN3hPd2RRaXkrSzIwak00MWhEQ1h0S3ZOSU5YZ2gvZHJiYkQ3VFd4SHVEd3EzejU5bHhjSTh0TDlSbDZHUnBUWHdhUGJ3VW51K29kcHZpdDRMZ1M1aWNOZndHVE80NXV4WWdxVzhWd2s4RitZcXZoUjdYdWRydGZ3R2R0MWJVVDByb29XeUUrSWtiZE9EWUJGQ3pPNXVHT01qWFRJUUt0Q1BkVUNWemxXTU5QNDF6M2VrZTN0NG9yZ1Fqb0RRdWxJNm50d242RlNGdWZoamhuVGR3YVRzY1VqbDh3YWlMTjdHd2ZMZnZvS1RMM29YZVlNV09JNVlNUzNndkhZRVJXQnQxTVFBbnI3UVo1OHMwNkI5RTZmdkVlVWpLb2g5RVdtZkIzNHJ6NkhWNm4rdU5oaGc4RkFyeEFXNG0wNDEzaVE4ZU9YOW1KcGZkdmtHNUJ6MlpIeUNpN1pzN0lWaDM4NVRqWnVPUmtpdFZLTzZPR1NobGFBZlNaWWcwYlZSNDhWM2g0TmUvd1dDVkhsSnM0VDZGejRUbjkyMkQ0dXN1ZElyOEN3K0lENzNkdTFVbWlkUWlRNTJDTW16RFordm52MGFMbXA4dlBuR09uL0RCODg3d01aV1JKYXdMeU9tNThPWjdaTkc4SWx3WFh2cXdlUHluamt5MWs4RlNzemJoMWk4Nk5jOTV2NWdXb1FpUE1WODVGbDE5Q0c0OTZneVVzbjkwLzhNSERNSi9aK05zUEwwYXNTd2FBeUhLYmh4NUNvaTlKNlVhWXlPM1BRV1pLWnZFckpPbU00VHJoRjZjSThtRVdnc2FRbkZ1Y2l4VjdWakc1RXFPaHNkUTRYRmpNQUNLWGtDYWhKRVM1am91YXJKcFEvU1VGR1pCS3cvWkpRM2hPcUVyQ09JMEFSd0REYUU0TnptMlVvMVNEcnMzaWlPczF4aHZBSFNHQ0RJSmR4VE0rWjZrMEZabTlrT2p1b3ZXVlpLNW95ODhVZFFoNWNOb29EZ0Vid2pGdWNteGN6SmtZSEZ3ZmVSSlFzVU5qTi9DVHFZV09WV01VeDBKeVgxZVY4TmVWajNNNHd6Q1NZL2d5TUxRWFpMSDlTZ1N6YlQremFNNGZ6bjIyNk80Y09zSzNsR1ZXeVB6N2dSdENYMW9oUzNKVE9Ga24zK3VyUlcxTTMzUmpnM2h3Z0REZDBrdTF5TzdkNDRmUnVMaERHVFBJRnlDSEVQVCtiaU0vSnV0NFVoYnpzekR2SjVLVE96VHFzT2JqSzFCY3pvRXdsT0oySmxjcEt5d0x1cU5YWksvRHpjZHVWd2JZRUptdUVaRmtWMks4NWRqM2oyZWpnN05MNWRHVDYwelEvUXRUeWw1eTE2bThJbWxLM1g0K0J4MlJ2L2tvMjY0NW1oZk9scXpZTW5qaDBRQ0R0Y0o5ZXUxUnpRVUh3THNkak1CMDRJY2lwY2d4NjBSVzBnN1JwbHJqZ3dmNktNZEJ3MFFuOVlkODdrMlFpdGxFZXRESFJtYno5N2NzQlE1dG1INHhhVHErQ0dSdHVVNm9icG5EdEdPMCsrekxNVkxrT1BkWndsc0pJSnl5UnRLaTd0aXBnaXpwNEpMZklVNnRRaVQ1eHI4UGI3SGZvTnBOT2Q1K2dDZmJvK3VlUVE2dFZ4SEtsQ0VWZU5nSUhYNFFIKzdkVjJUdWdRNTl2ZmpiQ1JEMXNZWnZIWGpZL0hkVkxuOTFqZ2RTdTdLUU90YW55QllscEdxSzR3NkdqUE5NOHVVdFg0bkVMUmN4eXZwbyt5ZUJDTm5yZ25FOFh5SXBUaC9PUmI0SG84L3BLVFM4ZGp6NFQ1Ly9GM1dOMFAwUjg0a2F1bGdGWDMzUm4za2ROcXM4cnB6WUJlWXJZellMQnF1NC8xams2d3ZmM1RFQk5zaFEzSCtjbHhOSHo0MHhrYWVLK3djK0ZmN25oR3Z4WVUwQ2FTeks3SHg4d0w3ZnJOeWVqMzJHMDVWb3E4NDI4TmFHcTdqQ1BELzZ1b3g5aWY4Tnl0eHJCakVVSnkvSE9VdlhzWUdsQVJZaWdUNENUZ0ZFL00zM2tmVnVOdlJUa0NiQUxUNnFweUdwdmdsdjFIT3VDWWZmaUdsdC8xN0EvcncyRGQvUDVtNjVUcFdEeldRZ3NqaFZHNm9Qc1ZhNFg0V245bk1XNDVMNlpkWktZWEI2L0Mxam12aTM0TGd6NFQ0ZXB6WmlTQzUrcHZkSU44VWR5TFN2RExUSGJ5SmhpQXYwVUVmOEF4cFo3aU8xemNHbjhQSTM0cHZjVWZ4eXVFUVEzSGVjanhrUlJ3K05xNnB2Y201NGVrbWUzWGNFTG9aaXNHczZoQUU5OHI3Q2Z6Ym5xYm52ajZsTW9DTHpKUUhOeC8relljK05qUTBObHpIQjBHM1IyL1djWWd5a1RyZ1c5MmVvalZ2T1g2bEcrY2hHYkxGc1VGeXRZWTIrUnRuNFovQzh4OXJqOFJOVi9raUxqOTR2OTlIelRaSG40eWxvNXdkbHVFNlRuTGpNNzhSRGo3MERSaUppUjVEY1dIbDJETlhDVWN4dGhhTiswWWhUMS9YWWJXYm5rU1dMYlBuT251S2lmeE9MOGVOeVA0L2tUeUF2ZlQ3bFdFa3hzUHpxV3pWZURxWllXVFBkZllVRTVpZFFZNnRsQTU3dzV4WkovU2ZGYWlVSXBUSnFxOVVkTExuT251S0NZeE1MOGRjNm5qK0g3b0pIV2NNdW1zT2ZVdzI1T3k1enA1aW5LUHA1Wmg3cjZIMi80L2tmSG0xZnJIWU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6018</Words>
  <Application>WPS 演示</Application>
  <PresentationFormat>宽屏</PresentationFormat>
  <Paragraphs>218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Times New Roman Italic</vt:lpstr>
      <vt:lpstr>Times New Roman Regular</vt:lpstr>
      <vt:lpstr>Times New Roman Bold Italic</vt:lpstr>
      <vt:lpstr>Times New Roman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Office 主题​​</vt:lpstr>
      <vt:lpstr>A Skewed Loss Function for Correcting Predictive Bias in Brain Age Prediction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frostbks</cp:lastModifiedBy>
  <cp:revision>20</cp:revision>
  <dcterms:created xsi:type="dcterms:W3CDTF">2023-02-22T13:38:16Z</dcterms:created>
  <dcterms:modified xsi:type="dcterms:W3CDTF">2023-02-22T13:38:16Z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3EACA770C4D6E022406DF363D2829F87</vt:lpwstr>
  </property>
</Properties>
</file>