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 id="300" r:id="rId5"/>
    <p:sldId id="301" r:id="rId6"/>
    <p:sldId id="302" r:id="rId7"/>
    <p:sldId id="303" r:id="rId8"/>
    <p:sldId id="305" r:id="rId9"/>
    <p:sldId id="313" r:id="rId10"/>
    <p:sldId id="311" r:id="rId11"/>
    <p:sldId id="312" r:id="rId12"/>
    <p:sldId id="314" r:id="rId13"/>
    <p:sldId id="315" r:id="rId14"/>
    <p:sldId id="316" r:id="rId15"/>
    <p:sldId id="317" r:id="rId16"/>
    <p:sldId id="318"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docs.google.com/document/d/11vDyRdQbgV6F9NzTO3vFWuZgWCkflZoJfW_MsFqTmY4/edit" TargetMode="Externa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48765" y="1583690"/>
            <a:ext cx="9093835" cy="2061210"/>
          </a:xfrm>
          <a:prstGeom prst="rect">
            <a:avLst/>
          </a:prstGeom>
          <a:noFill/>
        </p:spPr>
        <p:txBody>
          <a:bodyPr wrap="square" rtlCol="0">
            <a:spAutoFit/>
          </a:bodyPr>
          <a:p>
            <a:pPr algn="ctr"/>
            <a:r>
              <a:rPr lang="en-US" altLang="zh-CN" sz="3200"/>
              <a:t>Microstructure Age Prediction</a:t>
            </a:r>
            <a:endParaRPr lang="en-US" altLang="zh-CN" sz="3200"/>
          </a:p>
          <a:p>
            <a:pPr algn="ctr"/>
            <a:endParaRPr lang="en-US" altLang="zh-CN" sz="3200"/>
          </a:p>
          <a:p>
            <a:pPr algn="ctr"/>
            <a:r>
              <a:rPr lang="en-US" altLang="zh-CN" sz="3200"/>
              <a:t>Summary</a:t>
            </a:r>
            <a:endParaRPr lang="en-US" altLang="zh-CN" sz="3200"/>
          </a:p>
          <a:p>
            <a:pPr algn="ctr"/>
            <a:endParaRPr lang="en-US"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Summary </a:t>
            </a:r>
            <a:endParaRPr lang="en-US" altLang="zh-CN" sz="3200"/>
          </a:p>
        </p:txBody>
      </p:sp>
      <p:pic>
        <p:nvPicPr>
          <p:cNvPr id="7" name="图片 6" descr="scatter_test_performance"/>
          <p:cNvPicPr>
            <a:picLocks noChangeAspect="1"/>
          </p:cNvPicPr>
          <p:nvPr/>
        </p:nvPicPr>
        <p:blipFill>
          <a:blip r:embed="rId1"/>
          <a:stretch>
            <a:fillRect/>
          </a:stretch>
        </p:blipFill>
        <p:spPr>
          <a:xfrm>
            <a:off x="368300" y="1156970"/>
            <a:ext cx="3929380" cy="3535680"/>
          </a:xfrm>
          <a:prstGeom prst="rect">
            <a:avLst/>
          </a:prstGeom>
        </p:spPr>
      </p:pic>
      <p:pic>
        <p:nvPicPr>
          <p:cNvPr id="8" name="图片 7" descr="ensemble_scatter_test_performance_5"/>
          <p:cNvPicPr>
            <a:picLocks noChangeAspect="1"/>
          </p:cNvPicPr>
          <p:nvPr/>
        </p:nvPicPr>
        <p:blipFill>
          <a:blip r:embed="rId2"/>
          <a:stretch>
            <a:fillRect/>
          </a:stretch>
        </p:blipFill>
        <p:spPr>
          <a:xfrm>
            <a:off x="4297680" y="1156970"/>
            <a:ext cx="3966845" cy="3535680"/>
          </a:xfrm>
          <a:prstGeom prst="rect">
            <a:avLst/>
          </a:prstGeom>
        </p:spPr>
      </p:pic>
      <p:pic>
        <p:nvPicPr>
          <p:cNvPr id="9" name="图片 8" descr="ensemble_scatter_test_performance_12"/>
          <p:cNvPicPr>
            <a:picLocks noChangeAspect="1"/>
          </p:cNvPicPr>
          <p:nvPr/>
        </p:nvPicPr>
        <p:blipFill>
          <a:blip r:embed="rId3"/>
          <a:stretch>
            <a:fillRect/>
          </a:stretch>
        </p:blipFill>
        <p:spPr>
          <a:xfrm>
            <a:off x="8264525" y="1147445"/>
            <a:ext cx="3482975" cy="3554095"/>
          </a:xfrm>
          <a:prstGeom prst="rect">
            <a:avLst/>
          </a:prstGeom>
        </p:spPr>
      </p:pic>
      <p:sp>
        <p:nvSpPr>
          <p:cNvPr id="10" name="文本框 9"/>
          <p:cNvSpPr txBox="1"/>
          <p:nvPr/>
        </p:nvSpPr>
        <p:spPr>
          <a:xfrm>
            <a:off x="1861820" y="5332095"/>
            <a:ext cx="7451090" cy="645160"/>
          </a:xfrm>
          <a:prstGeom prst="rect">
            <a:avLst/>
          </a:prstGeom>
          <a:noFill/>
        </p:spPr>
        <p:txBody>
          <a:bodyPr wrap="square" rtlCol="0" anchor="t">
            <a:spAutoFit/>
          </a:bodyPr>
          <a:p>
            <a:r>
              <a:rPr lang="zh-CN" altLang="en-US">
                <a:hlinkClick r:id="rId4" tooltip="" action="ppaction://hlinkfile"/>
              </a:rPr>
              <a:t>https://docs.google.com/document/d/11vDyRdQbgV6F9NzTO3vFWuZgWCkflZoJfW_MsFqTmY4/edit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Image training Pipeline </a:t>
            </a:r>
            <a:endParaRPr lang="en-US" altLang="zh-CN" sz="3200"/>
          </a:p>
        </p:txBody>
      </p:sp>
      <p:sp>
        <p:nvSpPr>
          <p:cNvPr id="10" name="文本框 9"/>
          <p:cNvSpPr txBox="1"/>
          <p:nvPr/>
        </p:nvSpPr>
        <p:spPr>
          <a:xfrm>
            <a:off x="877570" y="1097280"/>
            <a:ext cx="10897870" cy="2861310"/>
          </a:xfrm>
          <a:prstGeom prst="rect">
            <a:avLst/>
          </a:prstGeom>
          <a:noFill/>
        </p:spPr>
        <p:txBody>
          <a:bodyPr wrap="square" rtlCol="0">
            <a:spAutoFit/>
          </a:bodyPr>
          <a:p>
            <a:r>
              <a:rPr lang="en-US" altLang="zh-CN" sz="2000"/>
              <a:t>1. Raw T1 weighted images from /</a:t>
            </a:r>
            <a:r>
              <a:rPr lang="en-US" altLang="zh-CN" sz="2000">
                <a:sym typeface="+mn-ea"/>
              </a:rPr>
              <a:t>cubric/collab/314_wand/bids/rawdata/. </a:t>
            </a:r>
            <a:endParaRPr lang="en-US" altLang="zh-CN" sz="2000">
              <a:sym typeface="+mn-ea"/>
            </a:endParaRPr>
          </a:p>
          <a:p>
            <a:r>
              <a:rPr lang="en-US" altLang="zh-CN" sz="2000">
                <a:sym typeface="+mn-ea"/>
              </a:rPr>
              <a:t>Preprocessing: skull-stripping, FLIRT registration to MNI152, intensity normalization (z-score), background removal.</a:t>
            </a:r>
            <a:endParaRPr lang="en-US" altLang="zh-CN" sz="2000">
              <a:sym typeface="+mn-ea"/>
            </a:endParaRPr>
          </a:p>
          <a:p>
            <a:endParaRPr lang="en-US" altLang="zh-CN" sz="2000">
              <a:sym typeface="+mn-ea"/>
            </a:endParaRPr>
          </a:p>
          <a:p>
            <a:r>
              <a:rPr lang="en-US" altLang="zh-CN" sz="2000">
                <a:sym typeface="+mn-ea"/>
              </a:rPr>
              <a:t>2. Dataset shape: (123, 153, 192, 161)</a:t>
            </a:r>
            <a:endParaRPr lang="en-US" altLang="zh-CN" sz="2000"/>
          </a:p>
          <a:p>
            <a:endParaRPr lang="en-US" altLang="zh-CN" sz="2000"/>
          </a:p>
          <a:p>
            <a:r>
              <a:rPr lang="en-US" altLang="zh-CN" sz="2000">
                <a:solidFill>
                  <a:schemeClr val="tx1"/>
                </a:solidFill>
              </a:rPr>
              <a:t>3. DenseNet, ResNet, Fully-convolutional Net are trained. Model averaging is applied. </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4.  In total, we have </a:t>
            </a:r>
            <a:r>
              <a:rPr lang="en-US" altLang="zh-CN" sz="2000">
                <a:solidFill>
                  <a:srgbClr val="FF0000"/>
                </a:solidFill>
              </a:rPr>
              <a:t>20 different random states</a:t>
            </a:r>
            <a:r>
              <a:rPr lang="en-US" altLang="zh-CN" sz="2000">
                <a:solidFill>
                  <a:schemeClr val="tx1"/>
                </a:solidFill>
              </a:rPr>
              <a:t> and for each state, we repeat models </a:t>
            </a:r>
            <a:r>
              <a:rPr lang="en-US" altLang="zh-CN" sz="2000">
                <a:solidFill>
                  <a:srgbClr val="FF0000"/>
                </a:solidFill>
              </a:rPr>
              <a:t>3 times</a:t>
            </a:r>
            <a:r>
              <a:rPr lang="en-US" altLang="zh-CN" sz="2000">
                <a:solidFill>
                  <a:schemeClr val="tx1"/>
                </a:solidFill>
              </a:rPr>
              <a:t>.</a:t>
            </a:r>
            <a:endParaRPr lang="en-US" altLang="zh-CN"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Result Summary </a:t>
            </a:r>
            <a:endParaRPr lang="en-US" altLang="zh-CN" sz="3200"/>
          </a:p>
        </p:txBody>
      </p:sp>
      <p:graphicFrame>
        <p:nvGraphicFramePr>
          <p:cNvPr id="4" name="表格 3"/>
          <p:cNvGraphicFramePr/>
          <p:nvPr>
            <p:custDataLst>
              <p:tags r:id="rId1"/>
            </p:custDataLst>
          </p:nvPr>
        </p:nvGraphicFramePr>
        <p:xfrm>
          <a:off x="1428750" y="1203960"/>
          <a:ext cx="8194040" cy="4450080"/>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640080">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SVR_single</a:t>
                      </a:r>
                      <a:endParaRPr lang="en-US" altLang="zh-CN"/>
                    </a:p>
                  </a:txBody>
                  <a:tcPr anchor="ctr" anchorCtr="1"/>
                </a:tc>
                <a:tc>
                  <a:txBody>
                    <a:bodyPr/>
                    <a:p>
                      <a:pPr algn="ctr">
                        <a:buNone/>
                      </a:pPr>
                      <a:r>
                        <a:rPr lang="en-US" altLang="zh-CN"/>
                        <a:t>4.52</a:t>
                      </a:r>
                      <a:endParaRPr lang="en-US" altLang="zh-CN"/>
                    </a:p>
                  </a:txBody>
                  <a:tcPr anchor="ctr" anchorCtr="1"/>
                </a:tc>
                <a:tc>
                  <a:txBody>
                    <a:bodyPr/>
                    <a:p>
                      <a:pPr algn="ctr">
                        <a:buNone/>
                      </a:pPr>
                      <a:r>
                        <a:rPr lang="en-US" altLang="zh-CN"/>
                        <a:t>0.71</a:t>
                      </a:r>
                      <a:endParaRPr lang="en-US" altLang="zh-CN"/>
                    </a:p>
                  </a:txBody>
                  <a:tcPr anchor="ctr" anchorCtr="1"/>
                </a:tc>
                <a:tc>
                  <a:txBody>
                    <a:bodyPr/>
                    <a:p>
                      <a:pPr algn="ctr">
                        <a:buNone/>
                      </a:pPr>
                      <a:r>
                        <a:rPr lang="en-US" altLang="zh-CN">
                          <a:solidFill>
                            <a:schemeClr val="tx1"/>
                          </a:solidFill>
                        </a:rPr>
                        <a:t>2.33</a:t>
                      </a:r>
                      <a:endParaRPr lang="en-US" altLang="zh-CN">
                        <a:solidFill>
                          <a:schemeClr val="tx1"/>
                        </a:solidFill>
                      </a:endParaRPr>
                    </a:p>
                  </a:txBody>
                  <a:tcPr anchor="ctr" anchorCtr="1"/>
                </a:tc>
                <a:tc>
                  <a:txBody>
                    <a:bodyPr/>
                    <a:p>
                      <a:pPr algn="ctr">
                        <a:buNone/>
                      </a:pPr>
                      <a:r>
                        <a:rPr lang="en-US" altLang="zh-CN"/>
                        <a:t>5.93</a:t>
                      </a:r>
                      <a:endParaRPr lang="en-US" altLang="zh-CN"/>
                    </a:p>
                  </a:txBody>
                  <a:tcPr anchor="ctr" anchorCtr="1"/>
                </a:tc>
              </a:tr>
              <a:tr h="476250">
                <a:tc>
                  <a:txBody>
                    <a:bodyPr/>
                    <a:p>
                      <a:pPr algn="ctr">
                        <a:buNone/>
                      </a:pPr>
                      <a:r>
                        <a:rPr lang="en-US" altLang="zh-CN" sz="1800">
                          <a:sym typeface="+mn-ea"/>
                        </a:rPr>
                        <a:t>XGBoost</a:t>
                      </a:r>
                      <a:r>
                        <a:rPr lang="en-US" altLang="zh-CN" sz="1800">
                          <a:sym typeface="+mn-ea"/>
                        </a:rPr>
                        <a:t>_single</a:t>
                      </a:r>
                      <a:endParaRPr lang="zh-CN" altLang="en-US"/>
                    </a:p>
                  </a:txBody>
                  <a:tcPr anchor="ctr" anchorCtr="1"/>
                </a:tc>
                <a:tc>
                  <a:txBody>
                    <a:bodyPr/>
                    <a:p>
                      <a:pPr algn="ctr">
                        <a:buNone/>
                      </a:pPr>
                      <a:r>
                        <a:rPr lang="en-US" altLang="zh-CN"/>
                        <a:t>4.72</a:t>
                      </a:r>
                      <a:endParaRPr lang="en-US" altLang="zh-CN"/>
                    </a:p>
                  </a:txBody>
                  <a:tcPr anchor="ctr" anchorCtr="1"/>
                </a:tc>
                <a:tc>
                  <a:txBody>
                    <a:bodyPr/>
                    <a:p>
                      <a:pPr algn="ctr">
                        <a:buNone/>
                      </a:pPr>
                      <a:r>
                        <a:rPr lang="en-US" altLang="zh-CN"/>
                        <a:t>0.84</a:t>
                      </a:r>
                      <a:endParaRPr lang="en-US" altLang="zh-CN"/>
                    </a:p>
                  </a:txBody>
                  <a:tcPr anchor="ctr" anchorCtr="1"/>
                </a:tc>
                <a:tc>
                  <a:txBody>
                    <a:bodyPr/>
                    <a:p>
                      <a:pPr algn="ctr">
                        <a:buNone/>
                      </a:pPr>
                      <a:r>
                        <a:rPr lang="en-US" altLang="zh-CN">
                          <a:solidFill>
                            <a:schemeClr val="tx1"/>
                          </a:solidFill>
                        </a:rPr>
                        <a:t>2.68</a:t>
                      </a:r>
                      <a:endParaRPr lang="en-US" altLang="zh-CN">
                        <a:solidFill>
                          <a:schemeClr val="tx1"/>
                        </a:solidFill>
                      </a:endParaRPr>
                    </a:p>
                  </a:txBody>
                  <a:tcPr anchor="ctr" anchorCtr="1"/>
                </a:tc>
                <a:tc>
                  <a:txBody>
                    <a:bodyPr/>
                    <a:p>
                      <a:pPr algn="ctr">
                        <a:buNone/>
                      </a:pPr>
                      <a:r>
                        <a:rPr lang="en-US" altLang="zh-CN"/>
                        <a:t>6.73</a:t>
                      </a:r>
                      <a:endParaRPr lang="en-US" altLang="zh-CN"/>
                    </a:p>
                  </a:txBody>
                  <a:tcPr anchor="ctr" anchorCtr="1"/>
                </a:tc>
              </a:tr>
              <a:tr h="476250">
                <a:tc>
                  <a:txBody>
                    <a:bodyPr/>
                    <a:p>
                      <a:pPr algn="ctr">
                        <a:buNone/>
                      </a:pPr>
                      <a:r>
                        <a:rPr lang="en-US" altLang="zh-CN" sz="1800">
                          <a:sym typeface="+mn-ea"/>
                        </a:rPr>
                        <a:t>Stacking</a:t>
                      </a:r>
                      <a:r>
                        <a:rPr lang="en-US" altLang="zh-CN" sz="1800">
                          <a:sym typeface="+mn-ea"/>
                        </a:rPr>
                        <a:t>_single</a:t>
                      </a:r>
                      <a:endParaRPr lang="zh-CN" altLang="en-US"/>
                    </a:p>
                  </a:txBody>
                  <a:tcPr anchor="ctr" anchorCtr="1"/>
                </a:tc>
                <a:tc>
                  <a:txBody>
                    <a:bodyPr/>
                    <a:p>
                      <a:pPr algn="ctr">
                        <a:buNone/>
                      </a:pPr>
                      <a:r>
                        <a:rPr lang="en-US" altLang="zh-CN">
                          <a:solidFill>
                            <a:schemeClr val="tx1"/>
                          </a:solidFill>
                        </a:rPr>
                        <a:t>4.75</a:t>
                      </a:r>
                      <a:endParaRPr lang="en-US" altLang="zh-CN">
                        <a:solidFill>
                          <a:schemeClr val="tx1"/>
                        </a:solidFill>
                      </a:endParaRPr>
                    </a:p>
                  </a:txBody>
                  <a:tcPr anchor="ctr" anchorCtr="1"/>
                </a:tc>
                <a:tc>
                  <a:txBody>
                    <a:bodyPr/>
                    <a:p>
                      <a:pPr algn="ctr">
                        <a:buNone/>
                      </a:pPr>
                      <a:r>
                        <a:rPr lang="en-US" altLang="zh-CN"/>
                        <a:t>0.89</a:t>
                      </a:r>
                      <a:endParaRPr lang="en-US" altLang="zh-CN"/>
                    </a:p>
                  </a:txBody>
                  <a:tcPr anchor="ctr" anchorCtr="1"/>
                </a:tc>
                <a:tc>
                  <a:txBody>
                    <a:bodyPr/>
                    <a:p>
                      <a:pPr algn="ctr">
                        <a:buNone/>
                      </a:pPr>
                      <a:r>
                        <a:rPr lang="en-US" altLang="zh-CN"/>
                        <a:t>3.23</a:t>
                      </a:r>
                      <a:endParaRPr lang="en-US" altLang="zh-CN"/>
                    </a:p>
                  </a:txBody>
                  <a:tcPr anchor="ctr" anchorCtr="1"/>
                </a:tc>
                <a:tc>
                  <a:txBody>
                    <a:bodyPr/>
                    <a:p>
                      <a:pPr algn="ctr">
                        <a:buNone/>
                      </a:pPr>
                      <a:r>
                        <a:rPr lang="en-US" altLang="zh-CN"/>
                        <a:t>7.88</a:t>
                      </a:r>
                      <a:endParaRPr lang="en-US" altLang="zh-CN"/>
                    </a:p>
                  </a:txBody>
                  <a:tcPr anchor="ctr" anchorCtr="1"/>
                </a:tc>
              </a:tr>
              <a:tr h="476250">
                <a:tc>
                  <a:txBody>
                    <a:bodyPr/>
                    <a:p>
                      <a:pPr algn="ctr">
                        <a:buNone/>
                      </a:pPr>
                      <a:r>
                        <a:rPr lang="en-US" altLang="zh-CN" sz="1800">
                          <a:sym typeface="+mn-ea"/>
                        </a:rPr>
                        <a:t>Ensemble</a:t>
                      </a:r>
                      <a:r>
                        <a:rPr lang="en-US" altLang="zh-CN" sz="1800">
                          <a:sym typeface="+mn-ea"/>
                        </a:rPr>
                        <a:t>_single</a:t>
                      </a:r>
                      <a:endParaRPr lang="zh-CN" altLang="en-US"/>
                    </a:p>
                  </a:txBody>
                  <a:tcPr anchor="ctr" anchorCtr="1"/>
                </a:tc>
                <a:tc>
                  <a:txBody>
                    <a:bodyPr/>
                    <a:p>
                      <a:pPr algn="ctr">
                        <a:buNone/>
                      </a:pPr>
                      <a:r>
                        <a:rPr lang="en-US" altLang="zh-CN">
                          <a:solidFill>
                            <a:srgbClr val="FF0000"/>
                          </a:solidFill>
                        </a:rPr>
                        <a:t>3.93</a:t>
                      </a:r>
                      <a:endParaRPr lang="en-US" altLang="zh-CN">
                        <a:solidFill>
                          <a:srgbClr val="FF0000"/>
                        </a:solidFill>
                      </a:endParaRPr>
                    </a:p>
                  </a:txBody>
                  <a:tcPr anchor="ctr" anchorCtr="1"/>
                </a:tc>
                <a:tc>
                  <a:txBody>
                    <a:bodyPr/>
                    <a:p>
                      <a:pPr algn="ctr">
                        <a:buNone/>
                      </a:pPr>
                      <a:r>
                        <a:rPr lang="en-US" altLang="zh-CN"/>
                        <a:t>0.70</a:t>
                      </a:r>
                      <a:endParaRPr lang="en-US" altLang="zh-CN"/>
                    </a:p>
                  </a:txBody>
                  <a:tcPr anchor="ctr" anchorCtr="1"/>
                </a:tc>
                <a:tc>
                  <a:txBody>
                    <a:bodyPr/>
                    <a:p>
                      <a:pPr algn="ctr">
                        <a:buNone/>
                      </a:pPr>
                      <a:r>
                        <a:rPr lang="en-US" altLang="zh-CN">
                          <a:solidFill>
                            <a:srgbClr val="FF0000"/>
                          </a:solidFill>
                        </a:rPr>
                        <a:t>2.23</a:t>
                      </a:r>
                      <a:endParaRPr lang="en-US" altLang="zh-CN">
                        <a:solidFill>
                          <a:srgbClr val="FF0000"/>
                        </a:solidFill>
                      </a:endParaRPr>
                    </a:p>
                  </a:txBody>
                  <a:tcPr anchor="ctr" anchorCtr="1"/>
                </a:tc>
                <a:tc>
                  <a:txBody>
                    <a:bodyPr/>
                    <a:p>
                      <a:pPr algn="ctr">
                        <a:buNone/>
                      </a:pPr>
                      <a:r>
                        <a:rPr lang="en-US" altLang="zh-CN">
                          <a:solidFill>
                            <a:srgbClr val="FF0000"/>
                          </a:solidFill>
                        </a:rPr>
                        <a:t>5.43</a:t>
                      </a:r>
                      <a:endParaRPr lang="en-US" altLang="zh-CN">
                        <a:solidFill>
                          <a:srgbClr val="FF0000"/>
                        </a:solidFill>
                      </a:endParaRPr>
                    </a:p>
                  </a:txBody>
                  <a:tcPr anchor="ctr" anchorCtr="1"/>
                </a:tc>
              </a:tr>
              <a:tr h="476250">
                <a:tc>
                  <a:txBody>
                    <a:bodyPr/>
                    <a:p>
                      <a:pPr algn="ctr">
                        <a:buNone/>
                      </a:pPr>
                      <a:r>
                        <a:rPr lang="en-US" altLang="zh-CN" sz="1800">
                          <a:sym typeface="+mn-ea"/>
                        </a:rPr>
                        <a:t>SVR_multi_runs</a:t>
                      </a:r>
                      <a:endParaRPr lang="zh-CN" altLang="en-US"/>
                    </a:p>
                  </a:txBody>
                  <a:tcPr anchor="ctr" anchorCtr="1"/>
                </a:tc>
                <a:tc>
                  <a:txBody>
                    <a:bodyPr/>
                    <a:p>
                      <a:pPr algn="ctr">
                        <a:buNone/>
                      </a:pPr>
                      <a:r>
                        <a:rPr lang="en-US" altLang="zh-CN"/>
                        <a:t>4.31</a:t>
                      </a:r>
                      <a:endParaRPr lang="en-US" altLang="zh-CN"/>
                    </a:p>
                  </a:txBody>
                  <a:tcPr anchor="ctr" anchorCtr="1"/>
                </a:tc>
                <a:tc>
                  <a:txBody>
                    <a:bodyPr/>
                    <a:p>
                      <a:pPr algn="ctr">
                        <a:buNone/>
                      </a:pPr>
                      <a:r>
                        <a:rPr lang="en-US" altLang="zh-CN">
                          <a:solidFill>
                            <a:schemeClr val="tx1"/>
                          </a:solidFill>
                        </a:rPr>
                        <a:t>0.64</a:t>
                      </a:r>
                      <a:endParaRPr lang="en-US" altLang="zh-CN">
                        <a:solidFill>
                          <a:schemeClr val="tx1"/>
                        </a:solidFill>
                      </a:endParaRPr>
                    </a:p>
                  </a:txBody>
                  <a:tcPr anchor="ctr" anchorCtr="1"/>
                </a:tc>
                <a:tc>
                  <a:txBody>
                    <a:bodyPr/>
                    <a:p>
                      <a:pPr algn="ctr">
                        <a:buNone/>
                      </a:pPr>
                      <a:r>
                        <a:rPr lang="en-US" altLang="zh-CN"/>
                        <a:t>2.86</a:t>
                      </a:r>
                      <a:endParaRPr lang="en-US" altLang="zh-CN"/>
                    </a:p>
                  </a:txBody>
                  <a:tcPr anchor="ctr" anchorCtr="1"/>
                </a:tc>
                <a:tc>
                  <a:txBody>
                    <a:bodyPr/>
                    <a:p>
                      <a:pPr algn="ctr">
                        <a:buNone/>
                      </a:pPr>
                      <a:r>
                        <a:rPr lang="en-US" altLang="zh-CN"/>
                        <a:t>5.53</a:t>
                      </a:r>
                      <a:endParaRPr lang="en-US" altLang="zh-CN"/>
                    </a:p>
                  </a:txBody>
                  <a:tcPr anchor="ctr" anchorCtr="1"/>
                </a:tc>
              </a:tr>
              <a:tr h="476250">
                <a:tc>
                  <a:txBody>
                    <a:bodyPr/>
                    <a:p>
                      <a:pPr algn="ctr">
                        <a:buNone/>
                      </a:pPr>
                      <a:r>
                        <a:rPr lang="en-US" altLang="zh-CN" sz="1800">
                          <a:sym typeface="+mn-ea"/>
                        </a:rPr>
                        <a:t>XGBoost_</a:t>
                      </a:r>
                      <a:r>
                        <a:rPr lang="en-US" altLang="zh-CN" sz="1800">
                          <a:sym typeface="+mn-ea"/>
                        </a:rPr>
                        <a:t>multi_runs</a:t>
                      </a:r>
                      <a:endParaRPr lang="zh-CN" altLang="en-US"/>
                    </a:p>
                  </a:txBody>
                  <a:tcPr anchor="ctr" anchorCtr="1"/>
                </a:tc>
                <a:tc>
                  <a:txBody>
                    <a:bodyPr/>
                    <a:p>
                      <a:pPr algn="ctr">
                        <a:buNone/>
                      </a:pPr>
                      <a:r>
                        <a:rPr lang="en-US" altLang="zh-CN"/>
                        <a:t>4.14</a:t>
                      </a:r>
                      <a:endParaRPr lang="en-US" altLang="zh-CN"/>
                    </a:p>
                  </a:txBody>
                  <a:tcPr anchor="ctr" anchorCtr="1"/>
                </a:tc>
                <a:tc>
                  <a:txBody>
                    <a:bodyPr/>
                    <a:p>
                      <a:pPr algn="ctr">
                        <a:buNone/>
                      </a:pPr>
                      <a:r>
                        <a:rPr lang="en-US" altLang="zh-CN">
                          <a:solidFill>
                            <a:schemeClr val="tx1"/>
                          </a:solidFill>
                        </a:rPr>
                        <a:t>0.64</a:t>
                      </a:r>
                      <a:endParaRPr lang="en-US" altLang="zh-CN">
                        <a:solidFill>
                          <a:schemeClr val="tx1"/>
                        </a:solidFill>
                      </a:endParaRPr>
                    </a:p>
                  </a:txBody>
                  <a:tcPr anchor="ctr" anchorCtr="1"/>
                </a:tc>
                <a:tc>
                  <a:txBody>
                    <a:bodyPr/>
                    <a:p>
                      <a:pPr algn="ctr">
                        <a:buNone/>
                      </a:pPr>
                      <a:r>
                        <a:rPr lang="en-US" altLang="zh-CN"/>
                        <a:t>2.76</a:t>
                      </a:r>
                      <a:endParaRPr lang="en-US" altLang="zh-CN"/>
                    </a:p>
                  </a:txBody>
                  <a:tcPr anchor="ctr" anchorCtr="1"/>
                </a:tc>
                <a:tc>
                  <a:txBody>
                    <a:bodyPr/>
                    <a:p>
                      <a:pPr algn="ctr">
                        <a:buNone/>
                      </a:pPr>
                      <a:r>
                        <a:rPr lang="en-US" altLang="zh-CN"/>
                        <a:t>5.56</a:t>
                      </a:r>
                      <a:endParaRPr lang="en-US" altLang="zh-CN"/>
                    </a:p>
                  </a:txBody>
                  <a:tcPr anchor="ctr" anchorCtr="1"/>
                </a:tc>
              </a:tr>
              <a:tr h="476250">
                <a:tc>
                  <a:txBody>
                    <a:bodyPr/>
                    <a:p>
                      <a:pPr algn="ctr">
                        <a:buNone/>
                      </a:pPr>
                      <a:r>
                        <a:rPr lang="en-US" altLang="zh-CN" sz="1800">
                          <a:sym typeface="+mn-ea"/>
                        </a:rPr>
                        <a:t>Stacking_multi_runs</a:t>
                      </a:r>
                      <a:endParaRPr lang="en-US" altLang="zh-CN"/>
                    </a:p>
                  </a:txBody>
                  <a:tcPr anchor="ctr" anchorCtr="1"/>
                </a:tc>
                <a:tc>
                  <a:txBody>
                    <a:bodyPr/>
                    <a:p>
                      <a:pPr algn="ctr">
                        <a:buNone/>
                      </a:pPr>
                      <a:r>
                        <a:rPr lang="en-US" altLang="zh-CN">
                          <a:solidFill>
                            <a:schemeClr val="tx1"/>
                          </a:solidFill>
                        </a:rPr>
                        <a:t>3.75</a:t>
                      </a:r>
                      <a:endParaRPr lang="en-US" altLang="zh-CN">
                        <a:solidFill>
                          <a:schemeClr val="tx1"/>
                        </a:solidFill>
                      </a:endParaRPr>
                    </a:p>
                  </a:txBody>
                  <a:tcPr anchor="ctr" anchorCtr="1"/>
                </a:tc>
                <a:tc>
                  <a:txBody>
                    <a:bodyPr/>
                    <a:p>
                      <a:pPr algn="ctr">
                        <a:buNone/>
                      </a:pPr>
                      <a:r>
                        <a:rPr lang="en-US" altLang="zh-CN">
                          <a:solidFill>
                            <a:schemeClr val="tx1"/>
                          </a:solidFill>
                        </a:rPr>
                        <a:t>0.79</a:t>
                      </a:r>
                      <a:endParaRPr lang="en-US" altLang="zh-CN">
                        <a:solidFill>
                          <a:schemeClr val="tx1"/>
                        </a:solidFill>
                      </a:endParaRPr>
                    </a:p>
                  </a:txBody>
                  <a:tcPr anchor="ctr" anchorCtr="1"/>
                </a:tc>
                <a:tc>
                  <a:txBody>
                    <a:bodyPr/>
                    <a:p>
                      <a:pPr algn="ctr">
                        <a:buNone/>
                      </a:pPr>
                      <a:r>
                        <a:rPr lang="en-US" altLang="zh-CN">
                          <a:solidFill>
                            <a:schemeClr val="tx1"/>
                          </a:solidFill>
                        </a:rPr>
                        <a:t>2.51</a:t>
                      </a:r>
                      <a:endParaRPr lang="en-US" altLang="zh-CN">
                        <a:solidFill>
                          <a:schemeClr val="tx1"/>
                        </a:solidFill>
                      </a:endParaRPr>
                    </a:p>
                  </a:txBody>
                  <a:tcPr anchor="ctr" anchorCtr="1"/>
                </a:tc>
                <a:tc>
                  <a:txBody>
                    <a:bodyPr/>
                    <a:p>
                      <a:pPr algn="ctr">
                        <a:buNone/>
                      </a:pPr>
                      <a:r>
                        <a:rPr lang="en-US" altLang="zh-CN">
                          <a:solidFill>
                            <a:schemeClr val="tx1"/>
                          </a:solidFill>
                        </a:rPr>
                        <a:t>5.77</a:t>
                      </a:r>
                      <a:endParaRPr lang="en-US" altLang="zh-CN">
                        <a:solidFill>
                          <a:schemeClr val="tx1"/>
                        </a:solidFill>
                      </a:endParaRPr>
                    </a:p>
                  </a:txBody>
                  <a:tcPr anchor="ctr" anchorCtr="1"/>
                </a:tc>
              </a:tr>
              <a:tr h="476250">
                <a:tc>
                  <a:txBody>
                    <a:bodyPr/>
                    <a:p>
                      <a:pPr algn="ctr">
                        <a:buNone/>
                      </a:pPr>
                      <a:r>
                        <a:rPr lang="en-US" altLang="zh-CN" sz="1800">
                          <a:sym typeface="+mn-ea"/>
                        </a:rPr>
                        <a:t>Ensemble_multi_runs</a:t>
                      </a:r>
                      <a:endParaRPr lang="en-US" altLang="zh-CN"/>
                    </a:p>
                  </a:txBody>
                  <a:tcPr anchor="ctr" anchorCtr="1"/>
                </a:tc>
                <a:tc>
                  <a:txBody>
                    <a:bodyPr/>
                    <a:p>
                      <a:pPr algn="ctr">
                        <a:buNone/>
                      </a:pPr>
                      <a:r>
                        <a:rPr lang="en-US" altLang="zh-CN">
                          <a:solidFill>
                            <a:srgbClr val="FF0000"/>
                          </a:solidFill>
                        </a:rPr>
                        <a:t>3.69</a:t>
                      </a:r>
                      <a:endParaRPr lang="en-US" altLang="zh-CN">
                        <a:solidFill>
                          <a:srgbClr val="FF0000"/>
                        </a:solidFill>
                      </a:endParaRPr>
                    </a:p>
                  </a:txBody>
                  <a:tcPr anchor="ctr" anchorCtr="1"/>
                </a:tc>
                <a:tc>
                  <a:txBody>
                    <a:bodyPr/>
                    <a:p>
                      <a:pPr algn="ctr">
                        <a:buNone/>
                      </a:pPr>
                      <a:r>
                        <a:rPr lang="en-US" altLang="zh-CN">
                          <a:solidFill>
                            <a:schemeClr val="tx1"/>
                          </a:solidFill>
                        </a:rPr>
                        <a:t>0.67</a:t>
                      </a:r>
                      <a:endParaRPr lang="en-US" altLang="zh-CN">
                        <a:solidFill>
                          <a:schemeClr val="tx1"/>
                        </a:solidFill>
                      </a:endParaRPr>
                    </a:p>
                  </a:txBody>
                  <a:tcPr anchor="ctr" anchorCtr="1"/>
                </a:tc>
                <a:tc>
                  <a:txBody>
                    <a:bodyPr/>
                    <a:p>
                      <a:pPr algn="ctr">
                        <a:buNone/>
                      </a:pPr>
                      <a:r>
                        <a:rPr lang="en-US" altLang="zh-CN">
                          <a:solidFill>
                            <a:srgbClr val="FF0000"/>
                          </a:solidFill>
                        </a:rPr>
                        <a:t>2.46</a:t>
                      </a:r>
                      <a:endParaRPr lang="en-US" altLang="zh-CN">
                        <a:solidFill>
                          <a:srgbClr val="FF0000"/>
                        </a:solidFill>
                      </a:endParaRPr>
                    </a:p>
                  </a:txBody>
                  <a:tcPr anchor="ctr" anchorCtr="1"/>
                </a:tc>
                <a:tc>
                  <a:txBody>
                    <a:bodyPr/>
                    <a:p>
                      <a:pPr algn="ctr">
                        <a:buNone/>
                      </a:pPr>
                      <a:r>
                        <a:rPr lang="en-US" altLang="zh-CN">
                          <a:solidFill>
                            <a:srgbClr val="FF0000"/>
                          </a:solidFill>
                        </a:rPr>
                        <a:t>4.92</a:t>
                      </a:r>
                      <a:endParaRPr lang="en-US" altLang="zh-CN">
                        <a:solidFill>
                          <a:srgbClr val="FF0000"/>
                        </a:solidFill>
                      </a:endParaRPr>
                    </a:p>
                  </a:txBody>
                  <a:tcPr anchor="ctr" anchorCtr="1"/>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Summary </a:t>
            </a:r>
            <a:endParaRPr lang="en-US" altLang="zh-CN"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Combining T1 image and micro data </a:t>
            </a:r>
            <a:endParaRPr lang="en-US" altLang="zh-CN"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
        <p:nvSpPr>
          <p:cNvPr id="10" name="文本框 9"/>
          <p:cNvSpPr txBox="1"/>
          <p:nvPr/>
        </p:nvSpPr>
        <p:spPr>
          <a:xfrm>
            <a:off x="877570" y="1198245"/>
            <a:ext cx="10646410" cy="8709025"/>
          </a:xfrm>
          <a:prstGeom prst="rect">
            <a:avLst/>
          </a:prstGeom>
          <a:noFill/>
        </p:spPr>
        <p:txBody>
          <a:bodyPr wrap="square" rtlCol="0">
            <a:spAutoFit/>
          </a:bodyPr>
          <a:p>
            <a:r>
              <a:rPr lang="en-US" altLang="zh-CN" sz="2000"/>
              <a:t>Data Source: cubric/collab/314_wand/bids</a:t>
            </a:r>
            <a:endParaRPr lang="en-US" altLang="zh-CN" sz="2000"/>
          </a:p>
          <a:p>
            <a:endParaRPr lang="en-US" altLang="zh-CN" sz="2000"/>
          </a:p>
          <a:p>
            <a:r>
              <a:rPr lang="en-US" altLang="zh-CN" sz="2000"/>
              <a:t>All image modalities: FA_CHARMED, AD</a:t>
            </a:r>
            <a:r>
              <a:rPr lang="en-US" altLang="zh-CN" sz="2000">
                <a:sym typeface="+mn-ea"/>
              </a:rPr>
              <a:t>_CHARMED</a:t>
            </a:r>
            <a:r>
              <a:rPr lang="en-US" altLang="zh-CN" sz="2000"/>
              <a:t>, RD</a:t>
            </a:r>
            <a:r>
              <a:rPr lang="en-US" altLang="zh-CN" sz="2000">
                <a:sym typeface="+mn-ea"/>
              </a:rPr>
              <a:t>_CHARMED</a:t>
            </a:r>
            <a:r>
              <a:rPr lang="en-US" altLang="zh-CN" sz="2000"/>
              <a:t>, MD</a:t>
            </a:r>
            <a:r>
              <a:rPr lang="en-US" altLang="zh-CN" sz="2000">
                <a:sym typeface="+mn-ea"/>
              </a:rPr>
              <a:t>_CHARMED</a:t>
            </a:r>
            <a:r>
              <a:rPr lang="en-US" altLang="zh-CN" sz="2000"/>
              <a:t>, FRtot</a:t>
            </a:r>
            <a:r>
              <a:rPr lang="en-US" altLang="zh-CN" sz="2000">
                <a:sym typeface="+mn-ea"/>
              </a:rPr>
              <a:t>_CHARMED</a:t>
            </a:r>
            <a:r>
              <a:rPr lang="en-US" altLang="zh-CN" sz="2000"/>
              <a:t>, KFA_DKI, MWF_</a:t>
            </a:r>
            <a:r>
              <a:rPr lang="en-US" altLang="zh-CN" sz="2000">
                <a:sym typeface="+mn-ea"/>
              </a:rPr>
              <a:t>mcDESPOT, ICVF_NODDI</a:t>
            </a:r>
            <a:endParaRPr lang="en-US" altLang="zh-CN" sz="2000">
              <a:sym typeface="+mn-ea"/>
            </a:endParaRPr>
          </a:p>
          <a:p>
            <a:endParaRPr lang="en-US" altLang="zh-CN" sz="2000">
              <a:sym typeface="+mn-ea"/>
            </a:endParaRPr>
          </a:p>
          <a:p>
            <a:r>
              <a:rPr lang="en-US" altLang="zh-CN" sz="2000">
                <a:solidFill>
                  <a:srgbClr val="FF0000"/>
                </a:solidFill>
                <a:sym typeface="+mn-ea"/>
              </a:rPr>
              <a:t>AD</a:t>
            </a:r>
            <a:r>
              <a:rPr lang="en-US" altLang="zh-CN" sz="2000">
                <a:solidFill>
                  <a:srgbClr val="FF0000"/>
                </a:solidFill>
                <a:sym typeface="+mn-ea"/>
              </a:rPr>
              <a:t>_CHARMED and </a:t>
            </a:r>
            <a:r>
              <a:rPr lang="en-US" altLang="zh-CN" sz="2000">
                <a:solidFill>
                  <a:srgbClr val="FF0000"/>
                </a:solidFill>
                <a:sym typeface="+mn-ea"/>
              </a:rPr>
              <a:t>MWF_</a:t>
            </a:r>
            <a:r>
              <a:rPr lang="en-US" altLang="zh-CN" sz="2000">
                <a:solidFill>
                  <a:srgbClr val="FF0000"/>
                </a:solidFill>
                <a:sym typeface="+mn-ea"/>
              </a:rPr>
              <a:t>mcDESPOT are not being used at the moment (AD_CHARMED contains nan value and MWF_</a:t>
            </a:r>
            <a:r>
              <a:rPr lang="en-US" altLang="zh-CN" sz="2000">
                <a:solidFill>
                  <a:srgbClr val="FF0000"/>
                </a:solidFill>
                <a:sym typeface="+mn-ea"/>
              </a:rPr>
              <a:t>mcDESPOT has different image size)</a:t>
            </a:r>
            <a:endParaRPr lang="en-US" altLang="zh-CN" sz="2000">
              <a:solidFill>
                <a:srgbClr val="FF0000"/>
              </a:solidFill>
            </a:endParaRPr>
          </a:p>
          <a:p>
            <a:endParaRPr lang="en-US" altLang="zh-CN" sz="2000"/>
          </a:p>
          <a:p>
            <a:endParaRPr lang="en-US" altLang="zh-CN" sz="2000"/>
          </a:p>
          <a:p>
            <a:r>
              <a:rPr lang="en-US" altLang="zh-CN" sz="2000"/>
              <a:t>Number of subjects with Age: 176</a:t>
            </a:r>
            <a:endParaRPr lang="en-US" altLang="zh-CN" sz="2000"/>
          </a:p>
          <a:p>
            <a:endParaRPr lang="en-US" altLang="zh-CN" sz="2000"/>
          </a:p>
          <a:p>
            <a:r>
              <a:rPr lang="en-US" altLang="zh-CN" sz="2000">
                <a:sym typeface="+mn-ea"/>
              </a:rPr>
              <a:t>Number of subjects with all image modalities: 140</a:t>
            </a:r>
            <a:endParaRPr lang="en-US" altLang="zh-CN" sz="2000">
              <a:sym typeface="+mn-ea"/>
            </a:endParaRPr>
          </a:p>
          <a:p>
            <a:endParaRPr lang="en-US" altLang="zh-CN" sz="2000">
              <a:sym typeface="+mn-ea"/>
            </a:endParaRPr>
          </a:p>
          <a:p>
            <a:r>
              <a:rPr lang="en-US" altLang="zh-CN" sz="2000">
                <a:solidFill>
                  <a:srgbClr val="FF0000"/>
                </a:solidFill>
                <a:sym typeface="+mn-ea"/>
              </a:rPr>
              <a:t>Number of subjects with Age and all </a:t>
            </a:r>
            <a:r>
              <a:rPr lang="en-US" altLang="zh-CN" sz="2000">
                <a:solidFill>
                  <a:srgbClr val="FF0000"/>
                </a:solidFill>
                <a:sym typeface="+mn-ea"/>
              </a:rPr>
              <a:t>modalities: 136</a:t>
            </a:r>
            <a:r>
              <a:rPr lang="en-US" altLang="zh-CN" sz="2000">
                <a:solidFill>
                  <a:srgbClr val="FF0000"/>
                </a:solidFill>
                <a:sym typeface="+mn-ea"/>
              </a:rPr>
              <a:t> </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olidFill>
                <a:srgbClr val="FF0000"/>
              </a:solidFill>
              <a:sym typeface="+mn-ea"/>
            </a:endParaRPr>
          </a:p>
          <a:p>
            <a:r>
              <a:rPr lang="en-US" altLang="zh-CN" sz="2000">
                <a:solidFill>
                  <a:schemeClr val="tx1"/>
                </a:solidFill>
                <a:sym typeface="+mn-ea"/>
              </a:rPr>
              <a:t>Image shape is (110, 110, 66) and we use stratified sampling to split dataset (108/14/14)</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ym typeface="+mn-ea"/>
            </a:endParaRPr>
          </a:p>
          <a:p>
            <a:endParaRPr lang="en-US" altLang="zh-CN" sz="2000"/>
          </a:p>
          <a:p>
            <a:endParaRPr lang="en-US" altLang="zh-CN" sz="3200"/>
          </a:p>
          <a:p>
            <a:endParaRPr lang="en-US" altLang="zh-CN" sz="3200"/>
          </a:p>
          <a:p>
            <a:endParaRPr lang="en-US" altLang="zh-CN" sz="3200"/>
          </a:p>
          <a:p>
            <a:endParaRPr lang="en-US" altLang="zh-CN" sz="3200"/>
          </a:p>
          <a:p>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all_sub_age_hist"/>
          <p:cNvPicPr>
            <a:picLocks noChangeAspect="1"/>
          </p:cNvPicPr>
          <p:nvPr/>
        </p:nvPicPr>
        <p:blipFill>
          <a:blip r:embed="rId1"/>
          <a:stretch>
            <a:fillRect/>
          </a:stretch>
        </p:blipFill>
        <p:spPr>
          <a:xfrm>
            <a:off x="890270" y="1561465"/>
            <a:ext cx="5184775" cy="4142105"/>
          </a:xfrm>
          <a:prstGeom prst="rect">
            <a:avLst/>
          </a:prstGeom>
        </p:spPr>
      </p:pic>
      <p:pic>
        <p:nvPicPr>
          <p:cNvPr id="9" name="图片 8" descr="compact_sub_age_hist"/>
          <p:cNvPicPr>
            <a:picLocks noChangeAspect="1"/>
          </p:cNvPicPr>
          <p:nvPr/>
        </p:nvPicPr>
        <p:blipFill>
          <a:blip r:embed="rId2"/>
          <a:stretch>
            <a:fillRect/>
          </a:stretch>
        </p:blipFill>
        <p:spPr>
          <a:xfrm>
            <a:off x="6379845" y="1561465"/>
            <a:ext cx="5312410" cy="4142105"/>
          </a:xfrm>
          <a:prstGeom prst="rect">
            <a:avLst/>
          </a:prstGeom>
        </p:spPr>
      </p:pic>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13385"/>
            <a:ext cx="7525385" cy="583565"/>
          </a:xfrm>
          <a:prstGeom prst="rect">
            <a:avLst/>
          </a:prstGeom>
          <a:noFill/>
        </p:spPr>
        <p:txBody>
          <a:bodyPr wrap="square" rtlCol="0">
            <a:spAutoFit/>
          </a:bodyPr>
          <a:p>
            <a:r>
              <a:rPr lang="en-US" altLang="zh-CN" sz="3200"/>
              <a:t>Baseline model config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select </a:t>
            </a:r>
            <a:r>
              <a:rPr lang="en-US" altLang="zh-CN" sz="2000">
                <a:solidFill>
                  <a:srgbClr val="FF0000"/>
                </a:solidFill>
                <a:sym typeface="+mn-ea"/>
              </a:rPr>
              <a:t>DenseNet from MONAI </a:t>
            </a:r>
            <a:r>
              <a:rPr lang="en-US" altLang="zh-CN" sz="2000">
                <a:solidFill>
                  <a:schemeClr val="tx1"/>
                </a:solidFill>
                <a:sym typeface="+mn-ea"/>
              </a:rPr>
              <a:t>(03/11/2023) as the base model with config: </a:t>
            </a:r>
            <a:endParaRPr lang="en-US" altLang="zh-CN" sz="2000">
              <a:solidFill>
                <a:schemeClr val="tx1"/>
              </a:solidFill>
              <a:sym typeface="+mn-ea"/>
            </a:endParaRPr>
          </a:p>
          <a:p>
            <a:r>
              <a:rPr lang="en-US" altLang="zh-CN" sz="2000">
                <a:solidFill>
                  <a:schemeClr val="tx1"/>
                </a:solidFill>
                <a:sym typeface="+mn-ea"/>
              </a:rPr>
              <a:t>	init_features=16, growth_rate=8, block_config=(4, 8, 12, 10), </a:t>
            </a:r>
            <a:r>
              <a:rPr lang="en-US" altLang="zh-CN" sz="2000">
                <a:solidFill>
                  <a:srgbClr val="FF0000"/>
                </a:solidFill>
                <a:sym typeface="+mn-ea"/>
              </a:rPr>
              <a:t>348427</a:t>
            </a:r>
            <a:r>
              <a:rPr lang="en-US" altLang="zh-CN" sz="2000">
                <a:solidFill>
                  <a:schemeClr val="tx1"/>
                </a:solidFill>
                <a:sym typeface="+mn-ea"/>
              </a:rPr>
              <a:t> parameters.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The base model will be trained for each image modalities and for each modality, model is repeated for </a:t>
            </a:r>
            <a:r>
              <a:rPr lang="en-US" altLang="zh-CN" sz="2000">
                <a:solidFill>
                  <a:srgbClr val="FF0000"/>
                </a:solidFill>
                <a:sym typeface="+mn-ea"/>
              </a:rPr>
              <a:t>5 </a:t>
            </a:r>
            <a:r>
              <a:rPr lang="en-US" altLang="zh-CN" sz="2000">
                <a:solidFill>
                  <a:schemeClr val="tx1"/>
                </a:solidFill>
                <a:sym typeface="+mn-ea"/>
              </a:rPr>
              <a:t>times. (result dir: ~/new_results/)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To improve the performance, we apply model </a:t>
            </a:r>
            <a:r>
              <a:rPr lang="en-US" altLang="zh-CN" sz="2000">
                <a:solidFill>
                  <a:srgbClr val="FF0000"/>
                </a:solidFill>
                <a:sym typeface="+mn-ea"/>
              </a:rPr>
              <a:t>averaging </a:t>
            </a:r>
            <a:r>
              <a:rPr lang="en-US" altLang="zh-CN" sz="2000">
                <a:solidFill>
                  <a:schemeClr val="tx1"/>
                </a:solidFill>
                <a:sym typeface="+mn-ea"/>
              </a:rPr>
              <a:t>and model </a:t>
            </a:r>
            <a:r>
              <a:rPr lang="en-US" altLang="zh-CN" sz="2000">
                <a:solidFill>
                  <a:srgbClr val="FF0000"/>
                </a:solidFill>
                <a:sym typeface="+mn-ea"/>
              </a:rPr>
              <a:t>stacking</a:t>
            </a:r>
            <a:r>
              <a:rPr lang="en-US" altLang="zh-CN" sz="2000">
                <a:solidFill>
                  <a:schemeClr val="tx1"/>
                </a:solidFill>
                <a:sym typeface="+mn-ea"/>
              </a:rPr>
              <a: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Averaging</a:t>
            </a:r>
            <a:r>
              <a:rPr lang="en-US" altLang="zh-CN" sz="2000">
                <a:solidFill>
                  <a:schemeClr val="tx1"/>
                </a:solidFill>
                <a:sym typeface="+mn-ea"/>
              </a:rPr>
              <a:t>: 1. we average the predictions of the 5 model runs </a:t>
            </a:r>
            <a:r>
              <a:rPr lang="en-US" altLang="zh-CN" sz="2000">
                <a:solidFill>
                  <a:srgbClr val="FF0000"/>
                </a:solidFill>
                <a:sym typeface="+mn-ea"/>
              </a:rPr>
              <a:t>for each image modality</a:t>
            </a:r>
            <a:r>
              <a:rPr lang="en-US" altLang="zh-CN" sz="2000">
                <a:solidFill>
                  <a:schemeClr val="tx1"/>
                </a:solidFill>
                <a:sym typeface="+mn-ea"/>
              </a:rPr>
              <a:t>,     resulting in one ensembled model for each modality. </a:t>
            </a:r>
            <a:endParaRPr lang="en-US" altLang="zh-CN" sz="2000">
              <a:solidFill>
                <a:schemeClr val="tx1"/>
              </a:solidFill>
              <a:sym typeface="+mn-ea"/>
            </a:endParaRPr>
          </a:p>
          <a:p>
            <a:r>
              <a:rPr lang="en-US" altLang="zh-CN" sz="2000">
                <a:solidFill>
                  <a:schemeClr val="tx1"/>
                </a:solidFill>
                <a:sym typeface="+mn-ea"/>
              </a:rPr>
              <a:t>	     2. Alternatively, </a:t>
            </a:r>
            <a:r>
              <a:rPr lang="en-US" altLang="zh-CN" sz="2000">
                <a:solidFill>
                  <a:srgbClr val="FF0000"/>
                </a:solidFill>
                <a:sym typeface="+mn-ea"/>
              </a:rPr>
              <a:t>for each run</a:t>
            </a:r>
            <a:r>
              <a:rPr lang="en-US" altLang="zh-CN" sz="2000">
                <a:solidFill>
                  <a:schemeClr val="tx1"/>
                </a:solidFill>
                <a:sym typeface="+mn-ea"/>
              </a:rPr>
              <a:t>, we average model predictions for all image 	     modalities, resulting in 5 ensembled models. (DONE)</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Stacking</a:t>
            </a:r>
            <a:r>
              <a:rPr lang="en-US" altLang="zh-CN" sz="2000">
                <a:solidFill>
                  <a:schemeClr val="tx1"/>
                </a:solidFill>
                <a:sym typeface="+mn-ea"/>
              </a:rPr>
              <a:t>: For each modality, we first select the best-performing trained model from the 5 runs,   then predictions from phase 1 will be used as the training data for phase 2. We select Linear Regression and SVR for stacking. </a:t>
            </a:r>
            <a:r>
              <a:rPr lang="en-US" altLang="zh-CN" sz="2000">
                <a:sym typeface="+mn-ea"/>
              </a:rPr>
              <a:t>(DONE)    </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803910" y="1214755"/>
          <a:ext cx="10372725" cy="3810000"/>
        </p:xfrm>
        <a:graphic>
          <a:graphicData uri="http://schemas.openxmlformats.org/drawingml/2006/table">
            <a:tbl>
              <a:tblPr firstRow="1" bandRow="1">
                <a:tableStyleId>{5C22544A-7EE6-4342-B048-85BDC9FD1C3A}</a:tableStyleId>
              </a:tblPr>
              <a:tblGrid>
                <a:gridCol w="2233295"/>
                <a:gridCol w="1293495"/>
                <a:gridCol w="1326515"/>
                <a:gridCol w="1326515"/>
                <a:gridCol w="1325880"/>
                <a:gridCol w="1326515"/>
                <a:gridCol w="1540510"/>
              </a:tblGrid>
              <a:tr h="476250">
                <a:tc>
                  <a:txBody>
                    <a:bodyPr/>
                    <a:p>
                      <a:pPr algn="ctr">
                        <a:buNone/>
                      </a:pPr>
                      <a:r>
                        <a:rPr lang="en-US" altLang="zh-CN"/>
                        <a:t>DenseNet</a:t>
                      </a:r>
                      <a:endParaRPr lang="en-US" altLang="zh-CN"/>
                    </a:p>
                  </a:txBody>
                  <a:tcPr anchor="ctr" anchorCtr="1"/>
                </a:tc>
                <a:tc>
                  <a:txBody>
                    <a:bodyPr/>
                    <a:p>
                      <a:pPr algn="ctr">
                        <a:buNone/>
                      </a:pPr>
                      <a:r>
                        <a:rPr lang="en-US" altLang="zh-CN"/>
                        <a:t>Run 1</a:t>
                      </a:r>
                      <a:endParaRPr lang="en-US" altLang="zh-CN"/>
                    </a:p>
                  </a:txBody>
                  <a:tcPr anchor="ctr" anchorCtr="1"/>
                </a:tc>
                <a:tc>
                  <a:txBody>
                    <a:bodyPr/>
                    <a:p>
                      <a:pPr algn="ctr">
                        <a:buNone/>
                      </a:pPr>
                      <a:r>
                        <a:rPr lang="en-US" altLang="zh-CN"/>
                        <a:t>Run 2</a:t>
                      </a:r>
                      <a:endParaRPr lang="en-US" altLang="zh-CN"/>
                    </a:p>
                  </a:txBody>
                  <a:tcPr anchor="ctr" anchorCtr="1"/>
                </a:tc>
                <a:tc>
                  <a:txBody>
                    <a:bodyPr/>
                    <a:p>
                      <a:pPr algn="ctr">
                        <a:buNone/>
                      </a:pPr>
                      <a:r>
                        <a:rPr lang="en-US" altLang="zh-CN" sz="1800">
                          <a:sym typeface="+mn-ea"/>
                        </a:rPr>
                        <a:t>Run </a:t>
                      </a:r>
                      <a:r>
                        <a:rPr lang="en-US" altLang="zh-CN"/>
                        <a:t>3</a:t>
                      </a:r>
                      <a:endParaRPr lang="en-US" altLang="zh-CN"/>
                    </a:p>
                  </a:txBody>
                  <a:tcPr anchor="ctr" anchorCtr="1"/>
                </a:tc>
                <a:tc>
                  <a:txBody>
                    <a:bodyPr/>
                    <a:p>
                      <a:pPr algn="ctr">
                        <a:buNone/>
                      </a:pPr>
                      <a:r>
                        <a:rPr lang="en-US" altLang="zh-CN" sz="1800">
                          <a:sym typeface="+mn-ea"/>
                        </a:rPr>
                        <a:t>Run </a:t>
                      </a:r>
                      <a:r>
                        <a:rPr lang="en-US" altLang="zh-CN"/>
                        <a:t>4</a:t>
                      </a:r>
                      <a:endParaRPr lang="en-US" altLang="zh-CN"/>
                    </a:p>
                  </a:txBody>
                  <a:tcPr anchor="ctr" anchorCtr="1"/>
                </a:tc>
                <a:tc>
                  <a:txBody>
                    <a:bodyPr/>
                    <a:p>
                      <a:pPr algn="ctr">
                        <a:buNone/>
                      </a:pPr>
                      <a:r>
                        <a:rPr lang="en-US" altLang="zh-CN" sz="1800">
                          <a:sym typeface="+mn-ea"/>
                        </a:rPr>
                        <a:t>Run </a:t>
                      </a:r>
                      <a:r>
                        <a:rPr lang="en-US" altLang="zh-CN"/>
                        <a:t>5</a:t>
                      </a:r>
                      <a:endParaRPr lang="en-US" altLang="zh-CN"/>
                    </a:p>
                  </a:txBody>
                  <a:tcPr anchor="ctr" anchorCtr="1"/>
                </a:tc>
                <a:tc>
                  <a:txBody>
                    <a:bodyPr/>
                    <a:p>
                      <a:pPr algn="ctr">
                        <a:buNone/>
                      </a:pPr>
                      <a:r>
                        <a:rPr lang="en-US" altLang="zh-CN"/>
                        <a:t>Averaging</a:t>
                      </a:r>
                      <a:endParaRPr lang="en-US" altLang="zh-CN"/>
                    </a:p>
                  </a:txBody>
                  <a:tcPr anchor="ctr" anchorCtr="1"/>
                </a:tc>
              </a:tr>
              <a:tr h="476250">
                <a:tc>
                  <a:txBody>
                    <a:bodyPr/>
                    <a:p>
                      <a:pPr algn="ctr">
                        <a:buNone/>
                      </a:pPr>
                      <a:r>
                        <a:rPr lang="en-US" altLang="zh-CN"/>
                        <a:t>KFA_DKI</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t>5.67</a:t>
                      </a:r>
                      <a:endParaRPr lang="en-US" altLang="zh-CN"/>
                    </a:p>
                  </a:txBody>
                  <a:tcPr anchor="ctr" anchorCtr="1"/>
                </a:tc>
                <a:tc>
                  <a:txBody>
                    <a:bodyPr/>
                    <a:p>
                      <a:pPr algn="ctr">
                        <a:buNone/>
                      </a:pPr>
                      <a:r>
                        <a:rPr lang="en-US" altLang="zh-CN">
                          <a:solidFill>
                            <a:schemeClr val="tx1"/>
                          </a:solidFill>
                        </a:rPr>
                        <a:t>5.42</a:t>
                      </a:r>
                      <a:endParaRPr lang="en-US" altLang="zh-CN">
                        <a:solidFill>
                          <a:schemeClr val="tx1"/>
                        </a:solidFill>
                      </a:endParaRPr>
                    </a:p>
                  </a:txBody>
                  <a:tcPr anchor="ctr" anchorCtr="1"/>
                </a:tc>
                <a:tc>
                  <a:txBody>
                    <a:bodyPr/>
                    <a:p>
                      <a:pPr algn="ctr">
                        <a:buNone/>
                      </a:pPr>
                      <a:r>
                        <a:rPr lang="en-US" altLang="zh-CN"/>
                        <a:t>5.57</a:t>
                      </a:r>
                      <a:endParaRPr lang="en-US" altLang="zh-CN"/>
                    </a:p>
                  </a:txBody>
                  <a:tcPr anchor="ctr" anchorCtr="1"/>
                </a:tc>
                <a:tc>
                  <a:txBody>
                    <a:bodyPr/>
                    <a:p>
                      <a:pPr algn="ctr">
                        <a:buNone/>
                      </a:pPr>
                      <a:r>
                        <a:rPr lang="en-US" altLang="zh-CN"/>
                        <a:t>6.58</a:t>
                      </a:r>
                      <a:endParaRPr lang="en-US" altLang="zh-CN"/>
                    </a:p>
                  </a:txBody>
                  <a:tcPr anchor="ctr" anchorCtr="1"/>
                </a:tc>
                <a:tc>
                  <a:txBody>
                    <a:bodyPr/>
                    <a:p>
                      <a:pPr algn="ctr">
                        <a:buNone/>
                      </a:pPr>
                      <a:r>
                        <a:rPr lang="en-US" altLang="zh-CN">
                          <a:solidFill>
                            <a:srgbClr val="00B050"/>
                          </a:solidFill>
                        </a:rPr>
                        <a:t>4.91</a:t>
                      </a:r>
                      <a:endParaRPr lang="en-US" altLang="zh-CN">
                        <a:solidFill>
                          <a:srgbClr val="00B050"/>
                        </a:solidFill>
                      </a:endParaRPr>
                    </a:p>
                  </a:txBody>
                  <a:tcPr anchor="ctr" anchorCtr="1"/>
                </a:tc>
              </a:tr>
              <a:tr h="476250">
                <a:tc>
                  <a:txBody>
                    <a:bodyPr/>
                    <a:p>
                      <a:pPr algn="ctr">
                        <a:buNone/>
                      </a:pPr>
                      <a:r>
                        <a:rPr lang="en-US" altLang="zh-CN" sz="1800">
                          <a:sym typeface="+mn-ea"/>
                        </a:rPr>
                        <a:t>FA_CHARMED</a:t>
                      </a:r>
                      <a:endParaRPr lang="zh-CN" altLang="en-US"/>
                    </a:p>
                  </a:txBody>
                  <a:tcPr anchor="ctr" anchorCtr="1"/>
                </a:tc>
                <a:tc>
                  <a:txBody>
                    <a:bodyPr/>
                    <a:p>
                      <a:pPr algn="ctr">
                        <a:buNone/>
                      </a:pPr>
                      <a:r>
                        <a:rPr lang="en-US" altLang="zh-CN"/>
                        <a:t>8.02</a:t>
                      </a:r>
                      <a:endParaRPr lang="en-US" altLang="zh-CN"/>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solidFill>
                            <a:schemeClr val="tx1"/>
                          </a:solidFill>
                        </a:rPr>
                        <a:t>6.12</a:t>
                      </a:r>
                      <a:endParaRPr lang="en-US" altLang="zh-CN">
                        <a:solidFill>
                          <a:schemeClr val="tx1"/>
                        </a:solidFill>
                      </a:endParaRPr>
                    </a:p>
                  </a:txBody>
                  <a:tcPr anchor="ctr" anchorCtr="1"/>
                </a:tc>
                <a:tc>
                  <a:txBody>
                    <a:bodyPr/>
                    <a:p>
                      <a:pPr algn="ctr">
                        <a:buNone/>
                      </a:pPr>
                      <a:r>
                        <a:rPr lang="en-US" altLang="zh-CN"/>
                        <a:t>6.1</a:t>
                      </a:r>
                      <a:endParaRPr lang="en-US" altLang="zh-CN"/>
                    </a:p>
                  </a:txBody>
                  <a:tcPr anchor="ctr" anchorCtr="1"/>
                </a:tc>
                <a:tc>
                  <a:txBody>
                    <a:bodyPr/>
                    <a:p>
                      <a:pPr algn="ctr">
                        <a:buNone/>
                      </a:pPr>
                      <a:r>
                        <a:rPr lang="en-US" altLang="zh-CN"/>
                        <a:t>6.32</a:t>
                      </a:r>
                      <a:endParaRPr lang="en-US" altLang="zh-CN"/>
                    </a:p>
                  </a:txBody>
                  <a:tcPr anchor="ctr" anchorCtr="1"/>
                </a:tc>
                <a:tc>
                  <a:txBody>
                    <a:bodyPr/>
                    <a:p>
                      <a:pPr algn="ctr">
                        <a:buNone/>
                      </a:pPr>
                      <a:r>
                        <a:rPr lang="en-US" altLang="zh-CN">
                          <a:solidFill>
                            <a:srgbClr val="00B050"/>
                          </a:solidFill>
                        </a:rPr>
                        <a:t>5.62</a:t>
                      </a:r>
                      <a:endParaRPr lang="en-US" altLang="zh-CN">
                        <a:solidFill>
                          <a:srgbClr val="00B050"/>
                        </a:solidFill>
                      </a:endParaRPr>
                    </a:p>
                  </a:txBody>
                  <a:tcPr anchor="ctr" anchorCtr="1"/>
                </a:tc>
              </a:tr>
              <a:tr h="476250">
                <a:tc>
                  <a:txBody>
                    <a:bodyPr/>
                    <a:p>
                      <a:pPr algn="ctr">
                        <a:buNone/>
                      </a:pPr>
                      <a:r>
                        <a:rPr lang="en-US" altLang="zh-CN" sz="1800">
                          <a:sym typeface="+mn-ea"/>
                        </a:rPr>
                        <a:t>RD_CHARMED</a:t>
                      </a:r>
                      <a:endParaRPr lang="zh-CN" altLang="en-US"/>
                    </a:p>
                  </a:txBody>
                  <a:tcPr anchor="ctr" anchorCtr="1"/>
                </a:tc>
                <a:tc>
                  <a:txBody>
                    <a:bodyPr/>
                    <a:p>
                      <a:pPr algn="ctr">
                        <a:buNone/>
                      </a:pPr>
                      <a:r>
                        <a:rPr lang="en-US" altLang="zh-CN">
                          <a:solidFill>
                            <a:schemeClr val="tx1"/>
                          </a:solidFill>
                        </a:rPr>
                        <a:t>6.44</a:t>
                      </a:r>
                      <a:endParaRPr lang="en-US" altLang="zh-CN">
                        <a:solidFill>
                          <a:schemeClr val="tx1"/>
                        </a:solidFill>
                      </a:endParaRPr>
                    </a:p>
                  </a:txBody>
                  <a:tcPr anchor="ctr" anchorCtr="1"/>
                </a:tc>
                <a:tc>
                  <a:txBody>
                    <a:bodyPr/>
                    <a:p>
                      <a:pPr algn="ctr">
                        <a:buNone/>
                      </a:pPr>
                      <a:r>
                        <a:rPr lang="en-US" altLang="zh-CN"/>
                        <a:t>5.95</a:t>
                      </a:r>
                      <a:endParaRPr lang="en-US" altLang="zh-CN"/>
                    </a:p>
                  </a:txBody>
                  <a:tcPr anchor="ctr" anchorCtr="1"/>
                </a:tc>
                <a:tc>
                  <a:txBody>
                    <a:bodyPr/>
                    <a:p>
                      <a:pPr algn="ctr">
                        <a:buNone/>
                      </a:pPr>
                      <a:r>
                        <a:rPr lang="en-US" altLang="zh-CN"/>
                        <a:t>8.01</a:t>
                      </a:r>
                      <a:endParaRPr lang="en-US" altLang="zh-CN"/>
                    </a:p>
                  </a:txBody>
                  <a:tcPr anchor="ctr" anchorCtr="1"/>
                </a:tc>
                <a:tc>
                  <a:txBody>
                    <a:bodyPr/>
                    <a:p>
                      <a:pPr algn="ctr">
                        <a:buNone/>
                      </a:pPr>
                      <a:r>
                        <a:rPr lang="en-US" altLang="zh-CN"/>
                        <a:t>6.06</a:t>
                      </a:r>
                      <a:endParaRPr lang="en-US" altLang="zh-CN"/>
                    </a:p>
                  </a:txBody>
                  <a:tcPr anchor="ctr" anchorCtr="1"/>
                </a:tc>
                <a:tc>
                  <a:txBody>
                    <a:bodyPr/>
                    <a:p>
                      <a:pPr algn="ctr">
                        <a:buNone/>
                      </a:pPr>
                      <a:r>
                        <a:rPr lang="en-US" altLang="zh-CN"/>
                        <a:t>7.28</a:t>
                      </a:r>
                      <a:endParaRPr lang="en-US" altLang="zh-CN"/>
                    </a:p>
                  </a:txBody>
                  <a:tcPr anchor="ctr" anchorCtr="1"/>
                </a:tc>
                <a:tc>
                  <a:txBody>
                    <a:bodyPr/>
                    <a:p>
                      <a:pPr algn="ctr">
                        <a:buNone/>
                      </a:pPr>
                      <a:r>
                        <a:rPr lang="en-US" altLang="zh-CN">
                          <a:solidFill>
                            <a:srgbClr val="00B050"/>
                          </a:solidFill>
                        </a:rPr>
                        <a:t>6.28</a:t>
                      </a:r>
                      <a:endParaRPr lang="en-US" altLang="zh-CN">
                        <a:solidFill>
                          <a:srgbClr val="00B050"/>
                        </a:solidFill>
                      </a:endParaRPr>
                    </a:p>
                  </a:txBody>
                  <a:tcPr anchor="ctr" anchorCtr="1"/>
                </a:tc>
              </a:tr>
              <a:tr h="476250">
                <a:tc>
                  <a:txBody>
                    <a:bodyPr/>
                    <a:p>
                      <a:pPr algn="ctr">
                        <a:buNone/>
                      </a:pPr>
                      <a:r>
                        <a:rPr lang="en-US" altLang="zh-CN" sz="1800">
                          <a:sym typeface="+mn-ea"/>
                        </a:rPr>
                        <a:t>MD_CHARMED</a:t>
                      </a:r>
                      <a:endParaRPr lang="zh-CN" altLang="en-US"/>
                    </a:p>
                  </a:txBody>
                  <a:tcPr anchor="ctr" anchorCtr="1"/>
                </a:tc>
                <a:tc>
                  <a:txBody>
                    <a:bodyPr/>
                    <a:p>
                      <a:pPr algn="ctr">
                        <a:buNone/>
                      </a:pPr>
                      <a:r>
                        <a:rPr lang="en-US" altLang="zh-CN"/>
                        <a:t>6.5</a:t>
                      </a:r>
                      <a:endParaRPr lang="en-US" altLang="zh-CN"/>
                    </a:p>
                  </a:txBody>
                  <a:tcPr anchor="ctr" anchorCtr="1"/>
                </a:tc>
                <a:tc>
                  <a:txBody>
                    <a:bodyPr/>
                    <a:p>
                      <a:pPr algn="ctr">
                        <a:buNone/>
                      </a:pPr>
                      <a:r>
                        <a:rPr lang="en-US" altLang="zh-CN"/>
                        <a:t>8.23</a:t>
                      </a:r>
                      <a:endParaRPr lang="en-US" altLang="zh-CN"/>
                    </a:p>
                  </a:txBody>
                  <a:tcPr anchor="ctr" anchorCtr="1"/>
                </a:tc>
                <a:tc>
                  <a:txBody>
                    <a:bodyPr/>
                    <a:p>
                      <a:pPr algn="ctr">
                        <a:buNone/>
                      </a:pPr>
                      <a:r>
                        <a:rPr lang="en-US" altLang="zh-CN">
                          <a:solidFill>
                            <a:schemeClr val="tx1"/>
                          </a:solidFill>
                        </a:rPr>
                        <a:t>6.65</a:t>
                      </a:r>
                      <a:endParaRPr lang="en-US" altLang="zh-CN">
                        <a:solidFill>
                          <a:schemeClr val="tx1"/>
                        </a:solidFill>
                      </a:endParaRPr>
                    </a:p>
                  </a:txBody>
                  <a:tcPr anchor="ctr" anchorCtr="1"/>
                </a:tc>
                <a:tc>
                  <a:txBody>
                    <a:bodyPr/>
                    <a:p>
                      <a:pPr algn="ctr">
                        <a:buNone/>
                      </a:pPr>
                      <a:r>
                        <a:rPr lang="en-US" altLang="zh-CN"/>
                        <a:t>7.78</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solidFill>
                            <a:srgbClr val="00B050"/>
                          </a:solidFill>
                        </a:rPr>
                        <a:t>6.51</a:t>
                      </a:r>
                      <a:endParaRPr lang="en-US" altLang="zh-CN">
                        <a:solidFill>
                          <a:srgbClr val="00B050"/>
                        </a:solidFill>
                      </a:endParaRPr>
                    </a:p>
                  </a:txBody>
                  <a:tcPr anchor="ctr" anchorCtr="1"/>
                </a:tc>
              </a:tr>
              <a:tr h="476250">
                <a:tc>
                  <a:txBody>
                    <a:bodyPr/>
                    <a:p>
                      <a:pPr algn="ctr">
                        <a:buNone/>
                      </a:pPr>
                      <a:r>
                        <a:rPr lang="en-US" altLang="zh-CN" sz="1800">
                          <a:sym typeface="+mn-ea"/>
                        </a:rPr>
                        <a:t>FRtot_CHARMED</a:t>
                      </a:r>
                      <a:endParaRPr lang="zh-CN" altLang="en-US"/>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solidFill>
                            <a:schemeClr val="tx1"/>
                          </a:solidFill>
                        </a:rPr>
                        <a:t>6.53</a:t>
                      </a:r>
                      <a:endParaRPr lang="en-US" altLang="zh-CN">
                        <a:solidFill>
                          <a:schemeClr val="tx1"/>
                        </a:solidFill>
                      </a:endParaRPr>
                    </a:p>
                  </a:txBody>
                  <a:tcPr anchor="ctr" anchorCtr="1"/>
                </a:tc>
                <a:tc>
                  <a:txBody>
                    <a:bodyPr/>
                    <a:p>
                      <a:pPr algn="ctr">
                        <a:buNone/>
                      </a:pPr>
                      <a:r>
                        <a:rPr lang="en-US" altLang="zh-CN"/>
                        <a:t>7.89</a:t>
                      </a:r>
                      <a:endParaRPr lang="en-US" altLang="zh-CN"/>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t>6.66</a:t>
                      </a:r>
                      <a:endParaRPr lang="en-US" altLang="zh-CN"/>
                    </a:p>
                  </a:txBody>
                  <a:tcPr anchor="ctr" anchorCtr="1"/>
                </a:tc>
                <a:tc>
                  <a:txBody>
                    <a:bodyPr/>
                    <a:p>
                      <a:pPr algn="ctr">
                        <a:buNone/>
                      </a:pPr>
                      <a:r>
                        <a:rPr lang="en-US" altLang="zh-CN">
                          <a:solidFill>
                            <a:srgbClr val="00B050"/>
                          </a:solidFill>
                        </a:rPr>
                        <a:t>6.39</a:t>
                      </a:r>
                      <a:endParaRPr lang="en-US" altLang="zh-CN">
                        <a:solidFill>
                          <a:srgbClr val="00B050"/>
                        </a:solidFill>
                      </a:endParaRPr>
                    </a:p>
                  </a:txBody>
                  <a:tcPr anchor="ctr" anchorCtr="1"/>
                </a:tc>
              </a:tr>
              <a:tr h="476250">
                <a:tc>
                  <a:txBody>
                    <a:bodyPr/>
                    <a:p>
                      <a:pPr algn="ctr">
                        <a:buNone/>
                      </a:pPr>
                      <a:r>
                        <a:rPr lang="en-US" altLang="zh-CN" sz="1800">
                          <a:sym typeface="+mn-ea"/>
                        </a:rPr>
                        <a:t>ICVF_NODDI</a:t>
                      </a:r>
                      <a:endParaRPr lang="zh-CN" altLang="en-US"/>
                    </a:p>
                  </a:txBody>
                  <a:tcPr anchor="ctr" anchorCtr="1"/>
                </a:tc>
                <a:tc>
                  <a:txBody>
                    <a:bodyPr/>
                    <a:p>
                      <a:pPr algn="ctr">
                        <a:buNone/>
                      </a:pPr>
                      <a:r>
                        <a:rPr lang="en-US" altLang="zh-CN"/>
                        <a:t>4.44</a:t>
                      </a:r>
                      <a:endParaRPr lang="en-US" altLang="zh-CN"/>
                    </a:p>
                  </a:txBody>
                  <a:tcPr anchor="ctr" anchorCtr="1"/>
                </a:tc>
                <a:tc>
                  <a:txBody>
                    <a:bodyPr/>
                    <a:p>
                      <a:pPr algn="ctr">
                        <a:buNone/>
                      </a:pPr>
                      <a:r>
                        <a:rPr lang="en-US" altLang="zh-CN">
                          <a:solidFill>
                            <a:schemeClr val="tx1"/>
                          </a:solidFill>
                        </a:rPr>
                        <a:t>4.68</a:t>
                      </a:r>
                      <a:endParaRPr lang="en-US" altLang="zh-CN">
                        <a:solidFill>
                          <a:schemeClr val="tx1"/>
                        </a:solidFill>
                      </a:endParaRPr>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t>6.69</a:t>
                      </a:r>
                      <a:endParaRPr lang="en-US" altLang="zh-CN"/>
                    </a:p>
                  </a:txBody>
                  <a:tcPr anchor="ctr" anchorCtr="1"/>
                </a:tc>
                <a:tc>
                  <a:txBody>
                    <a:bodyPr/>
                    <a:p>
                      <a:pPr algn="ctr">
                        <a:buNone/>
                      </a:pPr>
                      <a:r>
                        <a:rPr lang="en-US" altLang="zh-CN"/>
                        <a:t>4.65</a:t>
                      </a:r>
                      <a:endParaRPr lang="en-US" altLang="zh-CN"/>
                    </a:p>
                  </a:txBody>
                  <a:tcPr anchor="ctr" anchorCtr="1"/>
                </a:tc>
                <a:tc>
                  <a:txBody>
                    <a:bodyPr/>
                    <a:p>
                      <a:pPr algn="ctr">
                        <a:buNone/>
                      </a:pPr>
                      <a:r>
                        <a:rPr lang="en-US" altLang="zh-CN">
                          <a:solidFill>
                            <a:srgbClr val="00B050"/>
                          </a:solidFill>
                        </a:rPr>
                        <a:t>4.17</a:t>
                      </a:r>
                      <a:endParaRPr lang="en-US" altLang="zh-CN">
                        <a:solidFill>
                          <a:srgbClr val="00B050"/>
                        </a:solidFill>
                      </a:endParaRPr>
                    </a:p>
                  </a:txBody>
                  <a:tcPr anchor="ctr" anchorCtr="1"/>
                </a:tc>
              </a:tr>
              <a:tr h="476250">
                <a:tc>
                  <a:txBody>
                    <a:bodyPr/>
                    <a:p>
                      <a:pPr algn="ctr">
                        <a:buNone/>
                      </a:pPr>
                      <a:r>
                        <a:rPr lang="en-US" altLang="zh-CN"/>
                        <a:t>Modality Averaging</a:t>
                      </a:r>
                      <a:endParaRPr lang="en-US" altLang="zh-CN"/>
                    </a:p>
                  </a:txBody>
                  <a:tcPr anchor="ctr" anchorCtr="1"/>
                </a:tc>
                <a:tc>
                  <a:txBody>
                    <a:bodyPr/>
                    <a:p>
                      <a:pPr algn="ctr">
                        <a:buNone/>
                      </a:pPr>
                      <a:r>
                        <a:rPr lang="en-US" altLang="zh-CN">
                          <a:solidFill>
                            <a:srgbClr val="00B050"/>
                          </a:solidFill>
                        </a:rPr>
                        <a:t>5.56</a:t>
                      </a:r>
                      <a:endParaRPr lang="en-US" altLang="zh-CN">
                        <a:solidFill>
                          <a:srgbClr val="00B050"/>
                        </a:solidFill>
                      </a:endParaRPr>
                    </a:p>
                  </a:txBody>
                  <a:tcPr anchor="ctr" anchorCtr="1"/>
                </a:tc>
                <a:tc>
                  <a:txBody>
                    <a:bodyPr/>
                    <a:p>
                      <a:pPr algn="ctr">
                        <a:buNone/>
                      </a:pPr>
                      <a:r>
                        <a:rPr lang="en-US" altLang="zh-CN">
                          <a:solidFill>
                            <a:srgbClr val="00B050"/>
                          </a:solidFill>
                        </a:rPr>
                        <a:t>5.28</a:t>
                      </a:r>
                      <a:endParaRPr lang="en-US" altLang="zh-CN">
                        <a:solidFill>
                          <a:srgbClr val="00B050"/>
                        </a:solidFill>
                      </a:endParaRPr>
                    </a:p>
                  </a:txBody>
                  <a:tcPr anchor="ctr" anchorCtr="1"/>
                </a:tc>
                <a:tc>
                  <a:txBody>
                    <a:bodyPr/>
                    <a:p>
                      <a:pPr algn="ctr">
                        <a:buNone/>
                      </a:pPr>
                      <a:r>
                        <a:rPr lang="en-US" altLang="zh-CN">
                          <a:solidFill>
                            <a:srgbClr val="00B050"/>
                          </a:solidFill>
                        </a:rPr>
                        <a:t>5.63</a:t>
                      </a:r>
                      <a:endParaRPr lang="en-US" altLang="zh-CN">
                        <a:solidFill>
                          <a:srgbClr val="00B050"/>
                        </a:solidFill>
                      </a:endParaRPr>
                    </a:p>
                  </a:txBody>
                  <a:tcPr anchor="ctr" anchorCtr="1"/>
                </a:tc>
                <a:tc>
                  <a:txBody>
                    <a:bodyPr/>
                    <a:p>
                      <a:pPr algn="ctr">
                        <a:buNone/>
                      </a:pPr>
                      <a:r>
                        <a:rPr lang="en-US" altLang="zh-CN">
                          <a:solidFill>
                            <a:srgbClr val="00B050"/>
                          </a:solidFill>
                        </a:rPr>
                        <a:t>4.92</a:t>
                      </a:r>
                      <a:endParaRPr lang="en-US" altLang="zh-CN">
                        <a:solidFill>
                          <a:srgbClr val="00B050"/>
                        </a:solidFill>
                      </a:endParaRPr>
                    </a:p>
                  </a:txBody>
                  <a:tcPr anchor="ctr" anchorCtr="1"/>
                </a:tc>
                <a:tc>
                  <a:txBody>
                    <a:bodyPr/>
                    <a:p>
                      <a:pPr algn="ctr">
                        <a:buNone/>
                      </a:pPr>
                      <a:r>
                        <a:rPr lang="en-US" altLang="zh-CN">
                          <a:solidFill>
                            <a:srgbClr val="00B050"/>
                          </a:solidFill>
                        </a:rPr>
                        <a:t>5.31</a:t>
                      </a:r>
                      <a:endParaRPr lang="en-US" altLang="zh-CN">
                        <a:solidFill>
                          <a:srgbClr val="00B050"/>
                        </a:solidFill>
                      </a:endParaRPr>
                    </a:p>
                  </a:txBody>
                  <a:tcPr anchor="ctr" anchorCtr="1"/>
                </a:tc>
                <a:tc>
                  <a:txBody>
                    <a:bodyPr/>
                    <a:p>
                      <a:pPr algn="ctr">
                        <a:buNone/>
                      </a:pPr>
                      <a:endParaRPr lang="en-US" altLang="zh-CN">
                        <a:solidFill>
                          <a:srgbClr val="00B050"/>
                        </a:solidFill>
                      </a:endParaRPr>
                    </a:p>
                  </a:txBody>
                  <a:tcPr anchor="ctr" anchorCtr="1"/>
                </a:tc>
              </a:tr>
            </a:tbl>
          </a:graphicData>
        </a:graphic>
      </p:graphicFrame>
      <p:sp>
        <p:nvSpPr>
          <p:cNvPr id="5" name="文本框 4"/>
          <p:cNvSpPr txBox="1"/>
          <p:nvPr/>
        </p:nvSpPr>
        <p:spPr>
          <a:xfrm>
            <a:off x="-538480" y="3244850"/>
            <a:ext cx="246380" cy="368300"/>
          </a:xfrm>
          <a:prstGeom prst="rect">
            <a:avLst/>
          </a:prstGeom>
          <a:noFill/>
        </p:spPr>
        <p:txBody>
          <a:bodyPr wrap="none" rtlCol="0" anchor="t">
            <a:spAutoFit/>
          </a:bodyPr>
          <a:p>
            <a:r>
              <a:rPr lang="en-US" altLang="zh-CN">
                <a:sym typeface="+mn-ea"/>
              </a:rPr>
              <a:t> </a:t>
            </a:r>
            <a:endParaRPr lang="zh-CN" altLang="en-US"/>
          </a:p>
        </p:txBody>
      </p:sp>
      <p:sp>
        <p:nvSpPr>
          <p:cNvPr id="6" name="文本框 5"/>
          <p:cNvSpPr txBox="1"/>
          <p:nvPr/>
        </p:nvSpPr>
        <p:spPr>
          <a:xfrm>
            <a:off x="433705" y="421640"/>
            <a:ext cx="8645525" cy="583565"/>
          </a:xfrm>
          <a:prstGeom prst="rect">
            <a:avLst/>
          </a:prstGeom>
          <a:noFill/>
        </p:spPr>
        <p:txBody>
          <a:bodyPr wrap="square" rtlCol="0">
            <a:spAutoFit/>
          </a:bodyPr>
          <a:p>
            <a:r>
              <a:rPr lang="en-US" altLang="zh-CN" sz="3200"/>
              <a:t>Averaging model performance (03/11/2023) </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Few-shot-learning (IN_P)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use prototypical network as a backbone for regression framework. We would like to perform a </a:t>
            </a:r>
            <a:r>
              <a:rPr lang="en-US" altLang="zh-CN" sz="2000">
                <a:solidFill>
                  <a:srgbClr val="FF0000"/>
                </a:solidFill>
                <a:sym typeface="+mn-ea"/>
              </a:rPr>
              <a:t>Nearest Neighbor Regression</a:t>
            </a:r>
            <a:r>
              <a:rPr lang="en-US" altLang="zh-CN" sz="2000">
                <a:solidFill>
                  <a:schemeClr val="tx1"/>
                </a:solidFill>
                <a:sym typeface="+mn-ea"/>
              </a:rPr>
              <a:t> given the support set and use Mean-squared error as the loss function forthe query set.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Some notes:</a:t>
            </a:r>
            <a:endParaRPr lang="en-US" altLang="zh-CN" sz="2000">
              <a:solidFill>
                <a:schemeClr val="tx1"/>
              </a:solidFill>
              <a:sym typeface="+mn-ea"/>
            </a:endParaRPr>
          </a:p>
          <a:p>
            <a:r>
              <a:rPr lang="en-US" altLang="zh-CN" sz="2000">
                <a:solidFill>
                  <a:schemeClr val="tx1"/>
                </a:solidFill>
                <a:sym typeface="+mn-ea"/>
              </a:rPr>
              <a:t>1. We apply classical training rather than episodic training (DONE)</a:t>
            </a:r>
            <a:endParaRPr lang="en-US" altLang="zh-CN" sz="2000">
              <a:solidFill>
                <a:schemeClr val="tx1"/>
              </a:solidFill>
              <a:sym typeface="+mn-ea"/>
            </a:endParaRPr>
          </a:p>
          <a:p>
            <a:r>
              <a:rPr lang="en-US" altLang="zh-CN" sz="2000">
                <a:solidFill>
                  <a:schemeClr val="tx1"/>
                </a:solidFill>
                <a:sym typeface="+mn-ea"/>
              </a:rPr>
              <a:t>2. In evaluation time, we randomly divide the test set as support set and query set. Each support set point will serve as the prototype and their label will be visible to perform NNR for all points from the query set. </a:t>
            </a:r>
            <a:r>
              <a:rPr lang="en-US" altLang="zh-CN" sz="2000">
                <a:solidFill>
                  <a:srgbClr val="FF0000"/>
                </a:solidFill>
                <a:sym typeface="+mn-ea"/>
              </a:rPr>
              <a:t>This process will be performed several times until all points in the test set are assigned with at least one prediction.</a:t>
            </a:r>
            <a:r>
              <a:rPr lang="en-US" altLang="zh-CN" sz="2000">
                <a:solidFill>
                  <a:schemeClr val="tx1"/>
                </a:solidFill>
                <a:sym typeface="+mn-ea"/>
              </a:rPr>
              <a:t> The final prediciton is the average value of all previous predictions during the sampling process. (IN_P)</a:t>
            </a:r>
            <a:endParaRPr lang="en-US" altLang="zh-CN" sz="2000">
              <a:solidFill>
                <a:schemeClr val="tx1"/>
              </a:solidFill>
              <a:sym typeface="+mn-ea"/>
            </a:endParaRPr>
          </a:p>
          <a:p>
            <a:r>
              <a:rPr lang="en-US" altLang="zh-CN" sz="2000">
                <a:solidFill>
                  <a:schemeClr val="tx1"/>
                </a:solidFill>
                <a:sym typeface="+mn-ea"/>
              </a:rPr>
              <a:t>3. For validation set, we may perform the same operation in 2. (IN_P)</a:t>
            </a:r>
            <a:endParaRPr lang="en-US" altLang="zh-CN" sz="2000">
              <a:solidFill>
                <a:schemeClr val="tx1"/>
              </a:solidFill>
              <a:sym typeface="+mn-ea"/>
            </a:endParaRPr>
          </a:p>
          <a:p>
            <a:r>
              <a:rPr lang="en-US" altLang="zh-CN" sz="2000"/>
              <a:t>4. As the backbone network, we choose to use the same baseline network (DenseNet) or a different one (DONE).</a:t>
            </a:r>
            <a:endParaRPr lang="en-US" altLang="zh-CN" sz="2000"/>
          </a:p>
          <a:p>
            <a:endParaRPr lang="en-US" altLang="zh-CN" sz="2000"/>
          </a:p>
          <a:p>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Tract Metrics training Pipeline </a:t>
            </a:r>
            <a:endParaRPr lang="en-US" altLang="zh-CN" sz="3200"/>
          </a:p>
        </p:txBody>
      </p:sp>
      <p:sp>
        <p:nvSpPr>
          <p:cNvPr id="10" name="文本框 9"/>
          <p:cNvSpPr txBox="1"/>
          <p:nvPr/>
        </p:nvSpPr>
        <p:spPr>
          <a:xfrm>
            <a:off x="877570" y="1097280"/>
            <a:ext cx="10897870" cy="4092575"/>
          </a:xfrm>
          <a:prstGeom prst="rect">
            <a:avLst/>
          </a:prstGeom>
          <a:noFill/>
        </p:spPr>
        <p:txBody>
          <a:bodyPr wrap="square" rtlCol="0">
            <a:spAutoFit/>
          </a:bodyPr>
          <a:p>
            <a:r>
              <a:rPr lang="en-US" altLang="zh-CN" sz="2000"/>
              <a:t>1. Dataset: </a:t>
            </a:r>
            <a:r>
              <a:rPr lang="en-US" altLang="zh-CN" sz="2000">
                <a:solidFill>
                  <a:srgbClr val="FF0000"/>
                </a:solidFill>
              </a:rPr>
              <a:t>(123, 29, 8)</a:t>
            </a:r>
            <a:r>
              <a:rPr lang="en-US" altLang="zh-CN" sz="2000"/>
              <a:t> -&gt; (num_subjects, num_tract_regions, num_d_measures) </a:t>
            </a:r>
            <a:endParaRPr lang="en-US" altLang="zh-CN" sz="2000"/>
          </a:p>
          <a:p>
            <a:endParaRPr lang="en-US" altLang="zh-CN" sz="2000"/>
          </a:p>
          <a:p>
            <a:r>
              <a:rPr lang="en-US" altLang="zh-CN" sz="2000"/>
              <a:t>2. Train-validation-test split using random state</a:t>
            </a:r>
            <a:r>
              <a:rPr lang="en-US" altLang="zh-CN" sz="2000">
                <a:solidFill>
                  <a:srgbClr val="FF0000"/>
                </a:solidFill>
              </a:rPr>
              <a:t> i </a:t>
            </a:r>
            <a:endParaRPr lang="en-US" altLang="zh-CN" sz="2000">
              <a:solidFill>
                <a:srgbClr val="FF0000"/>
              </a:solidFill>
            </a:endParaRPr>
          </a:p>
          <a:p>
            <a:endParaRPr lang="en-US" altLang="zh-CN" sz="2000">
              <a:solidFill>
                <a:srgbClr val="FF0000"/>
              </a:solidFill>
            </a:endParaRPr>
          </a:p>
          <a:p>
            <a:r>
              <a:rPr lang="en-US" altLang="zh-CN" sz="2000">
                <a:solidFill>
                  <a:schemeClr val="tx1"/>
                </a:solidFill>
              </a:rPr>
              <a:t>3. Preprocessing: </a:t>
            </a:r>
            <a:r>
              <a:rPr lang="en-US" altLang="zh-CN" sz="2000">
                <a:solidFill>
                  <a:srgbClr val="FF0000"/>
                </a:solidFill>
              </a:rPr>
              <a:t>Robust Scaler</a:t>
            </a:r>
            <a:r>
              <a:rPr lang="en-US" altLang="zh-CN" sz="2000">
                <a:solidFill>
                  <a:schemeClr val="tx1"/>
                </a:solidFill>
              </a:rPr>
              <a:t> and </a:t>
            </a:r>
            <a:r>
              <a:rPr lang="en-US" altLang="zh-CN" sz="2000">
                <a:solidFill>
                  <a:srgbClr val="FF0000"/>
                </a:solidFill>
              </a:rPr>
              <a:t>PCA</a:t>
            </a:r>
            <a:r>
              <a:rPr lang="en-US" altLang="zh-CN" sz="2000">
                <a:solidFill>
                  <a:schemeClr val="tx1"/>
                </a:solidFill>
              </a:rPr>
              <a:t> (for each tract regions instead of all regions)</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4. Apply </a:t>
            </a:r>
            <a:r>
              <a:rPr lang="en-US" altLang="zh-CN" sz="2000">
                <a:solidFill>
                  <a:srgbClr val="FF0000"/>
                </a:solidFill>
              </a:rPr>
              <a:t>SMOTE</a:t>
            </a:r>
            <a:r>
              <a:rPr lang="en-US" altLang="zh-CN" sz="2000">
                <a:solidFill>
                  <a:schemeClr val="tx1"/>
                </a:solidFill>
              </a:rPr>
              <a:t> to generate synthetic training data (almost double the training set)</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5. Train SVR, Xgboost and stacking model (svr-xgb) for each tract regions. -&gt; 29 models</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6. Select tracts with the best </a:t>
            </a:r>
            <a:r>
              <a:rPr lang="en-US" altLang="zh-CN" sz="2000">
                <a:sym typeface="+mn-ea"/>
              </a:rPr>
              <a:t>performance on </a:t>
            </a:r>
            <a:r>
              <a:rPr lang="en-US" altLang="zh-CN" sz="2000">
                <a:solidFill>
                  <a:schemeClr val="tx1"/>
                </a:solidFill>
              </a:rPr>
              <a:t>validation set </a:t>
            </a:r>
            <a:r>
              <a:rPr lang="en-US" altLang="zh-CN" sz="2000">
                <a:solidFill>
                  <a:srgbClr val="FF0000"/>
                </a:solidFill>
              </a:rPr>
              <a:t>(top3)</a:t>
            </a:r>
            <a:r>
              <a:rPr lang="en-US" altLang="zh-CN" sz="2000">
                <a:solidFill>
                  <a:schemeClr val="tx1"/>
                </a:solidFill>
              </a:rPr>
              <a:t> and test on the test set.</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7.  In total, we have </a:t>
            </a:r>
            <a:r>
              <a:rPr lang="en-US" altLang="zh-CN" sz="2000">
                <a:solidFill>
                  <a:srgbClr val="FF0000"/>
                </a:solidFill>
              </a:rPr>
              <a:t>20 different random states</a:t>
            </a:r>
            <a:r>
              <a:rPr lang="en-US" altLang="zh-CN" sz="2000">
                <a:solidFill>
                  <a:schemeClr val="tx1"/>
                </a:solidFill>
              </a:rPr>
              <a:t> and for each state, we repeat models </a:t>
            </a:r>
            <a:r>
              <a:rPr lang="en-US" altLang="zh-CN" sz="2000">
                <a:solidFill>
                  <a:srgbClr val="FF0000"/>
                </a:solidFill>
              </a:rPr>
              <a:t>3 times</a:t>
            </a:r>
            <a:r>
              <a:rPr lang="en-US" altLang="zh-CN" sz="2000">
                <a:solidFill>
                  <a:schemeClr val="tx1"/>
                </a:solidFill>
              </a:rPr>
              <a:t>.</a:t>
            </a:r>
            <a:endParaRPr lang="en-US" altLang="zh-CN"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Result Summary </a:t>
            </a:r>
            <a:endParaRPr lang="en-US" altLang="zh-CN" sz="3200"/>
          </a:p>
        </p:txBody>
      </p:sp>
      <p:graphicFrame>
        <p:nvGraphicFramePr>
          <p:cNvPr id="4" name="表格 3"/>
          <p:cNvGraphicFramePr/>
          <p:nvPr>
            <p:custDataLst>
              <p:tags r:id="rId1"/>
            </p:custDataLst>
          </p:nvPr>
        </p:nvGraphicFramePr>
        <p:xfrm>
          <a:off x="1428750" y="1203960"/>
          <a:ext cx="8194040" cy="4286250"/>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640080">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SVR_single</a:t>
                      </a:r>
                      <a:endParaRPr lang="en-US" altLang="zh-CN"/>
                    </a:p>
                  </a:txBody>
                  <a:tcPr anchor="ctr" anchorCtr="1"/>
                </a:tc>
                <a:tc>
                  <a:txBody>
                    <a:bodyPr/>
                    <a:p>
                      <a:pPr algn="ctr">
                        <a:buNone/>
                      </a:pPr>
                      <a:r>
                        <a:rPr lang="en-US" altLang="zh-CN"/>
                        <a:t>4.52</a:t>
                      </a:r>
                      <a:endParaRPr lang="en-US" altLang="zh-CN"/>
                    </a:p>
                  </a:txBody>
                  <a:tcPr anchor="ctr" anchorCtr="1"/>
                </a:tc>
                <a:tc>
                  <a:txBody>
                    <a:bodyPr/>
                    <a:p>
                      <a:pPr algn="ctr">
                        <a:buNone/>
                      </a:pPr>
                      <a:r>
                        <a:rPr lang="en-US" altLang="zh-CN"/>
                        <a:t>0.71</a:t>
                      </a:r>
                      <a:endParaRPr lang="en-US" altLang="zh-CN"/>
                    </a:p>
                  </a:txBody>
                  <a:tcPr anchor="ctr" anchorCtr="1"/>
                </a:tc>
                <a:tc>
                  <a:txBody>
                    <a:bodyPr/>
                    <a:p>
                      <a:pPr algn="ctr">
                        <a:buNone/>
                      </a:pPr>
                      <a:r>
                        <a:rPr lang="en-US" altLang="zh-CN">
                          <a:solidFill>
                            <a:schemeClr val="tx1"/>
                          </a:solidFill>
                        </a:rPr>
                        <a:t>2.33</a:t>
                      </a:r>
                      <a:endParaRPr lang="en-US" altLang="zh-CN">
                        <a:solidFill>
                          <a:schemeClr val="tx1"/>
                        </a:solidFill>
                      </a:endParaRPr>
                    </a:p>
                  </a:txBody>
                  <a:tcPr anchor="ctr" anchorCtr="1"/>
                </a:tc>
                <a:tc>
                  <a:txBody>
                    <a:bodyPr/>
                    <a:p>
                      <a:pPr algn="ctr">
                        <a:buNone/>
                      </a:pPr>
                      <a:r>
                        <a:rPr lang="en-US" altLang="zh-CN"/>
                        <a:t>5.93</a:t>
                      </a:r>
                      <a:endParaRPr lang="en-US" altLang="zh-CN"/>
                    </a:p>
                  </a:txBody>
                  <a:tcPr anchor="ctr" anchorCtr="1"/>
                </a:tc>
              </a:tr>
              <a:tr h="476250">
                <a:tc>
                  <a:txBody>
                    <a:bodyPr/>
                    <a:p>
                      <a:pPr algn="ctr">
                        <a:buNone/>
                      </a:pPr>
                      <a:r>
                        <a:rPr lang="en-US" altLang="zh-CN" sz="1800">
                          <a:sym typeface="+mn-ea"/>
                        </a:rPr>
                        <a:t>XGBoost</a:t>
                      </a:r>
                      <a:r>
                        <a:rPr lang="en-US" altLang="zh-CN" sz="1800">
                          <a:sym typeface="+mn-ea"/>
                        </a:rPr>
                        <a:t>_single</a:t>
                      </a:r>
                      <a:endParaRPr lang="zh-CN" altLang="en-US"/>
                    </a:p>
                  </a:txBody>
                  <a:tcPr anchor="ctr" anchorCtr="1"/>
                </a:tc>
                <a:tc>
                  <a:txBody>
                    <a:bodyPr/>
                    <a:p>
                      <a:pPr algn="ctr">
                        <a:buNone/>
                      </a:pPr>
                      <a:r>
                        <a:rPr lang="en-US" altLang="zh-CN"/>
                        <a:t>4.72</a:t>
                      </a:r>
                      <a:endParaRPr lang="en-US" altLang="zh-CN"/>
                    </a:p>
                  </a:txBody>
                  <a:tcPr anchor="ctr" anchorCtr="1"/>
                </a:tc>
                <a:tc>
                  <a:txBody>
                    <a:bodyPr/>
                    <a:p>
                      <a:pPr algn="ctr">
                        <a:buNone/>
                      </a:pPr>
                      <a:r>
                        <a:rPr lang="en-US" altLang="zh-CN"/>
                        <a:t>0.84</a:t>
                      </a:r>
                      <a:endParaRPr lang="en-US" altLang="zh-CN"/>
                    </a:p>
                  </a:txBody>
                  <a:tcPr anchor="ctr" anchorCtr="1"/>
                </a:tc>
                <a:tc>
                  <a:txBody>
                    <a:bodyPr/>
                    <a:p>
                      <a:pPr algn="ctr">
                        <a:buNone/>
                      </a:pPr>
                      <a:r>
                        <a:rPr lang="en-US" altLang="zh-CN">
                          <a:solidFill>
                            <a:schemeClr val="tx1"/>
                          </a:solidFill>
                        </a:rPr>
                        <a:t>2.68</a:t>
                      </a:r>
                      <a:endParaRPr lang="en-US" altLang="zh-CN">
                        <a:solidFill>
                          <a:schemeClr val="tx1"/>
                        </a:solidFill>
                      </a:endParaRPr>
                    </a:p>
                  </a:txBody>
                  <a:tcPr anchor="ctr" anchorCtr="1"/>
                </a:tc>
                <a:tc>
                  <a:txBody>
                    <a:bodyPr/>
                    <a:p>
                      <a:pPr algn="ctr">
                        <a:buNone/>
                      </a:pPr>
                      <a:r>
                        <a:rPr lang="en-US" altLang="zh-CN"/>
                        <a:t>6.73</a:t>
                      </a:r>
                      <a:endParaRPr lang="en-US" altLang="zh-CN"/>
                    </a:p>
                  </a:txBody>
                  <a:tcPr anchor="ctr" anchorCtr="1"/>
                </a:tc>
              </a:tr>
              <a:tr h="476250">
                <a:tc>
                  <a:txBody>
                    <a:bodyPr/>
                    <a:p>
                      <a:pPr algn="ctr">
                        <a:buNone/>
                      </a:pPr>
                      <a:r>
                        <a:rPr lang="en-US" altLang="zh-CN" sz="1800">
                          <a:sym typeface="+mn-ea"/>
                        </a:rPr>
                        <a:t>Stacking</a:t>
                      </a:r>
                      <a:r>
                        <a:rPr lang="en-US" altLang="zh-CN" sz="1800">
                          <a:sym typeface="+mn-ea"/>
                        </a:rPr>
                        <a:t>_single</a:t>
                      </a:r>
                      <a:endParaRPr lang="zh-CN" altLang="en-US"/>
                    </a:p>
                  </a:txBody>
                  <a:tcPr anchor="ctr" anchorCtr="1"/>
                </a:tc>
                <a:tc>
                  <a:txBody>
                    <a:bodyPr/>
                    <a:p>
                      <a:pPr algn="ctr">
                        <a:buNone/>
                      </a:pPr>
                      <a:r>
                        <a:rPr lang="en-US" altLang="zh-CN">
                          <a:solidFill>
                            <a:schemeClr val="tx1"/>
                          </a:solidFill>
                        </a:rPr>
                        <a:t>4.75</a:t>
                      </a:r>
                      <a:endParaRPr lang="en-US" altLang="zh-CN">
                        <a:solidFill>
                          <a:schemeClr val="tx1"/>
                        </a:solidFill>
                      </a:endParaRPr>
                    </a:p>
                  </a:txBody>
                  <a:tcPr anchor="ctr" anchorCtr="1"/>
                </a:tc>
                <a:tc>
                  <a:txBody>
                    <a:bodyPr/>
                    <a:p>
                      <a:pPr algn="ctr">
                        <a:buNone/>
                      </a:pPr>
                      <a:r>
                        <a:rPr lang="en-US" altLang="zh-CN"/>
                        <a:t>0.89</a:t>
                      </a:r>
                      <a:endParaRPr lang="en-US" altLang="zh-CN"/>
                    </a:p>
                  </a:txBody>
                  <a:tcPr anchor="ctr" anchorCtr="1"/>
                </a:tc>
                <a:tc>
                  <a:txBody>
                    <a:bodyPr/>
                    <a:p>
                      <a:pPr algn="ctr">
                        <a:buNone/>
                      </a:pPr>
                      <a:r>
                        <a:rPr lang="en-US" altLang="zh-CN"/>
                        <a:t>3.23</a:t>
                      </a:r>
                      <a:endParaRPr lang="en-US" altLang="zh-CN"/>
                    </a:p>
                  </a:txBody>
                  <a:tcPr anchor="ctr" anchorCtr="1"/>
                </a:tc>
                <a:tc>
                  <a:txBody>
                    <a:bodyPr/>
                    <a:p>
                      <a:pPr algn="ctr">
                        <a:buNone/>
                      </a:pPr>
                      <a:r>
                        <a:rPr lang="en-US" altLang="zh-CN"/>
                        <a:t>7.88</a:t>
                      </a:r>
                      <a:endParaRPr lang="en-US" altLang="zh-CN"/>
                    </a:p>
                  </a:txBody>
                  <a:tcPr anchor="ctr" anchorCtr="1"/>
                </a:tc>
              </a:tr>
              <a:tr h="476250">
                <a:tc>
                  <a:txBody>
                    <a:bodyPr/>
                    <a:p>
                      <a:pPr algn="ctr">
                        <a:buNone/>
                      </a:pPr>
                      <a:r>
                        <a:rPr lang="en-US" altLang="zh-CN" sz="1800">
                          <a:sym typeface="+mn-ea"/>
                        </a:rPr>
                        <a:t>Ensemble</a:t>
                      </a:r>
                      <a:r>
                        <a:rPr lang="en-US" altLang="zh-CN" sz="1800">
                          <a:sym typeface="+mn-ea"/>
                        </a:rPr>
                        <a:t>_single</a:t>
                      </a:r>
                      <a:endParaRPr lang="zh-CN" altLang="en-US"/>
                    </a:p>
                  </a:txBody>
                  <a:tcPr anchor="ctr" anchorCtr="1"/>
                </a:tc>
                <a:tc>
                  <a:txBody>
                    <a:bodyPr/>
                    <a:p>
                      <a:pPr algn="ctr">
                        <a:buNone/>
                      </a:pPr>
                      <a:r>
                        <a:rPr lang="en-US" altLang="zh-CN">
                          <a:solidFill>
                            <a:srgbClr val="FF0000"/>
                          </a:solidFill>
                        </a:rPr>
                        <a:t>3.93</a:t>
                      </a:r>
                      <a:endParaRPr lang="en-US" altLang="zh-CN">
                        <a:solidFill>
                          <a:srgbClr val="FF0000"/>
                        </a:solidFill>
                      </a:endParaRPr>
                    </a:p>
                  </a:txBody>
                  <a:tcPr anchor="ctr" anchorCtr="1"/>
                </a:tc>
                <a:tc>
                  <a:txBody>
                    <a:bodyPr/>
                    <a:p>
                      <a:pPr algn="ctr">
                        <a:buNone/>
                      </a:pPr>
                      <a:r>
                        <a:rPr lang="en-US" altLang="zh-CN"/>
                        <a:t>0.70</a:t>
                      </a:r>
                      <a:endParaRPr lang="en-US" altLang="zh-CN"/>
                    </a:p>
                  </a:txBody>
                  <a:tcPr anchor="ctr" anchorCtr="1"/>
                </a:tc>
                <a:tc>
                  <a:txBody>
                    <a:bodyPr/>
                    <a:p>
                      <a:pPr algn="ctr">
                        <a:buNone/>
                      </a:pPr>
                      <a:r>
                        <a:rPr lang="en-US" altLang="zh-CN">
                          <a:solidFill>
                            <a:srgbClr val="FF0000"/>
                          </a:solidFill>
                        </a:rPr>
                        <a:t>2.23</a:t>
                      </a:r>
                      <a:endParaRPr lang="en-US" altLang="zh-CN">
                        <a:solidFill>
                          <a:srgbClr val="FF0000"/>
                        </a:solidFill>
                      </a:endParaRPr>
                    </a:p>
                  </a:txBody>
                  <a:tcPr anchor="ctr" anchorCtr="1"/>
                </a:tc>
                <a:tc>
                  <a:txBody>
                    <a:bodyPr/>
                    <a:p>
                      <a:pPr algn="ctr">
                        <a:buNone/>
                      </a:pPr>
                      <a:r>
                        <a:rPr lang="en-US" altLang="zh-CN">
                          <a:solidFill>
                            <a:srgbClr val="FF0000"/>
                          </a:solidFill>
                        </a:rPr>
                        <a:t>5.43</a:t>
                      </a:r>
                      <a:endParaRPr lang="en-US" altLang="zh-CN">
                        <a:solidFill>
                          <a:srgbClr val="FF0000"/>
                        </a:solidFill>
                      </a:endParaRPr>
                    </a:p>
                  </a:txBody>
                  <a:tcPr anchor="ctr" anchorCtr="1"/>
                </a:tc>
              </a:tr>
              <a:tr h="476250">
                <a:tc>
                  <a:txBody>
                    <a:bodyPr/>
                    <a:p>
                      <a:pPr algn="ctr">
                        <a:buNone/>
                      </a:pPr>
                      <a:r>
                        <a:rPr lang="en-US" altLang="zh-CN" sz="1800">
                          <a:sym typeface="+mn-ea"/>
                        </a:rPr>
                        <a:t>SVR_multi_runs</a:t>
                      </a:r>
                      <a:endParaRPr lang="zh-CN" altLang="en-US"/>
                    </a:p>
                  </a:txBody>
                  <a:tcPr anchor="ctr" anchorCtr="1"/>
                </a:tc>
                <a:tc>
                  <a:txBody>
                    <a:bodyPr/>
                    <a:p>
                      <a:pPr algn="ctr">
                        <a:buNone/>
                      </a:pPr>
                      <a:r>
                        <a:rPr lang="en-US" altLang="zh-CN"/>
                        <a:t>4.31</a:t>
                      </a:r>
                      <a:endParaRPr lang="en-US" altLang="zh-CN"/>
                    </a:p>
                  </a:txBody>
                  <a:tcPr anchor="ctr" anchorCtr="1"/>
                </a:tc>
                <a:tc>
                  <a:txBody>
                    <a:bodyPr/>
                    <a:p>
                      <a:pPr algn="ctr">
                        <a:buNone/>
                      </a:pPr>
                      <a:r>
                        <a:rPr lang="en-US" altLang="zh-CN">
                          <a:solidFill>
                            <a:schemeClr val="tx1"/>
                          </a:solidFill>
                        </a:rPr>
                        <a:t>0.64</a:t>
                      </a:r>
                      <a:endParaRPr lang="en-US" altLang="zh-CN">
                        <a:solidFill>
                          <a:schemeClr val="tx1"/>
                        </a:solidFill>
                      </a:endParaRPr>
                    </a:p>
                  </a:txBody>
                  <a:tcPr anchor="ctr" anchorCtr="1"/>
                </a:tc>
                <a:tc>
                  <a:txBody>
                    <a:bodyPr/>
                    <a:p>
                      <a:pPr algn="ctr">
                        <a:buNone/>
                      </a:pPr>
                      <a:r>
                        <a:rPr lang="en-US" altLang="zh-CN"/>
                        <a:t>2.86</a:t>
                      </a:r>
                      <a:endParaRPr lang="en-US" altLang="zh-CN"/>
                    </a:p>
                  </a:txBody>
                  <a:tcPr anchor="ctr" anchorCtr="1"/>
                </a:tc>
                <a:tc>
                  <a:txBody>
                    <a:bodyPr/>
                    <a:p>
                      <a:pPr algn="ctr">
                        <a:buNone/>
                      </a:pPr>
                      <a:r>
                        <a:rPr lang="en-US" altLang="zh-CN"/>
                        <a:t>5.53</a:t>
                      </a:r>
                      <a:endParaRPr lang="en-US" altLang="zh-CN"/>
                    </a:p>
                  </a:txBody>
                  <a:tcPr anchor="ctr" anchorCtr="1"/>
                </a:tc>
              </a:tr>
              <a:tr h="476250">
                <a:tc>
                  <a:txBody>
                    <a:bodyPr/>
                    <a:p>
                      <a:pPr algn="ctr">
                        <a:buNone/>
                      </a:pPr>
                      <a:r>
                        <a:rPr lang="en-US" altLang="zh-CN" sz="1800">
                          <a:sym typeface="+mn-ea"/>
                        </a:rPr>
                        <a:t>XGBoost_</a:t>
                      </a:r>
                      <a:r>
                        <a:rPr lang="en-US" altLang="zh-CN" sz="1800">
                          <a:sym typeface="+mn-ea"/>
                        </a:rPr>
                        <a:t>multi_runs</a:t>
                      </a:r>
                      <a:endParaRPr lang="zh-CN" altLang="en-US"/>
                    </a:p>
                  </a:txBody>
                  <a:tcPr anchor="ctr" anchorCtr="1"/>
                </a:tc>
                <a:tc>
                  <a:txBody>
                    <a:bodyPr/>
                    <a:p>
                      <a:pPr algn="ctr">
                        <a:buNone/>
                      </a:pPr>
                      <a:r>
                        <a:rPr lang="en-US" altLang="zh-CN"/>
                        <a:t>4.14</a:t>
                      </a:r>
                      <a:endParaRPr lang="en-US" altLang="zh-CN"/>
                    </a:p>
                  </a:txBody>
                  <a:tcPr anchor="ctr" anchorCtr="1"/>
                </a:tc>
                <a:tc>
                  <a:txBody>
                    <a:bodyPr/>
                    <a:p>
                      <a:pPr algn="ctr">
                        <a:buNone/>
                      </a:pPr>
                      <a:r>
                        <a:rPr lang="en-US" altLang="zh-CN">
                          <a:solidFill>
                            <a:schemeClr val="tx1"/>
                          </a:solidFill>
                        </a:rPr>
                        <a:t>0.64</a:t>
                      </a:r>
                      <a:endParaRPr lang="en-US" altLang="zh-CN">
                        <a:solidFill>
                          <a:schemeClr val="tx1"/>
                        </a:solidFill>
                      </a:endParaRPr>
                    </a:p>
                  </a:txBody>
                  <a:tcPr anchor="ctr" anchorCtr="1"/>
                </a:tc>
                <a:tc>
                  <a:txBody>
                    <a:bodyPr/>
                    <a:p>
                      <a:pPr algn="ctr">
                        <a:buNone/>
                      </a:pPr>
                      <a:r>
                        <a:rPr lang="en-US" altLang="zh-CN"/>
                        <a:t>2.76</a:t>
                      </a:r>
                      <a:endParaRPr lang="en-US" altLang="zh-CN"/>
                    </a:p>
                  </a:txBody>
                  <a:tcPr anchor="ctr" anchorCtr="1"/>
                </a:tc>
                <a:tc>
                  <a:txBody>
                    <a:bodyPr/>
                    <a:p>
                      <a:pPr algn="ctr">
                        <a:buNone/>
                      </a:pPr>
                      <a:r>
                        <a:rPr lang="en-US" altLang="zh-CN"/>
                        <a:t>5.56</a:t>
                      </a:r>
                      <a:endParaRPr lang="en-US" altLang="zh-CN"/>
                    </a:p>
                  </a:txBody>
                  <a:tcPr anchor="ctr" anchorCtr="1"/>
                </a:tc>
              </a:tr>
              <a:tr h="476250">
                <a:tc>
                  <a:txBody>
                    <a:bodyPr/>
                    <a:p>
                      <a:pPr algn="ctr">
                        <a:buNone/>
                      </a:pPr>
                      <a:r>
                        <a:rPr lang="en-US" altLang="zh-CN" sz="1800">
                          <a:sym typeface="+mn-ea"/>
                        </a:rPr>
                        <a:t>Stacking_multi_runs</a:t>
                      </a:r>
                      <a:endParaRPr lang="en-US" altLang="zh-CN"/>
                    </a:p>
                  </a:txBody>
                  <a:tcPr anchor="ctr" anchorCtr="1"/>
                </a:tc>
                <a:tc>
                  <a:txBody>
                    <a:bodyPr/>
                    <a:p>
                      <a:pPr algn="ctr">
                        <a:buNone/>
                      </a:pPr>
                      <a:r>
                        <a:rPr lang="en-US" altLang="zh-CN">
                          <a:solidFill>
                            <a:schemeClr val="tx1"/>
                          </a:solidFill>
                        </a:rPr>
                        <a:t>3.75</a:t>
                      </a:r>
                      <a:endParaRPr lang="en-US" altLang="zh-CN">
                        <a:solidFill>
                          <a:schemeClr val="tx1"/>
                        </a:solidFill>
                      </a:endParaRPr>
                    </a:p>
                  </a:txBody>
                  <a:tcPr anchor="ctr" anchorCtr="1"/>
                </a:tc>
                <a:tc>
                  <a:txBody>
                    <a:bodyPr/>
                    <a:p>
                      <a:pPr algn="ctr">
                        <a:buNone/>
                      </a:pPr>
                      <a:r>
                        <a:rPr lang="en-US" altLang="zh-CN">
                          <a:solidFill>
                            <a:schemeClr val="tx1"/>
                          </a:solidFill>
                        </a:rPr>
                        <a:t>0.79</a:t>
                      </a:r>
                      <a:endParaRPr lang="en-US" altLang="zh-CN">
                        <a:solidFill>
                          <a:schemeClr val="tx1"/>
                        </a:solidFill>
                      </a:endParaRPr>
                    </a:p>
                  </a:txBody>
                  <a:tcPr anchor="ctr" anchorCtr="1"/>
                </a:tc>
                <a:tc>
                  <a:txBody>
                    <a:bodyPr/>
                    <a:p>
                      <a:pPr algn="ctr">
                        <a:buNone/>
                      </a:pPr>
                      <a:r>
                        <a:rPr lang="en-US" altLang="zh-CN">
                          <a:solidFill>
                            <a:schemeClr val="tx1"/>
                          </a:solidFill>
                        </a:rPr>
                        <a:t>2.51</a:t>
                      </a:r>
                      <a:endParaRPr lang="en-US" altLang="zh-CN">
                        <a:solidFill>
                          <a:schemeClr val="tx1"/>
                        </a:solidFill>
                      </a:endParaRPr>
                    </a:p>
                  </a:txBody>
                  <a:tcPr anchor="ctr" anchorCtr="1"/>
                </a:tc>
                <a:tc>
                  <a:txBody>
                    <a:bodyPr/>
                    <a:p>
                      <a:pPr algn="ctr">
                        <a:buNone/>
                      </a:pPr>
                      <a:r>
                        <a:rPr lang="en-US" altLang="zh-CN">
                          <a:solidFill>
                            <a:schemeClr val="tx1"/>
                          </a:solidFill>
                        </a:rPr>
                        <a:t>5.77</a:t>
                      </a:r>
                      <a:endParaRPr lang="en-US" altLang="zh-CN">
                        <a:solidFill>
                          <a:schemeClr val="tx1"/>
                        </a:solidFill>
                      </a:endParaRPr>
                    </a:p>
                  </a:txBody>
                  <a:tcPr anchor="ctr" anchorCtr="1"/>
                </a:tc>
              </a:tr>
              <a:tr h="476250">
                <a:tc>
                  <a:txBody>
                    <a:bodyPr/>
                    <a:p>
                      <a:pPr algn="ctr">
                        <a:buNone/>
                      </a:pPr>
                      <a:r>
                        <a:rPr lang="en-US" altLang="zh-CN" sz="1800">
                          <a:sym typeface="+mn-ea"/>
                        </a:rPr>
                        <a:t>Ensemble_multi_runs</a:t>
                      </a:r>
                      <a:endParaRPr lang="en-US" altLang="zh-CN"/>
                    </a:p>
                  </a:txBody>
                  <a:tcPr anchor="ctr" anchorCtr="1"/>
                </a:tc>
                <a:tc>
                  <a:txBody>
                    <a:bodyPr/>
                    <a:p>
                      <a:pPr algn="ctr">
                        <a:buNone/>
                      </a:pPr>
                      <a:r>
                        <a:rPr lang="en-US" altLang="zh-CN">
                          <a:solidFill>
                            <a:srgbClr val="FF0000"/>
                          </a:solidFill>
                        </a:rPr>
                        <a:t>3.69</a:t>
                      </a:r>
                      <a:endParaRPr lang="en-US" altLang="zh-CN">
                        <a:solidFill>
                          <a:srgbClr val="FF0000"/>
                        </a:solidFill>
                      </a:endParaRPr>
                    </a:p>
                  </a:txBody>
                  <a:tcPr anchor="ctr" anchorCtr="1"/>
                </a:tc>
                <a:tc>
                  <a:txBody>
                    <a:bodyPr/>
                    <a:p>
                      <a:pPr algn="ctr">
                        <a:buNone/>
                      </a:pPr>
                      <a:r>
                        <a:rPr lang="en-US" altLang="zh-CN">
                          <a:solidFill>
                            <a:schemeClr val="tx1"/>
                          </a:solidFill>
                        </a:rPr>
                        <a:t>0.67</a:t>
                      </a:r>
                      <a:endParaRPr lang="en-US" altLang="zh-CN">
                        <a:solidFill>
                          <a:schemeClr val="tx1"/>
                        </a:solidFill>
                      </a:endParaRPr>
                    </a:p>
                  </a:txBody>
                  <a:tcPr anchor="ctr" anchorCtr="1"/>
                </a:tc>
                <a:tc>
                  <a:txBody>
                    <a:bodyPr/>
                    <a:p>
                      <a:pPr algn="ctr">
                        <a:buNone/>
                      </a:pPr>
                      <a:r>
                        <a:rPr lang="en-US" altLang="zh-CN">
                          <a:solidFill>
                            <a:srgbClr val="FF0000"/>
                          </a:solidFill>
                        </a:rPr>
                        <a:t>2.46</a:t>
                      </a:r>
                      <a:endParaRPr lang="en-US" altLang="zh-CN">
                        <a:solidFill>
                          <a:srgbClr val="FF0000"/>
                        </a:solidFill>
                      </a:endParaRPr>
                    </a:p>
                  </a:txBody>
                  <a:tcPr anchor="ctr" anchorCtr="1"/>
                </a:tc>
                <a:tc>
                  <a:txBody>
                    <a:bodyPr/>
                    <a:p>
                      <a:pPr algn="ctr">
                        <a:buNone/>
                      </a:pPr>
                      <a:r>
                        <a:rPr lang="en-US" altLang="zh-CN">
                          <a:solidFill>
                            <a:srgbClr val="FF0000"/>
                          </a:solidFill>
                        </a:rPr>
                        <a:t>4.92</a:t>
                      </a:r>
                      <a:endParaRPr lang="en-US" altLang="zh-CN">
                        <a:solidFill>
                          <a:srgbClr val="FF0000"/>
                        </a:solidFill>
                      </a:endParaRPr>
                    </a:p>
                  </a:txBody>
                  <a:tcPr anchor="ctr" anchorCtr="1"/>
                </a:tc>
              </a:tr>
            </a:tbl>
          </a:graphicData>
        </a:graphic>
      </p:graphicFrame>
    </p:spTree>
  </p:cSld>
  <p:clrMapOvr>
    <a:masterClrMapping/>
  </p:clrMapOvr>
</p:sld>
</file>

<file path=ppt/tags/tag1.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2.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3.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4563</Words>
  <Application>WPS 演示</Application>
  <PresentationFormat>宽屏</PresentationFormat>
  <Paragraphs>394</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Calibri</vt:lpstr>
      <vt:lpstr>Helvetica Neue</vt:lpstr>
      <vt:lpstr>微软雅黑</vt:lpstr>
      <vt:lpstr>汉仪旗黑</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hanzhiwang</dc:creator>
  <cp:lastModifiedBy>frostbks</cp:lastModifiedBy>
  <cp:revision>24</cp:revision>
  <dcterms:created xsi:type="dcterms:W3CDTF">2023-12-06T22:31:15Z</dcterms:created>
  <dcterms:modified xsi:type="dcterms:W3CDTF">2023-12-06T22:31:15Z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C2BEC81155F8B7C4CCA4816458A3F3F5</vt:lpwstr>
  </property>
</Properties>
</file>