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6" r:id="rId4"/>
    <p:sldId id="257" r:id="rId5"/>
    <p:sldId id="258" r:id="rId6"/>
    <p:sldId id="259" r:id="rId7"/>
    <p:sldId id="262" r:id="rId8"/>
    <p:sldId id="260" r:id="rId9"/>
    <p:sldId id="267" r:id="rId10"/>
    <p:sldId id="263" r:id="rId11"/>
    <p:sldId id="264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2022/1/5/Wednesday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0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2022/1/5/Wednesday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66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2022/1/5/Wednesday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05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84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2022/1/5/Wednesday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17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2022/1/5/Wednesday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66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2022/1/5/Wednesday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90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2022/1/5/Wednesday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50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2022/1/5/Wednesday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85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2022/1/5/Wednesday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37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2022/1/5/Wednesday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3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2022/1/5/Wednesday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54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4A11B-AA74-4079-A499-F9E690F40D2F}" type="datetimeFigureOut">
              <a:rPr lang="zh-CN" altLang="en-US" smtClean="0"/>
              <a:t>2022/1/5/Wednesday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20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image" Target="../media/image20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8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image" Target="../media/image22.png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image" Target="../media/image21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95.xml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12" Type="http://schemas.openxmlformats.org/officeDocument/2006/relationships/image" Target="../media/image23.pn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05.xml"/><Relationship Id="rId10" Type="http://schemas.openxmlformats.org/officeDocument/2006/relationships/tags" Target="../tags/tag110.xml"/><Relationship Id="rId4" Type="http://schemas.openxmlformats.org/officeDocument/2006/relationships/tags" Target="../tags/tag104.xml"/><Relationship Id="rId9" Type="http://schemas.openxmlformats.org/officeDocument/2006/relationships/tags" Target="../tags/tag10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image" Target="../media/image24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23.xml"/><Relationship Id="rId21" Type="http://schemas.openxmlformats.org/officeDocument/2006/relationships/image" Target="../media/image10.png"/><Relationship Id="rId7" Type="http://schemas.openxmlformats.org/officeDocument/2006/relationships/tags" Target="../tags/tag2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tags" Target="../tags/tag2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7.xml"/><Relationship Id="rId24" Type="http://schemas.openxmlformats.org/officeDocument/2006/relationships/image" Target="../media/image13.png"/><Relationship Id="rId5" Type="http://schemas.openxmlformats.org/officeDocument/2006/relationships/tags" Target="../tags/tag25.xml"/><Relationship Id="rId15" Type="http://schemas.openxmlformats.org/officeDocument/2006/relationships/image" Target="../media/image4.png"/><Relationship Id="rId23" Type="http://schemas.openxmlformats.org/officeDocument/2006/relationships/image" Target="../media/image12.png"/><Relationship Id="rId10" Type="http://schemas.openxmlformats.org/officeDocument/2006/relationships/tags" Target="../tags/tag30.xml"/><Relationship Id="rId19" Type="http://schemas.openxmlformats.org/officeDocument/2006/relationships/image" Target="../media/image8.png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3.png"/><Relationship Id="rId2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14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15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image" Target="../media/image17.png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16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15.pn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18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image" Target="../media/image19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75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xmlns="" id="{FB3B779C-3637-46BC-8987-8D61436C342F}"/>
              </a:ext>
            </a:extLst>
          </p:cNvPr>
          <p:cNvSpPr/>
          <p:nvPr/>
        </p:nvSpPr>
        <p:spPr>
          <a:xfrm rot="18900000">
            <a:off x="-630007" y="-1516702"/>
            <a:ext cx="13470384" cy="9909774"/>
          </a:xfrm>
          <a:custGeom>
            <a:avLst/>
            <a:gdLst>
              <a:gd name="connsiteX0" fmla="*/ 6642634 w 13470384"/>
              <a:gd name="connsiteY0" fmla="*/ 0 h 9909774"/>
              <a:gd name="connsiteX1" fmla="*/ 13470384 w 13470384"/>
              <a:gd name="connsiteY1" fmla="*/ 6827751 h 9909774"/>
              <a:gd name="connsiteX2" fmla="*/ 10388361 w 13470384"/>
              <a:gd name="connsiteY2" fmla="*/ 9909774 h 9909774"/>
              <a:gd name="connsiteX3" fmla="*/ 6853730 w 13470384"/>
              <a:gd name="connsiteY3" fmla="*/ 9909773 h 9909774"/>
              <a:gd name="connsiteX4" fmla="*/ 0 w 13470384"/>
              <a:gd name="connsiteY4" fmla="*/ 3056043 h 9909774"/>
              <a:gd name="connsiteX5" fmla="*/ 2980943 w 13470384"/>
              <a:gd name="connsiteY5" fmla="*/ 75100 h 9909774"/>
              <a:gd name="connsiteX6" fmla="*/ 3081785 w 13470384"/>
              <a:gd name="connsiteY6" fmla="*/ 57092 h 9909774"/>
              <a:gd name="connsiteX7" fmla="*/ 3836365 w 13470384"/>
              <a:gd name="connsiteY7" fmla="*/ 0 h 9909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70384" h="9909774">
                <a:moveTo>
                  <a:pt x="6642634" y="0"/>
                </a:moveTo>
                <a:lnTo>
                  <a:pt x="13470384" y="6827751"/>
                </a:lnTo>
                <a:lnTo>
                  <a:pt x="10388361" y="9909774"/>
                </a:lnTo>
                <a:lnTo>
                  <a:pt x="6853730" y="9909773"/>
                </a:lnTo>
                <a:lnTo>
                  <a:pt x="0" y="3056043"/>
                </a:lnTo>
                <a:lnTo>
                  <a:pt x="2980943" y="75100"/>
                </a:lnTo>
                <a:lnTo>
                  <a:pt x="3081785" y="57092"/>
                </a:lnTo>
                <a:cubicBezTo>
                  <a:pt x="3327823" y="19498"/>
                  <a:pt x="3579817" y="0"/>
                  <a:pt x="3836365" y="0"/>
                </a:cubicBezTo>
                <a:close/>
              </a:path>
            </a:pathLst>
          </a:cu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E1E7B22B-95D9-4B6C-9CC8-7AF90C8DCD72}"/>
              </a:ext>
            </a:extLst>
          </p:cNvPr>
          <p:cNvSpPr/>
          <p:nvPr/>
        </p:nvSpPr>
        <p:spPr>
          <a:xfrm rot="18900000">
            <a:off x="6804530" y="833047"/>
            <a:ext cx="5966590" cy="352863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2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C20C7102-1D46-4638-9F86-71B8FF2D008E}"/>
              </a:ext>
            </a:extLst>
          </p:cNvPr>
          <p:cNvSpPr/>
          <p:nvPr/>
        </p:nvSpPr>
        <p:spPr>
          <a:xfrm>
            <a:off x="2479535" y="703385"/>
            <a:ext cx="1443016" cy="1443016"/>
          </a:xfrm>
          <a:prstGeom prst="ellipse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1F5799BD-8C6E-4805-BE2F-DAD209683F8F}"/>
              </a:ext>
            </a:extLst>
          </p:cNvPr>
          <p:cNvSpPr>
            <a:spLocks noChangeAspect="1"/>
          </p:cNvSpPr>
          <p:nvPr/>
        </p:nvSpPr>
        <p:spPr>
          <a:xfrm>
            <a:off x="7666808" y="5523410"/>
            <a:ext cx="792000" cy="792000"/>
          </a:xfrm>
          <a:prstGeom prst="ellipse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1E44660-980B-4C7E-B358-F04844AB23D9}"/>
              </a:ext>
            </a:extLst>
          </p:cNvPr>
          <p:cNvSpPr/>
          <p:nvPr/>
        </p:nvSpPr>
        <p:spPr>
          <a:xfrm>
            <a:off x="1054236" y="5604578"/>
            <a:ext cx="515484" cy="515484"/>
          </a:xfrm>
          <a:prstGeom prst="ellipse">
            <a:avLst/>
          </a:prstGeom>
          <a:noFill/>
          <a:ln w="25400"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61B81D8-1F2E-4A26-8F7D-E3B132CE4F7A}"/>
              </a:ext>
            </a:extLst>
          </p:cNvPr>
          <p:cNvSpPr/>
          <p:nvPr/>
        </p:nvSpPr>
        <p:spPr>
          <a:xfrm>
            <a:off x="497614" y="2565270"/>
            <a:ext cx="6430758" cy="156966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9600" spc="-3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OPPOSans L" panose="00020600040101010101" pitchFamily="18" charset="-122"/>
                <a:sym typeface="优设标题黑" panose="00000500000000000000" pitchFamily="2" charset="-122"/>
              </a:rPr>
              <a:t>学习汇报</a:t>
            </a:r>
            <a:endParaRPr lang="zh-CN" altLang="en-US" sz="9600" spc="-300" dirty="0">
              <a:solidFill>
                <a:schemeClr val="bg1"/>
              </a:solidFill>
              <a:latin typeface="Adobe Gothic Std B" panose="020B0800000000000000" pitchFamily="34" charset="-128"/>
              <a:ea typeface="优设标题黑" panose="00000500000000000000" pitchFamily="2" charset="-122"/>
              <a:cs typeface="OPPOSans L" panose="00020600040101010101" pitchFamily="18" charset="-122"/>
              <a:sym typeface="优设标题黑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A4848D7B-CA7F-4009-8478-8B6367BA632E}"/>
              </a:ext>
            </a:extLst>
          </p:cNvPr>
          <p:cNvSpPr txBox="1"/>
          <p:nvPr/>
        </p:nvSpPr>
        <p:spPr>
          <a:xfrm>
            <a:off x="1342239" y="4527377"/>
            <a:ext cx="2279546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+mn-ea"/>
                <a:sym typeface="OPPOSans R" panose="00020600040101010101" pitchFamily="18" charset="-122"/>
              </a:rPr>
              <a:t>汇报人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+mn-ea"/>
                <a:sym typeface="OPPOSans R" panose="00020600040101010101" pitchFamily="18" charset="-122"/>
              </a:rPr>
              <a:t>：黄铭杰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+mn-ea"/>
              <a:sym typeface="OPPOSans R" panose="00020600040101010101" pitchFamily="18" charset="-122"/>
            </a:endParaRPr>
          </a:p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+mn-ea"/>
                <a:sym typeface="OPPOSans R" panose="00020600040101010101" pitchFamily="18" charset="-122"/>
              </a:rPr>
              <a:t>日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+mn-ea"/>
                <a:sym typeface="OPPOSans R" panose="00020600040101010101" pitchFamily="18" charset="-122"/>
              </a:rPr>
              <a:t>期：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+mn-ea"/>
                <a:sym typeface="OPPOSans R" panose="00020600040101010101" pitchFamily="18" charset="-122"/>
              </a:rPr>
              <a:t>2021.01.05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+mn-ea"/>
              <a:sym typeface="OPPOSans R" panose="00020600040101010101" pitchFamily="18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008895BF-896D-4B27-BB7F-162632F49719}"/>
              </a:ext>
            </a:extLst>
          </p:cNvPr>
          <p:cNvCxnSpPr>
            <a:cxnSpLocks/>
          </p:cNvCxnSpPr>
          <p:nvPr/>
        </p:nvCxnSpPr>
        <p:spPr>
          <a:xfrm flipH="1">
            <a:off x="5235186" y="-22406"/>
            <a:ext cx="1898064" cy="1851949"/>
          </a:xfrm>
          <a:prstGeom prst="line">
            <a:avLst/>
          </a:prstGeom>
          <a:ln>
            <a:solidFill>
              <a:schemeClr val="bg1">
                <a:alpha val="62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4739FD00-1319-4D2C-9F29-5B77E10D96C9}"/>
              </a:ext>
            </a:extLst>
          </p:cNvPr>
          <p:cNvCxnSpPr>
            <a:cxnSpLocks/>
          </p:cNvCxnSpPr>
          <p:nvPr/>
        </p:nvCxnSpPr>
        <p:spPr>
          <a:xfrm flipH="1">
            <a:off x="6928372" y="-22406"/>
            <a:ext cx="949032" cy="925975"/>
          </a:xfrm>
          <a:prstGeom prst="line">
            <a:avLst/>
          </a:prstGeom>
          <a:ln>
            <a:solidFill>
              <a:schemeClr val="bg1">
                <a:alpha val="62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8F08F939-CE49-4A75-91D7-E32FDAA5000F}"/>
              </a:ext>
            </a:extLst>
          </p:cNvPr>
          <p:cNvCxnSpPr>
            <a:cxnSpLocks/>
          </p:cNvCxnSpPr>
          <p:nvPr/>
        </p:nvCxnSpPr>
        <p:spPr>
          <a:xfrm flipH="1">
            <a:off x="2937466" y="4941340"/>
            <a:ext cx="1898064" cy="1851949"/>
          </a:xfrm>
          <a:prstGeom prst="line">
            <a:avLst/>
          </a:prstGeom>
          <a:ln>
            <a:solidFill>
              <a:schemeClr val="bg1">
                <a:alpha val="62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1FCE7448-99EE-4EB5-80BE-33207DFE8B54}"/>
              </a:ext>
            </a:extLst>
          </p:cNvPr>
          <p:cNvCxnSpPr>
            <a:cxnSpLocks/>
          </p:cNvCxnSpPr>
          <p:nvPr/>
        </p:nvCxnSpPr>
        <p:spPr>
          <a:xfrm flipH="1">
            <a:off x="2118370" y="5916660"/>
            <a:ext cx="949032" cy="925975"/>
          </a:xfrm>
          <a:prstGeom prst="line">
            <a:avLst/>
          </a:prstGeom>
          <a:ln>
            <a:solidFill>
              <a:schemeClr val="bg1">
                <a:alpha val="62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:a16="http://schemas.microsoft.com/office/drawing/2014/main" xmlns="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-半闭框 4">
            <a:extLst>
              <a:ext uri="{FF2B5EF4-FFF2-40B4-BE49-F238E27FC236}">
                <a16:creationId xmlns:a16="http://schemas.microsoft.com/office/drawing/2014/main" xmlns="" id="{B6537219-B7E2-44CD-A9D7-4E93C7654F9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PA-直接连接符 24">
            <a:extLst>
              <a:ext uri="{FF2B5EF4-FFF2-40B4-BE49-F238E27FC236}">
                <a16:creationId xmlns:a16="http://schemas.microsoft.com/office/drawing/2014/main" xmlns="" id="{1542BC53-461E-489D-819D-0C715B228E8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:a16="http://schemas.microsoft.com/office/drawing/2014/main" xmlns="" id="{10DBE9B9-66E0-46EA-8060-15E6F2068AC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:a16="http://schemas.microsoft.com/office/drawing/2014/main" xmlns="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:a16="http://schemas.microsoft.com/office/drawing/2014/main" xmlns="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xmlns="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2079" y="1310531"/>
            <a:ext cx="2312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Discussion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377637" y="206356"/>
            <a:ext cx="6811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Overview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of the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Cross-Domain</a:t>
            </a:r>
          </a:p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Authorship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Verification Task at PAN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2021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25727" y="1423952"/>
            <a:ext cx="6130096" cy="4612745"/>
            <a:chOff x="1079435" y="1798055"/>
            <a:chExt cx="5754440" cy="433007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79435" y="1798055"/>
              <a:ext cx="5754440" cy="4330074"/>
            </a:xfrm>
            <a:prstGeom prst="rect">
              <a:avLst/>
            </a:prstGeom>
          </p:spPr>
        </p:pic>
        <p:cxnSp>
          <p:nvCxnSpPr>
            <p:cNvPr id="4" name="直接箭头连接符 3"/>
            <p:cNvCxnSpPr/>
            <p:nvPr/>
          </p:nvCxnSpPr>
          <p:spPr>
            <a:xfrm flipV="1">
              <a:off x="4447505" y="2678805"/>
              <a:ext cx="0" cy="1931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4447505" y="3103807"/>
              <a:ext cx="0" cy="1931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4447505" y="3930895"/>
              <a:ext cx="0" cy="1931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4447505" y="4136957"/>
              <a:ext cx="0" cy="1931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6658378" y="2871988"/>
              <a:ext cx="0" cy="1931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6658378" y="3103806"/>
              <a:ext cx="0" cy="1931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6658378" y="3737712"/>
              <a:ext cx="0" cy="1931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6658378" y="4510445"/>
              <a:ext cx="0" cy="1931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6658378" y="4755144"/>
              <a:ext cx="0" cy="1931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6658378" y="5592271"/>
              <a:ext cx="0" cy="1931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4447507" y="3711953"/>
              <a:ext cx="0" cy="19318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4447505" y="4343020"/>
              <a:ext cx="0" cy="1931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V="1">
              <a:off x="6658378" y="5167268"/>
              <a:ext cx="0" cy="1931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1642977" y="6091115"/>
            <a:ext cx="8895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The open-set formulation is easier to solve than the closed setting</a:t>
            </a:r>
            <a:endParaRPr lang="zh-CN" altLang="en-US" sz="2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30720" y="2237404"/>
            <a:ext cx="231234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Table 3</a:t>
            </a:r>
          </a:p>
          <a:p>
            <a:r>
              <a:rPr lang="en-US" altLang="zh-CN" sz="1200" dirty="0"/>
              <a:t>Cross-comparison of the performances (in terms of c@1) across different combinations of </a:t>
            </a:r>
            <a:r>
              <a:rPr lang="en-US" altLang="zh-CN" sz="1200" dirty="0" smtClean="0"/>
              <a:t>submissions (2020 </a:t>
            </a:r>
            <a:r>
              <a:rPr lang="en-US" altLang="zh-CN" sz="1200" dirty="0"/>
              <a:t>vs. 2021) and test datasets (also 2020 vs. 2021). Some combinations could not be evaluated due </a:t>
            </a:r>
            <a:r>
              <a:rPr lang="en-US" altLang="zh-CN" sz="1200" dirty="0" smtClean="0"/>
              <a:t>to failures </a:t>
            </a:r>
            <a:r>
              <a:rPr lang="en-US" altLang="zh-CN" sz="1200" dirty="0"/>
              <a:t>when running the system on a dataset it was not designed for.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426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:a16="http://schemas.microsoft.com/office/drawing/2014/main" xmlns="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-半闭框 4">
            <a:extLst>
              <a:ext uri="{FF2B5EF4-FFF2-40B4-BE49-F238E27FC236}">
                <a16:creationId xmlns:a16="http://schemas.microsoft.com/office/drawing/2014/main" xmlns="" id="{B6537219-B7E2-44CD-A9D7-4E93C7654F9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PA-直接连接符 24">
            <a:extLst>
              <a:ext uri="{FF2B5EF4-FFF2-40B4-BE49-F238E27FC236}">
                <a16:creationId xmlns:a16="http://schemas.microsoft.com/office/drawing/2014/main" xmlns="" id="{1542BC53-461E-489D-819D-0C715B228E8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:a16="http://schemas.microsoft.com/office/drawing/2014/main" xmlns="" id="{10DBE9B9-66E0-46EA-8060-15E6F2068AC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:a16="http://schemas.microsoft.com/office/drawing/2014/main" xmlns="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:a16="http://schemas.microsoft.com/office/drawing/2014/main" xmlns="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xmlns="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5570" y="1249679"/>
            <a:ext cx="9536591" cy="368292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77637" y="206356"/>
            <a:ext cx="6811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Overview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of the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Cross-Domain</a:t>
            </a:r>
          </a:p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Authorship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Verification Task at PAN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2021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58148" y="5790673"/>
            <a:ext cx="7174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only few answers lie in between the three peaks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13849" y="4923185"/>
            <a:ext cx="8700032" cy="88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:a16="http://schemas.microsoft.com/office/drawing/2014/main" xmlns="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-半闭框 4">
            <a:extLst>
              <a:ext uri="{FF2B5EF4-FFF2-40B4-BE49-F238E27FC236}">
                <a16:creationId xmlns:a16="http://schemas.microsoft.com/office/drawing/2014/main" xmlns="" id="{B6537219-B7E2-44CD-A9D7-4E93C7654F9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PA-直接连接符 24">
            <a:extLst>
              <a:ext uri="{FF2B5EF4-FFF2-40B4-BE49-F238E27FC236}">
                <a16:creationId xmlns:a16="http://schemas.microsoft.com/office/drawing/2014/main" xmlns="" id="{1542BC53-461E-489D-819D-0C715B228E8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:a16="http://schemas.microsoft.com/office/drawing/2014/main" xmlns="" id="{10DBE9B9-66E0-46EA-8060-15E6F2068AC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:a16="http://schemas.microsoft.com/office/drawing/2014/main" xmlns="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:a16="http://schemas.microsoft.com/office/drawing/2014/main" xmlns="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xmlns="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377637" y="206356"/>
            <a:ext cx="6811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Overview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of the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Cross-Domain</a:t>
            </a:r>
          </a:p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Authorship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Verification Task at PAN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2021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28953" y="1205513"/>
            <a:ext cx="5528070" cy="493017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188908" y="6112215"/>
            <a:ext cx="6724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Figure 3: The c@1 scores per system as a function of the absolute number of non-answers.</a:t>
            </a:r>
            <a:endParaRPr lang="zh-CN" altLang="en-US" sz="1100" dirty="0"/>
          </a:p>
        </p:txBody>
      </p:sp>
      <p:sp>
        <p:nvSpPr>
          <p:cNvPr id="4" name="圆角矩形标注 3"/>
          <p:cNvSpPr/>
          <p:nvPr/>
        </p:nvSpPr>
        <p:spPr>
          <a:xfrm>
            <a:off x="7384837" y="1527293"/>
            <a:ext cx="3411061" cy="1054703"/>
          </a:xfrm>
          <a:prstGeom prst="wedgeRoundRectCallout">
            <a:avLst>
              <a:gd name="adj1" fmla="val -107669"/>
              <a:gd name="adj2" fmla="val -386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boenninghoff21 and ikae21 took greater care to fine-tune this aspect of their </a:t>
            </a:r>
            <a:r>
              <a:rPr lang="en-US" altLang="zh-CN" dirty="0" smtClean="0"/>
              <a:t>systems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384837" y="2786827"/>
            <a:ext cx="4032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It’s </a:t>
            </a:r>
            <a:r>
              <a:rPr lang="en-US" altLang="zh-CN" sz="2400" dirty="0"/>
              <a:t>generally paid off </a:t>
            </a:r>
            <a:r>
              <a:rPr lang="en-US" altLang="zh-CN" sz="2400" dirty="0" smtClean="0"/>
              <a:t>for systems </a:t>
            </a:r>
            <a:r>
              <a:rPr lang="en-US" altLang="zh-CN" sz="2400" dirty="0"/>
              <a:t>to submit non-answers for difficult cases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7384837" y="4040579"/>
            <a:ext cx="40320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competitive edge can be attributed to the system’s ability to correctly identify such </a:t>
            </a:r>
            <a:r>
              <a:rPr lang="en-US" altLang="zh-CN" sz="2400" dirty="0" smtClean="0"/>
              <a:t>difficult cases </a:t>
            </a:r>
            <a:r>
              <a:rPr lang="en-US" altLang="zh-CN" sz="2400" dirty="0"/>
              <a:t>in order to leave them unanswered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389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:a16="http://schemas.microsoft.com/office/drawing/2014/main" xmlns="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-半闭框 4">
            <a:extLst>
              <a:ext uri="{FF2B5EF4-FFF2-40B4-BE49-F238E27FC236}">
                <a16:creationId xmlns:a16="http://schemas.microsoft.com/office/drawing/2014/main" xmlns="" id="{B6537219-B7E2-44CD-A9D7-4E93C7654F9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PA-直接连接符 24">
            <a:extLst>
              <a:ext uri="{FF2B5EF4-FFF2-40B4-BE49-F238E27FC236}">
                <a16:creationId xmlns:a16="http://schemas.microsoft.com/office/drawing/2014/main" xmlns="" id="{1542BC53-461E-489D-819D-0C715B228E8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:a16="http://schemas.microsoft.com/office/drawing/2014/main" xmlns="" id="{10DBE9B9-66E0-46EA-8060-15E6F2068AC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:a16="http://schemas.microsoft.com/office/drawing/2014/main" xmlns="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:a16="http://schemas.microsoft.com/office/drawing/2014/main" xmlns="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xmlns="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377637" y="206356"/>
            <a:ext cx="6811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Overview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of the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Cross-Domain</a:t>
            </a:r>
          </a:p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Authorship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Verification Task at PAN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2021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5570" y="1488344"/>
            <a:ext cx="9316339" cy="287759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614856" y="5121856"/>
            <a:ext cx="861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 the treatment of difficult cases is not the only magic ingredient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445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:a16="http://schemas.microsoft.com/office/drawing/2014/main" xmlns="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:a16="http://schemas.microsoft.com/office/drawing/2014/main" xmlns="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:a16="http://schemas.microsoft.com/office/drawing/2014/main" xmlns="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:a16="http://schemas.microsoft.com/office/drawing/2014/main" xmlns="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:a16="http://schemas.microsoft.com/office/drawing/2014/main" xmlns="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xmlns="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77637" y="206356"/>
            <a:ext cx="6811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Overview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of the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Cross-Domain</a:t>
            </a:r>
          </a:p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Authorship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Verification Task at PAN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2021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PA-半闭框 4">
            <a:extLst>
              <a:ext uri="{FF2B5EF4-FFF2-40B4-BE49-F238E27FC236}">
                <a16:creationId xmlns:a16="http://schemas.microsoft.com/office/drawing/2014/main" xmlns="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2079" y="1310531"/>
            <a:ext cx="2312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Design Rationale</a:t>
            </a:r>
            <a:endParaRPr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543007" y="1859073"/>
            <a:ext cx="3750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“</a:t>
            </a:r>
            <a:r>
              <a:rPr lang="en-US" altLang="zh-CN" sz="2400" dirty="0" smtClean="0"/>
              <a:t>Stylome Hypothesis</a:t>
            </a:r>
            <a:r>
              <a:rPr lang="zh-CN" altLang="en-US" sz="2400" dirty="0" smtClean="0"/>
              <a:t>”</a:t>
            </a:r>
            <a:r>
              <a:rPr lang="en-US" altLang="zh-CN" sz="2400" dirty="0" smtClean="0"/>
              <a:t>:</a:t>
            </a:r>
            <a:endParaRPr lang="zh-CN" altLang="en-US" sz="2400" dirty="0"/>
          </a:p>
        </p:txBody>
      </p:sp>
      <p:sp>
        <p:nvSpPr>
          <p:cNvPr id="5" name="右箭头 4"/>
          <p:cNvSpPr/>
          <p:nvPr/>
        </p:nvSpPr>
        <p:spPr>
          <a:xfrm>
            <a:off x="4872738" y="2659399"/>
            <a:ext cx="631065" cy="489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599073" y="2506005"/>
            <a:ext cx="1663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Writing</a:t>
            </a:r>
          </a:p>
          <a:p>
            <a:pPr algn="ctr"/>
            <a:r>
              <a:rPr lang="en-US" altLang="zh-CN" sz="2400" dirty="0" smtClean="0"/>
              <a:t>Individual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5946274" y="2646941"/>
            <a:ext cx="172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“fingerprint”</a:t>
            </a:r>
          </a:p>
        </p:txBody>
      </p:sp>
      <p:sp>
        <p:nvSpPr>
          <p:cNvPr id="36" name="左大括号 35"/>
          <p:cNvSpPr/>
          <p:nvPr/>
        </p:nvSpPr>
        <p:spPr>
          <a:xfrm>
            <a:off x="8033432" y="2441776"/>
            <a:ext cx="155629" cy="884325"/>
          </a:xfrm>
          <a:prstGeom prst="leftBrace">
            <a:avLst>
              <a:gd name="adj1" fmla="val 8571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344706" y="2283773"/>
            <a:ext cx="172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</a:t>
            </a:r>
            <a:r>
              <a:rPr lang="en-US" altLang="zh-CN" sz="2400" dirty="0" smtClean="0"/>
              <a:t>stylistic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486374" y="3023626"/>
            <a:ext cx="172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linguistic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475091" y="3742800"/>
            <a:ext cx="5013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stable empirical characteristics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203689" y="3589352"/>
            <a:ext cx="2533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 </a:t>
            </a:r>
            <a:r>
              <a:rPr lang="en-US" altLang="zh-CN" sz="2400" dirty="0" smtClean="0"/>
              <a:t>large-enough</a:t>
            </a:r>
          </a:p>
          <a:p>
            <a:pPr algn="ctr"/>
            <a:r>
              <a:rPr lang="en-US" altLang="zh-CN" sz="2400" dirty="0" smtClean="0"/>
              <a:t>writing sample</a:t>
            </a:r>
            <a:endParaRPr lang="zh-CN" altLang="en-US" sz="2400" dirty="0"/>
          </a:p>
        </p:txBody>
      </p:sp>
      <p:sp>
        <p:nvSpPr>
          <p:cNvPr id="52" name="右箭头 51"/>
          <p:cNvSpPr/>
          <p:nvPr/>
        </p:nvSpPr>
        <p:spPr>
          <a:xfrm>
            <a:off x="4886179" y="3760153"/>
            <a:ext cx="631065" cy="489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772455" y="5338233"/>
            <a:ext cx="172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Challenge</a:t>
            </a:r>
          </a:p>
        </p:txBody>
      </p:sp>
      <p:sp>
        <p:nvSpPr>
          <p:cNvPr id="54" name="左大括号 53"/>
          <p:cNvSpPr/>
          <p:nvPr/>
        </p:nvSpPr>
        <p:spPr>
          <a:xfrm>
            <a:off x="3292943" y="5030036"/>
            <a:ext cx="201473" cy="1127929"/>
          </a:xfrm>
          <a:prstGeom prst="leftBrace">
            <a:avLst>
              <a:gd name="adj1" fmla="val 8571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745887" y="4872033"/>
            <a:ext cx="3337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</a:t>
            </a:r>
            <a:r>
              <a:rPr lang="en-US" altLang="zh-CN" sz="2400" dirty="0" smtClean="0"/>
              <a:t>different text variaties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745886" y="5407607"/>
            <a:ext cx="3337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</a:t>
            </a:r>
            <a:r>
              <a:rPr lang="en-US" altLang="zh-CN" sz="2400" dirty="0" smtClean="0"/>
              <a:t>collaborative authorship 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3745886" y="5927049"/>
            <a:ext cx="6505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copy editors who inject </a:t>
            </a:r>
            <a:r>
              <a:rPr lang="en-US" altLang="zh-CN" sz="2400" dirty="0" smtClean="0"/>
              <a:t>additional stylistic </a:t>
            </a:r>
            <a:r>
              <a:rPr lang="en-US" altLang="zh-CN" sz="2400" dirty="0"/>
              <a:t>noise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975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:a16="http://schemas.microsoft.com/office/drawing/2014/main" xmlns="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-半闭框 4">
            <a:extLst>
              <a:ext uri="{FF2B5EF4-FFF2-40B4-BE49-F238E27FC236}">
                <a16:creationId xmlns:a16="http://schemas.microsoft.com/office/drawing/2014/main" xmlns="" id="{B6537219-B7E2-44CD-A9D7-4E93C7654F9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6200000">
            <a:off x="658771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PA-直接连接符 24">
            <a:extLst>
              <a:ext uri="{FF2B5EF4-FFF2-40B4-BE49-F238E27FC236}">
                <a16:creationId xmlns:a16="http://schemas.microsoft.com/office/drawing/2014/main" xmlns="" id="{1542BC53-461E-489D-819D-0C715B228E8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:a16="http://schemas.microsoft.com/office/drawing/2014/main" xmlns="" id="{10DBE9B9-66E0-46EA-8060-15E6F2068AC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:a16="http://schemas.microsoft.com/office/drawing/2014/main" xmlns="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:a16="http://schemas.microsoft.com/office/drawing/2014/main" xmlns="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xmlns="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77637" y="206356"/>
            <a:ext cx="6811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Overview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of the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Cross-Domain</a:t>
            </a:r>
          </a:p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Authorship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Verification Task at PAN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2021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04169" y="1438776"/>
            <a:ext cx="966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2020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322456" y="1438776"/>
            <a:ext cx="966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2021</a:t>
            </a:r>
            <a:endParaRPr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455596" y="2174537"/>
            <a:ext cx="2463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 </a:t>
            </a:r>
            <a:r>
              <a:rPr lang="en-US" altLang="zh-CN" sz="2800" dirty="0" smtClean="0"/>
              <a:t>closed-set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573883" y="2174537"/>
            <a:ext cx="2463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 </a:t>
            </a:r>
            <a:r>
              <a:rPr lang="en-US" altLang="zh-CN" sz="2800" dirty="0" smtClean="0"/>
              <a:t>open-set</a:t>
            </a:r>
            <a:endParaRPr lang="zh-CN" altLang="en-US" sz="2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904657" y="2174537"/>
            <a:ext cx="3272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evaluation scenario</a:t>
            </a:r>
            <a:endParaRPr lang="zh-CN" altLang="en-US" sz="2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76873" y="3553509"/>
            <a:ext cx="2927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material set</a:t>
            </a:r>
            <a:endParaRPr lang="zh-CN" altLang="en-US" sz="2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455596" y="3553509"/>
            <a:ext cx="2463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The largest</a:t>
            </a:r>
            <a:endParaRPr lang="zh-CN" altLang="en-US" sz="28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573883" y="3553509"/>
            <a:ext cx="2463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 </a:t>
            </a:r>
            <a:r>
              <a:rPr lang="en-US" altLang="zh-CN" sz="2800" dirty="0" smtClean="0"/>
              <a:t>disjunct</a:t>
            </a:r>
            <a:endParaRPr lang="zh-CN" altLang="en-US" sz="2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1076875" y="4803693"/>
            <a:ext cx="2927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d</a:t>
            </a:r>
            <a:r>
              <a:rPr lang="en-US" altLang="zh-CN" sz="2800" dirty="0" smtClean="0"/>
              <a:t>omains included in the calibration</a:t>
            </a:r>
            <a:endParaRPr lang="zh-CN" altLang="en-US" sz="2800" dirty="0"/>
          </a:p>
        </p:txBody>
      </p:sp>
      <p:sp>
        <p:nvSpPr>
          <p:cNvPr id="29" name="文本框 28"/>
          <p:cNvSpPr txBox="1"/>
          <p:nvPr/>
        </p:nvSpPr>
        <p:spPr>
          <a:xfrm>
            <a:off x="4455596" y="5022633"/>
            <a:ext cx="2463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 </a:t>
            </a:r>
            <a:r>
              <a:rPr lang="en-US" altLang="zh-CN" sz="2800" dirty="0" smtClean="0"/>
              <a:t>included</a:t>
            </a:r>
            <a:endParaRPr lang="zh-CN" altLang="en-US" sz="2800" dirty="0"/>
          </a:p>
        </p:txBody>
      </p:sp>
      <p:sp>
        <p:nvSpPr>
          <p:cNvPr id="30" name="文本框 29"/>
          <p:cNvSpPr txBox="1"/>
          <p:nvPr/>
        </p:nvSpPr>
        <p:spPr>
          <a:xfrm>
            <a:off x="7573883" y="5022633"/>
            <a:ext cx="2463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 </a:t>
            </a:r>
            <a:r>
              <a:rPr lang="en-US" altLang="zh-CN" sz="2800" dirty="0" smtClean="0"/>
              <a:t>not included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497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:a16="http://schemas.microsoft.com/office/drawing/2014/main" xmlns="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:a16="http://schemas.microsoft.com/office/drawing/2014/main" xmlns="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:a16="http://schemas.microsoft.com/office/drawing/2014/main" xmlns="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:a16="http://schemas.microsoft.com/office/drawing/2014/main" xmlns="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:a16="http://schemas.microsoft.com/office/drawing/2014/main" xmlns="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xmlns="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77637" y="206356"/>
            <a:ext cx="6811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Overview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of the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Cross-Domain</a:t>
            </a:r>
          </a:p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Authorship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Verification Task at PAN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2021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139100" y="1476069"/>
                <a:ext cx="351241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l-GR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 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𝐷𝑘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)→{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100" y="1476069"/>
                <a:ext cx="3512414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4819872" y="1396557"/>
                <a:ext cx="726611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CN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𝐷𝑘</m:t>
                      </m:r>
                      <m:r>
                        <a:rPr lang="en-US" altLang="zh-CN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CN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</a:rPr>
                        <m:t>set</m:t>
                      </m:r>
                      <m:r>
                        <a:rPr lang="en-US" altLang="zh-CN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CN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</a:rPr>
                        <m:t>documents</m:t>
                      </m:r>
                      <m:r>
                        <a:rPr lang="en-US" altLang="zh-CN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CN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</a:rPr>
                        <m:t>known</m:t>
                      </m:r>
                      <m:r>
                        <a:rPr lang="en-US" altLang="zh-CN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</a:rPr>
                        <m:t>authorship</m:t>
                      </m:r>
                      <m:r>
                        <a:rPr lang="en-US" altLang="zh-CN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US" altLang="zh-CN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zh-CN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</a:rPr>
                        <m:t>same</m:t>
                      </m:r>
                      <m:r>
                        <a:rPr lang="en-US" altLang="zh-CN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</a:rPr>
                        <m:t>author</m:t>
                      </m:r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n-US" altLang="zh-CN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CN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document</m:t>
                      </m:r>
                      <m:r>
                        <a:rPr lang="en-US" altLang="zh-CN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CN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unknown</m:t>
                      </m:r>
                      <m:r>
                        <a:rPr lang="en-US" altLang="zh-CN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questioned</m:t>
                      </m:r>
                      <m:r>
                        <a:rPr lang="en-US" altLang="zh-CN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authorship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872" y="1396557"/>
                <a:ext cx="7266112" cy="553998"/>
              </a:xfrm>
              <a:prstGeom prst="rect">
                <a:avLst/>
              </a:prstGeom>
              <a:blipFill rotWithShape="0">
                <a:blip r:embed="rId13"/>
                <a:stretch>
                  <a:fillRect l="-1174" b="-16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1634469" y="2303654"/>
                <a:ext cx="262769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𝐷𝑘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469" y="2303654"/>
                <a:ext cx="2627693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634468" y="2986117"/>
                <a:ext cx="262769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𝐷𝑘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468" y="2986117"/>
                <a:ext cx="2627693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4823904" y="2357251"/>
                <a:ext cx="39254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author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also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author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904" y="2357251"/>
                <a:ext cx="3925446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174" r="-1398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4823226" y="3053933"/>
                <a:ext cx="39254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author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not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author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226" y="3053933"/>
                <a:ext cx="3925446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174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左大括号 41"/>
          <p:cNvSpPr/>
          <p:nvPr/>
        </p:nvSpPr>
        <p:spPr>
          <a:xfrm>
            <a:off x="1693227" y="2433827"/>
            <a:ext cx="155629" cy="884325"/>
          </a:xfrm>
          <a:prstGeom prst="leftBrace">
            <a:avLst>
              <a:gd name="adj1" fmla="val 8571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1483004" y="3923370"/>
                <a:ext cx="77937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zh-CN" sz="24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altLang="zh-CN" sz="24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smtClean="0">
                          <a:latin typeface="Cambria Math" panose="02040503050406030204" pitchFamily="18" charset="0"/>
                        </a:rPr>
                        <m:t>had</m:t>
                      </m:r>
                      <m:r>
                        <a:rPr lang="en-US" altLang="zh-CN" sz="24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zh-CN" sz="24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smtClean="0">
                          <a:latin typeface="Cambria Math" panose="02040503050406030204" pitchFamily="18" charset="0"/>
                        </a:rPr>
                        <m:t>produce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scalar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range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[0, 1]</m:t>
                      </m:r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004" y="3923370"/>
                <a:ext cx="7793792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1407" r="-5629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3097870" y="4552525"/>
                <a:ext cx="14557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i="1" dirty="0" smtClean="0"/>
                  <a:t> </a:t>
                </a:r>
                <a:r>
                  <a:rPr lang="en-US" altLang="zh-CN" sz="2400" dirty="0" smtClean="0"/>
                  <a:t>&gt; 0.5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870" y="4552525"/>
                <a:ext cx="1455715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5021" t="-2666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3110748" y="5052981"/>
                <a:ext cx="14557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i="1" dirty="0" smtClean="0"/>
                  <a:t> </a:t>
                </a:r>
                <a:r>
                  <a:rPr lang="en-US" altLang="zh-CN" sz="2400" dirty="0"/>
                  <a:t>=</a:t>
                </a:r>
                <a:r>
                  <a:rPr lang="en-US" altLang="zh-CN" sz="2400" dirty="0" smtClean="0"/>
                  <a:t> 0.5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748" y="5052981"/>
                <a:ext cx="1455715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5021" t="-2666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3110747" y="5566689"/>
                <a:ext cx="14557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i="1" dirty="0" smtClean="0"/>
                  <a:t> </a:t>
                </a:r>
                <a:r>
                  <a:rPr lang="en-US" altLang="zh-CN" sz="2400" dirty="0"/>
                  <a:t>&lt;</a:t>
                </a:r>
                <a:r>
                  <a:rPr lang="en-US" altLang="zh-CN" sz="2400" dirty="0" smtClean="0"/>
                  <a:t> 0.5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747" y="5566689"/>
                <a:ext cx="1455715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5021" t="-2459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左大括号 46"/>
          <p:cNvSpPr/>
          <p:nvPr/>
        </p:nvSpPr>
        <p:spPr>
          <a:xfrm>
            <a:off x="2781295" y="4688967"/>
            <a:ext cx="216801" cy="1190533"/>
          </a:xfrm>
          <a:prstGeom prst="leftBrace">
            <a:avLst>
              <a:gd name="adj1" fmla="val 8571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4781235" y="4583317"/>
                <a:ext cx="145571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zh-CN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i="0">
                          <a:latin typeface="Cambria Math" panose="02040503050406030204" pitchFamily="18" charset="0"/>
                        </a:rPr>
                        <m:t>same</m:t>
                      </m:r>
                      <m:r>
                        <a:rPr lang="en-US" altLang="zh-CN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i="0">
                          <a:latin typeface="Cambria Math" panose="02040503050406030204" pitchFamily="18" charset="0"/>
                        </a:rPr>
                        <m:t>author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235" y="4583317"/>
                <a:ext cx="1455715" cy="307777"/>
              </a:xfrm>
              <a:prstGeom prst="rect">
                <a:avLst/>
              </a:prstGeom>
              <a:blipFill rotWithShape="0">
                <a:blip r:embed="rId22"/>
                <a:stretch>
                  <a:fillRect l="-2510" r="-30962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4832750" y="5070521"/>
                <a:ext cx="287354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non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answer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750" y="5070521"/>
                <a:ext cx="2873545" cy="307777"/>
              </a:xfrm>
              <a:prstGeom prst="rect">
                <a:avLst/>
              </a:prstGeom>
              <a:blipFill rotWithShape="0">
                <a:blip r:embed="rId23"/>
                <a:stretch>
                  <a:fillRect l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4819872" y="5597481"/>
                <a:ext cx="287354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different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0">
                        <a:latin typeface="Cambria Math" panose="02040503050406030204" pitchFamily="18" charset="0"/>
                      </a:rPr>
                      <m:t>author</m:t>
                    </m:r>
                  </m:oMath>
                </a14:m>
                <a:r>
                  <a:rPr lang="en-US" altLang="zh-CN" sz="2000" dirty="0" smtClean="0"/>
                  <a:t>s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872" y="5597481"/>
                <a:ext cx="2873545" cy="307777"/>
              </a:xfrm>
              <a:prstGeom prst="rect">
                <a:avLst/>
              </a:prstGeom>
              <a:blipFill rotWithShape="0">
                <a:blip r:embed="rId24"/>
                <a:stretch>
                  <a:fillRect l="-3185" t="-25490" b="-49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PA-半闭框 4">
            <a:extLst>
              <a:ext uri="{FF2B5EF4-FFF2-40B4-BE49-F238E27FC236}">
                <a16:creationId xmlns:a16="http://schemas.microsoft.com/office/drawing/2014/main" xmlns="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81847" y="6212884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:a16="http://schemas.microsoft.com/office/drawing/2014/main" xmlns="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-半闭框 4">
            <a:extLst>
              <a:ext uri="{FF2B5EF4-FFF2-40B4-BE49-F238E27FC236}">
                <a16:creationId xmlns:a16="http://schemas.microsoft.com/office/drawing/2014/main" xmlns="" id="{B6537219-B7E2-44CD-A9D7-4E93C7654F9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PA-直接连接符 24">
            <a:extLst>
              <a:ext uri="{FF2B5EF4-FFF2-40B4-BE49-F238E27FC236}">
                <a16:creationId xmlns:a16="http://schemas.microsoft.com/office/drawing/2014/main" xmlns="" id="{1542BC53-461E-489D-819D-0C715B228E8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:a16="http://schemas.microsoft.com/office/drawing/2014/main" xmlns="" id="{10DBE9B9-66E0-46EA-8060-15E6F2068AC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:a16="http://schemas.microsoft.com/office/drawing/2014/main" xmlns="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:a16="http://schemas.microsoft.com/office/drawing/2014/main" xmlns="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xmlns="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377637" y="206356"/>
            <a:ext cx="6811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Overview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of the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Cross-Domain</a:t>
            </a:r>
          </a:p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Authorship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Verification Task at PAN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2021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7637" y="1301951"/>
            <a:ext cx="9152070" cy="495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7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:a16="http://schemas.microsoft.com/office/drawing/2014/main" xmlns="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-半闭框 4">
            <a:extLst>
              <a:ext uri="{FF2B5EF4-FFF2-40B4-BE49-F238E27FC236}">
                <a16:creationId xmlns:a16="http://schemas.microsoft.com/office/drawing/2014/main" xmlns="" id="{B6537219-B7E2-44CD-A9D7-4E93C7654F9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PA-直接连接符 24">
            <a:extLst>
              <a:ext uri="{FF2B5EF4-FFF2-40B4-BE49-F238E27FC236}">
                <a16:creationId xmlns:a16="http://schemas.microsoft.com/office/drawing/2014/main" xmlns="" id="{1542BC53-461E-489D-819D-0C715B228E8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:a16="http://schemas.microsoft.com/office/drawing/2014/main" xmlns="" id="{10DBE9B9-66E0-46EA-8060-15E6F2068AC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:a16="http://schemas.microsoft.com/office/drawing/2014/main" xmlns="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:a16="http://schemas.microsoft.com/office/drawing/2014/main" xmlns="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xmlns="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377637" y="206356"/>
            <a:ext cx="6811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Overview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of the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Cross-Domain</a:t>
            </a:r>
          </a:p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Authorship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Verification Task at PAN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2021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2"/>
          <a:srcRect b="17070"/>
          <a:stretch/>
        </p:blipFill>
        <p:spPr>
          <a:xfrm>
            <a:off x="1377637" y="1423953"/>
            <a:ext cx="9287806" cy="439729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07481" y="1334087"/>
            <a:ext cx="9131121" cy="16445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16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:a16="http://schemas.microsoft.com/office/drawing/2014/main" xmlns="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-半闭框 4">
            <a:extLst>
              <a:ext uri="{FF2B5EF4-FFF2-40B4-BE49-F238E27FC236}">
                <a16:creationId xmlns:a16="http://schemas.microsoft.com/office/drawing/2014/main" xmlns="" id="{B6537219-B7E2-44CD-A9D7-4E93C7654F9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PA-直接连接符 24">
            <a:extLst>
              <a:ext uri="{FF2B5EF4-FFF2-40B4-BE49-F238E27FC236}">
                <a16:creationId xmlns:a16="http://schemas.microsoft.com/office/drawing/2014/main" xmlns="" id="{1542BC53-461E-489D-819D-0C715B228E8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:a16="http://schemas.microsoft.com/office/drawing/2014/main" xmlns="" id="{10DBE9B9-66E0-46EA-8060-15E6F2068AC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:a16="http://schemas.microsoft.com/office/drawing/2014/main" xmlns="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:a16="http://schemas.microsoft.com/office/drawing/2014/main" xmlns="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xmlns="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77637" y="206356"/>
            <a:ext cx="6811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Overview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of the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Cross-Domain</a:t>
            </a:r>
          </a:p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Authorship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Verification Task at PAN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2021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00011" y="2376430"/>
            <a:ext cx="8926681" cy="36602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51527" y="1500219"/>
            <a:ext cx="8926682" cy="86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6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:a16="http://schemas.microsoft.com/office/drawing/2014/main" xmlns="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-半闭框 4">
            <a:extLst>
              <a:ext uri="{FF2B5EF4-FFF2-40B4-BE49-F238E27FC236}">
                <a16:creationId xmlns:a16="http://schemas.microsoft.com/office/drawing/2014/main" xmlns="" id="{B6537219-B7E2-44CD-A9D7-4E93C7654F9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PA-直接连接符 24">
            <a:extLst>
              <a:ext uri="{FF2B5EF4-FFF2-40B4-BE49-F238E27FC236}">
                <a16:creationId xmlns:a16="http://schemas.microsoft.com/office/drawing/2014/main" xmlns="" id="{1542BC53-461E-489D-819D-0C715B228E8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:a16="http://schemas.microsoft.com/office/drawing/2014/main" xmlns="" id="{10DBE9B9-66E0-46EA-8060-15E6F2068AC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:a16="http://schemas.microsoft.com/office/drawing/2014/main" xmlns="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:a16="http://schemas.microsoft.com/office/drawing/2014/main" xmlns="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xmlns="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77637" y="206356"/>
            <a:ext cx="7493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O2D2 Out-Of-Distribution Detector to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Capture</a:t>
            </a:r>
          </a:p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Undecidable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Trials in Authorship Verification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3750" y="1205513"/>
            <a:ext cx="9993440" cy="366270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3"/>
          <a:srcRect b="71105"/>
          <a:stretch/>
        </p:blipFill>
        <p:spPr>
          <a:xfrm>
            <a:off x="2519377" y="5236264"/>
            <a:ext cx="7239663" cy="119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:a16="http://schemas.microsoft.com/office/drawing/2014/main" xmlns="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-半闭框 4">
            <a:extLst>
              <a:ext uri="{FF2B5EF4-FFF2-40B4-BE49-F238E27FC236}">
                <a16:creationId xmlns:a16="http://schemas.microsoft.com/office/drawing/2014/main" xmlns="" id="{B6537219-B7E2-44CD-A9D7-4E93C7654F9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PA-直接连接符 24">
            <a:extLst>
              <a:ext uri="{FF2B5EF4-FFF2-40B4-BE49-F238E27FC236}">
                <a16:creationId xmlns:a16="http://schemas.microsoft.com/office/drawing/2014/main" xmlns="" id="{1542BC53-461E-489D-819D-0C715B228E8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:a16="http://schemas.microsoft.com/office/drawing/2014/main" xmlns="" id="{10DBE9B9-66E0-46EA-8060-15E6F2068AC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:a16="http://schemas.microsoft.com/office/drawing/2014/main" xmlns="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:a16="http://schemas.microsoft.com/office/drawing/2014/main" xmlns="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xmlns="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77637" y="206356"/>
            <a:ext cx="6811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Overview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of the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Cross-Domain</a:t>
            </a:r>
          </a:p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Authorship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Verification Task at PAN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2021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290970" y="2016495"/>
            <a:ext cx="9710923" cy="4414056"/>
            <a:chOff x="766754" y="1300840"/>
            <a:chExt cx="10868035" cy="494001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66754" y="1300840"/>
              <a:ext cx="10868035" cy="4940016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835774" y="2857955"/>
              <a:ext cx="10581112" cy="247357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35774" y="3586182"/>
              <a:ext cx="10581112" cy="247357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835774" y="2351518"/>
              <a:ext cx="10581112" cy="46895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352642" y="1160463"/>
            <a:ext cx="95406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Table 1</a:t>
            </a:r>
          </a:p>
          <a:p>
            <a:r>
              <a:rPr lang="en-US" altLang="zh-CN" sz="1200" dirty="0"/>
              <a:t>System rankings for all PAN 2021 submissions across five evaluation metrics: AUC, c@1, F1, </a:t>
            </a:r>
            <a:r>
              <a:rPr lang="en-US" altLang="zh-CN" sz="1200" dirty="0" smtClean="0"/>
              <a:t>F0.5u, Brier</a:t>
            </a:r>
            <a:r>
              <a:rPr lang="en-US" altLang="zh-CN" sz="1200" dirty="0"/>
              <a:t>, and an overall mean score (as the final ranking criterion). The dataset column indicates </a:t>
            </a:r>
            <a:r>
              <a:rPr lang="en-US" altLang="zh-CN" sz="1200" dirty="0" smtClean="0"/>
              <a:t>which calibration </a:t>
            </a:r>
            <a:r>
              <a:rPr lang="en-US" altLang="zh-CN" sz="1200" dirty="0"/>
              <a:t>dataset was used. Bold digits reflect the per-column maximum. Horizontal lines indicate</a:t>
            </a:r>
          </a:p>
          <a:p>
            <a:r>
              <a:rPr lang="en-US" altLang="zh-CN" sz="1200" dirty="0"/>
              <a:t>the range of scores yielded by the baselines (in italics)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767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506</Words>
  <Application>Microsoft Office PowerPoint</Application>
  <PresentationFormat>宽屏</PresentationFormat>
  <Paragraphs>79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Adobe Gothic Std B</vt:lpstr>
      <vt:lpstr>OPPOSans L</vt:lpstr>
      <vt:lpstr>OPPOSans R</vt:lpstr>
      <vt:lpstr>宋体</vt:lpstr>
      <vt:lpstr>优设标题黑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20</cp:revision>
  <dcterms:created xsi:type="dcterms:W3CDTF">2022-01-05T07:57:44Z</dcterms:created>
  <dcterms:modified xsi:type="dcterms:W3CDTF">2022-01-05T14:22:18Z</dcterms:modified>
</cp:coreProperties>
</file>