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6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80" r:id="rId15"/>
    <p:sldId id="278" r:id="rId16"/>
    <p:sldId id="279" r:id="rId17"/>
    <p:sldId id="281" r:id="rId18"/>
    <p:sldId id="282" r:id="rId19"/>
    <p:sldId id="283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55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4A11B-AA74-4079-A499-F9E690F40D2F}" type="datetimeFigureOut">
              <a:rPr lang="zh-CN" altLang="en-US" smtClean="0"/>
              <a:t>2022/1/13/Thursday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56FC8-6758-4453-8338-DB0F728962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0506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4A11B-AA74-4079-A499-F9E690F40D2F}" type="datetimeFigureOut">
              <a:rPr lang="zh-CN" altLang="en-US" smtClean="0"/>
              <a:t>2022/1/13/Thursday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56FC8-6758-4453-8338-DB0F728962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1669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4A11B-AA74-4079-A499-F9E690F40D2F}" type="datetimeFigureOut">
              <a:rPr lang="zh-CN" altLang="en-US" smtClean="0"/>
              <a:t>2022/1/13/Thursday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56FC8-6758-4453-8338-DB0F728962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57056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07847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4A11B-AA74-4079-A499-F9E690F40D2F}" type="datetimeFigureOut">
              <a:rPr lang="zh-CN" altLang="en-US" smtClean="0"/>
              <a:t>2022/1/13/Thursday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56FC8-6758-4453-8338-DB0F728962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7177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4A11B-AA74-4079-A499-F9E690F40D2F}" type="datetimeFigureOut">
              <a:rPr lang="zh-CN" altLang="en-US" smtClean="0"/>
              <a:t>2022/1/13/Thursday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56FC8-6758-4453-8338-DB0F728962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2664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4A11B-AA74-4079-A499-F9E690F40D2F}" type="datetimeFigureOut">
              <a:rPr lang="zh-CN" altLang="en-US" smtClean="0"/>
              <a:t>2022/1/13/Thursday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56FC8-6758-4453-8338-DB0F728962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0908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4A11B-AA74-4079-A499-F9E690F40D2F}" type="datetimeFigureOut">
              <a:rPr lang="zh-CN" altLang="en-US" smtClean="0"/>
              <a:t>2022/1/13/Thursday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56FC8-6758-4453-8338-DB0F728962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6505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4A11B-AA74-4079-A499-F9E690F40D2F}" type="datetimeFigureOut">
              <a:rPr lang="zh-CN" altLang="en-US" smtClean="0"/>
              <a:t>2022/1/13/Thursday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56FC8-6758-4453-8338-DB0F728962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1858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4A11B-AA74-4079-A499-F9E690F40D2F}" type="datetimeFigureOut">
              <a:rPr lang="zh-CN" altLang="en-US" smtClean="0"/>
              <a:t>2022/1/13/Thursday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56FC8-6758-4453-8338-DB0F728962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2377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4A11B-AA74-4079-A499-F9E690F40D2F}" type="datetimeFigureOut">
              <a:rPr lang="zh-CN" altLang="en-US" smtClean="0"/>
              <a:t>2022/1/13/Thursday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56FC8-6758-4453-8338-DB0F728962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6930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4A11B-AA74-4079-A499-F9E690F40D2F}" type="datetimeFigureOut">
              <a:rPr lang="zh-CN" altLang="en-US" smtClean="0"/>
              <a:t>2022/1/13/Thursday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56FC8-6758-4453-8338-DB0F728962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2540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24A11B-AA74-4079-A499-F9E690F40D2F}" type="datetimeFigureOut">
              <a:rPr lang="zh-CN" altLang="en-US" smtClean="0"/>
              <a:t>2022/1/13/Thursday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456FC8-6758-4453-8338-DB0F728962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3203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89.xml"/><Relationship Id="rId13" Type="http://schemas.openxmlformats.org/officeDocument/2006/relationships/image" Target="../media/image38.png"/><Relationship Id="rId3" Type="http://schemas.openxmlformats.org/officeDocument/2006/relationships/tags" Target="../tags/tag84.xml"/><Relationship Id="rId7" Type="http://schemas.openxmlformats.org/officeDocument/2006/relationships/tags" Target="../tags/tag88.xml"/><Relationship Id="rId12" Type="http://schemas.openxmlformats.org/officeDocument/2006/relationships/image" Target="../media/image37.png"/><Relationship Id="rId2" Type="http://schemas.openxmlformats.org/officeDocument/2006/relationships/tags" Target="../tags/tag83.xml"/><Relationship Id="rId16" Type="http://schemas.openxmlformats.org/officeDocument/2006/relationships/image" Target="../media/image41.png"/><Relationship Id="rId1" Type="http://schemas.openxmlformats.org/officeDocument/2006/relationships/tags" Target="../tags/tag82.xml"/><Relationship Id="rId6" Type="http://schemas.openxmlformats.org/officeDocument/2006/relationships/tags" Target="../tags/tag87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86.xml"/><Relationship Id="rId15" Type="http://schemas.openxmlformats.org/officeDocument/2006/relationships/image" Target="../media/image40.png"/><Relationship Id="rId10" Type="http://schemas.openxmlformats.org/officeDocument/2006/relationships/tags" Target="../tags/tag91.xml"/><Relationship Id="rId4" Type="http://schemas.openxmlformats.org/officeDocument/2006/relationships/tags" Target="../tags/tag85.xml"/><Relationship Id="rId9" Type="http://schemas.openxmlformats.org/officeDocument/2006/relationships/tags" Target="../tags/tag90.xml"/><Relationship Id="rId14" Type="http://schemas.openxmlformats.org/officeDocument/2006/relationships/image" Target="../media/image3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99.xml"/><Relationship Id="rId13" Type="http://schemas.openxmlformats.org/officeDocument/2006/relationships/image" Target="../media/image43.png"/><Relationship Id="rId3" Type="http://schemas.openxmlformats.org/officeDocument/2006/relationships/tags" Target="../tags/tag94.xml"/><Relationship Id="rId7" Type="http://schemas.openxmlformats.org/officeDocument/2006/relationships/tags" Target="../tags/tag98.xml"/><Relationship Id="rId12" Type="http://schemas.openxmlformats.org/officeDocument/2006/relationships/image" Target="../media/image42.png"/><Relationship Id="rId2" Type="http://schemas.openxmlformats.org/officeDocument/2006/relationships/tags" Target="../tags/tag93.xml"/><Relationship Id="rId16" Type="http://schemas.openxmlformats.org/officeDocument/2006/relationships/image" Target="../media/image46.png"/><Relationship Id="rId1" Type="http://schemas.openxmlformats.org/officeDocument/2006/relationships/tags" Target="../tags/tag92.xml"/><Relationship Id="rId6" Type="http://schemas.openxmlformats.org/officeDocument/2006/relationships/tags" Target="../tags/tag97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96.xml"/><Relationship Id="rId15" Type="http://schemas.openxmlformats.org/officeDocument/2006/relationships/image" Target="../media/image45.png"/><Relationship Id="rId10" Type="http://schemas.openxmlformats.org/officeDocument/2006/relationships/tags" Target="../tags/tag101.xml"/><Relationship Id="rId4" Type="http://schemas.openxmlformats.org/officeDocument/2006/relationships/tags" Target="../tags/tag95.xml"/><Relationship Id="rId9" Type="http://schemas.openxmlformats.org/officeDocument/2006/relationships/tags" Target="../tags/tag100.xml"/><Relationship Id="rId14" Type="http://schemas.openxmlformats.org/officeDocument/2006/relationships/image" Target="../media/image4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109.xml"/><Relationship Id="rId13" Type="http://schemas.openxmlformats.org/officeDocument/2006/relationships/image" Target="../media/image3.jpg"/><Relationship Id="rId3" Type="http://schemas.openxmlformats.org/officeDocument/2006/relationships/tags" Target="../tags/tag104.xml"/><Relationship Id="rId7" Type="http://schemas.openxmlformats.org/officeDocument/2006/relationships/tags" Target="../tags/tag108.xml"/><Relationship Id="rId12" Type="http://schemas.openxmlformats.org/officeDocument/2006/relationships/image" Target="../media/image2.jpg"/><Relationship Id="rId2" Type="http://schemas.openxmlformats.org/officeDocument/2006/relationships/tags" Target="../tags/tag103.xml"/><Relationship Id="rId1" Type="http://schemas.openxmlformats.org/officeDocument/2006/relationships/tags" Target="../tags/tag102.xml"/><Relationship Id="rId6" Type="http://schemas.openxmlformats.org/officeDocument/2006/relationships/tags" Target="../tags/tag107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106.xml"/><Relationship Id="rId10" Type="http://schemas.openxmlformats.org/officeDocument/2006/relationships/tags" Target="../tags/tag111.xml"/><Relationship Id="rId4" Type="http://schemas.openxmlformats.org/officeDocument/2006/relationships/tags" Target="../tags/tag105.xml"/><Relationship Id="rId9" Type="http://schemas.openxmlformats.org/officeDocument/2006/relationships/tags" Target="../tags/tag110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119.xml"/><Relationship Id="rId13" Type="http://schemas.openxmlformats.org/officeDocument/2006/relationships/image" Target="../media/image4.jpg"/><Relationship Id="rId18" Type="http://schemas.openxmlformats.org/officeDocument/2006/relationships/image" Target="../media/image9.jpg"/><Relationship Id="rId3" Type="http://schemas.openxmlformats.org/officeDocument/2006/relationships/tags" Target="../tags/tag114.xml"/><Relationship Id="rId7" Type="http://schemas.openxmlformats.org/officeDocument/2006/relationships/tags" Target="../tags/tag118.xml"/><Relationship Id="rId12" Type="http://schemas.openxmlformats.org/officeDocument/2006/relationships/image" Target="../media/image2.jpg"/><Relationship Id="rId17" Type="http://schemas.openxmlformats.org/officeDocument/2006/relationships/image" Target="../media/image8.jpg"/><Relationship Id="rId2" Type="http://schemas.openxmlformats.org/officeDocument/2006/relationships/tags" Target="../tags/tag113.xml"/><Relationship Id="rId16" Type="http://schemas.openxmlformats.org/officeDocument/2006/relationships/image" Target="../media/image7.jpg"/><Relationship Id="rId1" Type="http://schemas.openxmlformats.org/officeDocument/2006/relationships/tags" Target="../tags/tag112.xml"/><Relationship Id="rId6" Type="http://schemas.openxmlformats.org/officeDocument/2006/relationships/tags" Target="../tags/tag117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116.xml"/><Relationship Id="rId15" Type="http://schemas.openxmlformats.org/officeDocument/2006/relationships/image" Target="../media/image6.jpg"/><Relationship Id="rId10" Type="http://schemas.openxmlformats.org/officeDocument/2006/relationships/tags" Target="../tags/tag121.xml"/><Relationship Id="rId19" Type="http://schemas.openxmlformats.org/officeDocument/2006/relationships/image" Target="../media/image10.jpg"/><Relationship Id="rId4" Type="http://schemas.openxmlformats.org/officeDocument/2006/relationships/tags" Target="../tags/tag115.xml"/><Relationship Id="rId9" Type="http://schemas.openxmlformats.org/officeDocument/2006/relationships/tags" Target="../tags/tag120.xml"/><Relationship Id="rId14" Type="http://schemas.openxmlformats.org/officeDocument/2006/relationships/image" Target="../media/image5.jp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129.xml"/><Relationship Id="rId13" Type="http://schemas.openxmlformats.org/officeDocument/2006/relationships/image" Target="../media/image8.jpg"/><Relationship Id="rId3" Type="http://schemas.openxmlformats.org/officeDocument/2006/relationships/tags" Target="../tags/tag124.xml"/><Relationship Id="rId7" Type="http://schemas.openxmlformats.org/officeDocument/2006/relationships/tags" Target="../tags/tag128.xml"/><Relationship Id="rId12" Type="http://schemas.openxmlformats.org/officeDocument/2006/relationships/image" Target="../media/image6.jpg"/><Relationship Id="rId17" Type="http://schemas.openxmlformats.org/officeDocument/2006/relationships/image" Target="../media/image3.jpg"/><Relationship Id="rId2" Type="http://schemas.openxmlformats.org/officeDocument/2006/relationships/tags" Target="../tags/tag123.xml"/><Relationship Id="rId16" Type="http://schemas.openxmlformats.org/officeDocument/2006/relationships/image" Target="../media/image12.jpg"/><Relationship Id="rId1" Type="http://schemas.openxmlformats.org/officeDocument/2006/relationships/tags" Target="../tags/tag122.xml"/><Relationship Id="rId6" Type="http://schemas.openxmlformats.org/officeDocument/2006/relationships/tags" Target="../tags/tag127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126.xml"/><Relationship Id="rId15" Type="http://schemas.openxmlformats.org/officeDocument/2006/relationships/image" Target="../media/image11.jpg"/><Relationship Id="rId10" Type="http://schemas.openxmlformats.org/officeDocument/2006/relationships/tags" Target="../tags/tag131.xml"/><Relationship Id="rId4" Type="http://schemas.openxmlformats.org/officeDocument/2006/relationships/tags" Target="../tags/tag125.xml"/><Relationship Id="rId9" Type="http://schemas.openxmlformats.org/officeDocument/2006/relationships/tags" Target="../tags/tag130.xml"/><Relationship Id="rId14" Type="http://schemas.openxmlformats.org/officeDocument/2006/relationships/image" Target="../media/image10.jp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139.xml"/><Relationship Id="rId3" Type="http://schemas.openxmlformats.org/officeDocument/2006/relationships/tags" Target="../tags/tag134.xml"/><Relationship Id="rId7" Type="http://schemas.openxmlformats.org/officeDocument/2006/relationships/tags" Target="../tags/tag138.xml"/><Relationship Id="rId12" Type="http://schemas.openxmlformats.org/officeDocument/2006/relationships/image" Target="../media/image47.png"/><Relationship Id="rId2" Type="http://schemas.openxmlformats.org/officeDocument/2006/relationships/tags" Target="../tags/tag133.xml"/><Relationship Id="rId1" Type="http://schemas.openxmlformats.org/officeDocument/2006/relationships/tags" Target="../tags/tag132.xml"/><Relationship Id="rId6" Type="http://schemas.openxmlformats.org/officeDocument/2006/relationships/tags" Target="../tags/tag137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136.xml"/><Relationship Id="rId10" Type="http://schemas.openxmlformats.org/officeDocument/2006/relationships/tags" Target="../tags/tag141.xml"/><Relationship Id="rId4" Type="http://schemas.openxmlformats.org/officeDocument/2006/relationships/tags" Target="../tags/tag135.xml"/><Relationship Id="rId9" Type="http://schemas.openxmlformats.org/officeDocument/2006/relationships/tags" Target="../tags/tag140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149.xml"/><Relationship Id="rId3" Type="http://schemas.openxmlformats.org/officeDocument/2006/relationships/tags" Target="../tags/tag144.xml"/><Relationship Id="rId7" Type="http://schemas.openxmlformats.org/officeDocument/2006/relationships/tags" Target="../tags/tag148.xml"/><Relationship Id="rId12" Type="http://schemas.openxmlformats.org/officeDocument/2006/relationships/image" Target="../media/image48.png"/><Relationship Id="rId2" Type="http://schemas.openxmlformats.org/officeDocument/2006/relationships/tags" Target="../tags/tag143.xml"/><Relationship Id="rId1" Type="http://schemas.openxmlformats.org/officeDocument/2006/relationships/tags" Target="../tags/tag142.xml"/><Relationship Id="rId6" Type="http://schemas.openxmlformats.org/officeDocument/2006/relationships/tags" Target="../tags/tag147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146.xml"/><Relationship Id="rId10" Type="http://schemas.openxmlformats.org/officeDocument/2006/relationships/tags" Target="../tags/tag151.xml"/><Relationship Id="rId4" Type="http://schemas.openxmlformats.org/officeDocument/2006/relationships/tags" Target="../tags/tag145.xml"/><Relationship Id="rId9" Type="http://schemas.openxmlformats.org/officeDocument/2006/relationships/tags" Target="../tags/tag150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tags" Target="../tags/tag159.xml"/><Relationship Id="rId3" Type="http://schemas.openxmlformats.org/officeDocument/2006/relationships/tags" Target="../tags/tag154.xml"/><Relationship Id="rId7" Type="http://schemas.openxmlformats.org/officeDocument/2006/relationships/tags" Target="../tags/tag158.xml"/><Relationship Id="rId12" Type="http://schemas.openxmlformats.org/officeDocument/2006/relationships/image" Target="../media/image49.png"/><Relationship Id="rId2" Type="http://schemas.openxmlformats.org/officeDocument/2006/relationships/tags" Target="../tags/tag153.xml"/><Relationship Id="rId1" Type="http://schemas.openxmlformats.org/officeDocument/2006/relationships/tags" Target="../tags/tag152.xml"/><Relationship Id="rId6" Type="http://schemas.openxmlformats.org/officeDocument/2006/relationships/tags" Target="../tags/tag157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156.xml"/><Relationship Id="rId10" Type="http://schemas.openxmlformats.org/officeDocument/2006/relationships/tags" Target="../tags/tag161.xml"/><Relationship Id="rId4" Type="http://schemas.openxmlformats.org/officeDocument/2006/relationships/tags" Target="../tags/tag155.xml"/><Relationship Id="rId9" Type="http://schemas.openxmlformats.org/officeDocument/2006/relationships/tags" Target="../tags/tag160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tags" Target="../tags/tag169.xml"/><Relationship Id="rId3" Type="http://schemas.openxmlformats.org/officeDocument/2006/relationships/tags" Target="../tags/tag164.xml"/><Relationship Id="rId7" Type="http://schemas.openxmlformats.org/officeDocument/2006/relationships/tags" Target="../tags/tag168.xml"/><Relationship Id="rId12" Type="http://schemas.openxmlformats.org/officeDocument/2006/relationships/image" Target="../media/image50.png"/><Relationship Id="rId2" Type="http://schemas.openxmlformats.org/officeDocument/2006/relationships/tags" Target="../tags/tag163.xml"/><Relationship Id="rId1" Type="http://schemas.openxmlformats.org/officeDocument/2006/relationships/tags" Target="../tags/tag162.xml"/><Relationship Id="rId6" Type="http://schemas.openxmlformats.org/officeDocument/2006/relationships/tags" Target="../tags/tag167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166.xml"/><Relationship Id="rId10" Type="http://schemas.openxmlformats.org/officeDocument/2006/relationships/tags" Target="../tags/tag171.xml"/><Relationship Id="rId4" Type="http://schemas.openxmlformats.org/officeDocument/2006/relationships/tags" Target="../tags/tag165.xml"/><Relationship Id="rId9" Type="http://schemas.openxmlformats.org/officeDocument/2006/relationships/tags" Target="../tags/tag170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tags" Target="../tags/tag179.xml"/><Relationship Id="rId3" Type="http://schemas.openxmlformats.org/officeDocument/2006/relationships/tags" Target="../tags/tag174.xml"/><Relationship Id="rId7" Type="http://schemas.openxmlformats.org/officeDocument/2006/relationships/tags" Target="../tags/tag178.xml"/><Relationship Id="rId12" Type="http://schemas.openxmlformats.org/officeDocument/2006/relationships/image" Target="../media/image51.png"/><Relationship Id="rId2" Type="http://schemas.openxmlformats.org/officeDocument/2006/relationships/tags" Target="../tags/tag173.xml"/><Relationship Id="rId1" Type="http://schemas.openxmlformats.org/officeDocument/2006/relationships/tags" Target="../tags/tag172.xml"/><Relationship Id="rId6" Type="http://schemas.openxmlformats.org/officeDocument/2006/relationships/tags" Target="../tags/tag177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176.xml"/><Relationship Id="rId10" Type="http://schemas.openxmlformats.org/officeDocument/2006/relationships/tags" Target="../tags/tag181.xml"/><Relationship Id="rId4" Type="http://schemas.openxmlformats.org/officeDocument/2006/relationships/tags" Target="../tags/tag175.xml"/><Relationship Id="rId9" Type="http://schemas.openxmlformats.org/officeDocument/2006/relationships/tags" Target="../tags/tag180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image" Target="../media/image1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18.xml"/><Relationship Id="rId3" Type="http://schemas.openxmlformats.org/officeDocument/2006/relationships/tags" Target="../tags/tag13.xml"/><Relationship Id="rId7" Type="http://schemas.openxmlformats.org/officeDocument/2006/relationships/tags" Target="../tags/tag17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tags" Target="../tags/tag16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15.xml"/><Relationship Id="rId10" Type="http://schemas.openxmlformats.org/officeDocument/2006/relationships/tags" Target="../tags/tag20.xml"/><Relationship Id="rId4" Type="http://schemas.openxmlformats.org/officeDocument/2006/relationships/tags" Target="../tags/tag14.xml"/><Relationship Id="rId9" Type="http://schemas.openxmlformats.org/officeDocument/2006/relationships/tags" Target="../tags/tag19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28.xml"/><Relationship Id="rId13" Type="http://schemas.openxmlformats.org/officeDocument/2006/relationships/image" Target="../media/image3.png"/><Relationship Id="rId18" Type="http://schemas.openxmlformats.org/officeDocument/2006/relationships/image" Target="../media/image8.png"/><Relationship Id="rId3" Type="http://schemas.openxmlformats.org/officeDocument/2006/relationships/tags" Target="../tags/tag23.xml"/><Relationship Id="rId7" Type="http://schemas.openxmlformats.org/officeDocument/2006/relationships/tags" Target="../tags/tag27.xml"/><Relationship Id="rId12" Type="http://schemas.openxmlformats.org/officeDocument/2006/relationships/image" Target="../media/image2.png"/><Relationship Id="rId17" Type="http://schemas.openxmlformats.org/officeDocument/2006/relationships/image" Target="../media/image7.png"/><Relationship Id="rId2" Type="http://schemas.openxmlformats.org/officeDocument/2006/relationships/tags" Target="../tags/tag22.xml"/><Relationship Id="rId16" Type="http://schemas.openxmlformats.org/officeDocument/2006/relationships/image" Target="../media/image6.png"/><Relationship Id="rId1" Type="http://schemas.openxmlformats.org/officeDocument/2006/relationships/tags" Target="../tags/tag21.xml"/><Relationship Id="rId6" Type="http://schemas.openxmlformats.org/officeDocument/2006/relationships/tags" Target="../tags/tag26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25.xml"/><Relationship Id="rId15" Type="http://schemas.openxmlformats.org/officeDocument/2006/relationships/image" Target="../media/image5.png"/><Relationship Id="rId10" Type="http://schemas.openxmlformats.org/officeDocument/2006/relationships/tags" Target="../tags/tag30.xml"/><Relationship Id="rId4" Type="http://schemas.openxmlformats.org/officeDocument/2006/relationships/tags" Target="../tags/tag24.xml"/><Relationship Id="rId9" Type="http://schemas.openxmlformats.org/officeDocument/2006/relationships/tags" Target="../tags/tag29.xml"/><Relationship Id="rId1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38.xml"/><Relationship Id="rId13" Type="http://schemas.openxmlformats.org/officeDocument/2006/relationships/image" Target="../media/image10.png"/><Relationship Id="rId3" Type="http://schemas.openxmlformats.org/officeDocument/2006/relationships/tags" Target="../tags/tag33.xml"/><Relationship Id="rId7" Type="http://schemas.openxmlformats.org/officeDocument/2006/relationships/tags" Target="../tags/tag37.xml"/><Relationship Id="rId12" Type="http://schemas.openxmlformats.org/officeDocument/2006/relationships/image" Target="../media/image9.png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6" Type="http://schemas.openxmlformats.org/officeDocument/2006/relationships/tags" Target="../tags/tag36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35.xml"/><Relationship Id="rId15" Type="http://schemas.openxmlformats.org/officeDocument/2006/relationships/image" Target="../media/image12.png"/><Relationship Id="rId10" Type="http://schemas.openxmlformats.org/officeDocument/2006/relationships/tags" Target="../tags/tag40.xml"/><Relationship Id="rId4" Type="http://schemas.openxmlformats.org/officeDocument/2006/relationships/tags" Target="../tags/tag34.xml"/><Relationship Id="rId9" Type="http://schemas.openxmlformats.org/officeDocument/2006/relationships/tags" Target="../tags/tag39.xml"/><Relationship Id="rId1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48.xml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tags" Target="../tags/tag43.xml"/><Relationship Id="rId7" Type="http://schemas.openxmlformats.org/officeDocument/2006/relationships/tags" Target="../tags/tag47.xml"/><Relationship Id="rId12" Type="http://schemas.openxmlformats.org/officeDocument/2006/relationships/slideLayout" Target="../slideLayouts/slideLayout7.xml"/><Relationship Id="rId17" Type="http://schemas.openxmlformats.org/officeDocument/2006/relationships/image" Target="../media/image17.png"/><Relationship Id="rId2" Type="http://schemas.openxmlformats.org/officeDocument/2006/relationships/tags" Target="../tags/tag42.xml"/><Relationship Id="rId16" Type="http://schemas.openxmlformats.org/officeDocument/2006/relationships/image" Target="../media/image16.png"/><Relationship Id="rId1" Type="http://schemas.openxmlformats.org/officeDocument/2006/relationships/tags" Target="../tags/tag41.xml"/><Relationship Id="rId6" Type="http://schemas.openxmlformats.org/officeDocument/2006/relationships/tags" Target="../tags/tag46.xml"/><Relationship Id="rId11" Type="http://schemas.openxmlformats.org/officeDocument/2006/relationships/tags" Target="../tags/tag51.xml"/><Relationship Id="rId5" Type="http://schemas.openxmlformats.org/officeDocument/2006/relationships/tags" Target="../tags/tag45.xml"/><Relationship Id="rId15" Type="http://schemas.openxmlformats.org/officeDocument/2006/relationships/image" Target="../media/image15.png"/><Relationship Id="rId10" Type="http://schemas.openxmlformats.org/officeDocument/2006/relationships/tags" Target="../tags/tag50.xml"/><Relationship Id="rId4" Type="http://schemas.openxmlformats.org/officeDocument/2006/relationships/tags" Target="../tags/tag44.xml"/><Relationship Id="rId9" Type="http://schemas.openxmlformats.org/officeDocument/2006/relationships/tags" Target="../tags/tag49.xml"/><Relationship Id="rId1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59.xml"/><Relationship Id="rId13" Type="http://schemas.openxmlformats.org/officeDocument/2006/relationships/image" Target="../media/image20.png"/><Relationship Id="rId3" Type="http://schemas.openxmlformats.org/officeDocument/2006/relationships/tags" Target="../tags/tag54.xml"/><Relationship Id="rId7" Type="http://schemas.openxmlformats.org/officeDocument/2006/relationships/tags" Target="../tags/tag58.xml"/><Relationship Id="rId12" Type="http://schemas.openxmlformats.org/officeDocument/2006/relationships/image" Target="../media/image19.png"/><Relationship Id="rId2" Type="http://schemas.openxmlformats.org/officeDocument/2006/relationships/tags" Target="../tags/tag53.xml"/><Relationship Id="rId1" Type="http://schemas.openxmlformats.org/officeDocument/2006/relationships/tags" Target="../tags/tag52.xml"/><Relationship Id="rId6" Type="http://schemas.openxmlformats.org/officeDocument/2006/relationships/tags" Target="../tags/tag57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56.xml"/><Relationship Id="rId15" Type="http://schemas.openxmlformats.org/officeDocument/2006/relationships/image" Target="../media/image22.png"/><Relationship Id="rId10" Type="http://schemas.openxmlformats.org/officeDocument/2006/relationships/tags" Target="../tags/tag61.xml"/><Relationship Id="rId4" Type="http://schemas.openxmlformats.org/officeDocument/2006/relationships/tags" Target="../tags/tag55.xml"/><Relationship Id="rId9" Type="http://schemas.openxmlformats.org/officeDocument/2006/relationships/tags" Target="../tags/tag60.xml"/><Relationship Id="rId1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69.xml"/><Relationship Id="rId13" Type="http://schemas.openxmlformats.org/officeDocument/2006/relationships/image" Target="../media/image24.png"/><Relationship Id="rId3" Type="http://schemas.openxmlformats.org/officeDocument/2006/relationships/tags" Target="../tags/tag64.xml"/><Relationship Id="rId7" Type="http://schemas.openxmlformats.org/officeDocument/2006/relationships/tags" Target="../tags/tag68.xml"/><Relationship Id="rId12" Type="http://schemas.openxmlformats.org/officeDocument/2006/relationships/image" Target="../media/image23.png"/><Relationship Id="rId2" Type="http://schemas.openxmlformats.org/officeDocument/2006/relationships/tags" Target="../tags/tag63.xml"/><Relationship Id="rId16" Type="http://schemas.openxmlformats.org/officeDocument/2006/relationships/image" Target="../media/image27.png"/><Relationship Id="rId1" Type="http://schemas.openxmlformats.org/officeDocument/2006/relationships/tags" Target="../tags/tag62.xml"/><Relationship Id="rId6" Type="http://schemas.openxmlformats.org/officeDocument/2006/relationships/tags" Target="../tags/tag67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66.xml"/><Relationship Id="rId15" Type="http://schemas.openxmlformats.org/officeDocument/2006/relationships/image" Target="../media/image26.png"/><Relationship Id="rId10" Type="http://schemas.openxmlformats.org/officeDocument/2006/relationships/tags" Target="../tags/tag71.xml"/><Relationship Id="rId4" Type="http://schemas.openxmlformats.org/officeDocument/2006/relationships/tags" Target="../tags/tag65.xml"/><Relationship Id="rId9" Type="http://schemas.openxmlformats.org/officeDocument/2006/relationships/tags" Target="../tags/tag70.xml"/><Relationship Id="rId1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79.xml"/><Relationship Id="rId13" Type="http://schemas.openxmlformats.org/officeDocument/2006/relationships/image" Target="../media/image29.png"/><Relationship Id="rId18" Type="http://schemas.openxmlformats.org/officeDocument/2006/relationships/image" Target="../media/image34.png"/><Relationship Id="rId3" Type="http://schemas.openxmlformats.org/officeDocument/2006/relationships/tags" Target="../tags/tag74.xml"/><Relationship Id="rId7" Type="http://schemas.openxmlformats.org/officeDocument/2006/relationships/tags" Target="../tags/tag78.xml"/><Relationship Id="rId12" Type="http://schemas.openxmlformats.org/officeDocument/2006/relationships/image" Target="../media/image28.png"/><Relationship Id="rId17" Type="http://schemas.openxmlformats.org/officeDocument/2006/relationships/image" Target="../media/image33.png"/><Relationship Id="rId2" Type="http://schemas.openxmlformats.org/officeDocument/2006/relationships/tags" Target="../tags/tag73.xml"/><Relationship Id="rId16" Type="http://schemas.openxmlformats.org/officeDocument/2006/relationships/image" Target="../media/image32.png"/><Relationship Id="rId20" Type="http://schemas.openxmlformats.org/officeDocument/2006/relationships/image" Target="../media/image36.png"/><Relationship Id="rId1" Type="http://schemas.openxmlformats.org/officeDocument/2006/relationships/tags" Target="../tags/tag72.xml"/><Relationship Id="rId6" Type="http://schemas.openxmlformats.org/officeDocument/2006/relationships/tags" Target="../tags/tag77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76.xml"/><Relationship Id="rId15" Type="http://schemas.openxmlformats.org/officeDocument/2006/relationships/image" Target="../media/image31.png"/><Relationship Id="rId10" Type="http://schemas.openxmlformats.org/officeDocument/2006/relationships/tags" Target="../tags/tag81.xml"/><Relationship Id="rId19" Type="http://schemas.openxmlformats.org/officeDocument/2006/relationships/image" Target="../media/image35.png"/><Relationship Id="rId4" Type="http://schemas.openxmlformats.org/officeDocument/2006/relationships/tags" Target="../tags/tag75.xml"/><Relationship Id="rId9" Type="http://schemas.openxmlformats.org/officeDocument/2006/relationships/tags" Target="../tags/tag80.xml"/><Relationship Id="rId1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: 形状 1">
            <a:extLst>
              <a:ext uri="{FF2B5EF4-FFF2-40B4-BE49-F238E27FC236}">
                <a16:creationId xmlns="" xmlns:a16="http://schemas.microsoft.com/office/drawing/2014/main" id="{FB3B779C-3637-46BC-8987-8D61436C342F}"/>
              </a:ext>
            </a:extLst>
          </p:cNvPr>
          <p:cNvSpPr/>
          <p:nvPr/>
        </p:nvSpPr>
        <p:spPr>
          <a:xfrm rot="18900000">
            <a:off x="-630007" y="-1516702"/>
            <a:ext cx="13470384" cy="9909774"/>
          </a:xfrm>
          <a:custGeom>
            <a:avLst/>
            <a:gdLst>
              <a:gd name="connsiteX0" fmla="*/ 6642634 w 13470384"/>
              <a:gd name="connsiteY0" fmla="*/ 0 h 9909774"/>
              <a:gd name="connsiteX1" fmla="*/ 13470384 w 13470384"/>
              <a:gd name="connsiteY1" fmla="*/ 6827751 h 9909774"/>
              <a:gd name="connsiteX2" fmla="*/ 10388361 w 13470384"/>
              <a:gd name="connsiteY2" fmla="*/ 9909774 h 9909774"/>
              <a:gd name="connsiteX3" fmla="*/ 6853730 w 13470384"/>
              <a:gd name="connsiteY3" fmla="*/ 9909773 h 9909774"/>
              <a:gd name="connsiteX4" fmla="*/ 0 w 13470384"/>
              <a:gd name="connsiteY4" fmla="*/ 3056043 h 9909774"/>
              <a:gd name="connsiteX5" fmla="*/ 2980943 w 13470384"/>
              <a:gd name="connsiteY5" fmla="*/ 75100 h 9909774"/>
              <a:gd name="connsiteX6" fmla="*/ 3081785 w 13470384"/>
              <a:gd name="connsiteY6" fmla="*/ 57092 h 9909774"/>
              <a:gd name="connsiteX7" fmla="*/ 3836365 w 13470384"/>
              <a:gd name="connsiteY7" fmla="*/ 0 h 9909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470384" h="9909774">
                <a:moveTo>
                  <a:pt x="6642634" y="0"/>
                </a:moveTo>
                <a:lnTo>
                  <a:pt x="13470384" y="6827751"/>
                </a:lnTo>
                <a:lnTo>
                  <a:pt x="10388361" y="9909774"/>
                </a:lnTo>
                <a:lnTo>
                  <a:pt x="6853730" y="9909773"/>
                </a:lnTo>
                <a:lnTo>
                  <a:pt x="0" y="3056043"/>
                </a:lnTo>
                <a:lnTo>
                  <a:pt x="2980943" y="75100"/>
                </a:lnTo>
                <a:lnTo>
                  <a:pt x="3081785" y="57092"/>
                </a:lnTo>
                <a:cubicBezTo>
                  <a:pt x="3327823" y="19498"/>
                  <a:pt x="3579817" y="0"/>
                  <a:pt x="3836365" y="0"/>
                </a:cubicBezTo>
                <a:close/>
              </a:path>
            </a:pathLst>
          </a:custGeom>
          <a:gradFill>
            <a:gsLst>
              <a:gs pos="0">
                <a:srgbClr val="71DAFF"/>
              </a:gs>
              <a:gs pos="100000">
                <a:srgbClr val="0099FF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>
            <a:extLst>
              <a:ext uri="{FF2B5EF4-FFF2-40B4-BE49-F238E27FC236}">
                <a16:creationId xmlns="" xmlns:a16="http://schemas.microsoft.com/office/drawing/2014/main" id="{E1E7B22B-95D9-4B6C-9CC8-7AF90C8DCD72}"/>
              </a:ext>
            </a:extLst>
          </p:cNvPr>
          <p:cNvSpPr/>
          <p:nvPr/>
        </p:nvSpPr>
        <p:spPr>
          <a:xfrm rot="18900000">
            <a:off x="6804530" y="833047"/>
            <a:ext cx="5966590" cy="3528632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62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="" xmlns:a16="http://schemas.microsoft.com/office/drawing/2014/main" id="{C20C7102-1D46-4638-9F86-71B8FF2D008E}"/>
              </a:ext>
            </a:extLst>
          </p:cNvPr>
          <p:cNvSpPr/>
          <p:nvPr/>
        </p:nvSpPr>
        <p:spPr>
          <a:xfrm>
            <a:off x="2479535" y="703385"/>
            <a:ext cx="1443016" cy="1443016"/>
          </a:xfrm>
          <a:prstGeom prst="ellipse">
            <a:avLst/>
          </a:prstGeom>
          <a:solidFill>
            <a:schemeClr val="bg1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="" xmlns:a16="http://schemas.microsoft.com/office/drawing/2014/main" id="{1F5799BD-8C6E-4805-BE2F-DAD209683F8F}"/>
              </a:ext>
            </a:extLst>
          </p:cNvPr>
          <p:cNvSpPr>
            <a:spLocks noChangeAspect="1"/>
          </p:cNvSpPr>
          <p:nvPr/>
        </p:nvSpPr>
        <p:spPr>
          <a:xfrm>
            <a:off x="7666808" y="5523410"/>
            <a:ext cx="792000" cy="792000"/>
          </a:xfrm>
          <a:prstGeom prst="ellipse">
            <a:avLst/>
          </a:prstGeom>
          <a:solidFill>
            <a:schemeClr val="bg1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="" xmlns:a16="http://schemas.microsoft.com/office/drawing/2014/main" id="{01E44660-980B-4C7E-B358-F04844AB23D9}"/>
              </a:ext>
            </a:extLst>
          </p:cNvPr>
          <p:cNvSpPr/>
          <p:nvPr/>
        </p:nvSpPr>
        <p:spPr>
          <a:xfrm>
            <a:off x="1054236" y="5604578"/>
            <a:ext cx="515484" cy="515484"/>
          </a:xfrm>
          <a:prstGeom prst="ellipse">
            <a:avLst/>
          </a:prstGeom>
          <a:noFill/>
          <a:ln w="25400">
            <a:solidFill>
              <a:schemeClr val="bg1"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="" xmlns:a16="http://schemas.microsoft.com/office/drawing/2014/main" id="{F61B81D8-1F2E-4A26-8F7D-E3B132CE4F7A}"/>
              </a:ext>
            </a:extLst>
          </p:cNvPr>
          <p:cNvSpPr/>
          <p:nvPr/>
        </p:nvSpPr>
        <p:spPr>
          <a:xfrm>
            <a:off x="497614" y="2565270"/>
            <a:ext cx="6430758" cy="1569660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9600" spc="-300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  <a:cs typeface="OPPOSans L" panose="00020600040101010101" pitchFamily="18" charset="-122"/>
                <a:sym typeface="优设标题黑" panose="00000500000000000000" pitchFamily="2" charset="-122"/>
              </a:rPr>
              <a:t>学习汇报</a:t>
            </a:r>
            <a:endParaRPr lang="zh-CN" altLang="en-US" sz="9600" spc="-300" dirty="0">
              <a:solidFill>
                <a:schemeClr val="bg1"/>
              </a:solidFill>
              <a:latin typeface="Adobe Gothic Std B" panose="020B0800000000000000" pitchFamily="34" charset="-128"/>
              <a:ea typeface="优设标题黑" panose="00000500000000000000" pitchFamily="2" charset="-122"/>
              <a:cs typeface="OPPOSans L" panose="00020600040101010101" pitchFamily="18" charset="-122"/>
              <a:sym typeface="优设标题黑" panose="00000500000000000000" pitchFamily="2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="" xmlns:a16="http://schemas.microsoft.com/office/drawing/2014/main" id="{A4848D7B-CA7F-4009-8478-8B6367BA632E}"/>
              </a:ext>
            </a:extLst>
          </p:cNvPr>
          <p:cNvSpPr txBox="1"/>
          <p:nvPr/>
        </p:nvSpPr>
        <p:spPr>
          <a:xfrm>
            <a:off x="1342239" y="4527377"/>
            <a:ext cx="2279546" cy="822305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1600" dirty="0">
                <a:solidFill>
                  <a:schemeClr val="bg2">
                    <a:lumMod val="25000"/>
                  </a:schemeClr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+mn-ea"/>
                <a:sym typeface="OPPOSans R" panose="00020600040101010101" pitchFamily="18" charset="-122"/>
              </a:rPr>
              <a:t>汇报人</a:t>
            </a:r>
            <a:r>
              <a:rPr lang="zh-CN" altLang="en-US" sz="1600" dirty="0" smtClean="0">
                <a:solidFill>
                  <a:schemeClr val="bg2">
                    <a:lumMod val="25000"/>
                  </a:schemeClr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+mn-ea"/>
                <a:sym typeface="OPPOSans R" panose="00020600040101010101" pitchFamily="18" charset="-122"/>
              </a:rPr>
              <a:t>：黄铭杰</a:t>
            </a:r>
            <a:endParaRPr lang="en-US" altLang="zh-CN" sz="1600" dirty="0" smtClean="0">
              <a:solidFill>
                <a:schemeClr val="bg2">
                  <a:lumMod val="25000"/>
                </a:schemeClr>
              </a:solidFill>
              <a:latin typeface="OPPOSans R" panose="00020600040101010101" pitchFamily="18" charset="-122"/>
              <a:ea typeface="OPPOSans R" panose="00020600040101010101" pitchFamily="18" charset="-122"/>
              <a:cs typeface="+mn-ea"/>
              <a:sym typeface="OPPOSans R" panose="00020600040101010101" pitchFamily="18" charset="-122"/>
            </a:endParaRPr>
          </a:p>
          <a:p>
            <a:r>
              <a:rPr lang="zh-CN" altLang="en-US" sz="1600" dirty="0">
                <a:solidFill>
                  <a:schemeClr val="bg2">
                    <a:lumMod val="25000"/>
                  </a:schemeClr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+mn-ea"/>
                <a:sym typeface="OPPOSans R" panose="00020600040101010101" pitchFamily="18" charset="-122"/>
              </a:rPr>
              <a:t>日</a:t>
            </a:r>
            <a:r>
              <a:rPr lang="zh-CN" altLang="en-US" sz="1600" dirty="0" smtClean="0">
                <a:solidFill>
                  <a:schemeClr val="bg2">
                    <a:lumMod val="25000"/>
                  </a:schemeClr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+mn-ea"/>
                <a:sym typeface="OPPOSans R" panose="00020600040101010101" pitchFamily="18" charset="-122"/>
              </a:rPr>
              <a:t>期：</a:t>
            </a:r>
            <a:r>
              <a:rPr lang="en-US" altLang="zh-CN" sz="1600" dirty="0" smtClean="0">
                <a:solidFill>
                  <a:schemeClr val="bg2">
                    <a:lumMod val="25000"/>
                  </a:schemeClr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+mn-ea"/>
                <a:sym typeface="OPPOSans R" panose="00020600040101010101" pitchFamily="18" charset="-122"/>
              </a:rPr>
              <a:t>2022.01.12</a:t>
            </a:r>
            <a:endParaRPr lang="zh-CN" altLang="en-US" sz="1600" dirty="0">
              <a:solidFill>
                <a:schemeClr val="bg2">
                  <a:lumMod val="25000"/>
                </a:schemeClr>
              </a:solidFill>
              <a:latin typeface="OPPOSans R" panose="00020600040101010101" pitchFamily="18" charset="-122"/>
              <a:ea typeface="OPPOSans R" panose="00020600040101010101" pitchFamily="18" charset="-122"/>
              <a:cs typeface="+mn-ea"/>
              <a:sym typeface="OPPOSans R" panose="00020600040101010101" pitchFamily="18" charset="-122"/>
            </a:endParaRPr>
          </a:p>
        </p:txBody>
      </p:sp>
      <p:cxnSp>
        <p:nvCxnSpPr>
          <p:cNvPr id="18" name="直接连接符 17">
            <a:extLst>
              <a:ext uri="{FF2B5EF4-FFF2-40B4-BE49-F238E27FC236}">
                <a16:creationId xmlns="" xmlns:a16="http://schemas.microsoft.com/office/drawing/2014/main" id="{008895BF-896D-4B27-BB7F-162632F49719}"/>
              </a:ext>
            </a:extLst>
          </p:cNvPr>
          <p:cNvCxnSpPr>
            <a:cxnSpLocks/>
          </p:cNvCxnSpPr>
          <p:nvPr/>
        </p:nvCxnSpPr>
        <p:spPr>
          <a:xfrm flipH="1">
            <a:off x="5235186" y="-22406"/>
            <a:ext cx="1898064" cy="1851949"/>
          </a:xfrm>
          <a:prstGeom prst="line">
            <a:avLst/>
          </a:prstGeom>
          <a:ln>
            <a:solidFill>
              <a:schemeClr val="bg1">
                <a:alpha val="62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="" xmlns:a16="http://schemas.microsoft.com/office/drawing/2014/main" id="{4739FD00-1319-4D2C-9F29-5B77E10D96C9}"/>
              </a:ext>
            </a:extLst>
          </p:cNvPr>
          <p:cNvCxnSpPr>
            <a:cxnSpLocks/>
          </p:cNvCxnSpPr>
          <p:nvPr/>
        </p:nvCxnSpPr>
        <p:spPr>
          <a:xfrm flipH="1">
            <a:off x="6928372" y="-22406"/>
            <a:ext cx="949032" cy="925975"/>
          </a:xfrm>
          <a:prstGeom prst="line">
            <a:avLst/>
          </a:prstGeom>
          <a:ln>
            <a:solidFill>
              <a:schemeClr val="bg1">
                <a:alpha val="62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="" xmlns:a16="http://schemas.microsoft.com/office/drawing/2014/main" id="{8F08F939-CE49-4A75-91D7-E32FDAA5000F}"/>
              </a:ext>
            </a:extLst>
          </p:cNvPr>
          <p:cNvCxnSpPr>
            <a:cxnSpLocks/>
          </p:cNvCxnSpPr>
          <p:nvPr/>
        </p:nvCxnSpPr>
        <p:spPr>
          <a:xfrm flipH="1">
            <a:off x="2937466" y="4941340"/>
            <a:ext cx="1898064" cy="1851949"/>
          </a:xfrm>
          <a:prstGeom prst="line">
            <a:avLst/>
          </a:prstGeom>
          <a:ln>
            <a:solidFill>
              <a:schemeClr val="bg1">
                <a:alpha val="62000"/>
              </a:schemeClr>
            </a:solidFill>
            <a:headEnd type="oval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="" xmlns:a16="http://schemas.microsoft.com/office/drawing/2014/main" id="{1FCE7448-99EE-4EB5-80BE-33207DFE8B54}"/>
              </a:ext>
            </a:extLst>
          </p:cNvPr>
          <p:cNvCxnSpPr>
            <a:cxnSpLocks/>
          </p:cNvCxnSpPr>
          <p:nvPr/>
        </p:nvCxnSpPr>
        <p:spPr>
          <a:xfrm flipH="1">
            <a:off x="2118370" y="5916660"/>
            <a:ext cx="949032" cy="925975"/>
          </a:xfrm>
          <a:prstGeom prst="line">
            <a:avLst/>
          </a:prstGeom>
          <a:ln>
            <a:solidFill>
              <a:schemeClr val="bg1">
                <a:alpha val="62000"/>
              </a:schemeClr>
            </a:solidFill>
            <a:headEnd type="oval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654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A-圆角矩形 27">
            <a:extLst>
              <a:ext uri="{FF2B5EF4-FFF2-40B4-BE49-F238E27FC236}">
                <a16:creationId xmlns="" xmlns:a16="http://schemas.microsoft.com/office/drawing/2014/main" id="{13005FF2-6B05-4FE1-98E2-CA4A27173FB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 rot="18900000">
            <a:off x="-57560" y="687519"/>
            <a:ext cx="1176560" cy="375438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>
                  <a:lumMod val="95000"/>
                  <a:alpha val="0"/>
                </a:schemeClr>
              </a:gs>
              <a:gs pos="0">
                <a:schemeClr val="bg1">
                  <a:lumMod val="85000"/>
                  <a:alpha val="91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PA-圆角矩形 22">
            <a:extLst>
              <a:ext uri="{FF2B5EF4-FFF2-40B4-BE49-F238E27FC236}">
                <a16:creationId xmlns="" xmlns:a16="http://schemas.microsoft.com/office/drawing/2014/main" id="{14DD5478-7535-40AF-8644-D835B9E90B38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 rot="18900000">
            <a:off x="-39566" y="469079"/>
            <a:ext cx="1176560" cy="375438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rgbClr val="00B0F0">
                  <a:alpha val="0"/>
                </a:srgbClr>
              </a:gs>
              <a:gs pos="0">
                <a:srgbClr val="00B0F0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0" name="PA-直接连接符 39">
            <a:extLst>
              <a:ext uri="{FF2B5EF4-FFF2-40B4-BE49-F238E27FC236}">
                <a16:creationId xmlns="" xmlns:a16="http://schemas.microsoft.com/office/drawing/2014/main" id="{D3DA3F7B-58C7-449E-9C19-C7E8E3FA5D49}"/>
              </a:ext>
            </a:extLst>
          </p:cNvPr>
          <p:cNvCxnSpPr>
            <a:cxnSpLocks/>
          </p:cNvCxnSpPr>
          <p:nvPr>
            <p:custDataLst>
              <p:tags r:id="rId3"/>
            </p:custDataLst>
          </p:nvPr>
        </p:nvCxnSpPr>
        <p:spPr>
          <a:xfrm>
            <a:off x="11351121" y="1016000"/>
            <a:ext cx="444639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PA-直接连接符 24">
            <a:extLst>
              <a:ext uri="{FF2B5EF4-FFF2-40B4-BE49-F238E27FC236}">
                <a16:creationId xmlns="" xmlns:a16="http://schemas.microsoft.com/office/drawing/2014/main" id="{1542BC53-461E-489D-819D-0C715B228E84}"/>
              </a:ext>
            </a:extLst>
          </p:cNvPr>
          <p:cNvCxnSpPr>
            <a:cxnSpLocks/>
          </p:cNvCxnSpPr>
          <p:nvPr>
            <p:custDataLst>
              <p:tags r:id="rId4"/>
            </p:custDataLst>
          </p:nvPr>
        </p:nvCxnSpPr>
        <p:spPr>
          <a:xfrm>
            <a:off x="11533188" y="816509"/>
            <a:ext cx="0" cy="343954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PA-组合 5">
            <a:extLst>
              <a:ext uri="{FF2B5EF4-FFF2-40B4-BE49-F238E27FC236}">
                <a16:creationId xmlns="" xmlns:a16="http://schemas.microsoft.com/office/drawing/2014/main" id="{10DBE9B9-66E0-46EA-8060-15E6F2068AC5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 rot="20926481">
            <a:off x="11391346" y="6457636"/>
            <a:ext cx="1112881" cy="522631"/>
            <a:chOff x="6386756" y="4601080"/>
            <a:chExt cx="4288735" cy="3589866"/>
          </a:xfrm>
        </p:grpSpPr>
        <p:sp>
          <p:nvSpPr>
            <p:cNvPr id="22" name="PA-圆角矩形 21">
              <a:extLst>
                <a:ext uri="{FF2B5EF4-FFF2-40B4-BE49-F238E27FC236}">
                  <a16:creationId xmlns="" xmlns:a16="http://schemas.microsoft.com/office/drawing/2014/main" id="{3F533F5A-F6F1-4F8B-8233-C5E6BC425572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 rot="9000000">
              <a:off x="7177078" y="6400425"/>
              <a:ext cx="3496178" cy="17905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PA-圆角矩形 25">
              <a:extLst>
                <a:ext uri="{FF2B5EF4-FFF2-40B4-BE49-F238E27FC236}">
                  <a16:creationId xmlns="" xmlns:a16="http://schemas.microsoft.com/office/drawing/2014/main" id="{1E06E492-FEE6-47C5-89D7-112BF5BB49AA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 rot="9000000">
              <a:off x="6716818" y="5499584"/>
              <a:ext cx="3958673" cy="1530189"/>
            </a:xfrm>
            <a:prstGeom prst="roundRect">
              <a:avLst>
                <a:gd name="adj" fmla="val 50000"/>
              </a:avLst>
            </a:prstGeom>
            <a:solidFill>
              <a:srgbClr val="71DA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PA-圆角矩形 26">
              <a:extLst>
                <a:ext uri="{FF2B5EF4-FFF2-40B4-BE49-F238E27FC236}">
                  <a16:creationId xmlns="" xmlns:a16="http://schemas.microsoft.com/office/drawing/2014/main" id="{DA234103-102E-445F-8DE9-E42106832E09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 rot="9000000">
              <a:off x="6386756" y="4601080"/>
              <a:ext cx="3958678" cy="1530189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4" name="PA-梯形 23">
            <a:extLst>
              <a:ext uri="{FF2B5EF4-FFF2-40B4-BE49-F238E27FC236}">
                <a16:creationId xmlns="" xmlns:a16="http://schemas.microsoft.com/office/drawing/2014/main" id="{7E7166C0-8054-405C-8A4E-BC418B95EEB5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 rot="18900000">
            <a:off x="-439416" y="297207"/>
            <a:ext cx="1754274" cy="389246"/>
          </a:xfrm>
          <a:prstGeom prst="trapezoid">
            <a:avLst>
              <a:gd name="adj" fmla="val 94179"/>
            </a:avLst>
          </a:prstGeom>
          <a:gradFill>
            <a:gsLst>
              <a:gs pos="0">
                <a:srgbClr val="71DAFF"/>
              </a:gs>
              <a:gs pos="100000">
                <a:srgbClr val="0099FF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1" name="PA-半闭框 4">
            <a:extLst>
              <a:ext uri="{FF2B5EF4-FFF2-40B4-BE49-F238E27FC236}">
                <a16:creationId xmlns="" xmlns:a16="http://schemas.microsoft.com/office/drawing/2014/main" id="{B6537219-B7E2-44CD-A9D7-4E93C7654F98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 rot="16200000">
            <a:off x="645892" y="6036698"/>
            <a:ext cx="215640" cy="215640"/>
          </a:xfrm>
          <a:prstGeom prst="halfFrame">
            <a:avLst>
              <a:gd name="adj1" fmla="val 15179"/>
              <a:gd name="adj2" fmla="val 15179"/>
            </a:avLst>
          </a:prstGeom>
          <a:solidFill>
            <a:schemeClr val="bg1">
              <a:lumMod val="75000"/>
              <a:alpha val="30000"/>
            </a:schemeClr>
          </a:solidFill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377637" y="206356"/>
            <a:ext cx="95822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2">
                    <a:lumMod val="50000"/>
                  </a:schemeClr>
                </a:solidFill>
              </a:rPr>
              <a:t>Unsupervised Multi-Author Document Decomposition Based </a:t>
            </a:r>
            <a:r>
              <a:rPr lang="en-US" altLang="zh-CN" sz="2800" dirty="0" smtClean="0">
                <a:solidFill>
                  <a:schemeClr val="bg2">
                    <a:lumMod val="50000"/>
                  </a:schemeClr>
                </a:solidFill>
              </a:rPr>
              <a:t>on Hidden </a:t>
            </a:r>
            <a:r>
              <a:rPr lang="en-US" altLang="zh-CN" sz="2800" dirty="0">
                <a:solidFill>
                  <a:schemeClr val="bg2">
                    <a:lumMod val="50000"/>
                  </a:schemeClr>
                </a:solidFill>
              </a:rPr>
              <a:t>Markov Model</a:t>
            </a:r>
            <a:endParaRPr lang="zh-CN" altLang="en-US" sz="2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61532" y="1380556"/>
            <a:ext cx="212899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 Initialization</a:t>
            </a:r>
            <a:endParaRPr lang="zh-CN" altLang="en-US" sz="2400" dirty="0"/>
          </a:p>
        </p:txBody>
      </p:sp>
      <p:sp>
        <p:nvSpPr>
          <p:cNvPr id="14" name="矩形 13"/>
          <p:cNvSpPr/>
          <p:nvPr/>
        </p:nvSpPr>
        <p:spPr>
          <a:xfrm>
            <a:off x="1926028" y="1842221"/>
            <a:ext cx="805509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⑥ </a:t>
            </a:r>
            <a:r>
              <a:rPr lang="en-US" altLang="zh-CN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Given the sequence </a:t>
            </a:r>
            <a:r>
              <a:rPr lang="en-US" altLang="zh-CN" sz="20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X’, </a:t>
            </a:r>
            <a:r>
              <a:rPr lang="en-US" altLang="zh-CN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and the set of </a:t>
            </a:r>
            <a:r>
              <a:rPr lang="en-US" altLang="zh-CN" sz="20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all possible </a:t>
            </a:r>
            <a:r>
              <a:rPr lang="en-US" altLang="zh-CN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values </a:t>
            </a:r>
            <a:r>
              <a:rPr lang="en-US" altLang="zh-CN" sz="20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of </a:t>
            </a:r>
            <a:r>
              <a:rPr lang="en-US" altLang="zh-CN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labels</a:t>
            </a:r>
            <a:endParaRPr lang="zh-CN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5375502" y="2861144"/>
                <a:ext cx="115615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zh-CN" altLang="en-US" sz="2000" i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zh-CN" altLang="en-US" sz="2000" i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5502" y="2861144"/>
                <a:ext cx="1156150" cy="400110"/>
              </a:xfrm>
              <a:prstGeom prst="rect">
                <a:avLst/>
              </a:prstGeom>
              <a:blipFill rotWithShape="0">
                <a:blip r:embed="rId12"/>
                <a:stretch>
                  <a:fillRect t="-125758" r="-51323" b="-1893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2235120" y="2244603"/>
                <a:ext cx="8055099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000" dirty="0" smtClean="0">
                    <a:latin typeface="Calibri" panose="020F0502020204030204" pitchFamily="34" charset="0"/>
                    <a:cs typeface="Times New Roman" panose="02020603050405020304" pitchFamily="18" charset="0"/>
                  </a:rPr>
                  <a:t>the </a:t>
                </a:r>
                <a:r>
                  <a:rPr lang="en-US" altLang="zh-CN" sz="2000" dirty="0">
                    <a:latin typeface="Calibri" panose="020F0502020204030204" pitchFamily="34" charset="0"/>
                    <a:cs typeface="Times New Roman" panose="02020603050405020304" pitchFamily="18" charset="0"/>
                  </a:rPr>
                  <a:t>conditional probability of feature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sz="2000" dirty="0">
                    <a:latin typeface="Calibri" panose="020F0502020204030204" pitchFamily="34" charset="0"/>
                    <a:cs typeface="Times New Roman" panose="02020603050405020304" pitchFamily="18" charset="0"/>
                  </a:rPr>
                  <a:t> is compute </a:t>
                </a:r>
                <a:endParaRPr lang="zh-CN" altLang="en-US" sz="2000" dirty="0"/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5120" y="2244603"/>
                <a:ext cx="8055099" cy="400110"/>
              </a:xfrm>
              <a:prstGeom prst="rect">
                <a:avLst/>
              </a:prstGeom>
              <a:blipFill rotWithShape="0">
                <a:blip r:embed="rId13"/>
                <a:stretch>
                  <a:fillRect l="-833" t="-7576" b="-257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/>
              <p:nvPr/>
            </p:nvSpPr>
            <p:spPr>
              <a:xfrm>
                <a:off x="1926028" y="3587184"/>
                <a:ext cx="8055099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000" dirty="0" smtClean="0">
                    <a:latin typeface="Calibri" panose="020F0502020204030204" pitchFamily="34" charset="0"/>
                    <a:cs typeface="Times New Roman" panose="02020603050405020304" pitchFamily="18" charset="0"/>
                  </a:rPr>
                  <a:t>⑦ </a:t>
                </a:r>
                <a:r>
                  <a:rPr lang="en-US" altLang="zh-CN" sz="2000" dirty="0">
                    <a:latin typeface="Calibri" panose="020F0502020204030204" pitchFamily="34" charset="0"/>
                    <a:cs typeface="Times New Roman" panose="02020603050405020304" pitchFamily="18" charset="0"/>
                  </a:rPr>
                  <a:t>divide C </a:t>
                </a:r>
                <a:r>
                  <a:rPr lang="en-US" altLang="zh-CN" sz="2000" dirty="0" smtClean="0">
                    <a:latin typeface="Calibri" panose="020F0502020204030204" pitchFamily="34" charset="0"/>
                    <a:cs typeface="Times New Roman" panose="02020603050405020304" pitchFamily="18" charset="0"/>
                  </a:rPr>
                  <a:t>into sentences,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zh-CN" altLang="en-US" sz="2000">
                        <a:latin typeface="Cambria Math" panose="02040503050406030204" pitchFamily="18" charset="0"/>
                      </a:rPr>
                      <m:t>z</m:t>
                    </m:r>
                    <m:r>
                      <a:rPr lang="zh-CN" altLang="en-US" sz="200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en-US" altLang="zh-CN" sz="2000" dirty="0" smtClean="0">
                    <a:latin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endParaRPr lang="zh-CN" altLang="en-US" sz="2000" dirty="0"/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6028" y="3587184"/>
                <a:ext cx="8055099" cy="400110"/>
              </a:xfrm>
              <a:prstGeom prst="rect">
                <a:avLst/>
              </a:prstGeom>
              <a:blipFill rotWithShape="0">
                <a:blip r:embed="rId14"/>
                <a:stretch>
                  <a:fillRect l="-833" t="-12121" b="-27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矩形 18"/>
          <p:cNvSpPr/>
          <p:nvPr/>
        </p:nvSpPr>
        <p:spPr>
          <a:xfrm>
            <a:off x="2235120" y="4203725"/>
            <a:ext cx="604650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use method in step </a:t>
            </a:r>
            <a:r>
              <a:rPr lang="zh-CN" altLang="en-US" sz="20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④</a:t>
            </a:r>
            <a:r>
              <a:rPr lang="en-US" altLang="zh-CN" sz="20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to create a D-dimensional vector </a:t>
            </a:r>
            <a:endParaRPr lang="zh-CN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8281623" y="4203725"/>
                <a:ext cx="16995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}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={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1623" y="4203725"/>
                <a:ext cx="1699504" cy="369332"/>
              </a:xfrm>
              <a:prstGeom prst="rect">
                <a:avLst/>
              </a:prstGeom>
              <a:blipFill rotWithShape="0">
                <a:blip r:embed="rId15"/>
                <a:stretch>
                  <a:fillRect t="-128333" r="-31295" b="-19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矩形 20"/>
          <p:cNvSpPr/>
          <p:nvPr/>
        </p:nvSpPr>
        <p:spPr>
          <a:xfrm>
            <a:off x="2235120" y="4789488"/>
            <a:ext cx="565962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use method in step </a:t>
            </a:r>
            <a:r>
              <a:rPr lang="zh-CN" altLang="en-US" sz="20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⑥</a:t>
            </a:r>
            <a:r>
              <a:rPr lang="en-US" altLang="zh-CN" sz="20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to compute initial values of B</a:t>
            </a:r>
            <a:endParaRPr lang="zh-CN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4517643" y="5293624"/>
                <a:ext cx="3243131" cy="6592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limLoc m:val="subSup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  <m:e>
                          <m:d>
                            <m:dPr>
                              <m:begChr m:val="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sup>
                              </m:sSubSup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7643" y="5293624"/>
                <a:ext cx="3243131" cy="659219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矩形 28"/>
          <p:cNvSpPr/>
          <p:nvPr/>
        </p:nvSpPr>
        <p:spPr>
          <a:xfrm>
            <a:off x="2235120" y="6049577"/>
            <a:ext cx="790055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 use add-one </a:t>
            </a:r>
            <a:r>
              <a:rPr lang="en-US" altLang="zh-CN" sz="20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smoothing for avoiding zero probabilities </a:t>
            </a:r>
            <a:r>
              <a:rPr lang="en-US" altLang="zh-CN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of A and B.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444087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A-圆角矩形 27">
            <a:extLst>
              <a:ext uri="{FF2B5EF4-FFF2-40B4-BE49-F238E27FC236}">
                <a16:creationId xmlns="" xmlns:a16="http://schemas.microsoft.com/office/drawing/2014/main" id="{13005FF2-6B05-4FE1-98E2-CA4A27173FB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 rot="18900000">
            <a:off x="-57560" y="687519"/>
            <a:ext cx="1176560" cy="375438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>
                  <a:lumMod val="95000"/>
                  <a:alpha val="0"/>
                </a:schemeClr>
              </a:gs>
              <a:gs pos="0">
                <a:schemeClr val="bg1">
                  <a:lumMod val="85000"/>
                  <a:alpha val="91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PA-圆角矩形 22">
            <a:extLst>
              <a:ext uri="{FF2B5EF4-FFF2-40B4-BE49-F238E27FC236}">
                <a16:creationId xmlns="" xmlns:a16="http://schemas.microsoft.com/office/drawing/2014/main" id="{14DD5478-7535-40AF-8644-D835B9E90B38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 rot="18900000">
            <a:off x="-39566" y="469079"/>
            <a:ext cx="1176560" cy="375438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rgbClr val="00B0F0">
                  <a:alpha val="0"/>
                </a:srgbClr>
              </a:gs>
              <a:gs pos="0">
                <a:srgbClr val="00B0F0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0" name="PA-直接连接符 39">
            <a:extLst>
              <a:ext uri="{FF2B5EF4-FFF2-40B4-BE49-F238E27FC236}">
                <a16:creationId xmlns="" xmlns:a16="http://schemas.microsoft.com/office/drawing/2014/main" id="{D3DA3F7B-58C7-449E-9C19-C7E8E3FA5D49}"/>
              </a:ext>
            </a:extLst>
          </p:cNvPr>
          <p:cNvCxnSpPr>
            <a:cxnSpLocks/>
          </p:cNvCxnSpPr>
          <p:nvPr>
            <p:custDataLst>
              <p:tags r:id="rId3"/>
            </p:custDataLst>
          </p:nvPr>
        </p:nvCxnSpPr>
        <p:spPr>
          <a:xfrm>
            <a:off x="11351121" y="1016000"/>
            <a:ext cx="444639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PA-直接连接符 24">
            <a:extLst>
              <a:ext uri="{FF2B5EF4-FFF2-40B4-BE49-F238E27FC236}">
                <a16:creationId xmlns="" xmlns:a16="http://schemas.microsoft.com/office/drawing/2014/main" id="{1542BC53-461E-489D-819D-0C715B228E84}"/>
              </a:ext>
            </a:extLst>
          </p:cNvPr>
          <p:cNvCxnSpPr>
            <a:cxnSpLocks/>
          </p:cNvCxnSpPr>
          <p:nvPr>
            <p:custDataLst>
              <p:tags r:id="rId4"/>
            </p:custDataLst>
          </p:nvPr>
        </p:nvCxnSpPr>
        <p:spPr>
          <a:xfrm>
            <a:off x="11533188" y="816509"/>
            <a:ext cx="0" cy="343954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PA-组合 5">
            <a:extLst>
              <a:ext uri="{FF2B5EF4-FFF2-40B4-BE49-F238E27FC236}">
                <a16:creationId xmlns="" xmlns:a16="http://schemas.microsoft.com/office/drawing/2014/main" id="{10DBE9B9-66E0-46EA-8060-15E6F2068AC5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 rot="20926481">
            <a:off x="11391346" y="6457636"/>
            <a:ext cx="1112881" cy="522631"/>
            <a:chOff x="6386756" y="4601080"/>
            <a:chExt cx="4288735" cy="3589866"/>
          </a:xfrm>
        </p:grpSpPr>
        <p:sp>
          <p:nvSpPr>
            <p:cNvPr id="22" name="PA-圆角矩形 21">
              <a:extLst>
                <a:ext uri="{FF2B5EF4-FFF2-40B4-BE49-F238E27FC236}">
                  <a16:creationId xmlns="" xmlns:a16="http://schemas.microsoft.com/office/drawing/2014/main" id="{3F533F5A-F6F1-4F8B-8233-C5E6BC425572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 rot="9000000">
              <a:off x="7177078" y="6400425"/>
              <a:ext cx="3496178" cy="17905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PA-圆角矩形 25">
              <a:extLst>
                <a:ext uri="{FF2B5EF4-FFF2-40B4-BE49-F238E27FC236}">
                  <a16:creationId xmlns="" xmlns:a16="http://schemas.microsoft.com/office/drawing/2014/main" id="{1E06E492-FEE6-47C5-89D7-112BF5BB49AA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 rot="9000000">
              <a:off x="6716818" y="5499584"/>
              <a:ext cx="3958673" cy="1530189"/>
            </a:xfrm>
            <a:prstGeom prst="roundRect">
              <a:avLst>
                <a:gd name="adj" fmla="val 50000"/>
              </a:avLst>
            </a:prstGeom>
            <a:solidFill>
              <a:srgbClr val="71DA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PA-圆角矩形 26">
              <a:extLst>
                <a:ext uri="{FF2B5EF4-FFF2-40B4-BE49-F238E27FC236}">
                  <a16:creationId xmlns="" xmlns:a16="http://schemas.microsoft.com/office/drawing/2014/main" id="{DA234103-102E-445F-8DE9-E42106832E09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 rot="9000000">
              <a:off x="6386756" y="4601080"/>
              <a:ext cx="3958678" cy="1530189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4" name="PA-梯形 23">
            <a:extLst>
              <a:ext uri="{FF2B5EF4-FFF2-40B4-BE49-F238E27FC236}">
                <a16:creationId xmlns="" xmlns:a16="http://schemas.microsoft.com/office/drawing/2014/main" id="{7E7166C0-8054-405C-8A4E-BC418B95EEB5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 rot="18900000">
            <a:off x="-439416" y="297207"/>
            <a:ext cx="1754274" cy="389246"/>
          </a:xfrm>
          <a:prstGeom prst="trapezoid">
            <a:avLst>
              <a:gd name="adj" fmla="val 94179"/>
            </a:avLst>
          </a:prstGeom>
          <a:gradFill>
            <a:gsLst>
              <a:gs pos="0">
                <a:srgbClr val="71DAFF"/>
              </a:gs>
              <a:gs pos="100000">
                <a:srgbClr val="0099FF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1" name="PA-半闭框 4">
            <a:extLst>
              <a:ext uri="{FF2B5EF4-FFF2-40B4-BE49-F238E27FC236}">
                <a16:creationId xmlns="" xmlns:a16="http://schemas.microsoft.com/office/drawing/2014/main" id="{B6537219-B7E2-44CD-A9D7-4E93C7654F98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 rot="16200000">
            <a:off x="645892" y="6036698"/>
            <a:ext cx="215640" cy="215640"/>
          </a:xfrm>
          <a:prstGeom prst="halfFrame">
            <a:avLst>
              <a:gd name="adj1" fmla="val 15179"/>
              <a:gd name="adj2" fmla="val 15179"/>
            </a:avLst>
          </a:prstGeom>
          <a:solidFill>
            <a:schemeClr val="bg1">
              <a:lumMod val="75000"/>
              <a:alpha val="30000"/>
            </a:schemeClr>
          </a:solidFill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377637" y="206356"/>
            <a:ext cx="95822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2">
                    <a:lumMod val="50000"/>
                  </a:schemeClr>
                </a:solidFill>
              </a:rPr>
              <a:t>Unsupervised Multi-Author Document Decomposition Based </a:t>
            </a:r>
            <a:r>
              <a:rPr lang="en-US" altLang="zh-CN" sz="2800" dirty="0" smtClean="0">
                <a:solidFill>
                  <a:schemeClr val="bg2">
                    <a:lumMod val="50000"/>
                  </a:schemeClr>
                </a:solidFill>
              </a:rPr>
              <a:t>on Hidden </a:t>
            </a:r>
            <a:r>
              <a:rPr lang="en-US" altLang="zh-CN" sz="2800" dirty="0">
                <a:solidFill>
                  <a:schemeClr val="bg2">
                    <a:lumMod val="50000"/>
                  </a:schemeClr>
                </a:solidFill>
              </a:rPr>
              <a:t>Markov Model</a:t>
            </a:r>
            <a:endParaRPr lang="zh-CN" altLang="en-US" sz="2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61532" y="1380556"/>
            <a:ext cx="212899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Learning HMM</a:t>
            </a:r>
            <a:endParaRPr lang="zh-CN" altLang="en-US" sz="2400" dirty="0"/>
          </a:p>
        </p:txBody>
      </p:sp>
      <p:sp>
        <p:nvSpPr>
          <p:cNvPr id="14" name="矩形 13"/>
          <p:cNvSpPr/>
          <p:nvPr/>
        </p:nvSpPr>
        <p:spPr>
          <a:xfrm>
            <a:off x="1642690" y="1842221"/>
            <a:ext cx="805509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① </a:t>
            </a:r>
            <a:r>
              <a:rPr lang="en-US" altLang="zh-CN" sz="20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construct an HMM model</a:t>
            </a:r>
            <a:endParaRPr lang="zh-CN" altLang="en-US" sz="2000" dirty="0"/>
          </a:p>
        </p:txBody>
      </p:sp>
      <p:sp>
        <p:nvSpPr>
          <p:cNvPr id="15" name="左大括号 14"/>
          <p:cNvSpPr/>
          <p:nvPr/>
        </p:nvSpPr>
        <p:spPr>
          <a:xfrm>
            <a:off x="2006557" y="2633504"/>
            <a:ext cx="149957" cy="663489"/>
          </a:xfrm>
          <a:prstGeom prst="leftBrace">
            <a:avLst>
              <a:gd name="adj1" fmla="val 85712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2156514" y="2513038"/>
                <a:ext cx="216437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 smtClean="0">
                          <a:latin typeface="Cambria Math" panose="02040503050406030204" pitchFamily="18" charset="0"/>
                        </a:rPr>
                        <m:t>h𝑖𝑑𝑑𝑒𝑛</m:t>
                      </m:r>
                      <m:r>
                        <a:rPr lang="en-US" altLang="zh-CN" sz="20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i="1" smtClean="0">
                          <a:latin typeface="Cambria Math" panose="02040503050406030204" pitchFamily="18" charset="0"/>
                        </a:rPr>
                        <m:t>𝑠𝑡𝑎𝑡𝑒𝑠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6514" y="2513038"/>
                <a:ext cx="2164375" cy="400110"/>
              </a:xfrm>
              <a:prstGeom prst="rect">
                <a:avLst/>
              </a:prstGeom>
              <a:blipFill rotWithShape="0">
                <a:blip r:embed="rId12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/>
              <p:nvPr/>
            </p:nvSpPr>
            <p:spPr>
              <a:xfrm>
                <a:off x="2156514" y="3029308"/>
                <a:ext cx="205101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 smtClean="0">
                          <a:latin typeface="Cambria Math" panose="02040503050406030204" pitchFamily="18" charset="0"/>
                        </a:rPr>
                        <m:t>𝑜𝑏𝑠𝑒𝑟𝑣𝑎𝑡𝑖𝑜𝑛𝑠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6514" y="3029308"/>
                <a:ext cx="2051011" cy="400110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矩形 17"/>
          <p:cNvSpPr/>
          <p:nvPr/>
        </p:nvSpPr>
        <p:spPr>
          <a:xfrm>
            <a:off x="4535241" y="2528438"/>
            <a:ext cx="447996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/>
              <a:t>the </a:t>
            </a:r>
            <a:r>
              <a:rPr lang="en-US" altLang="zh-CN" sz="2000" dirty="0"/>
              <a:t>resulted </a:t>
            </a:r>
            <a:r>
              <a:rPr lang="en-US" altLang="zh-CN" sz="2000" dirty="0" smtClean="0"/>
              <a:t>sentence vectors (step</a:t>
            </a:r>
            <a:r>
              <a:rPr lang="zh-CN" altLang="en-US" sz="2000" dirty="0" smtClean="0"/>
              <a:t>⑦</a:t>
            </a:r>
            <a:r>
              <a:rPr lang="en-US" altLang="zh-CN" sz="2000" dirty="0" smtClean="0"/>
              <a:t>)</a:t>
            </a:r>
            <a:endParaRPr lang="zh-CN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/>
              <p:cNvSpPr/>
              <p:nvPr/>
            </p:nvSpPr>
            <p:spPr>
              <a:xfrm>
                <a:off x="4535241" y="3036870"/>
                <a:ext cx="4479968" cy="4056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000" dirty="0" smtClean="0"/>
                  <a:t>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altLang="zh-CN" sz="2000" dirty="0"/>
                  <a:t> </a:t>
                </a:r>
                <a:r>
                  <a:rPr lang="en-US" altLang="zh-CN" sz="2000" dirty="0" smtClean="0"/>
                  <a:t>binary D’-dimensional </a:t>
                </a:r>
                <a:r>
                  <a:rPr lang="en-US" altLang="zh-CN" sz="2000" dirty="0"/>
                  <a:t>vector</a:t>
                </a:r>
                <a:endParaRPr lang="zh-CN" altLang="en-US" sz="2000" dirty="0"/>
              </a:p>
            </p:txBody>
          </p:sp>
        </mc:Choice>
        <mc:Fallback xmlns=""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5241" y="3036870"/>
                <a:ext cx="4479968" cy="405624"/>
              </a:xfrm>
              <a:prstGeom prst="rect">
                <a:avLst/>
              </a:prstGeom>
              <a:blipFill rotWithShape="0">
                <a:blip r:embed="rId14"/>
                <a:stretch>
                  <a:fillRect l="-1497" t="-5970" b="-253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矩形 19"/>
          <p:cNvSpPr/>
          <p:nvPr/>
        </p:nvSpPr>
        <p:spPr>
          <a:xfrm>
            <a:off x="1642690" y="3842436"/>
            <a:ext cx="805509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② </a:t>
            </a:r>
            <a:r>
              <a:rPr lang="en-US" altLang="zh-CN" sz="2000" dirty="0"/>
              <a:t>Baum-Welch algorithm</a:t>
            </a:r>
            <a:endParaRPr lang="zh-CN" altLang="en-US" sz="2000" dirty="0"/>
          </a:p>
        </p:txBody>
      </p:sp>
      <p:sp>
        <p:nvSpPr>
          <p:cNvPr id="21" name="左大括号 20"/>
          <p:cNvSpPr/>
          <p:nvPr/>
        </p:nvSpPr>
        <p:spPr>
          <a:xfrm>
            <a:off x="2006557" y="4753068"/>
            <a:ext cx="149957" cy="663489"/>
          </a:xfrm>
          <a:prstGeom prst="leftBrace">
            <a:avLst>
              <a:gd name="adj1" fmla="val 85712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 28"/>
              <p:cNvSpPr/>
              <p:nvPr/>
            </p:nvSpPr>
            <p:spPr>
              <a:xfrm>
                <a:off x="2156514" y="4632602"/>
                <a:ext cx="116108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00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step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29" name="矩形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6514" y="4632602"/>
                <a:ext cx="1161087" cy="400110"/>
              </a:xfrm>
              <a:prstGeom prst="rect">
                <a:avLst/>
              </a:prstGeom>
              <a:blipFill rotWithShape="0">
                <a:blip r:embed="rId15"/>
                <a:stretch>
                  <a:fillRect b="-106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矩形 29"/>
              <p:cNvSpPr/>
              <p:nvPr/>
            </p:nvSpPr>
            <p:spPr>
              <a:xfrm>
                <a:off x="2156514" y="5148872"/>
                <a:ext cx="126509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000" i="0" smtClean="0"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step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30" name="矩形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6514" y="5148872"/>
                <a:ext cx="1265090" cy="400110"/>
              </a:xfrm>
              <a:prstGeom prst="rect">
                <a:avLst/>
              </a:prstGeom>
              <a:blipFill rotWithShape="0">
                <a:blip r:embed="rId16"/>
                <a:stretch>
                  <a:fillRect b="-123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矩形 30"/>
          <p:cNvSpPr/>
          <p:nvPr/>
        </p:nvSpPr>
        <p:spPr>
          <a:xfrm>
            <a:off x="4535240" y="4648002"/>
            <a:ext cx="642468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/>
              <a:t>finds the </a:t>
            </a:r>
            <a:r>
              <a:rPr lang="en-US" altLang="zh-CN" sz="2000" dirty="0" smtClean="0"/>
              <a:t>expected </a:t>
            </a:r>
            <a:r>
              <a:rPr lang="en-US" altLang="zh-CN" sz="2000" dirty="0"/>
              <a:t>author </a:t>
            </a:r>
            <a:r>
              <a:rPr lang="en-US" altLang="zh-CN" sz="2000" dirty="0" smtClean="0"/>
              <a:t>sequence of sentence sequence</a:t>
            </a:r>
            <a:endParaRPr lang="zh-CN" altLang="en-US" sz="2000" dirty="0"/>
          </a:p>
        </p:txBody>
      </p:sp>
      <p:sp>
        <p:nvSpPr>
          <p:cNvPr id="32" name="矩形 31"/>
          <p:cNvSpPr/>
          <p:nvPr/>
        </p:nvSpPr>
        <p:spPr>
          <a:xfrm>
            <a:off x="4535241" y="5156434"/>
            <a:ext cx="422239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/>
              <a:t>updates the HMM </a:t>
            </a:r>
            <a:r>
              <a:rPr lang="en-US" altLang="zh-CN" sz="2000" dirty="0"/>
              <a:t>parameter </a:t>
            </a:r>
            <a:r>
              <a:rPr lang="en-US" altLang="zh-CN" sz="2000" dirty="0" smtClean="0"/>
              <a:t>values</a:t>
            </a:r>
            <a:endParaRPr lang="zh-CN" altLang="en-US" sz="2000" dirty="0"/>
          </a:p>
        </p:txBody>
      </p:sp>
      <p:sp>
        <p:nvSpPr>
          <p:cNvPr id="33" name="矩形 32"/>
          <p:cNvSpPr/>
          <p:nvPr/>
        </p:nvSpPr>
        <p:spPr>
          <a:xfrm>
            <a:off x="1946385" y="5835089"/>
            <a:ext cx="952510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/>
              <a:t>Start at the initial values</a:t>
            </a:r>
            <a:r>
              <a:rPr lang="en-US" altLang="zh-CN" sz="2000" dirty="0" smtClean="0"/>
              <a:t>, stop </a:t>
            </a:r>
            <a:r>
              <a:rPr lang="en-US" altLang="zh-CN" sz="2000" dirty="0"/>
              <a:t>until a convergence is achieved </a:t>
            </a:r>
            <a:r>
              <a:rPr lang="en-US" altLang="zh-CN" sz="2000" dirty="0" smtClean="0"/>
              <a:t>in</a:t>
            </a:r>
            <a:r>
              <a:rPr lang="en-US" altLang="zh-CN" sz="2000" dirty="0"/>
              <a:t> </a:t>
            </a:r>
            <a:r>
              <a:rPr lang="el-GR" altLang="zh-CN" sz="2000" dirty="0" smtClean="0"/>
              <a:t>π</a:t>
            </a:r>
            <a:r>
              <a:rPr lang="el-GR" altLang="zh-CN" sz="2000" dirty="0"/>
              <a:t>, </a:t>
            </a:r>
            <a:r>
              <a:rPr lang="en-US" altLang="zh-CN" sz="2000" dirty="0"/>
              <a:t>B </a:t>
            </a:r>
            <a:r>
              <a:rPr lang="en-US" altLang="zh-CN" sz="2000" dirty="0" smtClean="0"/>
              <a:t>and A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952680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A-圆角矩形 27">
            <a:extLst>
              <a:ext uri="{FF2B5EF4-FFF2-40B4-BE49-F238E27FC236}">
                <a16:creationId xmlns="" xmlns:a16="http://schemas.microsoft.com/office/drawing/2014/main" id="{13005FF2-6B05-4FE1-98E2-CA4A27173FB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 rot="18900000">
            <a:off x="-57560" y="687519"/>
            <a:ext cx="1176560" cy="375438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>
                  <a:lumMod val="95000"/>
                  <a:alpha val="0"/>
                </a:schemeClr>
              </a:gs>
              <a:gs pos="0">
                <a:schemeClr val="bg1">
                  <a:lumMod val="85000"/>
                  <a:alpha val="91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PA-圆角矩形 22">
            <a:extLst>
              <a:ext uri="{FF2B5EF4-FFF2-40B4-BE49-F238E27FC236}">
                <a16:creationId xmlns="" xmlns:a16="http://schemas.microsoft.com/office/drawing/2014/main" id="{14DD5478-7535-40AF-8644-D835B9E90B38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 rot="18900000">
            <a:off x="-39566" y="469079"/>
            <a:ext cx="1176560" cy="375438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rgbClr val="00B0F0">
                  <a:alpha val="0"/>
                </a:srgbClr>
              </a:gs>
              <a:gs pos="0">
                <a:srgbClr val="00B0F0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0" name="PA-直接连接符 39">
            <a:extLst>
              <a:ext uri="{FF2B5EF4-FFF2-40B4-BE49-F238E27FC236}">
                <a16:creationId xmlns="" xmlns:a16="http://schemas.microsoft.com/office/drawing/2014/main" id="{D3DA3F7B-58C7-449E-9C19-C7E8E3FA5D49}"/>
              </a:ext>
            </a:extLst>
          </p:cNvPr>
          <p:cNvCxnSpPr>
            <a:cxnSpLocks/>
          </p:cNvCxnSpPr>
          <p:nvPr>
            <p:custDataLst>
              <p:tags r:id="rId3"/>
            </p:custDataLst>
          </p:nvPr>
        </p:nvCxnSpPr>
        <p:spPr>
          <a:xfrm>
            <a:off x="11351121" y="1016000"/>
            <a:ext cx="444639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PA-直接连接符 24">
            <a:extLst>
              <a:ext uri="{FF2B5EF4-FFF2-40B4-BE49-F238E27FC236}">
                <a16:creationId xmlns="" xmlns:a16="http://schemas.microsoft.com/office/drawing/2014/main" id="{1542BC53-461E-489D-819D-0C715B228E84}"/>
              </a:ext>
            </a:extLst>
          </p:cNvPr>
          <p:cNvCxnSpPr>
            <a:cxnSpLocks/>
          </p:cNvCxnSpPr>
          <p:nvPr>
            <p:custDataLst>
              <p:tags r:id="rId4"/>
            </p:custDataLst>
          </p:nvPr>
        </p:nvCxnSpPr>
        <p:spPr>
          <a:xfrm>
            <a:off x="11533188" y="816509"/>
            <a:ext cx="0" cy="343954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PA-组合 5">
            <a:extLst>
              <a:ext uri="{FF2B5EF4-FFF2-40B4-BE49-F238E27FC236}">
                <a16:creationId xmlns="" xmlns:a16="http://schemas.microsoft.com/office/drawing/2014/main" id="{10DBE9B9-66E0-46EA-8060-15E6F2068AC5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 rot="20926481">
            <a:off x="11391346" y="6457636"/>
            <a:ext cx="1112881" cy="522631"/>
            <a:chOff x="6386756" y="4601080"/>
            <a:chExt cx="4288735" cy="3589866"/>
          </a:xfrm>
        </p:grpSpPr>
        <p:sp>
          <p:nvSpPr>
            <p:cNvPr id="22" name="PA-圆角矩形 21">
              <a:extLst>
                <a:ext uri="{FF2B5EF4-FFF2-40B4-BE49-F238E27FC236}">
                  <a16:creationId xmlns="" xmlns:a16="http://schemas.microsoft.com/office/drawing/2014/main" id="{3F533F5A-F6F1-4F8B-8233-C5E6BC425572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 rot="9000000">
              <a:off x="7177078" y="6400425"/>
              <a:ext cx="3496178" cy="17905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PA-圆角矩形 25">
              <a:extLst>
                <a:ext uri="{FF2B5EF4-FFF2-40B4-BE49-F238E27FC236}">
                  <a16:creationId xmlns="" xmlns:a16="http://schemas.microsoft.com/office/drawing/2014/main" id="{1E06E492-FEE6-47C5-89D7-112BF5BB49AA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 rot="9000000">
              <a:off x="6716818" y="5499584"/>
              <a:ext cx="3958673" cy="1530189"/>
            </a:xfrm>
            <a:prstGeom prst="roundRect">
              <a:avLst>
                <a:gd name="adj" fmla="val 50000"/>
              </a:avLst>
            </a:prstGeom>
            <a:solidFill>
              <a:srgbClr val="71DA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PA-圆角矩形 26">
              <a:extLst>
                <a:ext uri="{FF2B5EF4-FFF2-40B4-BE49-F238E27FC236}">
                  <a16:creationId xmlns="" xmlns:a16="http://schemas.microsoft.com/office/drawing/2014/main" id="{DA234103-102E-445F-8DE9-E42106832E09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 rot="9000000">
              <a:off x="6386756" y="4601080"/>
              <a:ext cx="3958678" cy="1530189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4" name="PA-梯形 23">
            <a:extLst>
              <a:ext uri="{FF2B5EF4-FFF2-40B4-BE49-F238E27FC236}">
                <a16:creationId xmlns="" xmlns:a16="http://schemas.microsoft.com/office/drawing/2014/main" id="{7E7166C0-8054-405C-8A4E-BC418B95EEB5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 rot="18900000">
            <a:off x="-439416" y="297207"/>
            <a:ext cx="1754274" cy="389246"/>
          </a:xfrm>
          <a:prstGeom prst="trapezoid">
            <a:avLst>
              <a:gd name="adj" fmla="val 94179"/>
            </a:avLst>
          </a:prstGeom>
          <a:gradFill>
            <a:gsLst>
              <a:gs pos="0">
                <a:srgbClr val="71DAFF"/>
              </a:gs>
              <a:gs pos="100000">
                <a:srgbClr val="0099FF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1" name="PA-半闭框 4">
            <a:extLst>
              <a:ext uri="{FF2B5EF4-FFF2-40B4-BE49-F238E27FC236}">
                <a16:creationId xmlns="" xmlns:a16="http://schemas.microsoft.com/office/drawing/2014/main" id="{B6537219-B7E2-44CD-A9D7-4E93C7654F98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 rot="16200000">
            <a:off x="645892" y="6036698"/>
            <a:ext cx="215640" cy="215640"/>
          </a:xfrm>
          <a:prstGeom prst="halfFrame">
            <a:avLst>
              <a:gd name="adj1" fmla="val 15179"/>
              <a:gd name="adj2" fmla="val 15179"/>
            </a:avLst>
          </a:prstGeom>
          <a:solidFill>
            <a:schemeClr val="bg1">
              <a:lumMod val="75000"/>
              <a:alpha val="30000"/>
            </a:schemeClr>
          </a:solidFill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377637" y="206356"/>
            <a:ext cx="95822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2">
                    <a:lumMod val="50000"/>
                  </a:schemeClr>
                </a:solidFill>
              </a:rPr>
              <a:t>Unsupervised Multi-Author Document Decomposition Based </a:t>
            </a:r>
            <a:r>
              <a:rPr lang="en-US" altLang="zh-CN" sz="2800" dirty="0" smtClean="0">
                <a:solidFill>
                  <a:schemeClr val="bg2">
                    <a:lumMod val="50000"/>
                  </a:schemeClr>
                </a:solidFill>
              </a:rPr>
              <a:t>on Hidden </a:t>
            </a:r>
            <a:r>
              <a:rPr lang="en-US" altLang="zh-CN" sz="2800" dirty="0">
                <a:solidFill>
                  <a:schemeClr val="bg2">
                    <a:lumMod val="50000"/>
                  </a:schemeClr>
                </a:solidFill>
              </a:rPr>
              <a:t>Markov Model</a:t>
            </a:r>
            <a:endParaRPr lang="zh-CN" altLang="en-US" sz="2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61532" y="1380556"/>
            <a:ext cx="283470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Viterbi Decoding</a:t>
            </a:r>
            <a:endParaRPr lang="zh-CN" altLang="en-US" sz="2400" dirty="0"/>
          </a:p>
        </p:txBody>
      </p:sp>
      <p:sp>
        <p:nvSpPr>
          <p:cNvPr id="15" name="矩形 14"/>
          <p:cNvSpPr/>
          <p:nvPr/>
        </p:nvSpPr>
        <p:spPr>
          <a:xfrm>
            <a:off x="1195568" y="2513074"/>
            <a:ext cx="1045094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/>
              <a:t>Viterbi decoding </a:t>
            </a:r>
            <a:r>
              <a:rPr lang="zh-CN" altLang="en-US" sz="2000" dirty="0" smtClean="0"/>
              <a:t>algorithm </a:t>
            </a:r>
            <a:r>
              <a:rPr lang="zh-CN" altLang="en-US" sz="2000" dirty="0"/>
              <a:t>is applied tofind the best sequence </a:t>
            </a:r>
            <a:r>
              <a:rPr lang="zh-CN" altLang="en-US" sz="2000" dirty="0" smtClean="0"/>
              <a:t>of authors </a:t>
            </a:r>
            <a:r>
              <a:rPr lang="zh-CN" altLang="en-US" sz="2000" dirty="0"/>
              <a:t>for the </a:t>
            </a:r>
            <a:r>
              <a:rPr lang="zh-CN" altLang="en-US" sz="2000" dirty="0" smtClean="0"/>
              <a:t>given sentences</a:t>
            </a:r>
            <a:endParaRPr lang="zh-CN" altLang="en-US" sz="20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892" y="3625937"/>
            <a:ext cx="5238750" cy="1819275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1195569" y="1913760"/>
            <a:ext cx="1045094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/>
              <a:t>there </a:t>
            </a:r>
            <a:r>
              <a:rPr lang="en-US" altLang="zh-CN" sz="2000" dirty="0"/>
              <a:t>are </a:t>
            </a:r>
            <a:r>
              <a:rPr lang="en-US" altLang="zh-CN" sz="2000" dirty="0" smtClean="0"/>
              <a:t>more than </a:t>
            </a:r>
            <a:r>
              <a:rPr lang="en-US" altLang="zh-CN" sz="2000" dirty="0"/>
              <a:t>one sequence of states in generating </a:t>
            </a:r>
            <a:r>
              <a:rPr lang="en-US" altLang="zh-CN" sz="2000" dirty="0" smtClean="0"/>
              <a:t>the observation </a:t>
            </a:r>
            <a:r>
              <a:rPr lang="en-US" altLang="zh-CN" sz="2000" dirty="0"/>
              <a:t>sequence.</a:t>
            </a:r>
            <a:endParaRPr lang="zh-CN" altLang="en-US" sz="2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8829" y="3625462"/>
            <a:ext cx="5317767" cy="1757074"/>
          </a:xfrm>
          <a:prstGeom prst="rect">
            <a:avLst/>
          </a:prstGeom>
        </p:spPr>
      </p:pic>
      <p:sp>
        <p:nvSpPr>
          <p:cNvPr id="19" name="右箭头 18"/>
          <p:cNvSpPr/>
          <p:nvPr/>
        </p:nvSpPr>
        <p:spPr>
          <a:xfrm>
            <a:off x="5953522" y="4316633"/>
            <a:ext cx="605307" cy="4378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861532" y="5904430"/>
            <a:ext cx="927319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</a:rPr>
              <a:t>如何通俗地讲解 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</a:rPr>
              <a:t>viterbi 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</a:rPr>
              <a:t>算法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</a:rPr>
              <a:t>？https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</a:rPr>
              <a:t>://www.zhihu.com/question/20136144</a:t>
            </a:r>
          </a:p>
        </p:txBody>
      </p:sp>
    </p:spTree>
    <p:extLst>
      <p:ext uri="{BB962C8B-B14F-4D97-AF65-F5344CB8AC3E}">
        <p14:creationId xmlns:p14="http://schemas.microsoft.com/office/powerpoint/2010/main" val="1203449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A-圆角矩形 27">
            <a:extLst>
              <a:ext uri="{FF2B5EF4-FFF2-40B4-BE49-F238E27FC236}">
                <a16:creationId xmlns="" xmlns:a16="http://schemas.microsoft.com/office/drawing/2014/main" id="{13005FF2-6B05-4FE1-98E2-CA4A27173FB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 rot="18900000">
            <a:off x="-57560" y="687519"/>
            <a:ext cx="1176560" cy="375438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>
                  <a:lumMod val="95000"/>
                  <a:alpha val="0"/>
                </a:schemeClr>
              </a:gs>
              <a:gs pos="0">
                <a:schemeClr val="bg1">
                  <a:lumMod val="85000"/>
                  <a:alpha val="91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PA-圆角矩形 22">
            <a:extLst>
              <a:ext uri="{FF2B5EF4-FFF2-40B4-BE49-F238E27FC236}">
                <a16:creationId xmlns="" xmlns:a16="http://schemas.microsoft.com/office/drawing/2014/main" id="{14DD5478-7535-40AF-8644-D835B9E90B38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 rot="18900000">
            <a:off x="-39566" y="469079"/>
            <a:ext cx="1176560" cy="375438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rgbClr val="00B0F0">
                  <a:alpha val="0"/>
                </a:srgbClr>
              </a:gs>
              <a:gs pos="0">
                <a:srgbClr val="00B0F0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0" name="PA-直接连接符 39">
            <a:extLst>
              <a:ext uri="{FF2B5EF4-FFF2-40B4-BE49-F238E27FC236}">
                <a16:creationId xmlns="" xmlns:a16="http://schemas.microsoft.com/office/drawing/2014/main" id="{D3DA3F7B-58C7-449E-9C19-C7E8E3FA5D49}"/>
              </a:ext>
            </a:extLst>
          </p:cNvPr>
          <p:cNvCxnSpPr>
            <a:cxnSpLocks/>
          </p:cNvCxnSpPr>
          <p:nvPr>
            <p:custDataLst>
              <p:tags r:id="rId3"/>
            </p:custDataLst>
          </p:nvPr>
        </p:nvCxnSpPr>
        <p:spPr>
          <a:xfrm>
            <a:off x="11351121" y="1016000"/>
            <a:ext cx="444639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PA-直接连接符 24">
            <a:extLst>
              <a:ext uri="{FF2B5EF4-FFF2-40B4-BE49-F238E27FC236}">
                <a16:creationId xmlns="" xmlns:a16="http://schemas.microsoft.com/office/drawing/2014/main" id="{1542BC53-461E-489D-819D-0C715B228E84}"/>
              </a:ext>
            </a:extLst>
          </p:cNvPr>
          <p:cNvCxnSpPr>
            <a:cxnSpLocks/>
          </p:cNvCxnSpPr>
          <p:nvPr>
            <p:custDataLst>
              <p:tags r:id="rId4"/>
            </p:custDataLst>
          </p:nvPr>
        </p:nvCxnSpPr>
        <p:spPr>
          <a:xfrm>
            <a:off x="11533188" y="816509"/>
            <a:ext cx="0" cy="343954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PA-组合 5">
            <a:extLst>
              <a:ext uri="{FF2B5EF4-FFF2-40B4-BE49-F238E27FC236}">
                <a16:creationId xmlns="" xmlns:a16="http://schemas.microsoft.com/office/drawing/2014/main" id="{10DBE9B9-66E0-46EA-8060-15E6F2068AC5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 rot="20926481">
            <a:off x="11391346" y="6457636"/>
            <a:ext cx="1112881" cy="522631"/>
            <a:chOff x="6386756" y="4601080"/>
            <a:chExt cx="4288735" cy="3589866"/>
          </a:xfrm>
        </p:grpSpPr>
        <p:sp>
          <p:nvSpPr>
            <p:cNvPr id="22" name="PA-圆角矩形 21">
              <a:extLst>
                <a:ext uri="{FF2B5EF4-FFF2-40B4-BE49-F238E27FC236}">
                  <a16:creationId xmlns="" xmlns:a16="http://schemas.microsoft.com/office/drawing/2014/main" id="{3F533F5A-F6F1-4F8B-8233-C5E6BC425572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 rot="9000000">
              <a:off x="7177078" y="6400425"/>
              <a:ext cx="3496178" cy="17905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PA-圆角矩形 25">
              <a:extLst>
                <a:ext uri="{FF2B5EF4-FFF2-40B4-BE49-F238E27FC236}">
                  <a16:creationId xmlns="" xmlns:a16="http://schemas.microsoft.com/office/drawing/2014/main" id="{1E06E492-FEE6-47C5-89D7-112BF5BB49AA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 rot="9000000">
              <a:off x="6716818" y="5499584"/>
              <a:ext cx="3958673" cy="1530189"/>
            </a:xfrm>
            <a:prstGeom prst="roundRect">
              <a:avLst>
                <a:gd name="adj" fmla="val 50000"/>
              </a:avLst>
            </a:prstGeom>
            <a:solidFill>
              <a:srgbClr val="71DA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PA-圆角矩形 26">
              <a:extLst>
                <a:ext uri="{FF2B5EF4-FFF2-40B4-BE49-F238E27FC236}">
                  <a16:creationId xmlns="" xmlns:a16="http://schemas.microsoft.com/office/drawing/2014/main" id="{DA234103-102E-445F-8DE9-E42106832E09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 rot="9000000">
              <a:off x="6386756" y="4601080"/>
              <a:ext cx="3958678" cy="1530189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4" name="PA-梯形 23">
            <a:extLst>
              <a:ext uri="{FF2B5EF4-FFF2-40B4-BE49-F238E27FC236}">
                <a16:creationId xmlns="" xmlns:a16="http://schemas.microsoft.com/office/drawing/2014/main" id="{7E7166C0-8054-405C-8A4E-BC418B95EEB5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 rot="18900000">
            <a:off x="-439416" y="297207"/>
            <a:ext cx="1754274" cy="389246"/>
          </a:xfrm>
          <a:prstGeom prst="trapezoid">
            <a:avLst>
              <a:gd name="adj" fmla="val 94179"/>
            </a:avLst>
          </a:prstGeom>
          <a:gradFill>
            <a:gsLst>
              <a:gs pos="0">
                <a:srgbClr val="71DAFF"/>
              </a:gs>
              <a:gs pos="100000">
                <a:srgbClr val="0099FF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1" name="PA-半闭框 4">
            <a:extLst>
              <a:ext uri="{FF2B5EF4-FFF2-40B4-BE49-F238E27FC236}">
                <a16:creationId xmlns="" xmlns:a16="http://schemas.microsoft.com/office/drawing/2014/main" id="{B6537219-B7E2-44CD-A9D7-4E93C7654F98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 rot="16200000">
            <a:off x="645892" y="6036698"/>
            <a:ext cx="215640" cy="215640"/>
          </a:xfrm>
          <a:prstGeom prst="halfFrame">
            <a:avLst>
              <a:gd name="adj1" fmla="val 15179"/>
              <a:gd name="adj2" fmla="val 15179"/>
            </a:avLst>
          </a:prstGeom>
          <a:solidFill>
            <a:schemeClr val="bg1">
              <a:lumMod val="75000"/>
              <a:alpha val="30000"/>
            </a:schemeClr>
          </a:solidFill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8389" y="77270"/>
            <a:ext cx="3720256" cy="129194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8389" y="1745924"/>
            <a:ext cx="3720257" cy="1373142"/>
          </a:xfrm>
          <a:prstGeom prst="rect">
            <a:avLst/>
          </a:prstGeom>
        </p:spPr>
      </p:pic>
      <p:sp>
        <p:nvSpPr>
          <p:cNvPr id="15" name="右箭头 14"/>
          <p:cNvSpPr/>
          <p:nvPr/>
        </p:nvSpPr>
        <p:spPr>
          <a:xfrm rot="5400000">
            <a:off x="5621238" y="3151781"/>
            <a:ext cx="377362" cy="2729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394" y="3558104"/>
            <a:ext cx="3210751" cy="113685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393" y="5188524"/>
            <a:ext cx="3341661" cy="106795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7477" y="3558103"/>
            <a:ext cx="3183190" cy="104039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6625" y="5207515"/>
            <a:ext cx="3066060" cy="104039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7453" y="3560009"/>
            <a:ext cx="3100510" cy="1136854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7454" y="5207515"/>
            <a:ext cx="3148740" cy="1116183"/>
          </a:xfrm>
          <a:prstGeom prst="rect">
            <a:avLst/>
          </a:prstGeom>
        </p:spPr>
      </p:pic>
      <p:sp>
        <p:nvSpPr>
          <p:cNvPr id="29" name="右箭头 28"/>
          <p:cNvSpPr/>
          <p:nvPr/>
        </p:nvSpPr>
        <p:spPr>
          <a:xfrm rot="8100000">
            <a:off x="2666735" y="3135502"/>
            <a:ext cx="460272" cy="3329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右箭头 29"/>
          <p:cNvSpPr/>
          <p:nvPr/>
        </p:nvSpPr>
        <p:spPr>
          <a:xfrm rot="2700000">
            <a:off x="8311648" y="3144887"/>
            <a:ext cx="445102" cy="3219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右箭头 34"/>
          <p:cNvSpPr/>
          <p:nvPr/>
        </p:nvSpPr>
        <p:spPr>
          <a:xfrm rot="5400000">
            <a:off x="5608126" y="1401212"/>
            <a:ext cx="377362" cy="2729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右箭头 35"/>
          <p:cNvSpPr/>
          <p:nvPr/>
        </p:nvSpPr>
        <p:spPr>
          <a:xfrm rot="5400000">
            <a:off x="2018088" y="4785941"/>
            <a:ext cx="377362" cy="2729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右箭头 36"/>
          <p:cNvSpPr/>
          <p:nvPr/>
        </p:nvSpPr>
        <p:spPr>
          <a:xfrm rot="5400000">
            <a:off x="5621238" y="4785941"/>
            <a:ext cx="377362" cy="2729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右箭头 37"/>
          <p:cNvSpPr/>
          <p:nvPr/>
        </p:nvSpPr>
        <p:spPr>
          <a:xfrm rot="5400000">
            <a:off x="9509636" y="4785941"/>
            <a:ext cx="377362" cy="2729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0435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A-圆角矩形 27">
            <a:extLst>
              <a:ext uri="{FF2B5EF4-FFF2-40B4-BE49-F238E27FC236}">
                <a16:creationId xmlns="" xmlns:a16="http://schemas.microsoft.com/office/drawing/2014/main" id="{13005FF2-6B05-4FE1-98E2-CA4A27173FB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 rot="18900000">
            <a:off x="-57560" y="687519"/>
            <a:ext cx="1176560" cy="375438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>
                  <a:lumMod val="95000"/>
                  <a:alpha val="0"/>
                </a:schemeClr>
              </a:gs>
              <a:gs pos="0">
                <a:schemeClr val="bg1">
                  <a:lumMod val="85000"/>
                  <a:alpha val="91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PA-圆角矩形 22">
            <a:extLst>
              <a:ext uri="{FF2B5EF4-FFF2-40B4-BE49-F238E27FC236}">
                <a16:creationId xmlns="" xmlns:a16="http://schemas.microsoft.com/office/drawing/2014/main" id="{14DD5478-7535-40AF-8644-D835B9E90B38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 rot="18900000">
            <a:off x="-39566" y="469079"/>
            <a:ext cx="1176560" cy="375438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rgbClr val="00B0F0">
                  <a:alpha val="0"/>
                </a:srgbClr>
              </a:gs>
              <a:gs pos="0">
                <a:srgbClr val="00B0F0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0" name="PA-直接连接符 39">
            <a:extLst>
              <a:ext uri="{FF2B5EF4-FFF2-40B4-BE49-F238E27FC236}">
                <a16:creationId xmlns="" xmlns:a16="http://schemas.microsoft.com/office/drawing/2014/main" id="{D3DA3F7B-58C7-449E-9C19-C7E8E3FA5D49}"/>
              </a:ext>
            </a:extLst>
          </p:cNvPr>
          <p:cNvCxnSpPr>
            <a:cxnSpLocks/>
          </p:cNvCxnSpPr>
          <p:nvPr>
            <p:custDataLst>
              <p:tags r:id="rId3"/>
            </p:custDataLst>
          </p:nvPr>
        </p:nvCxnSpPr>
        <p:spPr>
          <a:xfrm>
            <a:off x="11351121" y="1016000"/>
            <a:ext cx="444639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PA-直接连接符 24">
            <a:extLst>
              <a:ext uri="{FF2B5EF4-FFF2-40B4-BE49-F238E27FC236}">
                <a16:creationId xmlns="" xmlns:a16="http://schemas.microsoft.com/office/drawing/2014/main" id="{1542BC53-461E-489D-819D-0C715B228E84}"/>
              </a:ext>
            </a:extLst>
          </p:cNvPr>
          <p:cNvCxnSpPr>
            <a:cxnSpLocks/>
          </p:cNvCxnSpPr>
          <p:nvPr>
            <p:custDataLst>
              <p:tags r:id="rId4"/>
            </p:custDataLst>
          </p:nvPr>
        </p:nvCxnSpPr>
        <p:spPr>
          <a:xfrm>
            <a:off x="11533188" y="816509"/>
            <a:ext cx="0" cy="343954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PA-组合 5">
            <a:extLst>
              <a:ext uri="{FF2B5EF4-FFF2-40B4-BE49-F238E27FC236}">
                <a16:creationId xmlns="" xmlns:a16="http://schemas.microsoft.com/office/drawing/2014/main" id="{10DBE9B9-66E0-46EA-8060-15E6F2068AC5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 rot="20926481">
            <a:off x="11391346" y="6457636"/>
            <a:ext cx="1112881" cy="522631"/>
            <a:chOff x="6386756" y="4601080"/>
            <a:chExt cx="4288735" cy="3589866"/>
          </a:xfrm>
        </p:grpSpPr>
        <p:sp>
          <p:nvSpPr>
            <p:cNvPr id="22" name="PA-圆角矩形 21">
              <a:extLst>
                <a:ext uri="{FF2B5EF4-FFF2-40B4-BE49-F238E27FC236}">
                  <a16:creationId xmlns="" xmlns:a16="http://schemas.microsoft.com/office/drawing/2014/main" id="{3F533F5A-F6F1-4F8B-8233-C5E6BC425572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 rot="9000000">
              <a:off x="7177078" y="6400425"/>
              <a:ext cx="3496178" cy="17905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PA-圆角矩形 25">
              <a:extLst>
                <a:ext uri="{FF2B5EF4-FFF2-40B4-BE49-F238E27FC236}">
                  <a16:creationId xmlns="" xmlns:a16="http://schemas.microsoft.com/office/drawing/2014/main" id="{1E06E492-FEE6-47C5-89D7-112BF5BB49AA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 rot="9000000">
              <a:off x="6716818" y="5499584"/>
              <a:ext cx="3958673" cy="1530189"/>
            </a:xfrm>
            <a:prstGeom prst="roundRect">
              <a:avLst>
                <a:gd name="adj" fmla="val 50000"/>
              </a:avLst>
            </a:prstGeom>
            <a:solidFill>
              <a:srgbClr val="71DA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PA-圆角矩形 26">
              <a:extLst>
                <a:ext uri="{FF2B5EF4-FFF2-40B4-BE49-F238E27FC236}">
                  <a16:creationId xmlns="" xmlns:a16="http://schemas.microsoft.com/office/drawing/2014/main" id="{DA234103-102E-445F-8DE9-E42106832E09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 rot="9000000">
              <a:off x="6386756" y="4601080"/>
              <a:ext cx="3958678" cy="1530189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4" name="PA-梯形 23">
            <a:extLst>
              <a:ext uri="{FF2B5EF4-FFF2-40B4-BE49-F238E27FC236}">
                <a16:creationId xmlns="" xmlns:a16="http://schemas.microsoft.com/office/drawing/2014/main" id="{7E7166C0-8054-405C-8A4E-BC418B95EEB5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 rot="18900000">
            <a:off x="-439416" y="297207"/>
            <a:ext cx="1754274" cy="389246"/>
          </a:xfrm>
          <a:prstGeom prst="trapezoid">
            <a:avLst>
              <a:gd name="adj" fmla="val 94179"/>
            </a:avLst>
          </a:prstGeom>
          <a:gradFill>
            <a:gsLst>
              <a:gs pos="0">
                <a:srgbClr val="71DAFF"/>
              </a:gs>
              <a:gs pos="100000">
                <a:srgbClr val="0099FF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2" name="PA-半闭框 4">
            <a:extLst>
              <a:ext uri="{FF2B5EF4-FFF2-40B4-BE49-F238E27FC236}">
                <a16:creationId xmlns="" xmlns:a16="http://schemas.microsoft.com/office/drawing/2014/main" id="{B6537219-B7E2-44CD-A9D7-4E93C7654F98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 rot="16200000">
            <a:off x="926584" y="1932430"/>
            <a:ext cx="215640" cy="215640"/>
          </a:xfrm>
          <a:prstGeom prst="halfFrame">
            <a:avLst>
              <a:gd name="adj1" fmla="val 15179"/>
              <a:gd name="adj2" fmla="val 15179"/>
            </a:avLst>
          </a:prstGeom>
          <a:solidFill>
            <a:schemeClr val="bg1">
              <a:lumMod val="75000"/>
              <a:alpha val="30000"/>
            </a:schemeClr>
          </a:solidFill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320" y="347293"/>
            <a:ext cx="3341661" cy="1067953"/>
          </a:xfrm>
          <a:prstGeom prst="rect">
            <a:avLst/>
          </a:prstGeom>
        </p:spPr>
      </p:pic>
      <p:pic>
        <p:nvPicPr>
          <p:cNvPr id="34" name="图片 33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1552" y="366284"/>
            <a:ext cx="3066060" cy="1040393"/>
          </a:xfrm>
          <a:prstGeom prst="rect">
            <a:avLst/>
          </a:prstGeom>
        </p:spPr>
      </p:pic>
      <p:pic>
        <p:nvPicPr>
          <p:cNvPr id="39" name="图片 38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2381" y="366284"/>
            <a:ext cx="3148740" cy="1116183"/>
          </a:xfrm>
          <a:prstGeom prst="rect">
            <a:avLst/>
          </a:prstGeom>
        </p:spPr>
      </p:pic>
      <p:sp>
        <p:nvSpPr>
          <p:cNvPr id="41" name="右箭头 40"/>
          <p:cNvSpPr/>
          <p:nvPr/>
        </p:nvSpPr>
        <p:spPr>
          <a:xfrm rot="5400000">
            <a:off x="5803357" y="1712504"/>
            <a:ext cx="377362" cy="2729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右箭头 41"/>
          <p:cNvSpPr/>
          <p:nvPr/>
        </p:nvSpPr>
        <p:spPr>
          <a:xfrm rot="8100000">
            <a:off x="8252696" y="1756516"/>
            <a:ext cx="460272" cy="3329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右箭头 42"/>
          <p:cNvSpPr/>
          <p:nvPr/>
        </p:nvSpPr>
        <p:spPr>
          <a:xfrm rot="2700000">
            <a:off x="3276335" y="1764670"/>
            <a:ext cx="445102" cy="3219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0309" y="2108584"/>
            <a:ext cx="3087303" cy="1146903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8448" y="3558215"/>
            <a:ext cx="3109164" cy="1181211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068" y="5141952"/>
            <a:ext cx="4352925" cy="1438275"/>
          </a:xfrm>
          <a:prstGeom prst="rect">
            <a:avLst/>
          </a:prstGeom>
        </p:spPr>
      </p:pic>
      <p:sp>
        <p:nvSpPr>
          <p:cNvPr id="44" name="右箭头 43"/>
          <p:cNvSpPr/>
          <p:nvPr/>
        </p:nvSpPr>
        <p:spPr>
          <a:xfrm rot="5400000">
            <a:off x="5803357" y="3320257"/>
            <a:ext cx="377362" cy="2729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右箭头 44"/>
          <p:cNvSpPr/>
          <p:nvPr/>
        </p:nvSpPr>
        <p:spPr>
          <a:xfrm rot="5400000">
            <a:off x="5791407" y="4804196"/>
            <a:ext cx="377362" cy="2729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8748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A-圆角矩形 27">
            <a:extLst>
              <a:ext uri="{FF2B5EF4-FFF2-40B4-BE49-F238E27FC236}">
                <a16:creationId xmlns="" xmlns:a16="http://schemas.microsoft.com/office/drawing/2014/main" id="{13005FF2-6B05-4FE1-98E2-CA4A27173FB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 rot="18900000">
            <a:off x="-57560" y="687519"/>
            <a:ext cx="1176560" cy="375438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>
                  <a:lumMod val="95000"/>
                  <a:alpha val="0"/>
                </a:schemeClr>
              </a:gs>
              <a:gs pos="0">
                <a:schemeClr val="bg1">
                  <a:lumMod val="85000"/>
                  <a:alpha val="91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PA-圆角矩形 22">
            <a:extLst>
              <a:ext uri="{FF2B5EF4-FFF2-40B4-BE49-F238E27FC236}">
                <a16:creationId xmlns="" xmlns:a16="http://schemas.microsoft.com/office/drawing/2014/main" id="{14DD5478-7535-40AF-8644-D835B9E90B38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 rot="18900000">
            <a:off x="-39566" y="469079"/>
            <a:ext cx="1176560" cy="375438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rgbClr val="00B0F0">
                  <a:alpha val="0"/>
                </a:srgbClr>
              </a:gs>
              <a:gs pos="0">
                <a:srgbClr val="00B0F0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0" name="PA-直接连接符 39">
            <a:extLst>
              <a:ext uri="{FF2B5EF4-FFF2-40B4-BE49-F238E27FC236}">
                <a16:creationId xmlns="" xmlns:a16="http://schemas.microsoft.com/office/drawing/2014/main" id="{D3DA3F7B-58C7-449E-9C19-C7E8E3FA5D49}"/>
              </a:ext>
            </a:extLst>
          </p:cNvPr>
          <p:cNvCxnSpPr>
            <a:cxnSpLocks/>
          </p:cNvCxnSpPr>
          <p:nvPr>
            <p:custDataLst>
              <p:tags r:id="rId3"/>
            </p:custDataLst>
          </p:nvPr>
        </p:nvCxnSpPr>
        <p:spPr>
          <a:xfrm>
            <a:off x="11351121" y="1016000"/>
            <a:ext cx="444639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PA-直接连接符 24">
            <a:extLst>
              <a:ext uri="{FF2B5EF4-FFF2-40B4-BE49-F238E27FC236}">
                <a16:creationId xmlns="" xmlns:a16="http://schemas.microsoft.com/office/drawing/2014/main" id="{1542BC53-461E-489D-819D-0C715B228E84}"/>
              </a:ext>
            </a:extLst>
          </p:cNvPr>
          <p:cNvCxnSpPr>
            <a:cxnSpLocks/>
          </p:cNvCxnSpPr>
          <p:nvPr>
            <p:custDataLst>
              <p:tags r:id="rId4"/>
            </p:custDataLst>
          </p:nvPr>
        </p:nvCxnSpPr>
        <p:spPr>
          <a:xfrm>
            <a:off x="11533188" y="816509"/>
            <a:ext cx="0" cy="343954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PA-组合 5">
            <a:extLst>
              <a:ext uri="{FF2B5EF4-FFF2-40B4-BE49-F238E27FC236}">
                <a16:creationId xmlns="" xmlns:a16="http://schemas.microsoft.com/office/drawing/2014/main" id="{10DBE9B9-66E0-46EA-8060-15E6F2068AC5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 rot="20926481">
            <a:off x="11391346" y="6457636"/>
            <a:ext cx="1112881" cy="522631"/>
            <a:chOff x="6386756" y="4601080"/>
            <a:chExt cx="4288735" cy="3589866"/>
          </a:xfrm>
        </p:grpSpPr>
        <p:sp>
          <p:nvSpPr>
            <p:cNvPr id="22" name="PA-圆角矩形 21">
              <a:extLst>
                <a:ext uri="{FF2B5EF4-FFF2-40B4-BE49-F238E27FC236}">
                  <a16:creationId xmlns="" xmlns:a16="http://schemas.microsoft.com/office/drawing/2014/main" id="{3F533F5A-F6F1-4F8B-8233-C5E6BC425572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 rot="9000000">
              <a:off x="7177078" y="6400425"/>
              <a:ext cx="3496178" cy="17905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PA-圆角矩形 25">
              <a:extLst>
                <a:ext uri="{FF2B5EF4-FFF2-40B4-BE49-F238E27FC236}">
                  <a16:creationId xmlns="" xmlns:a16="http://schemas.microsoft.com/office/drawing/2014/main" id="{1E06E492-FEE6-47C5-89D7-112BF5BB49AA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 rot="9000000">
              <a:off x="6716818" y="5499584"/>
              <a:ext cx="3958673" cy="1530189"/>
            </a:xfrm>
            <a:prstGeom prst="roundRect">
              <a:avLst>
                <a:gd name="adj" fmla="val 50000"/>
              </a:avLst>
            </a:prstGeom>
            <a:solidFill>
              <a:srgbClr val="71DA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PA-圆角矩形 26">
              <a:extLst>
                <a:ext uri="{FF2B5EF4-FFF2-40B4-BE49-F238E27FC236}">
                  <a16:creationId xmlns="" xmlns:a16="http://schemas.microsoft.com/office/drawing/2014/main" id="{DA234103-102E-445F-8DE9-E42106832E09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 rot="9000000">
              <a:off x="6386756" y="4601080"/>
              <a:ext cx="3958678" cy="1530189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4" name="PA-梯形 23">
            <a:extLst>
              <a:ext uri="{FF2B5EF4-FFF2-40B4-BE49-F238E27FC236}">
                <a16:creationId xmlns="" xmlns:a16="http://schemas.microsoft.com/office/drawing/2014/main" id="{7E7166C0-8054-405C-8A4E-BC418B95EEB5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 rot="18900000">
            <a:off x="-439416" y="297207"/>
            <a:ext cx="1754274" cy="389246"/>
          </a:xfrm>
          <a:prstGeom prst="trapezoid">
            <a:avLst>
              <a:gd name="adj" fmla="val 94179"/>
            </a:avLst>
          </a:prstGeom>
          <a:gradFill>
            <a:gsLst>
              <a:gs pos="0">
                <a:srgbClr val="71DAFF"/>
              </a:gs>
              <a:gs pos="100000">
                <a:srgbClr val="0099FF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1" name="PA-半闭框 4">
            <a:extLst>
              <a:ext uri="{FF2B5EF4-FFF2-40B4-BE49-F238E27FC236}">
                <a16:creationId xmlns="" xmlns:a16="http://schemas.microsoft.com/office/drawing/2014/main" id="{B6537219-B7E2-44CD-A9D7-4E93C7654F98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 rot="16200000">
            <a:off x="645892" y="6036698"/>
            <a:ext cx="215640" cy="215640"/>
          </a:xfrm>
          <a:prstGeom prst="halfFrame">
            <a:avLst>
              <a:gd name="adj1" fmla="val 15179"/>
              <a:gd name="adj2" fmla="val 15179"/>
            </a:avLst>
          </a:prstGeom>
          <a:solidFill>
            <a:schemeClr val="bg1">
              <a:lumMod val="75000"/>
              <a:alpha val="30000"/>
            </a:schemeClr>
          </a:solidFill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377637" y="206356"/>
            <a:ext cx="95822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2">
                    <a:lumMod val="50000"/>
                  </a:schemeClr>
                </a:solidFill>
              </a:rPr>
              <a:t>Unsupervised Multi-Author Document Decomposition Based </a:t>
            </a:r>
            <a:r>
              <a:rPr lang="en-US" altLang="zh-CN" sz="2800" dirty="0" smtClean="0">
                <a:solidFill>
                  <a:schemeClr val="bg2">
                    <a:lumMod val="50000"/>
                  </a:schemeClr>
                </a:solidFill>
              </a:rPr>
              <a:t>on Hidden </a:t>
            </a:r>
            <a:r>
              <a:rPr lang="en-US" altLang="zh-CN" sz="2800" dirty="0">
                <a:solidFill>
                  <a:schemeClr val="bg2">
                    <a:lumMod val="50000"/>
                  </a:schemeClr>
                </a:solidFill>
              </a:rPr>
              <a:t>Markov Model</a:t>
            </a:r>
            <a:endParaRPr lang="zh-CN" altLang="en-US" sz="28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034976" y="1423953"/>
            <a:ext cx="8502364" cy="3759267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2117098" y="5353333"/>
            <a:ext cx="842024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/>
              <a:t>Table 2: Classification accuracies of </a:t>
            </a:r>
            <a:r>
              <a:rPr lang="en-US" altLang="zh-CN" sz="1600" dirty="0" smtClean="0"/>
              <a:t>merged documents </a:t>
            </a:r>
            <a:r>
              <a:rPr lang="en-US" altLang="zh-CN" sz="1600" dirty="0"/>
              <a:t>of different literature or the </a:t>
            </a:r>
            <a:r>
              <a:rPr lang="en-US" altLang="zh-CN" sz="1600" dirty="0" smtClean="0"/>
              <a:t>same literature </a:t>
            </a:r>
            <a:r>
              <a:rPr lang="en-US" altLang="zh-CN" sz="1600" dirty="0"/>
              <a:t>bible books using the approaches </a:t>
            </a:r>
            <a:r>
              <a:rPr lang="en-US" altLang="zh-CN" sz="1600" dirty="0" smtClean="0"/>
              <a:t>of 1- </a:t>
            </a:r>
            <a:r>
              <a:rPr lang="en-US" altLang="zh-CN" sz="1600" dirty="0"/>
              <a:t>Koppel et al. (2011), 2- Akiva and </a:t>
            </a:r>
            <a:r>
              <a:rPr lang="en-US" altLang="zh-CN" sz="1600" dirty="0" smtClean="0"/>
              <a:t>Koppel </a:t>
            </a:r>
            <a:r>
              <a:rPr lang="en-US" altLang="zh-CN" sz="1600" dirty="0"/>
              <a:t>(2013</a:t>
            </a:r>
            <a:r>
              <a:rPr lang="en-US" altLang="zh-CN" sz="1600" dirty="0" smtClean="0"/>
              <a:t>)-500CommonWords</a:t>
            </a:r>
            <a:r>
              <a:rPr lang="en-US" altLang="zh-CN" sz="1600" dirty="0"/>
              <a:t>, 3- Akiva </a:t>
            </a:r>
            <a:r>
              <a:rPr lang="en-US" altLang="zh-CN" sz="1600" dirty="0" smtClean="0"/>
              <a:t>and Koppel </a:t>
            </a:r>
            <a:r>
              <a:rPr lang="en-US" altLang="zh-CN" sz="1600" dirty="0"/>
              <a:t>(2013)-SynonymSet, 4- Aldebei et al</a:t>
            </a:r>
            <a:r>
              <a:rPr lang="en-US" altLang="zh-CN" sz="1600" dirty="0" smtClean="0"/>
              <a:t>. (</a:t>
            </a:r>
            <a:r>
              <a:rPr lang="en-US" altLang="zh-CN" sz="1600" dirty="0"/>
              <a:t>2015) and 5- our approach.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73256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A-圆角矩形 27">
            <a:extLst>
              <a:ext uri="{FF2B5EF4-FFF2-40B4-BE49-F238E27FC236}">
                <a16:creationId xmlns="" xmlns:a16="http://schemas.microsoft.com/office/drawing/2014/main" id="{13005FF2-6B05-4FE1-98E2-CA4A27173FB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 rot="18900000">
            <a:off x="-57560" y="687519"/>
            <a:ext cx="1176560" cy="375438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>
                  <a:lumMod val="95000"/>
                  <a:alpha val="0"/>
                </a:schemeClr>
              </a:gs>
              <a:gs pos="0">
                <a:schemeClr val="bg1">
                  <a:lumMod val="85000"/>
                  <a:alpha val="91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PA-圆角矩形 22">
            <a:extLst>
              <a:ext uri="{FF2B5EF4-FFF2-40B4-BE49-F238E27FC236}">
                <a16:creationId xmlns="" xmlns:a16="http://schemas.microsoft.com/office/drawing/2014/main" id="{14DD5478-7535-40AF-8644-D835B9E90B38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 rot="18900000">
            <a:off x="-39566" y="469079"/>
            <a:ext cx="1176560" cy="375438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rgbClr val="00B0F0">
                  <a:alpha val="0"/>
                </a:srgbClr>
              </a:gs>
              <a:gs pos="0">
                <a:srgbClr val="00B0F0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0" name="PA-直接连接符 39">
            <a:extLst>
              <a:ext uri="{FF2B5EF4-FFF2-40B4-BE49-F238E27FC236}">
                <a16:creationId xmlns="" xmlns:a16="http://schemas.microsoft.com/office/drawing/2014/main" id="{D3DA3F7B-58C7-449E-9C19-C7E8E3FA5D49}"/>
              </a:ext>
            </a:extLst>
          </p:cNvPr>
          <p:cNvCxnSpPr>
            <a:cxnSpLocks/>
          </p:cNvCxnSpPr>
          <p:nvPr>
            <p:custDataLst>
              <p:tags r:id="rId3"/>
            </p:custDataLst>
          </p:nvPr>
        </p:nvCxnSpPr>
        <p:spPr>
          <a:xfrm>
            <a:off x="11351121" y="1016000"/>
            <a:ext cx="444639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PA-直接连接符 24">
            <a:extLst>
              <a:ext uri="{FF2B5EF4-FFF2-40B4-BE49-F238E27FC236}">
                <a16:creationId xmlns="" xmlns:a16="http://schemas.microsoft.com/office/drawing/2014/main" id="{1542BC53-461E-489D-819D-0C715B228E84}"/>
              </a:ext>
            </a:extLst>
          </p:cNvPr>
          <p:cNvCxnSpPr>
            <a:cxnSpLocks/>
          </p:cNvCxnSpPr>
          <p:nvPr>
            <p:custDataLst>
              <p:tags r:id="rId4"/>
            </p:custDataLst>
          </p:nvPr>
        </p:nvCxnSpPr>
        <p:spPr>
          <a:xfrm>
            <a:off x="11533188" y="816509"/>
            <a:ext cx="0" cy="343954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PA-组合 5">
            <a:extLst>
              <a:ext uri="{FF2B5EF4-FFF2-40B4-BE49-F238E27FC236}">
                <a16:creationId xmlns="" xmlns:a16="http://schemas.microsoft.com/office/drawing/2014/main" id="{10DBE9B9-66E0-46EA-8060-15E6F2068AC5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 rot="20926481">
            <a:off x="11391346" y="6457636"/>
            <a:ext cx="1112881" cy="522631"/>
            <a:chOff x="6386756" y="4601080"/>
            <a:chExt cx="4288735" cy="3589866"/>
          </a:xfrm>
        </p:grpSpPr>
        <p:sp>
          <p:nvSpPr>
            <p:cNvPr id="22" name="PA-圆角矩形 21">
              <a:extLst>
                <a:ext uri="{FF2B5EF4-FFF2-40B4-BE49-F238E27FC236}">
                  <a16:creationId xmlns="" xmlns:a16="http://schemas.microsoft.com/office/drawing/2014/main" id="{3F533F5A-F6F1-4F8B-8233-C5E6BC425572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 rot="9000000">
              <a:off x="7177078" y="6400425"/>
              <a:ext cx="3496178" cy="17905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PA-圆角矩形 25">
              <a:extLst>
                <a:ext uri="{FF2B5EF4-FFF2-40B4-BE49-F238E27FC236}">
                  <a16:creationId xmlns="" xmlns:a16="http://schemas.microsoft.com/office/drawing/2014/main" id="{1E06E492-FEE6-47C5-89D7-112BF5BB49AA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 rot="9000000">
              <a:off x="6716818" y="5499584"/>
              <a:ext cx="3958673" cy="1530189"/>
            </a:xfrm>
            <a:prstGeom prst="roundRect">
              <a:avLst>
                <a:gd name="adj" fmla="val 50000"/>
              </a:avLst>
            </a:prstGeom>
            <a:solidFill>
              <a:srgbClr val="71DA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PA-圆角矩形 26">
              <a:extLst>
                <a:ext uri="{FF2B5EF4-FFF2-40B4-BE49-F238E27FC236}">
                  <a16:creationId xmlns="" xmlns:a16="http://schemas.microsoft.com/office/drawing/2014/main" id="{DA234103-102E-445F-8DE9-E42106832E09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 rot="9000000">
              <a:off x="6386756" y="4601080"/>
              <a:ext cx="3958678" cy="1530189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4" name="PA-梯形 23">
            <a:extLst>
              <a:ext uri="{FF2B5EF4-FFF2-40B4-BE49-F238E27FC236}">
                <a16:creationId xmlns="" xmlns:a16="http://schemas.microsoft.com/office/drawing/2014/main" id="{7E7166C0-8054-405C-8A4E-BC418B95EEB5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 rot="18900000">
            <a:off x="-439416" y="297207"/>
            <a:ext cx="1754274" cy="389246"/>
          </a:xfrm>
          <a:prstGeom prst="trapezoid">
            <a:avLst>
              <a:gd name="adj" fmla="val 94179"/>
            </a:avLst>
          </a:prstGeom>
          <a:gradFill>
            <a:gsLst>
              <a:gs pos="0">
                <a:srgbClr val="71DAFF"/>
              </a:gs>
              <a:gs pos="100000">
                <a:srgbClr val="0099FF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1" name="PA-半闭框 4">
            <a:extLst>
              <a:ext uri="{FF2B5EF4-FFF2-40B4-BE49-F238E27FC236}">
                <a16:creationId xmlns="" xmlns:a16="http://schemas.microsoft.com/office/drawing/2014/main" id="{B6537219-B7E2-44CD-A9D7-4E93C7654F98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 rot="16200000">
            <a:off x="645892" y="6036698"/>
            <a:ext cx="215640" cy="215640"/>
          </a:xfrm>
          <a:prstGeom prst="halfFrame">
            <a:avLst>
              <a:gd name="adj1" fmla="val 15179"/>
              <a:gd name="adj2" fmla="val 15179"/>
            </a:avLst>
          </a:prstGeom>
          <a:solidFill>
            <a:schemeClr val="bg1">
              <a:lumMod val="75000"/>
              <a:alpha val="30000"/>
            </a:schemeClr>
          </a:solidFill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377637" y="206356"/>
            <a:ext cx="95822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2">
                    <a:lumMod val="50000"/>
                  </a:schemeClr>
                </a:solidFill>
              </a:rPr>
              <a:t>Unsupervised Multi-Author Document Decomposition Based </a:t>
            </a:r>
            <a:r>
              <a:rPr lang="en-US" altLang="zh-CN" sz="2800" dirty="0" smtClean="0">
                <a:solidFill>
                  <a:schemeClr val="bg2">
                    <a:lumMod val="50000"/>
                  </a:schemeClr>
                </a:solidFill>
              </a:rPr>
              <a:t>on Hidden </a:t>
            </a:r>
            <a:r>
              <a:rPr lang="en-US" altLang="zh-CN" sz="2800" dirty="0">
                <a:solidFill>
                  <a:schemeClr val="bg2">
                    <a:lumMod val="50000"/>
                  </a:schemeClr>
                </a:solidFill>
              </a:rPr>
              <a:t>Markov Model</a:t>
            </a:r>
            <a:endParaRPr lang="zh-CN" altLang="en-US" sz="28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914525" y="1257300"/>
            <a:ext cx="8362950" cy="4343400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2081682" y="5693920"/>
            <a:ext cx="842024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/>
              <a:t>Figure 1: Comparisons between using </a:t>
            </a:r>
            <a:r>
              <a:rPr lang="en-US" altLang="zh-CN" sz="1600" dirty="0" smtClean="0"/>
              <a:t>segments </a:t>
            </a:r>
            <a:r>
              <a:rPr lang="en-US" altLang="zh-CN" sz="1600" dirty="0"/>
              <a:t>and using sentences in the </a:t>
            </a:r>
            <a:r>
              <a:rPr lang="en-US" altLang="zh-CN" sz="1600" dirty="0" smtClean="0"/>
              <a:t>unsupervised method </a:t>
            </a:r>
            <a:r>
              <a:rPr lang="en-US" altLang="zh-CN" sz="1600" dirty="0"/>
              <a:t>for estimating the initial values of </a:t>
            </a:r>
            <a:r>
              <a:rPr lang="en-US" altLang="zh-CN" sz="1600" dirty="0" smtClean="0"/>
              <a:t>the HMM </a:t>
            </a:r>
            <a:r>
              <a:rPr lang="en-US" altLang="zh-CN" sz="1600" dirty="0"/>
              <a:t>of our approach in terms of </a:t>
            </a:r>
            <a:r>
              <a:rPr lang="en-US" altLang="zh-CN" sz="1600" dirty="0" smtClean="0"/>
              <a:t>accuracy (representd </a:t>
            </a:r>
            <a:r>
              <a:rPr lang="en-US" altLang="zh-CN" sz="1600" dirty="0"/>
              <a:t>as the cylinders) and number of </a:t>
            </a:r>
            <a:r>
              <a:rPr lang="en-US" altLang="zh-CN" sz="1600" dirty="0" smtClean="0"/>
              <a:t>iterations </a:t>
            </a:r>
            <a:r>
              <a:rPr lang="en-US" altLang="zh-CN" sz="1600" dirty="0"/>
              <a:t>required for convergence (</a:t>
            </a:r>
            <a:r>
              <a:rPr lang="en-US" altLang="zh-CN" sz="1600" dirty="0" smtClean="0"/>
              <a:t>represented as </a:t>
            </a:r>
            <a:r>
              <a:rPr lang="en-US" altLang="zh-CN" sz="1600" dirty="0"/>
              <a:t>the numbers above cylinders) using the </a:t>
            </a:r>
            <a:r>
              <a:rPr lang="en-US" altLang="zh-CN" sz="1600" dirty="0" smtClean="0"/>
              <a:t>10 merged </a:t>
            </a:r>
            <a:r>
              <a:rPr lang="en-US" altLang="zh-CN" sz="1600" dirty="0"/>
              <a:t>Bible documents.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520104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A-圆角矩形 27">
            <a:extLst>
              <a:ext uri="{FF2B5EF4-FFF2-40B4-BE49-F238E27FC236}">
                <a16:creationId xmlns="" xmlns:a16="http://schemas.microsoft.com/office/drawing/2014/main" id="{13005FF2-6B05-4FE1-98E2-CA4A27173FB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 rot="18900000">
            <a:off x="-57560" y="687519"/>
            <a:ext cx="1176560" cy="375438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>
                  <a:lumMod val="95000"/>
                  <a:alpha val="0"/>
                </a:schemeClr>
              </a:gs>
              <a:gs pos="0">
                <a:schemeClr val="bg1">
                  <a:lumMod val="85000"/>
                  <a:alpha val="91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PA-圆角矩形 22">
            <a:extLst>
              <a:ext uri="{FF2B5EF4-FFF2-40B4-BE49-F238E27FC236}">
                <a16:creationId xmlns="" xmlns:a16="http://schemas.microsoft.com/office/drawing/2014/main" id="{14DD5478-7535-40AF-8644-D835B9E90B38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 rot="18900000">
            <a:off x="-39566" y="469079"/>
            <a:ext cx="1176560" cy="375438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rgbClr val="00B0F0">
                  <a:alpha val="0"/>
                </a:srgbClr>
              </a:gs>
              <a:gs pos="0">
                <a:srgbClr val="00B0F0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0" name="PA-直接连接符 39">
            <a:extLst>
              <a:ext uri="{FF2B5EF4-FFF2-40B4-BE49-F238E27FC236}">
                <a16:creationId xmlns="" xmlns:a16="http://schemas.microsoft.com/office/drawing/2014/main" id="{D3DA3F7B-58C7-449E-9C19-C7E8E3FA5D49}"/>
              </a:ext>
            </a:extLst>
          </p:cNvPr>
          <p:cNvCxnSpPr>
            <a:cxnSpLocks/>
          </p:cNvCxnSpPr>
          <p:nvPr>
            <p:custDataLst>
              <p:tags r:id="rId3"/>
            </p:custDataLst>
          </p:nvPr>
        </p:nvCxnSpPr>
        <p:spPr>
          <a:xfrm>
            <a:off x="11351121" y="1016000"/>
            <a:ext cx="444639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PA-直接连接符 24">
            <a:extLst>
              <a:ext uri="{FF2B5EF4-FFF2-40B4-BE49-F238E27FC236}">
                <a16:creationId xmlns="" xmlns:a16="http://schemas.microsoft.com/office/drawing/2014/main" id="{1542BC53-461E-489D-819D-0C715B228E84}"/>
              </a:ext>
            </a:extLst>
          </p:cNvPr>
          <p:cNvCxnSpPr>
            <a:cxnSpLocks/>
          </p:cNvCxnSpPr>
          <p:nvPr>
            <p:custDataLst>
              <p:tags r:id="rId4"/>
            </p:custDataLst>
          </p:nvPr>
        </p:nvCxnSpPr>
        <p:spPr>
          <a:xfrm>
            <a:off x="11533188" y="816509"/>
            <a:ext cx="0" cy="343954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PA-组合 5">
            <a:extLst>
              <a:ext uri="{FF2B5EF4-FFF2-40B4-BE49-F238E27FC236}">
                <a16:creationId xmlns="" xmlns:a16="http://schemas.microsoft.com/office/drawing/2014/main" id="{10DBE9B9-66E0-46EA-8060-15E6F2068AC5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 rot="20926481">
            <a:off x="11391346" y="6457636"/>
            <a:ext cx="1112881" cy="522631"/>
            <a:chOff x="6386756" y="4601080"/>
            <a:chExt cx="4288735" cy="3589866"/>
          </a:xfrm>
        </p:grpSpPr>
        <p:sp>
          <p:nvSpPr>
            <p:cNvPr id="22" name="PA-圆角矩形 21">
              <a:extLst>
                <a:ext uri="{FF2B5EF4-FFF2-40B4-BE49-F238E27FC236}">
                  <a16:creationId xmlns="" xmlns:a16="http://schemas.microsoft.com/office/drawing/2014/main" id="{3F533F5A-F6F1-4F8B-8233-C5E6BC425572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 rot="9000000">
              <a:off x="7177078" y="6400425"/>
              <a:ext cx="3496178" cy="17905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PA-圆角矩形 25">
              <a:extLst>
                <a:ext uri="{FF2B5EF4-FFF2-40B4-BE49-F238E27FC236}">
                  <a16:creationId xmlns="" xmlns:a16="http://schemas.microsoft.com/office/drawing/2014/main" id="{1E06E492-FEE6-47C5-89D7-112BF5BB49AA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 rot="9000000">
              <a:off x="6716818" y="5499584"/>
              <a:ext cx="3958673" cy="1530189"/>
            </a:xfrm>
            <a:prstGeom prst="roundRect">
              <a:avLst>
                <a:gd name="adj" fmla="val 50000"/>
              </a:avLst>
            </a:prstGeom>
            <a:solidFill>
              <a:srgbClr val="71DA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PA-圆角矩形 26">
              <a:extLst>
                <a:ext uri="{FF2B5EF4-FFF2-40B4-BE49-F238E27FC236}">
                  <a16:creationId xmlns="" xmlns:a16="http://schemas.microsoft.com/office/drawing/2014/main" id="{DA234103-102E-445F-8DE9-E42106832E09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 rot="9000000">
              <a:off x="6386756" y="4601080"/>
              <a:ext cx="3958678" cy="1530189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4" name="PA-梯形 23">
            <a:extLst>
              <a:ext uri="{FF2B5EF4-FFF2-40B4-BE49-F238E27FC236}">
                <a16:creationId xmlns="" xmlns:a16="http://schemas.microsoft.com/office/drawing/2014/main" id="{7E7166C0-8054-405C-8A4E-BC418B95EEB5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 rot="18900000">
            <a:off x="-439416" y="297207"/>
            <a:ext cx="1754274" cy="389246"/>
          </a:xfrm>
          <a:prstGeom prst="trapezoid">
            <a:avLst>
              <a:gd name="adj" fmla="val 94179"/>
            </a:avLst>
          </a:prstGeom>
          <a:gradFill>
            <a:gsLst>
              <a:gs pos="0">
                <a:srgbClr val="71DAFF"/>
              </a:gs>
              <a:gs pos="100000">
                <a:srgbClr val="0099FF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1" name="PA-半闭框 4">
            <a:extLst>
              <a:ext uri="{FF2B5EF4-FFF2-40B4-BE49-F238E27FC236}">
                <a16:creationId xmlns="" xmlns:a16="http://schemas.microsoft.com/office/drawing/2014/main" id="{B6537219-B7E2-44CD-A9D7-4E93C7654F98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 rot="16200000">
            <a:off x="645892" y="6036698"/>
            <a:ext cx="215640" cy="215640"/>
          </a:xfrm>
          <a:prstGeom prst="halfFrame">
            <a:avLst>
              <a:gd name="adj1" fmla="val 15179"/>
              <a:gd name="adj2" fmla="val 15179"/>
            </a:avLst>
          </a:prstGeom>
          <a:solidFill>
            <a:schemeClr val="bg1">
              <a:lumMod val="75000"/>
              <a:alpha val="30000"/>
            </a:schemeClr>
          </a:solidFill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992066" y="1249680"/>
            <a:ext cx="7834513" cy="410039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377637" y="206356"/>
            <a:ext cx="95822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2">
                    <a:lumMod val="50000"/>
                  </a:schemeClr>
                </a:solidFill>
              </a:rPr>
              <a:t>Unsupervised Multi-Author Document Decomposition Based </a:t>
            </a:r>
            <a:r>
              <a:rPr lang="en-US" altLang="zh-CN" sz="2800" dirty="0" smtClean="0">
                <a:solidFill>
                  <a:schemeClr val="bg2">
                    <a:lumMod val="50000"/>
                  </a:schemeClr>
                </a:solidFill>
              </a:rPr>
              <a:t>on Hidden </a:t>
            </a:r>
            <a:r>
              <a:rPr lang="en-US" altLang="zh-CN" sz="2800" dirty="0">
                <a:solidFill>
                  <a:schemeClr val="bg2">
                    <a:lumMod val="50000"/>
                  </a:schemeClr>
                </a:solidFill>
              </a:rPr>
              <a:t>Markov Model</a:t>
            </a:r>
            <a:endParaRPr lang="zh-CN" altLang="en-US" sz="2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992067" y="5498089"/>
            <a:ext cx="842024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/>
              <a:t>Figure 2: Classification accuracy </a:t>
            </a:r>
            <a:r>
              <a:rPr lang="en-US" altLang="zh-CN" sz="1600" dirty="0" smtClean="0"/>
              <a:t>comparisons between </a:t>
            </a:r>
            <a:r>
              <a:rPr lang="en-US" altLang="zh-CN" sz="1600" dirty="0"/>
              <a:t>our approach and the approaches pre-</a:t>
            </a:r>
          </a:p>
          <a:p>
            <a:r>
              <a:rPr lang="en-US" altLang="zh-CN" sz="1600" dirty="0"/>
              <a:t>sented in Akiva and Koppel (2013) and </a:t>
            </a:r>
            <a:r>
              <a:rPr lang="en-US" altLang="zh-CN" sz="1600" dirty="0" smtClean="0"/>
              <a:t>Aldebei </a:t>
            </a:r>
            <a:r>
              <a:rPr lang="en-US" altLang="zh-CN" sz="1600" dirty="0"/>
              <a:t>et al. (2015) in Becker-Posner documents,</a:t>
            </a:r>
          </a:p>
          <a:p>
            <a:r>
              <a:rPr lang="en-US" altLang="zh-CN" sz="1600" dirty="0"/>
              <a:t>and documents created by three or four </a:t>
            </a:r>
            <a:r>
              <a:rPr lang="en-US" altLang="zh-CN" sz="1600" dirty="0" smtClean="0"/>
              <a:t>New York </a:t>
            </a:r>
            <a:r>
              <a:rPr lang="en-US" altLang="zh-CN" sz="1600" dirty="0"/>
              <a:t>Times columnists (TF = Thomas Fried-</a:t>
            </a:r>
          </a:p>
          <a:p>
            <a:r>
              <a:rPr lang="en-US" altLang="zh-CN" sz="1600" dirty="0"/>
              <a:t>man, PK = Paul Krugman, MD = </a:t>
            </a:r>
            <a:r>
              <a:rPr lang="en-US" altLang="zh-CN" sz="1600" dirty="0" smtClean="0"/>
              <a:t>Maureeen Dowd</a:t>
            </a:r>
            <a:r>
              <a:rPr lang="en-US" altLang="zh-CN" sz="1600" dirty="0"/>
              <a:t>, GC = Gail Collins)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729363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A-圆角矩形 27">
            <a:extLst>
              <a:ext uri="{FF2B5EF4-FFF2-40B4-BE49-F238E27FC236}">
                <a16:creationId xmlns="" xmlns:a16="http://schemas.microsoft.com/office/drawing/2014/main" id="{13005FF2-6B05-4FE1-98E2-CA4A27173FB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 rot="18900000">
            <a:off x="-57560" y="687519"/>
            <a:ext cx="1176560" cy="375438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>
                  <a:lumMod val="95000"/>
                  <a:alpha val="0"/>
                </a:schemeClr>
              </a:gs>
              <a:gs pos="0">
                <a:schemeClr val="bg1">
                  <a:lumMod val="85000"/>
                  <a:alpha val="91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PA-圆角矩形 22">
            <a:extLst>
              <a:ext uri="{FF2B5EF4-FFF2-40B4-BE49-F238E27FC236}">
                <a16:creationId xmlns="" xmlns:a16="http://schemas.microsoft.com/office/drawing/2014/main" id="{14DD5478-7535-40AF-8644-D835B9E90B38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 rot="18900000">
            <a:off x="-39566" y="469079"/>
            <a:ext cx="1176560" cy="375438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rgbClr val="00B0F0">
                  <a:alpha val="0"/>
                </a:srgbClr>
              </a:gs>
              <a:gs pos="0">
                <a:srgbClr val="00B0F0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0" name="PA-直接连接符 39">
            <a:extLst>
              <a:ext uri="{FF2B5EF4-FFF2-40B4-BE49-F238E27FC236}">
                <a16:creationId xmlns="" xmlns:a16="http://schemas.microsoft.com/office/drawing/2014/main" id="{D3DA3F7B-58C7-449E-9C19-C7E8E3FA5D49}"/>
              </a:ext>
            </a:extLst>
          </p:cNvPr>
          <p:cNvCxnSpPr>
            <a:cxnSpLocks/>
          </p:cNvCxnSpPr>
          <p:nvPr>
            <p:custDataLst>
              <p:tags r:id="rId3"/>
            </p:custDataLst>
          </p:nvPr>
        </p:nvCxnSpPr>
        <p:spPr>
          <a:xfrm>
            <a:off x="11351121" y="1016000"/>
            <a:ext cx="444639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PA-直接连接符 24">
            <a:extLst>
              <a:ext uri="{FF2B5EF4-FFF2-40B4-BE49-F238E27FC236}">
                <a16:creationId xmlns="" xmlns:a16="http://schemas.microsoft.com/office/drawing/2014/main" id="{1542BC53-461E-489D-819D-0C715B228E84}"/>
              </a:ext>
            </a:extLst>
          </p:cNvPr>
          <p:cNvCxnSpPr>
            <a:cxnSpLocks/>
          </p:cNvCxnSpPr>
          <p:nvPr>
            <p:custDataLst>
              <p:tags r:id="rId4"/>
            </p:custDataLst>
          </p:nvPr>
        </p:nvCxnSpPr>
        <p:spPr>
          <a:xfrm>
            <a:off x="11533188" y="816509"/>
            <a:ext cx="0" cy="343954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PA-组合 5">
            <a:extLst>
              <a:ext uri="{FF2B5EF4-FFF2-40B4-BE49-F238E27FC236}">
                <a16:creationId xmlns="" xmlns:a16="http://schemas.microsoft.com/office/drawing/2014/main" id="{10DBE9B9-66E0-46EA-8060-15E6F2068AC5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 rot="20926481">
            <a:off x="11391346" y="6457636"/>
            <a:ext cx="1112881" cy="522631"/>
            <a:chOff x="6386756" y="4601080"/>
            <a:chExt cx="4288735" cy="3589866"/>
          </a:xfrm>
        </p:grpSpPr>
        <p:sp>
          <p:nvSpPr>
            <p:cNvPr id="22" name="PA-圆角矩形 21">
              <a:extLst>
                <a:ext uri="{FF2B5EF4-FFF2-40B4-BE49-F238E27FC236}">
                  <a16:creationId xmlns="" xmlns:a16="http://schemas.microsoft.com/office/drawing/2014/main" id="{3F533F5A-F6F1-4F8B-8233-C5E6BC425572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 rot="9000000">
              <a:off x="7177078" y="6400425"/>
              <a:ext cx="3496178" cy="17905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PA-圆角矩形 25">
              <a:extLst>
                <a:ext uri="{FF2B5EF4-FFF2-40B4-BE49-F238E27FC236}">
                  <a16:creationId xmlns="" xmlns:a16="http://schemas.microsoft.com/office/drawing/2014/main" id="{1E06E492-FEE6-47C5-89D7-112BF5BB49AA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 rot="9000000">
              <a:off x="6716818" y="5499584"/>
              <a:ext cx="3958673" cy="1530189"/>
            </a:xfrm>
            <a:prstGeom prst="roundRect">
              <a:avLst>
                <a:gd name="adj" fmla="val 50000"/>
              </a:avLst>
            </a:prstGeom>
            <a:solidFill>
              <a:srgbClr val="71DA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PA-圆角矩形 26">
              <a:extLst>
                <a:ext uri="{FF2B5EF4-FFF2-40B4-BE49-F238E27FC236}">
                  <a16:creationId xmlns="" xmlns:a16="http://schemas.microsoft.com/office/drawing/2014/main" id="{DA234103-102E-445F-8DE9-E42106832E09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 rot="9000000">
              <a:off x="6386756" y="4601080"/>
              <a:ext cx="3958678" cy="1530189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4" name="PA-梯形 23">
            <a:extLst>
              <a:ext uri="{FF2B5EF4-FFF2-40B4-BE49-F238E27FC236}">
                <a16:creationId xmlns="" xmlns:a16="http://schemas.microsoft.com/office/drawing/2014/main" id="{7E7166C0-8054-405C-8A4E-BC418B95EEB5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 rot="18900000">
            <a:off x="-439416" y="297207"/>
            <a:ext cx="1754274" cy="389246"/>
          </a:xfrm>
          <a:prstGeom prst="trapezoid">
            <a:avLst>
              <a:gd name="adj" fmla="val 94179"/>
            </a:avLst>
          </a:prstGeom>
          <a:gradFill>
            <a:gsLst>
              <a:gs pos="0">
                <a:srgbClr val="71DAFF"/>
              </a:gs>
              <a:gs pos="100000">
                <a:srgbClr val="0099FF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1" name="PA-半闭框 4">
            <a:extLst>
              <a:ext uri="{FF2B5EF4-FFF2-40B4-BE49-F238E27FC236}">
                <a16:creationId xmlns="" xmlns:a16="http://schemas.microsoft.com/office/drawing/2014/main" id="{B6537219-B7E2-44CD-A9D7-4E93C7654F98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 rot="16200000">
            <a:off x="645892" y="6036698"/>
            <a:ext cx="215640" cy="215640"/>
          </a:xfrm>
          <a:prstGeom prst="halfFrame">
            <a:avLst>
              <a:gd name="adj1" fmla="val 15179"/>
              <a:gd name="adj2" fmla="val 15179"/>
            </a:avLst>
          </a:prstGeom>
          <a:solidFill>
            <a:schemeClr val="bg1">
              <a:lumMod val="75000"/>
              <a:alpha val="30000"/>
            </a:schemeClr>
          </a:solidFill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377637" y="206356"/>
            <a:ext cx="95822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2">
                    <a:lumMod val="50000"/>
                  </a:schemeClr>
                </a:solidFill>
              </a:rPr>
              <a:t>Unsupervised Multi-Author Document Decomposition Based </a:t>
            </a:r>
            <a:r>
              <a:rPr lang="en-US" altLang="zh-CN" sz="2800" dirty="0" smtClean="0">
                <a:solidFill>
                  <a:schemeClr val="bg2">
                    <a:lumMod val="50000"/>
                  </a:schemeClr>
                </a:solidFill>
              </a:rPr>
              <a:t>on Hidden </a:t>
            </a:r>
            <a:r>
              <a:rPr lang="en-US" altLang="zh-CN" sz="2800" dirty="0">
                <a:solidFill>
                  <a:schemeClr val="bg2">
                    <a:lumMod val="50000"/>
                  </a:schemeClr>
                </a:solidFill>
              </a:rPr>
              <a:t>Markov Model</a:t>
            </a:r>
            <a:endParaRPr lang="zh-CN" altLang="en-US" sz="28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905000" y="1247775"/>
            <a:ext cx="7970865" cy="4148473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1958658" y="5667563"/>
            <a:ext cx="842024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/>
              <a:t>Figure 3: Classification accuracy </a:t>
            </a:r>
            <a:r>
              <a:rPr lang="en-US" altLang="zh-CN" sz="1600" dirty="0" smtClean="0"/>
              <a:t>comparisons between </a:t>
            </a:r>
            <a:r>
              <a:rPr lang="en-US" altLang="zh-CN" sz="1600" dirty="0"/>
              <a:t>our approach and the approach pre-</a:t>
            </a:r>
          </a:p>
          <a:p>
            <a:r>
              <a:rPr lang="en-US" altLang="zh-CN" sz="1600" dirty="0"/>
              <a:t>sented in (Giannella, 2015) in the six </a:t>
            </a:r>
            <a:r>
              <a:rPr lang="en-US" altLang="zh-CN" sz="1600" dirty="0" smtClean="0"/>
              <a:t>single-topic </a:t>
            </a:r>
            <a:r>
              <a:rPr lang="en-US" altLang="zh-CN" sz="1600" dirty="0"/>
              <a:t>documents of Becker-Posner blogs.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57764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A-圆角矩形 27">
            <a:extLst>
              <a:ext uri="{FF2B5EF4-FFF2-40B4-BE49-F238E27FC236}">
                <a16:creationId xmlns="" xmlns:a16="http://schemas.microsoft.com/office/drawing/2014/main" id="{13005FF2-6B05-4FE1-98E2-CA4A27173FB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 rot="18900000">
            <a:off x="-57560" y="687519"/>
            <a:ext cx="1176560" cy="375438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>
                  <a:lumMod val="95000"/>
                  <a:alpha val="0"/>
                </a:schemeClr>
              </a:gs>
              <a:gs pos="0">
                <a:schemeClr val="bg1">
                  <a:lumMod val="85000"/>
                  <a:alpha val="91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PA-圆角矩形 22">
            <a:extLst>
              <a:ext uri="{FF2B5EF4-FFF2-40B4-BE49-F238E27FC236}">
                <a16:creationId xmlns="" xmlns:a16="http://schemas.microsoft.com/office/drawing/2014/main" id="{14DD5478-7535-40AF-8644-D835B9E90B38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 rot="18900000">
            <a:off x="-39566" y="469079"/>
            <a:ext cx="1176560" cy="375438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rgbClr val="00B0F0">
                  <a:alpha val="0"/>
                </a:srgbClr>
              </a:gs>
              <a:gs pos="0">
                <a:srgbClr val="00B0F0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0" name="PA-直接连接符 39">
            <a:extLst>
              <a:ext uri="{FF2B5EF4-FFF2-40B4-BE49-F238E27FC236}">
                <a16:creationId xmlns="" xmlns:a16="http://schemas.microsoft.com/office/drawing/2014/main" id="{D3DA3F7B-58C7-449E-9C19-C7E8E3FA5D49}"/>
              </a:ext>
            </a:extLst>
          </p:cNvPr>
          <p:cNvCxnSpPr>
            <a:cxnSpLocks/>
          </p:cNvCxnSpPr>
          <p:nvPr>
            <p:custDataLst>
              <p:tags r:id="rId3"/>
            </p:custDataLst>
          </p:nvPr>
        </p:nvCxnSpPr>
        <p:spPr>
          <a:xfrm>
            <a:off x="11351121" y="1016000"/>
            <a:ext cx="444639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PA-直接连接符 24">
            <a:extLst>
              <a:ext uri="{FF2B5EF4-FFF2-40B4-BE49-F238E27FC236}">
                <a16:creationId xmlns="" xmlns:a16="http://schemas.microsoft.com/office/drawing/2014/main" id="{1542BC53-461E-489D-819D-0C715B228E84}"/>
              </a:ext>
            </a:extLst>
          </p:cNvPr>
          <p:cNvCxnSpPr>
            <a:cxnSpLocks/>
          </p:cNvCxnSpPr>
          <p:nvPr>
            <p:custDataLst>
              <p:tags r:id="rId4"/>
            </p:custDataLst>
          </p:nvPr>
        </p:nvCxnSpPr>
        <p:spPr>
          <a:xfrm>
            <a:off x="11533188" y="816509"/>
            <a:ext cx="0" cy="343954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PA-组合 5">
            <a:extLst>
              <a:ext uri="{FF2B5EF4-FFF2-40B4-BE49-F238E27FC236}">
                <a16:creationId xmlns="" xmlns:a16="http://schemas.microsoft.com/office/drawing/2014/main" id="{10DBE9B9-66E0-46EA-8060-15E6F2068AC5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 rot="20926481">
            <a:off x="11391346" y="6457636"/>
            <a:ext cx="1112881" cy="522631"/>
            <a:chOff x="6386756" y="4601080"/>
            <a:chExt cx="4288735" cy="3589866"/>
          </a:xfrm>
        </p:grpSpPr>
        <p:sp>
          <p:nvSpPr>
            <p:cNvPr id="22" name="PA-圆角矩形 21">
              <a:extLst>
                <a:ext uri="{FF2B5EF4-FFF2-40B4-BE49-F238E27FC236}">
                  <a16:creationId xmlns="" xmlns:a16="http://schemas.microsoft.com/office/drawing/2014/main" id="{3F533F5A-F6F1-4F8B-8233-C5E6BC425572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 rot="9000000">
              <a:off x="7177078" y="6400425"/>
              <a:ext cx="3496178" cy="17905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PA-圆角矩形 25">
              <a:extLst>
                <a:ext uri="{FF2B5EF4-FFF2-40B4-BE49-F238E27FC236}">
                  <a16:creationId xmlns="" xmlns:a16="http://schemas.microsoft.com/office/drawing/2014/main" id="{1E06E492-FEE6-47C5-89D7-112BF5BB49AA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 rot="9000000">
              <a:off x="6716818" y="5499584"/>
              <a:ext cx="3958673" cy="1530189"/>
            </a:xfrm>
            <a:prstGeom prst="roundRect">
              <a:avLst>
                <a:gd name="adj" fmla="val 50000"/>
              </a:avLst>
            </a:prstGeom>
            <a:solidFill>
              <a:srgbClr val="71DA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PA-圆角矩形 26">
              <a:extLst>
                <a:ext uri="{FF2B5EF4-FFF2-40B4-BE49-F238E27FC236}">
                  <a16:creationId xmlns="" xmlns:a16="http://schemas.microsoft.com/office/drawing/2014/main" id="{DA234103-102E-445F-8DE9-E42106832E09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 rot="9000000">
              <a:off x="6386756" y="4601080"/>
              <a:ext cx="3958678" cy="1530189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4" name="PA-梯形 23">
            <a:extLst>
              <a:ext uri="{FF2B5EF4-FFF2-40B4-BE49-F238E27FC236}">
                <a16:creationId xmlns="" xmlns:a16="http://schemas.microsoft.com/office/drawing/2014/main" id="{7E7166C0-8054-405C-8A4E-BC418B95EEB5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 rot="18900000">
            <a:off x="-439416" y="297207"/>
            <a:ext cx="1754274" cy="389246"/>
          </a:xfrm>
          <a:prstGeom prst="trapezoid">
            <a:avLst>
              <a:gd name="adj" fmla="val 94179"/>
            </a:avLst>
          </a:prstGeom>
          <a:gradFill>
            <a:gsLst>
              <a:gs pos="0">
                <a:srgbClr val="71DAFF"/>
              </a:gs>
              <a:gs pos="100000">
                <a:srgbClr val="0099FF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1" name="PA-半闭框 4">
            <a:extLst>
              <a:ext uri="{FF2B5EF4-FFF2-40B4-BE49-F238E27FC236}">
                <a16:creationId xmlns="" xmlns:a16="http://schemas.microsoft.com/office/drawing/2014/main" id="{B6537219-B7E2-44CD-A9D7-4E93C7654F98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 rot="16200000">
            <a:off x="645892" y="6036698"/>
            <a:ext cx="215640" cy="215640"/>
          </a:xfrm>
          <a:prstGeom prst="halfFrame">
            <a:avLst>
              <a:gd name="adj1" fmla="val 15179"/>
              <a:gd name="adj2" fmla="val 15179"/>
            </a:avLst>
          </a:prstGeom>
          <a:solidFill>
            <a:schemeClr val="bg1">
              <a:lumMod val="75000"/>
              <a:alpha val="30000"/>
            </a:schemeClr>
          </a:solidFill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377637" y="206356"/>
            <a:ext cx="95822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2">
                    <a:lumMod val="50000"/>
                  </a:schemeClr>
                </a:solidFill>
              </a:rPr>
              <a:t>Unsupervised Multi-Author Document Decomposition Based </a:t>
            </a:r>
            <a:r>
              <a:rPr lang="en-US" altLang="zh-CN" sz="2800" dirty="0" smtClean="0">
                <a:solidFill>
                  <a:schemeClr val="bg2">
                    <a:lumMod val="50000"/>
                  </a:schemeClr>
                </a:solidFill>
              </a:rPr>
              <a:t>on Hidden </a:t>
            </a:r>
            <a:r>
              <a:rPr lang="en-US" altLang="zh-CN" sz="2800" dirty="0">
                <a:solidFill>
                  <a:schemeClr val="bg2">
                    <a:lumMod val="50000"/>
                  </a:schemeClr>
                </a:solidFill>
              </a:rPr>
              <a:t>Markov Model</a:t>
            </a:r>
            <a:endParaRPr lang="zh-CN" altLang="en-US" sz="2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958658" y="5451923"/>
            <a:ext cx="842024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/>
              <a:t>Table 3: The classification accuracies and </a:t>
            </a:r>
            <a:r>
              <a:rPr lang="en-US" altLang="zh-CN" sz="1600" dirty="0" smtClean="0"/>
              <a:t>predicted </a:t>
            </a:r>
            <a:r>
              <a:rPr lang="en-US" altLang="zh-CN" sz="1600" dirty="0"/>
              <a:t>contributions of the two authors of </a:t>
            </a:r>
            <a:r>
              <a:rPr lang="en-US" altLang="zh-CN" sz="1600" dirty="0" smtClean="0"/>
              <a:t>the scientific </a:t>
            </a:r>
            <a:r>
              <a:rPr lang="en-US" altLang="zh-CN" sz="1600" dirty="0"/>
              <a:t>paper using the proposed approach.</a:t>
            </a:r>
            <a:endParaRPr lang="zh-CN" altLang="en-US" sz="16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45892" y="2016495"/>
            <a:ext cx="10644188" cy="214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572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A-圆角矩形 27">
            <a:extLst>
              <a:ext uri="{FF2B5EF4-FFF2-40B4-BE49-F238E27FC236}">
                <a16:creationId xmlns="" xmlns:a16="http://schemas.microsoft.com/office/drawing/2014/main" id="{13005FF2-6B05-4FE1-98E2-CA4A27173FB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 rot="18900000">
            <a:off x="-57560" y="687519"/>
            <a:ext cx="1176560" cy="375438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>
                  <a:lumMod val="95000"/>
                  <a:alpha val="0"/>
                </a:schemeClr>
              </a:gs>
              <a:gs pos="0">
                <a:schemeClr val="bg1">
                  <a:lumMod val="85000"/>
                  <a:alpha val="91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PA-圆角矩形 22">
            <a:extLst>
              <a:ext uri="{FF2B5EF4-FFF2-40B4-BE49-F238E27FC236}">
                <a16:creationId xmlns="" xmlns:a16="http://schemas.microsoft.com/office/drawing/2014/main" id="{14DD5478-7535-40AF-8644-D835B9E90B38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 rot="18900000">
            <a:off x="-39566" y="469079"/>
            <a:ext cx="1176560" cy="375438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rgbClr val="00B0F0">
                  <a:alpha val="0"/>
                </a:srgbClr>
              </a:gs>
              <a:gs pos="0">
                <a:srgbClr val="00B0F0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0" name="PA-直接连接符 39">
            <a:extLst>
              <a:ext uri="{FF2B5EF4-FFF2-40B4-BE49-F238E27FC236}">
                <a16:creationId xmlns="" xmlns:a16="http://schemas.microsoft.com/office/drawing/2014/main" id="{D3DA3F7B-58C7-449E-9C19-C7E8E3FA5D49}"/>
              </a:ext>
            </a:extLst>
          </p:cNvPr>
          <p:cNvCxnSpPr>
            <a:cxnSpLocks/>
          </p:cNvCxnSpPr>
          <p:nvPr>
            <p:custDataLst>
              <p:tags r:id="rId3"/>
            </p:custDataLst>
          </p:nvPr>
        </p:nvCxnSpPr>
        <p:spPr>
          <a:xfrm>
            <a:off x="11351121" y="1016000"/>
            <a:ext cx="444639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PA-直接连接符 24">
            <a:extLst>
              <a:ext uri="{FF2B5EF4-FFF2-40B4-BE49-F238E27FC236}">
                <a16:creationId xmlns="" xmlns:a16="http://schemas.microsoft.com/office/drawing/2014/main" id="{1542BC53-461E-489D-819D-0C715B228E84}"/>
              </a:ext>
            </a:extLst>
          </p:cNvPr>
          <p:cNvCxnSpPr>
            <a:cxnSpLocks/>
          </p:cNvCxnSpPr>
          <p:nvPr>
            <p:custDataLst>
              <p:tags r:id="rId4"/>
            </p:custDataLst>
          </p:nvPr>
        </p:nvCxnSpPr>
        <p:spPr>
          <a:xfrm>
            <a:off x="11533188" y="816509"/>
            <a:ext cx="0" cy="343954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PA-组合 5">
            <a:extLst>
              <a:ext uri="{FF2B5EF4-FFF2-40B4-BE49-F238E27FC236}">
                <a16:creationId xmlns="" xmlns:a16="http://schemas.microsoft.com/office/drawing/2014/main" id="{10DBE9B9-66E0-46EA-8060-15E6F2068AC5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 rot="20926481">
            <a:off x="11391346" y="6457636"/>
            <a:ext cx="1112881" cy="522631"/>
            <a:chOff x="6386756" y="4601080"/>
            <a:chExt cx="4288735" cy="3589866"/>
          </a:xfrm>
        </p:grpSpPr>
        <p:sp>
          <p:nvSpPr>
            <p:cNvPr id="22" name="PA-圆角矩形 21">
              <a:extLst>
                <a:ext uri="{FF2B5EF4-FFF2-40B4-BE49-F238E27FC236}">
                  <a16:creationId xmlns="" xmlns:a16="http://schemas.microsoft.com/office/drawing/2014/main" id="{3F533F5A-F6F1-4F8B-8233-C5E6BC425572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 rot="9000000">
              <a:off x="7177078" y="6400425"/>
              <a:ext cx="3496178" cy="17905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PA-圆角矩形 25">
              <a:extLst>
                <a:ext uri="{FF2B5EF4-FFF2-40B4-BE49-F238E27FC236}">
                  <a16:creationId xmlns="" xmlns:a16="http://schemas.microsoft.com/office/drawing/2014/main" id="{1E06E492-FEE6-47C5-89D7-112BF5BB49AA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 rot="9000000">
              <a:off x="6716818" y="5499584"/>
              <a:ext cx="3958673" cy="1530189"/>
            </a:xfrm>
            <a:prstGeom prst="roundRect">
              <a:avLst>
                <a:gd name="adj" fmla="val 50000"/>
              </a:avLst>
            </a:prstGeom>
            <a:solidFill>
              <a:srgbClr val="71DA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PA-圆角矩形 26">
              <a:extLst>
                <a:ext uri="{FF2B5EF4-FFF2-40B4-BE49-F238E27FC236}">
                  <a16:creationId xmlns="" xmlns:a16="http://schemas.microsoft.com/office/drawing/2014/main" id="{DA234103-102E-445F-8DE9-E42106832E09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 rot="9000000">
              <a:off x="6386756" y="4601080"/>
              <a:ext cx="3958678" cy="1530189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4" name="PA-梯形 23">
            <a:extLst>
              <a:ext uri="{FF2B5EF4-FFF2-40B4-BE49-F238E27FC236}">
                <a16:creationId xmlns="" xmlns:a16="http://schemas.microsoft.com/office/drawing/2014/main" id="{7E7166C0-8054-405C-8A4E-BC418B95EEB5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 rot="18900000">
            <a:off x="-439416" y="297207"/>
            <a:ext cx="1754274" cy="389246"/>
          </a:xfrm>
          <a:prstGeom prst="trapezoid">
            <a:avLst>
              <a:gd name="adj" fmla="val 94179"/>
            </a:avLst>
          </a:prstGeom>
          <a:gradFill>
            <a:gsLst>
              <a:gs pos="0">
                <a:srgbClr val="71DAFF"/>
              </a:gs>
              <a:gs pos="100000">
                <a:srgbClr val="0099FF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377637" y="206356"/>
            <a:ext cx="95822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2">
                    <a:lumMod val="50000"/>
                  </a:schemeClr>
                </a:solidFill>
              </a:rPr>
              <a:t>Unsupervised Multi-Author Document Decomposition Based </a:t>
            </a:r>
            <a:r>
              <a:rPr lang="en-US" altLang="zh-CN" sz="2800" dirty="0" smtClean="0">
                <a:solidFill>
                  <a:schemeClr val="bg2">
                    <a:lumMod val="50000"/>
                  </a:schemeClr>
                </a:solidFill>
              </a:rPr>
              <a:t>on Hidden </a:t>
            </a:r>
            <a:r>
              <a:rPr lang="en-US" altLang="zh-CN" sz="2800" dirty="0">
                <a:solidFill>
                  <a:schemeClr val="bg2">
                    <a:lumMod val="50000"/>
                  </a:schemeClr>
                </a:solidFill>
              </a:rPr>
              <a:t>Markov Model</a:t>
            </a:r>
            <a:endParaRPr lang="zh-CN" altLang="en-US" sz="2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1" name="PA-半闭框 4">
            <a:extLst>
              <a:ext uri="{FF2B5EF4-FFF2-40B4-BE49-F238E27FC236}">
                <a16:creationId xmlns="" xmlns:a16="http://schemas.microsoft.com/office/drawing/2014/main" id="{B6537219-B7E2-44CD-A9D7-4E93C7654F98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 rot="16200000">
            <a:off x="645892" y="6036698"/>
            <a:ext cx="215640" cy="215640"/>
          </a:xfrm>
          <a:prstGeom prst="halfFrame">
            <a:avLst>
              <a:gd name="adj1" fmla="val 15179"/>
              <a:gd name="adj2" fmla="val 15179"/>
            </a:avLst>
          </a:prstGeom>
          <a:solidFill>
            <a:schemeClr val="bg1">
              <a:lumMod val="75000"/>
              <a:alpha val="30000"/>
            </a:schemeClr>
          </a:solidFill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1377637" y="1249679"/>
            <a:ext cx="6844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基于隐马尔可夫模型的无监督多作者文档分</a:t>
            </a:r>
            <a:r>
              <a:rPr lang="zh-CN" altLang="en-US" sz="2400" dirty="0" smtClean="0"/>
              <a:t>解</a:t>
            </a:r>
            <a:endParaRPr lang="zh-CN" altLang="en-US" sz="2400" dirty="0"/>
          </a:p>
        </p:txBody>
      </p:sp>
      <p:sp>
        <p:nvSpPr>
          <p:cNvPr id="30" name="文本框 29"/>
          <p:cNvSpPr txBox="1"/>
          <p:nvPr/>
        </p:nvSpPr>
        <p:spPr>
          <a:xfrm>
            <a:off x="1079435" y="2480480"/>
            <a:ext cx="27453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Authorship analysis</a:t>
            </a:r>
            <a:endParaRPr lang="zh-CN" altLang="en-US" sz="2400" dirty="0"/>
          </a:p>
        </p:txBody>
      </p:sp>
      <p:sp>
        <p:nvSpPr>
          <p:cNvPr id="32" name="左大括号 31"/>
          <p:cNvSpPr/>
          <p:nvPr/>
        </p:nvSpPr>
        <p:spPr>
          <a:xfrm>
            <a:off x="3730822" y="2173105"/>
            <a:ext cx="201473" cy="1127929"/>
          </a:xfrm>
          <a:prstGeom prst="leftBrace">
            <a:avLst>
              <a:gd name="adj1" fmla="val 85712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4080211" y="1942272"/>
            <a:ext cx="31577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Authorship verification</a:t>
            </a:r>
            <a:endParaRPr lang="zh-CN" altLang="en-US" sz="2400" dirty="0"/>
          </a:p>
        </p:txBody>
      </p:sp>
      <p:sp>
        <p:nvSpPr>
          <p:cNvPr id="42" name="文本框 41"/>
          <p:cNvSpPr txBox="1"/>
          <p:nvPr/>
        </p:nvSpPr>
        <p:spPr>
          <a:xfrm>
            <a:off x="4080210" y="2493153"/>
            <a:ext cx="29001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Plagiarism detection</a:t>
            </a:r>
            <a:endParaRPr lang="zh-CN" altLang="en-US" sz="2400" dirty="0"/>
          </a:p>
        </p:txBody>
      </p:sp>
      <p:sp>
        <p:nvSpPr>
          <p:cNvPr id="43" name="文本框 42"/>
          <p:cNvSpPr txBox="1"/>
          <p:nvPr/>
        </p:nvSpPr>
        <p:spPr>
          <a:xfrm>
            <a:off x="4080209" y="3044034"/>
            <a:ext cx="29001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Author attribution</a:t>
            </a:r>
            <a:endParaRPr lang="zh-CN" altLang="en-US" sz="2400" dirty="0"/>
          </a:p>
        </p:txBody>
      </p:sp>
      <p:cxnSp>
        <p:nvCxnSpPr>
          <p:cNvPr id="7" name="直接箭头连接符 6"/>
          <p:cNvCxnSpPr/>
          <p:nvPr/>
        </p:nvCxnSpPr>
        <p:spPr>
          <a:xfrm>
            <a:off x="7199288" y="2185983"/>
            <a:ext cx="636617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8098419" y="1973049"/>
            <a:ext cx="31577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判断是否为特定作者编写</a:t>
            </a:r>
            <a:endParaRPr lang="zh-CN" altLang="en-US" sz="2000" dirty="0"/>
          </a:p>
        </p:txBody>
      </p:sp>
      <p:cxnSp>
        <p:nvCxnSpPr>
          <p:cNvPr id="45" name="直接箭头连接符 44"/>
          <p:cNvCxnSpPr/>
          <p:nvPr/>
        </p:nvCxnSpPr>
        <p:spPr>
          <a:xfrm>
            <a:off x="7199288" y="2741884"/>
            <a:ext cx="636617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/>
          <p:cNvSpPr txBox="1"/>
          <p:nvPr/>
        </p:nvSpPr>
        <p:spPr>
          <a:xfrm>
            <a:off x="8098419" y="2528950"/>
            <a:ext cx="31577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揭</a:t>
            </a:r>
            <a:r>
              <a:rPr lang="zh-CN" altLang="en-US" sz="2000" dirty="0" smtClean="0"/>
              <a:t>示文本相似性</a:t>
            </a:r>
            <a:endParaRPr lang="zh-CN" altLang="en-US" sz="2000" dirty="0"/>
          </a:p>
        </p:txBody>
      </p:sp>
      <p:cxnSp>
        <p:nvCxnSpPr>
          <p:cNvPr id="47" name="直接箭头连接符 46"/>
          <p:cNvCxnSpPr/>
          <p:nvPr/>
        </p:nvCxnSpPr>
        <p:spPr>
          <a:xfrm>
            <a:off x="7199288" y="3301034"/>
            <a:ext cx="636617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8098419" y="3082960"/>
            <a:ext cx="35480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从候选中预测出真正作者</a:t>
            </a:r>
            <a:endParaRPr lang="zh-CN" altLang="en-US" sz="2000" dirty="0"/>
          </a:p>
        </p:txBody>
      </p:sp>
      <p:sp>
        <p:nvSpPr>
          <p:cNvPr id="49" name="文本框 48"/>
          <p:cNvSpPr txBox="1"/>
          <p:nvPr/>
        </p:nvSpPr>
        <p:spPr>
          <a:xfrm>
            <a:off x="1097429" y="3852011"/>
            <a:ext cx="8677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Authorship-based </a:t>
            </a:r>
            <a:r>
              <a:rPr lang="en-US" altLang="zh-CN" sz="2400" dirty="0"/>
              <a:t>document </a:t>
            </a:r>
            <a:r>
              <a:rPr lang="en-US" altLang="zh-CN" sz="2400" dirty="0" smtClean="0"/>
              <a:t>decomposition(ABDD)</a:t>
            </a:r>
            <a:endParaRPr lang="zh-CN" altLang="en-US" sz="2400" dirty="0"/>
          </a:p>
        </p:txBody>
      </p:sp>
      <p:sp>
        <p:nvSpPr>
          <p:cNvPr id="50" name="文本框 49"/>
          <p:cNvSpPr txBox="1"/>
          <p:nvPr/>
        </p:nvSpPr>
        <p:spPr>
          <a:xfrm>
            <a:off x="8025348" y="3882788"/>
            <a:ext cx="35480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基于作者身</a:t>
            </a:r>
            <a:r>
              <a:rPr lang="zh-CN" altLang="en-US" sz="2000" dirty="0" smtClean="0"/>
              <a:t>份的文档分解</a:t>
            </a:r>
            <a:endParaRPr lang="zh-CN" altLang="en-US" sz="2000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993531" y="4388941"/>
            <a:ext cx="5460564" cy="2217488"/>
          </a:xfrm>
          <a:prstGeom prst="rect">
            <a:avLst/>
          </a:prstGeom>
        </p:spPr>
      </p:pic>
      <p:sp>
        <p:nvSpPr>
          <p:cNvPr id="56" name="文本框 55"/>
          <p:cNvSpPr txBox="1"/>
          <p:nvPr/>
        </p:nvSpPr>
        <p:spPr>
          <a:xfrm>
            <a:off x="8432118" y="6036698"/>
            <a:ext cx="3548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</a:rPr>
              <a:t>图片来源：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Overview of the Style Change Detection Task at PAN 2021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8249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A-圆角矩形 27">
            <a:extLst>
              <a:ext uri="{FF2B5EF4-FFF2-40B4-BE49-F238E27FC236}">
                <a16:creationId xmlns="" xmlns:a16="http://schemas.microsoft.com/office/drawing/2014/main" id="{13005FF2-6B05-4FE1-98E2-CA4A27173FB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 rot="18900000">
            <a:off x="-57560" y="687519"/>
            <a:ext cx="1176560" cy="375438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>
                  <a:lumMod val="95000"/>
                  <a:alpha val="0"/>
                </a:schemeClr>
              </a:gs>
              <a:gs pos="0">
                <a:schemeClr val="bg1">
                  <a:lumMod val="85000"/>
                  <a:alpha val="91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PA-圆角矩形 22">
            <a:extLst>
              <a:ext uri="{FF2B5EF4-FFF2-40B4-BE49-F238E27FC236}">
                <a16:creationId xmlns="" xmlns:a16="http://schemas.microsoft.com/office/drawing/2014/main" id="{14DD5478-7535-40AF-8644-D835B9E90B38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 rot="18900000">
            <a:off x="-39566" y="469079"/>
            <a:ext cx="1176560" cy="375438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rgbClr val="00B0F0">
                  <a:alpha val="0"/>
                </a:srgbClr>
              </a:gs>
              <a:gs pos="0">
                <a:srgbClr val="00B0F0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0" name="PA-直接连接符 39">
            <a:extLst>
              <a:ext uri="{FF2B5EF4-FFF2-40B4-BE49-F238E27FC236}">
                <a16:creationId xmlns="" xmlns:a16="http://schemas.microsoft.com/office/drawing/2014/main" id="{D3DA3F7B-58C7-449E-9C19-C7E8E3FA5D49}"/>
              </a:ext>
            </a:extLst>
          </p:cNvPr>
          <p:cNvCxnSpPr>
            <a:cxnSpLocks/>
          </p:cNvCxnSpPr>
          <p:nvPr>
            <p:custDataLst>
              <p:tags r:id="rId3"/>
            </p:custDataLst>
          </p:nvPr>
        </p:nvCxnSpPr>
        <p:spPr>
          <a:xfrm>
            <a:off x="11351121" y="1016000"/>
            <a:ext cx="444639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PA-直接连接符 24">
            <a:extLst>
              <a:ext uri="{FF2B5EF4-FFF2-40B4-BE49-F238E27FC236}">
                <a16:creationId xmlns="" xmlns:a16="http://schemas.microsoft.com/office/drawing/2014/main" id="{1542BC53-461E-489D-819D-0C715B228E84}"/>
              </a:ext>
            </a:extLst>
          </p:cNvPr>
          <p:cNvCxnSpPr>
            <a:cxnSpLocks/>
          </p:cNvCxnSpPr>
          <p:nvPr>
            <p:custDataLst>
              <p:tags r:id="rId4"/>
            </p:custDataLst>
          </p:nvPr>
        </p:nvCxnSpPr>
        <p:spPr>
          <a:xfrm>
            <a:off x="11533188" y="816509"/>
            <a:ext cx="0" cy="343954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PA-组合 5">
            <a:extLst>
              <a:ext uri="{FF2B5EF4-FFF2-40B4-BE49-F238E27FC236}">
                <a16:creationId xmlns="" xmlns:a16="http://schemas.microsoft.com/office/drawing/2014/main" id="{10DBE9B9-66E0-46EA-8060-15E6F2068AC5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 rot="20926481">
            <a:off x="11391346" y="6457636"/>
            <a:ext cx="1112881" cy="522631"/>
            <a:chOff x="6386756" y="4601080"/>
            <a:chExt cx="4288735" cy="3589866"/>
          </a:xfrm>
        </p:grpSpPr>
        <p:sp>
          <p:nvSpPr>
            <p:cNvPr id="22" name="PA-圆角矩形 21">
              <a:extLst>
                <a:ext uri="{FF2B5EF4-FFF2-40B4-BE49-F238E27FC236}">
                  <a16:creationId xmlns="" xmlns:a16="http://schemas.microsoft.com/office/drawing/2014/main" id="{3F533F5A-F6F1-4F8B-8233-C5E6BC425572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 rot="9000000">
              <a:off x="7177078" y="6400425"/>
              <a:ext cx="3496178" cy="17905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PA-圆角矩形 25">
              <a:extLst>
                <a:ext uri="{FF2B5EF4-FFF2-40B4-BE49-F238E27FC236}">
                  <a16:creationId xmlns="" xmlns:a16="http://schemas.microsoft.com/office/drawing/2014/main" id="{1E06E492-FEE6-47C5-89D7-112BF5BB49AA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 rot="9000000">
              <a:off x="6716818" y="5499584"/>
              <a:ext cx="3958673" cy="1530189"/>
            </a:xfrm>
            <a:prstGeom prst="roundRect">
              <a:avLst>
                <a:gd name="adj" fmla="val 50000"/>
              </a:avLst>
            </a:prstGeom>
            <a:solidFill>
              <a:srgbClr val="71DA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PA-圆角矩形 26">
              <a:extLst>
                <a:ext uri="{FF2B5EF4-FFF2-40B4-BE49-F238E27FC236}">
                  <a16:creationId xmlns="" xmlns:a16="http://schemas.microsoft.com/office/drawing/2014/main" id="{DA234103-102E-445F-8DE9-E42106832E09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 rot="9000000">
              <a:off x="6386756" y="4601080"/>
              <a:ext cx="3958678" cy="1530189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4" name="PA-梯形 23">
            <a:extLst>
              <a:ext uri="{FF2B5EF4-FFF2-40B4-BE49-F238E27FC236}">
                <a16:creationId xmlns="" xmlns:a16="http://schemas.microsoft.com/office/drawing/2014/main" id="{7E7166C0-8054-405C-8A4E-BC418B95EEB5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 rot="18900000">
            <a:off x="-439416" y="297207"/>
            <a:ext cx="1754274" cy="389246"/>
          </a:xfrm>
          <a:prstGeom prst="trapezoid">
            <a:avLst>
              <a:gd name="adj" fmla="val 94179"/>
            </a:avLst>
          </a:prstGeom>
          <a:gradFill>
            <a:gsLst>
              <a:gs pos="0">
                <a:srgbClr val="71DAFF"/>
              </a:gs>
              <a:gs pos="100000">
                <a:srgbClr val="0099FF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1" name="PA-半闭框 4">
            <a:extLst>
              <a:ext uri="{FF2B5EF4-FFF2-40B4-BE49-F238E27FC236}">
                <a16:creationId xmlns="" xmlns:a16="http://schemas.microsoft.com/office/drawing/2014/main" id="{B6537219-B7E2-44CD-A9D7-4E93C7654F98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 rot="16200000">
            <a:off x="645892" y="6036698"/>
            <a:ext cx="215640" cy="215640"/>
          </a:xfrm>
          <a:prstGeom prst="halfFrame">
            <a:avLst>
              <a:gd name="adj1" fmla="val 15179"/>
              <a:gd name="adj2" fmla="val 15179"/>
            </a:avLst>
          </a:prstGeom>
          <a:solidFill>
            <a:schemeClr val="bg1">
              <a:lumMod val="75000"/>
              <a:alpha val="30000"/>
            </a:schemeClr>
          </a:solidFill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377637" y="206356"/>
            <a:ext cx="95822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2">
                    <a:lumMod val="50000"/>
                  </a:schemeClr>
                </a:solidFill>
              </a:rPr>
              <a:t>Unsupervised Multi-Author Document Decomposition Based </a:t>
            </a:r>
            <a:r>
              <a:rPr lang="en-US" altLang="zh-CN" sz="2800" dirty="0" smtClean="0">
                <a:solidFill>
                  <a:schemeClr val="bg2">
                    <a:lumMod val="50000"/>
                  </a:schemeClr>
                </a:solidFill>
              </a:rPr>
              <a:t>on Hidden </a:t>
            </a:r>
            <a:r>
              <a:rPr lang="en-US" altLang="zh-CN" sz="2800" dirty="0">
                <a:solidFill>
                  <a:schemeClr val="bg2">
                    <a:lumMod val="50000"/>
                  </a:schemeClr>
                </a:solidFill>
              </a:rPr>
              <a:t>Markov Model</a:t>
            </a:r>
            <a:endParaRPr lang="zh-CN" altLang="en-US" sz="2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195570" y="1645138"/>
            <a:ext cx="37797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The Proposed Approach</a:t>
            </a:r>
            <a:r>
              <a:rPr lang="zh-CN" altLang="en-US" sz="2400" dirty="0" smtClean="0"/>
              <a:t>：</a:t>
            </a:r>
            <a:endParaRPr lang="zh-CN" altLang="en-US" sz="2400" dirty="0"/>
          </a:p>
        </p:txBody>
      </p:sp>
      <p:sp>
        <p:nvSpPr>
          <p:cNvPr id="15" name="文本框 14"/>
          <p:cNvSpPr txBox="1"/>
          <p:nvPr/>
        </p:nvSpPr>
        <p:spPr>
          <a:xfrm>
            <a:off x="3085433" y="2834203"/>
            <a:ext cx="677233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ea"/>
              <a:buAutoNum type="circleNumDbPlain"/>
            </a:pPr>
            <a:r>
              <a:rPr lang="zh-CN" altLang="en-US" sz="2400" dirty="0"/>
              <a:t>使用非监督方法初始化</a:t>
            </a:r>
            <a:r>
              <a:rPr lang="en-US" altLang="zh-CN" sz="2400" dirty="0"/>
              <a:t>HMM</a:t>
            </a:r>
            <a:r>
              <a:rPr lang="zh-CN" altLang="en-US" sz="2400" dirty="0"/>
              <a:t>参数</a:t>
            </a:r>
            <a:endParaRPr lang="en-US" altLang="zh-CN" sz="2400" dirty="0"/>
          </a:p>
          <a:p>
            <a:pPr marL="457200" indent="-457200">
              <a:buFont typeface="+mj-ea"/>
              <a:buAutoNum type="circleNumDbPlain"/>
            </a:pPr>
            <a:endParaRPr lang="en-US" altLang="zh-CN" sz="2400" dirty="0" smtClean="0"/>
          </a:p>
          <a:p>
            <a:pPr marL="457200" indent="-457200">
              <a:buFont typeface="+mj-ea"/>
              <a:buAutoNum type="circleNumDbPlain"/>
            </a:pPr>
            <a:r>
              <a:rPr lang="zh-CN" altLang="en-US" sz="2400" dirty="0" smtClean="0"/>
              <a:t>使用</a:t>
            </a:r>
            <a:r>
              <a:rPr lang="en-US" altLang="zh-CN" sz="2400" dirty="0" smtClean="0"/>
              <a:t>Baum-Welch</a:t>
            </a:r>
            <a:r>
              <a:rPr lang="zh-CN" altLang="en-US" sz="2400" dirty="0" smtClean="0"/>
              <a:t>算法学习</a:t>
            </a:r>
            <a:r>
              <a:rPr lang="en-US" altLang="zh-CN" sz="2400" dirty="0" smtClean="0"/>
              <a:t>HMM</a:t>
            </a:r>
            <a:r>
              <a:rPr lang="zh-CN" altLang="en-US" sz="2400" dirty="0" smtClean="0"/>
              <a:t>参数</a:t>
            </a:r>
            <a:endParaRPr lang="en-US" altLang="zh-CN" sz="2400" dirty="0" smtClean="0"/>
          </a:p>
          <a:p>
            <a:pPr marL="457200" indent="-457200">
              <a:buFont typeface="+mj-ea"/>
              <a:buAutoNum type="circleNumDbPlain"/>
            </a:pPr>
            <a:endParaRPr lang="en-US" altLang="zh-CN" sz="2400" dirty="0"/>
          </a:p>
          <a:p>
            <a:pPr marL="457200" indent="-457200">
              <a:buFont typeface="+mj-ea"/>
              <a:buAutoNum type="circleNumDbPlain"/>
            </a:pPr>
            <a:r>
              <a:rPr lang="zh-CN" altLang="en-US" sz="2400" dirty="0" smtClean="0"/>
              <a:t>用</a:t>
            </a:r>
            <a:r>
              <a:rPr lang="en-US" altLang="zh-CN" sz="2400" dirty="0" smtClean="0"/>
              <a:t>Viterbi</a:t>
            </a:r>
            <a:r>
              <a:rPr lang="zh-CN" altLang="en-US" sz="2400" dirty="0" smtClean="0"/>
              <a:t>算法找到句子最可能的作者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40987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A-圆角矩形 27">
            <a:extLst>
              <a:ext uri="{FF2B5EF4-FFF2-40B4-BE49-F238E27FC236}">
                <a16:creationId xmlns="" xmlns:a16="http://schemas.microsoft.com/office/drawing/2014/main" id="{13005FF2-6B05-4FE1-98E2-CA4A27173FB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 rot="18900000">
            <a:off x="-57560" y="687519"/>
            <a:ext cx="1176560" cy="375438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>
                  <a:lumMod val="95000"/>
                  <a:alpha val="0"/>
                </a:schemeClr>
              </a:gs>
              <a:gs pos="0">
                <a:schemeClr val="bg1">
                  <a:lumMod val="85000"/>
                  <a:alpha val="91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PA-圆角矩形 22">
            <a:extLst>
              <a:ext uri="{FF2B5EF4-FFF2-40B4-BE49-F238E27FC236}">
                <a16:creationId xmlns="" xmlns:a16="http://schemas.microsoft.com/office/drawing/2014/main" id="{14DD5478-7535-40AF-8644-D835B9E90B38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 rot="18900000">
            <a:off x="-39566" y="469079"/>
            <a:ext cx="1176560" cy="375438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rgbClr val="00B0F0">
                  <a:alpha val="0"/>
                </a:srgbClr>
              </a:gs>
              <a:gs pos="0">
                <a:srgbClr val="00B0F0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0" name="PA-直接连接符 39">
            <a:extLst>
              <a:ext uri="{FF2B5EF4-FFF2-40B4-BE49-F238E27FC236}">
                <a16:creationId xmlns="" xmlns:a16="http://schemas.microsoft.com/office/drawing/2014/main" id="{D3DA3F7B-58C7-449E-9C19-C7E8E3FA5D49}"/>
              </a:ext>
            </a:extLst>
          </p:cNvPr>
          <p:cNvCxnSpPr>
            <a:cxnSpLocks/>
          </p:cNvCxnSpPr>
          <p:nvPr>
            <p:custDataLst>
              <p:tags r:id="rId3"/>
            </p:custDataLst>
          </p:nvPr>
        </p:nvCxnSpPr>
        <p:spPr>
          <a:xfrm>
            <a:off x="11351121" y="1016000"/>
            <a:ext cx="444639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PA-直接连接符 24">
            <a:extLst>
              <a:ext uri="{FF2B5EF4-FFF2-40B4-BE49-F238E27FC236}">
                <a16:creationId xmlns="" xmlns:a16="http://schemas.microsoft.com/office/drawing/2014/main" id="{1542BC53-461E-489D-819D-0C715B228E84}"/>
              </a:ext>
            </a:extLst>
          </p:cNvPr>
          <p:cNvCxnSpPr>
            <a:cxnSpLocks/>
          </p:cNvCxnSpPr>
          <p:nvPr>
            <p:custDataLst>
              <p:tags r:id="rId4"/>
            </p:custDataLst>
          </p:nvPr>
        </p:nvCxnSpPr>
        <p:spPr>
          <a:xfrm>
            <a:off x="11533188" y="816509"/>
            <a:ext cx="0" cy="343954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PA-组合 5">
            <a:extLst>
              <a:ext uri="{FF2B5EF4-FFF2-40B4-BE49-F238E27FC236}">
                <a16:creationId xmlns="" xmlns:a16="http://schemas.microsoft.com/office/drawing/2014/main" id="{10DBE9B9-66E0-46EA-8060-15E6F2068AC5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 rot="20926481">
            <a:off x="11391346" y="6457636"/>
            <a:ext cx="1112881" cy="522631"/>
            <a:chOff x="6386756" y="4601080"/>
            <a:chExt cx="4288735" cy="3589866"/>
          </a:xfrm>
        </p:grpSpPr>
        <p:sp>
          <p:nvSpPr>
            <p:cNvPr id="22" name="PA-圆角矩形 21">
              <a:extLst>
                <a:ext uri="{FF2B5EF4-FFF2-40B4-BE49-F238E27FC236}">
                  <a16:creationId xmlns="" xmlns:a16="http://schemas.microsoft.com/office/drawing/2014/main" id="{3F533F5A-F6F1-4F8B-8233-C5E6BC425572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 rot="9000000">
              <a:off x="7177078" y="6400425"/>
              <a:ext cx="3496178" cy="17905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PA-圆角矩形 25">
              <a:extLst>
                <a:ext uri="{FF2B5EF4-FFF2-40B4-BE49-F238E27FC236}">
                  <a16:creationId xmlns="" xmlns:a16="http://schemas.microsoft.com/office/drawing/2014/main" id="{1E06E492-FEE6-47C5-89D7-112BF5BB49AA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 rot="9000000">
              <a:off x="6716818" y="5499584"/>
              <a:ext cx="3958673" cy="1530189"/>
            </a:xfrm>
            <a:prstGeom prst="roundRect">
              <a:avLst>
                <a:gd name="adj" fmla="val 50000"/>
              </a:avLst>
            </a:prstGeom>
            <a:solidFill>
              <a:srgbClr val="71DA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PA-圆角矩形 26">
              <a:extLst>
                <a:ext uri="{FF2B5EF4-FFF2-40B4-BE49-F238E27FC236}">
                  <a16:creationId xmlns="" xmlns:a16="http://schemas.microsoft.com/office/drawing/2014/main" id="{DA234103-102E-445F-8DE9-E42106832E09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 rot="9000000">
              <a:off x="6386756" y="4601080"/>
              <a:ext cx="3958678" cy="1530189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4" name="PA-梯形 23">
            <a:extLst>
              <a:ext uri="{FF2B5EF4-FFF2-40B4-BE49-F238E27FC236}">
                <a16:creationId xmlns="" xmlns:a16="http://schemas.microsoft.com/office/drawing/2014/main" id="{7E7166C0-8054-405C-8A4E-BC418B95EEB5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 rot="18900000">
            <a:off x="-439416" y="297207"/>
            <a:ext cx="1754274" cy="389246"/>
          </a:xfrm>
          <a:prstGeom prst="trapezoid">
            <a:avLst>
              <a:gd name="adj" fmla="val 94179"/>
            </a:avLst>
          </a:prstGeom>
          <a:gradFill>
            <a:gsLst>
              <a:gs pos="0">
                <a:srgbClr val="71DAFF"/>
              </a:gs>
              <a:gs pos="100000">
                <a:srgbClr val="0099FF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1" name="PA-半闭框 4">
            <a:extLst>
              <a:ext uri="{FF2B5EF4-FFF2-40B4-BE49-F238E27FC236}">
                <a16:creationId xmlns="" xmlns:a16="http://schemas.microsoft.com/office/drawing/2014/main" id="{B6537219-B7E2-44CD-A9D7-4E93C7654F98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 rot="16200000">
            <a:off x="645892" y="6036698"/>
            <a:ext cx="215640" cy="215640"/>
          </a:xfrm>
          <a:prstGeom prst="halfFrame">
            <a:avLst>
              <a:gd name="adj1" fmla="val 15179"/>
              <a:gd name="adj2" fmla="val 15179"/>
            </a:avLst>
          </a:prstGeom>
          <a:solidFill>
            <a:schemeClr val="bg1">
              <a:lumMod val="75000"/>
              <a:alpha val="30000"/>
            </a:schemeClr>
          </a:solidFill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377637" y="206356"/>
            <a:ext cx="95822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2">
                    <a:lumMod val="50000"/>
                  </a:schemeClr>
                </a:solidFill>
              </a:rPr>
              <a:t>Unsupervised Multi-Author Document Decomposition Based </a:t>
            </a:r>
            <a:r>
              <a:rPr lang="en-US" altLang="zh-CN" sz="2800" dirty="0" smtClean="0">
                <a:solidFill>
                  <a:schemeClr val="bg2">
                    <a:lumMod val="50000"/>
                  </a:schemeClr>
                </a:solidFill>
              </a:rPr>
              <a:t>on Hidden </a:t>
            </a:r>
            <a:r>
              <a:rPr lang="en-US" altLang="zh-CN" sz="2800" dirty="0">
                <a:solidFill>
                  <a:schemeClr val="bg2">
                    <a:lumMod val="50000"/>
                  </a:schemeClr>
                </a:solidFill>
              </a:rPr>
              <a:t>Markov Model</a:t>
            </a:r>
            <a:endParaRPr lang="zh-CN" altLang="en-US" sz="2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61532" y="1430025"/>
            <a:ext cx="37797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隐马尔科夫模</a:t>
            </a:r>
            <a:r>
              <a:rPr lang="zh-CN" altLang="en-US" sz="2400" dirty="0" smtClean="0"/>
              <a:t>型</a:t>
            </a:r>
            <a:r>
              <a:rPr lang="en-US" altLang="zh-CN" sz="2400" dirty="0" smtClean="0"/>
              <a:t>HMM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3199707" y="1979079"/>
                <a:ext cx="267643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9707" y="1979079"/>
                <a:ext cx="2676438" cy="461665"/>
              </a:xfrm>
              <a:prstGeom prst="rect">
                <a:avLst/>
              </a:prstGeom>
              <a:blipFill rotWithShape="0">
                <a:blip r:embed="rId1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文本框 14"/>
          <p:cNvSpPr txBox="1"/>
          <p:nvPr/>
        </p:nvSpPr>
        <p:spPr>
          <a:xfrm>
            <a:off x="6168779" y="2102190"/>
            <a:ext cx="2936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所有</a:t>
            </a:r>
            <a:r>
              <a:rPr lang="en-US" altLang="zh-CN" sz="1600" dirty="0" smtClean="0"/>
              <a:t>N</a:t>
            </a:r>
            <a:r>
              <a:rPr lang="zh-CN" altLang="en-US" sz="1600" dirty="0" smtClean="0"/>
              <a:t>个可</a:t>
            </a:r>
            <a:r>
              <a:rPr lang="zh-CN" altLang="en-US" sz="1600" dirty="0"/>
              <a:t>能</a:t>
            </a:r>
            <a:r>
              <a:rPr lang="zh-CN" altLang="en-US" sz="1600" dirty="0" smtClean="0">
                <a:solidFill>
                  <a:srgbClr val="FF0000"/>
                </a:solidFill>
              </a:rPr>
              <a:t>隐藏</a:t>
            </a:r>
            <a:r>
              <a:rPr lang="zh-CN" altLang="en-US" sz="1600" dirty="0" smtClean="0"/>
              <a:t>状态的集合</a:t>
            </a:r>
            <a:endParaRPr lang="zh-CN" alt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1965133" y="3764139"/>
                <a:ext cx="3302325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zh-CN" sz="2000" dirty="0">
                    <a:latin typeface="Calibri" panose="020F0502020204030204" pitchFamily="34" charset="0"/>
                    <a:cs typeface="Times New Roman" panose="02020603050405020304" pitchFamily="18" charset="0"/>
                  </a:rPr>
                  <a:t>对于一个长度为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</m:oMath>
                </a14:m>
                <a:r>
                  <a:rPr lang="zh-CN" altLang="zh-CN" sz="2000" dirty="0">
                    <a:latin typeface="Calibri" panose="020F0502020204030204" pitchFamily="34" charset="0"/>
                    <a:cs typeface="Times New Roman" panose="02020603050405020304" pitchFamily="18" charset="0"/>
                  </a:rPr>
                  <a:t>的序</a:t>
                </a:r>
                <a:r>
                  <a:rPr lang="zh-CN" altLang="zh-CN" sz="2000" dirty="0" smtClean="0">
                    <a:latin typeface="Calibri" panose="020F0502020204030204" pitchFamily="34" charset="0"/>
                    <a:cs typeface="Times New Roman" panose="02020603050405020304" pitchFamily="18" charset="0"/>
                  </a:rPr>
                  <a:t>列</a:t>
                </a:r>
                <a:r>
                  <a:rPr lang="zh-CN" altLang="en-US" sz="2000" dirty="0" smtClean="0">
                    <a:latin typeface="Calibri" panose="020F0502020204030204" pitchFamily="34" charset="0"/>
                    <a:cs typeface="Times New Roman" panose="02020603050405020304" pitchFamily="18" charset="0"/>
                  </a:rPr>
                  <a:t>：</a:t>
                </a:r>
                <a:endParaRPr lang="zh-CN" altLang="en-US" sz="2000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5133" y="3764139"/>
                <a:ext cx="3302325" cy="400110"/>
              </a:xfrm>
              <a:prstGeom prst="rect">
                <a:avLst/>
              </a:prstGeom>
              <a:blipFill rotWithShape="0">
                <a:blip r:embed="rId13"/>
                <a:stretch>
                  <a:fillRect l="-1845" t="-12121" b="-212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左大括号 16"/>
          <p:cNvSpPr/>
          <p:nvPr/>
        </p:nvSpPr>
        <p:spPr>
          <a:xfrm>
            <a:off x="2998234" y="2161771"/>
            <a:ext cx="201473" cy="737331"/>
          </a:xfrm>
          <a:prstGeom prst="leftBrace">
            <a:avLst>
              <a:gd name="adj1" fmla="val 85712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3199707" y="2616753"/>
                <a:ext cx="270240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9707" y="2616753"/>
                <a:ext cx="2702406" cy="461665"/>
              </a:xfrm>
              <a:prstGeom prst="rect">
                <a:avLst/>
              </a:prstGeom>
              <a:blipFill rotWithShape="0">
                <a:blip r:embed="rId14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文本框 18"/>
          <p:cNvSpPr txBox="1"/>
          <p:nvPr/>
        </p:nvSpPr>
        <p:spPr>
          <a:xfrm>
            <a:off x="6168779" y="2678308"/>
            <a:ext cx="30524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所有</a:t>
            </a:r>
            <a:r>
              <a:rPr lang="en-US" altLang="zh-CN" sz="1600" dirty="0" smtClean="0"/>
              <a:t>M</a:t>
            </a:r>
            <a:r>
              <a:rPr lang="zh-CN" altLang="en-US" sz="1600" dirty="0" smtClean="0"/>
              <a:t>个可能</a:t>
            </a:r>
            <a:r>
              <a:rPr lang="zh-CN" altLang="en-US" sz="1600" dirty="0" smtClean="0">
                <a:solidFill>
                  <a:srgbClr val="FF0000"/>
                </a:solidFill>
              </a:rPr>
              <a:t>观</a:t>
            </a:r>
            <a:r>
              <a:rPr lang="zh-CN" altLang="en-US" sz="1600" dirty="0">
                <a:solidFill>
                  <a:srgbClr val="FF0000"/>
                </a:solidFill>
              </a:rPr>
              <a:t>测</a:t>
            </a:r>
            <a:r>
              <a:rPr lang="zh-CN" altLang="en-US" sz="1600" dirty="0"/>
              <a:t>状态的集合</a:t>
            </a:r>
          </a:p>
        </p:txBody>
      </p:sp>
      <p:sp>
        <p:nvSpPr>
          <p:cNvPr id="20" name="左大括号 19"/>
          <p:cNvSpPr/>
          <p:nvPr/>
        </p:nvSpPr>
        <p:spPr>
          <a:xfrm>
            <a:off x="2998233" y="4630876"/>
            <a:ext cx="201473" cy="737331"/>
          </a:xfrm>
          <a:prstGeom prst="leftBrace">
            <a:avLst>
              <a:gd name="adj1" fmla="val 85712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3263839" y="4463443"/>
                <a:ext cx="238231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3839" y="4463443"/>
                <a:ext cx="2382319" cy="461665"/>
              </a:xfrm>
              <a:prstGeom prst="rect">
                <a:avLst/>
              </a:prstGeom>
              <a:blipFill rotWithShape="0">
                <a:blip r:embed="rId15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 28"/>
              <p:cNvSpPr/>
              <p:nvPr/>
            </p:nvSpPr>
            <p:spPr>
              <a:xfrm>
                <a:off x="3199706" y="5078197"/>
                <a:ext cx="263937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9" name="矩形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9706" y="5078197"/>
                <a:ext cx="2639377" cy="461665"/>
              </a:xfrm>
              <a:prstGeom prst="rect">
                <a:avLst/>
              </a:prstGeom>
              <a:blipFill rotWithShape="0">
                <a:blip r:embed="rId16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/>
              <p:cNvSpPr txBox="1"/>
              <p:nvPr/>
            </p:nvSpPr>
            <p:spPr>
              <a:xfrm>
                <a:off x="6168779" y="4547917"/>
                <a:ext cx="293658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𝐼</m:t>
                    </m:r>
                  </m:oMath>
                </a14:m>
                <a:r>
                  <a:rPr lang="zh-CN" altLang="zh-CN" sz="1600" dirty="0">
                    <a:latin typeface="Calibri" panose="020F0502020204030204" pitchFamily="34" charset="0"/>
                    <a:cs typeface="Times New Roman" panose="02020603050405020304" pitchFamily="18" charset="0"/>
                  </a:rPr>
                  <a:t>对应的状态序</a:t>
                </a:r>
                <a:r>
                  <a:rPr lang="zh-CN" altLang="zh-CN" sz="1600" dirty="0" smtClean="0">
                    <a:latin typeface="Calibri" panose="020F0502020204030204" pitchFamily="34" charset="0"/>
                    <a:cs typeface="Times New Roman" panose="02020603050405020304" pitchFamily="18" charset="0"/>
                  </a:rPr>
                  <a:t>列</a:t>
                </a:r>
                <a:r>
                  <a:rPr lang="zh-CN" altLang="en-US" sz="1600" dirty="0" smtClean="0">
                    <a:latin typeface="Calibri" panose="020F0502020204030204" pitchFamily="34" charset="0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16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30" name="文本框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8779" y="4547917"/>
                <a:ext cx="2936584" cy="338554"/>
              </a:xfrm>
              <a:prstGeom prst="rect">
                <a:avLst/>
              </a:prstGeom>
              <a:blipFill rotWithShape="0">
                <a:blip r:embed="rId17"/>
                <a:stretch>
                  <a:fillRect t="-8929" b="-17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/>
              <p:cNvSpPr txBox="1"/>
              <p:nvPr/>
            </p:nvSpPr>
            <p:spPr>
              <a:xfrm>
                <a:off x="6168779" y="5178389"/>
                <a:ext cx="293658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𝑂</m:t>
                    </m:r>
                  </m:oMath>
                </a14:m>
                <a:r>
                  <a:rPr lang="zh-CN" altLang="zh-CN" sz="1600" dirty="0" smtClean="0">
                    <a:latin typeface="Calibri" panose="020F0502020204030204" pitchFamily="34" charset="0"/>
                    <a:cs typeface="Times New Roman" panose="02020603050405020304" pitchFamily="18" charset="0"/>
                  </a:rPr>
                  <a:t>对应观</a:t>
                </a:r>
                <a:r>
                  <a:rPr lang="zh-CN" altLang="zh-CN" sz="1600" dirty="0">
                    <a:latin typeface="Calibri" panose="020F0502020204030204" pitchFamily="34" charset="0"/>
                    <a:cs typeface="Times New Roman" panose="02020603050405020304" pitchFamily="18" charset="0"/>
                  </a:rPr>
                  <a:t>察序</a:t>
                </a:r>
                <a:r>
                  <a:rPr lang="zh-CN" altLang="zh-CN" sz="1600" dirty="0" smtClean="0">
                    <a:latin typeface="Calibri" panose="020F0502020204030204" pitchFamily="34" charset="0"/>
                    <a:cs typeface="Times New Roman" panose="02020603050405020304" pitchFamily="18" charset="0"/>
                  </a:rPr>
                  <a:t>列</a:t>
                </a:r>
                <a:r>
                  <a:rPr lang="zh-CN" altLang="en-US" sz="1600" dirty="0" smtClean="0">
                    <a:latin typeface="Calibri" panose="020F0502020204030204" pitchFamily="34" charset="0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16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31" name="文本框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8779" y="5178389"/>
                <a:ext cx="2936584" cy="338554"/>
              </a:xfrm>
              <a:prstGeom prst="rect">
                <a:avLst/>
              </a:prstGeom>
              <a:blipFill rotWithShape="0">
                <a:blip r:embed="rId18"/>
                <a:stretch>
                  <a:fillRect t="-8929" b="-17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9248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A-圆角矩形 27">
            <a:extLst>
              <a:ext uri="{FF2B5EF4-FFF2-40B4-BE49-F238E27FC236}">
                <a16:creationId xmlns="" xmlns:a16="http://schemas.microsoft.com/office/drawing/2014/main" id="{13005FF2-6B05-4FE1-98E2-CA4A27173FB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 rot="18900000">
            <a:off x="-57560" y="687519"/>
            <a:ext cx="1176560" cy="375438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>
                  <a:lumMod val="95000"/>
                  <a:alpha val="0"/>
                </a:schemeClr>
              </a:gs>
              <a:gs pos="0">
                <a:schemeClr val="bg1">
                  <a:lumMod val="85000"/>
                  <a:alpha val="91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PA-圆角矩形 22">
            <a:extLst>
              <a:ext uri="{FF2B5EF4-FFF2-40B4-BE49-F238E27FC236}">
                <a16:creationId xmlns="" xmlns:a16="http://schemas.microsoft.com/office/drawing/2014/main" id="{14DD5478-7535-40AF-8644-D835B9E90B38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 rot="18900000">
            <a:off x="-39566" y="469079"/>
            <a:ext cx="1176560" cy="375438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rgbClr val="00B0F0">
                  <a:alpha val="0"/>
                </a:srgbClr>
              </a:gs>
              <a:gs pos="0">
                <a:srgbClr val="00B0F0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0" name="PA-直接连接符 39">
            <a:extLst>
              <a:ext uri="{FF2B5EF4-FFF2-40B4-BE49-F238E27FC236}">
                <a16:creationId xmlns="" xmlns:a16="http://schemas.microsoft.com/office/drawing/2014/main" id="{D3DA3F7B-58C7-449E-9C19-C7E8E3FA5D49}"/>
              </a:ext>
            </a:extLst>
          </p:cNvPr>
          <p:cNvCxnSpPr>
            <a:cxnSpLocks/>
          </p:cNvCxnSpPr>
          <p:nvPr>
            <p:custDataLst>
              <p:tags r:id="rId3"/>
            </p:custDataLst>
          </p:nvPr>
        </p:nvCxnSpPr>
        <p:spPr>
          <a:xfrm>
            <a:off x="11351121" y="1016000"/>
            <a:ext cx="444639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PA-直接连接符 24">
            <a:extLst>
              <a:ext uri="{FF2B5EF4-FFF2-40B4-BE49-F238E27FC236}">
                <a16:creationId xmlns="" xmlns:a16="http://schemas.microsoft.com/office/drawing/2014/main" id="{1542BC53-461E-489D-819D-0C715B228E84}"/>
              </a:ext>
            </a:extLst>
          </p:cNvPr>
          <p:cNvCxnSpPr>
            <a:cxnSpLocks/>
          </p:cNvCxnSpPr>
          <p:nvPr>
            <p:custDataLst>
              <p:tags r:id="rId4"/>
            </p:custDataLst>
          </p:nvPr>
        </p:nvCxnSpPr>
        <p:spPr>
          <a:xfrm>
            <a:off x="11533188" y="816509"/>
            <a:ext cx="0" cy="343954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PA-组合 5">
            <a:extLst>
              <a:ext uri="{FF2B5EF4-FFF2-40B4-BE49-F238E27FC236}">
                <a16:creationId xmlns="" xmlns:a16="http://schemas.microsoft.com/office/drawing/2014/main" id="{10DBE9B9-66E0-46EA-8060-15E6F2068AC5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 rot="20926481">
            <a:off x="11391346" y="6457636"/>
            <a:ext cx="1112881" cy="522631"/>
            <a:chOff x="6386756" y="4601080"/>
            <a:chExt cx="4288735" cy="3589866"/>
          </a:xfrm>
        </p:grpSpPr>
        <p:sp>
          <p:nvSpPr>
            <p:cNvPr id="22" name="PA-圆角矩形 21">
              <a:extLst>
                <a:ext uri="{FF2B5EF4-FFF2-40B4-BE49-F238E27FC236}">
                  <a16:creationId xmlns="" xmlns:a16="http://schemas.microsoft.com/office/drawing/2014/main" id="{3F533F5A-F6F1-4F8B-8233-C5E6BC425572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 rot="9000000">
              <a:off x="7177078" y="6400425"/>
              <a:ext cx="3496178" cy="17905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PA-圆角矩形 25">
              <a:extLst>
                <a:ext uri="{FF2B5EF4-FFF2-40B4-BE49-F238E27FC236}">
                  <a16:creationId xmlns="" xmlns:a16="http://schemas.microsoft.com/office/drawing/2014/main" id="{1E06E492-FEE6-47C5-89D7-112BF5BB49AA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 rot="9000000">
              <a:off x="6716818" y="5499584"/>
              <a:ext cx="3958673" cy="1530189"/>
            </a:xfrm>
            <a:prstGeom prst="roundRect">
              <a:avLst>
                <a:gd name="adj" fmla="val 50000"/>
              </a:avLst>
            </a:prstGeom>
            <a:solidFill>
              <a:srgbClr val="71DA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PA-圆角矩形 26">
              <a:extLst>
                <a:ext uri="{FF2B5EF4-FFF2-40B4-BE49-F238E27FC236}">
                  <a16:creationId xmlns="" xmlns:a16="http://schemas.microsoft.com/office/drawing/2014/main" id="{DA234103-102E-445F-8DE9-E42106832E09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 rot="9000000">
              <a:off x="6386756" y="4601080"/>
              <a:ext cx="3958678" cy="1530189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4" name="PA-梯形 23">
            <a:extLst>
              <a:ext uri="{FF2B5EF4-FFF2-40B4-BE49-F238E27FC236}">
                <a16:creationId xmlns="" xmlns:a16="http://schemas.microsoft.com/office/drawing/2014/main" id="{7E7166C0-8054-405C-8A4E-BC418B95EEB5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 rot="18900000">
            <a:off x="-439416" y="297207"/>
            <a:ext cx="1754274" cy="389246"/>
          </a:xfrm>
          <a:prstGeom prst="trapezoid">
            <a:avLst>
              <a:gd name="adj" fmla="val 94179"/>
            </a:avLst>
          </a:prstGeom>
          <a:gradFill>
            <a:gsLst>
              <a:gs pos="0">
                <a:srgbClr val="71DAFF"/>
              </a:gs>
              <a:gs pos="100000">
                <a:srgbClr val="0099FF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1" name="PA-半闭框 4">
            <a:extLst>
              <a:ext uri="{FF2B5EF4-FFF2-40B4-BE49-F238E27FC236}">
                <a16:creationId xmlns="" xmlns:a16="http://schemas.microsoft.com/office/drawing/2014/main" id="{B6537219-B7E2-44CD-A9D7-4E93C7654F98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 rot="16200000">
            <a:off x="645892" y="6036698"/>
            <a:ext cx="215640" cy="215640"/>
          </a:xfrm>
          <a:prstGeom prst="halfFrame">
            <a:avLst>
              <a:gd name="adj1" fmla="val 15179"/>
              <a:gd name="adj2" fmla="val 15179"/>
            </a:avLst>
          </a:prstGeom>
          <a:solidFill>
            <a:schemeClr val="bg1">
              <a:lumMod val="75000"/>
              <a:alpha val="30000"/>
            </a:schemeClr>
          </a:solidFill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079435" y="1489390"/>
            <a:ext cx="330232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HMM</a:t>
            </a:r>
            <a:r>
              <a:rPr lang="zh-CN" altLang="en-US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模型假设</a:t>
            </a:r>
            <a:endParaRPr lang="zh-CN" altLang="en-US" sz="2400" dirty="0"/>
          </a:p>
        </p:txBody>
      </p:sp>
      <p:sp>
        <p:nvSpPr>
          <p:cNvPr id="13" name="文本框 12"/>
          <p:cNvSpPr txBox="1"/>
          <p:nvPr/>
        </p:nvSpPr>
        <p:spPr>
          <a:xfrm>
            <a:off x="1377637" y="206356"/>
            <a:ext cx="95822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2">
                    <a:lumMod val="50000"/>
                  </a:schemeClr>
                </a:solidFill>
              </a:rPr>
              <a:t>Unsupervised Multi-Author Document Decomposition Based </a:t>
            </a:r>
            <a:r>
              <a:rPr lang="en-US" altLang="zh-CN" sz="2800" dirty="0" smtClean="0">
                <a:solidFill>
                  <a:schemeClr val="bg2">
                    <a:lumMod val="50000"/>
                  </a:schemeClr>
                </a:solidFill>
              </a:rPr>
              <a:t>on Hidden </a:t>
            </a:r>
            <a:r>
              <a:rPr lang="en-US" altLang="zh-CN" sz="2800" dirty="0">
                <a:solidFill>
                  <a:schemeClr val="bg2">
                    <a:lumMod val="50000"/>
                  </a:schemeClr>
                </a:solidFill>
              </a:rPr>
              <a:t>Markov Model</a:t>
            </a:r>
            <a:endParaRPr lang="zh-CN" altLang="en-US" sz="2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102739" y="2410250"/>
            <a:ext cx="172712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① 齐次假设</a:t>
            </a:r>
            <a:endParaRPr lang="zh-CN" altLang="en-US" sz="2000" dirty="0"/>
          </a:p>
        </p:txBody>
      </p:sp>
      <p:sp>
        <p:nvSpPr>
          <p:cNvPr id="17" name="矩形 16"/>
          <p:cNvSpPr/>
          <p:nvPr/>
        </p:nvSpPr>
        <p:spPr>
          <a:xfrm>
            <a:off x="4231732" y="2410250"/>
            <a:ext cx="68231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任意时刻隐藏状态只依赖于前一时刻隐藏状态</a:t>
            </a:r>
            <a:endParaRPr lang="zh-CN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/>
              <p:cNvSpPr/>
              <p:nvPr/>
            </p:nvSpPr>
            <p:spPr>
              <a:xfrm>
                <a:off x="2836975" y="3239479"/>
                <a:ext cx="6823175" cy="4330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dirty="0">
                    <a:latin typeface="Calibri" panose="020F0502020204030204" pitchFamily="34" charset="0"/>
                    <a:cs typeface="Times New Roman" panose="02020603050405020304" pitchFamily="18" charset="0"/>
                  </a:rPr>
                  <a:t>假</a:t>
                </a:r>
                <a:r>
                  <a:rPr lang="zh-CN" altLang="en-US" dirty="0" smtClean="0">
                    <a:latin typeface="Calibri" panose="020F0502020204030204" pitchFamily="34" charset="0"/>
                    <a:cs typeface="Times New Roman" panose="02020603050405020304" pitchFamily="18" charset="0"/>
                  </a:rPr>
                  <a:t>设隐藏状态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 smtClean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dirty="0" smtClean="0"/>
                  <a:t>，则</a:t>
                </a:r>
                <a:r>
                  <a:rPr lang="en-US" altLang="zh-CN" dirty="0" smtClean="0"/>
                  <a:t>t</a:t>
                </a:r>
                <a:r>
                  <a:rPr lang="zh-CN" altLang="en-US" dirty="0" smtClean="0"/>
                  <a:t>到</a:t>
                </a:r>
                <a:r>
                  <a:rPr lang="en-US" altLang="zh-CN" dirty="0" smtClean="0"/>
                  <a:t>t+1</a:t>
                </a:r>
                <a:r>
                  <a:rPr lang="zh-CN" altLang="en-US" dirty="0" smtClean="0"/>
                  <a:t>的状态转移概率为：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6975" y="3239479"/>
                <a:ext cx="6823175" cy="433004"/>
              </a:xfrm>
              <a:prstGeom prst="rect">
                <a:avLst/>
              </a:prstGeom>
              <a:blipFill rotWithShape="0">
                <a:blip r:embed="rId12"/>
                <a:stretch>
                  <a:fillRect l="-714" t="-9859" b="-98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4588501" y="3979834"/>
                <a:ext cx="2797241" cy="4113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8501" y="3979834"/>
                <a:ext cx="2797241" cy="411395"/>
              </a:xfrm>
              <a:prstGeom prst="rect">
                <a:avLst/>
              </a:prstGeom>
              <a:blipFill rotWithShape="0">
                <a:blip r:embed="rId13"/>
                <a:stretch>
                  <a:fillRect t="-153731" r="-22222" b="-2283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矩形 31"/>
              <p:cNvSpPr/>
              <p:nvPr/>
            </p:nvSpPr>
            <p:spPr>
              <a:xfrm>
                <a:off x="2862532" y="4948028"/>
                <a:ext cx="3813358" cy="4474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dirty="0">
                    <a:latin typeface="Calibri" panose="020F0502020204030204" pitchFamily="34" charset="0"/>
                    <a:cs typeface="Times New Roman" panose="02020603050405020304" pitchFamily="18" charset="0"/>
                  </a:rPr>
                  <a:t>状态转移矩</a:t>
                </a:r>
                <a:r>
                  <a:rPr lang="zh-CN" altLang="en-US" dirty="0" smtClean="0">
                    <a:latin typeface="Calibri" panose="020F0502020204030204" pitchFamily="34" charset="0"/>
                    <a:cs typeface="Times New Roman" panose="02020603050405020304" pitchFamily="18" charset="0"/>
                  </a:rPr>
                  <a:t>阵为：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zh-CN" altLang="en-US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a</m:t>
                                </m:r>
                              </m:e>
                              <m:sub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2" name="矩形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2532" y="4948028"/>
                <a:ext cx="3813358" cy="447495"/>
              </a:xfrm>
              <a:prstGeom prst="rect">
                <a:avLst/>
              </a:prstGeom>
              <a:blipFill rotWithShape="0">
                <a:blip r:embed="rId14"/>
                <a:stretch>
                  <a:fillRect l="-1440" t="-8219" b="-41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矩形 32"/>
              <p:cNvSpPr/>
              <p:nvPr/>
            </p:nvSpPr>
            <p:spPr>
              <a:xfrm>
                <a:off x="3942524" y="1517207"/>
                <a:ext cx="1596334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zh-CN" altLang="en-US" sz="2000">
                              <a:latin typeface="Cambria Math" panose="02040503050406030204" pitchFamily="18" charset="0"/>
                            </a:rPr>
                            <m:t>λ</m:t>
                          </m:r>
                          <m:r>
                            <a:rPr lang="zh-CN" altLang="en-US" sz="2000" i="0">
                              <a:latin typeface="Cambria Math" panose="02040503050406030204" pitchFamily="18" charset="0"/>
                            </a:rPr>
                            <m:t>=(</m:t>
                          </m:r>
                          <m:r>
                            <m:rPr>
                              <m:sty m:val="p"/>
                            </m:rPr>
                            <a:rPr lang="zh-CN" altLang="en-US" sz="2000" i="0"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a:rPr lang="zh-CN" altLang="en-US" sz="20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zh-CN" altLang="en-US" sz="2000" i="0">
                              <a:latin typeface="Cambria Math" panose="02040503050406030204" pitchFamily="18" charset="0"/>
                            </a:rPr>
                            <m:t>B</m:t>
                          </m:r>
                          <m:r>
                            <a:rPr lang="zh-CN" altLang="en-US" sz="20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zh-CN" altLang="en-US" sz="2000" i="0">
                              <a:latin typeface="Cambria Math" panose="02040503050406030204" pitchFamily="18" charset="0"/>
                            </a:rPr>
                            <m:t>Π</m:t>
                          </m:r>
                        </m:e>
                      </m:d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33" name="矩形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2524" y="1517207"/>
                <a:ext cx="1596334" cy="400110"/>
              </a:xfrm>
              <a:prstGeom prst="rect">
                <a:avLst/>
              </a:prstGeom>
              <a:blipFill rotWithShape="0">
                <a:blip r:embed="rId15"/>
                <a:stretch>
                  <a:fillRect t="-125758" r="-36260" b="-1893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6315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A-圆角矩形 27">
            <a:extLst>
              <a:ext uri="{FF2B5EF4-FFF2-40B4-BE49-F238E27FC236}">
                <a16:creationId xmlns="" xmlns:a16="http://schemas.microsoft.com/office/drawing/2014/main" id="{13005FF2-6B05-4FE1-98E2-CA4A27173FB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 rot="18900000">
            <a:off x="-57560" y="687519"/>
            <a:ext cx="1176560" cy="375438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>
                  <a:lumMod val="95000"/>
                  <a:alpha val="0"/>
                </a:schemeClr>
              </a:gs>
              <a:gs pos="0">
                <a:schemeClr val="bg1">
                  <a:lumMod val="85000"/>
                  <a:alpha val="91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PA-圆角矩形 22">
            <a:extLst>
              <a:ext uri="{FF2B5EF4-FFF2-40B4-BE49-F238E27FC236}">
                <a16:creationId xmlns="" xmlns:a16="http://schemas.microsoft.com/office/drawing/2014/main" id="{14DD5478-7535-40AF-8644-D835B9E90B38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 rot="18900000">
            <a:off x="-39566" y="469079"/>
            <a:ext cx="1176560" cy="375438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rgbClr val="00B0F0">
                  <a:alpha val="0"/>
                </a:srgbClr>
              </a:gs>
              <a:gs pos="0">
                <a:srgbClr val="00B0F0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0" name="PA-直接连接符 39">
            <a:extLst>
              <a:ext uri="{FF2B5EF4-FFF2-40B4-BE49-F238E27FC236}">
                <a16:creationId xmlns="" xmlns:a16="http://schemas.microsoft.com/office/drawing/2014/main" id="{D3DA3F7B-58C7-449E-9C19-C7E8E3FA5D49}"/>
              </a:ext>
            </a:extLst>
          </p:cNvPr>
          <p:cNvCxnSpPr>
            <a:cxnSpLocks/>
          </p:cNvCxnSpPr>
          <p:nvPr>
            <p:custDataLst>
              <p:tags r:id="rId3"/>
            </p:custDataLst>
          </p:nvPr>
        </p:nvCxnSpPr>
        <p:spPr>
          <a:xfrm>
            <a:off x="11351121" y="1016000"/>
            <a:ext cx="444639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PA-直接连接符 24">
            <a:extLst>
              <a:ext uri="{FF2B5EF4-FFF2-40B4-BE49-F238E27FC236}">
                <a16:creationId xmlns="" xmlns:a16="http://schemas.microsoft.com/office/drawing/2014/main" id="{1542BC53-461E-489D-819D-0C715B228E84}"/>
              </a:ext>
            </a:extLst>
          </p:cNvPr>
          <p:cNvCxnSpPr>
            <a:cxnSpLocks/>
          </p:cNvCxnSpPr>
          <p:nvPr>
            <p:custDataLst>
              <p:tags r:id="rId4"/>
            </p:custDataLst>
          </p:nvPr>
        </p:nvCxnSpPr>
        <p:spPr>
          <a:xfrm>
            <a:off x="11533188" y="816509"/>
            <a:ext cx="0" cy="343954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PA-组合 5">
            <a:extLst>
              <a:ext uri="{FF2B5EF4-FFF2-40B4-BE49-F238E27FC236}">
                <a16:creationId xmlns="" xmlns:a16="http://schemas.microsoft.com/office/drawing/2014/main" id="{10DBE9B9-66E0-46EA-8060-15E6F2068AC5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 rot="20926481">
            <a:off x="11391346" y="6457636"/>
            <a:ext cx="1112881" cy="522631"/>
            <a:chOff x="6386756" y="4601080"/>
            <a:chExt cx="4288735" cy="3589866"/>
          </a:xfrm>
        </p:grpSpPr>
        <p:sp>
          <p:nvSpPr>
            <p:cNvPr id="22" name="PA-圆角矩形 21">
              <a:extLst>
                <a:ext uri="{FF2B5EF4-FFF2-40B4-BE49-F238E27FC236}">
                  <a16:creationId xmlns="" xmlns:a16="http://schemas.microsoft.com/office/drawing/2014/main" id="{3F533F5A-F6F1-4F8B-8233-C5E6BC425572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 rot="9000000">
              <a:off x="7177078" y="6400425"/>
              <a:ext cx="3496178" cy="17905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PA-圆角矩形 25">
              <a:extLst>
                <a:ext uri="{FF2B5EF4-FFF2-40B4-BE49-F238E27FC236}">
                  <a16:creationId xmlns="" xmlns:a16="http://schemas.microsoft.com/office/drawing/2014/main" id="{1E06E492-FEE6-47C5-89D7-112BF5BB49AA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 rot="9000000">
              <a:off x="6716818" y="5499584"/>
              <a:ext cx="3958673" cy="1530189"/>
            </a:xfrm>
            <a:prstGeom prst="roundRect">
              <a:avLst>
                <a:gd name="adj" fmla="val 50000"/>
              </a:avLst>
            </a:prstGeom>
            <a:solidFill>
              <a:srgbClr val="71DA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PA-圆角矩形 26">
              <a:extLst>
                <a:ext uri="{FF2B5EF4-FFF2-40B4-BE49-F238E27FC236}">
                  <a16:creationId xmlns="" xmlns:a16="http://schemas.microsoft.com/office/drawing/2014/main" id="{DA234103-102E-445F-8DE9-E42106832E09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>
            <a:xfrm rot="9000000">
              <a:off x="6386756" y="4601080"/>
              <a:ext cx="3958678" cy="1530189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4" name="PA-梯形 23">
            <a:extLst>
              <a:ext uri="{FF2B5EF4-FFF2-40B4-BE49-F238E27FC236}">
                <a16:creationId xmlns="" xmlns:a16="http://schemas.microsoft.com/office/drawing/2014/main" id="{7E7166C0-8054-405C-8A4E-BC418B95EEB5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 rot="18900000">
            <a:off x="-439416" y="297207"/>
            <a:ext cx="1754274" cy="389246"/>
          </a:xfrm>
          <a:prstGeom prst="trapezoid">
            <a:avLst>
              <a:gd name="adj" fmla="val 94179"/>
            </a:avLst>
          </a:prstGeom>
          <a:gradFill>
            <a:gsLst>
              <a:gs pos="0">
                <a:srgbClr val="71DAFF"/>
              </a:gs>
              <a:gs pos="100000">
                <a:srgbClr val="0099FF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1" name="PA-半闭框 4">
            <a:extLst>
              <a:ext uri="{FF2B5EF4-FFF2-40B4-BE49-F238E27FC236}">
                <a16:creationId xmlns="" xmlns:a16="http://schemas.microsoft.com/office/drawing/2014/main" id="{B6537219-B7E2-44CD-A9D7-4E93C7654F98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 rot="16200000">
            <a:off x="645892" y="6036698"/>
            <a:ext cx="215640" cy="215640"/>
          </a:xfrm>
          <a:prstGeom prst="halfFrame">
            <a:avLst>
              <a:gd name="adj1" fmla="val 15179"/>
              <a:gd name="adj2" fmla="val 15179"/>
            </a:avLst>
          </a:prstGeom>
          <a:solidFill>
            <a:schemeClr val="bg1">
              <a:lumMod val="75000"/>
              <a:alpha val="30000"/>
            </a:schemeClr>
          </a:solidFill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2767546" y="2083091"/>
                <a:ext cx="6967933" cy="4330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dirty="0" smtClean="0">
                    <a:latin typeface="Calibri" panose="020F0502020204030204" pitchFamily="34" charset="0"/>
                    <a:cs typeface="Times New Roman" panose="02020603050405020304" pitchFamily="18" charset="0"/>
                  </a:rPr>
                  <a:t>假设隐藏状态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dirty="0" smtClean="0"/>
                  <a:t>，观测状态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dirty="0" smtClean="0"/>
                  <a:t>，在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dirty="0" smtClean="0"/>
                  <a:t>下生成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dirty="0" smtClean="0"/>
                  <a:t>的概率为：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7546" y="2083091"/>
                <a:ext cx="6967933" cy="433004"/>
              </a:xfrm>
              <a:prstGeom prst="rect">
                <a:avLst/>
              </a:prstGeom>
              <a:blipFill rotWithShape="0">
                <a:blip r:embed="rId13"/>
                <a:stretch>
                  <a:fillRect l="-787" t="-11268" b="-70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文本框 14"/>
          <p:cNvSpPr txBox="1"/>
          <p:nvPr/>
        </p:nvSpPr>
        <p:spPr>
          <a:xfrm>
            <a:off x="1377637" y="206356"/>
            <a:ext cx="95822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2">
                    <a:lumMod val="50000"/>
                  </a:schemeClr>
                </a:solidFill>
              </a:rPr>
              <a:t>Unsupervised Multi-Author Document Decomposition Based </a:t>
            </a:r>
            <a:r>
              <a:rPr lang="en-US" altLang="zh-CN" sz="2800" dirty="0" smtClean="0">
                <a:solidFill>
                  <a:schemeClr val="bg2">
                    <a:lumMod val="50000"/>
                  </a:schemeClr>
                </a:solidFill>
              </a:rPr>
              <a:t>on Hidden </a:t>
            </a:r>
            <a:r>
              <a:rPr lang="en-US" altLang="zh-CN" sz="2800" dirty="0">
                <a:solidFill>
                  <a:schemeClr val="bg2">
                    <a:lumMod val="50000"/>
                  </a:schemeClr>
                </a:solidFill>
              </a:rPr>
              <a:t>Markov Model</a:t>
            </a:r>
            <a:endParaRPr lang="zh-CN" altLang="en-US" sz="2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6" name="PA-半闭框 4">
            <a:extLst>
              <a:ext uri="{FF2B5EF4-FFF2-40B4-BE49-F238E27FC236}">
                <a16:creationId xmlns="" xmlns:a16="http://schemas.microsoft.com/office/drawing/2014/main" id="{B6537219-B7E2-44CD-A9D7-4E93C7654F98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 rot="16200000">
            <a:off x="645892" y="6036698"/>
            <a:ext cx="215640" cy="215640"/>
          </a:xfrm>
          <a:prstGeom prst="halfFrame">
            <a:avLst>
              <a:gd name="adj1" fmla="val 15179"/>
              <a:gd name="adj2" fmla="val 15179"/>
            </a:avLst>
          </a:prstGeom>
          <a:solidFill>
            <a:schemeClr val="bg1">
              <a:lumMod val="75000"/>
              <a:alpha val="30000"/>
            </a:schemeClr>
          </a:solidFill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007752" y="1423953"/>
            <a:ext cx="212899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② 观测独立性</a:t>
            </a:r>
            <a:endParaRPr lang="zh-CN" altLang="en-US" sz="2000" dirty="0"/>
          </a:p>
        </p:txBody>
      </p:sp>
      <p:sp>
        <p:nvSpPr>
          <p:cNvPr id="18" name="矩形 17"/>
          <p:cNvSpPr/>
          <p:nvPr/>
        </p:nvSpPr>
        <p:spPr>
          <a:xfrm>
            <a:off x="4136746" y="1423953"/>
            <a:ext cx="68231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任意时刻观测状态只依赖于当前时刻隐藏状态</a:t>
            </a:r>
            <a:endParaRPr lang="zh-CN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/>
              <p:cNvSpPr/>
              <p:nvPr/>
            </p:nvSpPr>
            <p:spPr>
              <a:xfrm>
                <a:off x="4892760" y="2806672"/>
                <a:ext cx="2834943" cy="4330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zh-CN" dirty="0"/>
              </a:p>
            </p:txBody>
          </p:sp>
        </mc:Choice>
        <mc:Fallback xmlns="">
          <p:sp>
            <p:nvSpPr>
              <p:cNvPr id="20" name="矩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2760" y="2806672"/>
                <a:ext cx="2834943" cy="433004"/>
              </a:xfrm>
              <a:prstGeom prst="rect">
                <a:avLst/>
              </a:prstGeom>
              <a:blipFill rotWithShape="0">
                <a:blip r:embed="rId14"/>
                <a:stretch>
                  <a:fillRect b="-84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/>
              <p:cNvSpPr/>
              <p:nvPr/>
            </p:nvSpPr>
            <p:spPr>
              <a:xfrm>
                <a:off x="2767545" y="3639756"/>
                <a:ext cx="5667168" cy="47224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dirty="0" smtClean="0">
                    <a:latin typeface="Calibri" panose="020F0502020204030204" pitchFamily="34" charset="0"/>
                    <a:cs typeface="Times New Roman" panose="02020603050405020304" pitchFamily="18" charset="0"/>
                  </a:rPr>
                  <a:t>观测状态生成概率矩阵为：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)]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endParaRPr lang="zh-CN" altLang="zh-CN" dirty="0"/>
              </a:p>
            </p:txBody>
          </p:sp>
        </mc:Choice>
        <mc:Fallback xmlns="">
          <p:sp>
            <p:nvSpPr>
              <p:cNvPr id="21" name="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7545" y="3639756"/>
                <a:ext cx="5667168" cy="472245"/>
              </a:xfrm>
              <a:prstGeom prst="rect">
                <a:avLst/>
              </a:prstGeom>
              <a:blipFill rotWithShape="0">
                <a:blip r:embed="rId15"/>
                <a:stretch>
                  <a:fillRect l="-968" t="-8974" b="-51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矩形 28"/>
          <p:cNvSpPr/>
          <p:nvPr/>
        </p:nvSpPr>
        <p:spPr>
          <a:xfrm>
            <a:off x="2007752" y="4492345"/>
            <a:ext cx="155874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除此之外</a:t>
            </a:r>
            <a:endParaRPr lang="zh-CN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矩形 29"/>
              <p:cNvSpPr/>
              <p:nvPr/>
            </p:nvSpPr>
            <p:spPr>
              <a:xfrm>
                <a:off x="4136744" y="4492345"/>
                <a:ext cx="6113890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zh-CN" sz="2000" dirty="0"/>
                  <a:t>在时刻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zh-CN" altLang="zh-CN" sz="2000" dirty="0"/>
                  <a:t>的隐藏状态概率分布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30" name="矩形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6744" y="4492345"/>
                <a:ext cx="6113890" cy="400110"/>
              </a:xfrm>
              <a:prstGeom prst="rect">
                <a:avLst/>
              </a:prstGeom>
              <a:blipFill rotWithShape="0">
                <a:blip r:embed="rId16"/>
                <a:stretch>
                  <a:fillRect l="-1097" t="-13636" b="-212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5433856" y="5743028"/>
                <a:ext cx="141070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CN" altLang="en-US">
                          <a:latin typeface="Cambria Math" panose="02040503050406030204" pitchFamily="18" charset="0"/>
                        </a:rPr>
                        <m:t>Π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3856" y="5743028"/>
                <a:ext cx="1410707" cy="369332"/>
              </a:xfrm>
              <a:prstGeom prst="rect">
                <a:avLst/>
              </a:prstGeom>
              <a:blipFill rotWithShape="0">
                <a:blip r:embed="rId1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5156536" y="5145130"/>
                <a:ext cx="196534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6536" y="5145130"/>
                <a:ext cx="1965345" cy="369332"/>
              </a:xfrm>
              <a:prstGeom prst="rect">
                <a:avLst/>
              </a:prstGeom>
              <a:blipFill rotWithShape="0">
                <a:blip r:embed="rId18"/>
                <a:stretch>
                  <a:fillRect t="-119672" r="-25466" b="-1836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465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A-圆角矩形 27">
            <a:extLst>
              <a:ext uri="{FF2B5EF4-FFF2-40B4-BE49-F238E27FC236}">
                <a16:creationId xmlns="" xmlns:a16="http://schemas.microsoft.com/office/drawing/2014/main" id="{13005FF2-6B05-4FE1-98E2-CA4A27173FB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 rot="18900000">
            <a:off x="-57560" y="687519"/>
            <a:ext cx="1176560" cy="375438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>
                  <a:lumMod val="95000"/>
                  <a:alpha val="0"/>
                </a:schemeClr>
              </a:gs>
              <a:gs pos="0">
                <a:schemeClr val="bg1">
                  <a:lumMod val="85000"/>
                  <a:alpha val="91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PA-圆角矩形 22">
            <a:extLst>
              <a:ext uri="{FF2B5EF4-FFF2-40B4-BE49-F238E27FC236}">
                <a16:creationId xmlns="" xmlns:a16="http://schemas.microsoft.com/office/drawing/2014/main" id="{14DD5478-7535-40AF-8644-D835B9E90B38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 rot="18900000">
            <a:off x="-39566" y="469079"/>
            <a:ext cx="1176560" cy="375438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rgbClr val="00B0F0">
                  <a:alpha val="0"/>
                </a:srgbClr>
              </a:gs>
              <a:gs pos="0">
                <a:srgbClr val="00B0F0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0" name="PA-直接连接符 39">
            <a:extLst>
              <a:ext uri="{FF2B5EF4-FFF2-40B4-BE49-F238E27FC236}">
                <a16:creationId xmlns="" xmlns:a16="http://schemas.microsoft.com/office/drawing/2014/main" id="{D3DA3F7B-58C7-449E-9C19-C7E8E3FA5D49}"/>
              </a:ext>
            </a:extLst>
          </p:cNvPr>
          <p:cNvCxnSpPr>
            <a:cxnSpLocks/>
          </p:cNvCxnSpPr>
          <p:nvPr>
            <p:custDataLst>
              <p:tags r:id="rId3"/>
            </p:custDataLst>
          </p:nvPr>
        </p:nvCxnSpPr>
        <p:spPr>
          <a:xfrm>
            <a:off x="11351121" y="1016000"/>
            <a:ext cx="444639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PA-直接连接符 24">
            <a:extLst>
              <a:ext uri="{FF2B5EF4-FFF2-40B4-BE49-F238E27FC236}">
                <a16:creationId xmlns="" xmlns:a16="http://schemas.microsoft.com/office/drawing/2014/main" id="{1542BC53-461E-489D-819D-0C715B228E84}"/>
              </a:ext>
            </a:extLst>
          </p:cNvPr>
          <p:cNvCxnSpPr>
            <a:cxnSpLocks/>
          </p:cNvCxnSpPr>
          <p:nvPr>
            <p:custDataLst>
              <p:tags r:id="rId4"/>
            </p:custDataLst>
          </p:nvPr>
        </p:nvCxnSpPr>
        <p:spPr>
          <a:xfrm>
            <a:off x="11533188" y="816509"/>
            <a:ext cx="0" cy="343954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PA-组合 5">
            <a:extLst>
              <a:ext uri="{FF2B5EF4-FFF2-40B4-BE49-F238E27FC236}">
                <a16:creationId xmlns="" xmlns:a16="http://schemas.microsoft.com/office/drawing/2014/main" id="{10DBE9B9-66E0-46EA-8060-15E6F2068AC5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 rot="20926481">
            <a:off x="11391346" y="6457636"/>
            <a:ext cx="1112881" cy="522631"/>
            <a:chOff x="6386756" y="4601080"/>
            <a:chExt cx="4288735" cy="3589866"/>
          </a:xfrm>
        </p:grpSpPr>
        <p:sp>
          <p:nvSpPr>
            <p:cNvPr id="22" name="PA-圆角矩形 21">
              <a:extLst>
                <a:ext uri="{FF2B5EF4-FFF2-40B4-BE49-F238E27FC236}">
                  <a16:creationId xmlns="" xmlns:a16="http://schemas.microsoft.com/office/drawing/2014/main" id="{3F533F5A-F6F1-4F8B-8233-C5E6BC425572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 rot="9000000">
              <a:off x="7177078" y="6400425"/>
              <a:ext cx="3496178" cy="17905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PA-圆角矩形 25">
              <a:extLst>
                <a:ext uri="{FF2B5EF4-FFF2-40B4-BE49-F238E27FC236}">
                  <a16:creationId xmlns="" xmlns:a16="http://schemas.microsoft.com/office/drawing/2014/main" id="{1E06E492-FEE6-47C5-89D7-112BF5BB49AA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 rot="9000000">
              <a:off x="6716818" y="5499584"/>
              <a:ext cx="3958673" cy="1530189"/>
            </a:xfrm>
            <a:prstGeom prst="roundRect">
              <a:avLst>
                <a:gd name="adj" fmla="val 50000"/>
              </a:avLst>
            </a:prstGeom>
            <a:solidFill>
              <a:srgbClr val="71DA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PA-圆角矩形 26">
              <a:extLst>
                <a:ext uri="{FF2B5EF4-FFF2-40B4-BE49-F238E27FC236}">
                  <a16:creationId xmlns="" xmlns:a16="http://schemas.microsoft.com/office/drawing/2014/main" id="{DA234103-102E-445F-8DE9-E42106832E09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 rot="9000000">
              <a:off x="6386756" y="4601080"/>
              <a:ext cx="3958678" cy="1530189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4" name="PA-梯形 23">
            <a:extLst>
              <a:ext uri="{FF2B5EF4-FFF2-40B4-BE49-F238E27FC236}">
                <a16:creationId xmlns="" xmlns:a16="http://schemas.microsoft.com/office/drawing/2014/main" id="{7E7166C0-8054-405C-8A4E-BC418B95EEB5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 rot="18900000">
            <a:off x="-439416" y="297207"/>
            <a:ext cx="1754274" cy="389246"/>
          </a:xfrm>
          <a:prstGeom prst="trapezoid">
            <a:avLst>
              <a:gd name="adj" fmla="val 94179"/>
            </a:avLst>
          </a:prstGeom>
          <a:gradFill>
            <a:gsLst>
              <a:gs pos="0">
                <a:srgbClr val="71DAFF"/>
              </a:gs>
              <a:gs pos="100000">
                <a:srgbClr val="0099FF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1" name="PA-半闭框 4">
            <a:extLst>
              <a:ext uri="{FF2B5EF4-FFF2-40B4-BE49-F238E27FC236}">
                <a16:creationId xmlns="" xmlns:a16="http://schemas.microsoft.com/office/drawing/2014/main" id="{B6537219-B7E2-44CD-A9D7-4E93C7654F98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 rot="16200000">
            <a:off x="645892" y="6036698"/>
            <a:ext cx="215640" cy="215640"/>
          </a:xfrm>
          <a:prstGeom prst="halfFrame">
            <a:avLst>
              <a:gd name="adj1" fmla="val 15179"/>
              <a:gd name="adj2" fmla="val 15179"/>
            </a:avLst>
          </a:prstGeom>
          <a:solidFill>
            <a:schemeClr val="bg1">
              <a:lumMod val="75000"/>
              <a:alpha val="30000"/>
            </a:schemeClr>
          </a:solidFill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377637" y="206356"/>
            <a:ext cx="95822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2">
                    <a:lumMod val="50000"/>
                  </a:schemeClr>
                </a:solidFill>
              </a:rPr>
              <a:t>Unsupervised Multi-Author Document Decomposition Based </a:t>
            </a:r>
            <a:r>
              <a:rPr lang="en-US" altLang="zh-CN" sz="2800" dirty="0" smtClean="0">
                <a:solidFill>
                  <a:schemeClr val="bg2">
                    <a:lumMod val="50000"/>
                  </a:schemeClr>
                </a:solidFill>
              </a:rPr>
              <a:t>on Hidden </a:t>
            </a:r>
            <a:r>
              <a:rPr lang="en-US" altLang="zh-CN" sz="2800" dirty="0">
                <a:solidFill>
                  <a:schemeClr val="bg2">
                    <a:lumMod val="50000"/>
                  </a:schemeClr>
                </a:solidFill>
              </a:rPr>
              <a:t>Markov Model</a:t>
            </a:r>
            <a:endParaRPr lang="zh-CN" altLang="en-US" sz="2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861532" y="1380556"/>
            <a:ext cx="212899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 Initialization</a:t>
            </a:r>
            <a:endParaRPr lang="zh-CN" altLang="en-US" sz="2400" dirty="0"/>
          </a:p>
        </p:txBody>
      </p:sp>
      <p:sp>
        <p:nvSpPr>
          <p:cNvPr id="15" name="矩形 14"/>
          <p:cNvSpPr/>
          <p:nvPr/>
        </p:nvSpPr>
        <p:spPr>
          <a:xfrm>
            <a:off x="3016081" y="1842221"/>
            <a:ext cx="413992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Assume document </a:t>
            </a:r>
            <a:r>
              <a:rPr lang="en-US" altLang="zh-CN" sz="2000" i="1" dirty="0" smtClean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 altLang="zh-CN" sz="20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has </a:t>
            </a:r>
            <a:r>
              <a:rPr lang="en-US" altLang="zh-CN" sz="2000" i="1" dirty="0" smtClean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altLang="zh-CN" sz="20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co-authors</a:t>
            </a:r>
            <a:endParaRPr lang="zh-CN" altLang="en-US" sz="2000" dirty="0"/>
          </a:p>
        </p:txBody>
      </p:sp>
      <p:sp>
        <p:nvSpPr>
          <p:cNvPr id="16" name="矩形 15"/>
          <p:cNvSpPr/>
          <p:nvPr/>
        </p:nvSpPr>
        <p:spPr>
          <a:xfrm>
            <a:off x="1926028" y="2473398"/>
            <a:ext cx="515735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①</a:t>
            </a:r>
            <a:r>
              <a:rPr lang="en-US" altLang="zh-CN" sz="20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divide C into segments of 30 sentences</a:t>
            </a:r>
            <a:endParaRPr lang="zh-CN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4855644" y="3104575"/>
                <a:ext cx="147822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CN" altLang="en-US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⌈"/>
                          <m:endChr m:val="⌉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lin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num>
                            <m:den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30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5644" y="3104575"/>
                <a:ext cx="1478225" cy="369332"/>
              </a:xfrm>
              <a:prstGeom prst="rect">
                <a:avLst/>
              </a:prstGeom>
              <a:blipFill rotWithShape="0">
                <a:blip r:embed="rId12"/>
                <a:stretch>
                  <a:fillRect t="-116393" r="-18595" b="-1754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矩形 17"/>
          <p:cNvSpPr/>
          <p:nvPr/>
        </p:nvSpPr>
        <p:spPr>
          <a:xfrm>
            <a:off x="1926028" y="3864316"/>
            <a:ext cx="827404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②</a:t>
            </a:r>
            <a:r>
              <a:rPr lang="en-US" altLang="zh-CN" sz="20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words appearing in C at least </a:t>
            </a:r>
            <a:r>
              <a:rPr lang="en-US" altLang="zh-CN" sz="2000" dirty="0" smtClean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two times</a:t>
            </a:r>
            <a:r>
              <a:rPr lang="en-US" altLang="zh-CN" sz="20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. This produces a set of </a:t>
            </a:r>
            <a:r>
              <a:rPr lang="en-US" altLang="zh-CN" sz="2000" dirty="0" smtClean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n-US" altLang="zh-CN" sz="20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words</a:t>
            </a:r>
            <a:endParaRPr lang="zh-CN" altLang="en-US" sz="2000" dirty="0"/>
          </a:p>
        </p:txBody>
      </p:sp>
      <p:sp>
        <p:nvSpPr>
          <p:cNvPr id="20" name="矩形 19"/>
          <p:cNvSpPr/>
          <p:nvPr/>
        </p:nvSpPr>
        <p:spPr>
          <a:xfrm>
            <a:off x="2222241" y="4414831"/>
            <a:ext cx="554371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create a D-dimensional vector for each segment </a:t>
            </a:r>
            <a:endParaRPr lang="zh-CN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矩形 29"/>
              <p:cNvSpPr/>
              <p:nvPr/>
            </p:nvSpPr>
            <p:spPr>
              <a:xfrm>
                <a:off x="7765960" y="4414831"/>
                <a:ext cx="2588654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 {</m:t>
                      </m:r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30" name="矩形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5960" y="4414831"/>
                <a:ext cx="2588654" cy="400110"/>
              </a:xfrm>
              <a:prstGeom prst="rect">
                <a:avLst/>
              </a:prstGeom>
              <a:blipFill rotWithShape="0">
                <a:blip r:embed="rId13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30"/>
              <p:cNvSpPr/>
              <p:nvPr/>
            </p:nvSpPr>
            <p:spPr>
              <a:xfrm>
                <a:off x="2222241" y="4989346"/>
                <a:ext cx="6535393" cy="4247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000" dirty="0" smtClean="0">
                    <a:latin typeface="Calibri" panose="020F0502020204030204" pitchFamily="34" charset="0"/>
                    <a:cs typeface="Times New Roman" panose="02020603050405020304" pitchFamily="18" charset="0"/>
                  </a:rPr>
                  <a:t>for segment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000" dirty="0" smtClean="0">
                    <a:latin typeface="Calibri" panose="020F0502020204030204" pitchFamily="34" charset="0"/>
                    <a:cs typeface="Times New Roman" panose="02020603050405020304" pitchFamily="18" charset="0"/>
                  </a:rPr>
                  <a:t>,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sz="2000" dirty="0" smtClean="0">
                    <a:latin typeface="Calibri" panose="020F0502020204030204" pitchFamily="34" charset="0"/>
                    <a:cs typeface="Times New Roman" panose="02020603050405020304" pitchFamily="18" charset="0"/>
                  </a:rPr>
                  <a:t> in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000" dirty="0" smtClean="0">
                    <a:latin typeface="Calibri" panose="020F0502020204030204" pitchFamily="34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sz="2000" dirty="0" smtClean="0">
                    <a:latin typeface="Calibri" panose="020F0502020204030204" pitchFamily="34" charset="0"/>
                    <a:cs typeface="Times New Roman" panose="02020603050405020304" pitchFamily="18" charset="0"/>
                  </a:rPr>
                  <a:t> get the value of 1, or else get 0</a:t>
                </a:r>
                <a:endParaRPr lang="zh-CN" altLang="en-US" sz="2000" dirty="0"/>
              </a:p>
            </p:txBody>
          </p:sp>
        </mc:Choice>
        <mc:Fallback xmlns="">
          <p:sp>
            <p:nvSpPr>
              <p:cNvPr id="31" name="矩形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2241" y="4989346"/>
                <a:ext cx="6535393" cy="424796"/>
              </a:xfrm>
              <a:prstGeom prst="rect">
                <a:avLst/>
              </a:prstGeom>
              <a:blipFill rotWithShape="0">
                <a:blip r:embed="rId14"/>
                <a:stretch>
                  <a:fillRect l="-1026" t="-5714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矩形 31"/>
              <p:cNvSpPr/>
              <p:nvPr/>
            </p:nvSpPr>
            <p:spPr>
              <a:xfrm>
                <a:off x="2222240" y="5611902"/>
                <a:ext cx="6535393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000" dirty="0" smtClean="0">
                    <a:latin typeface="Calibri" panose="020F0502020204030204" pitchFamily="34" charset="0"/>
                    <a:cs typeface="Times New Roman" panose="02020603050405020304" pitchFamily="18" charset="0"/>
                  </a:rPr>
                  <a:t>Thus we get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altLang="zh-CN" sz="200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zh-CN" sz="200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32" name="矩形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2240" y="5611902"/>
                <a:ext cx="6535393" cy="400110"/>
              </a:xfrm>
              <a:prstGeom prst="rect">
                <a:avLst/>
              </a:prstGeom>
              <a:blipFill rotWithShape="0">
                <a:blip r:embed="rId15"/>
                <a:stretch>
                  <a:fillRect l="-1026" t="-9231" b="-2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4482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A-圆角矩形 27">
            <a:extLst>
              <a:ext uri="{FF2B5EF4-FFF2-40B4-BE49-F238E27FC236}">
                <a16:creationId xmlns="" xmlns:a16="http://schemas.microsoft.com/office/drawing/2014/main" id="{13005FF2-6B05-4FE1-98E2-CA4A27173FB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 rot="18900000">
            <a:off x="-57560" y="687519"/>
            <a:ext cx="1176560" cy="375438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>
                  <a:lumMod val="95000"/>
                  <a:alpha val="0"/>
                </a:schemeClr>
              </a:gs>
              <a:gs pos="0">
                <a:schemeClr val="bg1">
                  <a:lumMod val="85000"/>
                  <a:alpha val="91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PA-圆角矩形 22">
            <a:extLst>
              <a:ext uri="{FF2B5EF4-FFF2-40B4-BE49-F238E27FC236}">
                <a16:creationId xmlns="" xmlns:a16="http://schemas.microsoft.com/office/drawing/2014/main" id="{14DD5478-7535-40AF-8644-D835B9E90B38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 rot="18900000">
            <a:off x="-39566" y="469079"/>
            <a:ext cx="1176560" cy="375438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rgbClr val="00B0F0">
                  <a:alpha val="0"/>
                </a:srgbClr>
              </a:gs>
              <a:gs pos="0">
                <a:srgbClr val="00B0F0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0" name="PA-直接连接符 39">
            <a:extLst>
              <a:ext uri="{FF2B5EF4-FFF2-40B4-BE49-F238E27FC236}">
                <a16:creationId xmlns="" xmlns:a16="http://schemas.microsoft.com/office/drawing/2014/main" id="{D3DA3F7B-58C7-449E-9C19-C7E8E3FA5D49}"/>
              </a:ext>
            </a:extLst>
          </p:cNvPr>
          <p:cNvCxnSpPr>
            <a:cxnSpLocks/>
          </p:cNvCxnSpPr>
          <p:nvPr>
            <p:custDataLst>
              <p:tags r:id="rId3"/>
            </p:custDataLst>
          </p:nvPr>
        </p:nvCxnSpPr>
        <p:spPr>
          <a:xfrm>
            <a:off x="11351121" y="1016000"/>
            <a:ext cx="444639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PA-直接连接符 24">
            <a:extLst>
              <a:ext uri="{FF2B5EF4-FFF2-40B4-BE49-F238E27FC236}">
                <a16:creationId xmlns="" xmlns:a16="http://schemas.microsoft.com/office/drawing/2014/main" id="{1542BC53-461E-489D-819D-0C715B228E84}"/>
              </a:ext>
            </a:extLst>
          </p:cNvPr>
          <p:cNvCxnSpPr>
            <a:cxnSpLocks/>
          </p:cNvCxnSpPr>
          <p:nvPr>
            <p:custDataLst>
              <p:tags r:id="rId4"/>
            </p:custDataLst>
          </p:nvPr>
        </p:nvCxnSpPr>
        <p:spPr>
          <a:xfrm>
            <a:off x="11533188" y="816509"/>
            <a:ext cx="0" cy="343954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PA-组合 5">
            <a:extLst>
              <a:ext uri="{FF2B5EF4-FFF2-40B4-BE49-F238E27FC236}">
                <a16:creationId xmlns="" xmlns:a16="http://schemas.microsoft.com/office/drawing/2014/main" id="{10DBE9B9-66E0-46EA-8060-15E6F2068AC5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 rot="20926481">
            <a:off x="11391346" y="6457636"/>
            <a:ext cx="1112881" cy="522631"/>
            <a:chOff x="6386756" y="4601080"/>
            <a:chExt cx="4288735" cy="3589866"/>
          </a:xfrm>
        </p:grpSpPr>
        <p:sp>
          <p:nvSpPr>
            <p:cNvPr id="22" name="PA-圆角矩形 21">
              <a:extLst>
                <a:ext uri="{FF2B5EF4-FFF2-40B4-BE49-F238E27FC236}">
                  <a16:creationId xmlns="" xmlns:a16="http://schemas.microsoft.com/office/drawing/2014/main" id="{3F533F5A-F6F1-4F8B-8233-C5E6BC425572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 rot="9000000">
              <a:off x="7177078" y="6400425"/>
              <a:ext cx="3496178" cy="17905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PA-圆角矩形 25">
              <a:extLst>
                <a:ext uri="{FF2B5EF4-FFF2-40B4-BE49-F238E27FC236}">
                  <a16:creationId xmlns="" xmlns:a16="http://schemas.microsoft.com/office/drawing/2014/main" id="{1E06E492-FEE6-47C5-89D7-112BF5BB49AA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 rot="9000000">
              <a:off x="6716818" y="5499584"/>
              <a:ext cx="3958673" cy="1530189"/>
            </a:xfrm>
            <a:prstGeom prst="roundRect">
              <a:avLst>
                <a:gd name="adj" fmla="val 50000"/>
              </a:avLst>
            </a:prstGeom>
            <a:solidFill>
              <a:srgbClr val="71DA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PA-圆角矩形 26">
              <a:extLst>
                <a:ext uri="{FF2B5EF4-FFF2-40B4-BE49-F238E27FC236}">
                  <a16:creationId xmlns="" xmlns:a16="http://schemas.microsoft.com/office/drawing/2014/main" id="{DA234103-102E-445F-8DE9-E42106832E09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 rot="9000000">
              <a:off x="6386756" y="4601080"/>
              <a:ext cx="3958678" cy="1530189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4" name="PA-梯形 23">
            <a:extLst>
              <a:ext uri="{FF2B5EF4-FFF2-40B4-BE49-F238E27FC236}">
                <a16:creationId xmlns="" xmlns:a16="http://schemas.microsoft.com/office/drawing/2014/main" id="{7E7166C0-8054-405C-8A4E-BC418B95EEB5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 rot="18900000">
            <a:off x="-439416" y="297207"/>
            <a:ext cx="1754274" cy="389246"/>
          </a:xfrm>
          <a:prstGeom prst="trapezoid">
            <a:avLst>
              <a:gd name="adj" fmla="val 94179"/>
            </a:avLst>
          </a:prstGeom>
          <a:gradFill>
            <a:gsLst>
              <a:gs pos="0">
                <a:srgbClr val="71DAFF"/>
              </a:gs>
              <a:gs pos="100000">
                <a:srgbClr val="0099FF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1" name="PA-半闭框 4">
            <a:extLst>
              <a:ext uri="{FF2B5EF4-FFF2-40B4-BE49-F238E27FC236}">
                <a16:creationId xmlns="" xmlns:a16="http://schemas.microsoft.com/office/drawing/2014/main" id="{B6537219-B7E2-44CD-A9D7-4E93C7654F98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 rot="16200000">
            <a:off x="645892" y="6036698"/>
            <a:ext cx="215640" cy="215640"/>
          </a:xfrm>
          <a:prstGeom prst="halfFrame">
            <a:avLst>
              <a:gd name="adj1" fmla="val 15179"/>
              <a:gd name="adj2" fmla="val 15179"/>
            </a:avLst>
          </a:prstGeom>
          <a:solidFill>
            <a:schemeClr val="bg1">
              <a:lumMod val="75000"/>
              <a:alpha val="30000"/>
            </a:schemeClr>
          </a:solidFill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377637" y="206356"/>
            <a:ext cx="95822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2">
                    <a:lumMod val="50000"/>
                  </a:schemeClr>
                </a:solidFill>
              </a:rPr>
              <a:t>Unsupervised Multi-Author Document Decomposition Based </a:t>
            </a:r>
            <a:r>
              <a:rPr lang="en-US" altLang="zh-CN" sz="2800" dirty="0" smtClean="0">
                <a:solidFill>
                  <a:schemeClr val="bg2">
                    <a:lumMod val="50000"/>
                  </a:schemeClr>
                </a:solidFill>
              </a:rPr>
              <a:t>on Hidden </a:t>
            </a:r>
            <a:r>
              <a:rPr lang="en-US" altLang="zh-CN" sz="2800" dirty="0">
                <a:solidFill>
                  <a:schemeClr val="bg2">
                    <a:lumMod val="50000"/>
                  </a:schemeClr>
                </a:solidFill>
              </a:rPr>
              <a:t>Markov Model</a:t>
            </a:r>
            <a:endParaRPr lang="zh-CN" altLang="en-US" sz="2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926028" y="3799921"/>
            <a:ext cx="827404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④</a:t>
            </a:r>
            <a:r>
              <a:rPr lang="en-US" altLang="zh-CN" sz="20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words appearing in C at least </a:t>
            </a:r>
            <a:r>
              <a:rPr lang="en-US" altLang="zh-CN" sz="2000" dirty="0" smtClean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once</a:t>
            </a:r>
            <a:r>
              <a:rPr lang="en-US" altLang="zh-CN" sz="20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. This produces a set of </a:t>
            </a:r>
            <a:r>
              <a:rPr lang="en-US" altLang="zh-CN" sz="2000" dirty="0" smtClean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D’</a:t>
            </a:r>
            <a:r>
              <a:rPr lang="en-US" altLang="zh-CN" sz="20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words</a:t>
            </a:r>
            <a:endParaRPr lang="zh-CN" altLang="en-US" sz="2000" dirty="0"/>
          </a:p>
        </p:txBody>
      </p:sp>
      <p:sp>
        <p:nvSpPr>
          <p:cNvPr id="14" name="矩形 13"/>
          <p:cNvSpPr/>
          <p:nvPr/>
        </p:nvSpPr>
        <p:spPr>
          <a:xfrm>
            <a:off x="861532" y="1380556"/>
            <a:ext cx="212899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 Initialization</a:t>
            </a:r>
            <a:endParaRPr lang="zh-CN" altLang="en-US" sz="2400" dirty="0"/>
          </a:p>
        </p:txBody>
      </p:sp>
      <p:sp>
        <p:nvSpPr>
          <p:cNvPr id="15" name="矩形 14"/>
          <p:cNvSpPr/>
          <p:nvPr/>
        </p:nvSpPr>
        <p:spPr>
          <a:xfrm>
            <a:off x="1926028" y="1842221"/>
            <a:ext cx="805509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③ </a:t>
            </a:r>
            <a:r>
              <a:rPr lang="en-US" altLang="zh-CN" sz="20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used  </a:t>
            </a:r>
            <a:r>
              <a:rPr lang="en-US" altLang="zh-CN" sz="2000" dirty="0" smtClean="0"/>
              <a:t>GMMS </a:t>
            </a:r>
            <a:r>
              <a:rPr lang="en-US" altLang="zh-CN" sz="20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to </a:t>
            </a:r>
            <a:r>
              <a:rPr lang="en-US" altLang="zh-CN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cluster the D-dimensional vectors X into </a:t>
            </a:r>
            <a:r>
              <a:rPr lang="en-US" altLang="zh-CN" sz="20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N  components </a:t>
            </a:r>
            <a:endParaRPr lang="zh-CN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4973607" y="2292857"/>
                <a:ext cx="159550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3607" y="2292857"/>
                <a:ext cx="1595501" cy="461665"/>
              </a:xfrm>
              <a:prstGeom prst="rect">
                <a:avLst/>
              </a:prstGeom>
              <a:blipFill rotWithShape="0">
                <a:blip r:embed="rId12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矩形 16"/>
          <p:cNvSpPr/>
          <p:nvPr/>
        </p:nvSpPr>
        <p:spPr>
          <a:xfrm>
            <a:off x="2222241" y="4350436"/>
            <a:ext cx="554371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create a D’-dimensional vector for each segment </a:t>
            </a:r>
            <a:endParaRPr lang="zh-CN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7765960" y="4350436"/>
                <a:ext cx="2588654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′= {</m:t>
                      </m:r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5960" y="4350436"/>
                <a:ext cx="2588654" cy="400110"/>
              </a:xfrm>
              <a:prstGeom prst="rect">
                <a:avLst/>
              </a:prstGeom>
              <a:blipFill rotWithShape="0">
                <a:blip r:embed="rId13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/>
              <p:cNvSpPr/>
              <p:nvPr/>
            </p:nvSpPr>
            <p:spPr>
              <a:xfrm>
                <a:off x="2222241" y="4924951"/>
                <a:ext cx="6535393" cy="4247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000" dirty="0" smtClean="0">
                    <a:latin typeface="Calibri" panose="020F0502020204030204" pitchFamily="34" charset="0"/>
                    <a:cs typeface="Times New Roman" panose="02020603050405020304" pitchFamily="18" charset="0"/>
                  </a:rPr>
                  <a:t>for segment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000" dirty="0" smtClean="0">
                    <a:latin typeface="Calibri" panose="020F0502020204030204" pitchFamily="34" charset="0"/>
                    <a:cs typeface="Times New Roman" panose="02020603050405020304" pitchFamily="18" charset="0"/>
                  </a:rPr>
                  <a:t>,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sz="2000" dirty="0" smtClean="0">
                    <a:latin typeface="Calibri" panose="020F0502020204030204" pitchFamily="34" charset="0"/>
                    <a:cs typeface="Times New Roman" panose="02020603050405020304" pitchFamily="18" charset="0"/>
                  </a:rPr>
                  <a:t> in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000" dirty="0" smtClean="0">
                    <a:latin typeface="Calibri" panose="020F0502020204030204" pitchFamily="34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sz="2000" dirty="0" smtClean="0">
                    <a:latin typeface="Calibri" panose="020F0502020204030204" pitchFamily="34" charset="0"/>
                    <a:cs typeface="Times New Roman" panose="02020603050405020304" pitchFamily="18" charset="0"/>
                  </a:rPr>
                  <a:t> get the value of 1, or else get 0</a:t>
                </a:r>
                <a:endParaRPr lang="zh-CN" altLang="en-US" sz="2000" dirty="0"/>
              </a:p>
            </p:txBody>
          </p:sp>
        </mc:Choice>
        <mc:Fallback xmlns=""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2241" y="4924951"/>
                <a:ext cx="6535393" cy="424796"/>
              </a:xfrm>
              <a:prstGeom prst="rect">
                <a:avLst/>
              </a:prstGeom>
              <a:blipFill rotWithShape="0">
                <a:blip r:embed="rId14"/>
                <a:stretch>
                  <a:fillRect l="-1026" t="-7143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/>
              <p:cNvSpPr/>
              <p:nvPr/>
            </p:nvSpPr>
            <p:spPr>
              <a:xfrm>
                <a:off x="2222240" y="5547507"/>
                <a:ext cx="6535393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000" dirty="0" smtClean="0">
                    <a:latin typeface="Calibri" panose="020F0502020204030204" pitchFamily="34" charset="0"/>
                    <a:cs typeface="Times New Roman" panose="02020603050405020304" pitchFamily="18" charset="0"/>
                  </a:rPr>
                  <a:t>Thus we get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altLang="zh-CN" sz="2000" b="0" i="0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altLang="zh-CN" sz="200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zh-CN" sz="200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20" name="矩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2240" y="5547507"/>
                <a:ext cx="6535393" cy="400110"/>
              </a:xfrm>
              <a:prstGeom prst="rect">
                <a:avLst/>
              </a:prstGeom>
              <a:blipFill rotWithShape="0">
                <a:blip r:embed="rId15"/>
                <a:stretch>
                  <a:fillRect l="-1026" t="-7576" b="-257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/>
              <p:cNvSpPr/>
              <p:nvPr/>
            </p:nvSpPr>
            <p:spPr>
              <a:xfrm>
                <a:off x="4326285" y="2828769"/>
                <a:ext cx="3439676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dirty="0" smtClean="0">
                    <a:latin typeface="Calibri" panose="020F0502020204030204" pitchFamily="34" charset="0"/>
                    <a:cs typeface="Times New Roman" panose="02020603050405020304" pitchFamily="18" charset="0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en-US" altLang="zh-CN" dirty="0" smtClean="0">
                    <a:latin typeface="Calibri" panose="020F0502020204030204" pitchFamily="34" charset="0"/>
                    <a:cs typeface="Times New Roman" panose="02020603050405020304" pitchFamily="18" charset="0"/>
                  </a:rPr>
                  <a:t> get a label of a author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1" name="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6285" y="2828769"/>
                <a:ext cx="3439676" cy="369332"/>
              </a:xfrm>
              <a:prstGeom prst="rect">
                <a:avLst/>
              </a:prstGeom>
              <a:blipFill rotWithShape="0">
                <a:blip r:embed="rId16"/>
                <a:stretch>
                  <a:fillRect l="-1596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9152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A-圆角矩形 27">
            <a:extLst>
              <a:ext uri="{FF2B5EF4-FFF2-40B4-BE49-F238E27FC236}">
                <a16:creationId xmlns="" xmlns:a16="http://schemas.microsoft.com/office/drawing/2014/main" id="{13005FF2-6B05-4FE1-98E2-CA4A27173FB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 rot="18900000">
            <a:off x="-57560" y="687519"/>
            <a:ext cx="1176560" cy="375438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>
                  <a:lumMod val="95000"/>
                  <a:alpha val="0"/>
                </a:schemeClr>
              </a:gs>
              <a:gs pos="0">
                <a:schemeClr val="bg1">
                  <a:lumMod val="85000"/>
                  <a:alpha val="91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PA-圆角矩形 22">
            <a:extLst>
              <a:ext uri="{FF2B5EF4-FFF2-40B4-BE49-F238E27FC236}">
                <a16:creationId xmlns="" xmlns:a16="http://schemas.microsoft.com/office/drawing/2014/main" id="{14DD5478-7535-40AF-8644-D835B9E90B38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 rot="18900000">
            <a:off x="-39566" y="469079"/>
            <a:ext cx="1176560" cy="375438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rgbClr val="00B0F0">
                  <a:alpha val="0"/>
                </a:srgbClr>
              </a:gs>
              <a:gs pos="0">
                <a:srgbClr val="00B0F0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0" name="PA-直接连接符 39">
            <a:extLst>
              <a:ext uri="{FF2B5EF4-FFF2-40B4-BE49-F238E27FC236}">
                <a16:creationId xmlns="" xmlns:a16="http://schemas.microsoft.com/office/drawing/2014/main" id="{D3DA3F7B-58C7-449E-9C19-C7E8E3FA5D49}"/>
              </a:ext>
            </a:extLst>
          </p:cNvPr>
          <p:cNvCxnSpPr>
            <a:cxnSpLocks/>
          </p:cNvCxnSpPr>
          <p:nvPr>
            <p:custDataLst>
              <p:tags r:id="rId3"/>
            </p:custDataLst>
          </p:nvPr>
        </p:nvCxnSpPr>
        <p:spPr>
          <a:xfrm>
            <a:off x="11351121" y="1016000"/>
            <a:ext cx="444639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PA-直接连接符 24">
            <a:extLst>
              <a:ext uri="{FF2B5EF4-FFF2-40B4-BE49-F238E27FC236}">
                <a16:creationId xmlns="" xmlns:a16="http://schemas.microsoft.com/office/drawing/2014/main" id="{1542BC53-461E-489D-819D-0C715B228E84}"/>
              </a:ext>
            </a:extLst>
          </p:cNvPr>
          <p:cNvCxnSpPr>
            <a:cxnSpLocks/>
          </p:cNvCxnSpPr>
          <p:nvPr>
            <p:custDataLst>
              <p:tags r:id="rId4"/>
            </p:custDataLst>
          </p:nvPr>
        </p:nvCxnSpPr>
        <p:spPr>
          <a:xfrm>
            <a:off x="11533188" y="816509"/>
            <a:ext cx="0" cy="343954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PA-组合 5">
            <a:extLst>
              <a:ext uri="{FF2B5EF4-FFF2-40B4-BE49-F238E27FC236}">
                <a16:creationId xmlns="" xmlns:a16="http://schemas.microsoft.com/office/drawing/2014/main" id="{10DBE9B9-66E0-46EA-8060-15E6F2068AC5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 rot="20926481">
            <a:off x="11391346" y="6457636"/>
            <a:ext cx="1112881" cy="522631"/>
            <a:chOff x="6386756" y="4601080"/>
            <a:chExt cx="4288735" cy="3589866"/>
          </a:xfrm>
        </p:grpSpPr>
        <p:sp>
          <p:nvSpPr>
            <p:cNvPr id="22" name="PA-圆角矩形 21">
              <a:extLst>
                <a:ext uri="{FF2B5EF4-FFF2-40B4-BE49-F238E27FC236}">
                  <a16:creationId xmlns="" xmlns:a16="http://schemas.microsoft.com/office/drawing/2014/main" id="{3F533F5A-F6F1-4F8B-8233-C5E6BC425572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 rot="9000000">
              <a:off x="7177078" y="6400425"/>
              <a:ext cx="3496178" cy="17905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PA-圆角矩形 25">
              <a:extLst>
                <a:ext uri="{FF2B5EF4-FFF2-40B4-BE49-F238E27FC236}">
                  <a16:creationId xmlns="" xmlns:a16="http://schemas.microsoft.com/office/drawing/2014/main" id="{1E06E492-FEE6-47C5-89D7-112BF5BB49AA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 rot="9000000">
              <a:off x="6716818" y="5499584"/>
              <a:ext cx="3958673" cy="1530189"/>
            </a:xfrm>
            <a:prstGeom prst="roundRect">
              <a:avLst>
                <a:gd name="adj" fmla="val 50000"/>
              </a:avLst>
            </a:prstGeom>
            <a:solidFill>
              <a:srgbClr val="71DA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PA-圆角矩形 26">
              <a:extLst>
                <a:ext uri="{FF2B5EF4-FFF2-40B4-BE49-F238E27FC236}">
                  <a16:creationId xmlns="" xmlns:a16="http://schemas.microsoft.com/office/drawing/2014/main" id="{DA234103-102E-445F-8DE9-E42106832E09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 rot="9000000">
              <a:off x="6386756" y="4601080"/>
              <a:ext cx="3958678" cy="1530189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4" name="PA-梯形 23">
            <a:extLst>
              <a:ext uri="{FF2B5EF4-FFF2-40B4-BE49-F238E27FC236}">
                <a16:creationId xmlns="" xmlns:a16="http://schemas.microsoft.com/office/drawing/2014/main" id="{7E7166C0-8054-405C-8A4E-BC418B95EEB5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 rot="18900000">
            <a:off x="-439416" y="297207"/>
            <a:ext cx="1754274" cy="389246"/>
          </a:xfrm>
          <a:prstGeom prst="trapezoid">
            <a:avLst>
              <a:gd name="adj" fmla="val 94179"/>
            </a:avLst>
          </a:prstGeom>
          <a:gradFill>
            <a:gsLst>
              <a:gs pos="0">
                <a:srgbClr val="71DAFF"/>
              </a:gs>
              <a:gs pos="100000">
                <a:srgbClr val="0099FF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1" name="PA-半闭框 4">
            <a:extLst>
              <a:ext uri="{FF2B5EF4-FFF2-40B4-BE49-F238E27FC236}">
                <a16:creationId xmlns="" xmlns:a16="http://schemas.microsoft.com/office/drawing/2014/main" id="{B6537219-B7E2-44CD-A9D7-4E93C7654F98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 rot="16200000">
            <a:off x="645892" y="6036698"/>
            <a:ext cx="215640" cy="215640"/>
          </a:xfrm>
          <a:prstGeom prst="halfFrame">
            <a:avLst>
              <a:gd name="adj1" fmla="val 15179"/>
              <a:gd name="adj2" fmla="val 15179"/>
            </a:avLst>
          </a:prstGeom>
          <a:solidFill>
            <a:schemeClr val="bg1">
              <a:lumMod val="75000"/>
              <a:alpha val="30000"/>
            </a:schemeClr>
          </a:solidFill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377637" y="206356"/>
            <a:ext cx="95822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2">
                    <a:lumMod val="50000"/>
                  </a:schemeClr>
                </a:solidFill>
              </a:rPr>
              <a:t>Unsupervised Multi-Author Document Decomposition Based </a:t>
            </a:r>
            <a:r>
              <a:rPr lang="en-US" altLang="zh-CN" sz="2800" dirty="0" smtClean="0">
                <a:solidFill>
                  <a:schemeClr val="bg2">
                    <a:lumMod val="50000"/>
                  </a:schemeClr>
                </a:solidFill>
              </a:rPr>
              <a:t>on Hidden </a:t>
            </a:r>
            <a:r>
              <a:rPr lang="en-US" altLang="zh-CN" sz="2800" dirty="0">
                <a:solidFill>
                  <a:schemeClr val="bg2">
                    <a:lumMod val="50000"/>
                  </a:schemeClr>
                </a:solidFill>
              </a:rPr>
              <a:t>Markov Model</a:t>
            </a:r>
            <a:endParaRPr lang="zh-CN" altLang="en-US" sz="2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61532" y="1380556"/>
            <a:ext cx="212899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 Initialization</a:t>
            </a:r>
            <a:endParaRPr lang="zh-CN" altLang="en-US" sz="2400" dirty="0"/>
          </a:p>
        </p:txBody>
      </p:sp>
      <p:sp>
        <p:nvSpPr>
          <p:cNvPr id="14" name="矩形 13"/>
          <p:cNvSpPr/>
          <p:nvPr/>
        </p:nvSpPr>
        <p:spPr>
          <a:xfrm>
            <a:off x="1926028" y="1842221"/>
            <a:ext cx="805509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⑤ </a:t>
            </a:r>
            <a:r>
              <a:rPr lang="en-US" altLang="zh-CN" sz="20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construct an HMM model</a:t>
            </a:r>
            <a:endParaRPr lang="zh-CN" altLang="en-US" sz="2000" dirty="0"/>
          </a:p>
        </p:txBody>
      </p:sp>
      <p:sp>
        <p:nvSpPr>
          <p:cNvPr id="15" name="左大括号 14"/>
          <p:cNvSpPr/>
          <p:nvPr/>
        </p:nvSpPr>
        <p:spPr>
          <a:xfrm>
            <a:off x="2289895" y="2478956"/>
            <a:ext cx="149957" cy="663489"/>
          </a:xfrm>
          <a:prstGeom prst="leftBrace">
            <a:avLst>
              <a:gd name="adj1" fmla="val 85712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2439852" y="2358490"/>
                <a:ext cx="216437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 smtClean="0">
                          <a:latin typeface="Cambria Math" panose="02040503050406030204" pitchFamily="18" charset="0"/>
                        </a:rPr>
                        <m:t>h𝑖𝑑𝑑𝑒𝑛</m:t>
                      </m:r>
                      <m:r>
                        <a:rPr lang="en-US" altLang="zh-CN" sz="20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i="1" smtClean="0">
                          <a:latin typeface="Cambria Math" panose="02040503050406030204" pitchFamily="18" charset="0"/>
                        </a:rPr>
                        <m:t>𝑠𝑡𝑎𝑡𝑒𝑠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′ 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9852" y="2358490"/>
                <a:ext cx="2164375" cy="400110"/>
              </a:xfrm>
              <a:prstGeom prst="rect">
                <a:avLst/>
              </a:prstGeom>
              <a:blipFill rotWithShape="0">
                <a:blip r:embed="rId12"/>
                <a:stretch>
                  <a:fillRect b="-106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/>
              <p:nvPr/>
            </p:nvSpPr>
            <p:spPr>
              <a:xfrm>
                <a:off x="2439852" y="2874760"/>
                <a:ext cx="205101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 smtClean="0">
                          <a:latin typeface="Cambria Math" panose="02040503050406030204" pitchFamily="18" charset="0"/>
                        </a:rPr>
                        <m:t>𝑜𝑏𝑠𝑒𝑟𝑣𝑎𝑡𝑖𝑜𝑛𝑠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9852" y="2874760"/>
                <a:ext cx="2051011" cy="400110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4652739" y="2905538"/>
                <a:ext cx="276646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altLang="zh-CN" smtClean="0">
                        <a:latin typeface="Cambria Math" panose="02040503050406030204" pitchFamily="18" charset="0"/>
                      </a:rPr>
                      <m:t>′={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in step </a:t>
                </a:r>
                <a:r>
                  <a:rPr lang="zh-CN" altLang="en-US" dirty="0" smtClean="0"/>
                  <a:t>④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2739" y="2905538"/>
                <a:ext cx="2766463" cy="369332"/>
              </a:xfrm>
              <a:prstGeom prst="rect">
                <a:avLst/>
              </a:prstGeom>
              <a:blipFill rotWithShape="0">
                <a:blip r:embed="rId14"/>
                <a:stretch>
                  <a:fillRect t="-15000" r="-1101" b="-2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4601223" y="2373879"/>
                <a:ext cx="19529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′=</m:t>
                      </m:r>
                      <m:d>
                        <m:dPr>
                          <m:begChr m:val="{"/>
                          <m:endChr m:val="}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sub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1223" y="2373879"/>
                <a:ext cx="1952971" cy="369332"/>
              </a:xfrm>
              <a:prstGeom prst="rect">
                <a:avLst/>
              </a:prstGeom>
              <a:blipFill rotWithShape="0">
                <a:blip r:embed="rId15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左大括号 19"/>
          <p:cNvSpPr/>
          <p:nvPr/>
        </p:nvSpPr>
        <p:spPr>
          <a:xfrm>
            <a:off x="2289895" y="3926118"/>
            <a:ext cx="149957" cy="663489"/>
          </a:xfrm>
          <a:prstGeom prst="leftBrace">
            <a:avLst>
              <a:gd name="adj1" fmla="val 85712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/>
              <p:cNvSpPr/>
              <p:nvPr/>
            </p:nvSpPr>
            <p:spPr>
              <a:xfrm>
                <a:off x="2620157" y="3805652"/>
                <a:ext cx="79656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zh-CN" altLang="en-US" sz="2000" dirty="0" smtClean="0"/>
                  <a:t> </a:t>
                </a:r>
                <a:r>
                  <a:rPr lang="en-US" altLang="zh-CN" sz="2000" dirty="0" smtClean="0"/>
                  <a:t>in S</a:t>
                </a:r>
                <a:endParaRPr lang="zh-CN" altLang="en-US" sz="2000" dirty="0"/>
              </a:p>
            </p:txBody>
          </p:sp>
        </mc:Choice>
        <mc:Fallback xmlns="">
          <p:sp>
            <p:nvSpPr>
              <p:cNvPr id="21" name="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0157" y="3805652"/>
                <a:ext cx="796565" cy="400110"/>
              </a:xfrm>
              <a:prstGeom prst="rect">
                <a:avLst/>
              </a:prstGeom>
              <a:blipFill rotWithShape="0">
                <a:blip r:embed="rId16"/>
                <a:stretch>
                  <a:fillRect t="-7576" r="-6923" b="-257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 28"/>
              <p:cNvSpPr/>
              <p:nvPr/>
            </p:nvSpPr>
            <p:spPr>
              <a:xfrm>
                <a:off x="2581520" y="4321922"/>
                <a:ext cx="967573" cy="4247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sz="2000" dirty="0" smtClean="0"/>
                  <a:t> </a:t>
                </a:r>
                <a:r>
                  <a:rPr lang="en-US" altLang="zh-CN" sz="2000" dirty="0" smtClean="0"/>
                  <a:t>in X’</a:t>
                </a:r>
                <a:endParaRPr lang="zh-CN" altLang="en-US" sz="2000" dirty="0"/>
              </a:p>
            </p:txBody>
          </p:sp>
        </mc:Choice>
        <mc:Fallback xmlns="">
          <p:sp>
            <p:nvSpPr>
              <p:cNvPr id="29" name="矩形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1520" y="4321922"/>
                <a:ext cx="967573" cy="424796"/>
              </a:xfrm>
              <a:prstGeom prst="rect">
                <a:avLst/>
              </a:prstGeom>
              <a:blipFill rotWithShape="0">
                <a:blip r:embed="rId17"/>
                <a:stretch>
                  <a:fillRect l="-629" t="-7143" r="-6289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矩形 29"/>
              <p:cNvSpPr/>
              <p:nvPr/>
            </p:nvSpPr>
            <p:spPr>
              <a:xfrm>
                <a:off x="4549707" y="4352700"/>
                <a:ext cx="3139899" cy="3742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 smtClean="0"/>
                  <a:t>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segment in document </a:t>
                </a:r>
                <a:r>
                  <a:rPr lang="en-US" altLang="zh-CN" dirty="0" smtClean="0"/>
                  <a:t>C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0" name="矩形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9707" y="4352700"/>
                <a:ext cx="3139899" cy="374270"/>
              </a:xfrm>
              <a:prstGeom prst="rect">
                <a:avLst/>
              </a:prstGeom>
              <a:blipFill rotWithShape="0">
                <a:blip r:embed="rId18"/>
                <a:stretch>
                  <a:fillRect l="-1553" t="-6557" r="-777" b="-262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30"/>
              <p:cNvSpPr/>
              <p:nvPr/>
            </p:nvSpPr>
            <p:spPr>
              <a:xfrm>
                <a:off x="4562586" y="3821041"/>
                <a:ext cx="2939459" cy="3916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 smtClean="0"/>
                  <a:t>The label of hiden state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1" name="矩形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2586" y="3821041"/>
                <a:ext cx="2939459" cy="391646"/>
              </a:xfrm>
              <a:prstGeom prst="rect">
                <a:avLst/>
              </a:prstGeom>
              <a:blipFill rotWithShape="0">
                <a:blip r:embed="rId19"/>
                <a:stretch>
                  <a:fillRect l="-1656" t="-7813" b="-203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4490863" y="5204443"/>
                <a:ext cx="3520194" cy="6790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zh-CN" altLang="en-US">
                              <a:latin typeface="Cambria Math" panose="02040503050406030204" pitchFamily="18" charset="0"/>
                            </a:rPr>
                            <m:t>π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𝐶𝑜𝑢𝑛𝑡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p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begChr m:val="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𝐶𝑜𝑢𝑛𝑡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</m:d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en-US" altLang="zh-CN"/>
                        <m:t>n</m:t>
                      </m:r>
                      <m:r>
                        <m:rPr>
                          <m:nor/>
                        </m:rPr>
                        <a:rPr lang="en-US" altLang="zh-CN"/>
                        <m:t> = 1,2,…,</m:t>
                      </m:r>
                      <m:r>
                        <m:rPr>
                          <m:nor/>
                        </m:rPr>
                        <a:rPr lang="en-US" altLang="zh-CN"/>
                        <m:t>N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0863" y="5204443"/>
                <a:ext cx="3520194" cy="679032"/>
              </a:xfrm>
              <a:prstGeom prst="rect">
                <a:avLst/>
              </a:prstGeom>
              <a:blipFill rotWithShape="0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右箭头 4"/>
          <p:cNvSpPr/>
          <p:nvPr/>
        </p:nvSpPr>
        <p:spPr>
          <a:xfrm>
            <a:off x="8011057" y="4015671"/>
            <a:ext cx="605307" cy="4378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8968096" y="4049946"/>
            <a:ext cx="21643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计算状态转移矩阵</a:t>
            </a:r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6659296" y="2382344"/>
            <a:ext cx="454573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/>
              <a:t>(The most likely author of each segment)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98691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2887</TotalTime>
  <Words>1045</Words>
  <Application>Microsoft Office PowerPoint</Application>
  <PresentationFormat>宽屏</PresentationFormat>
  <Paragraphs>128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0" baseType="lpstr">
      <vt:lpstr>Adobe Gothic Std B</vt:lpstr>
      <vt:lpstr>OPPOSans L</vt:lpstr>
      <vt:lpstr>OPPOSans R</vt:lpstr>
      <vt:lpstr>宋体</vt:lpstr>
      <vt:lpstr>优设标题黑</vt:lpstr>
      <vt:lpstr>Arial</vt:lpstr>
      <vt:lpstr>Calibri</vt:lpstr>
      <vt:lpstr>Calibri Light</vt:lpstr>
      <vt:lpstr>Cambria Math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52</cp:revision>
  <dcterms:created xsi:type="dcterms:W3CDTF">2022-01-05T07:57:44Z</dcterms:created>
  <dcterms:modified xsi:type="dcterms:W3CDTF">2022-01-13T11:54:10Z</dcterms:modified>
</cp:coreProperties>
</file>