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0" r:id="rId3"/>
    <p:sldId id="258" r:id="rId4"/>
    <p:sldId id="262" r:id="rId5"/>
    <p:sldId id="266" r:id="rId6"/>
    <p:sldId id="296" r:id="rId7"/>
    <p:sldId id="263" r:id="rId8"/>
    <p:sldId id="264" r:id="rId9"/>
    <p:sldId id="270" r:id="rId10"/>
    <p:sldId id="271" r:id="rId11"/>
    <p:sldId id="297" r:id="rId12"/>
    <p:sldId id="301" r:id="rId13"/>
    <p:sldId id="272" r:id="rId14"/>
    <p:sldId id="274" r:id="rId15"/>
    <p:sldId id="276" r:id="rId16"/>
    <p:sldId id="273" r:id="rId17"/>
    <p:sldId id="288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302" r:id="rId29"/>
    <p:sldId id="304" r:id="rId30"/>
    <p:sldId id="305" r:id="rId31"/>
    <p:sldId id="306" r:id="rId32"/>
    <p:sldId id="289" r:id="rId33"/>
    <p:sldId id="293" r:id="rId34"/>
    <p:sldId id="292" r:id="rId35"/>
    <p:sldId id="290" r:id="rId36"/>
    <p:sldId id="299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90" autoAdjust="0"/>
  </p:normalViewPr>
  <p:slideViewPr>
    <p:cSldViewPr>
      <p:cViewPr>
        <p:scale>
          <a:sx n="60" d="100"/>
          <a:sy n="60" d="100"/>
        </p:scale>
        <p:origin x="-164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222B8-4A93-41EB-8B45-B87D04CCB53F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7BCA9-988F-4372-B5C2-37D4AE12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7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07C84DC-F5DA-41DF-9E37-62665556F0CC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D15BA2-41A1-46AC-9669-D6D86619A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th-T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5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15BA2-41A1-46AC-9669-D6D86619A2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5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6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6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7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0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1552-3A81-455B-B578-E1FAF38131C1}" type="datetimeFigureOut">
              <a:rPr lang="en-US" smtClean="0"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2D6F-DB3F-4C7F-BE48-2A2AD639D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1.jpeg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7.emf"/><Relationship Id="rId10" Type="http://schemas.openxmlformats.org/officeDocument/2006/relationships/image" Target="../media/image48.e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ng\Desktop\Teaching\lecture-materials\movies\lenet-reencoded-Dec2009.wm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Learning and Application in Neural Networks 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365104"/>
            <a:ext cx="7272808" cy="1944216"/>
          </a:xfrm>
        </p:spPr>
        <p:txBody>
          <a:bodyPr numCol="2">
            <a:noAutofit/>
          </a:bodyPr>
          <a:lstStyle/>
          <a:p>
            <a:r>
              <a:rPr lang="en-US" sz="2400" dirty="0" smtClean="0"/>
              <a:t>Hugo </a:t>
            </a:r>
            <a:r>
              <a:rPr lang="en-US" sz="2400" dirty="0" err="1" smtClean="0"/>
              <a:t>Larochelle</a:t>
            </a:r>
            <a:endParaRPr lang="en-US" sz="2400" dirty="0" smtClean="0"/>
          </a:p>
          <a:p>
            <a:r>
              <a:rPr lang="en-US" sz="2400" dirty="0" err="1" smtClean="0"/>
              <a:t>Yoshua</a:t>
            </a:r>
            <a:r>
              <a:rPr lang="en-US" sz="2400" dirty="0" smtClean="0"/>
              <a:t> </a:t>
            </a:r>
            <a:r>
              <a:rPr lang="en-US" sz="2400" dirty="0" err="1" smtClean="0"/>
              <a:t>Bengio</a:t>
            </a:r>
            <a:endParaRPr lang="en-US" sz="2400" dirty="0" smtClean="0"/>
          </a:p>
          <a:p>
            <a:r>
              <a:rPr lang="en-US" sz="2400" dirty="0" smtClean="0"/>
              <a:t>Jerome </a:t>
            </a:r>
            <a:r>
              <a:rPr lang="en-US" sz="2400" dirty="0" err="1" smtClean="0"/>
              <a:t>Louradour</a:t>
            </a:r>
            <a:endParaRPr lang="en-US" sz="2400" dirty="0" smtClean="0"/>
          </a:p>
          <a:p>
            <a:r>
              <a:rPr lang="en-US" sz="2400" dirty="0" smtClean="0"/>
              <a:t>Pascal </a:t>
            </a:r>
            <a:r>
              <a:rPr lang="en-US" sz="2400" dirty="0" err="1" smtClean="0"/>
              <a:t>Lamblin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Geoffrey Hinton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Andrew Ng.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Andrew L. Nelson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Salskhutdinov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3" descr="BackPro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5350" y="1905000"/>
            <a:ext cx="4438650" cy="3409950"/>
          </a:xfrm>
          <a:prstGeom prst="rect">
            <a:avLst/>
          </a:prstGeom>
        </p:spPr>
      </p:pic>
      <p:sp>
        <p:nvSpPr>
          <p:cNvPr id="15" name="Прямоугольник 4"/>
          <p:cNvSpPr/>
          <p:nvPr/>
        </p:nvSpPr>
        <p:spPr>
          <a:xfrm>
            <a:off x="457200" y="343422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It requires labeled training data.</a:t>
            </a:r>
          </a:p>
          <a:p>
            <a:pPr lvl="1"/>
            <a:r>
              <a:rPr lang="en-US" sz="2000" dirty="0"/>
              <a:t>Almost all data is unlabeled.	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learning time does not scale well</a:t>
            </a:r>
          </a:p>
          <a:p>
            <a:pPr lvl="1"/>
            <a:r>
              <a:rPr lang="en-US" sz="2000" dirty="0"/>
              <a:t>It is very slow in networks with multiple hidden layers.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It can get stuck in poor local optima.</a:t>
            </a:r>
            <a:endParaRPr lang="ru-RU" sz="2000" dirty="0"/>
          </a:p>
        </p:txBody>
      </p:sp>
      <p:sp>
        <p:nvSpPr>
          <p:cNvPr id="16" name="Прямоугольник 5"/>
          <p:cNvSpPr/>
          <p:nvPr/>
        </p:nvSpPr>
        <p:spPr>
          <a:xfrm>
            <a:off x="251520" y="3074520"/>
            <a:ext cx="4308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What is wrong with back-propagation?</a:t>
            </a:r>
            <a:endParaRPr lang="ru-RU" sz="2000" b="1" dirty="0">
              <a:solidFill>
                <a:srgbClr val="0000FF"/>
              </a:solidFill>
            </a:endParaRP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Back Propagation</a:t>
            </a:r>
            <a:endParaRPr lang="ru-RU" dirty="0"/>
          </a:p>
        </p:txBody>
      </p:sp>
      <p:sp>
        <p:nvSpPr>
          <p:cNvPr id="20" name="Прямоугольник 8"/>
          <p:cNvSpPr/>
          <p:nvPr/>
        </p:nvSpPr>
        <p:spPr>
          <a:xfrm>
            <a:off x="457200" y="147387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Multi </a:t>
            </a:r>
            <a:r>
              <a:rPr lang="en-US" sz="2000" dirty="0"/>
              <a:t>layer Perceptron network can be trained </a:t>
            </a:r>
            <a:r>
              <a:rPr lang="en-US" sz="2000" dirty="0" smtClean="0"/>
              <a:t>by the </a:t>
            </a:r>
            <a:r>
              <a:rPr lang="en-US" sz="2000" dirty="0"/>
              <a:t>back propagation algorithm to perform any mapping between the input and the output.</a:t>
            </a:r>
          </a:p>
        </p:txBody>
      </p:sp>
      <p:sp>
        <p:nvSpPr>
          <p:cNvPr id="21" name="Прямоугольник 9"/>
          <p:cNvSpPr/>
          <p:nvPr/>
        </p:nvSpPr>
        <p:spPr>
          <a:xfrm>
            <a:off x="359392" y="1066800"/>
            <a:ext cx="1421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Advantages</a:t>
            </a:r>
            <a:endParaRPr lang="ru-RU" sz="2000" b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3632" y="6516368"/>
            <a:ext cx="29020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credit : Geoffrey Hinton</a:t>
            </a:r>
          </a:p>
        </p:txBody>
      </p:sp>
    </p:spTree>
    <p:extLst>
      <p:ext uri="{BB962C8B-B14F-4D97-AF65-F5344CB8AC3E}">
        <p14:creationId xmlns:p14="http://schemas.microsoft.com/office/powerpoint/2010/main" val="134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69714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Why Deep multi-layered neural network</a:t>
            </a:r>
            <a:endParaRPr lang="en-US" sz="4000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321751"/>
              </p:ext>
            </p:extLst>
          </p:nvPr>
        </p:nvGraphicFramePr>
        <p:xfrm>
          <a:off x="922338" y="4122738"/>
          <a:ext cx="17526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Acrobat Document" r:id="rId4" imgW="5728680" imgH="3856320" progId="AcroExch.Document.7">
                  <p:embed/>
                </p:oleObj>
              </mc:Choice>
              <mc:Fallback>
                <p:oleObj name="Acrobat Document" r:id="rId4" imgW="5728680" imgH="385632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122738"/>
                        <a:ext cx="17526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5667375"/>
            <a:ext cx="966787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374900" y="5983288"/>
            <a:ext cx="84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002060"/>
                </a:solidFill>
              </a:rPr>
              <a:t>pixels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2854325" y="4525963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002060"/>
                </a:solidFill>
              </a:rPr>
              <a:t>edges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867400" y="1447800"/>
            <a:ext cx="1925638" cy="3560763"/>
            <a:chOff x="5562600" y="2705100"/>
            <a:chExt cx="1925696" cy="3560999"/>
          </a:xfrm>
        </p:grpSpPr>
        <p:pic>
          <p:nvPicPr>
            <p:cNvPr id="10" name="Picture 8" descr="C:\Users\ang\Desktop\newpics\stapler3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483" y="4829239"/>
              <a:ext cx="1915813" cy="143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C:\Users\ang\Desktop\newpics\stapler3-features1.jpg"/>
            <p:cNvPicPr>
              <a:picLocks noChangeAspect="1" noChangeArrowheads="1"/>
            </p:cNvPicPr>
            <p:nvPr/>
          </p:nvPicPr>
          <p:blipFill>
            <a:blip r:embed="rId8">
              <a:lum bright="3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705100"/>
              <a:ext cx="1919414" cy="144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5400000">
              <a:off x="6397762" y="4138699"/>
              <a:ext cx="232324" cy="728590"/>
            </a:xfrm>
            <a:prstGeom prst="leftArrow">
              <a:avLst>
                <a:gd name="adj1" fmla="val 50000"/>
                <a:gd name="adj2" fmla="val 43782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/>
            <a:p>
              <a:pPr eaLnBrk="0" hangingPunct="0"/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 rot="5400000">
            <a:off x="1621364" y="5053060"/>
            <a:ext cx="232309" cy="728568"/>
          </a:xfrm>
          <a:prstGeom prst="leftArrow">
            <a:avLst>
              <a:gd name="adj1" fmla="val 50000"/>
              <a:gd name="adj2" fmla="val 4384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eaLnBrk="0" hangingPunct="0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787400" y="2332038"/>
            <a:ext cx="2103438" cy="1373187"/>
            <a:chOff x="2275196" y="1976652"/>
            <a:chExt cx="2103120" cy="1372950"/>
          </a:xfrm>
        </p:grpSpPr>
        <p:graphicFrame>
          <p:nvGraphicFramePr>
            <p:cNvPr id="15" name="Object 91"/>
            <p:cNvGraphicFramePr>
              <a:graphicFrameLocks noChangeAspect="1"/>
            </p:cNvGraphicFramePr>
            <p:nvPr/>
          </p:nvGraphicFramePr>
          <p:xfrm>
            <a:off x="2330119" y="1990702"/>
            <a:ext cx="196215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7" name="Acrobat Document" r:id="rId9" imgW="5728680" imgH="3843720" progId="AcroExch.Document.7">
                    <p:embed/>
                  </p:oleObj>
                </mc:Choice>
                <mc:Fallback>
                  <p:oleObj name="Acrobat Document" r:id="rId9" imgW="5728680" imgH="3843720" progId="AcroExch.Document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119" y="1990702"/>
                          <a:ext cx="196215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2275196" y="1976652"/>
              <a:ext cx="2103120" cy="338137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algn="ctr"/>
              <a:endParaRPr lang="en-US" sz="1600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18" name="Object 92"/>
          <p:cNvGraphicFramePr>
            <a:graphicFrameLocks noChangeAspect="1"/>
          </p:cNvGraphicFramePr>
          <p:nvPr/>
        </p:nvGraphicFramePr>
        <p:xfrm>
          <a:off x="801682" y="743576"/>
          <a:ext cx="1961840" cy="143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Acrobat Document" r:id="rId11" imgW="5728680" imgH="4071960" progId="AcroExch.Document.7">
                  <p:embed/>
                </p:oleObj>
              </mc:Choice>
              <mc:Fallback>
                <p:oleObj name="Acrobat Document" r:id="rId11" imgW="5728680" imgH="407196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2" y="743576"/>
                        <a:ext cx="1961840" cy="1437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4"/>
          <p:cNvSpPr>
            <a:spLocks noChangeArrowheads="1"/>
          </p:cNvSpPr>
          <p:nvPr/>
        </p:nvSpPr>
        <p:spPr bwMode="auto">
          <a:xfrm rot="5400000">
            <a:off x="1659464" y="3499692"/>
            <a:ext cx="232309" cy="728568"/>
          </a:xfrm>
          <a:prstGeom prst="leftArrow">
            <a:avLst>
              <a:gd name="adj1" fmla="val 50000"/>
              <a:gd name="adj2" fmla="val 4365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eaLnBrk="0" hangingPunct="0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 rot="5400000">
            <a:off x="1599139" y="2028079"/>
            <a:ext cx="232309" cy="728568"/>
          </a:xfrm>
          <a:prstGeom prst="leftArrow">
            <a:avLst>
              <a:gd name="adj1" fmla="val 50000"/>
              <a:gd name="adj2" fmla="val 4365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/>
          <a:p>
            <a:pPr eaLnBrk="0" hangingPunct="0"/>
            <a:endParaRPr lang="en-US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994025" y="2698750"/>
            <a:ext cx="1722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object parts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(combination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of edges)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981325" y="1295400"/>
            <a:ext cx="1766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002060"/>
                </a:solidFill>
              </a:rPr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7837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980728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5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 learning strategy</a:t>
            </a:r>
          </a:p>
          <a:p>
            <a:pPr lvl="1"/>
            <a:r>
              <a:rPr lang="en-US" dirty="0" smtClean="0"/>
              <a:t>Randomly initializing the weights of the network</a:t>
            </a:r>
          </a:p>
          <a:p>
            <a:pPr lvl="1"/>
            <a:r>
              <a:rPr lang="en-US" dirty="0" smtClean="0"/>
              <a:t>Applying gradient descent using </a:t>
            </a:r>
            <a:r>
              <a:rPr lang="en-US" dirty="0" err="1" smtClean="0"/>
              <a:t>backpropagation</a:t>
            </a:r>
            <a:endParaRPr lang="en-US" dirty="0" smtClean="0"/>
          </a:p>
          <a:p>
            <a:r>
              <a:rPr lang="en-US" dirty="0" smtClean="0"/>
              <a:t>But, </a:t>
            </a:r>
            <a:r>
              <a:rPr lang="en-US" dirty="0" err="1" smtClean="0"/>
              <a:t>backpropagation</a:t>
            </a:r>
            <a:r>
              <a:rPr lang="en-US" dirty="0" smtClean="0"/>
              <a:t> does not work well </a:t>
            </a:r>
            <a:br>
              <a:rPr lang="en-US" dirty="0" smtClean="0"/>
            </a:br>
            <a:r>
              <a:rPr lang="en-US" dirty="0" smtClean="0"/>
              <a:t>(if randomly initialized)  </a:t>
            </a:r>
          </a:p>
          <a:p>
            <a:pPr lvl="1"/>
            <a:r>
              <a:rPr lang="en-US" dirty="0" smtClean="0"/>
              <a:t>Deep networks trained with back-propagation (without unsupervised pre-train) perform worse than shallow networks </a:t>
            </a:r>
          </a:p>
          <a:p>
            <a:pPr lvl="1"/>
            <a:r>
              <a:rPr lang="en-US" dirty="0" smtClean="0"/>
              <a:t>ANN have limited to one or two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-4572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21317" y="6969007"/>
            <a:ext cx="275646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credit 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Yoshua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Bengio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5812" y="-459432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7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603448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9056" y="6827320"/>
            <a:ext cx="275646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credit 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Yoshua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Bengio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greedy layer-wise training procedure.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556792"/>
            <a:ext cx="9153526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1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-3168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9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-3168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6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Biological Neurons</a:t>
            </a:r>
            <a:endParaRPr lang="en-US" dirty="0"/>
          </a:p>
        </p:txBody>
      </p:sp>
      <p:pic>
        <p:nvPicPr>
          <p:cNvPr id="4" name="Рисунок 4" descr="neurons_pic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2057400"/>
            <a:ext cx="2876550" cy="2281238"/>
          </a:xfrm>
          <a:prstGeom prst="rect">
            <a:avLst/>
          </a:prstGeom>
        </p:spPr>
      </p:pic>
      <p:pic>
        <p:nvPicPr>
          <p:cNvPr id="5" name="Рисунок 15" descr="brai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3600" y="304800"/>
            <a:ext cx="2438400" cy="2438400"/>
          </a:xfrm>
          <a:prstGeom prst="rect">
            <a:avLst/>
          </a:prstGeom>
        </p:spPr>
      </p:pic>
      <p:grpSp>
        <p:nvGrpSpPr>
          <p:cNvPr id="6" name="Группа 16"/>
          <p:cNvGrpSpPr/>
          <p:nvPr/>
        </p:nvGrpSpPr>
        <p:grpSpPr>
          <a:xfrm>
            <a:off x="3046972" y="2618096"/>
            <a:ext cx="2390524" cy="1520669"/>
            <a:chOff x="3612292" y="1832710"/>
            <a:chExt cx="2390524" cy="1520669"/>
          </a:xfrm>
        </p:grpSpPr>
        <p:sp>
          <p:nvSpPr>
            <p:cNvPr id="7" name="Трапеция 17"/>
            <p:cNvSpPr/>
            <p:nvPr/>
          </p:nvSpPr>
          <p:spPr>
            <a:xfrm rot="3018307">
              <a:off x="4197954" y="1548517"/>
              <a:ext cx="1219200" cy="2390524"/>
            </a:xfrm>
            <a:prstGeom prst="trapezoid">
              <a:avLst/>
            </a:prstGeom>
            <a:solidFill>
              <a:srgbClr val="FF0000">
                <a:alpha val="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18"/>
            <p:cNvSpPr/>
            <p:nvPr/>
          </p:nvSpPr>
          <p:spPr>
            <a:xfrm rot="2969913">
              <a:off x="5190793" y="1880335"/>
              <a:ext cx="654827" cy="559578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" name="Рисунок 5" descr="neurons_pic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2304" y="3810000"/>
            <a:ext cx="3124200" cy="26670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6891"/>
              </p:ext>
            </p:extLst>
          </p:nvPr>
        </p:nvGraphicFramePr>
        <p:xfrm>
          <a:off x="3995936" y="4264775"/>
          <a:ext cx="4931338" cy="2548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Visio" r:id="rId7" imgW="14698980" imgH="7594397" progId="Visio.Drawing.11">
                  <p:embed/>
                </p:oleObj>
              </mc:Choice>
              <mc:Fallback>
                <p:oleObj name="Visio" r:id="rId7" imgW="14698980" imgH="759439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264775"/>
                        <a:ext cx="4931338" cy="2548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4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-3168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4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-3168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7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-3168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0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-3168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1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-3168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1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00" y="-316800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7436" y="-315416"/>
            <a:ext cx="10058400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Layer-Local Unsupervised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Restricted Boltzmann Machine (SRBM) </a:t>
            </a:r>
            <a:r>
              <a:rPr lang="en-US" sz="2600" i="1" dirty="0"/>
              <a:t>(Hinton </a:t>
            </a:r>
            <a:r>
              <a:rPr lang="en-US" sz="2600" i="1" dirty="0" smtClean="0"/>
              <a:t>et al</a:t>
            </a:r>
            <a:r>
              <a:rPr lang="en-US" sz="2600" i="1" dirty="0"/>
              <a:t>, </a:t>
            </a:r>
            <a:r>
              <a:rPr lang="en-US" sz="2600" i="1" dirty="0" smtClean="0"/>
              <a:t>NC’2006</a:t>
            </a:r>
            <a:r>
              <a:rPr lang="en-US" sz="2600" i="1" dirty="0"/>
              <a:t>)</a:t>
            </a:r>
          </a:p>
          <a:p>
            <a:r>
              <a:rPr lang="en-US" dirty="0" smtClean="0"/>
              <a:t>Auto-encoders </a:t>
            </a:r>
            <a:r>
              <a:rPr lang="en-US" sz="2600" i="1" dirty="0" smtClean="0"/>
              <a:t>(</a:t>
            </a:r>
            <a:r>
              <a:rPr lang="en-US" sz="2600" i="1" dirty="0" err="1" smtClean="0"/>
              <a:t>Bengio</a:t>
            </a:r>
            <a:r>
              <a:rPr lang="en-US" sz="2600" i="1" dirty="0" smtClean="0"/>
              <a:t> et al, NIPS’2006) </a:t>
            </a:r>
          </a:p>
          <a:p>
            <a:r>
              <a:rPr lang="en-US" dirty="0" smtClean="0"/>
              <a:t>Sparse auto-encoders </a:t>
            </a:r>
            <a:r>
              <a:rPr lang="en-US" sz="2600" i="1" dirty="0"/>
              <a:t>(</a:t>
            </a:r>
            <a:r>
              <a:rPr lang="en-US" sz="2600" i="1" dirty="0" err="1"/>
              <a:t>Ranzato</a:t>
            </a:r>
            <a:r>
              <a:rPr lang="en-US" sz="2600" i="1" dirty="0"/>
              <a:t> et al, NIPS’2006) </a:t>
            </a:r>
          </a:p>
          <a:p>
            <a:r>
              <a:rPr lang="en-US" dirty="0" smtClean="0"/>
              <a:t>Kernel PCA </a:t>
            </a:r>
            <a:r>
              <a:rPr lang="en-US" sz="2600" i="1" dirty="0"/>
              <a:t>(</a:t>
            </a:r>
            <a:r>
              <a:rPr lang="en-US" sz="2600" i="1" dirty="0" err="1"/>
              <a:t>Erhan</a:t>
            </a:r>
            <a:r>
              <a:rPr lang="en-US" sz="2600" i="1" dirty="0"/>
              <a:t> 2008) </a:t>
            </a:r>
          </a:p>
          <a:p>
            <a:r>
              <a:rPr lang="en-US" dirty="0" err="1" smtClean="0"/>
              <a:t>Denoising</a:t>
            </a:r>
            <a:r>
              <a:rPr lang="en-US" dirty="0" smtClean="0"/>
              <a:t> auto-encoders </a:t>
            </a:r>
            <a:r>
              <a:rPr lang="en-US" sz="2600" i="1" dirty="0"/>
              <a:t>(Vincent et al, ICML’2008) </a:t>
            </a:r>
          </a:p>
          <a:p>
            <a:r>
              <a:rPr lang="en-US" dirty="0" smtClean="0"/>
              <a:t>Unsupervised embedding </a:t>
            </a:r>
            <a:r>
              <a:rPr lang="en-US" sz="2600" i="1" dirty="0"/>
              <a:t>(Weston et al, ICML’2008) </a:t>
            </a:r>
          </a:p>
          <a:p>
            <a:r>
              <a:rPr lang="en-US" dirty="0" smtClean="0"/>
              <a:t>Slow features </a:t>
            </a:r>
            <a:r>
              <a:rPr lang="en-US" sz="2600" i="1" dirty="0"/>
              <a:t>(</a:t>
            </a:r>
            <a:r>
              <a:rPr lang="en-US" sz="2600" i="1" dirty="0" err="1"/>
              <a:t>Mohabi</a:t>
            </a:r>
            <a:r>
              <a:rPr lang="en-US" sz="2600" i="1" dirty="0"/>
              <a:t> et al, ICML’2009, </a:t>
            </a:r>
            <a:r>
              <a:rPr lang="en-US" sz="2600" i="1" dirty="0" err="1"/>
              <a:t>Bergstra</a:t>
            </a:r>
            <a:r>
              <a:rPr lang="en-US" sz="2600" i="1" dirty="0"/>
              <a:t> &amp; </a:t>
            </a:r>
            <a:r>
              <a:rPr lang="en-US" sz="2600" i="1" dirty="0" err="1"/>
              <a:t>Bengio</a:t>
            </a:r>
            <a:r>
              <a:rPr lang="en-US" sz="2600" i="1" dirty="0"/>
              <a:t> </a:t>
            </a:r>
            <a:r>
              <a:rPr lang="en-US" sz="2600" i="1" dirty="0" smtClean="0"/>
              <a:t>NIPS’2009</a:t>
            </a:r>
            <a:r>
              <a:rPr lang="en-US" sz="2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0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32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MNIST data </a:t>
            </a:r>
            <a:r>
              <a:rPr lang="en-US" sz="3000" dirty="0" smtClean="0"/>
              <a:t>set</a:t>
            </a:r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benchmark for handwritten digit </a:t>
            </a:r>
            <a:r>
              <a:rPr lang="en-US" sz="2600" dirty="0" smtClean="0"/>
              <a:t>recognition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number of </a:t>
            </a:r>
            <a:r>
              <a:rPr lang="en-US" sz="2600" dirty="0" smtClean="0"/>
              <a:t>classes is </a:t>
            </a:r>
            <a:r>
              <a:rPr lang="en-US" sz="2600" dirty="0"/>
              <a:t>10 (corresponding to the digits from 0 to 9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inputs were scaled between 0 and </a:t>
            </a:r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237312"/>
            <a:ext cx="843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Exploring Strategies for Training Deep Neural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Networks.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Hugo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Larochelle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Yoshua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Bengio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Jérôme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Louradour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Pascal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Lamblin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10(Jan):1--40, 2009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59805"/>
            <a:ext cx="5544294" cy="300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3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error on MNIST training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060848"/>
            <a:ext cx="90106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3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43406"/>
              </p:ext>
            </p:extLst>
          </p:nvPr>
        </p:nvGraphicFramePr>
        <p:xfrm>
          <a:off x="1331640" y="1556792"/>
          <a:ext cx="67056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4" imgW="14658442" imgH="7525207" progId="Visio.Drawing.11">
                  <p:embed/>
                </p:oleObj>
              </mc:Choice>
              <mc:Fallback>
                <p:oleObj name="Visio" r:id="rId4" imgW="14658442" imgH="752520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556792"/>
                        <a:ext cx="670560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Artificial Neural Networks </a:t>
            </a:r>
            <a:r>
              <a:rPr lang="en-GB" sz="3200" dirty="0" smtClean="0"/>
              <a:t>(ANN)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54193" y="269622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Activation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9951" y="6516368"/>
            <a:ext cx="304205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credit : Andrew L. Nelson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Histograms presenting the test errors obtained </a:t>
            </a:r>
            <a:r>
              <a:rPr lang="en-US" sz="2400" dirty="0" smtClean="0"/>
              <a:t>on MNIST </a:t>
            </a:r>
            <a:r>
              <a:rPr lang="en-US" sz="2400" dirty="0"/>
              <a:t>using models trained with or without </a:t>
            </a:r>
            <a:r>
              <a:rPr lang="en-US" sz="2400" dirty="0" smtClean="0"/>
              <a:t>pre-training.</a:t>
            </a:r>
            <a:endParaRPr lang="en-US" sz="3600" dirty="0"/>
          </a:p>
        </p:txBody>
      </p:sp>
      <p:pic>
        <p:nvPicPr>
          <p:cNvPr id="4" name="Espace réservé du contenu 3" descr="mnist_vs_dsaa_layerwise_histogram_of_errors1_layers_improved.png"/>
          <p:cNvPicPr>
            <a:picLocks noChangeAspect="1"/>
          </p:cNvPicPr>
          <p:nvPr/>
        </p:nvPicPr>
        <p:blipFill>
          <a:blip r:embed="rId2"/>
          <a:srcRect l="6560" r="7283"/>
          <a:stretch>
            <a:fillRect/>
          </a:stretch>
        </p:blipFill>
        <p:spPr>
          <a:xfrm>
            <a:off x="153988" y="2198961"/>
            <a:ext cx="4351337" cy="3670300"/>
          </a:xfrm>
          <a:prstGeom prst="rect">
            <a:avLst/>
          </a:prstGeom>
        </p:spPr>
      </p:pic>
      <p:pic>
        <p:nvPicPr>
          <p:cNvPr id="5" name="Image 4" descr="mnist_vs_dsaa_layerwise_histogram_of_errors4_layers_improved.png"/>
          <p:cNvPicPr>
            <a:picLocks noChangeAspect="1"/>
          </p:cNvPicPr>
          <p:nvPr/>
        </p:nvPicPr>
        <p:blipFill>
          <a:blip r:embed="rId3"/>
          <a:srcRect l="6293" r="7303"/>
          <a:stretch>
            <a:fillRect/>
          </a:stretch>
        </p:blipFill>
        <p:spPr bwMode="auto">
          <a:xfrm>
            <a:off x="4440238" y="2060848"/>
            <a:ext cx="452755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357737" y="5920026"/>
            <a:ext cx="7781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difficulty of training deep architectures and the effect of unsupervised pre-training.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Dumitru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Erhan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Pierre-Antoine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Manzagol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Yoshua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Bengio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Samy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Bengio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Pascal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Vincent; 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153-160, 2009.</a:t>
            </a:r>
          </a:p>
        </p:txBody>
      </p:sp>
    </p:spTree>
    <p:extLst>
      <p:ext uri="{BB962C8B-B14F-4D97-AF65-F5344CB8AC3E}">
        <p14:creationId xmlns:p14="http://schemas.microsoft.com/office/powerpoint/2010/main" val="6491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993"/>
            <a:ext cx="8229600" cy="4525963"/>
          </a:xfrm>
        </p:spPr>
        <p:txBody>
          <a:bodyPr/>
          <a:lstStyle/>
          <a:p>
            <a:r>
              <a:rPr lang="en-US" dirty="0" smtClean="0"/>
              <a:t>NORB data set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object categories, 5 difference objects within each category.</a:t>
            </a:r>
          </a:p>
          <a:p>
            <a:r>
              <a:rPr lang="en-US" dirty="0" smtClean="0"/>
              <a:t>Classification error rate</a:t>
            </a:r>
            <a:endParaRPr lang="en-US" dirty="0"/>
          </a:p>
          <a:p>
            <a:pPr lvl="1"/>
            <a:r>
              <a:rPr lang="en-US" dirty="0" smtClean="0"/>
              <a:t>DBM	: 10.8 %</a:t>
            </a:r>
          </a:p>
          <a:p>
            <a:pPr lvl="1"/>
            <a:r>
              <a:rPr lang="en-US" dirty="0" smtClean="0"/>
              <a:t>SVM 	: 11.6 %</a:t>
            </a:r>
          </a:p>
          <a:p>
            <a:pPr lvl="1"/>
            <a:r>
              <a:rPr lang="en-US" dirty="0" smtClean="0"/>
              <a:t>Logistic Regression : 22.5 %</a:t>
            </a:r>
          </a:p>
          <a:p>
            <a:pPr lvl="1"/>
            <a:r>
              <a:rPr lang="en-US" dirty="0" smtClean="0"/>
              <a:t>KNN	: 18.4 %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41" y="2276872"/>
            <a:ext cx="3294137" cy="328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6603" y="6071511"/>
            <a:ext cx="42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Efficient Learning of Deep Boltzmann Machines.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Ruslan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Salakhutdinov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Hugo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Larochelle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;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JMLR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W&amp;CP 9:693-700, 2010.</a:t>
            </a:r>
          </a:p>
        </p:txBody>
      </p:sp>
    </p:spTree>
    <p:extLst>
      <p:ext uri="{BB962C8B-B14F-4D97-AF65-F5344CB8AC3E}">
        <p14:creationId xmlns:p14="http://schemas.microsoft.com/office/powerpoint/2010/main" val="3055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: powerful arguments &amp; generalization </a:t>
            </a:r>
            <a:r>
              <a:rPr lang="en-US" dirty="0" err="1" smtClean="0"/>
              <a:t>priciples</a:t>
            </a:r>
            <a:endParaRPr lang="en-US" dirty="0" smtClean="0"/>
          </a:p>
          <a:p>
            <a:r>
              <a:rPr lang="en-US" dirty="0" smtClean="0"/>
              <a:t>Unsupervised Feature Learning is crucial </a:t>
            </a:r>
            <a:br>
              <a:rPr lang="en-US" dirty="0" smtClean="0"/>
            </a:br>
            <a:r>
              <a:rPr lang="en-US" dirty="0" smtClean="0"/>
              <a:t>many new algorithms and applications in recent years</a:t>
            </a:r>
          </a:p>
          <a:p>
            <a:r>
              <a:rPr lang="en-US" dirty="0" smtClean="0"/>
              <a:t>Deep Learning suited for multi-task learning, domain adaptation and semi-learning with few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Application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6" cy="4925144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Classiﬁcation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Bengio</a:t>
            </a:r>
            <a:r>
              <a:rPr lang="en-US" sz="2400" i="1" dirty="0" smtClean="0"/>
              <a:t> et al., 2007; </a:t>
            </a:r>
            <a:r>
              <a:rPr lang="en-US" sz="2400" i="1" dirty="0" err="1" smtClean="0"/>
              <a:t>Ranzato</a:t>
            </a:r>
            <a:r>
              <a:rPr lang="en-US" sz="2400" i="1" dirty="0" smtClean="0"/>
              <a:t> et al., 2007b; </a:t>
            </a:r>
            <a:r>
              <a:rPr lang="en-US" sz="2400" i="1" dirty="0" err="1" smtClean="0"/>
              <a:t>Larochelle</a:t>
            </a:r>
            <a:r>
              <a:rPr lang="en-US" sz="2400" i="1" dirty="0" smtClean="0"/>
              <a:t> et al., 2007; </a:t>
            </a:r>
            <a:r>
              <a:rPr lang="en-US" sz="2400" i="1" dirty="0" err="1" smtClean="0"/>
              <a:t>Ranzato</a:t>
            </a:r>
            <a:r>
              <a:rPr lang="en-US" sz="2400" i="1" dirty="0" smtClean="0"/>
              <a:t> et al.,2008)</a:t>
            </a:r>
            <a:endParaRPr lang="en-US" sz="2800" i="1" dirty="0" smtClean="0"/>
          </a:p>
          <a:p>
            <a:r>
              <a:rPr lang="en-US" sz="2800" dirty="0" smtClean="0"/>
              <a:t>Regression </a:t>
            </a:r>
            <a:r>
              <a:rPr lang="en-US" sz="2400" i="1" dirty="0"/>
              <a:t>(</a:t>
            </a:r>
            <a:r>
              <a:rPr lang="en-US" sz="2400" i="1" dirty="0" err="1"/>
              <a:t>Salakhutdinov</a:t>
            </a:r>
            <a:r>
              <a:rPr lang="en-US" sz="2400" i="1" dirty="0"/>
              <a:t> and Hinton, 2008)</a:t>
            </a:r>
          </a:p>
          <a:p>
            <a:r>
              <a:rPr lang="en-US" sz="2800" dirty="0" smtClean="0"/>
              <a:t>Dimensionality Reduction </a:t>
            </a:r>
            <a:r>
              <a:rPr lang="en-US" sz="2400" i="1" dirty="0"/>
              <a:t>(Hinton </a:t>
            </a:r>
            <a:r>
              <a:rPr lang="en-US" sz="2400" i="1" dirty="0" err="1"/>
              <a:t>Salakhutdinov</a:t>
            </a:r>
            <a:r>
              <a:rPr lang="en-US" sz="2400" i="1" dirty="0"/>
              <a:t>, 2006; </a:t>
            </a:r>
            <a:r>
              <a:rPr lang="en-US" sz="2400" i="1" dirty="0" err="1"/>
              <a:t>Salakhutdinov</a:t>
            </a:r>
            <a:r>
              <a:rPr lang="en-US" sz="2400" i="1" dirty="0"/>
              <a:t> and Hinton, </a:t>
            </a:r>
            <a:r>
              <a:rPr lang="en-US" sz="2400" i="1" dirty="0" smtClean="0"/>
              <a:t>2007)</a:t>
            </a:r>
            <a:endParaRPr lang="en-US" sz="2400" i="1" dirty="0"/>
          </a:p>
          <a:p>
            <a:r>
              <a:rPr lang="en-US" sz="2800" dirty="0" smtClean="0"/>
              <a:t>Modeling Textures </a:t>
            </a:r>
            <a:r>
              <a:rPr lang="en-US" sz="2400" i="1" dirty="0"/>
              <a:t>(</a:t>
            </a:r>
            <a:r>
              <a:rPr lang="en-US" sz="2400" i="1" dirty="0" err="1"/>
              <a:t>Osindero</a:t>
            </a:r>
            <a:r>
              <a:rPr lang="en-US" sz="2400" i="1" dirty="0"/>
              <a:t> and Hinton, 2008</a:t>
            </a:r>
            <a:r>
              <a:rPr lang="en-US" sz="2400" i="1" dirty="0" smtClean="0"/>
              <a:t>)</a:t>
            </a:r>
            <a:endParaRPr lang="en-US" sz="2400" i="1" dirty="0"/>
          </a:p>
          <a:p>
            <a:r>
              <a:rPr lang="en-US" sz="2800" dirty="0" smtClean="0"/>
              <a:t>Information Retrieval </a:t>
            </a:r>
            <a:r>
              <a:rPr lang="en-US" sz="2400" i="1" dirty="0"/>
              <a:t>(</a:t>
            </a:r>
            <a:r>
              <a:rPr lang="en-US" sz="2400" i="1" dirty="0" err="1"/>
              <a:t>Salakhutdinov</a:t>
            </a:r>
            <a:r>
              <a:rPr lang="en-US" sz="2400" i="1" dirty="0"/>
              <a:t> and Hinton, </a:t>
            </a:r>
            <a:r>
              <a:rPr lang="en-US" sz="2400" i="1" dirty="0" smtClean="0"/>
              <a:t>2007)</a:t>
            </a:r>
            <a:endParaRPr lang="en-US" sz="2400" i="1" dirty="0"/>
          </a:p>
          <a:p>
            <a:r>
              <a:rPr lang="en-US" sz="2800" dirty="0" smtClean="0"/>
              <a:t>Robotics </a:t>
            </a:r>
            <a:r>
              <a:rPr lang="en-US" sz="2400" i="1" dirty="0"/>
              <a:t>(</a:t>
            </a:r>
            <a:r>
              <a:rPr lang="en-US" sz="2400" i="1" dirty="0" err="1"/>
              <a:t>Hadsell</a:t>
            </a:r>
            <a:r>
              <a:rPr lang="en-US" sz="2400" i="1" dirty="0"/>
              <a:t> et al., 2008</a:t>
            </a:r>
            <a:r>
              <a:rPr lang="en-US" sz="2400" i="1" dirty="0" smtClean="0"/>
              <a:t>)</a:t>
            </a:r>
            <a:endParaRPr lang="en-US" sz="2400" i="1" dirty="0"/>
          </a:p>
          <a:p>
            <a:r>
              <a:rPr lang="en-US" sz="2800" dirty="0" smtClean="0"/>
              <a:t>Natural Language Processing </a:t>
            </a:r>
            <a:r>
              <a:rPr lang="en-US" sz="2400" i="1" dirty="0"/>
              <a:t>(</a:t>
            </a:r>
            <a:r>
              <a:rPr lang="en-US" sz="2400" i="1" dirty="0" err="1"/>
              <a:t>Collobert</a:t>
            </a:r>
            <a:r>
              <a:rPr lang="en-US" sz="2400" i="1" dirty="0"/>
              <a:t> and Weston, 2008; Weston et al., 2008)</a:t>
            </a:r>
          </a:p>
          <a:p>
            <a:r>
              <a:rPr lang="en-US" sz="2800" dirty="0" smtClean="0"/>
              <a:t>Collaborative Filtering </a:t>
            </a:r>
            <a:r>
              <a:rPr lang="en-US" sz="2400" i="1" dirty="0"/>
              <a:t>(</a:t>
            </a:r>
            <a:r>
              <a:rPr lang="en-US" sz="2400" i="1" dirty="0" err="1"/>
              <a:t>Salakhutdinov</a:t>
            </a:r>
            <a:r>
              <a:rPr lang="en-US" sz="2400" i="1" dirty="0"/>
              <a:t> et al., 2007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176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40" y="25121"/>
            <a:ext cx="8229600" cy="1143000"/>
          </a:xfrm>
        </p:spPr>
        <p:txBody>
          <a:bodyPr/>
          <a:lstStyle/>
          <a:p>
            <a:r>
              <a:rPr lang="en-US" dirty="0" smtClean="0"/>
              <a:t>Recent Deep Learning Highlights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2" b="21592"/>
          <a:stretch/>
        </p:blipFill>
        <p:spPr bwMode="auto">
          <a:xfrm>
            <a:off x="-468560" y="1357745"/>
            <a:ext cx="10058400" cy="548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4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Recent Deep Learning Highlights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Google Goggles uses </a:t>
            </a:r>
            <a:r>
              <a:rPr lang="en-US" sz="2400" b="1" i="1" dirty="0" smtClean="0">
                <a:solidFill>
                  <a:srgbClr val="00B050"/>
                </a:solidFill>
              </a:rPr>
              <a:t>Stacked Sparse Auto Encoders </a:t>
            </a:r>
            <a:br>
              <a:rPr lang="en-US" sz="2400" b="1" i="1" dirty="0" smtClean="0">
                <a:solidFill>
                  <a:srgbClr val="00B050"/>
                </a:solidFill>
              </a:rPr>
            </a:br>
            <a:r>
              <a:rPr lang="en-US" sz="2400" dirty="0" smtClean="0"/>
              <a:t>(</a:t>
            </a:r>
            <a:r>
              <a:rPr lang="en-US" sz="2400" dirty="0" err="1" smtClean="0"/>
              <a:t>Hartmut</a:t>
            </a:r>
            <a:r>
              <a:rPr lang="en-US" sz="2400" dirty="0" smtClean="0"/>
              <a:t> </a:t>
            </a:r>
            <a:r>
              <a:rPr lang="en-US" sz="2400" dirty="0" err="1" smtClean="0"/>
              <a:t>Neven</a:t>
            </a:r>
            <a:r>
              <a:rPr lang="en-US" sz="2400" dirty="0" smtClean="0"/>
              <a:t> @ ICML 2011) </a:t>
            </a:r>
          </a:p>
          <a:p>
            <a:r>
              <a:rPr lang="en-US" sz="2400" dirty="0" smtClean="0"/>
              <a:t>The monograph or review paper </a:t>
            </a:r>
            <a:r>
              <a:rPr lang="en-US" sz="2400" b="1" i="1" dirty="0" smtClean="0">
                <a:solidFill>
                  <a:srgbClr val="00B050"/>
                </a:solidFill>
              </a:rPr>
              <a:t>Learning Deep Architectures for AI </a:t>
            </a:r>
            <a:r>
              <a:rPr lang="en-US" sz="2400" dirty="0" smtClean="0"/>
              <a:t>(Foundations &amp; Trends in Machine Learning, 2009).</a:t>
            </a:r>
          </a:p>
          <a:p>
            <a:r>
              <a:rPr lang="en-US" sz="2400" b="1" i="1" dirty="0" smtClean="0">
                <a:solidFill>
                  <a:srgbClr val="00B050"/>
                </a:solidFill>
              </a:rPr>
              <a:t>Exploring Strategies for Training Deep Neural Networks</a:t>
            </a:r>
            <a:r>
              <a:rPr lang="en-US" sz="2400" dirty="0" smtClean="0"/>
              <a:t>, Hugo </a:t>
            </a:r>
            <a:r>
              <a:rPr lang="en-US" sz="2400" dirty="0" err="1" smtClean="0"/>
              <a:t>Larochelle</a:t>
            </a:r>
            <a:r>
              <a:rPr lang="en-US" sz="2400" dirty="0" smtClean="0"/>
              <a:t>, </a:t>
            </a:r>
            <a:r>
              <a:rPr lang="en-US" sz="2400" dirty="0" err="1" smtClean="0"/>
              <a:t>Yoshua</a:t>
            </a:r>
            <a:r>
              <a:rPr lang="en-US" sz="2400" dirty="0" smtClean="0"/>
              <a:t> </a:t>
            </a:r>
            <a:r>
              <a:rPr lang="en-US" sz="2400" dirty="0" err="1" smtClean="0"/>
              <a:t>Bengio</a:t>
            </a:r>
            <a:r>
              <a:rPr lang="en-US" sz="2400" dirty="0" smtClean="0"/>
              <a:t>, Jerome </a:t>
            </a:r>
            <a:r>
              <a:rPr lang="en-US" sz="2400" dirty="0" err="1" smtClean="0"/>
              <a:t>Louradour</a:t>
            </a:r>
            <a:r>
              <a:rPr lang="en-US" sz="2400" dirty="0" smtClean="0"/>
              <a:t> and Pascal </a:t>
            </a:r>
            <a:r>
              <a:rPr lang="en-US" sz="2400" dirty="0" err="1" smtClean="0"/>
              <a:t>Lamblin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in: The Journal of Machine Learning Research, pages 1-40, 2009. </a:t>
            </a:r>
          </a:p>
          <a:p>
            <a:r>
              <a:rPr lang="en-US" sz="2400" dirty="0"/>
              <a:t>The LISA publications database contains </a:t>
            </a:r>
            <a:r>
              <a:rPr lang="en-US" sz="2400" b="1" i="1" dirty="0" smtClean="0">
                <a:solidFill>
                  <a:srgbClr val="00B050"/>
                </a:solidFill>
              </a:rPr>
              <a:t>a deep architectures category</a:t>
            </a:r>
            <a:r>
              <a:rPr lang="en-US" sz="2400" dirty="0" smtClean="0"/>
              <a:t>. </a:t>
            </a:r>
            <a:r>
              <a:rPr lang="en-US" sz="2000" u="sng" dirty="0" smtClean="0">
                <a:solidFill>
                  <a:srgbClr val="002060"/>
                </a:solidFill>
              </a:rPr>
              <a:t>http://www.iro.umontreal.ca/~lisa/twiki/bin/view.cgi/Public/ </a:t>
            </a:r>
            <a:r>
              <a:rPr lang="en-US" sz="2000" u="sng" dirty="0" err="1" smtClean="0">
                <a:solidFill>
                  <a:srgbClr val="002060"/>
                </a:solidFill>
              </a:rPr>
              <a:t>ReadingOnDeepNetworks</a:t>
            </a:r>
            <a:endParaRPr lang="en-US" sz="2400" u="sng" dirty="0" smtClean="0">
              <a:solidFill>
                <a:srgbClr val="002060"/>
              </a:solidFill>
            </a:endParaRPr>
          </a:p>
          <a:p>
            <a:r>
              <a:rPr lang="en-US" sz="2400" dirty="0"/>
              <a:t>Deep Machine Learning – </a:t>
            </a:r>
            <a:r>
              <a:rPr lang="en-US" sz="2400" b="1" i="1" dirty="0">
                <a:solidFill>
                  <a:srgbClr val="00B050"/>
                </a:solidFill>
              </a:rPr>
              <a:t>A New Frontier in Artificial Intelligence Research </a:t>
            </a:r>
            <a:r>
              <a:rPr lang="en-US" sz="2400" dirty="0"/>
              <a:t>– a survey paper by </a:t>
            </a:r>
            <a:r>
              <a:rPr lang="en-US" sz="2400" dirty="0" err="1"/>
              <a:t>Itamar</a:t>
            </a:r>
            <a:r>
              <a:rPr lang="en-US" sz="2400" dirty="0"/>
              <a:t> </a:t>
            </a:r>
            <a:r>
              <a:rPr lang="en-US" sz="2400" dirty="0" err="1"/>
              <a:t>Arel</a:t>
            </a:r>
            <a:r>
              <a:rPr lang="en-US" sz="2400" dirty="0"/>
              <a:t>, Derek C. Rose, and Thomas P. </a:t>
            </a:r>
            <a:r>
              <a:rPr lang="en-US" sz="2400" dirty="0" err="1"/>
              <a:t>Karnowski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1612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463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Layered Networks</a:t>
            </a:r>
            <a:endParaRPr lang="en-US"/>
          </a:p>
        </p:txBody>
      </p:sp>
      <p:grpSp>
        <p:nvGrpSpPr>
          <p:cNvPr id="2" name="Group 33"/>
          <p:cNvGrpSpPr>
            <a:grpSpLocks noChangeAspect="1"/>
          </p:cNvGrpSpPr>
          <p:nvPr/>
        </p:nvGrpSpPr>
        <p:grpSpPr bwMode="auto">
          <a:xfrm>
            <a:off x="1388310" y="1701439"/>
            <a:ext cx="6218524" cy="3609132"/>
            <a:chOff x="2828" y="4314"/>
            <a:chExt cx="7826" cy="4643"/>
          </a:xfrm>
        </p:grpSpPr>
        <p:sp>
          <p:nvSpPr>
            <p:cNvPr id="3" name="AutoShape 34"/>
            <p:cNvSpPr>
              <a:spLocks noChangeAspect="1" noChangeArrowheads="1"/>
            </p:cNvSpPr>
            <p:nvPr/>
          </p:nvSpPr>
          <p:spPr bwMode="auto">
            <a:xfrm>
              <a:off x="2828" y="4314"/>
              <a:ext cx="7826" cy="46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35"/>
            <p:cNvSpPr>
              <a:spLocks noChangeArrowheads="1"/>
            </p:cNvSpPr>
            <p:nvPr/>
          </p:nvSpPr>
          <p:spPr bwMode="auto">
            <a:xfrm>
              <a:off x="3924" y="5020"/>
              <a:ext cx="245" cy="25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3924" y="5550"/>
              <a:ext cx="245" cy="2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3924" y="6079"/>
              <a:ext cx="245" cy="25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3924" y="6611"/>
              <a:ext cx="245" cy="25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5564" y="4520"/>
              <a:ext cx="246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5564" y="5050"/>
              <a:ext cx="246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64" y="5580"/>
              <a:ext cx="246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5564" y="6111"/>
              <a:ext cx="246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43"/>
            <p:cNvSpPr>
              <a:spLocks noChangeArrowheads="1"/>
            </p:cNvSpPr>
            <p:nvPr/>
          </p:nvSpPr>
          <p:spPr bwMode="auto">
            <a:xfrm>
              <a:off x="5575" y="6597"/>
              <a:ext cx="245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44"/>
            <p:cNvSpPr>
              <a:spLocks noChangeArrowheads="1"/>
            </p:cNvSpPr>
            <p:nvPr/>
          </p:nvSpPr>
          <p:spPr bwMode="auto">
            <a:xfrm>
              <a:off x="5575" y="7128"/>
              <a:ext cx="245" cy="25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7998" y="5064"/>
              <a:ext cx="245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46"/>
            <p:cNvSpPr>
              <a:spLocks noChangeArrowheads="1"/>
            </p:cNvSpPr>
            <p:nvPr/>
          </p:nvSpPr>
          <p:spPr bwMode="auto">
            <a:xfrm>
              <a:off x="7998" y="5594"/>
              <a:ext cx="245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47"/>
            <p:cNvSpPr>
              <a:spLocks noChangeArrowheads="1"/>
            </p:cNvSpPr>
            <p:nvPr/>
          </p:nvSpPr>
          <p:spPr bwMode="auto">
            <a:xfrm>
              <a:off x="7998" y="6124"/>
              <a:ext cx="245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48"/>
            <p:cNvSpPr>
              <a:spLocks noChangeArrowheads="1"/>
            </p:cNvSpPr>
            <p:nvPr/>
          </p:nvSpPr>
          <p:spPr bwMode="auto">
            <a:xfrm>
              <a:off x="7998" y="6656"/>
              <a:ext cx="245" cy="251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9"/>
            <p:cNvSpPr>
              <a:spLocks noChangeArrowheads="1"/>
            </p:cNvSpPr>
            <p:nvPr/>
          </p:nvSpPr>
          <p:spPr bwMode="auto">
            <a:xfrm>
              <a:off x="9101" y="5324"/>
              <a:ext cx="245" cy="25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9101" y="5854"/>
              <a:ext cx="245" cy="2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51"/>
            <p:cNvSpPr>
              <a:spLocks noChangeArrowheads="1"/>
            </p:cNvSpPr>
            <p:nvPr/>
          </p:nvSpPr>
          <p:spPr bwMode="auto">
            <a:xfrm>
              <a:off x="9101" y="6383"/>
              <a:ext cx="245" cy="25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 flipV="1">
              <a:off x="4160" y="4693"/>
              <a:ext cx="1392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4160" y="5167"/>
              <a:ext cx="1392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54"/>
            <p:cNvSpPr>
              <a:spLocks noChangeShapeType="1"/>
            </p:cNvSpPr>
            <p:nvPr/>
          </p:nvSpPr>
          <p:spPr bwMode="auto">
            <a:xfrm>
              <a:off x="4179" y="5167"/>
              <a:ext cx="1401" cy="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4167" y="5173"/>
              <a:ext cx="1385" cy="1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4188" y="5187"/>
              <a:ext cx="1383" cy="1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4167" y="5157"/>
              <a:ext cx="1413" cy="20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58"/>
            <p:cNvSpPr>
              <a:spLocks noChangeShapeType="1"/>
            </p:cNvSpPr>
            <p:nvPr/>
          </p:nvSpPr>
          <p:spPr bwMode="auto">
            <a:xfrm flipV="1">
              <a:off x="4179" y="4684"/>
              <a:ext cx="1373" cy="9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59"/>
            <p:cNvSpPr>
              <a:spLocks noChangeShapeType="1"/>
            </p:cNvSpPr>
            <p:nvPr/>
          </p:nvSpPr>
          <p:spPr bwMode="auto">
            <a:xfrm flipV="1">
              <a:off x="4188" y="5176"/>
              <a:ext cx="1338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7" name="Line 60"/>
            <p:cNvSpPr>
              <a:spLocks noChangeShapeType="1"/>
            </p:cNvSpPr>
            <p:nvPr/>
          </p:nvSpPr>
          <p:spPr bwMode="auto">
            <a:xfrm>
              <a:off x="4171" y="5676"/>
              <a:ext cx="1381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4216" y="5690"/>
              <a:ext cx="1348" cy="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>
              <a:off x="4167" y="5669"/>
              <a:ext cx="1413" cy="10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>
              <a:off x="4171" y="6177"/>
              <a:ext cx="1381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4216" y="5671"/>
              <a:ext cx="1364" cy="15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2" name="Line 65"/>
            <p:cNvSpPr>
              <a:spLocks noChangeShapeType="1"/>
            </p:cNvSpPr>
            <p:nvPr/>
          </p:nvSpPr>
          <p:spPr bwMode="auto">
            <a:xfrm flipV="1">
              <a:off x="4167" y="4684"/>
              <a:ext cx="1385" cy="1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3" name="Line 66"/>
            <p:cNvSpPr>
              <a:spLocks noChangeShapeType="1"/>
            </p:cNvSpPr>
            <p:nvPr/>
          </p:nvSpPr>
          <p:spPr bwMode="auto">
            <a:xfrm flipV="1">
              <a:off x="4179" y="5178"/>
              <a:ext cx="1373" cy="1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4" name="Line 67"/>
            <p:cNvSpPr>
              <a:spLocks noChangeShapeType="1"/>
            </p:cNvSpPr>
            <p:nvPr/>
          </p:nvSpPr>
          <p:spPr bwMode="auto">
            <a:xfrm flipV="1">
              <a:off x="4204" y="5727"/>
              <a:ext cx="1376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5" name="Line 68"/>
            <p:cNvSpPr>
              <a:spLocks noChangeShapeType="1"/>
            </p:cNvSpPr>
            <p:nvPr/>
          </p:nvSpPr>
          <p:spPr bwMode="auto">
            <a:xfrm>
              <a:off x="4179" y="6191"/>
              <a:ext cx="1347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6" name="Line 69"/>
            <p:cNvSpPr>
              <a:spLocks noChangeShapeType="1"/>
            </p:cNvSpPr>
            <p:nvPr/>
          </p:nvSpPr>
          <p:spPr bwMode="auto">
            <a:xfrm>
              <a:off x="4171" y="6177"/>
              <a:ext cx="1373" cy="10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7" name="Line 70"/>
            <p:cNvSpPr>
              <a:spLocks noChangeShapeType="1"/>
            </p:cNvSpPr>
            <p:nvPr/>
          </p:nvSpPr>
          <p:spPr bwMode="auto">
            <a:xfrm flipV="1">
              <a:off x="4179" y="4684"/>
              <a:ext cx="1385" cy="2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8" name="Line 71"/>
            <p:cNvSpPr>
              <a:spLocks noChangeShapeType="1"/>
            </p:cNvSpPr>
            <p:nvPr/>
          </p:nvSpPr>
          <p:spPr bwMode="auto">
            <a:xfrm flipV="1">
              <a:off x="4179" y="5187"/>
              <a:ext cx="1365" cy="1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9" name="Line 72"/>
            <p:cNvSpPr>
              <a:spLocks noChangeShapeType="1"/>
            </p:cNvSpPr>
            <p:nvPr/>
          </p:nvSpPr>
          <p:spPr bwMode="auto">
            <a:xfrm flipV="1">
              <a:off x="4167" y="5727"/>
              <a:ext cx="1397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0" name="Line 73"/>
            <p:cNvSpPr>
              <a:spLocks noChangeShapeType="1"/>
            </p:cNvSpPr>
            <p:nvPr/>
          </p:nvSpPr>
          <p:spPr bwMode="auto">
            <a:xfrm flipV="1">
              <a:off x="4179" y="6243"/>
              <a:ext cx="1373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1" name="Line 74"/>
            <p:cNvSpPr>
              <a:spLocks noChangeShapeType="1"/>
            </p:cNvSpPr>
            <p:nvPr/>
          </p:nvSpPr>
          <p:spPr bwMode="auto">
            <a:xfrm>
              <a:off x="4148" y="6738"/>
              <a:ext cx="1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2" name="Line 75"/>
            <p:cNvSpPr>
              <a:spLocks noChangeShapeType="1"/>
            </p:cNvSpPr>
            <p:nvPr/>
          </p:nvSpPr>
          <p:spPr bwMode="auto">
            <a:xfrm>
              <a:off x="4188" y="6751"/>
              <a:ext cx="1404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3" name="Line 76"/>
            <p:cNvSpPr>
              <a:spLocks noChangeShapeType="1"/>
            </p:cNvSpPr>
            <p:nvPr/>
          </p:nvSpPr>
          <p:spPr bwMode="auto">
            <a:xfrm>
              <a:off x="8243" y="5212"/>
              <a:ext cx="851" cy="7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4" name="Line 77"/>
            <p:cNvSpPr>
              <a:spLocks noChangeShapeType="1"/>
            </p:cNvSpPr>
            <p:nvPr/>
          </p:nvSpPr>
          <p:spPr bwMode="auto">
            <a:xfrm>
              <a:off x="8274" y="5240"/>
              <a:ext cx="818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" name="Line 78"/>
            <p:cNvSpPr>
              <a:spLocks noChangeShapeType="1"/>
            </p:cNvSpPr>
            <p:nvPr/>
          </p:nvSpPr>
          <p:spPr bwMode="auto">
            <a:xfrm>
              <a:off x="8243" y="5212"/>
              <a:ext cx="834" cy="1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6" name="Line 79"/>
            <p:cNvSpPr>
              <a:spLocks noChangeShapeType="1"/>
            </p:cNvSpPr>
            <p:nvPr/>
          </p:nvSpPr>
          <p:spPr bwMode="auto">
            <a:xfrm flipV="1">
              <a:off x="8258" y="5466"/>
              <a:ext cx="834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7" name="Line 80"/>
            <p:cNvSpPr>
              <a:spLocks noChangeShapeType="1"/>
            </p:cNvSpPr>
            <p:nvPr/>
          </p:nvSpPr>
          <p:spPr bwMode="auto">
            <a:xfrm>
              <a:off x="8258" y="5740"/>
              <a:ext cx="81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8" name="Line 81"/>
            <p:cNvSpPr>
              <a:spLocks noChangeShapeType="1"/>
            </p:cNvSpPr>
            <p:nvPr/>
          </p:nvSpPr>
          <p:spPr bwMode="auto">
            <a:xfrm>
              <a:off x="8355" y="5788"/>
              <a:ext cx="836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9" name="Line 82"/>
            <p:cNvSpPr>
              <a:spLocks noChangeShapeType="1"/>
            </p:cNvSpPr>
            <p:nvPr/>
          </p:nvSpPr>
          <p:spPr bwMode="auto">
            <a:xfrm flipV="1">
              <a:off x="8243" y="5941"/>
              <a:ext cx="806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0" name="Line 83"/>
            <p:cNvSpPr>
              <a:spLocks noChangeShapeType="1"/>
            </p:cNvSpPr>
            <p:nvPr/>
          </p:nvSpPr>
          <p:spPr bwMode="auto">
            <a:xfrm flipV="1">
              <a:off x="8243" y="5438"/>
              <a:ext cx="851" cy="7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1" name="Line 84"/>
            <p:cNvSpPr>
              <a:spLocks noChangeShapeType="1"/>
            </p:cNvSpPr>
            <p:nvPr/>
          </p:nvSpPr>
          <p:spPr bwMode="auto">
            <a:xfrm>
              <a:off x="8243" y="6227"/>
              <a:ext cx="851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2" name="Line 85"/>
            <p:cNvSpPr>
              <a:spLocks noChangeShapeType="1"/>
            </p:cNvSpPr>
            <p:nvPr/>
          </p:nvSpPr>
          <p:spPr bwMode="auto">
            <a:xfrm flipV="1">
              <a:off x="8267" y="5466"/>
              <a:ext cx="825" cy="1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3" name="Line 86"/>
            <p:cNvSpPr>
              <a:spLocks noChangeShapeType="1"/>
            </p:cNvSpPr>
            <p:nvPr/>
          </p:nvSpPr>
          <p:spPr bwMode="auto">
            <a:xfrm flipV="1">
              <a:off x="8258" y="5941"/>
              <a:ext cx="836" cy="8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4" name="Line 87"/>
            <p:cNvSpPr>
              <a:spLocks noChangeShapeType="1"/>
            </p:cNvSpPr>
            <p:nvPr/>
          </p:nvSpPr>
          <p:spPr bwMode="auto">
            <a:xfrm flipV="1">
              <a:off x="8258" y="6499"/>
              <a:ext cx="834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5" name="Line 88"/>
            <p:cNvSpPr>
              <a:spLocks noChangeShapeType="1"/>
            </p:cNvSpPr>
            <p:nvPr/>
          </p:nvSpPr>
          <p:spPr bwMode="auto">
            <a:xfrm>
              <a:off x="5817" y="4638"/>
              <a:ext cx="2181" cy="5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6" name="Line 89"/>
            <p:cNvSpPr>
              <a:spLocks noChangeShapeType="1"/>
            </p:cNvSpPr>
            <p:nvPr/>
          </p:nvSpPr>
          <p:spPr bwMode="auto">
            <a:xfrm>
              <a:off x="5829" y="5178"/>
              <a:ext cx="2158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7" name="Line 90"/>
            <p:cNvSpPr>
              <a:spLocks noChangeShapeType="1"/>
            </p:cNvSpPr>
            <p:nvPr/>
          </p:nvSpPr>
          <p:spPr bwMode="auto">
            <a:xfrm>
              <a:off x="5829" y="5703"/>
              <a:ext cx="2158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8" name="Line 91"/>
            <p:cNvSpPr>
              <a:spLocks noChangeShapeType="1"/>
            </p:cNvSpPr>
            <p:nvPr/>
          </p:nvSpPr>
          <p:spPr bwMode="auto">
            <a:xfrm>
              <a:off x="5832" y="6248"/>
              <a:ext cx="2159" cy="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9" name="Line 92"/>
            <p:cNvSpPr>
              <a:spLocks noChangeShapeType="1"/>
            </p:cNvSpPr>
            <p:nvPr/>
          </p:nvSpPr>
          <p:spPr bwMode="auto">
            <a:xfrm>
              <a:off x="5831" y="4641"/>
              <a:ext cx="2160" cy="1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0" name="Line 93"/>
            <p:cNvSpPr>
              <a:spLocks noChangeShapeType="1"/>
            </p:cNvSpPr>
            <p:nvPr/>
          </p:nvSpPr>
          <p:spPr bwMode="auto">
            <a:xfrm>
              <a:off x="5829" y="6738"/>
              <a:ext cx="2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1" name="Line 94"/>
            <p:cNvSpPr>
              <a:spLocks noChangeShapeType="1"/>
            </p:cNvSpPr>
            <p:nvPr/>
          </p:nvSpPr>
          <p:spPr bwMode="auto">
            <a:xfrm flipV="1">
              <a:off x="5820" y="6790"/>
              <a:ext cx="2167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2" name="Line 95"/>
            <p:cNvSpPr>
              <a:spLocks noChangeShapeType="1"/>
            </p:cNvSpPr>
            <p:nvPr/>
          </p:nvSpPr>
          <p:spPr bwMode="auto">
            <a:xfrm flipV="1">
              <a:off x="5841" y="6254"/>
              <a:ext cx="2157" cy="9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3" name="Line 96"/>
            <p:cNvSpPr>
              <a:spLocks noChangeShapeType="1"/>
            </p:cNvSpPr>
            <p:nvPr/>
          </p:nvSpPr>
          <p:spPr bwMode="auto">
            <a:xfrm>
              <a:off x="5829" y="5183"/>
              <a:ext cx="2179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4" name="Line 97"/>
            <p:cNvSpPr>
              <a:spLocks noChangeShapeType="1"/>
            </p:cNvSpPr>
            <p:nvPr/>
          </p:nvSpPr>
          <p:spPr bwMode="auto">
            <a:xfrm>
              <a:off x="5822" y="5703"/>
              <a:ext cx="2165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5" name="Line 98"/>
            <p:cNvSpPr>
              <a:spLocks noChangeShapeType="1"/>
            </p:cNvSpPr>
            <p:nvPr/>
          </p:nvSpPr>
          <p:spPr bwMode="auto">
            <a:xfrm flipV="1">
              <a:off x="5850" y="5727"/>
              <a:ext cx="2148" cy="1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6" name="Line 99"/>
            <p:cNvSpPr>
              <a:spLocks noChangeShapeType="1"/>
            </p:cNvSpPr>
            <p:nvPr/>
          </p:nvSpPr>
          <p:spPr bwMode="auto">
            <a:xfrm flipV="1">
              <a:off x="5853" y="5212"/>
              <a:ext cx="2125" cy="10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7" name="Line 100"/>
            <p:cNvSpPr>
              <a:spLocks noChangeShapeType="1"/>
            </p:cNvSpPr>
            <p:nvPr/>
          </p:nvSpPr>
          <p:spPr bwMode="auto">
            <a:xfrm>
              <a:off x="5820" y="5173"/>
              <a:ext cx="2158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8" name="Line 101"/>
            <p:cNvSpPr>
              <a:spLocks noChangeShapeType="1"/>
            </p:cNvSpPr>
            <p:nvPr/>
          </p:nvSpPr>
          <p:spPr bwMode="auto">
            <a:xfrm>
              <a:off x="5825" y="5701"/>
              <a:ext cx="2159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9" name="Line 102"/>
            <p:cNvSpPr>
              <a:spLocks noChangeShapeType="1"/>
            </p:cNvSpPr>
            <p:nvPr/>
          </p:nvSpPr>
          <p:spPr bwMode="auto">
            <a:xfrm>
              <a:off x="5829" y="6215"/>
              <a:ext cx="2158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0" name="Line 103"/>
            <p:cNvSpPr>
              <a:spLocks noChangeShapeType="1"/>
            </p:cNvSpPr>
            <p:nvPr/>
          </p:nvSpPr>
          <p:spPr bwMode="auto">
            <a:xfrm>
              <a:off x="5820" y="4639"/>
              <a:ext cx="2171" cy="1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1" name="Line 104"/>
            <p:cNvSpPr>
              <a:spLocks noChangeShapeType="1"/>
            </p:cNvSpPr>
            <p:nvPr/>
          </p:nvSpPr>
          <p:spPr bwMode="auto">
            <a:xfrm>
              <a:off x="5825" y="5187"/>
              <a:ext cx="2122" cy="15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2" name="Line 105"/>
            <p:cNvSpPr>
              <a:spLocks noChangeShapeType="1"/>
            </p:cNvSpPr>
            <p:nvPr/>
          </p:nvSpPr>
          <p:spPr bwMode="auto">
            <a:xfrm flipV="1">
              <a:off x="5838" y="5740"/>
              <a:ext cx="2149" cy="1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3" name="Line 106"/>
            <p:cNvSpPr>
              <a:spLocks noChangeShapeType="1"/>
            </p:cNvSpPr>
            <p:nvPr/>
          </p:nvSpPr>
          <p:spPr bwMode="auto">
            <a:xfrm flipV="1">
              <a:off x="5832" y="5212"/>
              <a:ext cx="2146" cy="1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4" name="Line 107"/>
            <p:cNvSpPr>
              <a:spLocks noChangeShapeType="1"/>
            </p:cNvSpPr>
            <p:nvPr/>
          </p:nvSpPr>
          <p:spPr bwMode="auto">
            <a:xfrm>
              <a:off x="5824" y="4648"/>
              <a:ext cx="2163" cy="2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5" name="Line 108"/>
            <p:cNvSpPr>
              <a:spLocks noChangeShapeType="1"/>
            </p:cNvSpPr>
            <p:nvPr/>
          </p:nvSpPr>
          <p:spPr bwMode="auto">
            <a:xfrm flipV="1">
              <a:off x="5832" y="5212"/>
              <a:ext cx="2166" cy="20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6" name="Line 109"/>
            <p:cNvSpPr>
              <a:spLocks noChangeShapeType="1"/>
            </p:cNvSpPr>
            <p:nvPr/>
          </p:nvSpPr>
          <p:spPr bwMode="auto">
            <a:xfrm flipV="1">
              <a:off x="5832" y="5212"/>
              <a:ext cx="2166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7" name="Line 110"/>
            <p:cNvSpPr>
              <a:spLocks noChangeShapeType="1"/>
            </p:cNvSpPr>
            <p:nvPr/>
          </p:nvSpPr>
          <p:spPr bwMode="auto">
            <a:xfrm flipV="1">
              <a:off x="5815" y="5719"/>
              <a:ext cx="2176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8" name="Line 111"/>
            <p:cNvSpPr>
              <a:spLocks noChangeShapeType="1"/>
            </p:cNvSpPr>
            <p:nvPr/>
          </p:nvSpPr>
          <p:spPr bwMode="auto">
            <a:xfrm flipV="1">
              <a:off x="5829" y="6254"/>
              <a:ext cx="2155" cy="4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9" name="Text Box 112"/>
            <p:cNvSpPr txBox="1">
              <a:spLocks noChangeArrowheads="1"/>
            </p:cNvSpPr>
            <p:nvPr/>
          </p:nvSpPr>
          <p:spPr bwMode="auto">
            <a:xfrm>
              <a:off x="2828" y="7739"/>
              <a:ext cx="1883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602" tIns="29801" rIns="59602" bIns="298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Input nodes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0" name="Text Box 113"/>
            <p:cNvSpPr txBox="1">
              <a:spLocks noChangeArrowheads="1"/>
            </p:cNvSpPr>
            <p:nvPr/>
          </p:nvSpPr>
          <p:spPr bwMode="auto">
            <a:xfrm>
              <a:off x="5592" y="8146"/>
              <a:ext cx="217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602" tIns="29801" rIns="59602" bIns="298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Hidden nodes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1" name="Text Box 114"/>
            <p:cNvSpPr txBox="1">
              <a:spLocks noChangeArrowheads="1"/>
            </p:cNvSpPr>
            <p:nvPr/>
          </p:nvSpPr>
          <p:spPr bwMode="auto">
            <a:xfrm>
              <a:off x="8538" y="7739"/>
              <a:ext cx="211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602" tIns="29801" rIns="59602" bIns="298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Output nodes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2" name="AutoShape 115"/>
            <p:cNvSpPr>
              <a:spLocks noChangeArrowheads="1"/>
            </p:cNvSpPr>
            <p:nvPr/>
          </p:nvSpPr>
          <p:spPr bwMode="auto">
            <a:xfrm>
              <a:off x="8939" y="4901"/>
              <a:ext cx="574" cy="213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33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3" name="AutoShape 116"/>
            <p:cNvSpPr>
              <a:spLocks noChangeArrowheads="1"/>
            </p:cNvSpPr>
            <p:nvPr/>
          </p:nvSpPr>
          <p:spPr bwMode="auto">
            <a:xfrm>
              <a:off x="7824" y="4901"/>
              <a:ext cx="574" cy="213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33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4" name="AutoShape 117"/>
            <p:cNvSpPr>
              <a:spLocks noChangeArrowheads="1"/>
            </p:cNvSpPr>
            <p:nvPr/>
          </p:nvSpPr>
          <p:spPr bwMode="auto">
            <a:xfrm>
              <a:off x="5403" y="4314"/>
              <a:ext cx="574" cy="331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33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5" name="AutoShape 118"/>
            <p:cNvSpPr>
              <a:spLocks noChangeArrowheads="1"/>
            </p:cNvSpPr>
            <p:nvPr/>
          </p:nvSpPr>
          <p:spPr bwMode="auto">
            <a:xfrm>
              <a:off x="3745" y="4901"/>
              <a:ext cx="573" cy="213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33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6" name="Line 119"/>
            <p:cNvSpPr>
              <a:spLocks noChangeShapeType="1"/>
            </p:cNvSpPr>
            <p:nvPr/>
          </p:nvSpPr>
          <p:spPr bwMode="auto">
            <a:xfrm flipV="1">
              <a:off x="3745" y="7128"/>
              <a:ext cx="179" cy="5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7" name="Line 120"/>
            <p:cNvSpPr>
              <a:spLocks noChangeShapeType="1"/>
            </p:cNvSpPr>
            <p:nvPr/>
          </p:nvSpPr>
          <p:spPr bwMode="auto">
            <a:xfrm flipH="1" flipV="1">
              <a:off x="5810" y="7778"/>
              <a:ext cx="40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8" name="Line 121"/>
            <p:cNvSpPr>
              <a:spLocks noChangeShapeType="1"/>
            </p:cNvSpPr>
            <p:nvPr/>
          </p:nvSpPr>
          <p:spPr bwMode="auto">
            <a:xfrm flipV="1">
              <a:off x="6210" y="7128"/>
              <a:ext cx="1798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9" name="Line 122"/>
            <p:cNvSpPr>
              <a:spLocks noChangeShapeType="1"/>
            </p:cNvSpPr>
            <p:nvPr/>
          </p:nvSpPr>
          <p:spPr bwMode="auto">
            <a:xfrm flipV="1">
              <a:off x="9346" y="7208"/>
              <a:ext cx="0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0" name="Line 123"/>
            <p:cNvSpPr>
              <a:spLocks noChangeShapeType="1"/>
            </p:cNvSpPr>
            <p:nvPr/>
          </p:nvSpPr>
          <p:spPr bwMode="auto">
            <a:xfrm flipV="1">
              <a:off x="4902" y="7037"/>
              <a:ext cx="83" cy="1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1" name="Text Box 124"/>
            <p:cNvSpPr txBox="1">
              <a:spLocks noChangeArrowheads="1"/>
            </p:cNvSpPr>
            <p:nvPr/>
          </p:nvSpPr>
          <p:spPr bwMode="auto">
            <a:xfrm>
              <a:off x="3924" y="8402"/>
              <a:ext cx="198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602" tIns="29801" rIns="59602" bIns="298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Arial" pitchFamily="34" charset="0"/>
                  <a:cs typeface="Cordia New" pitchFamily="34" charset="-34"/>
                </a:rPr>
                <a:t>Connections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6242" name="Object 6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60469"/>
              </p:ext>
            </p:extLst>
          </p:nvPr>
        </p:nvGraphicFramePr>
        <p:xfrm>
          <a:off x="2682874" y="5516562"/>
          <a:ext cx="4277585" cy="79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4" imgW="3288960" imgH="609480" progId="Equation.3">
                  <p:embed/>
                </p:oleObj>
              </mc:Choice>
              <mc:Fallback>
                <p:oleObj name="Equation" r:id="rId4" imgW="3288960" imgH="60948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4" y="5516562"/>
                        <a:ext cx="4277585" cy="7927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8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Neural network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US" dirty="0" smtClean="0"/>
              <a:t>ALVINN drives 70 mph on highways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3" t="25603" r="45921" b="56400"/>
          <a:stretch/>
        </p:blipFill>
        <p:spPr bwMode="auto">
          <a:xfrm>
            <a:off x="514039" y="1844824"/>
            <a:ext cx="3033485" cy="230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6" t="47729" r="58739" b="24593"/>
          <a:stretch/>
        </p:blipFill>
        <p:spPr bwMode="auto">
          <a:xfrm>
            <a:off x="4932040" y="1844824"/>
            <a:ext cx="3015456" cy="354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09349" y="6516368"/>
            <a:ext cx="223465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credit 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T.Michell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application</a:t>
            </a:r>
            <a:endParaRPr lang="en-US" dirty="0"/>
          </a:p>
        </p:txBody>
      </p:sp>
      <p:pic>
        <p:nvPicPr>
          <p:cNvPr id="4" name="lenet-reencoded-Dec2009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35059"/>
            <a:ext cx="7449840" cy="496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80662" y="6516368"/>
            <a:ext cx="249164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credit 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Andraw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Ng.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8326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9" descr="activation functions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2240" y="3441965"/>
            <a:ext cx="3483113" cy="1434835"/>
          </a:xfrm>
          <a:prstGeom prst="rect">
            <a:avLst/>
          </a:prstGeom>
        </p:spPr>
      </p:pic>
      <p:grpSp>
        <p:nvGrpSpPr>
          <p:cNvPr id="116" name="Группа 20"/>
          <p:cNvGrpSpPr/>
          <p:nvPr/>
        </p:nvGrpSpPr>
        <p:grpSpPr>
          <a:xfrm>
            <a:off x="1592240" y="1371600"/>
            <a:ext cx="2958152" cy="1905000"/>
            <a:chOff x="5943600" y="838200"/>
            <a:chExt cx="2958152" cy="1905000"/>
          </a:xfrm>
        </p:grpSpPr>
        <p:pic>
          <p:nvPicPr>
            <p:cNvPr id="117" name="Рисунок 6" descr="perceptr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600" y="838200"/>
              <a:ext cx="2720538" cy="1905000"/>
            </a:xfrm>
            <a:prstGeom prst="rect">
              <a:avLst/>
            </a:prstGeom>
          </p:spPr>
        </p:pic>
        <p:sp>
          <p:nvSpPr>
            <p:cNvPr id="118" name="Овал 15"/>
            <p:cNvSpPr/>
            <p:nvPr/>
          </p:nvSpPr>
          <p:spPr>
            <a:xfrm>
              <a:off x="8673152" y="1572904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-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9" name="Овал 16"/>
            <p:cNvSpPr/>
            <p:nvPr/>
          </p:nvSpPr>
          <p:spPr>
            <a:xfrm>
              <a:off x="8665192" y="2411104"/>
              <a:ext cx="228600" cy="228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Прямая со стрелкой 18"/>
            <p:cNvCxnSpPr>
              <a:stCxn id="119" idx="0"/>
              <a:endCxn id="118" idx="4"/>
            </p:cNvCxnSpPr>
            <p:nvPr/>
          </p:nvCxnSpPr>
          <p:spPr>
            <a:xfrm rot="5400000" flipH="1" flipV="1">
              <a:off x="8478672" y="2102324"/>
              <a:ext cx="609600" cy="79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Группа 201"/>
          <p:cNvGrpSpPr/>
          <p:nvPr/>
        </p:nvGrpSpPr>
        <p:grpSpPr>
          <a:xfrm>
            <a:off x="1626720" y="5113360"/>
            <a:ext cx="2718952" cy="1668440"/>
            <a:chOff x="100448" y="838200"/>
            <a:chExt cx="2718952" cy="1668440"/>
          </a:xfrm>
        </p:grpSpPr>
        <p:pic>
          <p:nvPicPr>
            <p:cNvPr id="122" name="Picture 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7371" y="838200"/>
              <a:ext cx="1914525" cy="685800"/>
            </a:xfrm>
            <a:prstGeom prst="rect">
              <a:avLst/>
            </a:prstGeom>
            <a:noFill/>
          </p:spPr>
        </p:pic>
        <p:pic>
          <p:nvPicPr>
            <p:cNvPr id="123" name="Picture 12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7371" y="2133600"/>
              <a:ext cx="1895475" cy="342900"/>
            </a:xfrm>
            <a:prstGeom prst="rect">
              <a:avLst/>
            </a:prstGeom>
            <a:noFill/>
          </p:spPr>
        </p:pic>
        <p:pic>
          <p:nvPicPr>
            <p:cNvPr id="124" name="Picture 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0075" y="1572904"/>
              <a:ext cx="2219325" cy="342900"/>
            </a:xfrm>
            <a:prstGeom prst="rect">
              <a:avLst/>
            </a:prstGeom>
            <a:noFill/>
          </p:spPr>
        </p:pic>
        <p:grpSp>
          <p:nvGrpSpPr>
            <p:cNvPr id="125" name="Группа 32"/>
            <p:cNvGrpSpPr/>
            <p:nvPr/>
          </p:nvGrpSpPr>
          <p:grpSpPr>
            <a:xfrm>
              <a:off x="100448" y="1592240"/>
              <a:ext cx="585352" cy="914400"/>
              <a:chOff x="103496" y="5029200"/>
              <a:chExt cx="585352" cy="914400"/>
            </a:xfrm>
          </p:grpSpPr>
          <p:sp>
            <p:nvSpPr>
              <p:cNvPr id="126" name="Левая фигурная скобка 33"/>
              <p:cNvSpPr/>
              <p:nvPr/>
            </p:nvSpPr>
            <p:spPr>
              <a:xfrm>
                <a:off x="381000" y="5029200"/>
                <a:ext cx="307848" cy="914400"/>
              </a:xfrm>
              <a:prstGeom prst="leftBrac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-132338" y="5347604"/>
                <a:ext cx="810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smtClean="0"/>
                  <a:t>Update</a:t>
                </a:r>
                <a:endParaRPr lang="ru-RU" sz="1600" b="1" dirty="0"/>
              </a:p>
            </p:txBody>
          </p:sp>
        </p:grpSp>
      </p:grpSp>
      <p:cxnSp>
        <p:nvCxnSpPr>
          <p:cNvPr id="128" name="Прямая со стрелкой 325"/>
          <p:cNvCxnSpPr>
            <a:stCxn id="131" idx="0"/>
            <a:endCxn id="153" idx="6"/>
          </p:cNvCxnSpPr>
          <p:nvPr/>
        </p:nvCxnSpPr>
        <p:spPr>
          <a:xfrm rot="5400000" flipH="1" flipV="1">
            <a:off x="5743750" y="5170421"/>
            <a:ext cx="361950" cy="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Группа 333"/>
          <p:cNvGrpSpPr/>
          <p:nvPr/>
        </p:nvGrpSpPr>
        <p:grpSpPr>
          <a:xfrm>
            <a:off x="5576248" y="1389461"/>
            <a:ext cx="3217402" cy="4630339"/>
            <a:chOff x="5576248" y="1066800"/>
            <a:chExt cx="3217402" cy="4630339"/>
          </a:xfrm>
        </p:grpSpPr>
        <p:grpSp>
          <p:nvGrpSpPr>
            <p:cNvPr id="130" name="Группа 320"/>
            <p:cNvGrpSpPr/>
            <p:nvPr/>
          </p:nvGrpSpPr>
          <p:grpSpPr>
            <a:xfrm>
              <a:off x="5709290" y="1066800"/>
              <a:ext cx="2596510" cy="3600450"/>
              <a:chOff x="5951538" y="2782094"/>
              <a:chExt cx="2596510" cy="3600450"/>
            </a:xfrm>
          </p:grpSpPr>
          <p:grpSp>
            <p:nvGrpSpPr>
              <p:cNvPr id="136" name="Группа 307"/>
              <p:cNvGrpSpPr/>
              <p:nvPr/>
            </p:nvGrpSpPr>
            <p:grpSpPr>
              <a:xfrm rot="5400000">
                <a:off x="4871244" y="3862388"/>
                <a:ext cx="3600450" cy="1439862"/>
                <a:chOff x="2916238" y="3862388"/>
                <a:chExt cx="3600450" cy="1439862"/>
              </a:xfrm>
            </p:grpSpPr>
            <p:sp>
              <p:nvSpPr>
                <p:cNvPr id="146" name="Oval 7"/>
                <p:cNvSpPr>
                  <a:spLocks noChangeArrowheads="1"/>
                </p:cNvSpPr>
                <p:nvPr/>
              </p:nvSpPr>
              <p:spPr bwMode="auto">
                <a:xfrm>
                  <a:off x="2916238" y="4870450"/>
                  <a:ext cx="431800" cy="4318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47" name="Oval 8"/>
                <p:cNvSpPr>
                  <a:spLocks noChangeArrowheads="1"/>
                </p:cNvSpPr>
                <p:nvPr/>
              </p:nvSpPr>
              <p:spPr bwMode="auto">
                <a:xfrm>
                  <a:off x="3708400" y="4870450"/>
                  <a:ext cx="431800" cy="4318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48" name="Oval 9"/>
                <p:cNvSpPr>
                  <a:spLocks noChangeArrowheads="1"/>
                </p:cNvSpPr>
                <p:nvPr/>
              </p:nvSpPr>
              <p:spPr bwMode="auto">
                <a:xfrm>
                  <a:off x="4500563" y="4870450"/>
                  <a:ext cx="431800" cy="4318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49" name="Oval 10"/>
                <p:cNvSpPr>
                  <a:spLocks noChangeArrowheads="1"/>
                </p:cNvSpPr>
                <p:nvPr/>
              </p:nvSpPr>
              <p:spPr bwMode="auto">
                <a:xfrm>
                  <a:off x="3563938" y="3862388"/>
                  <a:ext cx="431800" cy="431800"/>
                </a:xfrm>
                <a:prstGeom prst="ellipse">
                  <a:avLst/>
                </a:prstGeom>
                <a:solidFill>
                  <a:srgbClr val="000099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50" name="Oval 11"/>
                <p:cNvSpPr>
                  <a:spLocks noChangeArrowheads="1"/>
                </p:cNvSpPr>
                <p:nvPr/>
              </p:nvSpPr>
              <p:spPr bwMode="auto">
                <a:xfrm>
                  <a:off x="4500563" y="3862388"/>
                  <a:ext cx="431800" cy="431800"/>
                </a:xfrm>
                <a:prstGeom prst="ellipse">
                  <a:avLst/>
                </a:prstGeom>
                <a:solidFill>
                  <a:srgbClr val="000099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51" name="Oval 17"/>
                <p:cNvSpPr>
                  <a:spLocks noChangeArrowheads="1"/>
                </p:cNvSpPr>
                <p:nvPr/>
              </p:nvSpPr>
              <p:spPr bwMode="auto">
                <a:xfrm>
                  <a:off x="5508625" y="3862388"/>
                  <a:ext cx="431800" cy="431800"/>
                </a:xfrm>
                <a:prstGeom prst="ellipse">
                  <a:avLst/>
                </a:prstGeom>
                <a:solidFill>
                  <a:srgbClr val="000099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52" name="Oval 18"/>
                <p:cNvSpPr>
                  <a:spLocks noChangeArrowheads="1"/>
                </p:cNvSpPr>
                <p:nvPr/>
              </p:nvSpPr>
              <p:spPr bwMode="auto">
                <a:xfrm>
                  <a:off x="5292725" y="4870450"/>
                  <a:ext cx="431800" cy="4318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53" name="Oval 19"/>
                <p:cNvSpPr>
                  <a:spLocks noChangeArrowheads="1"/>
                </p:cNvSpPr>
                <p:nvPr/>
              </p:nvSpPr>
              <p:spPr bwMode="auto">
                <a:xfrm>
                  <a:off x="6084888" y="4870450"/>
                  <a:ext cx="431800" cy="4318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cxnSp>
              <p:nvCxnSpPr>
                <p:cNvPr id="154" name="AutoShape 23"/>
                <p:cNvCxnSpPr>
                  <a:cxnSpLocks noChangeShapeType="1"/>
                  <a:stCxn id="148" idx="0"/>
                  <a:endCxn id="150" idx="4"/>
                </p:cNvCxnSpPr>
                <p:nvPr/>
              </p:nvCxnSpPr>
              <p:spPr bwMode="auto">
                <a:xfrm flipV="1">
                  <a:off x="4716463" y="4308475"/>
                  <a:ext cx="0" cy="5476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55" name="AutoShape 24"/>
                <p:cNvCxnSpPr>
                  <a:cxnSpLocks noChangeShapeType="1"/>
                  <a:stCxn id="147" idx="0"/>
                  <a:endCxn id="149" idx="4"/>
                </p:cNvCxnSpPr>
                <p:nvPr/>
              </p:nvCxnSpPr>
              <p:spPr bwMode="auto">
                <a:xfrm flipH="1" flipV="1">
                  <a:off x="3779838" y="4308475"/>
                  <a:ext cx="144462" cy="5476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56" name="AutoShape 25"/>
                <p:cNvCxnSpPr>
                  <a:cxnSpLocks noChangeShapeType="1"/>
                  <a:stCxn id="152" idx="0"/>
                  <a:endCxn id="151" idx="4"/>
                </p:cNvCxnSpPr>
                <p:nvPr/>
              </p:nvCxnSpPr>
              <p:spPr bwMode="auto">
                <a:xfrm rot="16200000">
                  <a:off x="5328444" y="4474369"/>
                  <a:ext cx="576262" cy="2159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57" name="AutoShape 30"/>
                <p:cNvCxnSpPr>
                  <a:cxnSpLocks noChangeShapeType="1"/>
                  <a:stCxn id="146" idx="0"/>
                  <a:endCxn id="149" idx="3"/>
                </p:cNvCxnSpPr>
                <p:nvPr/>
              </p:nvCxnSpPr>
              <p:spPr bwMode="auto">
                <a:xfrm flipV="1">
                  <a:off x="3132138" y="4244975"/>
                  <a:ext cx="495300" cy="6111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58" name="AutoShape 31"/>
                <p:cNvCxnSpPr>
                  <a:cxnSpLocks noChangeShapeType="1"/>
                  <a:stCxn id="147" idx="7"/>
                  <a:endCxn id="150" idx="3"/>
                </p:cNvCxnSpPr>
                <p:nvPr/>
              </p:nvCxnSpPr>
              <p:spPr bwMode="auto">
                <a:xfrm flipV="1">
                  <a:off x="4076700" y="4244975"/>
                  <a:ext cx="487363" cy="6746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59" name="AutoShape 32"/>
                <p:cNvCxnSpPr>
                  <a:cxnSpLocks noChangeShapeType="1"/>
                  <a:stCxn id="153" idx="0"/>
                  <a:endCxn id="151" idx="5"/>
                </p:cNvCxnSpPr>
                <p:nvPr/>
              </p:nvCxnSpPr>
              <p:spPr bwMode="auto">
                <a:xfrm rot="16200000" flipV="1">
                  <a:off x="5769239" y="4338902"/>
                  <a:ext cx="639498" cy="42359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60" name="AutoShape 34"/>
                <p:cNvCxnSpPr>
                  <a:cxnSpLocks noChangeShapeType="1"/>
                  <a:stCxn id="148" idx="1"/>
                  <a:endCxn id="149" idx="5"/>
                </p:cNvCxnSpPr>
                <p:nvPr/>
              </p:nvCxnSpPr>
              <p:spPr bwMode="auto">
                <a:xfrm flipH="1" flipV="1">
                  <a:off x="3932238" y="4244975"/>
                  <a:ext cx="631825" cy="6746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61" name="AutoShape 35"/>
                <p:cNvCxnSpPr>
                  <a:cxnSpLocks noChangeShapeType="1"/>
                  <a:stCxn id="152" idx="1"/>
                  <a:endCxn id="150" idx="5"/>
                </p:cNvCxnSpPr>
                <p:nvPr/>
              </p:nvCxnSpPr>
              <p:spPr bwMode="auto">
                <a:xfrm flipH="1" flipV="1">
                  <a:off x="4868863" y="4244975"/>
                  <a:ext cx="487362" cy="6746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62" name="AutoShape 42"/>
                <p:cNvCxnSpPr>
                  <a:cxnSpLocks noChangeShapeType="1"/>
                  <a:stCxn id="148" idx="7"/>
                  <a:endCxn id="151" idx="3"/>
                </p:cNvCxnSpPr>
                <p:nvPr/>
              </p:nvCxnSpPr>
              <p:spPr bwMode="auto">
                <a:xfrm rot="16200000">
                  <a:off x="4869127" y="4230952"/>
                  <a:ext cx="702734" cy="70273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63" name="AutoShape 44"/>
                <p:cNvCxnSpPr>
                  <a:cxnSpLocks noChangeShapeType="1"/>
                  <a:stCxn id="146" idx="7"/>
                  <a:endCxn id="150" idx="2"/>
                </p:cNvCxnSpPr>
                <p:nvPr/>
              </p:nvCxnSpPr>
              <p:spPr bwMode="auto">
                <a:xfrm flipV="1">
                  <a:off x="3284538" y="4078288"/>
                  <a:ext cx="1201737" cy="84137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64" name="AutoShape 45"/>
                <p:cNvCxnSpPr>
                  <a:cxnSpLocks noChangeShapeType="1"/>
                  <a:stCxn id="153" idx="1"/>
                  <a:endCxn id="150" idx="6"/>
                </p:cNvCxnSpPr>
                <p:nvPr/>
              </p:nvCxnSpPr>
              <p:spPr bwMode="auto">
                <a:xfrm flipH="1" flipV="1">
                  <a:off x="4946650" y="4078288"/>
                  <a:ext cx="1201738" cy="84137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65" name="Oval 57"/>
                <p:cNvSpPr>
                  <a:spLocks noChangeArrowheads="1"/>
                </p:cNvSpPr>
                <p:nvPr/>
              </p:nvSpPr>
              <p:spPr bwMode="auto">
                <a:xfrm>
                  <a:off x="4356100" y="4365625"/>
                  <a:ext cx="144463" cy="144463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6" name="Oval 58"/>
                <p:cNvSpPr>
                  <a:spLocks noChangeArrowheads="1"/>
                </p:cNvSpPr>
                <p:nvPr/>
              </p:nvSpPr>
              <p:spPr bwMode="auto">
                <a:xfrm>
                  <a:off x="4932363" y="4365625"/>
                  <a:ext cx="144462" cy="14446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7" name="Oval 59"/>
                <p:cNvSpPr>
                  <a:spLocks noChangeArrowheads="1"/>
                </p:cNvSpPr>
                <p:nvPr/>
              </p:nvSpPr>
              <p:spPr bwMode="auto">
                <a:xfrm>
                  <a:off x="4645025" y="4437063"/>
                  <a:ext cx="144463" cy="14446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137" name="Двойная стрелка влево/вправо 309"/>
              <p:cNvSpPr/>
              <p:nvPr/>
            </p:nvSpPr>
            <p:spPr>
              <a:xfrm>
                <a:off x="7467740" y="3526808"/>
                <a:ext cx="582164" cy="253141"/>
              </a:xfrm>
              <a:prstGeom prst="left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Oval 10"/>
              <p:cNvSpPr>
                <a:spLocks noChangeArrowheads="1"/>
              </p:cNvSpPr>
              <p:nvPr/>
            </p:nvSpPr>
            <p:spPr bwMode="auto">
              <a:xfrm rot="5400000">
                <a:off x="8102600" y="3429000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 dirty="0"/>
              </a:p>
            </p:txBody>
          </p:sp>
          <p:sp>
            <p:nvSpPr>
              <p:cNvPr id="139" name="Oval 11"/>
              <p:cNvSpPr>
                <a:spLocks noChangeArrowheads="1"/>
              </p:cNvSpPr>
              <p:nvPr/>
            </p:nvSpPr>
            <p:spPr bwMode="auto">
              <a:xfrm rot="5400000">
                <a:off x="8102600" y="4365625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40" name="Oval 17"/>
              <p:cNvSpPr>
                <a:spLocks noChangeArrowheads="1"/>
              </p:cNvSpPr>
              <p:nvPr/>
            </p:nvSpPr>
            <p:spPr bwMode="auto">
              <a:xfrm rot="5400000">
                <a:off x="8102600" y="5373687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41" name="Двойная стрелка влево/вправо 315"/>
              <p:cNvSpPr/>
              <p:nvPr/>
            </p:nvSpPr>
            <p:spPr>
              <a:xfrm>
                <a:off x="7467600" y="4471259"/>
                <a:ext cx="582164" cy="253141"/>
              </a:xfrm>
              <a:prstGeom prst="left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2" name="Двойная стрелка влево/вправо 316"/>
              <p:cNvSpPr/>
              <p:nvPr/>
            </p:nvSpPr>
            <p:spPr>
              <a:xfrm>
                <a:off x="7467600" y="5461859"/>
                <a:ext cx="582164" cy="253141"/>
              </a:xfrm>
              <a:prstGeom prst="left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116520" y="3454316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D</a:t>
                </a:r>
                <a:r>
                  <a:rPr lang="en-GB" sz="1600" b="1" dirty="0" smtClean="0"/>
                  <a:t>0</a:t>
                </a:r>
                <a:endParaRPr lang="ru-RU" b="1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090848" y="439032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D</a:t>
                </a:r>
                <a:r>
                  <a:rPr lang="en-GB" sz="1600" b="1" dirty="0" smtClean="0"/>
                  <a:t>1</a:t>
                </a:r>
                <a:endParaRPr lang="ru-RU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106768" y="539457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D</a:t>
                </a:r>
                <a:r>
                  <a:rPr lang="en-GB" sz="1600" b="1" dirty="0" smtClean="0"/>
                  <a:t>2</a:t>
                </a:r>
                <a:endParaRPr lang="ru-RU" b="1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5576248" y="5029200"/>
              <a:ext cx="696024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Input</a:t>
              </a:r>
            </a:p>
            <a:p>
              <a:r>
                <a:rPr lang="en-GB" b="1" dirty="0" smtClean="0"/>
                <a:t>Layer</a:t>
              </a:r>
              <a:endParaRPr lang="ru-RU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98608" y="5050808"/>
              <a:ext cx="870751" cy="646331"/>
            </a:xfrm>
            <a:prstGeom prst="rect">
              <a:avLst/>
            </a:prstGeom>
            <a:solidFill>
              <a:srgbClr val="000099"/>
            </a:solidFill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Output</a:t>
              </a:r>
            </a:p>
            <a:p>
              <a:r>
                <a:rPr lang="en-GB" b="1" dirty="0" smtClean="0"/>
                <a:t>Layer</a:t>
              </a:r>
              <a:endParaRPr lang="ru-RU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13016" y="5202064"/>
              <a:ext cx="138063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Destinations</a:t>
              </a:r>
              <a:endParaRPr lang="ru-RU" b="1" dirty="0"/>
            </a:p>
          </p:txBody>
        </p:sp>
        <p:cxnSp>
          <p:nvCxnSpPr>
            <p:cNvPr id="134" name="Прямая со стрелкой 327"/>
            <p:cNvCxnSpPr>
              <a:stCxn id="132" idx="0"/>
              <a:endCxn id="151" idx="6"/>
            </p:cNvCxnSpPr>
            <p:nvPr/>
          </p:nvCxnSpPr>
          <p:spPr>
            <a:xfrm rot="16200000" flipV="1">
              <a:off x="6453708" y="4570532"/>
              <a:ext cx="959821" cy="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329"/>
            <p:cNvCxnSpPr>
              <a:stCxn id="133" idx="0"/>
              <a:endCxn id="140" idx="6"/>
            </p:cNvCxnSpPr>
            <p:nvPr/>
          </p:nvCxnSpPr>
          <p:spPr>
            <a:xfrm rot="16200000" flipV="1">
              <a:off x="7533858" y="4632588"/>
              <a:ext cx="1111871" cy="27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/>
          <p:cNvSpPr txBox="1"/>
          <p:nvPr/>
        </p:nvSpPr>
        <p:spPr>
          <a:xfrm>
            <a:off x="152400" y="2057400"/>
            <a:ext cx="13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Perceptron:</a:t>
            </a:r>
            <a:endParaRPr lang="ru-RU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87656" y="397406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Activation</a:t>
            </a:r>
          </a:p>
          <a:p>
            <a:r>
              <a:rPr lang="en-GB" b="1" dirty="0" smtClean="0"/>
              <a:t>functions:</a:t>
            </a:r>
            <a:endParaRPr lang="ru-RU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228600" y="534196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Learning:</a:t>
            </a:r>
            <a:endParaRPr lang="ru-RU" b="1" dirty="0"/>
          </a:p>
        </p:txBody>
      </p:sp>
      <p:sp>
        <p:nvSpPr>
          <p:cNvPr id="171" name="Прямоугольник 334"/>
          <p:cNvSpPr/>
          <p:nvPr/>
        </p:nvSpPr>
        <p:spPr>
          <a:xfrm>
            <a:off x="429064" y="6833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006600"/>
                </a:solidFill>
              </a:rPr>
              <a:t>The Perceptron was introduced in 1957 by </a:t>
            </a:r>
          </a:p>
          <a:p>
            <a:r>
              <a:rPr lang="en-GB" b="1" dirty="0" smtClean="0">
                <a:solidFill>
                  <a:srgbClr val="006600"/>
                </a:solidFill>
              </a:rPr>
              <a:t>Frank Rosenblatt.</a:t>
            </a:r>
          </a:p>
        </p:txBody>
      </p:sp>
      <p:sp>
        <p:nvSpPr>
          <p:cNvPr id="172" name="Заголовок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simplest model- the Perceptron</a:t>
            </a:r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6283632" y="6516368"/>
            <a:ext cx="29020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credit : Geoffrey Hinton</a:t>
            </a:r>
          </a:p>
        </p:txBody>
      </p:sp>
    </p:spTree>
    <p:extLst>
      <p:ext uri="{BB962C8B-B14F-4D97-AF65-F5344CB8AC3E}">
        <p14:creationId xmlns:p14="http://schemas.microsoft.com/office/powerpoint/2010/main" val="14696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5728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Second generation neural networks (~1985)</a:t>
            </a: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6840538" y="5840413"/>
            <a:ext cx="162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input vector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7596188" y="4264025"/>
            <a:ext cx="115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hidden layers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6913563" y="2636838"/>
            <a:ext cx="1547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outputs</a:t>
            </a: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2916238" y="4870450"/>
            <a:ext cx="431800" cy="4318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Oval 8"/>
          <p:cNvSpPr>
            <a:spLocks noChangeArrowheads="1"/>
          </p:cNvSpPr>
          <p:nvPr/>
        </p:nvSpPr>
        <p:spPr bwMode="auto">
          <a:xfrm>
            <a:off x="3708400" y="4870450"/>
            <a:ext cx="431800" cy="4318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Oval 9"/>
          <p:cNvSpPr>
            <a:spLocks noChangeArrowheads="1"/>
          </p:cNvSpPr>
          <p:nvPr/>
        </p:nvSpPr>
        <p:spPr bwMode="auto">
          <a:xfrm>
            <a:off x="4500563" y="4870450"/>
            <a:ext cx="431800" cy="4318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Oval 10"/>
          <p:cNvSpPr>
            <a:spLocks noChangeArrowheads="1"/>
          </p:cNvSpPr>
          <p:nvPr/>
        </p:nvSpPr>
        <p:spPr bwMode="auto">
          <a:xfrm>
            <a:off x="3563938" y="3862388"/>
            <a:ext cx="431800" cy="4318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4500563" y="3862388"/>
            <a:ext cx="431800" cy="4318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Oval 12"/>
          <p:cNvSpPr>
            <a:spLocks noChangeArrowheads="1"/>
          </p:cNvSpPr>
          <p:nvPr/>
        </p:nvSpPr>
        <p:spPr bwMode="auto">
          <a:xfrm>
            <a:off x="3708400" y="5878513"/>
            <a:ext cx="431800" cy="4318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val 13"/>
          <p:cNvSpPr>
            <a:spLocks noChangeArrowheads="1"/>
          </p:cNvSpPr>
          <p:nvPr/>
        </p:nvSpPr>
        <p:spPr bwMode="auto">
          <a:xfrm>
            <a:off x="4500563" y="5878513"/>
            <a:ext cx="431800" cy="4318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val 14"/>
          <p:cNvSpPr>
            <a:spLocks noChangeArrowheads="1"/>
          </p:cNvSpPr>
          <p:nvPr/>
        </p:nvSpPr>
        <p:spPr bwMode="auto">
          <a:xfrm>
            <a:off x="5292725" y="5878513"/>
            <a:ext cx="431800" cy="4318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val 15"/>
          <p:cNvSpPr>
            <a:spLocks noChangeArrowheads="1"/>
          </p:cNvSpPr>
          <p:nvPr/>
        </p:nvSpPr>
        <p:spPr bwMode="auto">
          <a:xfrm>
            <a:off x="4068763" y="2709863"/>
            <a:ext cx="431800" cy="43180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val 16"/>
          <p:cNvSpPr>
            <a:spLocks noChangeArrowheads="1"/>
          </p:cNvSpPr>
          <p:nvPr/>
        </p:nvSpPr>
        <p:spPr bwMode="auto">
          <a:xfrm>
            <a:off x="4860925" y="2709863"/>
            <a:ext cx="431800" cy="43180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val 17"/>
          <p:cNvSpPr>
            <a:spLocks noChangeArrowheads="1"/>
          </p:cNvSpPr>
          <p:nvPr/>
        </p:nvSpPr>
        <p:spPr bwMode="auto">
          <a:xfrm>
            <a:off x="5508625" y="3933825"/>
            <a:ext cx="431800" cy="4318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val 18"/>
          <p:cNvSpPr>
            <a:spLocks noChangeArrowheads="1"/>
          </p:cNvSpPr>
          <p:nvPr/>
        </p:nvSpPr>
        <p:spPr bwMode="auto">
          <a:xfrm>
            <a:off x="5292725" y="4870450"/>
            <a:ext cx="431800" cy="4318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val 19"/>
          <p:cNvSpPr>
            <a:spLocks noChangeArrowheads="1"/>
          </p:cNvSpPr>
          <p:nvPr/>
        </p:nvSpPr>
        <p:spPr bwMode="auto">
          <a:xfrm>
            <a:off x="6084888" y="4870450"/>
            <a:ext cx="431800" cy="4318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AutoShape 20"/>
          <p:cNvCxnSpPr>
            <a:cxnSpLocks noChangeShapeType="1"/>
            <a:stCxn id="80" idx="0"/>
            <a:endCxn id="76" idx="4"/>
          </p:cNvCxnSpPr>
          <p:nvPr/>
        </p:nvCxnSpPr>
        <p:spPr bwMode="auto">
          <a:xfrm flipV="1">
            <a:off x="4716463" y="5316538"/>
            <a:ext cx="0" cy="5476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21"/>
          <p:cNvCxnSpPr>
            <a:cxnSpLocks noChangeShapeType="1"/>
            <a:stCxn id="79" idx="0"/>
            <a:endCxn id="75" idx="4"/>
          </p:cNvCxnSpPr>
          <p:nvPr/>
        </p:nvCxnSpPr>
        <p:spPr bwMode="auto">
          <a:xfrm flipV="1">
            <a:off x="3924300" y="5316538"/>
            <a:ext cx="0" cy="5476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22"/>
          <p:cNvCxnSpPr>
            <a:cxnSpLocks noChangeShapeType="1"/>
            <a:stCxn id="81" idx="0"/>
            <a:endCxn id="85" idx="4"/>
          </p:cNvCxnSpPr>
          <p:nvPr/>
        </p:nvCxnSpPr>
        <p:spPr bwMode="auto">
          <a:xfrm flipV="1">
            <a:off x="5508625" y="5316538"/>
            <a:ext cx="0" cy="5476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3"/>
          <p:cNvCxnSpPr>
            <a:cxnSpLocks noChangeShapeType="1"/>
            <a:stCxn id="76" idx="0"/>
            <a:endCxn id="78" idx="4"/>
          </p:cNvCxnSpPr>
          <p:nvPr/>
        </p:nvCxnSpPr>
        <p:spPr bwMode="auto">
          <a:xfrm flipV="1">
            <a:off x="4716463" y="4308475"/>
            <a:ext cx="0" cy="547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4"/>
          <p:cNvCxnSpPr>
            <a:cxnSpLocks noChangeShapeType="1"/>
            <a:stCxn id="75" idx="0"/>
            <a:endCxn id="77" idx="4"/>
          </p:cNvCxnSpPr>
          <p:nvPr/>
        </p:nvCxnSpPr>
        <p:spPr bwMode="auto">
          <a:xfrm flipH="1" flipV="1">
            <a:off x="3779838" y="4308475"/>
            <a:ext cx="144462" cy="547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25"/>
          <p:cNvCxnSpPr>
            <a:cxnSpLocks noChangeShapeType="1"/>
            <a:stCxn id="85" idx="0"/>
            <a:endCxn id="84" idx="4"/>
          </p:cNvCxnSpPr>
          <p:nvPr/>
        </p:nvCxnSpPr>
        <p:spPr bwMode="auto">
          <a:xfrm flipV="1">
            <a:off x="5508625" y="4379913"/>
            <a:ext cx="215900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26"/>
          <p:cNvCxnSpPr>
            <a:cxnSpLocks noChangeShapeType="1"/>
            <a:stCxn id="78" idx="7"/>
            <a:endCxn id="83" idx="4"/>
          </p:cNvCxnSpPr>
          <p:nvPr/>
        </p:nvCxnSpPr>
        <p:spPr bwMode="auto">
          <a:xfrm flipV="1">
            <a:off x="4868863" y="3155950"/>
            <a:ext cx="207962" cy="755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27"/>
          <p:cNvCxnSpPr>
            <a:cxnSpLocks noChangeShapeType="1"/>
            <a:stCxn id="84" idx="0"/>
            <a:endCxn id="83" idx="5"/>
          </p:cNvCxnSpPr>
          <p:nvPr/>
        </p:nvCxnSpPr>
        <p:spPr bwMode="auto">
          <a:xfrm flipH="1" flipV="1">
            <a:off x="5229225" y="3092450"/>
            <a:ext cx="495300" cy="827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28"/>
          <p:cNvCxnSpPr>
            <a:cxnSpLocks noChangeShapeType="1"/>
            <a:stCxn id="80" idx="7"/>
            <a:endCxn id="85" idx="3"/>
          </p:cNvCxnSpPr>
          <p:nvPr/>
        </p:nvCxnSpPr>
        <p:spPr bwMode="auto">
          <a:xfrm flipV="1">
            <a:off x="4868863" y="5253038"/>
            <a:ext cx="487362" cy="6746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AutoShape 29"/>
          <p:cNvCxnSpPr>
            <a:cxnSpLocks noChangeShapeType="1"/>
            <a:stCxn id="81" idx="7"/>
            <a:endCxn id="86" idx="3"/>
          </p:cNvCxnSpPr>
          <p:nvPr/>
        </p:nvCxnSpPr>
        <p:spPr bwMode="auto">
          <a:xfrm flipV="1">
            <a:off x="5661025" y="5253038"/>
            <a:ext cx="487363" cy="6746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AutoShape 30"/>
          <p:cNvCxnSpPr>
            <a:cxnSpLocks noChangeShapeType="1"/>
            <a:stCxn id="74" idx="0"/>
            <a:endCxn id="77" idx="3"/>
          </p:cNvCxnSpPr>
          <p:nvPr/>
        </p:nvCxnSpPr>
        <p:spPr bwMode="auto">
          <a:xfrm flipV="1">
            <a:off x="3132138" y="4244975"/>
            <a:ext cx="495300" cy="6111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31"/>
          <p:cNvCxnSpPr>
            <a:cxnSpLocks noChangeShapeType="1"/>
            <a:stCxn id="75" idx="7"/>
            <a:endCxn id="78" idx="3"/>
          </p:cNvCxnSpPr>
          <p:nvPr/>
        </p:nvCxnSpPr>
        <p:spPr bwMode="auto">
          <a:xfrm flipV="1">
            <a:off x="4076700" y="4244975"/>
            <a:ext cx="487363" cy="674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AutoShape 32"/>
          <p:cNvCxnSpPr>
            <a:cxnSpLocks noChangeShapeType="1"/>
            <a:stCxn id="86" idx="0"/>
            <a:endCxn id="84" idx="5"/>
          </p:cNvCxnSpPr>
          <p:nvPr/>
        </p:nvCxnSpPr>
        <p:spPr bwMode="auto">
          <a:xfrm flipH="1" flipV="1">
            <a:off x="5876925" y="4316413"/>
            <a:ext cx="423863" cy="539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33"/>
          <p:cNvCxnSpPr>
            <a:cxnSpLocks noChangeShapeType="1"/>
            <a:stCxn id="81" idx="1"/>
            <a:endCxn id="76" idx="5"/>
          </p:cNvCxnSpPr>
          <p:nvPr/>
        </p:nvCxnSpPr>
        <p:spPr bwMode="auto">
          <a:xfrm flipH="1" flipV="1">
            <a:off x="4868863" y="5253038"/>
            <a:ext cx="487362" cy="6746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34"/>
          <p:cNvCxnSpPr>
            <a:cxnSpLocks noChangeShapeType="1"/>
            <a:stCxn id="76" idx="1"/>
            <a:endCxn id="77" idx="5"/>
          </p:cNvCxnSpPr>
          <p:nvPr/>
        </p:nvCxnSpPr>
        <p:spPr bwMode="auto">
          <a:xfrm flipH="1" flipV="1">
            <a:off x="3932238" y="4244975"/>
            <a:ext cx="631825" cy="674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AutoShape 35"/>
          <p:cNvCxnSpPr>
            <a:cxnSpLocks noChangeShapeType="1"/>
            <a:stCxn id="85" idx="1"/>
            <a:endCxn id="78" idx="5"/>
          </p:cNvCxnSpPr>
          <p:nvPr/>
        </p:nvCxnSpPr>
        <p:spPr bwMode="auto">
          <a:xfrm flipH="1" flipV="1">
            <a:off x="4868863" y="4244975"/>
            <a:ext cx="487362" cy="674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36"/>
          <p:cNvCxnSpPr>
            <a:cxnSpLocks noChangeShapeType="1"/>
            <a:stCxn id="79" idx="1"/>
            <a:endCxn id="74" idx="4"/>
          </p:cNvCxnSpPr>
          <p:nvPr/>
        </p:nvCxnSpPr>
        <p:spPr bwMode="auto">
          <a:xfrm flipH="1" flipV="1">
            <a:off x="3132138" y="5316538"/>
            <a:ext cx="639762" cy="611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AutoShape 37"/>
          <p:cNvCxnSpPr>
            <a:cxnSpLocks noChangeShapeType="1"/>
            <a:stCxn id="80" idx="1"/>
            <a:endCxn id="75" idx="5"/>
          </p:cNvCxnSpPr>
          <p:nvPr/>
        </p:nvCxnSpPr>
        <p:spPr bwMode="auto">
          <a:xfrm flipH="1" flipV="1">
            <a:off x="4076700" y="5253038"/>
            <a:ext cx="487363" cy="6746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38"/>
          <p:cNvCxnSpPr>
            <a:cxnSpLocks noChangeShapeType="1"/>
            <a:stCxn id="78" idx="1"/>
            <a:endCxn id="82" idx="4"/>
          </p:cNvCxnSpPr>
          <p:nvPr/>
        </p:nvCxnSpPr>
        <p:spPr bwMode="auto">
          <a:xfrm flipH="1" flipV="1">
            <a:off x="4284663" y="3155950"/>
            <a:ext cx="279400" cy="755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39"/>
          <p:cNvCxnSpPr>
            <a:cxnSpLocks noChangeShapeType="1"/>
            <a:stCxn id="84" idx="1"/>
            <a:endCxn id="82" idx="5"/>
          </p:cNvCxnSpPr>
          <p:nvPr/>
        </p:nvCxnSpPr>
        <p:spPr bwMode="auto">
          <a:xfrm flipH="1" flipV="1">
            <a:off x="4437063" y="3092450"/>
            <a:ext cx="1135062" cy="890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40"/>
          <p:cNvCxnSpPr>
            <a:cxnSpLocks noChangeShapeType="1"/>
            <a:stCxn id="77" idx="7"/>
            <a:endCxn id="83" idx="3"/>
          </p:cNvCxnSpPr>
          <p:nvPr/>
        </p:nvCxnSpPr>
        <p:spPr bwMode="auto">
          <a:xfrm flipV="1">
            <a:off x="3932238" y="3092450"/>
            <a:ext cx="992187" cy="819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41"/>
          <p:cNvCxnSpPr>
            <a:cxnSpLocks noChangeShapeType="1"/>
            <a:stCxn id="77" idx="0"/>
            <a:endCxn id="82" idx="3"/>
          </p:cNvCxnSpPr>
          <p:nvPr/>
        </p:nvCxnSpPr>
        <p:spPr bwMode="auto">
          <a:xfrm flipV="1">
            <a:off x="3779838" y="3092450"/>
            <a:ext cx="352425" cy="755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42"/>
          <p:cNvCxnSpPr>
            <a:cxnSpLocks noChangeShapeType="1"/>
            <a:stCxn id="76" idx="7"/>
            <a:endCxn id="84" idx="3"/>
          </p:cNvCxnSpPr>
          <p:nvPr/>
        </p:nvCxnSpPr>
        <p:spPr bwMode="auto">
          <a:xfrm flipV="1">
            <a:off x="4868863" y="4316413"/>
            <a:ext cx="703262" cy="603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43"/>
          <p:cNvCxnSpPr>
            <a:cxnSpLocks noChangeShapeType="1"/>
            <a:stCxn id="79" idx="7"/>
            <a:endCxn id="76" idx="3"/>
          </p:cNvCxnSpPr>
          <p:nvPr/>
        </p:nvCxnSpPr>
        <p:spPr bwMode="auto">
          <a:xfrm flipV="1">
            <a:off x="4076700" y="5253038"/>
            <a:ext cx="487363" cy="6746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44"/>
          <p:cNvCxnSpPr>
            <a:cxnSpLocks noChangeShapeType="1"/>
            <a:stCxn id="74" idx="7"/>
            <a:endCxn id="78" idx="2"/>
          </p:cNvCxnSpPr>
          <p:nvPr/>
        </p:nvCxnSpPr>
        <p:spPr bwMode="auto">
          <a:xfrm flipV="1">
            <a:off x="3284538" y="4078288"/>
            <a:ext cx="1201737" cy="841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45"/>
          <p:cNvCxnSpPr>
            <a:cxnSpLocks noChangeShapeType="1"/>
            <a:stCxn id="86" idx="1"/>
            <a:endCxn id="78" idx="6"/>
          </p:cNvCxnSpPr>
          <p:nvPr/>
        </p:nvCxnSpPr>
        <p:spPr bwMode="auto">
          <a:xfrm flipH="1" flipV="1">
            <a:off x="4946650" y="4078288"/>
            <a:ext cx="1201738" cy="841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156325" y="6021388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AutoShape 47"/>
          <p:cNvSpPr>
            <a:spLocks noChangeArrowheads="1"/>
          </p:cNvSpPr>
          <p:nvPr/>
        </p:nvSpPr>
        <p:spPr bwMode="auto">
          <a:xfrm rot="784861">
            <a:off x="6731000" y="4294188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AutoShape 48"/>
          <p:cNvSpPr>
            <a:spLocks noChangeArrowheads="1"/>
          </p:cNvSpPr>
          <p:nvPr/>
        </p:nvSpPr>
        <p:spPr bwMode="auto">
          <a:xfrm>
            <a:off x="6156325" y="2854325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AutoShape 49"/>
          <p:cNvSpPr>
            <a:spLocks noChangeArrowheads="1"/>
          </p:cNvSpPr>
          <p:nvPr/>
        </p:nvSpPr>
        <p:spPr bwMode="auto">
          <a:xfrm rot="20831744">
            <a:off x="6732588" y="4870450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6661150" y="2565400"/>
            <a:ext cx="1655763" cy="647700"/>
          </a:xfrm>
          <a:prstGeom prst="rect">
            <a:avLst/>
          </a:prstGeom>
          <a:solidFill>
            <a:srgbClr val="3333CC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Rectangle 51"/>
          <p:cNvSpPr>
            <a:spLocks noChangeArrowheads="1"/>
          </p:cNvSpPr>
          <p:nvPr/>
        </p:nvSpPr>
        <p:spPr bwMode="auto">
          <a:xfrm>
            <a:off x="7237413" y="4221163"/>
            <a:ext cx="1655762" cy="935037"/>
          </a:xfrm>
          <a:prstGeom prst="rect">
            <a:avLst/>
          </a:prstGeom>
          <a:solidFill>
            <a:srgbClr val="3333CC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Rectangle 52"/>
          <p:cNvSpPr>
            <a:spLocks noChangeArrowheads="1"/>
          </p:cNvSpPr>
          <p:nvPr/>
        </p:nvSpPr>
        <p:spPr bwMode="auto">
          <a:xfrm>
            <a:off x="6661150" y="5734050"/>
            <a:ext cx="1800225" cy="647700"/>
          </a:xfrm>
          <a:prstGeom prst="rect">
            <a:avLst/>
          </a:prstGeom>
          <a:solidFill>
            <a:srgbClr val="3333CC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Oval 53"/>
          <p:cNvSpPr>
            <a:spLocks noChangeArrowheads="1"/>
          </p:cNvSpPr>
          <p:nvPr/>
        </p:nvSpPr>
        <p:spPr bwMode="auto">
          <a:xfrm>
            <a:off x="4356100" y="5373688"/>
            <a:ext cx="144463" cy="144462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Oval 54"/>
          <p:cNvSpPr>
            <a:spLocks noChangeArrowheads="1"/>
          </p:cNvSpPr>
          <p:nvPr/>
        </p:nvSpPr>
        <p:spPr bwMode="auto">
          <a:xfrm>
            <a:off x="4932363" y="5373688"/>
            <a:ext cx="144462" cy="144462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Oval 55"/>
          <p:cNvSpPr>
            <a:spLocks noChangeArrowheads="1"/>
          </p:cNvSpPr>
          <p:nvPr/>
        </p:nvSpPr>
        <p:spPr bwMode="auto">
          <a:xfrm>
            <a:off x="4714875" y="3141663"/>
            <a:ext cx="144463" cy="144462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Oval 56"/>
          <p:cNvSpPr>
            <a:spLocks noChangeArrowheads="1"/>
          </p:cNvSpPr>
          <p:nvPr/>
        </p:nvSpPr>
        <p:spPr bwMode="auto">
          <a:xfrm>
            <a:off x="5291138" y="3213100"/>
            <a:ext cx="144462" cy="144463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Oval 57"/>
          <p:cNvSpPr>
            <a:spLocks noChangeArrowheads="1"/>
          </p:cNvSpPr>
          <p:nvPr/>
        </p:nvSpPr>
        <p:spPr bwMode="auto">
          <a:xfrm>
            <a:off x="4356100" y="4365625"/>
            <a:ext cx="144463" cy="144463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Oval 58"/>
          <p:cNvSpPr>
            <a:spLocks noChangeArrowheads="1"/>
          </p:cNvSpPr>
          <p:nvPr/>
        </p:nvSpPr>
        <p:spPr bwMode="auto">
          <a:xfrm>
            <a:off x="4932363" y="436562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Oval 59"/>
          <p:cNvSpPr>
            <a:spLocks noChangeArrowheads="1"/>
          </p:cNvSpPr>
          <p:nvPr/>
        </p:nvSpPr>
        <p:spPr bwMode="auto">
          <a:xfrm>
            <a:off x="4645025" y="44370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Oval 60"/>
          <p:cNvSpPr>
            <a:spLocks noChangeArrowheads="1"/>
          </p:cNvSpPr>
          <p:nvPr/>
        </p:nvSpPr>
        <p:spPr bwMode="auto">
          <a:xfrm>
            <a:off x="4645025" y="5445125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Oval 61"/>
          <p:cNvSpPr>
            <a:spLocks noChangeArrowheads="1"/>
          </p:cNvSpPr>
          <p:nvPr/>
        </p:nvSpPr>
        <p:spPr bwMode="auto">
          <a:xfrm>
            <a:off x="4932363" y="328612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AutoShape 62"/>
          <p:cNvSpPr>
            <a:spLocks noChangeArrowheads="1"/>
          </p:cNvSpPr>
          <p:nvPr/>
        </p:nvSpPr>
        <p:spPr bwMode="auto">
          <a:xfrm>
            <a:off x="1547813" y="3141663"/>
            <a:ext cx="287337" cy="2303462"/>
          </a:xfrm>
          <a:prstGeom prst="downArrow">
            <a:avLst>
              <a:gd name="adj1" fmla="val 50000"/>
              <a:gd name="adj2" fmla="val 200415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Text Box 63"/>
          <p:cNvSpPr txBox="1">
            <a:spLocks noChangeArrowheads="1"/>
          </p:cNvSpPr>
          <p:nvPr/>
        </p:nvSpPr>
        <p:spPr bwMode="auto">
          <a:xfrm>
            <a:off x="468313" y="1412875"/>
            <a:ext cx="24479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Back-propagate                error signal to get derivatives for learning</a:t>
            </a:r>
          </a:p>
        </p:txBody>
      </p:sp>
      <p:cxnSp>
        <p:nvCxnSpPr>
          <p:cNvPr id="131" name="AutoShape 64"/>
          <p:cNvCxnSpPr>
            <a:cxnSpLocks noChangeShapeType="1"/>
            <a:stCxn id="82" idx="0"/>
          </p:cNvCxnSpPr>
          <p:nvPr/>
        </p:nvCxnSpPr>
        <p:spPr bwMode="auto">
          <a:xfrm flipV="1">
            <a:off x="4284663" y="2349500"/>
            <a:ext cx="0" cy="346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65"/>
          <p:cNvCxnSpPr>
            <a:cxnSpLocks noChangeShapeType="1"/>
            <a:stCxn id="83" idx="0"/>
          </p:cNvCxnSpPr>
          <p:nvPr/>
        </p:nvCxnSpPr>
        <p:spPr bwMode="auto">
          <a:xfrm flipV="1">
            <a:off x="5076825" y="2349500"/>
            <a:ext cx="1588" cy="346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Text Box 66"/>
          <p:cNvSpPr txBox="1">
            <a:spLocks noChangeArrowheads="1"/>
          </p:cNvSpPr>
          <p:nvPr/>
        </p:nvSpPr>
        <p:spPr bwMode="auto">
          <a:xfrm>
            <a:off x="3421063" y="1196975"/>
            <a:ext cx="2735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Compare outputs with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correct answer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 get error signal</a:t>
            </a:r>
          </a:p>
        </p:txBody>
      </p:sp>
      <p:sp>
        <p:nvSpPr>
          <p:cNvPr id="134" name="Rectangle 67"/>
          <p:cNvSpPr>
            <a:spLocks noChangeArrowheads="1"/>
          </p:cNvSpPr>
          <p:nvPr/>
        </p:nvSpPr>
        <p:spPr bwMode="auto">
          <a:xfrm>
            <a:off x="3348038" y="1125538"/>
            <a:ext cx="2736850" cy="115252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283632" y="6516368"/>
            <a:ext cx="29020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credit : Geoffrey Hinton</a:t>
            </a:r>
          </a:p>
        </p:txBody>
      </p:sp>
    </p:spTree>
    <p:extLst>
      <p:ext uri="{BB962C8B-B14F-4D97-AF65-F5344CB8AC3E}">
        <p14:creationId xmlns:p14="http://schemas.microsoft.com/office/powerpoint/2010/main" val="14671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3429000" cy="1143000"/>
          </a:xfrm>
        </p:spPr>
        <p:txBody>
          <a:bodyPr/>
          <a:lstStyle/>
          <a:p>
            <a:r>
              <a:rPr lang="en-GB" dirty="0" smtClean="0"/>
              <a:t>BP-algorithm</a:t>
            </a:r>
            <a:endParaRPr lang="ru-RU" dirty="0"/>
          </a:p>
        </p:txBody>
      </p:sp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5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32" name="Группа 133"/>
          <p:cNvGrpSpPr/>
          <p:nvPr/>
        </p:nvGrpSpPr>
        <p:grpSpPr>
          <a:xfrm>
            <a:off x="457200" y="304800"/>
            <a:ext cx="5748996" cy="3352800"/>
            <a:chOff x="1876425" y="1219200"/>
            <a:chExt cx="5748996" cy="3352800"/>
          </a:xfrm>
        </p:grpSpPr>
        <p:sp>
          <p:nvSpPr>
            <p:cNvPr id="133" name="Овал 3"/>
            <p:cNvSpPr/>
            <p:nvPr/>
          </p:nvSpPr>
          <p:spPr>
            <a:xfrm>
              <a:off x="2057400" y="178672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Овал 4"/>
            <p:cNvSpPr/>
            <p:nvPr/>
          </p:nvSpPr>
          <p:spPr>
            <a:xfrm>
              <a:off x="2057400" y="346312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Овал 11"/>
            <p:cNvSpPr/>
            <p:nvPr/>
          </p:nvSpPr>
          <p:spPr>
            <a:xfrm>
              <a:off x="3771900" y="1786720"/>
              <a:ext cx="457200" cy="457200"/>
            </a:xfrm>
            <a:prstGeom prst="ellipse">
              <a:avLst/>
            </a:prstGeom>
            <a:solidFill>
              <a:srgbClr val="00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Овал 12"/>
            <p:cNvSpPr/>
            <p:nvPr/>
          </p:nvSpPr>
          <p:spPr>
            <a:xfrm>
              <a:off x="3755408" y="3463120"/>
              <a:ext cx="457200" cy="457200"/>
            </a:xfrm>
            <a:prstGeom prst="ellipse">
              <a:avLst/>
            </a:prstGeom>
            <a:solidFill>
              <a:srgbClr val="00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Овал 13"/>
            <p:cNvSpPr/>
            <p:nvPr/>
          </p:nvSpPr>
          <p:spPr>
            <a:xfrm>
              <a:off x="5486400" y="1786720"/>
              <a:ext cx="457200" cy="457200"/>
            </a:xfrm>
            <a:prstGeom prst="ellipse">
              <a:avLst/>
            </a:prstGeom>
            <a:solidFill>
              <a:srgbClr val="00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4"/>
            <p:cNvSpPr/>
            <p:nvPr/>
          </p:nvSpPr>
          <p:spPr>
            <a:xfrm>
              <a:off x="5486400" y="3463120"/>
              <a:ext cx="457200" cy="457200"/>
            </a:xfrm>
            <a:prstGeom prst="ellipse">
              <a:avLst/>
            </a:prstGeom>
            <a:solidFill>
              <a:srgbClr val="00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5"/>
            <p:cNvSpPr/>
            <p:nvPr/>
          </p:nvSpPr>
          <p:spPr>
            <a:xfrm>
              <a:off x="7168221" y="1219200"/>
              <a:ext cx="4572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6"/>
            <p:cNvSpPr/>
            <p:nvPr/>
          </p:nvSpPr>
          <p:spPr>
            <a:xfrm>
              <a:off x="7168221" y="4114800"/>
              <a:ext cx="4572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1" name="Прямая со стрелкой 18"/>
            <p:cNvCxnSpPr>
              <a:stCxn id="133" idx="6"/>
              <a:endCxn id="135" idx="2"/>
            </p:cNvCxnSpPr>
            <p:nvPr/>
          </p:nvCxnSpPr>
          <p:spPr>
            <a:xfrm>
              <a:off x="2514600" y="2015320"/>
              <a:ext cx="1257300" cy="1588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20"/>
            <p:cNvCxnSpPr>
              <a:stCxn id="135" idx="6"/>
              <a:endCxn id="137" idx="2"/>
            </p:cNvCxnSpPr>
            <p:nvPr/>
          </p:nvCxnSpPr>
          <p:spPr>
            <a:xfrm>
              <a:off x="4229100" y="2015320"/>
              <a:ext cx="1257300" cy="1588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 стрелкой 22"/>
            <p:cNvCxnSpPr>
              <a:stCxn id="134" idx="6"/>
              <a:endCxn id="136" idx="2"/>
            </p:cNvCxnSpPr>
            <p:nvPr/>
          </p:nvCxnSpPr>
          <p:spPr>
            <a:xfrm>
              <a:off x="2514600" y="3691720"/>
              <a:ext cx="1240808" cy="1588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 стрелкой 24"/>
            <p:cNvCxnSpPr>
              <a:stCxn id="136" idx="6"/>
              <a:endCxn id="138" idx="2"/>
            </p:cNvCxnSpPr>
            <p:nvPr/>
          </p:nvCxnSpPr>
          <p:spPr>
            <a:xfrm>
              <a:off x="4212608" y="3691720"/>
              <a:ext cx="1273792" cy="1588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26"/>
            <p:cNvCxnSpPr>
              <a:stCxn id="133" idx="5"/>
              <a:endCxn id="136" idx="1"/>
            </p:cNvCxnSpPr>
            <p:nvPr/>
          </p:nvCxnSpPr>
          <p:spPr>
            <a:xfrm rot="16200000" flipH="1">
              <a:off x="2458449" y="2166161"/>
              <a:ext cx="1353110" cy="1374718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Прямая со стрелкой 28"/>
            <p:cNvCxnSpPr>
              <a:stCxn id="135" idx="5"/>
              <a:endCxn id="138" idx="1"/>
            </p:cNvCxnSpPr>
            <p:nvPr/>
          </p:nvCxnSpPr>
          <p:spPr>
            <a:xfrm rot="16200000" flipH="1">
              <a:off x="4181195" y="2157915"/>
              <a:ext cx="1353110" cy="139121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30"/>
            <p:cNvCxnSpPr>
              <a:stCxn id="134" idx="7"/>
              <a:endCxn id="135" idx="3"/>
            </p:cNvCxnSpPr>
            <p:nvPr/>
          </p:nvCxnSpPr>
          <p:spPr>
            <a:xfrm rot="5400000" flipH="1" flipV="1">
              <a:off x="2466695" y="2157915"/>
              <a:ext cx="1353110" cy="139121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32"/>
            <p:cNvCxnSpPr>
              <a:stCxn id="136" idx="7"/>
              <a:endCxn id="137" idx="3"/>
            </p:cNvCxnSpPr>
            <p:nvPr/>
          </p:nvCxnSpPr>
          <p:spPr>
            <a:xfrm rot="5400000" flipH="1" flipV="1">
              <a:off x="4172949" y="2149669"/>
              <a:ext cx="1353110" cy="1407702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Двойная стрелка влево/вправо 33"/>
            <p:cNvSpPr/>
            <p:nvPr/>
          </p:nvSpPr>
          <p:spPr>
            <a:xfrm rot="19848949">
              <a:off x="5976457" y="1660067"/>
              <a:ext cx="1216152" cy="256032"/>
            </a:xfrm>
            <a:prstGeom prst="left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Двойная стрелка влево/вправо 34"/>
            <p:cNvSpPr/>
            <p:nvPr/>
          </p:nvSpPr>
          <p:spPr>
            <a:xfrm rot="1768522">
              <a:off x="5975511" y="3880934"/>
              <a:ext cx="1216152" cy="256032"/>
            </a:xfrm>
            <a:prstGeom prst="left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1" name="Picture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76425" y="1600200"/>
              <a:ext cx="333375" cy="342900"/>
            </a:xfrm>
            <a:prstGeom prst="rect">
              <a:avLst/>
            </a:prstGeom>
            <a:noFill/>
          </p:spPr>
        </p:pic>
        <p:pic>
          <p:nvPicPr>
            <p:cNvPr id="152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32766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81400" y="16002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54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33800" y="31242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55" name="Picture 9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0" y="16002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56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0" y="3171825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57" name="Picture 1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93325" y="1322696"/>
              <a:ext cx="219075" cy="276225"/>
            </a:xfrm>
            <a:prstGeom prst="rect">
              <a:avLst/>
            </a:prstGeom>
            <a:noFill/>
          </p:spPr>
        </p:pic>
        <p:pic>
          <p:nvPicPr>
            <p:cNvPr id="158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202" y="4226256"/>
              <a:ext cx="219075" cy="276225"/>
            </a:xfrm>
            <a:prstGeom prst="rect">
              <a:avLst/>
            </a:prstGeom>
            <a:noFill/>
          </p:spPr>
        </p:pic>
        <p:pic>
          <p:nvPicPr>
            <p:cNvPr id="159" name="Picture 18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4600" y="1600200"/>
              <a:ext cx="333375" cy="342900"/>
            </a:xfrm>
            <a:prstGeom prst="rect">
              <a:avLst/>
            </a:prstGeom>
            <a:noFill/>
          </p:spPr>
        </p:pic>
        <p:pic>
          <p:nvPicPr>
            <p:cNvPr id="160" name="Picture 20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38400" y="32004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61" name="Picture 22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91000" y="16002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62" name="Picture 24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91000" y="31242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63" name="Picture 26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94696" y="16002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64" name="Picture 2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7400" y="3200400"/>
              <a:ext cx="333375" cy="333375"/>
            </a:xfrm>
            <a:prstGeom prst="rect">
              <a:avLst/>
            </a:prstGeom>
            <a:noFill/>
          </p:spPr>
        </p:pic>
        <p:pic>
          <p:nvPicPr>
            <p:cNvPr id="165" name="Picture 37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800" y="1981200"/>
              <a:ext cx="381000" cy="342900"/>
            </a:xfrm>
            <a:prstGeom prst="rect">
              <a:avLst/>
            </a:prstGeom>
            <a:noFill/>
          </p:spPr>
        </p:pic>
        <p:pic>
          <p:nvPicPr>
            <p:cNvPr id="166" name="Picture 36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60760" y="2479344"/>
              <a:ext cx="381000" cy="333375"/>
            </a:xfrm>
            <a:prstGeom prst="rect">
              <a:avLst/>
            </a:prstGeom>
            <a:noFill/>
          </p:spPr>
        </p:pic>
        <p:pic>
          <p:nvPicPr>
            <p:cNvPr id="167" name="Picture 35"/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4840" y="3042312"/>
              <a:ext cx="381000" cy="333375"/>
            </a:xfrm>
            <a:prstGeom prst="rect">
              <a:avLst/>
            </a:prstGeom>
            <a:noFill/>
          </p:spPr>
        </p:pic>
        <p:pic>
          <p:nvPicPr>
            <p:cNvPr id="168" name="Picture 34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95600" y="3657600"/>
              <a:ext cx="381000" cy="333375"/>
            </a:xfrm>
            <a:prstGeom prst="rect">
              <a:avLst/>
            </a:prstGeom>
            <a:noFill/>
          </p:spPr>
        </p:pic>
        <p:pic>
          <p:nvPicPr>
            <p:cNvPr id="169" name="Picture 33"/>
            <p:cNvPicPr>
              <a:picLocks noChangeAspect="1" noChangeArrowheads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24400" y="1905000"/>
              <a:ext cx="381000" cy="342900"/>
            </a:xfrm>
            <a:prstGeom prst="rect">
              <a:avLst/>
            </a:prstGeom>
            <a:noFill/>
          </p:spPr>
        </p:pic>
        <p:pic>
          <p:nvPicPr>
            <p:cNvPr id="170" name="Picture 32"/>
            <p:cNvPicPr>
              <a:picLocks noChangeAspect="1" noChangeArrowheads="1"/>
            </p:cNvPicPr>
            <p:nvPr/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50808" y="2403144"/>
              <a:ext cx="381000" cy="333375"/>
            </a:xfrm>
            <a:prstGeom prst="rect">
              <a:avLst/>
            </a:prstGeom>
            <a:noFill/>
          </p:spPr>
        </p:pic>
        <p:pic>
          <p:nvPicPr>
            <p:cNvPr id="171" name="Picture 31"/>
            <p:cNvPicPr>
              <a:picLocks noChangeAspect="1" noChangeArrowheads="1"/>
            </p:cNvPicPr>
            <p:nvPr/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29200" y="2936544"/>
              <a:ext cx="381000" cy="333375"/>
            </a:xfrm>
            <a:prstGeom prst="rect">
              <a:avLst/>
            </a:prstGeom>
            <a:noFill/>
          </p:spPr>
        </p:pic>
        <p:pic>
          <p:nvPicPr>
            <p:cNvPr id="172" name="Picture 30"/>
            <p:cNvPicPr>
              <a:picLocks noChangeAspect="1" noChangeArrowheads="1"/>
            </p:cNvPicPr>
            <p:nvPr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8200" y="3657600"/>
              <a:ext cx="381000" cy="333375"/>
            </a:xfrm>
            <a:prstGeom prst="rect">
              <a:avLst/>
            </a:prstGeom>
            <a:noFill/>
          </p:spPr>
        </p:pic>
      </p:grp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4" name="Rectangle 46"/>
          <p:cNvSpPr>
            <a:spLocks noChangeArrowheads="1"/>
          </p:cNvSpPr>
          <p:nvPr/>
        </p:nvSpPr>
        <p:spPr bwMode="auto">
          <a:xfrm>
            <a:off x="0" y="6343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5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6" name="Rectangle 55"/>
          <p:cNvSpPr>
            <a:spLocks noChangeArrowheads="1"/>
          </p:cNvSpPr>
          <p:nvPr/>
        </p:nvSpPr>
        <p:spPr bwMode="auto">
          <a:xfrm>
            <a:off x="0" y="2438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7" name="Группа 134"/>
          <p:cNvGrpSpPr/>
          <p:nvPr/>
        </p:nvGrpSpPr>
        <p:grpSpPr>
          <a:xfrm>
            <a:off x="152400" y="3276600"/>
            <a:ext cx="2442724" cy="1959592"/>
            <a:chOff x="381000" y="4343400"/>
            <a:chExt cx="2442724" cy="1959592"/>
          </a:xfrm>
        </p:grpSpPr>
        <p:grpSp>
          <p:nvGrpSpPr>
            <p:cNvPr id="178" name="Группа 92"/>
            <p:cNvGrpSpPr/>
            <p:nvPr/>
          </p:nvGrpSpPr>
          <p:grpSpPr>
            <a:xfrm>
              <a:off x="890149" y="4419600"/>
              <a:ext cx="1933575" cy="1883392"/>
              <a:chOff x="2209800" y="4419600"/>
              <a:chExt cx="1933575" cy="1883392"/>
            </a:xfrm>
          </p:grpSpPr>
          <p:pic>
            <p:nvPicPr>
              <p:cNvPr id="182" name="Picture 49"/>
              <p:cNvPicPr>
                <a:picLocks noChangeAspect="1" noChangeArrowheads="1"/>
              </p:cNvPicPr>
              <p:nvPr/>
            </p:nvPicPr>
            <p:blipFill>
              <a:blip r:embed="rId2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09800" y="4419600"/>
                <a:ext cx="1257300" cy="400050"/>
              </a:xfrm>
              <a:prstGeom prst="rect">
                <a:avLst/>
              </a:prstGeom>
              <a:noFill/>
            </p:spPr>
          </p:pic>
          <p:pic>
            <p:nvPicPr>
              <p:cNvPr id="183" name="Picture 48"/>
              <p:cNvPicPr>
                <a:picLocks noChangeAspect="1" noChangeArrowheads="1"/>
              </p:cNvPicPr>
              <p:nvPr/>
            </p:nvPicPr>
            <p:blipFill>
              <a:blip r:embed="rId2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09800" y="4838700"/>
                <a:ext cx="1933575" cy="723900"/>
              </a:xfrm>
              <a:prstGeom prst="rect">
                <a:avLst/>
              </a:prstGeom>
              <a:noFill/>
            </p:spPr>
          </p:pic>
          <p:pic>
            <p:nvPicPr>
              <p:cNvPr id="184" name="Picture 47"/>
              <p:cNvPicPr>
                <a:picLocks noChangeAspect="1" noChangeArrowheads="1"/>
              </p:cNvPicPr>
              <p:nvPr/>
            </p:nvPicPr>
            <p:blipFill>
              <a:blip r:embed="rId2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09800" y="5579092"/>
                <a:ext cx="1933575" cy="723900"/>
              </a:xfrm>
              <a:prstGeom prst="rect">
                <a:avLst/>
              </a:prstGeom>
              <a:noFill/>
            </p:spPr>
          </p:pic>
        </p:grpSp>
        <p:grpSp>
          <p:nvGrpSpPr>
            <p:cNvPr id="179" name="Группа 93"/>
            <p:cNvGrpSpPr/>
            <p:nvPr/>
          </p:nvGrpSpPr>
          <p:grpSpPr>
            <a:xfrm>
              <a:off x="381000" y="4343400"/>
              <a:ext cx="585349" cy="1828800"/>
              <a:chOff x="103499" y="5029200"/>
              <a:chExt cx="585349" cy="914400"/>
            </a:xfrm>
          </p:grpSpPr>
          <p:sp>
            <p:nvSpPr>
              <p:cNvPr id="180" name="Левая фигурная скобка 94"/>
              <p:cNvSpPr/>
              <p:nvPr/>
            </p:nvSpPr>
            <p:spPr>
              <a:xfrm>
                <a:off x="381000" y="5029200"/>
                <a:ext cx="307848" cy="914400"/>
              </a:xfrm>
              <a:prstGeom prst="leftBrac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 rot="16200000">
                <a:off x="-10603" y="5347604"/>
                <a:ext cx="5667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smtClean="0"/>
                  <a:t>Activations</a:t>
                </a:r>
                <a:endParaRPr lang="ru-RU" sz="1600" b="1" dirty="0"/>
              </a:p>
            </p:txBody>
          </p:sp>
        </p:grpSp>
      </p:grpSp>
      <p:pic>
        <p:nvPicPr>
          <p:cNvPr id="185" name="Picture 58"/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24500" y="1143000"/>
            <a:ext cx="1333500" cy="495300"/>
          </a:xfrm>
          <a:prstGeom prst="rect">
            <a:avLst/>
          </a:prstGeom>
          <a:noFill/>
        </p:spPr>
      </p:pic>
      <p:sp>
        <p:nvSpPr>
          <p:cNvPr id="186" name="Rectangle 60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ectangle 6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8" name="Rectangle 66"/>
          <p:cNvSpPr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ectangle 67"/>
          <p:cNvSpPr>
            <a:spLocks noChangeArrowheads="1"/>
          </p:cNvSpPr>
          <p:nvPr/>
        </p:nvSpPr>
        <p:spPr bwMode="auto">
          <a:xfrm>
            <a:off x="0" y="3238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0" name="Группа 157"/>
          <p:cNvGrpSpPr/>
          <p:nvPr/>
        </p:nvGrpSpPr>
        <p:grpSpPr>
          <a:xfrm>
            <a:off x="0" y="5295900"/>
            <a:ext cx="2760685" cy="1389991"/>
            <a:chOff x="2895600" y="4914900"/>
            <a:chExt cx="2760685" cy="1389991"/>
          </a:xfrm>
        </p:grpSpPr>
        <p:pic>
          <p:nvPicPr>
            <p:cNvPr id="191" name="Picture 62"/>
            <p:cNvPicPr>
              <a:picLocks noChangeAspect="1" noChangeArrowheads="1"/>
            </p:cNvPicPr>
            <p:nvPr/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94160" y="4914900"/>
              <a:ext cx="1762125" cy="723900"/>
            </a:xfrm>
            <a:prstGeom prst="rect">
              <a:avLst/>
            </a:prstGeom>
            <a:noFill/>
          </p:spPr>
        </p:pic>
        <p:sp>
          <p:nvSpPr>
            <p:cNvPr id="192" name="TextBox 191"/>
            <p:cNvSpPr txBox="1"/>
            <p:nvPr/>
          </p:nvSpPr>
          <p:spPr>
            <a:xfrm>
              <a:off x="2895600" y="5068802"/>
              <a:ext cx="1033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</a:rPr>
                <a:t>The error:</a:t>
              </a:r>
              <a:endParaRPr lang="ru-RU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909704" y="5720116"/>
              <a:ext cx="9304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</a:rPr>
                <a:t>Update</a:t>
              </a:r>
            </a:p>
            <a:p>
              <a:r>
                <a:rPr lang="en-GB" sz="1600" b="1" dirty="0" smtClean="0">
                  <a:solidFill>
                    <a:srgbClr val="FF0000"/>
                  </a:solidFill>
                </a:rPr>
                <a:t>Weights:</a:t>
              </a:r>
              <a:endParaRPr lang="ru-RU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5" name="Группа 135"/>
          <p:cNvGrpSpPr/>
          <p:nvPr/>
        </p:nvGrpSpPr>
        <p:grpSpPr>
          <a:xfrm>
            <a:off x="7010400" y="762000"/>
            <a:ext cx="1295400" cy="1066800"/>
            <a:chOff x="4022725" y="2308225"/>
            <a:chExt cx="3498850" cy="1408113"/>
          </a:xfrm>
        </p:grpSpPr>
        <p:sp>
          <p:nvSpPr>
            <p:cNvPr id="196" name="Freeform 4"/>
            <p:cNvSpPr>
              <a:spLocks/>
            </p:cNvSpPr>
            <p:nvPr/>
          </p:nvSpPr>
          <p:spPr bwMode="auto">
            <a:xfrm>
              <a:off x="4343400" y="2514600"/>
              <a:ext cx="2940050" cy="854075"/>
            </a:xfrm>
            <a:custGeom>
              <a:avLst/>
              <a:gdLst>
                <a:gd name="T0" fmla="*/ 0 w 1852"/>
                <a:gd name="T1" fmla="*/ 2147483647 h 538"/>
                <a:gd name="T2" fmla="*/ 2147483647 w 1852"/>
                <a:gd name="T3" fmla="*/ 2147483647 h 538"/>
                <a:gd name="T4" fmla="*/ 2147483647 w 1852"/>
                <a:gd name="T5" fmla="*/ 2147483647 h 538"/>
                <a:gd name="T6" fmla="*/ 2147483647 w 1852"/>
                <a:gd name="T7" fmla="*/ 2147483647 h 538"/>
                <a:gd name="T8" fmla="*/ 2147483647 w 1852"/>
                <a:gd name="T9" fmla="*/ 0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2"/>
                <a:gd name="T16" fmla="*/ 0 h 538"/>
                <a:gd name="T17" fmla="*/ 1852 w 1852"/>
                <a:gd name="T18" fmla="*/ 538 h 5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2" h="538">
                  <a:moveTo>
                    <a:pt x="0" y="538"/>
                  </a:moveTo>
                  <a:cubicBezTo>
                    <a:pt x="118" y="529"/>
                    <a:pt x="560" y="534"/>
                    <a:pt x="710" y="485"/>
                  </a:cubicBezTo>
                  <a:cubicBezTo>
                    <a:pt x="860" y="436"/>
                    <a:pt x="835" y="318"/>
                    <a:pt x="902" y="245"/>
                  </a:cubicBezTo>
                  <a:cubicBezTo>
                    <a:pt x="969" y="172"/>
                    <a:pt x="955" y="89"/>
                    <a:pt x="1113" y="48"/>
                  </a:cubicBezTo>
                  <a:cubicBezTo>
                    <a:pt x="1271" y="7"/>
                    <a:pt x="1698" y="10"/>
                    <a:pt x="18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97" name="Line 15"/>
            <p:cNvSpPr>
              <a:spLocks noChangeShapeType="1"/>
            </p:cNvSpPr>
            <p:nvPr/>
          </p:nvSpPr>
          <p:spPr bwMode="auto">
            <a:xfrm>
              <a:off x="4343400" y="3411538"/>
              <a:ext cx="3178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98" name="Line 16"/>
            <p:cNvSpPr>
              <a:spLocks noChangeShapeType="1"/>
            </p:cNvSpPr>
            <p:nvPr/>
          </p:nvSpPr>
          <p:spPr bwMode="auto">
            <a:xfrm flipV="1">
              <a:off x="4343400" y="2362200"/>
              <a:ext cx="0" cy="1049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99" name="Text Box 18"/>
            <p:cNvSpPr txBox="1">
              <a:spLocks noChangeArrowheads="1"/>
            </p:cNvSpPr>
            <p:nvPr/>
          </p:nvSpPr>
          <p:spPr bwMode="auto">
            <a:xfrm>
              <a:off x="4022725" y="3216275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00" name="Text Box 19"/>
            <p:cNvSpPr txBox="1">
              <a:spLocks noChangeArrowheads="1"/>
            </p:cNvSpPr>
            <p:nvPr/>
          </p:nvSpPr>
          <p:spPr bwMode="auto">
            <a:xfrm>
              <a:off x="4022725" y="2308225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01" name="Text Box 20"/>
            <p:cNvSpPr txBox="1">
              <a:spLocks noChangeArrowheads="1"/>
            </p:cNvSpPr>
            <p:nvPr/>
          </p:nvSpPr>
          <p:spPr bwMode="auto">
            <a:xfrm>
              <a:off x="5683250" y="3411538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02" name="Line 21"/>
            <p:cNvSpPr>
              <a:spLocks noChangeShapeType="1"/>
            </p:cNvSpPr>
            <p:nvPr/>
          </p:nvSpPr>
          <p:spPr bwMode="auto">
            <a:xfrm>
              <a:off x="4427538" y="2460625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3" name="Line 24"/>
            <p:cNvSpPr>
              <a:spLocks noChangeShapeType="1"/>
            </p:cNvSpPr>
            <p:nvPr/>
          </p:nvSpPr>
          <p:spPr bwMode="auto">
            <a:xfrm>
              <a:off x="4427538" y="289560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4" name="Text Box 26"/>
            <p:cNvSpPr txBox="1">
              <a:spLocks noChangeArrowheads="1"/>
            </p:cNvSpPr>
            <p:nvPr/>
          </p:nvSpPr>
          <p:spPr bwMode="auto">
            <a:xfrm>
              <a:off x="4038600" y="2743200"/>
              <a:ext cx="317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.5</a:t>
              </a:r>
            </a:p>
          </p:txBody>
        </p:sp>
        <p:sp>
          <p:nvSpPr>
            <p:cNvPr id="205" name="Text Box 27"/>
            <p:cNvSpPr txBox="1">
              <a:spLocks noChangeArrowheads="1"/>
            </p:cNvSpPr>
            <p:nvPr/>
          </p:nvSpPr>
          <p:spPr bwMode="auto">
            <a:xfrm>
              <a:off x="4564063" y="3411538"/>
              <a:ext cx="331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-5</a:t>
              </a:r>
            </a:p>
          </p:txBody>
        </p:sp>
        <p:sp>
          <p:nvSpPr>
            <p:cNvPr id="206" name="Text Box 28"/>
            <p:cNvSpPr txBox="1">
              <a:spLocks noChangeArrowheads="1"/>
            </p:cNvSpPr>
            <p:nvPr/>
          </p:nvSpPr>
          <p:spPr bwMode="auto">
            <a:xfrm>
              <a:off x="6842125" y="3411538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sp>
        <p:nvSpPr>
          <p:cNvPr id="217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8" name="Picture 68"/>
          <p:cNvPicPr>
            <a:picLocks noChangeAspect="1" noChangeArrowheads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6114764"/>
            <a:ext cx="1914525" cy="647700"/>
          </a:xfrm>
          <a:prstGeom prst="rect">
            <a:avLst/>
          </a:prstGeom>
          <a:noFill/>
        </p:spPr>
      </p:pic>
      <p:sp>
        <p:nvSpPr>
          <p:cNvPr id="219" name="Rectangle 70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0" name="Picture 4"/>
          <p:cNvPicPr>
            <a:picLocks noChangeAspect="1" noChangeArrowheads="1"/>
          </p:cNvPicPr>
          <p:nvPr/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8575" y="3848100"/>
            <a:ext cx="5229225" cy="647700"/>
          </a:xfrm>
          <a:prstGeom prst="rect">
            <a:avLst/>
          </a:prstGeom>
          <a:noFill/>
        </p:spPr>
      </p:pic>
      <p:pic>
        <p:nvPicPr>
          <p:cNvPr id="221" name="Picture 3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5" y="4514850"/>
            <a:ext cx="4981575" cy="742950"/>
          </a:xfrm>
          <a:prstGeom prst="rect">
            <a:avLst/>
          </a:prstGeom>
          <a:noFill/>
        </p:spPr>
      </p:pic>
      <p:pic>
        <p:nvPicPr>
          <p:cNvPr id="222" name="Picture 9"/>
          <p:cNvPicPr>
            <a:picLocks noChangeAspect="1" noChangeArrowheads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5648325"/>
            <a:ext cx="2028825" cy="371475"/>
          </a:xfrm>
          <a:prstGeom prst="rect">
            <a:avLst/>
          </a:prstGeom>
          <a:noFill/>
        </p:spPr>
      </p:pic>
      <p:pic>
        <p:nvPicPr>
          <p:cNvPr id="223" name="Picture 8"/>
          <p:cNvPicPr>
            <a:picLocks noChangeAspect="1" noChangeArrowheads="1"/>
          </p:cNvPicPr>
          <p:nvPr/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6172200"/>
            <a:ext cx="2028825" cy="371475"/>
          </a:xfrm>
          <a:prstGeom prst="rect">
            <a:avLst/>
          </a:prstGeom>
          <a:noFill/>
        </p:spPr>
      </p:pic>
      <p:sp>
        <p:nvSpPr>
          <p:cNvPr id="224" name="Левая фигурная скобка 165"/>
          <p:cNvSpPr/>
          <p:nvPr/>
        </p:nvSpPr>
        <p:spPr>
          <a:xfrm>
            <a:off x="3654552" y="3767796"/>
            <a:ext cx="307848" cy="14478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3097644" y="4310955"/>
            <a:ext cx="897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errors</a:t>
            </a:r>
            <a:endParaRPr lang="ru-RU" sz="1600" b="1" dirty="0"/>
          </a:p>
        </p:txBody>
      </p:sp>
      <p:sp>
        <p:nvSpPr>
          <p:cNvPr id="226" name="Левая фигурная скобка 167"/>
          <p:cNvSpPr/>
          <p:nvPr/>
        </p:nvSpPr>
        <p:spPr>
          <a:xfrm>
            <a:off x="3700642" y="5537976"/>
            <a:ext cx="275826" cy="10668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3079513" y="5888622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Update</a:t>
            </a:r>
            <a:endParaRPr lang="ru-RU" sz="16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6283632" y="6516368"/>
            <a:ext cx="29020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credit : Geoffrey Hinton</a:t>
            </a:r>
          </a:p>
        </p:txBody>
      </p:sp>
    </p:spTree>
    <p:extLst>
      <p:ext uri="{BB962C8B-B14F-4D97-AF65-F5344CB8AC3E}">
        <p14:creationId xmlns:p14="http://schemas.microsoft.com/office/powerpoint/2010/main" val="32640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628</Words>
  <Application>Microsoft Office PowerPoint</Application>
  <PresentationFormat>On-screen Show (4:3)</PresentationFormat>
  <Paragraphs>155</Paragraphs>
  <Slides>36</Slides>
  <Notes>13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Office Theme</vt:lpstr>
      <vt:lpstr>Visio</vt:lpstr>
      <vt:lpstr>Equation</vt:lpstr>
      <vt:lpstr>Acrobat Document</vt:lpstr>
      <vt:lpstr>Deep Learning and Application in Neural Networks   </vt:lpstr>
      <vt:lpstr>Biological Neurons</vt:lpstr>
      <vt:lpstr>PowerPoint Presentation</vt:lpstr>
      <vt:lpstr>PowerPoint Presentation</vt:lpstr>
      <vt:lpstr>Neural network application</vt:lpstr>
      <vt:lpstr>Neural network application</vt:lpstr>
      <vt:lpstr>The simplest model- the Perceptron</vt:lpstr>
      <vt:lpstr>Second generation neural networks (~1985)</vt:lpstr>
      <vt:lpstr>BP-algorithm</vt:lpstr>
      <vt:lpstr>Back Propagation</vt:lpstr>
      <vt:lpstr>Why Deep multi-layered neural network</vt:lpstr>
      <vt:lpstr>PowerPoint Presentation</vt:lpstr>
      <vt:lpstr>Deep Neural Networks </vt:lpstr>
      <vt:lpstr>PowerPoint Presentation</vt:lpstr>
      <vt:lpstr>PowerPoint Presentation</vt:lpstr>
      <vt:lpstr>PowerPoint Presentation</vt:lpstr>
      <vt:lpstr>Unsupervised greedy layer-wise training procedure.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Layer-Local Unsupervised Learning </vt:lpstr>
      <vt:lpstr>Experiments</vt:lpstr>
      <vt:lpstr>Classification error on MNIST training</vt:lpstr>
      <vt:lpstr>Experiments</vt:lpstr>
      <vt:lpstr>Experiments</vt:lpstr>
      <vt:lpstr>Conclusion</vt:lpstr>
      <vt:lpstr>Application</vt:lpstr>
      <vt:lpstr>Recent Deep Learning Highlights </vt:lpstr>
      <vt:lpstr>Recent Deep Learning Highlights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</dc:title>
  <dc:creator>PONG</dc:creator>
  <cp:lastModifiedBy>PONG</cp:lastModifiedBy>
  <cp:revision>56</cp:revision>
  <cp:lastPrinted>2012-02-16T07:16:52Z</cp:lastPrinted>
  <dcterms:created xsi:type="dcterms:W3CDTF">2012-02-13T06:41:19Z</dcterms:created>
  <dcterms:modified xsi:type="dcterms:W3CDTF">2012-02-16T09:46:15Z</dcterms:modified>
</cp:coreProperties>
</file>