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5" r:id="rId10"/>
    <p:sldId id="266" r:id="rId11"/>
    <p:sldId id="276" r:id="rId12"/>
    <p:sldId id="267" r:id="rId13"/>
    <p:sldId id="264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18" autoAdjust="0"/>
  </p:normalViewPr>
  <p:slideViewPr>
    <p:cSldViewPr>
      <p:cViewPr varScale="1">
        <p:scale>
          <a:sx n="68" d="100"/>
          <a:sy n="68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4A342-AC02-4642-B539-ADAC7080BC8D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30EA9-558F-47B4-A181-05251049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30EA9-558F-47B4-A181-05251049F0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FB8A2-5FBE-4752-BF32-6B6FD0C6154A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7D14-1BFA-4A6A-B13E-A67D262E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 First Dropout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Naiyan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0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Standout</a:t>
            </a:r>
            <a:r>
              <a:rPr lang="en-US" dirty="0" smtClean="0"/>
              <a:t>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Learning contains two parts: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, it is contained on both              and           it is hard to compute the exact derivative, so the authors ignore the first part. 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, it is quite like the learning in RBM, which minimize the free energy of the model.</a:t>
                </a:r>
              </a:p>
              <a:p>
                <a:r>
                  <a:rPr lang="en-US" dirty="0" smtClean="0"/>
                  <a:t>Empirically,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are quite similar. So the authors just set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11906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96925"/>
            <a:ext cx="8763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428130"/>
            <a:ext cx="1323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Standout(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380975" cy="441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6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 err="1" smtClean="0"/>
              <a:t>DropConnect</a:t>
            </a:r>
            <a:r>
              <a:rPr lang="en-US" dirty="0" smtClean="0"/>
              <a:t> and Standout show improvement over standard dropout in the paper. </a:t>
            </a:r>
          </a:p>
          <a:p>
            <a:r>
              <a:rPr lang="en-US" dirty="0" smtClean="0"/>
              <a:t>The real performance need to be tested in a fair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 in testing</a:t>
            </a:r>
          </a:p>
          <a:p>
            <a:pPr lvl="1"/>
            <a:r>
              <a:rPr lang="en-US" dirty="0" smtClean="0"/>
              <a:t>Lower the weight is not an exact solution because of the use of nonlinear activation 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DropConnect</a:t>
            </a:r>
            <a:r>
              <a:rPr lang="en-US" dirty="0" smtClean="0"/>
              <a:t>: Approximate the output by a moment matched Gaussian</a:t>
            </a:r>
          </a:p>
          <a:p>
            <a:pPr lvl="1"/>
            <a:r>
              <a:rPr lang="en-US" dirty="0" smtClean="0"/>
              <a:t>More results in the “Understanding Dropout”.</a:t>
            </a:r>
          </a:p>
          <a:p>
            <a:r>
              <a:rPr lang="en-US" dirty="0" smtClean="0"/>
              <a:t>Possible connection to Gibbs sampling with Bernoulli variable?</a:t>
            </a:r>
          </a:p>
          <a:p>
            <a:r>
              <a:rPr lang="en-US" dirty="0" smtClean="0"/>
              <a:t>Better way of dropout?</a:t>
            </a:r>
          </a:p>
          <a:p>
            <a:pPr lvl="1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5581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7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paper, we consider the following GLM:</a:t>
            </a:r>
          </a:p>
          <a:p>
            <a:endParaRPr lang="en-US" dirty="0"/>
          </a:p>
          <a:p>
            <a:r>
              <a:rPr lang="en-US" dirty="0" smtClean="0"/>
              <a:t>Standard MLE on noisy observation optimizes:</a:t>
            </a:r>
          </a:p>
          <a:p>
            <a:endParaRPr lang="en-US" dirty="0"/>
          </a:p>
          <a:p>
            <a:r>
              <a:rPr lang="en-US" dirty="0" smtClean="0"/>
              <a:t>Some simple math gives: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3" y="2194622"/>
            <a:ext cx="6901295" cy="49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3259282"/>
            <a:ext cx="6199909" cy="77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77" y="4495800"/>
            <a:ext cx="6451023" cy="71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3316432" cy="64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48068" y="539352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Regularizer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smtClean="0"/>
              <a:t>Regularization(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explicit form is not tractable in general, so we resort to a second order approximation:</a:t>
            </a:r>
          </a:p>
          <a:p>
            <a:endParaRPr lang="en-US" dirty="0" smtClean="0"/>
          </a:p>
          <a:p>
            <a:r>
              <a:rPr lang="en-US" dirty="0" smtClean="0"/>
              <a:t>Then the main result of this paper: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316432" cy="64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454977" cy="64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572000"/>
            <a:ext cx="85534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03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Regularization(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interesting in logistic regression:</a:t>
            </a:r>
          </a:p>
          <a:p>
            <a:pPr lvl="1"/>
            <a:r>
              <a:rPr lang="en-US" dirty="0" smtClean="0"/>
              <a:t>First, both types of </a:t>
            </a:r>
            <a:r>
              <a:rPr lang="en-US" dirty="0"/>
              <a:t>noise </a:t>
            </a:r>
            <a:r>
              <a:rPr lang="en-US" dirty="0" smtClean="0"/>
              <a:t>penalize less to the highly activated or non-activated output.</a:t>
            </a:r>
          </a:p>
          <a:p>
            <a:pPr lvl="2"/>
            <a:r>
              <a:rPr lang="en-US" dirty="0" smtClean="0"/>
              <a:t>It is OK if you are confident.</a:t>
            </a:r>
          </a:p>
          <a:p>
            <a:pPr lvl="1"/>
            <a:r>
              <a:rPr lang="en-US" dirty="0" smtClean="0"/>
              <a:t>In addition, dropout penalizes less to the rarely activated features.</a:t>
            </a:r>
          </a:p>
          <a:p>
            <a:pPr lvl="2"/>
            <a:r>
              <a:rPr lang="en-US" dirty="0" smtClean="0"/>
              <a:t>Works well with sparse and discriminative features.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2" y="1543050"/>
            <a:ext cx="85534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04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Regularization(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GLM case is equivalent to scale the penalty along the shape of diagonal of Fisher information matrix</a:t>
            </a:r>
          </a:p>
          <a:p>
            <a:r>
              <a:rPr lang="en-US" dirty="0" smtClean="0"/>
              <a:t>Also connect to </a:t>
            </a:r>
            <a:r>
              <a:rPr lang="en-US" dirty="0" err="1" smtClean="0"/>
              <a:t>AdaGrad</a:t>
            </a:r>
            <a:r>
              <a:rPr lang="en-US" dirty="0" smtClean="0"/>
              <a:t>, an online learning algorithm.</a:t>
            </a:r>
          </a:p>
          <a:p>
            <a:r>
              <a:rPr lang="en-US" dirty="0" smtClean="0"/>
              <a:t>Since the </a:t>
            </a:r>
            <a:r>
              <a:rPr lang="en-US" dirty="0" err="1" smtClean="0"/>
              <a:t>regularizer</a:t>
            </a:r>
            <a:r>
              <a:rPr lang="en-US" dirty="0" smtClean="0"/>
              <a:t> doesn’t depend on the label, we can also utilize the unlabeled data to design better adaptive </a:t>
            </a:r>
            <a:r>
              <a:rPr lang="en-US" dirty="0" err="1" smtClean="0"/>
              <a:t>regularizers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5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This </a:t>
                </a:r>
                <a:r>
                  <a:rPr lang="en-US" dirty="0"/>
                  <a:t>paper only focus on dropout and sigmoid unit.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one layer network, we can show that in testing, the output is just </a:t>
                </a:r>
                <a:r>
                  <a:rPr lang="en-US" i="1" dirty="0" smtClean="0"/>
                  <a:t>normalized weighted geometry mean:</a:t>
                </a:r>
              </a:p>
              <a:p>
                <a:endParaRPr lang="en-US" i="1" dirty="0"/>
              </a:p>
              <a:p>
                <a:endParaRPr lang="en-US" i="1" dirty="0" smtClean="0"/>
              </a:p>
              <a:p>
                <a:r>
                  <a:rPr lang="en-US" dirty="0" smtClean="0"/>
                  <a:t>But how it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481" t="-2541" b="-3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3147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543175"/>
            <a:ext cx="3533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4152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53075"/>
            <a:ext cx="10858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35" y="5553953"/>
            <a:ext cx="16097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7" y="5553075"/>
            <a:ext cx="19526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Dropout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main result of this paper: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the first one, we have:</a:t>
                </a:r>
              </a:p>
              <a:p>
                <a:endParaRPr lang="en-US" dirty="0"/>
              </a:p>
              <a:p>
                <a:r>
                  <a:rPr lang="en-US" dirty="0" smtClean="0"/>
                  <a:t>A really tight bound no matter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=0, 1, 0.5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Interestingly</a:t>
                </a:r>
                <a:r>
                  <a:rPr lang="en-US" dirty="0"/>
                  <a:t>, the second part of this paper is just a special case of the previous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334000"/>
              </a:xfrm>
              <a:blipFill rotWithShape="1">
                <a:blip r:embed="rId2"/>
                <a:stretch>
                  <a:fillRect l="-1630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584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8325"/>
            <a:ext cx="2000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15453"/>
            <a:ext cx="2314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705100"/>
            <a:ext cx="2428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3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Dropout</a:t>
            </a:r>
          </a:p>
          <a:p>
            <a:pPr lvl="1"/>
            <a:r>
              <a:rPr lang="en-US" dirty="0" smtClean="0"/>
              <a:t>Basic idea and Intuition</a:t>
            </a:r>
          </a:p>
          <a:p>
            <a:pPr lvl="1"/>
            <a:r>
              <a:rPr lang="en-US" dirty="0" smtClean="0"/>
              <a:t>Some common mistakes for dropout</a:t>
            </a:r>
          </a:p>
          <a:p>
            <a:r>
              <a:rPr lang="en-US" dirty="0" smtClean="0"/>
              <a:t>Practical Improvement</a:t>
            </a:r>
          </a:p>
          <a:p>
            <a:pPr lvl="1"/>
            <a:r>
              <a:rPr lang="en-US" dirty="0" err="1" smtClean="0"/>
              <a:t>DropConnect</a:t>
            </a:r>
            <a:endParaRPr lang="en-US" dirty="0" smtClean="0"/>
          </a:p>
          <a:p>
            <a:pPr lvl="1"/>
            <a:r>
              <a:rPr lang="en-US" dirty="0" smtClean="0"/>
              <a:t>Adaptive Dropout</a:t>
            </a:r>
          </a:p>
          <a:p>
            <a:r>
              <a:rPr lang="en-US" dirty="0" smtClean="0"/>
              <a:t>Theoretical Justification</a:t>
            </a:r>
          </a:p>
          <a:p>
            <a:pPr lvl="1"/>
            <a:r>
              <a:rPr lang="en-US" dirty="0" smtClean="0"/>
              <a:t>Interpret as an adaptive </a:t>
            </a:r>
            <a:r>
              <a:rPr lang="en-US" dirty="0" err="1" smtClean="0"/>
              <a:t>regularizer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Output approximated by NWGM.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two papers are both limited to linear unit and sigmoid unit, but the most popular unit now is </a:t>
            </a:r>
            <a:r>
              <a:rPr lang="en-US" dirty="0" err="1" smtClean="0"/>
              <a:t>relu</a:t>
            </a:r>
            <a:r>
              <a:rPr lang="en-US" dirty="0" smtClean="0"/>
              <a:t>. We still need understand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Dropout is a simple and effective way to reduce overfitting.</a:t>
            </a:r>
          </a:p>
          <a:p>
            <a:r>
              <a:rPr lang="en-US" dirty="0" smtClean="0"/>
              <a:t>It could be enhanced by designing more </a:t>
            </a:r>
            <a:r>
              <a:rPr lang="en-US" dirty="0"/>
              <a:t>advanced </a:t>
            </a:r>
            <a:r>
              <a:rPr lang="en-US" dirty="0" smtClean="0"/>
              <a:t>perturbation way.</a:t>
            </a:r>
          </a:p>
          <a:p>
            <a:r>
              <a:rPr lang="en-US" dirty="0" smtClean="0"/>
              <a:t>It is equivalent to a kind of adaptive penalty could account for the characteristic of data.</a:t>
            </a:r>
          </a:p>
          <a:p>
            <a:r>
              <a:rPr lang="en-US" dirty="0" smtClean="0"/>
              <a:t>Its testing performance could be approximated well by </a:t>
            </a:r>
            <a:r>
              <a:rPr lang="en-US" i="1" dirty="0"/>
              <a:t>normalized weighted geometry </a:t>
            </a:r>
            <a:r>
              <a:rPr lang="en-US" i="1" dirty="0" smtClean="0"/>
              <a:t>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8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Hinton, Geoffrey E., et al. "Improving neural networks by preventing co-adaptation of feature detectors." </a:t>
            </a:r>
            <a:r>
              <a:rPr lang="en-US" sz="1800" i="1" dirty="0" err="1"/>
              <a:t>arXiv</a:t>
            </a:r>
            <a:r>
              <a:rPr lang="en-US" sz="1800" i="1" dirty="0"/>
              <a:t> preprint arXiv:1207.0580</a:t>
            </a:r>
            <a:r>
              <a:rPr lang="en-US" sz="1800" dirty="0"/>
              <a:t> (2012</a:t>
            </a:r>
            <a:r>
              <a:rPr lang="en-US" sz="1800" dirty="0" smtClean="0"/>
              <a:t>).</a:t>
            </a:r>
          </a:p>
          <a:p>
            <a:r>
              <a:rPr lang="en-US" sz="1800" dirty="0"/>
              <a:t>Wan, Li, et al. "Regularization of neural networks using </a:t>
            </a:r>
            <a:r>
              <a:rPr lang="en-US" sz="1800" dirty="0" err="1"/>
              <a:t>dropconnect</a:t>
            </a:r>
            <a:r>
              <a:rPr lang="en-US" sz="1800" dirty="0" smtClean="0"/>
              <a:t>." In ICML </a:t>
            </a:r>
            <a:r>
              <a:rPr lang="en-US" sz="1800" dirty="0"/>
              <a:t>2013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Ba, Jimmy, and Brendan Frey. "Adaptive dropout for training deep neural networks." </a:t>
            </a:r>
            <a:r>
              <a:rPr lang="en-US" sz="1800" i="1" dirty="0" smtClean="0"/>
              <a:t>in </a:t>
            </a:r>
            <a:r>
              <a:rPr lang="en-US" sz="1800" dirty="0" smtClean="0"/>
              <a:t>NIPS </a:t>
            </a:r>
            <a:r>
              <a:rPr lang="en-US" sz="1800" dirty="0"/>
              <a:t>2013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Wager, Stefan, </a:t>
            </a:r>
            <a:r>
              <a:rPr lang="en-US" sz="1800" dirty="0" err="1"/>
              <a:t>Sida</a:t>
            </a:r>
            <a:r>
              <a:rPr lang="en-US" sz="1800" dirty="0"/>
              <a:t> Wang, and Percy Liang. "Dropout training as adaptive regularization." </a:t>
            </a:r>
            <a:r>
              <a:rPr lang="en-US" sz="1800" i="1" dirty="0" smtClean="0"/>
              <a:t>in </a:t>
            </a:r>
            <a:r>
              <a:rPr lang="en-US" sz="1800" dirty="0" smtClean="0"/>
              <a:t>NIPS. </a:t>
            </a:r>
            <a:r>
              <a:rPr lang="en-US" sz="1800" dirty="0"/>
              <a:t>2013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Baldi</a:t>
            </a:r>
            <a:r>
              <a:rPr lang="en-US" sz="1800" dirty="0"/>
              <a:t>, Pierre, and Peter J. </a:t>
            </a:r>
            <a:r>
              <a:rPr lang="en-US" sz="1800" dirty="0" err="1"/>
              <a:t>Sadowski</a:t>
            </a:r>
            <a:r>
              <a:rPr lang="en-US" sz="1800" dirty="0"/>
              <a:t>. "Understanding </a:t>
            </a:r>
            <a:r>
              <a:rPr lang="en-US" sz="1800" dirty="0" err="1"/>
              <a:t>Dropout</a:t>
            </a:r>
            <a:r>
              <a:rPr lang="en-US" sz="1800" dirty="0" err="1" smtClean="0"/>
              <a:t>.“in</a:t>
            </a:r>
            <a:r>
              <a:rPr lang="en-US" sz="1800" dirty="0" smtClean="0"/>
              <a:t> NIPS. </a:t>
            </a:r>
            <a:r>
              <a:rPr lang="en-US" sz="1800" dirty="0"/>
              <a:t>2013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Uncovered Papers:</a:t>
            </a:r>
          </a:p>
          <a:p>
            <a:r>
              <a:rPr lang="en-US" sz="1800" dirty="0"/>
              <a:t>Wang, </a:t>
            </a:r>
            <a:r>
              <a:rPr lang="en-US" sz="1800" dirty="0" err="1"/>
              <a:t>Sida</a:t>
            </a:r>
            <a:r>
              <a:rPr lang="en-US" sz="1800" dirty="0"/>
              <a:t>, and Christopher Manning. "Fast dropout training." </a:t>
            </a:r>
            <a:r>
              <a:rPr lang="en-US" sz="1800" dirty="0" smtClean="0"/>
              <a:t>in ICML </a:t>
            </a:r>
            <a:r>
              <a:rPr lang="en-US" sz="1800" dirty="0"/>
              <a:t>2013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Warde</a:t>
            </a:r>
            <a:r>
              <a:rPr lang="en-US" sz="1800" dirty="0"/>
              <a:t>-Farley, David, et al. "An empirical analysis of dropout in piecewise linear networks." </a:t>
            </a:r>
            <a:r>
              <a:rPr lang="en-US" sz="1800" i="1" dirty="0" err="1"/>
              <a:t>arXiv</a:t>
            </a:r>
            <a:r>
              <a:rPr lang="en-US" sz="1800" i="1" dirty="0"/>
              <a:t> preprint arXiv:1312.6197</a:t>
            </a:r>
            <a:r>
              <a:rPr lang="en-US" sz="1800" dirty="0"/>
              <a:t> (2013).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82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and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What is Dropout?</a:t>
            </a:r>
          </a:p>
          <a:p>
            <a:pPr lvl="1"/>
            <a:r>
              <a:rPr lang="en-US" dirty="0" smtClean="0"/>
              <a:t>It is a simple but very effective technique that could alleviate overfitting in training phase.</a:t>
            </a:r>
          </a:p>
          <a:p>
            <a:pPr lvl="1"/>
            <a:endParaRPr lang="en-US" dirty="0"/>
          </a:p>
        </p:txBody>
      </p:sp>
      <p:pic>
        <p:nvPicPr>
          <p:cNvPr id="1028" name="Picture 4" descr="http://cs.nyu.edu/~wanli/dropc/nn_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4111625" cy="27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1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and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in the training phase the dropout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, then in testing we lower the weight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, and use all of them.</a:t>
                </a:r>
              </a:p>
              <a:p>
                <a:r>
                  <a:rPr lang="en-US" dirty="0" smtClean="0"/>
                  <a:t>This is equivalent to train all possible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networks at the same time in training, and averaging them out in testing.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47906"/>
            <a:ext cx="3554161" cy="321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60330"/>
            <a:ext cx="3738074" cy="320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26439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MNIST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5257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TIMIT</a:t>
            </a:r>
          </a:p>
        </p:txBody>
      </p:sp>
    </p:spTree>
    <p:extLst>
      <p:ext uri="{BB962C8B-B14F-4D97-AF65-F5344CB8AC3E}">
        <p14:creationId xmlns:p14="http://schemas.microsoft.com/office/powerpoint/2010/main" val="20808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78" y="1752600"/>
            <a:ext cx="7162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1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Dropout is only limited to deep learning</a:t>
            </a:r>
          </a:p>
          <a:p>
            <a:pPr lvl="1"/>
            <a:r>
              <a:rPr lang="en-US" dirty="0" smtClean="0"/>
              <a:t>No, even simple logistic regression will benefit from it.</a:t>
            </a:r>
          </a:p>
          <a:p>
            <a:r>
              <a:rPr lang="en-US" dirty="0" smtClean="0"/>
              <a:t>Dropout is a just magic trick. (bug or feature?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No, we will show it is equivalent to a kind of regularization soon.</a:t>
            </a:r>
          </a:p>
        </p:txBody>
      </p:sp>
    </p:spTree>
    <p:extLst>
      <p:ext uri="{BB962C8B-B14F-4D97-AF65-F5344CB8AC3E}">
        <p14:creationId xmlns:p14="http://schemas.microsoft.com/office/powerpoint/2010/main" val="2781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DropConnect</a:t>
            </a:r>
            <a:endParaRPr lang="en-US" dirty="0"/>
          </a:p>
        </p:txBody>
      </p:sp>
      <p:pic>
        <p:nvPicPr>
          <p:cNvPr id="3074" name="Picture 2" descr="http://cs.nyu.edu/~wanli/dropc/nn_d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5" y="2151306"/>
            <a:ext cx="3787473" cy="24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s.nyu.edu/~wanli/dropc/nn_d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05" y="2106827"/>
            <a:ext cx="3133448" cy="25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029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Dropout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88429" y="5033889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DropConnect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DropConnect</a:t>
            </a:r>
            <a:r>
              <a:rPr lang="en-US" dirty="0" smtClean="0"/>
              <a:t> also masks the weight.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en-US" dirty="0" smtClean="0"/>
                  <a:t>Instead of fixing the dropout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, this method learns it for each unit: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the binary mask.</a:t>
                </a:r>
              </a:p>
              <a:p>
                <a:endParaRPr lang="en-US" dirty="0"/>
              </a:p>
              <a:p>
                <a:r>
                  <a:rPr lang="en-US" dirty="0" smtClean="0"/>
                  <a:t>We also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in this model.</a:t>
                </a:r>
              </a:p>
              <a:p>
                <a:r>
                  <a:rPr lang="en-US" dirty="0" smtClean="0"/>
                  <a:t>The output: </a:t>
                </a:r>
              </a:p>
              <a:p>
                <a:r>
                  <a:rPr lang="en-US" dirty="0" smtClean="0"/>
                  <a:t>Note it is a stochastic network now.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799"/>
            <a:ext cx="2828925" cy="80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4572000" cy="72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105400"/>
            <a:ext cx="4343400" cy="7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39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739</Words>
  <Application>Microsoft Office PowerPoint</Application>
  <PresentationFormat>On-screen Show (4:3)</PresentationFormat>
  <Paragraphs>121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Head First Dropout</vt:lpstr>
      <vt:lpstr>Outline</vt:lpstr>
      <vt:lpstr>Basic Idea and Intuition</vt:lpstr>
      <vt:lpstr>Basic Idea and Intuition</vt:lpstr>
      <vt:lpstr>Results</vt:lpstr>
      <vt:lpstr>Results</vt:lpstr>
      <vt:lpstr>Some Common Mistakes</vt:lpstr>
      <vt:lpstr>DropConnect</vt:lpstr>
      <vt:lpstr>Standout</vt:lpstr>
      <vt:lpstr>Standout(con’t)</vt:lpstr>
      <vt:lpstr>Standout(con’t)</vt:lpstr>
      <vt:lpstr>Results</vt:lpstr>
      <vt:lpstr>Discussion</vt:lpstr>
      <vt:lpstr>Adaptive Regularization</vt:lpstr>
      <vt:lpstr>Adaptive Regularization(con’t)</vt:lpstr>
      <vt:lpstr>Adaptive Regularization(con’t)</vt:lpstr>
      <vt:lpstr>Adaptive Regularization(con’t)</vt:lpstr>
      <vt:lpstr>Understanding Dropout</vt:lpstr>
      <vt:lpstr>Understanding Dropout</vt:lpstr>
      <vt:lpstr>Discussion</vt:lpstr>
      <vt:lpstr>Take Away Message</vt:lpstr>
      <vt:lpstr>References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First Dropout</dc:title>
  <dc:creator>Winsty</dc:creator>
  <cp:lastModifiedBy>Winsty</cp:lastModifiedBy>
  <cp:revision>92</cp:revision>
  <dcterms:created xsi:type="dcterms:W3CDTF">2014-01-16T11:20:02Z</dcterms:created>
  <dcterms:modified xsi:type="dcterms:W3CDTF">2014-01-21T19:16:26Z</dcterms:modified>
</cp:coreProperties>
</file>