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400" b="1">
                <a:solidFill>
                  <a:srgbClr val="0969DA"/>
                </a:solidFill>
              </a:defRPr>
            </a:pPr>
            <a:r>
              <a:t>🚀 GitHub Developer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From Chaos to Clarity: Enterprise Best Practices</a:t>
            </a:r>
          </a:p>
          <a:p/>
          <a:p>
            <a:r>
              <a:t>📈 60% Faster PR Cycles | 40% Fewer Bugs | 90% Team Satisfaction</a:t>
            </a:r>
          </a:p>
          <a:p/>
          <a:p>
            <a:r>
              <a:t>Presented by: Amna &amp; Hanzla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🎬 Immediate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 b="1">
                <a:solidFill>
                  <a:srgbClr val="0969DA"/>
                </a:solidFill>
              </a:defRPr>
            </a:pPr>
            <a:r>
              <a:t>Do Today:</a:t>
            </a:r>
          </a:p>
          <a:p>
            <a:pPr>
              <a:spcAft>
                <a:spcPts val="800"/>
              </a:spcAft>
              <a:defRPr sz="2000"/>
            </a:pPr>
            <a:r>
              <a:t>☑️ Create your first project board</a:t>
            </a:r>
          </a:p>
          <a:p>
            <a:pPr>
              <a:spcAft>
                <a:spcPts val="800"/>
              </a:spcAft>
              <a:defRPr sz="2000"/>
            </a:pPr>
            <a:r>
              <a:t>☑️ Import standard label set</a:t>
            </a:r>
          </a:p>
          <a:p>
            <a:pPr>
              <a:spcAft>
                <a:spcPts val="800"/>
              </a:spcAft>
              <a:defRPr sz="2000"/>
            </a:pPr>
            <a:r>
              <a:t>☑️ Add issue templates</a:t>
            </a:r>
          </a:p>
          <a:p>
            <a:pPr>
              <a:spcAft>
                <a:spcPts val="800"/>
              </a:spcAft>
              <a:defRPr sz="2000"/>
            </a:pPr>
            <a:r>
              <a:t>☑️ Enable branch protection</a:t>
            </a:r>
          </a:p>
          <a:p>
            <a:pPr>
              <a:spcAft>
                <a:spcPts val="800"/>
              </a:spcAft>
              <a:defRPr sz="2000"/>
            </a:pPr>
            <a:r>
              <a:t>☑️ Configure PR template</a:t>
            </a:r>
          </a:p>
          <a:p>
            <a:br/>
            <a:pPr>
              <a:defRPr sz="2200" b="1"/>
            </a:pPr>
            <a:r>
              <a:t>Resources:</a:t>
            </a:r>
          </a:p>
          <a:p>
            <a:pPr>
              <a:defRPr sz="1800"/>
            </a:pPr>
            <a:r>
              <a:t>📦 Templates: github.com/hanzlahabib/github-workflow-demo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 b="1"/>
            </a:pPr>
            <a:r>
              <a:t>Common Questions:</a:t>
            </a:r>
          </a:p>
          <a:p>
            <a:pPr>
              <a:spcAft>
                <a:spcPts val="1000"/>
              </a:spcAft>
              <a:defRPr sz="1800"/>
            </a:pPr>
            <a:r>
              <a:t>✅ How do we handle urgent hotfixes?</a:t>
            </a:r>
          </a:p>
          <a:p>
            <a:pPr>
              <a:spcAft>
                <a:spcPts val="1000"/>
              </a:spcAft>
              <a:defRPr sz="1800"/>
            </a:pPr>
            <a:r>
              <a:t>✅ What about multiple repositories?</a:t>
            </a:r>
          </a:p>
          <a:p>
            <a:pPr>
              <a:spcAft>
                <a:spcPts val="1000"/>
              </a:spcAft>
              <a:defRPr sz="1800"/>
            </a:pPr>
            <a:r>
              <a:t>✅ How to migrate existing issues?</a:t>
            </a:r>
          </a:p>
          <a:p>
            <a:pPr>
              <a:spcAft>
                <a:spcPts val="1000"/>
              </a:spcAft>
              <a:defRPr sz="1800"/>
            </a:pPr>
            <a:r>
              <a:t>✅ What's the actual ROI?</a:t>
            </a:r>
          </a:p>
          <a:p>
            <a:br/>
            <a:pPr>
              <a:spcBef>
                <a:spcPts val="2000"/>
              </a:spcBef>
              <a:defRPr sz="2200" b="1"/>
            </a:pPr>
            <a:r>
              <a:t>Contact &amp; Support:</a:t>
            </a:r>
          </a:p>
          <a:p>
            <a:pPr>
              <a:defRPr sz="1800"/>
            </a:pPr>
            <a:r>
              <a:t>GitHub: @hanzlahabib | @amna</a:t>
            </a:r>
          </a:p>
          <a:p>
            <a:pPr>
              <a:defRPr sz="1800"/>
            </a:pPr>
            <a:r>
              <a:t>Demo: github.com/hanzlahabib/github-workflow-demo</a:t>
            </a:r>
          </a:p>
          <a:p>
            <a:pPr>
              <a:defRPr sz="1800"/>
            </a:pPr>
            <a:r>
              <a:t>Office Hours: Thursdays 2-3 PM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6000" b="1"/>
            </a:pPr>
            <a:r>
              <a:t>🙏 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Ready to Transform Your Workflow?</a:t>
            </a:r>
          </a:p>
          <a:p/>
          <a:p>
            <a:r>
              <a:t>🚀 Start Your 30-Day Journey Today</a:t>
            </a:r>
          </a:p>
          <a:p/>
          <a:p>
            <a:r>
              <a:t>Let's build better software, together.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📋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1"/>
            </a:pPr>
            <a:r>
              <a:t>🔴 Current Pain Points (5 min)</a:t>
            </a:r>
          </a:p>
          <a:p>
            <a:pPr lvl="1">
              <a:spcAft>
                <a:spcPts val="1200"/>
              </a:spcAft>
              <a:defRPr sz="1600"/>
            </a:pPr>
            <a:r>
              <a:t>Identify and quantify our workflow challenges</a:t>
            </a:r>
          </a:p>
          <a:p>
            <a:pPr>
              <a:defRPr sz="2000" b="1"/>
            </a:pPr>
            <a:r>
              <a:t>🟡 Root Cause Analysis (3 min)</a:t>
            </a:r>
          </a:p>
          <a:p>
            <a:pPr lvl="1">
              <a:spcAft>
                <a:spcPts val="1200"/>
              </a:spcAft>
              <a:defRPr sz="1600"/>
            </a:pPr>
            <a:r>
              <a:t>Understanding why these problems persist</a:t>
            </a:r>
          </a:p>
          <a:p>
            <a:pPr>
              <a:defRPr sz="2000" b="1"/>
            </a:pPr>
            <a:r>
              <a:t>🟢 Solution Architecture (10 min)</a:t>
            </a:r>
          </a:p>
          <a:p>
            <a:pPr lvl="1">
              <a:spcAft>
                <a:spcPts val="1200"/>
              </a:spcAft>
              <a:defRPr sz="1600"/>
            </a:pPr>
            <a:r>
              <a:t>Comprehensive GitHub-based workflow system</a:t>
            </a:r>
          </a:p>
          <a:p>
            <a:pPr>
              <a:defRPr sz="2000" b="1"/>
            </a:pPr>
            <a:r>
              <a:t>🎯 Live Demonstration (7 min)</a:t>
            </a:r>
          </a:p>
          <a:p>
            <a:pPr lvl="1">
              <a:spcAft>
                <a:spcPts val="1200"/>
              </a:spcAft>
              <a:defRPr sz="1600"/>
            </a:pPr>
            <a:r>
              <a:t>See the workflow in action</a:t>
            </a:r>
          </a:p>
          <a:p>
            <a:pPr>
              <a:defRPr sz="2000" b="1"/>
            </a:pPr>
            <a:r>
              <a:t>📊 Implementation Roadmap (5 min)</a:t>
            </a:r>
          </a:p>
          <a:p>
            <a:pPr lvl="1">
              <a:spcAft>
                <a:spcPts val="1200"/>
              </a:spcAft>
              <a:defRPr sz="1600"/>
            </a:pPr>
            <a:r>
              <a:t>Your 30-day transformation plan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🚨 Current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1">
                <a:solidFill>
                  <a:srgbClr val="D1242F"/>
                </a:solidFill>
              </a:defRPr>
            </a:pPr>
            <a:r>
              <a:t>🔧 Process Issues (40% Impact)</a:t>
            </a:r>
          </a:p>
          <a:p>
            <a:pPr lvl="1">
              <a:defRPr sz="1600"/>
            </a:pPr>
            <a:r>
              <a:t>• Split Project Management - Multiple tools, no single source of truth</a:t>
            </a:r>
          </a:p>
          <a:p>
            <a:pPr lvl="1">
              <a:defRPr sz="1600"/>
            </a:pPr>
            <a:r>
              <a:t>• Inconsistent Formats - 30+ min/PR extra overhead</a:t>
            </a:r>
          </a:p>
          <a:p>
            <a:pPr lvl="1">
              <a:defRPr sz="1600"/>
            </a:pPr>
            <a:r>
              <a:t>• Unclear Sprint Boundaries - 25% scope creep</a:t>
            </a:r>
          </a:p>
          <a:p/>
          <a:p>
            <a:pPr>
              <a:defRPr sz="2000" b="1">
                <a:solidFill>
                  <a:srgbClr val="D1242F"/>
                </a:solidFill>
              </a:defRPr>
            </a:pPr>
            <a:r>
              <a:t>👥 People Issues (35% Impact)</a:t>
            </a:r>
          </a:p>
          <a:p>
            <a:pPr lvl="1">
              <a:defRPr sz="1600"/>
            </a:pPr>
            <a:r>
              <a:t>• Knowledge Gap - Single points of failure</a:t>
            </a:r>
          </a:p>
          <a:p>
            <a:pPr lvl="1">
              <a:defRPr sz="1600"/>
            </a:pPr>
            <a:r>
              <a:t>• Poor Communication - Delayed decisions</a:t>
            </a:r>
          </a:p>
          <a:p>
            <a:pPr lvl="1">
              <a:defRPr sz="1600"/>
            </a:pPr>
            <a:r>
              <a:t>• Review Quality vs Delay - 3-day average PR lifecycle</a:t>
            </a:r>
          </a:p>
          <a:p/>
          <a:p>
            <a:pPr>
              <a:defRPr sz="2000" b="1">
                <a:solidFill>
                  <a:srgbClr val="D1242F"/>
                </a:solidFill>
              </a:defRPr>
            </a:pPr>
            <a:r>
              <a:t>🛠️ Technical Debt (25% Impact)</a:t>
            </a:r>
          </a:p>
          <a:p>
            <a:pPr lvl="1">
              <a:defRPr sz="1600"/>
            </a:pPr>
            <a:r>
              <a:t>• Production Bugs - Missing quality gates</a:t>
            </a:r>
          </a:p>
          <a:p>
            <a:pPr lvl="1">
              <a:defRPr sz="1600"/>
            </a:pPr>
            <a:r>
              <a:t>• Outdated Docs - 60% onboarding confusion</a:t>
            </a:r>
          </a:p>
          <a:p>
            <a:pPr lvl="1">
              <a:defRPr sz="1600"/>
            </a:pPr>
            <a:r>
              <a:t>• Notification Chaos - Important items missed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From Chaos to Clarity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D1242F"/>
                </a:solidFill>
              </a:defRPr>
            </a:pPr>
            <a:r>
              <a:t>😰 Before (Chaos)</a:t>
            </a:r>
          </a:p>
          <a:p>
            <a:pPr>
              <a:spcAft>
                <a:spcPts val="600"/>
              </a:spcAft>
              <a:defRPr sz="1800"/>
            </a:pPr>
            <a:r>
              <a:t>• 5+ tools for project management</a:t>
            </a:r>
          </a:p>
          <a:p>
            <a:pPr>
              <a:spcAft>
                <a:spcPts val="600"/>
              </a:spcAft>
              <a:defRPr sz="1800"/>
            </a:pPr>
            <a:r>
              <a:t>• 3-day PR review cycle</a:t>
            </a:r>
          </a:p>
          <a:p>
            <a:pPr>
              <a:spcAft>
                <a:spcPts val="600"/>
              </a:spcAft>
              <a:defRPr sz="1800"/>
            </a:pPr>
            <a:r>
              <a:t>• 40% PRs missing context</a:t>
            </a:r>
          </a:p>
          <a:p>
            <a:pPr>
              <a:spcAft>
                <a:spcPts val="600"/>
              </a:spcAft>
              <a:defRPr sz="1800"/>
            </a:pPr>
            <a:r>
              <a:t>• Weekly production bugs</a:t>
            </a:r>
          </a:p>
          <a:p>
            <a:pPr>
              <a:spcAft>
                <a:spcPts val="600"/>
              </a:spcAft>
              <a:defRPr sz="1800"/>
            </a:pPr>
            <a:r>
              <a:t>• 60% sprint completion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1F883D"/>
                </a:solidFill>
              </a:defRPr>
            </a:pPr>
            <a:r>
              <a:t>🎯 After (Clarity)</a:t>
            </a:r>
          </a:p>
          <a:p>
            <a:pPr>
              <a:spcAft>
                <a:spcPts val="600"/>
              </a:spcAft>
              <a:defRPr sz="1800"/>
            </a:pPr>
            <a:r>
              <a:t>✅ Single GitHub workspace</a:t>
            </a:r>
          </a:p>
          <a:p>
            <a:pPr>
              <a:spcAft>
                <a:spcPts val="600"/>
              </a:spcAft>
              <a:defRPr sz="1800"/>
            </a:pPr>
            <a:r>
              <a:t>✅ 4-hour PR review cycle</a:t>
            </a:r>
          </a:p>
          <a:p>
            <a:pPr>
              <a:spcAft>
                <a:spcPts val="600"/>
              </a:spcAft>
              <a:defRPr sz="1800"/>
            </a:pPr>
            <a:r>
              <a:t>✅ 100% PRs with templates</a:t>
            </a:r>
          </a:p>
          <a:p>
            <a:pPr>
              <a:spcAft>
                <a:spcPts val="600"/>
              </a:spcAft>
              <a:defRPr sz="1800"/>
            </a:pPr>
            <a:r>
              <a:t>✅ 90% bug reduction</a:t>
            </a:r>
          </a:p>
          <a:p>
            <a:pPr>
              <a:spcAft>
                <a:spcPts val="600"/>
              </a:spcAft>
              <a:defRPr sz="1800"/>
            </a:pPr>
            <a:r>
              <a:t>✅ 92% sprint completion rate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Solution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109728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2286000"/>
                <a:gridCol w="2286000"/>
                <a:gridCol w="2743200"/>
              </a:tblGrid>
              <a:tr h="609600">
                <a:tc>
                  <a:txBody>
                    <a:bodyPr/>
                    <a:lstStyle/>
                    <a:p>
                      <a:pPr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Component</a:t>
                      </a:r>
                    </a:p>
                  </a:txBody>
                  <a:tcPr>
                    <a:solidFill>
                      <a:srgbClr val="0969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Impact</a:t>
                      </a:r>
                    </a:p>
                  </a:txBody>
                  <a:tcPr>
                    <a:solidFill>
                      <a:srgbClr val="0969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Effort</a:t>
                      </a:r>
                    </a:p>
                  </a:txBody>
                  <a:tcPr>
                    <a:solidFill>
                      <a:srgbClr val="0969D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b="1" sz="1800">
                          <a:solidFill>
                            <a:srgbClr val="FFFFFF"/>
                          </a:solidFill>
                        </a:defRPr>
                      </a:pPr>
                      <a:r>
                        <a:t>Timeline</a:t>
                      </a:r>
                    </a:p>
                  </a:txBody>
                  <a:tcPr>
                    <a:solidFill>
                      <a:srgbClr val="0969DA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📊 GitHub Project Boards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⭐⭐⭐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Week 1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📝 Issue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⭐⭐⭐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Week 1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✅ PR Templates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⭐⭐⭐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Week 1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🤖 GitHub 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⭐⭐⭐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Week 2</a:t>
                      </a:r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🏷️ Label Taxonomy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⭐⭐ 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Week 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Automated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200"/>
              </a:spcAft>
              <a:defRPr sz="2000"/>
            </a:pPr>
            <a:r>
              <a:t>📝 Issue Created → Template enforced</a:t>
            </a:r>
          </a:p>
          <a:p>
            <a:pPr>
              <a:spcAft>
                <a:spcPts val="1200"/>
              </a:spcAft>
              <a:defRPr sz="2000"/>
            </a:pPr>
            <a:r>
              <a:t>🏷️ Auto-labeled → Type &amp; Priority assigned</a:t>
            </a:r>
          </a:p>
          <a:p>
            <a:pPr>
              <a:spcAft>
                <a:spcPts val="1200"/>
              </a:spcAft>
              <a:defRPr sz="2000"/>
            </a:pPr>
            <a:r>
              <a:t>📊 Added to Board → Sprint assigned automatically</a:t>
            </a:r>
          </a:p>
          <a:p>
            <a:pPr>
              <a:spcAft>
                <a:spcPts val="1200"/>
              </a:spcAft>
              <a:defRPr sz="2000"/>
            </a:pPr>
            <a:r>
              <a:t>🌿 Branch Created → Follows naming convention</a:t>
            </a:r>
          </a:p>
          <a:p>
            <a:pPr>
              <a:spcAft>
                <a:spcPts val="1200"/>
              </a:spcAft>
              <a:defRPr sz="2000"/>
            </a:pPr>
            <a:r>
              <a:t>🔄 PR Opened → Template applied, checks triggered</a:t>
            </a:r>
          </a:p>
          <a:p>
            <a:pPr>
              <a:spcAft>
                <a:spcPts val="1200"/>
              </a:spcAft>
              <a:defRPr sz="2000"/>
            </a:pPr>
            <a:r>
              <a:t>✅ Auto-checks → Quality gates enforced</a:t>
            </a:r>
          </a:p>
          <a:p>
            <a:pPr>
              <a:spcAft>
                <a:spcPts val="1200"/>
              </a:spcAft>
              <a:defRPr sz="2000"/>
            </a:pPr>
            <a:r>
              <a:t>🚀 Merged → Automatic deployment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🏷️ Intelligent Label Taxonomy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 b="1"/>
            </a:pPr>
            <a:r>
              <a:t>Type Labels (One Required):</a:t>
            </a:r>
          </a:p>
          <a:p>
            <a:pPr>
              <a:spcAft>
                <a:spcPts val="2000"/>
              </a:spcAft>
              <a:defRPr sz="1800"/>
            </a:pPr>
            <a:r>
              <a:t>🟦 type: feature   🟥 type: bug   🟨 type: task</a:t>
            </a:r>
          </a:p>
          <a:p>
            <a:pPr>
              <a:defRPr sz="2000" b="1"/>
            </a:pPr>
            <a:r>
              <a:t>Priority Matrix:</a:t>
            </a:r>
          </a:p>
          <a:p>
            <a:pPr>
              <a:spcAft>
                <a:spcPts val="2000"/>
              </a:spcAft>
              <a:defRPr sz="1800"/>
            </a:pPr>
            <a:r>
              <a:t>🔴 critical   🟠 high   🟡 medium   🟢 low</a:t>
            </a:r>
          </a:p>
          <a:p>
            <a:pPr>
              <a:defRPr sz="2000" b="1"/>
            </a:pPr>
            <a:r>
              <a:t>Workflow Status (Auto-updated):</a:t>
            </a:r>
          </a:p>
          <a:p>
            <a:pPr>
              <a:defRPr sz="1800"/>
            </a:pPr>
            <a:r>
              <a:t>📋 backlog → 📝 todo → 🏃 in-progress → 🚫 blocked → 👀 review → ✅ done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30-Day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200" b="1">
                <a:solidFill>
                  <a:srgbClr val="0969DA"/>
                </a:solidFill>
              </a:defRPr>
            </a:pPr>
            <a:r>
              <a:t>Week 1: Foundation</a:t>
            </a:r>
          </a:p>
          <a:p>
            <a:pPr>
              <a:spcAft>
                <a:spcPts val="2000"/>
              </a:spcAft>
              <a:defRPr sz="1800"/>
            </a:pPr>
            <a:r>
              <a:t>✅ Deploy templates | ✅ Configure labels | ✅ Team training</a:t>
            </a:r>
          </a:p>
          <a:p>
            <a:pPr>
              <a:defRPr sz="2200" b="1">
                <a:solidFill>
                  <a:srgbClr val="0969DA"/>
                </a:solidFill>
              </a:defRPr>
            </a:pPr>
            <a:r>
              <a:t>Week 2: Automation</a:t>
            </a:r>
          </a:p>
          <a:p>
            <a:pPr>
              <a:spcAft>
                <a:spcPts val="2000"/>
              </a:spcAft>
              <a:defRPr sz="1800"/>
            </a:pPr>
            <a:r>
              <a:t>⚙️ GitHub Actions | 📊 Project boards | 🔗 Integrations</a:t>
            </a:r>
          </a:p>
          <a:p>
            <a:pPr>
              <a:defRPr sz="2200" b="1">
                <a:solidFill>
                  <a:srgbClr val="0969DA"/>
                </a:solidFill>
              </a:defRPr>
            </a:pPr>
            <a:r>
              <a:t>Week 3: Integration</a:t>
            </a:r>
          </a:p>
          <a:p>
            <a:pPr>
              <a:spcAft>
                <a:spcPts val="2000"/>
              </a:spcAft>
              <a:defRPr sz="1800"/>
            </a:pPr>
            <a:r>
              <a:t>💬 Slack notifications | 📈 Analytics dashboard | 🔄 CI/CD pipeline</a:t>
            </a:r>
          </a:p>
          <a:p>
            <a:pPr>
              <a:defRPr sz="2200" b="1">
                <a:solidFill>
                  <a:srgbClr val="0969DA"/>
                </a:solidFill>
              </a:defRPr>
            </a:pPr>
            <a:r>
              <a:t>Week 4: Optimization</a:t>
            </a:r>
          </a:p>
          <a:p>
            <a:pPr>
              <a:spcAft>
                <a:spcPts val="2000"/>
              </a:spcAft>
              <a:defRPr sz="1800"/>
            </a:pPr>
            <a:r>
              <a:t>🎯 Refine workflows | 📊 Measure success | 🚀 Scale to all teams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Measurable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/>
            </a:pPr>
            <a:r>
              <a:t>📊 Before</a:t>
            </a:r>
          </a:p>
          <a:p>
            <a:pPr>
              <a:spcAft>
                <a:spcPts val="1000"/>
              </a:spcAft>
              <a:defRPr sz="1800"/>
            </a:pPr>
            <a:r>
              <a:t>PR Cycle: 3 days</a:t>
            </a:r>
          </a:p>
          <a:p>
            <a:pPr>
              <a:spcAft>
                <a:spcPts val="1000"/>
              </a:spcAft>
              <a:defRPr sz="1800"/>
            </a:pPr>
            <a:r>
              <a:t>Bug Rate: 15%</a:t>
            </a:r>
          </a:p>
          <a:p>
            <a:pPr>
              <a:spcAft>
                <a:spcPts val="1000"/>
              </a:spcAft>
              <a:defRPr sz="1800"/>
            </a:pPr>
            <a:r>
              <a:t>Sprint Success: 60%</a:t>
            </a:r>
          </a:p>
          <a:p>
            <a:pPr>
              <a:spcAft>
                <a:spcPts val="1000"/>
              </a:spcAft>
              <a:defRPr sz="1800"/>
            </a:pPr>
            <a:r>
              <a:t>Team Satisfaction: 6/10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1F883D"/>
                </a:solidFill>
              </a:defRPr>
            </a:pPr>
            <a:r>
              <a:t>🎯 After 30 Days</a:t>
            </a:r>
          </a:p>
          <a:p>
            <a:pPr>
              <a:spcAft>
                <a:spcPts val="1000"/>
              </a:spcAft>
              <a:defRPr sz="1800"/>
            </a:pPr>
            <a:r>
              <a:t>PR Cycle: 4 hours ⬇️ 87%</a:t>
            </a:r>
          </a:p>
          <a:p>
            <a:pPr>
              <a:spcAft>
                <a:spcPts val="1000"/>
              </a:spcAft>
              <a:defRPr sz="1800"/>
            </a:pPr>
            <a:r>
              <a:t>Bug Rate: 3% ⬇️ 80%</a:t>
            </a:r>
          </a:p>
          <a:p>
            <a:pPr>
              <a:spcAft>
                <a:spcPts val="1000"/>
              </a:spcAft>
              <a:defRPr sz="1800"/>
            </a:pPr>
            <a:r>
              <a:t>Sprint Success: 92% ⬆️ 53%</a:t>
            </a:r>
          </a:p>
          <a:p>
            <a:pPr>
              <a:spcAft>
                <a:spcPts val="1000"/>
              </a:spcAft>
              <a:defRPr sz="1800"/>
            </a:pPr>
            <a:r>
              <a:t>Team Satisfaction: 9/10 ⬆️ 50%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