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6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0" r:id="rId2"/>
    <p:sldId id="297" r:id="rId3"/>
    <p:sldId id="328" r:id="rId4"/>
    <p:sldId id="299" r:id="rId5"/>
    <p:sldId id="326" r:id="rId6"/>
    <p:sldId id="308" r:id="rId7"/>
    <p:sldId id="292" r:id="rId8"/>
    <p:sldId id="293" r:id="rId9"/>
    <p:sldId id="294" r:id="rId10"/>
    <p:sldId id="303" r:id="rId11"/>
    <p:sldId id="304" r:id="rId12"/>
    <p:sldId id="305" r:id="rId13"/>
    <p:sldId id="307" r:id="rId14"/>
    <p:sldId id="309" r:id="rId15"/>
    <p:sldId id="310" r:id="rId16"/>
    <p:sldId id="311" r:id="rId17"/>
    <p:sldId id="314" r:id="rId18"/>
    <p:sldId id="313" r:id="rId19"/>
    <p:sldId id="316" r:id="rId20"/>
    <p:sldId id="318" r:id="rId21"/>
    <p:sldId id="319" r:id="rId22"/>
    <p:sldId id="320" r:id="rId23"/>
    <p:sldId id="322" r:id="rId24"/>
    <p:sldId id="323" r:id="rId25"/>
    <p:sldId id="327" r:id="rId26"/>
    <p:sldId id="321" r:id="rId27"/>
    <p:sldId id="324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83333"/>
  </p:normalViewPr>
  <p:slideViewPr>
    <p:cSldViewPr snapToGrid="0" snapToObjects="1">
      <p:cViewPr varScale="1">
        <p:scale>
          <a:sx n="88" d="100"/>
          <a:sy n="88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9B818-F1AF-7846-A431-66194AE971B5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724CE-C2C3-A64F-BD64-D53A6576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A1579-158C-D948-AE75-C63C17394A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4AD6CA-71F2-49CC-90F2-4DE823ACF61C}" type="datetime1">
              <a:rPr lang="en-US" smtClean="0">
                <a:solidFill>
                  <a:prstClr val="black"/>
                </a:solidFill>
              </a:rPr>
              <a:pPr/>
              <a:t>7/10/17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47FAE-5710-4A65-A7B1-CFFBF93CF0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33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EA180A9-DA2A-43D0-9422-4467DBE74465}" type="datetime1">
              <a:rPr lang="en-US" smtClean="0">
                <a:solidFill>
                  <a:prstClr val="black"/>
                </a:solidFill>
              </a:rPr>
              <a:pPr/>
              <a:t>7/10/17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E0740-7F61-4920-AE24-5F97796BC97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27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Ah, now the hard case.</a:t>
            </a:r>
            <a:r>
              <a:rPr lang="en-US" baseline="0" dirty="0" smtClean="0"/>
              <a:t> </a:t>
            </a:r>
            <a:r>
              <a:rPr lang="en-US" dirty="0" smtClean="0"/>
              <a:t>How do we delete a two child node?</a:t>
            </a:r>
          </a:p>
          <a:p>
            <a:r>
              <a:rPr lang="en-US" dirty="0" smtClean="0"/>
              <a:t>We remove it and replace it with what?</a:t>
            </a:r>
          </a:p>
          <a:p>
            <a:r>
              <a:rPr lang="en-US" dirty="0" smtClean="0"/>
              <a:t>It has all these left and right children that need to be greater and less than the new value (respectively).</a:t>
            </a:r>
          </a:p>
          <a:p>
            <a:r>
              <a:rPr lang="en-US" dirty="0" smtClean="0"/>
              <a:t>Is there any value that is guaranteed to be between the two subtrees?</a:t>
            </a:r>
          </a:p>
          <a:p>
            <a:r>
              <a:rPr lang="en-US" dirty="0" smtClean="0"/>
              <a:t>Two of them: the successor and predecessor!</a:t>
            </a:r>
          </a:p>
          <a:p>
            <a:r>
              <a:rPr lang="en-US" dirty="0" smtClean="0"/>
              <a:t>So, let’s just </a:t>
            </a:r>
            <a:r>
              <a:rPr lang="en-US" b="1" dirty="0" smtClean="0"/>
              <a:t>replace the node’s value with it’s successor </a:t>
            </a:r>
            <a:r>
              <a:rPr lang="en-US" dirty="0" smtClean="0"/>
              <a:t>and then </a:t>
            </a:r>
            <a:r>
              <a:rPr lang="en-US" b="1" dirty="0" smtClean="0"/>
              <a:t>delete the </a:t>
            </a:r>
            <a:r>
              <a:rPr lang="en-US" b="1" dirty="0" err="1" smtClean="0"/>
              <a:t>succ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Options:</a:t>
            </a:r>
          </a:p>
          <a:p>
            <a:r>
              <a:rPr lang="en-US" i="1" dirty="0" smtClean="0"/>
              <a:t>successor</a:t>
            </a:r>
            <a:r>
              <a:rPr lang="en-US" dirty="0" smtClean="0"/>
              <a:t>  	minimum node from right subtree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findMin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/>
              <a:t>predecessor</a:t>
            </a:r>
            <a:r>
              <a:rPr lang="en-US" dirty="0" smtClean="0"/>
              <a:t> 	 maximum node from left subtree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Ah, now the hard case.</a:t>
            </a:r>
            <a:r>
              <a:rPr lang="en-US" baseline="0" dirty="0" smtClean="0"/>
              <a:t> </a:t>
            </a:r>
            <a:r>
              <a:rPr lang="en-US" dirty="0" smtClean="0"/>
              <a:t>How do we delete a two child node?</a:t>
            </a:r>
          </a:p>
          <a:p>
            <a:r>
              <a:rPr lang="en-US" dirty="0" smtClean="0"/>
              <a:t>We remove it and replace it with what?</a:t>
            </a:r>
          </a:p>
          <a:p>
            <a:r>
              <a:rPr lang="en-US" dirty="0" smtClean="0"/>
              <a:t>It has all these left and right children that need to be greater and less than the new value (respectively).</a:t>
            </a:r>
          </a:p>
          <a:p>
            <a:r>
              <a:rPr lang="en-US" dirty="0" smtClean="0"/>
              <a:t>Is there any value that is guaranteed to be between the two subtrees?</a:t>
            </a:r>
          </a:p>
          <a:p>
            <a:r>
              <a:rPr lang="en-US" dirty="0" smtClean="0"/>
              <a:t>Two of them: the successor and predecessor!</a:t>
            </a:r>
          </a:p>
          <a:p>
            <a:r>
              <a:rPr lang="en-US" dirty="0" smtClean="0"/>
              <a:t>So, let’s just </a:t>
            </a:r>
            <a:r>
              <a:rPr lang="en-US" b="1" dirty="0" smtClean="0"/>
              <a:t>replace the node’s value with it’s successor </a:t>
            </a:r>
            <a:r>
              <a:rPr lang="en-US" dirty="0" smtClean="0"/>
              <a:t>and then </a:t>
            </a:r>
            <a:r>
              <a:rPr lang="en-US" b="1" dirty="0" smtClean="0"/>
              <a:t>delete the </a:t>
            </a:r>
            <a:r>
              <a:rPr lang="en-US" b="1" dirty="0" err="1" smtClean="0"/>
              <a:t>succ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2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35D2-3D7C-3644-9011-2ECCE187472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33B4-C27C-1049-835E-5DC148F9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20" Type="http://schemas.openxmlformats.org/officeDocument/2006/relationships/tags" Target="../tags/tag94.xml"/><Relationship Id="rId21" Type="http://schemas.openxmlformats.org/officeDocument/2006/relationships/tags" Target="../tags/tag95.xml"/><Relationship Id="rId22" Type="http://schemas.openxmlformats.org/officeDocument/2006/relationships/tags" Target="../tags/tag96.xml"/><Relationship Id="rId23" Type="http://schemas.openxmlformats.org/officeDocument/2006/relationships/tags" Target="../tags/tag97.xml"/><Relationship Id="rId24" Type="http://schemas.openxmlformats.org/officeDocument/2006/relationships/tags" Target="../tags/tag98.xml"/><Relationship Id="rId25" Type="http://schemas.openxmlformats.org/officeDocument/2006/relationships/slideLayout" Target="../slideLayouts/slideLayout4.xml"/><Relationship Id="rId26" Type="http://schemas.openxmlformats.org/officeDocument/2006/relationships/notesSlide" Target="../notesSlides/notesSlide2.xml"/><Relationship Id="rId10" Type="http://schemas.openxmlformats.org/officeDocument/2006/relationships/tags" Target="../tags/tag84.xml"/><Relationship Id="rId11" Type="http://schemas.openxmlformats.org/officeDocument/2006/relationships/tags" Target="../tags/tag85.xml"/><Relationship Id="rId12" Type="http://schemas.openxmlformats.org/officeDocument/2006/relationships/tags" Target="../tags/tag86.xml"/><Relationship Id="rId13" Type="http://schemas.openxmlformats.org/officeDocument/2006/relationships/tags" Target="../tags/tag87.xml"/><Relationship Id="rId14" Type="http://schemas.openxmlformats.org/officeDocument/2006/relationships/tags" Target="../tags/tag88.xml"/><Relationship Id="rId15" Type="http://schemas.openxmlformats.org/officeDocument/2006/relationships/tags" Target="../tags/tag89.xml"/><Relationship Id="rId16" Type="http://schemas.openxmlformats.org/officeDocument/2006/relationships/tags" Target="../tags/tag90.xml"/><Relationship Id="rId17" Type="http://schemas.openxmlformats.org/officeDocument/2006/relationships/tags" Target="../tags/tag91.xml"/><Relationship Id="rId18" Type="http://schemas.openxmlformats.org/officeDocument/2006/relationships/tags" Target="../tags/tag92.xml"/><Relationship Id="rId19" Type="http://schemas.openxmlformats.org/officeDocument/2006/relationships/tags" Target="../tags/tag93.xml"/><Relationship Id="rId1" Type="http://schemas.openxmlformats.org/officeDocument/2006/relationships/tags" Target="../tags/tag75.xml"/><Relationship Id="rId2" Type="http://schemas.openxmlformats.org/officeDocument/2006/relationships/tags" Target="../tags/tag76.xml"/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tags" Target="../tags/tag79.xml"/><Relationship Id="rId6" Type="http://schemas.openxmlformats.org/officeDocument/2006/relationships/tags" Target="../tags/tag80.xml"/><Relationship Id="rId7" Type="http://schemas.openxmlformats.org/officeDocument/2006/relationships/tags" Target="../tags/tag81.xml"/><Relationship Id="rId8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tags" Target="../tags/tag118.xml"/><Relationship Id="rId21" Type="http://schemas.openxmlformats.org/officeDocument/2006/relationships/tags" Target="../tags/tag119.xml"/><Relationship Id="rId22" Type="http://schemas.openxmlformats.org/officeDocument/2006/relationships/tags" Target="../tags/tag120.xml"/><Relationship Id="rId23" Type="http://schemas.openxmlformats.org/officeDocument/2006/relationships/tags" Target="../tags/tag121.xml"/><Relationship Id="rId24" Type="http://schemas.openxmlformats.org/officeDocument/2006/relationships/tags" Target="../tags/tag122.xml"/><Relationship Id="rId25" Type="http://schemas.openxmlformats.org/officeDocument/2006/relationships/tags" Target="../tags/tag123.xml"/><Relationship Id="rId26" Type="http://schemas.openxmlformats.org/officeDocument/2006/relationships/tags" Target="../tags/tag124.xml"/><Relationship Id="rId27" Type="http://schemas.openxmlformats.org/officeDocument/2006/relationships/tags" Target="../tags/tag125.xml"/><Relationship Id="rId28" Type="http://schemas.openxmlformats.org/officeDocument/2006/relationships/tags" Target="../tags/tag126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2" Type="http://schemas.openxmlformats.org/officeDocument/2006/relationships/tags" Target="../tags/tag100.xml"/><Relationship Id="rId3" Type="http://schemas.openxmlformats.org/officeDocument/2006/relationships/tags" Target="../tags/tag101.xml"/><Relationship Id="rId4" Type="http://schemas.openxmlformats.org/officeDocument/2006/relationships/tags" Target="../tags/tag102.xml"/><Relationship Id="rId5" Type="http://schemas.openxmlformats.org/officeDocument/2006/relationships/tags" Target="../tags/tag103.xml"/><Relationship Id="rId30" Type="http://schemas.openxmlformats.org/officeDocument/2006/relationships/tags" Target="../tags/tag128.xml"/><Relationship Id="rId31" Type="http://schemas.openxmlformats.org/officeDocument/2006/relationships/tags" Target="../tags/tag129.xml"/><Relationship Id="rId32" Type="http://schemas.openxmlformats.org/officeDocument/2006/relationships/tags" Target="../tags/tag130.xml"/><Relationship Id="rId9" Type="http://schemas.openxmlformats.org/officeDocument/2006/relationships/tags" Target="../tags/tag107.xml"/><Relationship Id="rId6" Type="http://schemas.openxmlformats.org/officeDocument/2006/relationships/tags" Target="../tags/tag104.xml"/><Relationship Id="rId7" Type="http://schemas.openxmlformats.org/officeDocument/2006/relationships/tags" Target="../tags/tag105.xml"/><Relationship Id="rId8" Type="http://schemas.openxmlformats.org/officeDocument/2006/relationships/tags" Target="../tags/tag106.xml"/><Relationship Id="rId33" Type="http://schemas.openxmlformats.org/officeDocument/2006/relationships/tags" Target="../tags/tag131.xml"/><Relationship Id="rId34" Type="http://schemas.openxmlformats.org/officeDocument/2006/relationships/tags" Target="../tags/tag132.xml"/><Relationship Id="rId35" Type="http://schemas.openxmlformats.org/officeDocument/2006/relationships/tags" Target="../tags/tag133.xml"/><Relationship Id="rId36" Type="http://schemas.openxmlformats.org/officeDocument/2006/relationships/tags" Target="../tags/tag134.xml"/><Relationship Id="rId10" Type="http://schemas.openxmlformats.org/officeDocument/2006/relationships/tags" Target="../tags/tag108.xml"/><Relationship Id="rId11" Type="http://schemas.openxmlformats.org/officeDocument/2006/relationships/tags" Target="../tags/tag109.xml"/><Relationship Id="rId12" Type="http://schemas.openxmlformats.org/officeDocument/2006/relationships/tags" Target="../tags/tag110.xml"/><Relationship Id="rId13" Type="http://schemas.openxmlformats.org/officeDocument/2006/relationships/tags" Target="../tags/tag111.xml"/><Relationship Id="rId14" Type="http://schemas.openxmlformats.org/officeDocument/2006/relationships/tags" Target="../tags/tag112.xml"/><Relationship Id="rId15" Type="http://schemas.openxmlformats.org/officeDocument/2006/relationships/tags" Target="../tags/tag113.xml"/><Relationship Id="rId16" Type="http://schemas.openxmlformats.org/officeDocument/2006/relationships/tags" Target="../tags/tag114.xml"/><Relationship Id="rId17" Type="http://schemas.openxmlformats.org/officeDocument/2006/relationships/tags" Target="../tags/tag115.xml"/><Relationship Id="rId18" Type="http://schemas.openxmlformats.org/officeDocument/2006/relationships/tags" Target="../tags/tag116.xml"/><Relationship Id="rId19" Type="http://schemas.openxmlformats.org/officeDocument/2006/relationships/tags" Target="../tags/tag117.xml"/><Relationship Id="rId37" Type="http://schemas.openxmlformats.org/officeDocument/2006/relationships/tags" Target="../tags/tag135.xml"/><Relationship Id="rId38" Type="http://schemas.openxmlformats.org/officeDocument/2006/relationships/tags" Target="../tags/tag136.xml"/><Relationship Id="rId39" Type="http://schemas.openxmlformats.org/officeDocument/2006/relationships/tags" Target="../tags/tag137.xml"/><Relationship Id="rId40" Type="http://schemas.openxmlformats.org/officeDocument/2006/relationships/tags" Target="../tags/tag138.xml"/><Relationship Id="rId41" Type="http://schemas.openxmlformats.org/officeDocument/2006/relationships/slideLayout" Target="../slideLayouts/slideLayout2.xml"/><Relationship Id="rId4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20" Type="http://schemas.openxmlformats.org/officeDocument/2006/relationships/slideLayout" Target="../slideLayouts/slideLayout2.xml"/><Relationship Id="rId10" Type="http://schemas.openxmlformats.org/officeDocument/2006/relationships/tags" Target="../tags/tag148.xml"/><Relationship Id="rId11" Type="http://schemas.openxmlformats.org/officeDocument/2006/relationships/tags" Target="../tags/tag149.xml"/><Relationship Id="rId12" Type="http://schemas.openxmlformats.org/officeDocument/2006/relationships/tags" Target="../tags/tag150.xml"/><Relationship Id="rId13" Type="http://schemas.openxmlformats.org/officeDocument/2006/relationships/tags" Target="../tags/tag151.xml"/><Relationship Id="rId14" Type="http://schemas.openxmlformats.org/officeDocument/2006/relationships/tags" Target="../tags/tag152.xml"/><Relationship Id="rId15" Type="http://schemas.openxmlformats.org/officeDocument/2006/relationships/tags" Target="../tags/tag153.xml"/><Relationship Id="rId16" Type="http://schemas.openxmlformats.org/officeDocument/2006/relationships/tags" Target="../tags/tag154.xml"/><Relationship Id="rId17" Type="http://schemas.openxmlformats.org/officeDocument/2006/relationships/tags" Target="../tags/tag155.xml"/><Relationship Id="rId18" Type="http://schemas.openxmlformats.org/officeDocument/2006/relationships/tags" Target="../tags/tag156.xml"/><Relationship Id="rId19" Type="http://schemas.openxmlformats.org/officeDocument/2006/relationships/tags" Target="../tags/tag157.xml"/><Relationship Id="rId1" Type="http://schemas.openxmlformats.org/officeDocument/2006/relationships/tags" Target="../tags/tag139.xml"/><Relationship Id="rId2" Type="http://schemas.openxmlformats.org/officeDocument/2006/relationships/tags" Target="../tags/tag140.xml"/><Relationship Id="rId3" Type="http://schemas.openxmlformats.org/officeDocument/2006/relationships/tags" Target="../tags/tag141.xml"/><Relationship Id="rId4" Type="http://schemas.openxmlformats.org/officeDocument/2006/relationships/tags" Target="../tags/tag142.xml"/><Relationship Id="rId5" Type="http://schemas.openxmlformats.org/officeDocument/2006/relationships/tags" Target="../tags/tag143.xml"/><Relationship Id="rId6" Type="http://schemas.openxmlformats.org/officeDocument/2006/relationships/tags" Target="../tags/tag144.xml"/><Relationship Id="rId7" Type="http://schemas.openxmlformats.org/officeDocument/2006/relationships/tags" Target="../tags/tag145.xml"/><Relationship Id="rId8" Type="http://schemas.openxmlformats.org/officeDocument/2006/relationships/tags" Target="../tags/tag14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20" Type="http://schemas.openxmlformats.org/officeDocument/2006/relationships/tags" Target="../tags/tag177.xml"/><Relationship Id="rId21" Type="http://schemas.openxmlformats.org/officeDocument/2006/relationships/tags" Target="../tags/tag178.xml"/><Relationship Id="rId22" Type="http://schemas.openxmlformats.org/officeDocument/2006/relationships/tags" Target="../tags/tag179.xml"/><Relationship Id="rId23" Type="http://schemas.openxmlformats.org/officeDocument/2006/relationships/tags" Target="../tags/tag180.xml"/><Relationship Id="rId24" Type="http://schemas.openxmlformats.org/officeDocument/2006/relationships/slideLayout" Target="../slideLayouts/slideLayout2.xml"/><Relationship Id="rId10" Type="http://schemas.openxmlformats.org/officeDocument/2006/relationships/tags" Target="../tags/tag167.xml"/><Relationship Id="rId11" Type="http://schemas.openxmlformats.org/officeDocument/2006/relationships/tags" Target="../tags/tag168.xml"/><Relationship Id="rId12" Type="http://schemas.openxmlformats.org/officeDocument/2006/relationships/tags" Target="../tags/tag169.xml"/><Relationship Id="rId13" Type="http://schemas.openxmlformats.org/officeDocument/2006/relationships/tags" Target="../tags/tag170.xml"/><Relationship Id="rId14" Type="http://schemas.openxmlformats.org/officeDocument/2006/relationships/tags" Target="../tags/tag171.xml"/><Relationship Id="rId15" Type="http://schemas.openxmlformats.org/officeDocument/2006/relationships/tags" Target="../tags/tag172.xml"/><Relationship Id="rId16" Type="http://schemas.openxmlformats.org/officeDocument/2006/relationships/tags" Target="../tags/tag173.xml"/><Relationship Id="rId17" Type="http://schemas.openxmlformats.org/officeDocument/2006/relationships/tags" Target="../tags/tag174.xml"/><Relationship Id="rId18" Type="http://schemas.openxmlformats.org/officeDocument/2006/relationships/tags" Target="../tags/tag175.xml"/><Relationship Id="rId19" Type="http://schemas.openxmlformats.org/officeDocument/2006/relationships/tags" Target="../tags/tag176.xml"/><Relationship Id="rId1" Type="http://schemas.openxmlformats.org/officeDocument/2006/relationships/tags" Target="../tags/tag158.xml"/><Relationship Id="rId2" Type="http://schemas.openxmlformats.org/officeDocument/2006/relationships/tags" Target="../tags/tag159.xml"/><Relationship Id="rId3" Type="http://schemas.openxmlformats.org/officeDocument/2006/relationships/tags" Target="../tags/tag160.xml"/><Relationship Id="rId4" Type="http://schemas.openxmlformats.org/officeDocument/2006/relationships/tags" Target="../tags/tag161.xml"/><Relationship Id="rId5" Type="http://schemas.openxmlformats.org/officeDocument/2006/relationships/tags" Target="../tags/tag162.xml"/><Relationship Id="rId6" Type="http://schemas.openxmlformats.org/officeDocument/2006/relationships/tags" Target="../tags/tag163.xml"/><Relationship Id="rId7" Type="http://schemas.openxmlformats.org/officeDocument/2006/relationships/tags" Target="../tags/tag164.xml"/><Relationship Id="rId8" Type="http://schemas.openxmlformats.org/officeDocument/2006/relationships/tags" Target="../tags/tag16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20" Type="http://schemas.openxmlformats.org/officeDocument/2006/relationships/tags" Target="../tags/tag200.xml"/><Relationship Id="rId21" Type="http://schemas.openxmlformats.org/officeDocument/2006/relationships/slideLayout" Target="../slideLayouts/slideLayout2.xml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tags" Target="../tags/tag199.xml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20" Type="http://schemas.openxmlformats.org/officeDocument/2006/relationships/slideLayout" Target="../slideLayouts/slideLayout2.xml"/><Relationship Id="rId10" Type="http://schemas.openxmlformats.org/officeDocument/2006/relationships/tags" Target="../tags/tag210.xml"/><Relationship Id="rId11" Type="http://schemas.openxmlformats.org/officeDocument/2006/relationships/tags" Target="../tags/tag211.xml"/><Relationship Id="rId12" Type="http://schemas.openxmlformats.org/officeDocument/2006/relationships/tags" Target="../tags/tag212.xml"/><Relationship Id="rId13" Type="http://schemas.openxmlformats.org/officeDocument/2006/relationships/tags" Target="../tags/tag213.xml"/><Relationship Id="rId14" Type="http://schemas.openxmlformats.org/officeDocument/2006/relationships/tags" Target="../tags/tag214.xml"/><Relationship Id="rId15" Type="http://schemas.openxmlformats.org/officeDocument/2006/relationships/tags" Target="../tags/tag215.xml"/><Relationship Id="rId16" Type="http://schemas.openxmlformats.org/officeDocument/2006/relationships/tags" Target="../tags/tag216.xml"/><Relationship Id="rId17" Type="http://schemas.openxmlformats.org/officeDocument/2006/relationships/tags" Target="../tags/tag217.xml"/><Relationship Id="rId18" Type="http://schemas.openxmlformats.org/officeDocument/2006/relationships/tags" Target="../tags/tag218.xml"/><Relationship Id="rId19" Type="http://schemas.openxmlformats.org/officeDocument/2006/relationships/tags" Target="../tags/tag219.xml"/><Relationship Id="rId1" Type="http://schemas.openxmlformats.org/officeDocument/2006/relationships/tags" Target="../tags/tag201.xml"/><Relationship Id="rId2" Type="http://schemas.openxmlformats.org/officeDocument/2006/relationships/tags" Target="../tags/tag202.xml"/><Relationship Id="rId3" Type="http://schemas.openxmlformats.org/officeDocument/2006/relationships/tags" Target="../tags/tag203.xml"/><Relationship Id="rId4" Type="http://schemas.openxmlformats.org/officeDocument/2006/relationships/tags" Target="../tags/tag204.xml"/><Relationship Id="rId5" Type="http://schemas.openxmlformats.org/officeDocument/2006/relationships/tags" Target="../tags/tag205.xml"/><Relationship Id="rId6" Type="http://schemas.openxmlformats.org/officeDocument/2006/relationships/tags" Target="../tags/tag206.xml"/><Relationship Id="rId7" Type="http://schemas.openxmlformats.org/officeDocument/2006/relationships/tags" Target="../tags/tag207.xml"/><Relationship Id="rId8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20" Type="http://schemas.openxmlformats.org/officeDocument/2006/relationships/slideLayout" Target="../slideLayouts/slideLayout2.xml"/><Relationship Id="rId10" Type="http://schemas.openxmlformats.org/officeDocument/2006/relationships/tags" Target="../tags/tag229.xml"/><Relationship Id="rId11" Type="http://schemas.openxmlformats.org/officeDocument/2006/relationships/tags" Target="../tags/tag230.xml"/><Relationship Id="rId12" Type="http://schemas.openxmlformats.org/officeDocument/2006/relationships/tags" Target="../tags/tag231.xml"/><Relationship Id="rId13" Type="http://schemas.openxmlformats.org/officeDocument/2006/relationships/tags" Target="../tags/tag232.xml"/><Relationship Id="rId14" Type="http://schemas.openxmlformats.org/officeDocument/2006/relationships/tags" Target="../tags/tag233.xml"/><Relationship Id="rId15" Type="http://schemas.openxmlformats.org/officeDocument/2006/relationships/tags" Target="../tags/tag234.xml"/><Relationship Id="rId16" Type="http://schemas.openxmlformats.org/officeDocument/2006/relationships/tags" Target="../tags/tag235.xml"/><Relationship Id="rId17" Type="http://schemas.openxmlformats.org/officeDocument/2006/relationships/tags" Target="../tags/tag236.xml"/><Relationship Id="rId18" Type="http://schemas.openxmlformats.org/officeDocument/2006/relationships/tags" Target="../tags/tag237.xml"/><Relationship Id="rId19" Type="http://schemas.openxmlformats.org/officeDocument/2006/relationships/tags" Target="../tags/tag238.xml"/><Relationship Id="rId1" Type="http://schemas.openxmlformats.org/officeDocument/2006/relationships/tags" Target="../tags/tag220.xml"/><Relationship Id="rId2" Type="http://schemas.openxmlformats.org/officeDocument/2006/relationships/tags" Target="../tags/tag221.xml"/><Relationship Id="rId3" Type="http://schemas.openxmlformats.org/officeDocument/2006/relationships/tags" Target="../tags/tag222.xml"/><Relationship Id="rId4" Type="http://schemas.openxmlformats.org/officeDocument/2006/relationships/tags" Target="../tags/tag223.xml"/><Relationship Id="rId5" Type="http://schemas.openxmlformats.org/officeDocument/2006/relationships/tags" Target="../tags/tag224.xml"/><Relationship Id="rId6" Type="http://schemas.openxmlformats.org/officeDocument/2006/relationships/tags" Target="../tags/tag225.xml"/><Relationship Id="rId7" Type="http://schemas.openxmlformats.org/officeDocument/2006/relationships/tags" Target="../tags/tag226.xml"/><Relationship Id="rId8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20" Type="http://schemas.openxmlformats.org/officeDocument/2006/relationships/tags" Target="../tags/tag258.xml"/><Relationship Id="rId21" Type="http://schemas.openxmlformats.org/officeDocument/2006/relationships/slideLayout" Target="../slideLayouts/slideLayout2.xml"/><Relationship Id="rId10" Type="http://schemas.openxmlformats.org/officeDocument/2006/relationships/tags" Target="../tags/tag248.xml"/><Relationship Id="rId11" Type="http://schemas.openxmlformats.org/officeDocument/2006/relationships/tags" Target="../tags/tag249.xml"/><Relationship Id="rId12" Type="http://schemas.openxmlformats.org/officeDocument/2006/relationships/tags" Target="../tags/tag250.xml"/><Relationship Id="rId13" Type="http://schemas.openxmlformats.org/officeDocument/2006/relationships/tags" Target="../tags/tag251.xml"/><Relationship Id="rId14" Type="http://schemas.openxmlformats.org/officeDocument/2006/relationships/tags" Target="../tags/tag252.xml"/><Relationship Id="rId15" Type="http://schemas.openxmlformats.org/officeDocument/2006/relationships/tags" Target="../tags/tag253.xml"/><Relationship Id="rId16" Type="http://schemas.openxmlformats.org/officeDocument/2006/relationships/tags" Target="../tags/tag254.xml"/><Relationship Id="rId17" Type="http://schemas.openxmlformats.org/officeDocument/2006/relationships/tags" Target="../tags/tag255.xml"/><Relationship Id="rId18" Type="http://schemas.openxmlformats.org/officeDocument/2006/relationships/tags" Target="../tags/tag256.xml"/><Relationship Id="rId19" Type="http://schemas.openxmlformats.org/officeDocument/2006/relationships/tags" Target="../tags/tag257.xml"/><Relationship Id="rId1" Type="http://schemas.openxmlformats.org/officeDocument/2006/relationships/tags" Target="../tags/tag239.xml"/><Relationship Id="rId2" Type="http://schemas.openxmlformats.org/officeDocument/2006/relationships/tags" Target="../tags/tag240.xml"/><Relationship Id="rId3" Type="http://schemas.openxmlformats.org/officeDocument/2006/relationships/tags" Target="../tags/tag241.xml"/><Relationship Id="rId4" Type="http://schemas.openxmlformats.org/officeDocument/2006/relationships/tags" Target="../tags/tag242.xml"/><Relationship Id="rId5" Type="http://schemas.openxmlformats.org/officeDocument/2006/relationships/tags" Target="../tags/tag243.xml"/><Relationship Id="rId6" Type="http://schemas.openxmlformats.org/officeDocument/2006/relationships/tags" Target="../tags/tag244.xml"/><Relationship Id="rId7" Type="http://schemas.openxmlformats.org/officeDocument/2006/relationships/tags" Target="../tags/tag245.xml"/><Relationship Id="rId8" Type="http://schemas.openxmlformats.org/officeDocument/2006/relationships/tags" Target="../tags/tag24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tags" Target="../tags/tag269.xml"/><Relationship Id="rId12" Type="http://schemas.openxmlformats.org/officeDocument/2006/relationships/tags" Target="../tags/tag270.xml"/><Relationship Id="rId13" Type="http://schemas.openxmlformats.org/officeDocument/2006/relationships/tags" Target="../tags/tag271.xml"/><Relationship Id="rId14" Type="http://schemas.openxmlformats.org/officeDocument/2006/relationships/tags" Target="../tags/tag272.xml"/><Relationship Id="rId15" Type="http://schemas.openxmlformats.org/officeDocument/2006/relationships/tags" Target="../tags/tag273.xml"/><Relationship Id="rId16" Type="http://schemas.openxmlformats.org/officeDocument/2006/relationships/tags" Target="../tags/tag274.xml"/><Relationship Id="rId17" Type="http://schemas.openxmlformats.org/officeDocument/2006/relationships/tags" Target="../tags/tag275.xml"/><Relationship Id="rId18" Type="http://schemas.openxmlformats.org/officeDocument/2006/relationships/tags" Target="../tags/tag276.xml"/><Relationship Id="rId19" Type="http://schemas.openxmlformats.org/officeDocument/2006/relationships/slideLayout" Target="../slideLayouts/slideLayout2.xml"/><Relationship Id="rId1" Type="http://schemas.openxmlformats.org/officeDocument/2006/relationships/tags" Target="../tags/tag259.xml"/><Relationship Id="rId2" Type="http://schemas.openxmlformats.org/officeDocument/2006/relationships/tags" Target="../tags/tag260.xml"/><Relationship Id="rId3" Type="http://schemas.openxmlformats.org/officeDocument/2006/relationships/tags" Target="../tags/tag261.xml"/><Relationship Id="rId4" Type="http://schemas.openxmlformats.org/officeDocument/2006/relationships/tags" Target="../tags/tag262.xml"/><Relationship Id="rId5" Type="http://schemas.openxmlformats.org/officeDocument/2006/relationships/tags" Target="../tags/tag263.xml"/><Relationship Id="rId6" Type="http://schemas.openxmlformats.org/officeDocument/2006/relationships/tags" Target="../tags/tag264.xml"/><Relationship Id="rId7" Type="http://schemas.openxmlformats.org/officeDocument/2006/relationships/tags" Target="../tags/tag265.xml"/><Relationship Id="rId8" Type="http://schemas.openxmlformats.org/officeDocument/2006/relationships/tags" Target="../tags/tag266.xml"/><Relationship Id="rId9" Type="http://schemas.openxmlformats.org/officeDocument/2006/relationships/tags" Target="../tags/tag267.xml"/><Relationship Id="rId10" Type="http://schemas.openxmlformats.org/officeDocument/2006/relationships/tags" Target="../tags/tag26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tags" Target="../tags/tag287.xml"/><Relationship Id="rId12" Type="http://schemas.openxmlformats.org/officeDocument/2006/relationships/tags" Target="../tags/tag288.xml"/><Relationship Id="rId13" Type="http://schemas.openxmlformats.org/officeDocument/2006/relationships/tags" Target="../tags/tag289.xml"/><Relationship Id="rId14" Type="http://schemas.openxmlformats.org/officeDocument/2006/relationships/tags" Target="../tags/tag290.xml"/><Relationship Id="rId15" Type="http://schemas.openxmlformats.org/officeDocument/2006/relationships/tags" Target="../tags/tag291.xml"/><Relationship Id="rId16" Type="http://schemas.openxmlformats.org/officeDocument/2006/relationships/tags" Target="../tags/tag292.xml"/><Relationship Id="rId17" Type="http://schemas.openxmlformats.org/officeDocument/2006/relationships/slideLayout" Target="../slideLayouts/slideLayout2.xml"/><Relationship Id="rId18" Type="http://schemas.openxmlformats.org/officeDocument/2006/relationships/notesSlide" Target="../notesSlides/notesSlide4.xml"/><Relationship Id="rId1" Type="http://schemas.openxmlformats.org/officeDocument/2006/relationships/tags" Target="../tags/tag277.xml"/><Relationship Id="rId2" Type="http://schemas.openxmlformats.org/officeDocument/2006/relationships/tags" Target="../tags/tag278.xml"/><Relationship Id="rId3" Type="http://schemas.openxmlformats.org/officeDocument/2006/relationships/tags" Target="../tags/tag279.xml"/><Relationship Id="rId4" Type="http://schemas.openxmlformats.org/officeDocument/2006/relationships/tags" Target="../tags/tag280.xml"/><Relationship Id="rId5" Type="http://schemas.openxmlformats.org/officeDocument/2006/relationships/tags" Target="../tags/tag281.xml"/><Relationship Id="rId6" Type="http://schemas.openxmlformats.org/officeDocument/2006/relationships/tags" Target="../tags/tag282.xml"/><Relationship Id="rId7" Type="http://schemas.openxmlformats.org/officeDocument/2006/relationships/tags" Target="../tags/tag283.xml"/><Relationship Id="rId8" Type="http://schemas.openxmlformats.org/officeDocument/2006/relationships/tags" Target="../tags/tag284.xml"/><Relationship Id="rId9" Type="http://schemas.openxmlformats.org/officeDocument/2006/relationships/tags" Target="../tags/tag285.xml"/><Relationship Id="rId10" Type="http://schemas.openxmlformats.org/officeDocument/2006/relationships/tags" Target="../tags/tag28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20" Type="http://schemas.openxmlformats.org/officeDocument/2006/relationships/tags" Target="../tags/tag312.xml"/><Relationship Id="rId21" Type="http://schemas.openxmlformats.org/officeDocument/2006/relationships/tags" Target="../tags/tag313.xml"/><Relationship Id="rId22" Type="http://schemas.openxmlformats.org/officeDocument/2006/relationships/tags" Target="../tags/tag314.xml"/><Relationship Id="rId23" Type="http://schemas.openxmlformats.org/officeDocument/2006/relationships/tags" Target="../tags/tag315.xml"/><Relationship Id="rId24" Type="http://schemas.openxmlformats.org/officeDocument/2006/relationships/tags" Target="../tags/tag316.xml"/><Relationship Id="rId25" Type="http://schemas.openxmlformats.org/officeDocument/2006/relationships/tags" Target="../tags/tag317.xml"/><Relationship Id="rId26" Type="http://schemas.openxmlformats.org/officeDocument/2006/relationships/tags" Target="../tags/tag318.xml"/><Relationship Id="rId27" Type="http://schemas.openxmlformats.org/officeDocument/2006/relationships/slideLayout" Target="../slideLayouts/slideLayout2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302.xml"/><Relationship Id="rId11" Type="http://schemas.openxmlformats.org/officeDocument/2006/relationships/tags" Target="../tags/tag303.xml"/><Relationship Id="rId12" Type="http://schemas.openxmlformats.org/officeDocument/2006/relationships/tags" Target="../tags/tag304.xml"/><Relationship Id="rId13" Type="http://schemas.openxmlformats.org/officeDocument/2006/relationships/tags" Target="../tags/tag305.xml"/><Relationship Id="rId14" Type="http://schemas.openxmlformats.org/officeDocument/2006/relationships/tags" Target="../tags/tag306.xml"/><Relationship Id="rId15" Type="http://schemas.openxmlformats.org/officeDocument/2006/relationships/tags" Target="../tags/tag307.xml"/><Relationship Id="rId16" Type="http://schemas.openxmlformats.org/officeDocument/2006/relationships/tags" Target="../tags/tag308.xml"/><Relationship Id="rId17" Type="http://schemas.openxmlformats.org/officeDocument/2006/relationships/tags" Target="../tags/tag309.xml"/><Relationship Id="rId18" Type="http://schemas.openxmlformats.org/officeDocument/2006/relationships/tags" Target="../tags/tag310.xml"/><Relationship Id="rId19" Type="http://schemas.openxmlformats.org/officeDocument/2006/relationships/tags" Target="../tags/tag311.xml"/><Relationship Id="rId1" Type="http://schemas.openxmlformats.org/officeDocument/2006/relationships/tags" Target="../tags/tag293.xml"/><Relationship Id="rId2" Type="http://schemas.openxmlformats.org/officeDocument/2006/relationships/tags" Target="../tags/tag294.xml"/><Relationship Id="rId3" Type="http://schemas.openxmlformats.org/officeDocument/2006/relationships/tags" Target="../tags/tag295.xml"/><Relationship Id="rId4" Type="http://schemas.openxmlformats.org/officeDocument/2006/relationships/tags" Target="../tags/tag296.xml"/><Relationship Id="rId5" Type="http://schemas.openxmlformats.org/officeDocument/2006/relationships/tags" Target="../tags/tag297.xml"/><Relationship Id="rId6" Type="http://schemas.openxmlformats.org/officeDocument/2006/relationships/tags" Target="../tags/tag298.xml"/><Relationship Id="rId7" Type="http://schemas.openxmlformats.org/officeDocument/2006/relationships/tags" Target="../tags/tag299.xml"/><Relationship Id="rId8" Type="http://schemas.openxmlformats.org/officeDocument/2006/relationships/tags" Target="../tags/tag300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tags" Target="../tags/tag329.xml"/><Relationship Id="rId12" Type="http://schemas.openxmlformats.org/officeDocument/2006/relationships/tags" Target="../tags/tag330.xml"/><Relationship Id="rId13" Type="http://schemas.openxmlformats.org/officeDocument/2006/relationships/tags" Target="../tags/tag331.xml"/><Relationship Id="rId14" Type="http://schemas.openxmlformats.org/officeDocument/2006/relationships/tags" Target="../tags/tag332.xml"/><Relationship Id="rId15" Type="http://schemas.openxmlformats.org/officeDocument/2006/relationships/tags" Target="../tags/tag33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19.xml"/><Relationship Id="rId2" Type="http://schemas.openxmlformats.org/officeDocument/2006/relationships/tags" Target="../tags/tag320.xml"/><Relationship Id="rId3" Type="http://schemas.openxmlformats.org/officeDocument/2006/relationships/tags" Target="../tags/tag321.xml"/><Relationship Id="rId4" Type="http://schemas.openxmlformats.org/officeDocument/2006/relationships/tags" Target="../tags/tag322.xml"/><Relationship Id="rId5" Type="http://schemas.openxmlformats.org/officeDocument/2006/relationships/tags" Target="../tags/tag323.xml"/><Relationship Id="rId6" Type="http://schemas.openxmlformats.org/officeDocument/2006/relationships/tags" Target="../tags/tag324.xml"/><Relationship Id="rId7" Type="http://schemas.openxmlformats.org/officeDocument/2006/relationships/tags" Target="../tags/tag325.xml"/><Relationship Id="rId8" Type="http://schemas.openxmlformats.org/officeDocument/2006/relationships/tags" Target="../tags/tag326.xml"/><Relationship Id="rId9" Type="http://schemas.openxmlformats.org/officeDocument/2006/relationships/tags" Target="../tags/tag327.xml"/><Relationship Id="rId10" Type="http://schemas.openxmlformats.org/officeDocument/2006/relationships/tags" Target="../tags/tag3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slideLayout" Target="../slideLayouts/slideLayout2.xml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tags" Target="../tags/tag72.xml"/><Relationship Id="rId9" Type="http://schemas.openxmlformats.org/officeDocument/2006/relationships/tags" Target="../tags/tag73.xml"/><Relationship Id="rId10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741" y="3740728"/>
            <a:ext cx="9144000" cy="134818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Instructor: Lilian de Greef</a:t>
            </a:r>
            <a:br>
              <a:rPr lang="en-US" sz="2400" dirty="0"/>
            </a:br>
            <a:r>
              <a:rPr lang="en-US" sz="2400" dirty="0"/>
              <a:t>Quarter: Summer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963" y="1833438"/>
            <a:ext cx="10115550" cy="1655762"/>
          </a:xfrm>
        </p:spPr>
        <p:txBody>
          <a:bodyPr anchor="ctr">
            <a:noAutofit/>
          </a:bodyPr>
          <a:lstStyle/>
          <a:p>
            <a:r>
              <a:rPr lang="en-US" sz="4400" dirty="0"/>
              <a:t>CSE 373: Data Structures and Algorithms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Lecture </a:t>
            </a:r>
            <a:r>
              <a:rPr lang="en-US" sz="3200" dirty="0" smtClean="0">
                <a:solidFill>
                  <a:schemeClr val="accent1"/>
                </a:solidFill>
              </a:rPr>
              <a:t>9: Binary Search Trees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277100" y="1796588"/>
            <a:ext cx="3886200" cy="3886200"/>
            <a:chOff x="4610100" y="2133600"/>
            <a:chExt cx="3886200" cy="3886200"/>
          </a:xfrm>
        </p:grpSpPr>
        <p:sp>
          <p:nvSpPr>
            <p:cNvPr id="15363" name="Oval 3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768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4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8105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5365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437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5366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769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5367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101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68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771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5369" name="Oval 9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435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5370" name="Oval 10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10300" y="2133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8</a:t>
              </a:r>
            </a:p>
          </p:txBody>
        </p:sp>
        <p:cxnSp>
          <p:nvCxnSpPr>
            <p:cNvPr id="15371" name="AutoShape 11"/>
            <p:cNvCxnSpPr>
              <a:cxnSpLocks noChangeShapeType="1"/>
              <a:stCxn id="15370" idx="3"/>
              <a:endCxn id="1536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5334000" y="2478088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2" name="AutoShape 12"/>
            <p:cNvCxnSpPr>
              <a:cxnSpLocks noChangeShapeType="1"/>
              <a:stCxn id="15370" idx="5"/>
              <a:endCxn id="1536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6535738" y="2478088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3" name="AutoShape 13"/>
            <p:cNvCxnSpPr>
              <a:cxnSpLocks noChangeShapeType="1"/>
              <a:stCxn id="15368" idx="3"/>
              <a:endCxn id="15365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69342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4" name="AutoShape 14"/>
            <p:cNvCxnSpPr>
              <a:cxnSpLocks noChangeShapeType="1"/>
              <a:stCxn id="15368" idx="5"/>
              <a:endCxn id="15364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6025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5" name="AutoShape 15"/>
            <p:cNvCxnSpPr>
              <a:cxnSpLocks noChangeShapeType="1"/>
              <a:stCxn id="15369" idx="3"/>
              <a:endCxn id="15367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48006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6" name="AutoShape 16"/>
            <p:cNvCxnSpPr>
              <a:cxnSpLocks noChangeShapeType="1"/>
              <a:stCxn id="15369" idx="5"/>
              <a:endCxn id="1536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54689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7" name="AutoShape 17"/>
            <p:cNvCxnSpPr>
              <a:cxnSpLocks noChangeShapeType="1"/>
              <a:stCxn id="15367" idx="5"/>
              <a:endCxn id="15363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49355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78" name="Oval 18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1153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15379" name="Oval 19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810500" y="5638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15380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943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5381" name="AutoShape 21"/>
            <p:cNvCxnSpPr>
              <a:cxnSpLocks noChangeShapeType="1"/>
              <a:stCxn id="15366" idx="5"/>
              <a:endCxn id="15380" idx="0"/>
            </p:cNvCxnSpPr>
            <p:nvPr>
              <p:custDataLst>
                <p:tags r:id="rId20"/>
              </p:custDataLst>
            </p:nvPr>
          </p:nvCxnSpPr>
          <p:spPr bwMode="auto">
            <a:xfrm>
              <a:off x="60023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82" name="Oval 22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770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9</a:t>
              </a:r>
            </a:p>
          </p:txBody>
        </p:sp>
        <p:cxnSp>
          <p:nvCxnSpPr>
            <p:cNvPr id="15383" name="AutoShape 23"/>
            <p:cNvCxnSpPr>
              <a:cxnSpLocks noChangeShapeType="1"/>
              <a:stCxn id="15365" idx="3"/>
              <a:endCxn id="15382" idx="0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6667500" y="4256088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4" name="AutoShape 24"/>
            <p:cNvCxnSpPr>
              <a:cxnSpLocks noChangeShapeType="1"/>
              <a:stCxn id="15378" idx="4"/>
              <a:endCxn id="15379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8001000" y="5181600"/>
              <a:ext cx="304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5" name="AutoShape 25"/>
            <p:cNvCxnSpPr>
              <a:cxnSpLocks noChangeShapeType="1"/>
              <a:stCxn id="15364" idx="5"/>
              <a:endCxn id="15378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8135704" y="4236804"/>
              <a:ext cx="170096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5386" name="Rectangle 27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609600" y="1690688"/>
            <a:ext cx="5922962" cy="4800600"/>
          </a:xfrm>
        </p:spPr>
        <p:txBody>
          <a:bodyPr/>
          <a:lstStyle/>
          <a:p>
            <a:r>
              <a:rPr lang="en-US" sz="2400" dirty="0"/>
              <a:t>Structure property (</a:t>
            </a:r>
            <a:r>
              <a:rPr lang="en-US" sz="2400" dirty="0">
                <a:solidFill>
                  <a:schemeClr val="accent1"/>
                </a:solidFill>
              </a:rPr>
              <a:t>binary tree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Each node has </a:t>
            </a:r>
            <a:r>
              <a:rPr lang="en-US" sz="2000" dirty="0">
                <a:sym typeface="Symbol" pitchFamily="18" charset="2"/>
              </a:rPr>
              <a:t> 2</a:t>
            </a:r>
            <a:r>
              <a:rPr lang="en-US" sz="2000" dirty="0"/>
              <a:t> children</a:t>
            </a:r>
          </a:p>
          <a:p>
            <a:pPr lvl="1"/>
            <a:r>
              <a:rPr lang="en-US" sz="2000" dirty="0"/>
              <a:t>Result: keeps operations simple</a:t>
            </a:r>
          </a:p>
          <a:p>
            <a:pPr lvl="2">
              <a:buFontTx/>
              <a:buNone/>
            </a:pPr>
            <a:endParaRPr lang="en-US" sz="700" dirty="0"/>
          </a:p>
          <a:p>
            <a:r>
              <a:rPr lang="en-US" sz="2400" dirty="0">
                <a:solidFill>
                  <a:schemeClr val="accent1"/>
                </a:solidFill>
              </a:rPr>
              <a:t>Order </a:t>
            </a:r>
            <a:r>
              <a:rPr lang="en-US" sz="2400" dirty="0" smtClean="0"/>
              <a:t>property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3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Result</a:t>
            </a:r>
            <a:r>
              <a:rPr lang="en-US" sz="2000" dirty="0"/>
              <a:t>: </a:t>
            </a:r>
            <a:r>
              <a:rPr lang="en-US" sz="2000" dirty="0" smtClean="0"/>
              <a:t>straight-forward to </a:t>
            </a:r>
            <a:r>
              <a:rPr lang="en-US" sz="2000" dirty="0"/>
              <a:t>find any given </a:t>
            </a:r>
            <a:r>
              <a:rPr lang="en-US" sz="2000" dirty="0" smtClean="0"/>
              <a:t>value</a:t>
            </a:r>
            <a:endParaRPr lang="en-US" sz="2000" dirty="0"/>
          </a:p>
          <a:p>
            <a:pPr lvl="1"/>
            <a:endParaRPr lang="en-US" sz="2000" dirty="0"/>
          </a:p>
          <a:p>
            <a:pPr lvl="1">
              <a:buFontTx/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09600" y="5788688"/>
            <a:ext cx="6667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1"/>
                </a:solidFill>
              </a:rPr>
              <a:t>binary </a:t>
            </a:r>
            <a:r>
              <a:rPr lang="en-US" sz="2400" i="1" dirty="0" smtClean="0">
                <a:solidFill>
                  <a:schemeClr val="accent1"/>
                </a:solidFill>
              </a:rPr>
              <a:t>search</a:t>
            </a:r>
            <a:r>
              <a:rPr lang="en-US" sz="2400" dirty="0" smtClean="0">
                <a:solidFill>
                  <a:schemeClr val="accent1"/>
                </a:solidFill>
              </a:rPr>
              <a:t> tree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a type of binary tree </a:t>
            </a:r>
          </a:p>
          <a:p>
            <a:r>
              <a:rPr lang="en-US" sz="2400" dirty="0" smtClean="0"/>
              <a:t>(but not all binary trees are binary search trees!)</a:t>
            </a:r>
            <a:endParaRPr lang="en-US" sz="24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</a:t>
            </a:r>
            <a:r>
              <a:rPr lang="en-US" b="1" dirty="0" smtClean="0">
                <a:solidFill>
                  <a:schemeClr val="accent1"/>
                </a:solidFill>
              </a:rPr>
              <a:t>Search</a:t>
            </a:r>
            <a:r>
              <a:rPr lang="en-US" dirty="0" smtClean="0"/>
              <a:t> Tree (BST)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6" grpId="0" uiExpand="1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2806" y="2134394"/>
            <a:ext cx="3581400" cy="3048000"/>
            <a:chOff x="381000" y="2133600"/>
            <a:chExt cx="3581400" cy="3048000"/>
          </a:xfrm>
        </p:grpSpPr>
        <p:sp>
          <p:nvSpPr>
            <p:cNvPr id="16387" name="Oval 5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477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88" name="Oval 6"/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5814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6389" name="Oval 7"/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146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390" name="Oval 9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810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1" name="Oval 10"/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0480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392" name="Oval 11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144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93" name="Oval 12"/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981200" y="2133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16394" name="AutoShape 13"/>
            <p:cNvCxnSpPr>
              <a:cxnSpLocks noChangeShapeType="1"/>
              <a:stCxn id="16393" idx="3"/>
              <a:endCxn id="16392" idx="0"/>
            </p:cNvCxnSpPr>
            <p:nvPr>
              <p:custDataLst>
                <p:tags r:id="rId35"/>
              </p:custDataLst>
            </p:nvPr>
          </p:nvCxnSpPr>
          <p:spPr bwMode="auto">
            <a:xfrm flipH="1">
              <a:off x="1104900" y="2478088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5" name="AutoShape 14"/>
            <p:cNvCxnSpPr>
              <a:cxnSpLocks noChangeShapeType="1"/>
              <a:stCxn id="16393" idx="5"/>
              <a:endCxn id="16391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2306638" y="2478088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6" name="AutoShape 15"/>
            <p:cNvCxnSpPr>
              <a:cxnSpLocks noChangeShapeType="1"/>
              <a:stCxn id="16391" idx="3"/>
              <a:endCxn id="16389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7051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7" name="AutoShape 16"/>
            <p:cNvCxnSpPr>
              <a:cxnSpLocks noChangeShapeType="1"/>
              <a:stCxn id="16391" idx="5"/>
              <a:endCxn id="16388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33734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8" name="AutoShape 17"/>
            <p:cNvCxnSpPr>
              <a:cxnSpLocks noChangeShapeType="1"/>
              <a:stCxn id="16392" idx="3"/>
              <a:endCxn id="16390" idx="0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5715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9" name="AutoShape 19"/>
            <p:cNvCxnSpPr>
              <a:cxnSpLocks noChangeShapeType="1"/>
              <a:stCxn id="16390" idx="5"/>
              <a:endCxn id="16387" idx="0"/>
            </p:cNvCxnSpPr>
            <p:nvPr>
              <p:custDataLst>
                <p:tags r:id="rId40"/>
              </p:custDataLst>
            </p:nvPr>
          </p:nvCxnSpPr>
          <p:spPr bwMode="auto">
            <a:xfrm>
              <a:off x="7064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6948017" y="2133600"/>
            <a:ext cx="3848100" cy="3886200"/>
            <a:chOff x="4610100" y="2133600"/>
            <a:chExt cx="3848100" cy="3886200"/>
          </a:xfrm>
        </p:grpSpPr>
        <p:sp>
          <p:nvSpPr>
            <p:cNvPr id="15376" name="Oval 2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768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377" name="Oval 29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8105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15378" name="Oval 3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7437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379" name="Oval 3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769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5380" name="Oval 3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101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81" name="Oval 33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2771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5382" name="Oval 34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1435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5383" name="Oval 3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10300" y="2133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cxnSp>
          <p:nvCxnSpPr>
            <p:cNvPr id="15384" name="AutoShape 36"/>
            <p:cNvCxnSpPr>
              <a:cxnSpLocks noChangeShapeType="1"/>
              <a:stCxn id="15383" idx="3"/>
              <a:endCxn id="15382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5334000" y="2478088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5" name="AutoShape 37"/>
            <p:cNvCxnSpPr>
              <a:cxnSpLocks noChangeShapeType="1"/>
              <a:stCxn id="15383" idx="5"/>
              <a:endCxn id="15381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6535738" y="2478088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6" name="AutoShape 38"/>
            <p:cNvCxnSpPr>
              <a:cxnSpLocks noChangeShapeType="1"/>
              <a:stCxn id="15381" idx="3"/>
              <a:endCxn id="15378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69342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7" name="AutoShape 39"/>
            <p:cNvCxnSpPr>
              <a:cxnSpLocks noChangeShapeType="1"/>
              <a:stCxn id="15381" idx="5"/>
              <a:endCxn id="15377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76025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8" name="AutoShape 40"/>
            <p:cNvCxnSpPr>
              <a:cxnSpLocks noChangeShapeType="1"/>
              <a:stCxn id="15382" idx="3"/>
              <a:endCxn id="1538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8006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9" name="AutoShape 41"/>
            <p:cNvCxnSpPr>
              <a:cxnSpLocks noChangeShapeType="1"/>
              <a:stCxn id="15382" idx="5"/>
              <a:endCxn id="15379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54689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90" name="AutoShape 42"/>
            <p:cNvCxnSpPr>
              <a:cxnSpLocks noChangeShapeType="1"/>
              <a:stCxn id="15380" idx="5"/>
              <a:endCxn id="15376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49355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1" name="Oval 43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772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5392" name="Oval 44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848600" y="5638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21</a:t>
              </a:r>
            </a:p>
          </p:txBody>
        </p:sp>
        <p:cxnSp>
          <p:nvCxnSpPr>
            <p:cNvPr id="15393" name="AutoShape 49"/>
            <p:cNvCxnSpPr>
              <a:cxnSpLocks noChangeShapeType="1"/>
              <a:stCxn id="15391" idx="4"/>
              <a:endCxn id="15392" idx="0"/>
            </p:cNvCxnSpPr>
            <p:nvPr>
              <p:custDataLst>
                <p:tags r:id="rId22"/>
              </p:custDataLst>
            </p:nvPr>
          </p:nvCxnSpPr>
          <p:spPr bwMode="auto">
            <a:xfrm rot="5400000">
              <a:off x="7924800" y="5295900"/>
              <a:ext cx="457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94" name="AutoShape 50"/>
            <p:cNvCxnSpPr>
              <a:cxnSpLocks noChangeShapeType="1"/>
              <a:stCxn id="15377" idx="5"/>
              <a:endCxn id="15391" idx="0"/>
            </p:cNvCxnSpPr>
            <p:nvPr>
              <p:custDataLst>
                <p:tags r:id="rId23"/>
              </p:custDataLst>
            </p:nvPr>
          </p:nvCxnSpPr>
          <p:spPr bwMode="auto">
            <a:xfrm>
              <a:off x="81359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6" name="Oval 53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141913" y="39131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5397" name="AutoShape 54"/>
            <p:cNvCxnSpPr>
              <a:cxnSpLocks noChangeShapeType="1"/>
              <a:stCxn id="15382" idx="4"/>
              <a:endCxn id="15396" idx="0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5332413" y="3422650"/>
              <a:ext cx="1587" cy="47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8" name="Oval 55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0104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5399" name="AutoShape 56"/>
            <p:cNvCxnSpPr>
              <a:cxnSpLocks noChangeShapeType="1"/>
              <a:stCxn id="15378" idx="5"/>
              <a:endCxn id="15398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70691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01786" name="AutoShape 58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0400" y="4800600"/>
            <a:ext cx="14478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All children must </a:t>
            </a:r>
            <a:br>
              <a:rPr lang="en-US" sz="16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obey order</a:t>
            </a:r>
          </a:p>
        </p:txBody>
      </p:sp>
      <p:sp>
        <p:nvSpPr>
          <p:cNvPr id="201787" name="Line 59" hidden="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96000" y="2667000"/>
            <a:ext cx="533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1788" name="Line 60" hidden="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9296400" y="2667000"/>
            <a:ext cx="4572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1789" name="Line 61" hidden="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9982200" y="4419600"/>
            <a:ext cx="4572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are </a:t>
            </a:r>
            <a:r>
              <a:rPr lang="en-US" dirty="0"/>
              <a:t>these BSTs?</a:t>
            </a:r>
          </a:p>
        </p:txBody>
      </p:sp>
    </p:spTree>
    <p:extLst>
      <p:ext uri="{BB962C8B-B14F-4D97-AF65-F5344CB8AC3E}">
        <p14:creationId xmlns:p14="http://schemas.microsoft.com/office/powerpoint/2010/main" val="21429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find(value)</a:t>
            </a:r>
            <a:r>
              <a:rPr lang="en-US" dirty="0" smtClean="0"/>
              <a:t> in BST’s?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109933" y="2019721"/>
            <a:ext cx="3094202" cy="3403270"/>
            <a:chOff x="2396113" y="1851409"/>
            <a:chExt cx="2781300" cy="3059113"/>
          </a:xfrm>
        </p:grpSpPr>
        <p:sp>
          <p:nvSpPr>
            <p:cNvPr id="4" name="Oval 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5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" name="Oval 8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8" name="Oval 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1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0" name="AutoShape 1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3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4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5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1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6" name="AutoShape 17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8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8" name="AutoShape 19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2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17</a:t>
              </a:r>
            </a:p>
          </p:txBody>
        </p:sp>
        <p:cxnSp>
          <p:nvCxnSpPr>
            <p:cNvPr id="20" name="AutoShape 21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24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2" name="AutoShape 25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2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find </a:t>
            </a:r>
            <a:r>
              <a:rPr lang="en-US" dirty="0" smtClean="0"/>
              <a:t>in BST: Recursive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796" y="4421613"/>
            <a:ext cx="5677004" cy="75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running time?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09927" y="2019721"/>
            <a:ext cx="3094202" cy="3403270"/>
            <a:chOff x="2396113" y="1851409"/>
            <a:chExt cx="2781300" cy="3059113"/>
          </a:xfrm>
        </p:grpSpPr>
        <p:sp>
          <p:nvSpPr>
            <p:cNvPr id="5" name="Oval 5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1" name="AutoShape 11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4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6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7" name="AutoShape 17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8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9" name="AutoShape 19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20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2"/>
                  </a:solidFill>
                </a:rPr>
                <a:t>17</a:t>
              </a:r>
            </a:p>
          </p:txBody>
        </p:sp>
        <p:cxnSp>
          <p:nvCxnSpPr>
            <p:cNvPr id="21" name="AutoShape 21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4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3" name="AutoShape 25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76796" y="1542681"/>
            <a:ext cx="5588244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Courier New" pitchFamily="49" charset="0"/>
              </a:rPr>
              <a:t>Data </a:t>
            </a:r>
            <a:r>
              <a:rPr lang="en-US" sz="2000" smtClean="0">
                <a:solidFill>
                  <a:srgbClr val="119F33"/>
                </a:solidFill>
                <a:latin typeface="Courier New" pitchFamily="49" charset="0"/>
              </a:rPr>
              <a:t>find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</a:rPr>
              <a:t>(Data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Node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(root ==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(key &lt;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find(value,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root.left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(key &gt;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find(value,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root.right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 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61396" y="2291940"/>
            <a:ext cx="1172944" cy="2725089"/>
            <a:chOff x="2029318" y="1890214"/>
            <a:chExt cx="1019696" cy="2369049"/>
          </a:xfrm>
        </p:grpSpPr>
        <p:cxnSp>
          <p:nvCxnSpPr>
            <p:cNvPr id="25" name="AutoShape 12"/>
            <p:cNvCxnSpPr>
              <a:cxnSpLocks noChangeShapeType="1"/>
            </p:cNvCxnSpPr>
            <p:nvPr>
              <p:custDataLst>
                <p:tags r:id="rId2"/>
              </p:custDataLst>
            </p:nvPr>
          </p:nvCxnSpPr>
          <p:spPr bwMode="auto">
            <a:xfrm rot="16200000" flipH="1">
              <a:off x="1984868" y="1934664"/>
              <a:ext cx="563796" cy="474896"/>
            </a:xfrm>
            <a:prstGeom prst="straightConnector1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12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2614859" y="2780924"/>
              <a:ext cx="434155" cy="563796"/>
            </a:xfrm>
            <a:prstGeom prst="straightConnector1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2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 flipH="1">
              <a:off x="2777255" y="3759200"/>
              <a:ext cx="131763" cy="500063"/>
            </a:xfrm>
            <a:prstGeom prst="straightConnector1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714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find </a:t>
            </a:r>
            <a:r>
              <a:rPr lang="en-US" dirty="0" smtClean="0"/>
              <a:t>in BST: Iterative Version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09933" y="2019721"/>
            <a:ext cx="3094202" cy="3403270"/>
            <a:chOff x="2396113" y="1851409"/>
            <a:chExt cx="2781300" cy="3059113"/>
          </a:xfrm>
        </p:grpSpPr>
        <p:sp>
          <p:nvSpPr>
            <p:cNvPr id="30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1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2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" name="Oval 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34" name="Oval 9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" name="Oval 1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36" name="AutoShape 11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12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AutoShape 13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14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15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" name="Oval 1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42" name="AutoShape 17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" name="Oval 18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44" name="AutoShape 19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" name="Oval 20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17</a:t>
              </a:r>
            </a:p>
          </p:txBody>
        </p:sp>
        <p:cxnSp>
          <p:nvCxnSpPr>
            <p:cNvPr id="46" name="AutoShape 21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7" name="Oval 24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48" name="AutoShape 25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43028" y="1969638"/>
            <a:ext cx="5662335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Data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(Object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Node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(root !=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   &amp;&amp;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!=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value)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3333CC"/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(value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root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root.left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3333CC"/>
                </a:solidFill>
                <a:latin typeface="Courier New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(value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root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root.right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(root ==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 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 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6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BST “Finding”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dirty="0" smtClean="0"/>
              <a:t>: Find </a:t>
            </a:r>
            <a:r>
              <a:rPr lang="en-US" i="1" dirty="0" smtClean="0"/>
              <a:t>minimum</a:t>
            </a:r>
            <a:r>
              <a:rPr lang="en-US" dirty="0" smtClean="0"/>
              <a:t>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findMax</a:t>
            </a:r>
            <a:r>
              <a:rPr lang="en-US" dirty="0" smtClean="0"/>
              <a:t>: </a:t>
            </a:r>
            <a:r>
              <a:rPr lang="en-US" dirty="0"/>
              <a:t>Find </a:t>
            </a:r>
            <a:r>
              <a:rPr lang="en-US" i="1" dirty="0" smtClean="0"/>
              <a:t>maximum </a:t>
            </a:r>
            <a:r>
              <a:rPr lang="en-US" dirty="0" smtClean="0"/>
              <a:t>node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9862" y="1825625"/>
            <a:ext cx="3094202" cy="3403270"/>
            <a:chOff x="2396113" y="1851409"/>
            <a:chExt cx="2781300" cy="3059113"/>
          </a:xfrm>
        </p:grpSpPr>
        <p:sp>
          <p:nvSpPr>
            <p:cNvPr id="5" name="Oval 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1" name="AutoShape 1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4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7" name="AutoShape 17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8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9" name="AutoShape 19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2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17</a:t>
              </a:r>
            </a:p>
          </p:txBody>
        </p:sp>
        <p:cxnSp>
          <p:nvCxnSpPr>
            <p:cNvPr id="21" name="AutoShape 21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4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3" name="AutoShape 25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11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 smtClean="0"/>
              <a:t>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834" y="1825625"/>
            <a:ext cx="5178966" cy="4351338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insert(13)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insert(8)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insert(31)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Worst-case running time: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86897" y="1898301"/>
            <a:ext cx="4146960" cy="3296697"/>
            <a:chOff x="1086897" y="1898301"/>
            <a:chExt cx="3848100" cy="3059113"/>
          </a:xfrm>
        </p:grpSpPr>
        <p:sp>
          <p:nvSpPr>
            <p:cNvPr id="4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87297" y="3676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5" name="Oval 4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53697" y="3676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86897" y="3676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753897" y="2787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20297" y="2787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87097" y="1898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0" name="AutoShape 9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1810798" y="2242789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0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3012535" y="2242789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1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079335" y="3131789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2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1277398" y="3131789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3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1945735" y="3131789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53997" y="4565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6" name="AutoShape 15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612735" y="4020789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86997" y="4565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2077498" y="4020789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20597" y="455736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17</a:t>
              </a:r>
            </a:p>
          </p:txBody>
        </p:sp>
        <p:cxnSp>
          <p:nvCxnSpPr>
            <p:cNvPr id="20" name="AutoShape 19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211098" y="4020790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3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399760" y="457641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2" name="AutoShape 31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2458498" y="4031902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767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 smtClean="0"/>
              <a:t>, primer for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delete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Start with an empty tree. </a:t>
            </a:r>
            <a:r>
              <a:rPr lang="en-US" dirty="0"/>
              <a:t>I</a:t>
            </a:r>
            <a:r>
              <a:rPr lang="en-US" dirty="0" smtClean="0"/>
              <a:t>nsert the following values, in the given order: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14, 2, 5, 20, 42, 1, 4, 16</a:t>
            </a:r>
            <a:endParaRPr lang="en-US" dirty="0" smtClean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changing as few nodes as possible, delete the following in order: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42, 14</a:t>
            </a: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would the root of the resulting tree be?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 smtClean="0">
                <a:ea typeface="Courier New" charset="0"/>
                <a:cs typeface="Courier New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 smtClean="0">
                <a:ea typeface="Courier New" charset="0"/>
                <a:cs typeface="Courier New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 smtClean="0">
                <a:ea typeface="Courier New" charset="0"/>
                <a:cs typeface="Courier New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 smtClean="0">
                <a:ea typeface="Courier New" charset="0"/>
                <a:cs typeface="Courier New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336"/>
            <a:ext cx="10515600" cy="54836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(Extra space for scratch work / notes)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elete</a:t>
            </a:r>
            <a:r>
              <a:rPr lang="en-US" dirty="0" smtClean="0"/>
              <a:t>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might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 smtClean="0"/>
              <a:t> </a:t>
            </a:r>
            <a:r>
              <a:rPr lang="en-US" dirty="0"/>
              <a:t>be harder than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idea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Three potential cases to fix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1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Binary Trees</a:t>
            </a:r>
          </a:p>
          <a:p>
            <a:pPr lvl="1"/>
            <a:r>
              <a:rPr lang="en-US" dirty="0" smtClean="0"/>
              <a:t>Height</a:t>
            </a:r>
            <a:endParaRPr lang="en-US" dirty="0"/>
          </a:p>
          <a:p>
            <a:pPr lvl="1"/>
            <a:r>
              <a:rPr lang="en-US" dirty="0" smtClean="0"/>
              <a:t>Traversals</a:t>
            </a:r>
            <a:endParaRPr lang="en-US" dirty="0"/>
          </a:p>
          <a:p>
            <a:r>
              <a:rPr lang="en-US" dirty="0" smtClean="0"/>
              <a:t>Binary Search Trees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find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nsert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elete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uildTree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case: Leaf</a:t>
            </a:r>
            <a:endParaRPr lang="en-US" dirty="0"/>
          </a:p>
        </p:txBody>
      </p:sp>
      <p:sp>
        <p:nvSpPr>
          <p:cNvPr id="21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653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delete(17)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993192" y="1814564"/>
            <a:ext cx="5128844" cy="4077263"/>
            <a:chOff x="2819399" y="1904999"/>
            <a:chExt cx="3848098" cy="3059111"/>
          </a:xfrm>
        </p:grpSpPr>
        <p:sp>
          <p:nvSpPr>
            <p:cNvPr id="4" name="Oval 3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0197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1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3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4863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527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9599" y="1904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0" name="AutoShape 9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3543299" y="2249487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0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745037" y="2249487"/>
              <a:ext cx="931861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1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5811837" y="313848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2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009899" y="3138487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3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3678236" y="3138486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14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86497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6" name="AutoShape 15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6345236" y="4027486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619498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809998" y="4027486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753097" y="456406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2"/>
                  </a:solidFill>
                </a:rPr>
                <a:t>17</a:t>
              </a:r>
            </a:p>
          </p:txBody>
        </p:sp>
        <p:cxnSp>
          <p:nvCxnSpPr>
            <p:cNvPr id="20" name="AutoShape 19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5943598" y="4027486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2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132265" y="4583110"/>
              <a:ext cx="381001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3" name="AutoShape 23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4191000" y="4038600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case: One Child</a:t>
            </a:r>
            <a:endParaRPr lang="en-US" dirty="0"/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653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delete(15)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3192" y="1814564"/>
            <a:ext cx="5128844" cy="4077263"/>
            <a:chOff x="2819399" y="1904999"/>
            <a:chExt cx="3848098" cy="3059111"/>
          </a:xfrm>
        </p:grpSpPr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0197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1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3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4863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527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9599" y="1904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3543299" y="2249487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745037" y="2249487"/>
              <a:ext cx="931861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5811837" y="313848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2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009899" y="3138487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3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3678236" y="3138486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86497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6345236" y="4027486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619498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20" name="AutoShape 17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809998" y="4027486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Oval 22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132265" y="4583110"/>
              <a:ext cx="381001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4" name="AutoShape 23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>
              <a:off x="4191000" y="4038600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458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case: Two Children</a:t>
            </a:r>
            <a:endParaRPr lang="en-US" dirty="0"/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delete(5)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3192" y="1814564"/>
            <a:ext cx="5128844" cy="4077263"/>
            <a:chOff x="2819399" y="1904999"/>
            <a:chExt cx="3848098" cy="3059111"/>
          </a:xfrm>
        </p:grpSpPr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0197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1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3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3527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9599" y="1904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543299" y="2249487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0"/>
            <p:cNvCxnSpPr>
              <a:cxnSpLocks noChangeShapeType="1"/>
              <a:endCxn id="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45037" y="2249487"/>
              <a:ext cx="1465262" cy="14335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2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009899" y="3138487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3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3678236" y="3138486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86497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6345236" y="4027486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19498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20" name="AutoShape 17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3809998" y="4027486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20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132265" y="4583110"/>
              <a:ext cx="381001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2" name="AutoShape 23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4191000" y="4038600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TextBox 23"/>
          <p:cNvSpPr txBox="1"/>
          <p:nvPr/>
        </p:nvSpPr>
        <p:spPr>
          <a:xfrm>
            <a:off x="983006" y="2977104"/>
            <a:ext cx="299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can we replace </a:t>
            </a:r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r>
              <a:rPr lang="en-US" sz="3200" dirty="0" smtClean="0"/>
              <a:t> with?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0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case: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can we replace the node with?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case: Two Children (example #2)</a:t>
            </a:r>
            <a:endParaRPr lang="en-US" dirty="0"/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653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delete(23)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58" y="1905000"/>
            <a:ext cx="5815601" cy="4086927"/>
            <a:chOff x="2014728" y="2557272"/>
            <a:chExt cx="4342428" cy="3059113"/>
          </a:xfrm>
        </p:grpSpPr>
        <p:sp>
          <p:nvSpPr>
            <p:cNvPr id="27" name="Oval 1027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19196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28" name="Oval 1028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0815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9" name="Oval 1029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147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" name="Oval 1030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27055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23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1" name="Oval 1031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8128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/>
                <a:t>5</a:t>
              </a:r>
            </a:p>
          </p:txBody>
        </p:sp>
        <p:sp>
          <p:nvSpPr>
            <p:cNvPr id="32" name="Oval 1032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14928" y="2557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33" name="AutoShape 1033"/>
            <p:cNvCxnSpPr>
              <a:cxnSpLocks noChangeShapeType="1"/>
              <a:stCxn id="34" idx="3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2738628" y="2901760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1034"/>
            <p:cNvCxnSpPr>
              <a:cxnSpLocks noChangeShapeType="1"/>
              <a:stCxn id="34" idx="5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3940132" y="2882476"/>
              <a:ext cx="1177423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1035"/>
            <p:cNvCxnSpPr>
              <a:cxnSpLocks noChangeShapeType="1"/>
              <a:stCxn id="32" idx="5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5252259" y="3771476"/>
              <a:ext cx="557437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1036"/>
            <p:cNvCxnSpPr>
              <a:cxnSpLocks noChangeShapeType="1"/>
              <a:stCxn id="33" idx="3"/>
              <a:endCxn id="31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205228" y="3790760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1037"/>
            <p:cNvCxnSpPr>
              <a:cxnSpLocks noChangeShapeType="1"/>
              <a:stCxn id="33" idx="5"/>
              <a:endCxn id="30" idx="0"/>
            </p:cNvCxnSpPr>
            <p:nvPr>
              <p:custDataLst>
                <p:tags r:id="rId12"/>
              </p:custDataLst>
            </p:nvPr>
          </p:nvCxnSpPr>
          <p:spPr bwMode="auto">
            <a:xfrm>
              <a:off x="2873566" y="3790760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" name="Oval 1038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14828" y="5224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39" name="AutoShape 1039"/>
            <p:cNvCxnSpPr>
              <a:cxnSpLocks noChangeShapeType="1"/>
              <a:stCxn id="30" idx="3"/>
              <a:endCxn id="40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3005328" y="4679760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" name="Oval 1045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27591" y="523538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41" name="AutoShape 1046"/>
            <p:cNvCxnSpPr>
              <a:cxnSpLocks noChangeShapeType="1"/>
              <a:endCxn id="42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3386328" y="4690872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" name="Oval 1030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430060" y="434903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18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AutoShape 1036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4620252" y="3827272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" name="Oval 103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770293" y="52052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19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5" name="Oval 1030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03552" y="522779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15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103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976156" y="518446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32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7" name="Oval 103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409415" y="520703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25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AutoShape 1046"/>
            <p:cNvCxnSpPr>
              <a:cxnSpLocks noChangeShapeType="1"/>
              <a:stCxn id="44" idx="5"/>
            </p:cNvCxnSpPr>
            <p:nvPr>
              <p:custDataLst>
                <p:tags r:id="rId23"/>
              </p:custDataLst>
            </p:nvPr>
          </p:nvCxnSpPr>
          <p:spPr bwMode="auto">
            <a:xfrm>
              <a:off x="4755264" y="4674236"/>
              <a:ext cx="171791" cy="532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46"/>
            <p:cNvCxnSpPr>
              <a:cxnSpLocks noChangeShapeType="1"/>
              <a:endCxn id="46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5910274" y="4681567"/>
              <a:ext cx="256382" cy="502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1039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4364178" y="4702328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1039"/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5553314" y="4702328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043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07720" y="1831721"/>
            <a:ext cx="10515600" cy="2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en-US" dirty="0"/>
              <a:t>C</a:t>
            </a:r>
            <a:r>
              <a:rPr lang="en-US" dirty="0" smtClean="0"/>
              <a:t>hanging as few nodes as possible, delete the following in order: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42, 14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 smtClean="0"/>
              <a:t>, primer for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delete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88798" y="2582857"/>
            <a:ext cx="5337542" cy="3880750"/>
            <a:chOff x="2014728" y="2557272"/>
            <a:chExt cx="3985468" cy="2904787"/>
          </a:xfrm>
        </p:grpSpPr>
        <p:sp>
          <p:nvSpPr>
            <p:cNvPr id="7" name="Oval 1027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19196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42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1028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0815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1029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147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Oval 103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27055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20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31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8128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2" name="Oval 1032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14928" y="2557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14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AutoShape 1033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2738628" y="2901760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034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3940132" y="2882476"/>
              <a:ext cx="1177423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35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5252259" y="3771476"/>
              <a:ext cx="557437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036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205228" y="3790760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037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2873566" y="3790760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038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44304" y="508105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19" name="AutoShape 1039"/>
            <p:cNvCxnSpPr>
              <a:cxnSpLocks noChangeShapeType="1"/>
              <a:endCxn id="1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2834804" y="4679760"/>
              <a:ext cx="302287" cy="401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1030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30060" y="434903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16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036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620252" y="3827272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3" name="TextBox 32"/>
          <p:cNvSpPr txBox="1"/>
          <p:nvPr/>
        </p:nvSpPr>
        <p:spPr>
          <a:xfrm rot="1144055">
            <a:off x="9356119" y="431143"/>
            <a:ext cx="303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Revisited</a:t>
            </a:r>
            <a:endParaRPr lang="en-US" sz="4000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t</a:t>
            </a:r>
            <a:r>
              <a:rPr lang="en-US" dirty="0" smtClean="0"/>
              <a:t>hrough Lazy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deletion can work well for a BST</a:t>
            </a:r>
          </a:p>
          <a:p>
            <a:pPr lvl="1"/>
            <a:r>
              <a:rPr lang="en-US" dirty="0"/>
              <a:t>Simpler</a:t>
            </a:r>
          </a:p>
          <a:p>
            <a:pPr lvl="1"/>
            <a:r>
              <a:rPr lang="en-US" dirty="0"/>
              <a:t>Can do “real deletions” later as a batch</a:t>
            </a:r>
          </a:p>
          <a:p>
            <a:pPr lvl="1"/>
            <a:r>
              <a:rPr lang="en-US" dirty="0"/>
              <a:t>Some inserts can just “undelete” a tree node</a:t>
            </a:r>
          </a:p>
          <a:p>
            <a:pPr lvl="1"/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Can waste space and slow down find operations</a:t>
            </a:r>
          </a:p>
          <a:p>
            <a:pPr lvl="1"/>
            <a:r>
              <a:rPr lang="en-US" dirty="0"/>
              <a:t>Make some operations more complicated: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buildTree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for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Let’s consider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buildTree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(insert values </a:t>
            </a:r>
            <a:r>
              <a:rPr lang="en-US" dirty="0">
                <a:cs typeface="Courier New" pitchFamily="49" charset="0"/>
              </a:rPr>
              <a:t>starting from an empty </a:t>
            </a:r>
            <a:r>
              <a:rPr lang="en-US" dirty="0" smtClean="0">
                <a:cs typeface="Courier New" pitchFamily="49" charset="0"/>
              </a:rPr>
              <a:t>tree)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 smtClean="0"/>
              <a:t>values 1</a:t>
            </a:r>
            <a:r>
              <a:rPr lang="en-US" dirty="0"/>
              <a:t>, 2, 3, 4, 5, 6, 7, 8, </a:t>
            </a:r>
            <a:r>
              <a:rPr lang="en-US" dirty="0" smtClean="0"/>
              <a:t>9  </a:t>
            </a:r>
            <a:r>
              <a:rPr lang="en-US" dirty="0"/>
              <a:t>into an empty </a:t>
            </a:r>
            <a:r>
              <a:rPr lang="en-US" dirty="0" smtClean="0"/>
              <a:t>BST</a:t>
            </a:r>
          </a:p>
          <a:p>
            <a:endParaRPr lang="en-US" sz="3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inserted in given order, </a:t>
            </a:r>
            <a:br>
              <a:rPr lang="en-US" dirty="0"/>
            </a:br>
            <a:r>
              <a:rPr lang="en-US" dirty="0"/>
              <a:t>what is the tree?  </a:t>
            </a:r>
            <a:br>
              <a:rPr lang="en-US" dirty="0"/>
            </a:b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/>
              <a:t>What big-O runtime for </a:t>
            </a:r>
            <a:br>
              <a:rPr lang="en-US" dirty="0"/>
            </a:br>
            <a:r>
              <a:rPr lang="en-US" dirty="0" err="1"/>
              <a:t>buildTree</a:t>
            </a:r>
            <a:r>
              <a:rPr lang="en-US" dirty="0"/>
              <a:t> on this sorted input?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dirty="0"/>
              <a:t>Is inserting in the reverse order </a:t>
            </a:r>
            <a:r>
              <a:rPr lang="en-US" dirty="0" smtClean="0"/>
              <a:t>any </a:t>
            </a:r>
            <a:r>
              <a:rPr lang="en-US" dirty="0"/>
              <a:t>better</a:t>
            </a:r>
            <a:r>
              <a:rPr lang="en-US" dirty="0" smtClean="0"/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buildTree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for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values 1</a:t>
            </a:r>
            <a:r>
              <a:rPr lang="en-US" dirty="0"/>
              <a:t>, 2, 3, 4, 5, 6, 7, 8, </a:t>
            </a:r>
            <a:r>
              <a:rPr lang="en-US" dirty="0" smtClean="0"/>
              <a:t>9  </a:t>
            </a:r>
            <a:r>
              <a:rPr lang="en-US" dirty="0"/>
              <a:t>into an empty </a:t>
            </a:r>
            <a:r>
              <a:rPr lang="en-US" dirty="0" smtClean="0"/>
              <a:t>BST</a:t>
            </a:r>
          </a:p>
          <a:p>
            <a:endParaRPr lang="en-US" sz="300" dirty="0" smtClean="0"/>
          </a:p>
          <a:p>
            <a:pPr marL="0" indent="0">
              <a:buNone/>
            </a:pPr>
            <a:r>
              <a:rPr lang="en-US" dirty="0"/>
              <a:t>What we if could somehow re-arrange them</a:t>
            </a:r>
          </a:p>
          <a:p>
            <a:r>
              <a:rPr lang="en-US" dirty="0"/>
              <a:t>median first, then left median, right median, </a:t>
            </a:r>
            <a:r>
              <a:rPr lang="en-US" dirty="0" smtClean="0"/>
              <a:t>etc.</a:t>
            </a:r>
            <a:br>
              <a:rPr lang="en-US" dirty="0" smtClean="0"/>
            </a:br>
            <a:r>
              <a:rPr lang="en-US" dirty="0" smtClean="0"/>
              <a:t>	5</a:t>
            </a:r>
            <a:r>
              <a:rPr lang="en-US" dirty="0"/>
              <a:t>, 3, 7, 2, 1, 4, 8, 6, 9	</a:t>
            </a:r>
          </a:p>
          <a:p>
            <a:endParaRPr lang="en-US" sz="1600" dirty="0"/>
          </a:p>
          <a:p>
            <a:r>
              <a:rPr lang="en-US" dirty="0"/>
              <a:t>What tree does that give us?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big-O runtime?</a:t>
            </a:r>
            <a:r>
              <a:rPr lang="en-US" sz="1600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>
            <a:normAutofit/>
          </a:bodyPr>
          <a:lstStyle/>
          <a:p>
            <a:r>
              <a:rPr lang="en-US" dirty="0" smtClean="0"/>
              <a:t>Change to office hours for just this week</a:t>
            </a:r>
          </a:p>
          <a:p>
            <a:pPr lvl="1"/>
            <a:r>
              <a:rPr lang="en-US" dirty="0" smtClean="0"/>
              <a:t>Tuesday’s “office” office hours / private office hours</a:t>
            </a:r>
          </a:p>
          <a:p>
            <a:pPr lvl="2"/>
            <a:r>
              <a:rPr lang="en-US" dirty="0" smtClean="0"/>
              <a:t>12:00pm </a:t>
            </a:r>
            <a:r>
              <a:rPr lang="mr-IN" dirty="0" smtClean="0"/>
              <a:t>–</a:t>
            </a:r>
            <a:r>
              <a:rPr lang="en-US" dirty="0" smtClean="0"/>
              <a:t> 12:30pm</a:t>
            </a:r>
          </a:p>
          <a:p>
            <a:pPr lvl="2"/>
            <a:r>
              <a:rPr lang="en-US" dirty="0" smtClean="0"/>
              <a:t>(not at 1:30pm!)</a:t>
            </a:r>
          </a:p>
          <a:p>
            <a:pPr lvl="1"/>
            <a:r>
              <a:rPr lang="en-US" dirty="0" smtClean="0"/>
              <a:t>Dorothy and I trading 2:00pm - 3:00pm office hours this week</a:t>
            </a:r>
          </a:p>
          <a:p>
            <a:pPr lvl="2"/>
            <a:r>
              <a:rPr lang="en-US" dirty="0" smtClean="0"/>
              <a:t>Same time and location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Homework 1 Statistics</a:t>
            </a:r>
          </a:p>
          <a:p>
            <a:pPr lvl="1"/>
            <a:r>
              <a:rPr lang="en-US" dirty="0" smtClean="0"/>
              <a:t>Mean: 39.7/50  (+1 extra credit)</a:t>
            </a:r>
          </a:p>
          <a:p>
            <a:pPr lvl="1"/>
            <a:r>
              <a:rPr lang="en-US" dirty="0" smtClean="0"/>
              <a:t>Median: 42.5/50  (+0 extra credit)</a:t>
            </a:r>
          </a:p>
          <a:p>
            <a:pPr lvl="1"/>
            <a:r>
              <a:rPr lang="en-US" dirty="0" smtClean="0"/>
              <a:t>Max: 49/50 (+1)  or  47/50  (+4)</a:t>
            </a:r>
          </a:p>
          <a:p>
            <a:pPr lvl="1"/>
            <a:r>
              <a:rPr lang="en-US" dirty="0" smtClean="0"/>
              <a:t>Standard Deviation: 10.18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sosceles Triangle 89"/>
          <p:cNvSpPr/>
          <p:nvPr/>
        </p:nvSpPr>
        <p:spPr>
          <a:xfrm>
            <a:off x="5523218" y="2207891"/>
            <a:ext cx="3429000" cy="345925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4062313" y="2269013"/>
            <a:ext cx="1832824" cy="169167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</a:t>
            </a:r>
            <a:r>
              <a:rPr lang="en-US" dirty="0"/>
              <a:t>T</a:t>
            </a:r>
            <a:r>
              <a:rPr lang="en-US" dirty="0" smtClean="0"/>
              <a:t>ree terminology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70053" y="1797058"/>
            <a:ext cx="3553366" cy="3629025"/>
            <a:chOff x="4083338" y="1600200"/>
            <a:chExt cx="4371687" cy="403860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781800" y="1600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A</a:t>
              </a:r>
            </a:p>
          </p:txBody>
        </p:sp>
        <p:cxnSp>
          <p:nvCxnSpPr>
            <p:cNvPr id="9" name="AutoShape 4"/>
            <p:cNvCxnSpPr>
              <a:cxnSpLocks noChangeShapeType="1"/>
              <a:stCxn id="8" idx="3"/>
              <a:endCxn id="12" idx="0"/>
            </p:cNvCxnSpPr>
            <p:nvPr>
              <p:custDataLst>
                <p:tags r:id="rId2"/>
              </p:custDataLst>
            </p:nvPr>
          </p:nvCxnSpPr>
          <p:spPr bwMode="auto">
            <a:xfrm flipH="1">
              <a:off x="4845337" y="1990445"/>
              <a:ext cx="2003418" cy="571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5"/>
            <p:cNvCxnSpPr>
              <a:cxnSpLocks noChangeShapeType="1"/>
              <a:stCxn id="8" idx="5"/>
              <a:endCxn id="18" idx="0"/>
            </p:cNvCxnSpPr>
            <p:nvPr>
              <p:custDataLst>
                <p:tags r:id="rId3"/>
              </p:custDataLst>
            </p:nvPr>
          </p:nvCxnSpPr>
          <p:spPr bwMode="auto">
            <a:xfrm>
              <a:off x="7172325" y="2009775"/>
              <a:ext cx="481013" cy="485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16737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E</a:t>
              </a:r>
            </a:p>
          </p:txBody>
        </p:sp>
        <p:sp>
          <p:nvSpPr>
            <p:cNvPr id="12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16737" y="25622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B</a:t>
              </a:r>
            </a:p>
          </p:txBody>
        </p:sp>
        <p:cxnSp>
          <p:nvCxnSpPr>
            <p:cNvPr id="13" name="AutoShape 8"/>
            <p:cNvCxnSpPr>
              <a:cxnSpLocks noChangeShapeType="1"/>
              <a:stCxn id="12" idx="4"/>
              <a:endCxn id="1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845337" y="301942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" name="Oval 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83338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D</a:t>
              </a:r>
            </a:p>
          </p:txBody>
        </p:sp>
        <p:sp>
          <p:nvSpPr>
            <p:cNvPr id="15" name="Oval 1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50138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F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2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006982" y="2952470"/>
              <a:ext cx="371756" cy="447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2"/>
            <p:cNvCxnSpPr>
              <a:cxnSpLocks noChangeShapeType="1"/>
              <a:stCxn id="12" idx="3"/>
              <a:endCxn id="14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311938" y="2952470"/>
              <a:ext cx="371754" cy="447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13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24738" y="2514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C</a:t>
              </a:r>
            </a:p>
          </p:txBody>
        </p:sp>
        <p:sp>
          <p:nvSpPr>
            <p:cNvPr id="19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424738" y="33528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G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8" idx="4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653338" y="2990850"/>
              <a:ext cx="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16"/>
            <p:cNvCxnSpPr>
              <a:cxnSpLocks noChangeShapeType="1"/>
              <a:stCxn id="19" idx="3"/>
              <a:endCxn id="24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7080250" y="3762375"/>
              <a:ext cx="411163" cy="409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" name="Oval 17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7825" y="4191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I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9" idx="5"/>
              <a:endCxn id="22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7815263" y="3762375"/>
              <a:ext cx="411162" cy="409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" name="Oval 19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851650" y="4191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H</a:t>
              </a:r>
            </a:p>
          </p:txBody>
        </p:sp>
        <p:sp>
          <p:nvSpPr>
            <p:cNvPr id="25" name="Oval 2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5800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L</a:t>
              </a:r>
            </a:p>
          </p:txBody>
        </p:sp>
        <p:sp>
          <p:nvSpPr>
            <p:cNvPr id="26" name="Oval 2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853113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J</a:t>
              </a:r>
            </a:p>
          </p:txBody>
        </p:sp>
        <p:sp>
          <p:nvSpPr>
            <p:cNvPr id="27" name="Oval 22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34695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M</a:t>
              </a:r>
            </a:p>
          </p:txBody>
        </p:sp>
        <p:sp>
          <p:nvSpPr>
            <p:cNvPr id="28" name="Oval 23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5000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K</a:t>
              </a:r>
            </a:p>
          </p:txBody>
        </p:sp>
        <p:sp>
          <p:nvSpPr>
            <p:cNvPr id="29" name="Oval 24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845425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N</a:t>
              </a:r>
            </a:p>
          </p:txBody>
        </p:sp>
        <p:cxnSp>
          <p:nvCxnSpPr>
            <p:cNvPr id="30" name="AutoShape 25"/>
            <p:cNvCxnSpPr>
              <a:cxnSpLocks noChangeShapeType="1"/>
              <a:stCxn id="24" idx="2"/>
              <a:endCxn id="26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6081713" y="4419600"/>
              <a:ext cx="750887" cy="742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6"/>
            <p:cNvCxnSpPr>
              <a:cxnSpLocks noChangeShapeType="1"/>
              <a:stCxn id="24" idx="3"/>
              <a:endCxn id="28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6578600" y="4600575"/>
              <a:ext cx="339725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27"/>
            <p:cNvCxnSpPr>
              <a:cxnSpLocks noChangeShapeType="1"/>
              <a:stCxn id="24" idx="4"/>
              <a:endCxn id="25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7080250" y="4667250"/>
              <a:ext cx="6350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28"/>
            <p:cNvCxnSpPr>
              <a:cxnSpLocks noChangeShapeType="1"/>
              <a:stCxn id="24" idx="5"/>
              <a:endCxn id="2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7242175" y="4600575"/>
              <a:ext cx="333375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29"/>
            <p:cNvCxnSpPr>
              <a:cxnSpLocks noChangeShapeType="1"/>
              <a:stCxn id="24" idx="6"/>
              <a:endCxn id="29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7327900" y="4419600"/>
              <a:ext cx="746125" cy="742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833943" y="1597002"/>
            <a:ext cx="165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Node / Vertex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83942" y="4045829"/>
            <a:ext cx="79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Edges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3417" y="1807780"/>
            <a:ext cx="680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Root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52219" y="4032841"/>
            <a:ext cx="88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Leaves</a:t>
            </a:r>
          </a:p>
        </p:txBody>
      </p:sp>
      <p:cxnSp>
        <p:nvCxnSpPr>
          <p:cNvPr id="54" name="Straight Arrow Connector 53"/>
          <p:cNvCxnSpPr>
            <a:endCxn id="12" idx="1"/>
          </p:cNvCxnSpPr>
          <p:nvPr/>
        </p:nvCxnSpPr>
        <p:spPr>
          <a:xfrm>
            <a:off x="4248865" y="1997113"/>
            <a:ext cx="609165" cy="72457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3877248" y="4245884"/>
            <a:ext cx="2335178" cy="418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</p:cNvCxnSpPr>
          <p:nvPr/>
        </p:nvCxnSpPr>
        <p:spPr>
          <a:xfrm flipV="1">
            <a:off x="3877248" y="3825546"/>
            <a:ext cx="3114544" cy="4203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8" idx="6"/>
          </p:cNvCxnSpPr>
          <p:nvPr/>
        </p:nvCxnSpPr>
        <p:spPr>
          <a:xfrm flipH="1" flipV="1">
            <a:off x="6935015" y="2002475"/>
            <a:ext cx="988402" cy="53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1"/>
            <a:endCxn id="22" idx="6"/>
          </p:cNvCxnSpPr>
          <p:nvPr/>
        </p:nvCxnSpPr>
        <p:spPr>
          <a:xfrm flipH="1">
            <a:off x="7923418" y="4232896"/>
            <a:ext cx="1028801" cy="976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1"/>
            <a:endCxn id="29" idx="6"/>
          </p:cNvCxnSpPr>
          <p:nvPr/>
        </p:nvCxnSpPr>
        <p:spPr>
          <a:xfrm flipH="1">
            <a:off x="7799544" y="4232896"/>
            <a:ext cx="1152674" cy="9877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61953" y="2887221"/>
            <a:ext cx="143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Left </a:t>
            </a:r>
            <a:r>
              <a:rPr lang="en-US" sz="2000" dirty="0" err="1">
                <a:solidFill>
                  <a:srgbClr val="0000FF"/>
                </a:solidFill>
              </a:rPr>
              <a:t>subtree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1263" y="3198034"/>
            <a:ext cx="1582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Right </a:t>
            </a:r>
            <a:r>
              <a:rPr lang="en-US" sz="2000" dirty="0" err="1">
                <a:solidFill>
                  <a:srgbClr val="0000FF"/>
                </a:solidFill>
              </a:rPr>
              <a:t>subtree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9" grpId="0" animBg="1"/>
      <p:bldP spid="49" grpId="0"/>
      <p:bldP spid="50" grpId="0"/>
      <p:bldP spid="51" grpId="0"/>
      <p:bldP spid="52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re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81" r="32386"/>
          <a:stretch/>
        </p:blipFill>
        <p:spPr>
          <a:xfrm>
            <a:off x="1263928" y="4018356"/>
            <a:ext cx="6008820" cy="3376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361"/>
            <a:ext cx="8939784" cy="3551047"/>
          </a:xfrm>
        </p:spPr>
        <p:txBody>
          <a:bodyPr/>
          <a:lstStyle/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Binary tree</a:t>
            </a:r>
            <a:r>
              <a:rPr lang="en-US" sz="2400" dirty="0"/>
              <a:t>:  Each node has at most 2 children (branching factor 2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2900" indent="-342900"/>
            <a:r>
              <a:rPr lang="en-US" sz="2400" dirty="0"/>
              <a:t>Binary tree is</a:t>
            </a:r>
          </a:p>
          <a:p>
            <a:pPr marL="800100" lvl="1" indent="-342900"/>
            <a:r>
              <a:rPr lang="en-US" sz="2200" dirty="0"/>
              <a:t>A root </a:t>
            </a:r>
            <a:r>
              <a:rPr lang="en-US" sz="2200" i="1" dirty="0"/>
              <a:t>(with data)</a:t>
            </a:r>
          </a:p>
          <a:p>
            <a:pPr marL="800100" lvl="1" indent="-342900"/>
            <a:r>
              <a:rPr lang="en-US" sz="2200" dirty="0"/>
              <a:t>A left subtree </a:t>
            </a:r>
            <a:r>
              <a:rPr lang="en-US" sz="2200" i="1" dirty="0"/>
              <a:t>(may be empty) </a:t>
            </a:r>
            <a:endParaRPr lang="en-US" sz="2200" dirty="0"/>
          </a:p>
          <a:p>
            <a:pPr marL="800100" lvl="1" indent="-342900"/>
            <a:r>
              <a:rPr lang="en-US" sz="2200" dirty="0"/>
              <a:t>A right subtree </a:t>
            </a:r>
            <a:r>
              <a:rPr lang="en-US" sz="2200" i="1" dirty="0"/>
              <a:t>(may be empty) </a:t>
            </a:r>
          </a:p>
          <a:p>
            <a:pPr marL="800100" lvl="1" indent="-342900"/>
            <a:endParaRPr lang="en-US" sz="1050" i="1" dirty="0"/>
          </a:p>
          <a:p>
            <a:pPr marL="342900" indent="-342900"/>
            <a:r>
              <a:rPr lang="en-US" sz="2400" dirty="0"/>
              <a:t>Special </a:t>
            </a:r>
            <a:r>
              <a:rPr lang="en-US" sz="2400" dirty="0" smtClean="0"/>
              <a:t>Cases: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8339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(Last week’s practice) What does the following method do?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1232" y="1593760"/>
            <a:ext cx="6826144" cy="207671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en-US" sz="2400" kern="0" noProof="0" dirty="0">
                <a:solidFill>
                  <a:srgbClr val="00B050"/>
                </a:solidFill>
                <a:latin typeface="Courier New" pitchFamily="49" charset="0"/>
              </a:rPr>
              <a:t>h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</a:rPr>
              <a:t>eight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(Node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</a:rPr>
              <a:t>root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){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342900" lvl="0" indent="-3429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latin typeface="Courier New" pitchFamily="49" charset="0"/>
              </a:rPr>
              <a:t>  </a:t>
            </a:r>
            <a:r>
              <a:rPr lang="en-US" sz="2400" kern="0" dirty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2400" kern="0" dirty="0" smtClean="0">
                <a:solidFill>
                  <a:srgbClr val="7030A0"/>
                </a:solidFill>
                <a:latin typeface="Courier New" pitchFamily="49" charset="0"/>
              </a:rPr>
              <a:t>root </a:t>
            </a:r>
            <a:r>
              <a:rPr lang="en-US" sz="2400" kern="0" dirty="0" smtClean="0">
                <a:latin typeface="Courier New" pitchFamily="49" charset="0"/>
              </a:rPr>
              <a:t>== </a:t>
            </a:r>
            <a:r>
              <a:rPr lang="en-US" sz="2400" kern="0" dirty="0">
                <a:latin typeface="Courier New" pitchFamily="49" charset="0"/>
              </a:rPr>
              <a:t>null),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return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en-US" sz="2400" kern="0" noProof="0" dirty="0">
                <a:latin typeface="Courier New" pitchFamily="49" charset="0"/>
              </a:rPr>
              <a:t>-1;</a:t>
            </a:r>
            <a:endParaRPr kumimoji="0" lang="en-US" sz="24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342900" lvl="0" indent="-3429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baseline="0" dirty="0">
                <a:latin typeface="Courier New" pitchFamily="49" charset="0"/>
              </a:rPr>
              <a:t>  </a:t>
            </a:r>
            <a:r>
              <a:rPr lang="en-US" sz="2400" kern="0" baseline="0" dirty="0">
                <a:solidFill>
                  <a:srgbClr val="0070C0"/>
                </a:solidFill>
                <a:latin typeface="Courier New" pitchFamily="49" charset="0"/>
              </a:rPr>
              <a:t>return </a:t>
            </a:r>
            <a:r>
              <a:rPr lang="en-US" sz="2400" kern="0" baseline="0" dirty="0">
                <a:latin typeface="Courier New" pitchFamily="49" charset="0"/>
              </a:rPr>
              <a:t>1 + </a:t>
            </a:r>
            <a:r>
              <a:rPr lang="en-US" sz="2400" kern="0" baseline="0" dirty="0" smtClean="0">
                <a:latin typeface="Courier New" pitchFamily="49" charset="0"/>
              </a:rPr>
              <a:t>max(</a:t>
            </a:r>
            <a:r>
              <a:rPr lang="en-US" sz="2400" kern="0" dirty="0">
                <a:solidFill>
                  <a:srgbClr val="00B050"/>
                </a:solidFill>
                <a:latin typeface="Courier New" pitchFamily="49" charset="0"/>
              </a:rPr>
              <a:t>h</a:t>
            </a:r>
            <a:r>
              <a:rPr lang="en-US" sz="2400" kern="0" dirty="0" smtClean="0">
                <a:solidFill>
                  <a:srgbClr val="00B050"/>
                </a:solidFill>
                <a:latin typeface="Courier New" pitchFamily="49" charset="0"/>
              </a:rPr>
              <a:t>eight</a:t>
            </a:r>
            <a:r>
              <a:rPr lang="en-US" sz="2400" kern="0" dirty="0" smtClean="0">
                <a:latin typeface="Courier New" pitchFamily="49" charset="0"/>
              </a:rPr>
              <a:t>(</a:t>
            </a:r>
            <a:r>
              <a:rPr lang="en-US" sz="2400" kern="0" dirty="0" err="1" smtClean="0">
                <a:solidFill>
                  <a:srgbClr val="7030A0"/>
                </a:solidFill>
                <a:latin typeface="Courier New" pitchFamily="49" charset="0"/>
              </a:rPr>
              <a:t>root.</a:t>
            </a:r>
            <a:r>
              <a:rPr lang="en-US" sz="2400" kern="0" dirty="0" err="1" smtClean="0">
                <a:latin typeface="Courier New" pitchFamily="49" charset="0"/>
              </a:rPr>
              <a:t>left</a:t>
            </a:r>
            <a:r>
              <a:rPr lang="en-US" sz="2400" kern="0" dirty="0" smtClean="0">
                <a:latin typeface="Courier New" pitchFamily="49" charset="0"/>
              </a:rPr>
              <a:t>), </a:t>
            </a:r>
            <a:endParaRPr lang="en-US" sz="2400" kern="0" dirty="0">
              <a:latin typeface="Courier New" pitchFamily="49" charset="0"/>
            </a:endParaRPr>
          </a:p>
          <a:p>
            <a:pPr marL="342900" lvl="0" indent="-3429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B050"/>
                </a:solidFill>
                <a:latin typeface="Courier New" pitchFamily="49" charset="0"/>
              </a:rPr>
              <a:t>                 h</a:t>
            </a:r>
            <a:r>
              <a:rPr lang="en-US" sz="2400" kern="0" dirty="0" smtClean="0">
                <a:solidFill>
                  <a:srgbClr val="00B050"/>
                </a:solidFill>
                <a:latin typeface="Courier New" pitchFamily="49" charset="0"/>
              </a:rPr>
              <a:t>eight</a:t>
            </a:r>
            <a:r>
              <a:rPr lang="en-US" sz="2400" kern="0" dirty="0" smtClean="0">
                <a:latin typeface="Courier New" pitchFamily="49" charset="0"/>
              </a:rPr>
              <a:t>(</a:t>
            </a:r>
            <a:r>
              <a:rPr lang="en-US" sz="2400" kern="0" dirty="0" err="1" smtClean="0">
                <a:solidFill>
                  <a:srgbClr val="7030A0"/>
                </a:solidFill>
                <a:latin typeface="Courier New" pitchFamily="49" charset="0"/>
              </a:rPr>
              <a:t>root.</a:t>
            </a:r>
            <a:r>
              <a:rPr lang="en-US" sz="2400" kern="0" dirty="0" err="1" smtClean="0">
                <a:latin typeface="Courier New" pitchFamily="49" charset="0"/>
              </a:rPr>
              <a:t>right</a:t>
            </a:r>
            <a:r>
              <a:rPr lang="en-US" sz="2400" kern="0" dirty="0">
                <a:latin typeface="Courier New" pitchFamily="49" charset="0"/>
              </a:rPr>
              <a:t>);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ourier New" pitchFamily="49" charset="0"/>
              </a:rPr>
              <a:t>}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762" y="3786386"/>
            <a:ext cx="8281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/>
              <a:t>It calculates the number of nodes in the tree.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It calculates the depth of the nodes.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It calculates the height of the tree.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It calculates the number of leaves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14137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Trees: Some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9593687" cy="4761627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/>
              <a:t>Recall: height of a tree = longest path from root to leaf (count edges)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For binary tree of height </a:t>
            </a:r>
            <a:r>
              <a:rPr lang="en-US" i="1"/>
              <a:t>h</a:t>
            </a:r>
            <a:r>
              <a:rPr lang="en-US"/>
              <a:t>:</a:t>
            </a:r>
          </a:p>
          <a:p>
            <a:pPr lvl="3"/>
            <a:endParaRPr lang="en-US" sz="1900"/>
          </a:p>
          <a:p>
            <a:pPr lvl="1"/>
            <a:r>
              <a:rPr lang="en-US" sz="2600"/>
              <a:t>max # of leaves:</a:t>
            </a:r>
          </a:p>
          <a:p>
            <a:pPr lvl="1"/>
            <a:endParaRPr lang="en-US" sz="1900"/>
          </a:p>
          <a:p>
            <a:pPr lvl="1"/>
            <a:r>
              <a:rPr lang="en-US" sz="2600"/>
              <a:t>max # of nodes: </a:t>
            </a:r>
          </a:p>
          <a:p>
            <a:pPr lvl="1"/>
            <a:endParaRPr lang="en-US" sz="2600"/>
          </a:p>
          <a:p>
            <a:pPr lvl="1"/>
            <a:r>
              <a:rPr lang="en-US" sz="2600"/>
              <a:t>min # of leaves:</a:t>
            </a:r>
          </a:p>
          <a:p>
            <a:pPr lvl="1"/>
            <a:endParaRPr lang="en-US" sz="1900"/>
          </a:p>
          <a:p>
            <a:pPr lvl="1"/>
            <a:r>
              <a:rPr lang="en-US" sz="2600"/>
              <a:t>min # of nodes: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600"/>
              <a:t>For </a:t>
            </a:r>
            <a:r>
              <a:rPr lang="en-US" sz="2600" i="1"/>
              <a:t>n</a:t>
            </a:r>
            <a:r>
              <a:rPr lang="en-US" sz="2600"/>
              <a:t> nodes, the min height (best-case) is</a:t>
            </a:r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 sz="2600" baseline="30000"/>
              <a:t>	 </a:t>
            </a:r>
            <a:r>
              <a:rPr lang="en-US" sz="2600"/>
              <a:t>         the max height (worst-case) is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329591" y="2453425"/>
            <a:ext cx="2717800" cy="2209800"/>
            <a:chOff x="1625600" y="4267200"/>
            <a:chExt cx="2489200" cy="1143000"/>
          </a:xfrm>
          <a:solidFill>
            <a:schemeClr val="accent2"/>
          </a:solidFill>
        </p:grpSpPr>
        <p:sp>
          <p:nvSpPr>
            <p:cNvPr id="5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70200" y="42672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59000" y="46101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83000" y="46101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" name="AutoShape 7"/>
            <p:cNvCxnSpPr>
              <a:cxnSpLocks noChangeShapeType="1"/>
              <a:stCxn id="19" idx="4"/>
              <a:endCxn id="20" idx="0"/>
            </p:cNvCxnSpPr>
            <p:nvPr>
              <p:custDataLst>
                <p:tags r:id="rId4"/>
              </p:custDataLst>
            </p:nvPr>
          </p:nvCxnSpPr>
          <p:spPr bwMode="auto">
            <a:xfrm flipH="1">
              <a:off x="2260600" y="4381500"/>
              <a:ext cx="711200" cy="22860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8"/>
            <p:cNvCxnSpPr>
              <a:cxnSpLocks noChangeShapeType="1"/>
              <a:stCxn id="19" idx="4"/>
              <a:endCxn id="21" idx="0"/>
            </p:cNvCxnSpPr>
            <p:nvPr>
              <p:custDataLst>
                <p:tags r:id="rId5"/>
              </p:custDataLst>
            </p:nvPr>
          </p:nvCxnSpPr>
          <p:spPr bwMode="auto">
            <a:xfrm>
              <a:off x="2971800" y="4381500"/>
              <a:ext cx="812800" cy="22860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2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542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3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256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3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0066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32"/>
            <p:cNvCxnSpPr>
              <a:cxnSpLocks noChangeShapeType="1"/>
              <a:stCxn id="24" idx="4"/>
              <a:endCxn id="25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1727200" y="5124450"/>
              <a:ext cx="2286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33"/>
            <p:cNvCxnSpPr>
              <a:cxnSpLocks noChangeShapeType="1"/>
              <a:stCxn id="24" idx="4"/>
              <a:endCxn id="26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1955800" y="5124450"/>
              <a:ext cx="1524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3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638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606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70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37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2362200" y="5124450"/>
              <a:ext cx="2032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8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2565400" y="5124450"/>
              <a:ext cx="2032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9"/>
            <p:cNvCxnSpPr>
              <a:cxnSpLocks noChangeShapeType="1"/>
              <a:stCxn id="20" idx="4"/>
              <a:endCxn id="24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1955800" y="4724400"/>
              <a:ext cx="304800" cy="2857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40"/>
            <p:cNvCxnSpPr>
              <a:cxnSpLocks noChangeShapeType="1"/>
              <a:stCxn id="20" idx="4"/>
            </p:cNvCxnSpPr>
            <p:nvPr>
              <p:custDataLst>
                <p:tags r:id="rId17"/>
              </p:custDataLst>
            </p:nvPr>
          </p:nvCxnSpPr>
          <p:spPr bwMode="auto">
            <a:xfrm>
              <a:off x="2260600" y="4724400"/>
              <a:ext cx="232958" cy="30248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" name="Oval 4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782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750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AutoShape 44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 flipH="1">
              <a:off x="3276600" y="5124450"/>
              <a:ext cx="2032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" name="Oval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9116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51"/>
            <p:cNvCxnSpPr>
              <a:cxnSpLocks noChangeShapeType="1"/>
              <a:stCxn id="21" idx="4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3479800" y="4724400"/>
              <a:ext cx="304800" cy="2857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52"/>
            <p:cNvCxnSpPr>
              <a:cxnSpLocks noChangeShapeType="1"/>
              <a:stCxn id="21" idx="4"/>
            </p:cNvCxnSpPr>
            <p:nvPr>
              <p:custDataLst>
                <p:tags r:id="rId23"/>
              </p:custDataLst>
            </p:nvPr>
          </p:nvCxnSpPr>
          <p:spPr bwMode="auto">
            <a:xfrm>
              <a:off x="3784600" y="4724400"/>
              <a:ext cx="228600" cy="2857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8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7447" cy="444638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A </a:t>
            </a:r>
            <a:r>
              <a:rPr lang="en-US" b="1">
                <a:solidFill>
                  <a:schemeClr val="accent1"/>
                </a:solidFill>
              </a:rPr>
              <a:t>traversal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is an order for visiting all the nodes of a tree</a:t>
            </a:r>
          </a:p>
          <a:p>
            <a:pPr>
              <a:buFontTx/>
              <a:buNone/>
            </a:pPr>
            <a:endParaRPr lang="en-US" sz="1200"/>
          </a:p>
          <a:p>
            <a:r>
              <a:rPr lang="en-US" sz="2400" b="1" i="1">
                <a:solidFill>
                  <a:schemeClr val="accent1"/>
                </a:solidFill>
              </a:rPr>
              <a:t>Pre-order</a:t>
            </a:r>
            <a:r>
              <a:rPr lang="en-US" sz="2400"/>
              <a:t>:	root, left subtree, right subtree</a:t>
            </a:r>
          </a:p>
          <a:p>
            <a:endParaRPr lang="en-US" sz="2400"/>
          </a:p>
          <a:p>
            <a:pPr marL="0" indent="0">
              <a:buNone/>
            </a:pPr>
            <a:endParaRPr lang="en-US" sz="1050"/>
          </a:p>
          <a:p>
            <a:r>
              <a:rPr lang="en-US" sz="2400" b="1" i="1">
                <a:solidFill>
                  <a:schemeClr val="accent1"/>
                </a:solidFill>
              </a:rPr>
              <a:t>In-order</a:t>
            </a:r>
            <a:r>
              <a:rPr lang="en-US" sz="2400"/>
              <a:t>:	left subtree, root, right subtree</a:t>
            </a:r>
          </a:p>
          <a:p>
            <a:endParaRPr lang="en-US" sz="2400"/>
          </a:p>
          <a:p>
            <a:pPr marL="0" indent="0">
              <a:buNone/>
            </a:pPr>
            <a:endParaRPr lang="en-US" sz="1050"/>
          </a:p>
          <a:p>
            <a:r>
              <a:rPr lang="en-US" sz="2400" b="1" i="1">
                <a:solidFill>
                  <a:schemeClr val="accent1"/>
                </a:solidFill>
              </a:rPr>
              <a:t>Post-order</a:t>
            </a:r>
            <a:r>
              <a:rPr lang="en-US" sz="2400"/>
              <a:t>:	left subtree, right subtree, root</a:t>
            </a:r>
          </a:p>
        </p:txBody>
      </p:sp>
      <p:sp>
        <p:nvSpPr>
          <p:cNvPr id="5" name="Oval 1028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9427206" y="2438162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</a:t>
            </a:r>
          </a:p>
        </p:txBody>
      </p:sp>
      <p:cxnSp>
        <p:nvCxnSpPr>
          <p:cNvPr id="6" name="AutoShape 1029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8948892" y="2910980"/>
            <a:ext cx="555285" cy="560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1030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9878032" y="2910980"/>
            <a:ext cx="555286" cy="560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Oval 1032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8684994" y="3493753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9" name="Oval 1034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8069233" y="4461377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10" name="Oval 1035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300756" y="4461377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E</a:t>
            </a:r>
          </a:p>
        </p:txBody>
      </p:sp>
      <p:cxnSp>
        <p:nvCxnSpPr>
          <p:cNvPr id="11" name="AutoShape 1036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9135821" y="3966571"/>
            <a:ext cx="428834" cy="472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37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>
            <a:off x="8333131" y="3966571"/>
            <a:ext cx="428834" cy="472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1038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0169419" y="3493753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4" name="Oval 1039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0697215" y="4439387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F</a:t>
            </a:r>
          </a:p>
        </p:txBody>
      </p:sp>
      <p:cxnSp>
        <p:nvCxnSpPr>
          <p:cNvPr id="15" name="AutoShape 1040"/>
          <p:cNvCxnSpPr>
            <a:cxnSpLocks noChangeShapeType="1"/>
            <a:endCxn id="14" idx="0"/>
          </p:cNvCxnSpPr>
          <p:nvPr>
            <p:custDataLst>
              <p:tags r:id="rId11"/>
            </p:custDataLst>
          </p:nvPr>
        </p:nvCxnSpPr>
        <p:spPr bwMode="auto">
          <a:xfrm>
            <a:off x="10619921" y="3944255"/>
            <a:ext cx="341192" cy="495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Oval 1039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8749412" y="5425779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0" name="AutoShape 1040"/>
          <p:cNvCxnSpPr>
            <a:cxnSpLocks noChangeShapeType="1"/>
            <a:stCxn id="10" idx="3"/>
            <a:endCxn id="19" idx="0"/>
          </p:cNvCxnSpPr>
          <p:nvPr>
            <p:custDataLst>
              <p:tags r:id="rId13"/>
            </p:custDataLst>
          </p:nvPr>
        </p:nvCxnSpPr>
        <p:spPr bwMode="auto">
          <a:xfrm flipH="1">
            <a:off x="9013310" y="4911879"/>
            <a:ext cx="364740" cy="51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021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Traversals: Practice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018892" cy="444638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Which one makes sense for evaluating this </a:t>
            </a:r>
            <a:r>
              <a:rPr lang="en-US" i="1"/>
              <a:t>expression tree?</a:t>
            </a:r>
            <a:endParaRPr lang="en-US"/>
          </a:p>
          <a:p>
            <a:pPr>
              <a:buFontTx/>
              <a:buNone/>
            </a:pPr>
            <a:endParaRPr lang="en-US" sz="1200"/>
          </a:p>
          <a:p>
            <a:r>
              <a:rPr lang="en-US" sz="2400" b="1" i="1">
                <a:solidFill>
                  <a:schemeClr val="accent1"/>
                </a:solidFill>
              </a:rPr>
              <a:t>Pre-order</a:t>
            </a:r>
            <a:r>
              <a:rPr lang="en-US" sz="2400"/>
              <a:t>:	root, left subtree, right subtree</a:t>
            </a:r>
          </a:p>
          <a:p>
            <a:endParaRPr lang="en-US" sz="2400"/>
          </a:p>
          <a:p>
            <a:pPr marL="0" indent="0">
              <a:buNone/>
            </a:pPr>
            <a:endParaRPr lang="en-US" sz="1050"/>
          </a:p>
          <a:p>
            <a:r>
              <a:rPr lang="en-US" sz="2400" b="1" i="1">
                <a:solidFill>
                  <a:schemeClr val="accent1"/>
                </a:solidFill>
              </a:rPr>
              <a:t>In-order</a:t>
            </a:r>
            <a:r>
              <a:rPr lang="en-US" sz="2400"/>
              <a:t>:	left subtree, root, right subtree</a:t>
            </a:r>
          </a:p>
          <a:p>
            <a:endParaRPr lang="en-US" sz="2400"/>
          </a:p>
          <a:p>
            <a:pPr marL="0" indent="0">
              <a:buNone/>
            </a:pPr>
            <a:endParaRPr lang="en-US" sz="1050"/>
          </a:p>
          <a:p>
            <a:r>
              <a:rPr lang="en-US" sz="2400" b="1" i="1">
                <a:solidFill>
                  <a:schemeClr val="accent1"/>
                </a:solidFill>
              </a:rPr>
              <a:t>Post-order</a:t>
            </a:r>
            <a:r>
              <a:rPr lang="en-US" sz="2400"/>
              <a:t>:	left subtree, right subtree, root</a:t>
            </a:r>
          </a:p>
        </p:txBody>
      </p:sp>
      <p:grpSp>
        <p:nvGrpSpPr>
          <p:cNvPr id="5" name="Group 10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771453" y="2774374"/>
            <a:ext cx="2171275" cy="2548888"/>
            <a:chOff x="3792" y="1728"/>
            <a:chExt cx="1104" cy="1296"/>
          </a:xfrm>
        </p:grpSpPr>
        <p:sp>
          <p:nvSpPr>
            <p:cNvPr id="6" name="Oval 1029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3" y="1728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+</a:t>
              </a:r>
            </a:p>
          </p:txBody>
        </p:sp>
        <p:cxnSp>
          <p:nvCxnSpPr>
            <p:cNvPr id="7" name="AutoShape 1030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4128" y="1968"/>
              <a:ext cx="20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AutoShape 1031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4539" y="1968"/>
              <a:ext cx="213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" name="Oval 10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*</a:t>
              </a:r>
            </a:p>
          </p:txBody>
        </p:sp>
        <p:sp>
          <p:nvSpPr>
            <p:cNvPr id="10" name="Oval 103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2</a:t>
              </a:r>
            </a:p>
          </p:txBody>
        </p:sp>
        <p:sp>
          <p:nvSpPr>
            <p:cNvPr id="11" name="Oval 10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76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4</a:t>
              </a:r>
            </a:p>
          </p:txBody>
        </p:sp>
        <p:cxnSp>
          <p:nvCxnSpPr>
            <p:cNvPr id="12" name="AutoShape 1035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4230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036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936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03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08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3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1214</Words>
  <Application>Microsoft Macintosh PowerPoint</Application>
  <PresentationFormat>Widescreen</PresentationFormat>
  <Paragraphs>394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Copperplate Gothic Bold</vt:lpstr>
      <vt:lpstr>Courier New</vt:lpstr>
      <vt:lpstr>Mangal</vt:lpstr>
      <vt:lpstr>Symbol</vt:lpstr>
      <vt:lpstr>Times New Roman</vt:lpstr>
      <vt:lpstr>Office Theme</vt:lpstr>
      <vt:lpstr>Instructor: Lilian de Greef Quarter: Summer 2017</vt:lpstr>
      <vt:lpstr>Today</vt:lpstr>
      <vt:lpstr>Announcements</vt:lpstr>
      <vt:lpstr>Reminder: Tree terminology</vt:lpstr>
      <vt:lpstr>Binary Trees</vt:lpstr>
      <vt:lpstr>PowerPoint Presentation</vt:lpstr>
      <vt:lpstr>Binary Trees: Some Numbers</vt:lpstr>
      <vt:lpstr>Tree Traversals</vt:lpstr>
      <vt:lpstr>Tree Traversals: Practice</vt:lpstr>
      <vt:lpstr>PowerPoint Presentation</vt:lpstr>
      <vt:lpstr>Practice: are these BSTs?</vt:lpstr>
      <vt:lpstr>How do we find(value) in BST’s?</vt:lpstr>
      <vt:lpstr>find in BST: Recursive Version</vt:lpstr>
      <vt:lpstr>find in BST: Iterative Version</vt:lpstr>
      <vt:lpstr>Other BST “Finding” Operations</vt:lpstr>
      <vt:lpstr>insert in BST</vt:lpstr>
      <vt:lpstr>Practice with insert, primer for delete</vt:lpstr>
      <vt:lpstr>PowerPoint Presentation</vt:lpstr>
      <vt:lpstr>delete in BST</vt:lpstr>
      <vt:lpstr>delete case: Leaf</vt:lpstr>
      <vt:lpstr>delete case: One Child</vt:lpstr>
      <vt:lpstr>delete case: Two Children</vt:lpstr>
      <vt:lpstr>delete case: Two Children</vt:lpstr>
      <vt:lpstr>delete case: Two Children (example #2)</vt:lpstr>
      <vt:lpstr>Practice with insert, primer for delete</vt:lpstr>
      <vt:lpstr>delete through Lazy Deletion</vt:lpstr>
      <vt:lpstr>buildTree for BST</vt:lpstr>
      <vt:lpstr>buildTree for BST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 De Greef</dc:creator>
  <cp:lastModifiedBy>Lilian De Greef</cp:lastModifiedBy>
  <cp:revision>55</cp:revision>
  <cp:lastPrinted>2017-07-09T23:42:28Z</cp:lastPrinted>
  <dcterms:created xsi:type="dcterms:W3CDTF">2017-07-06T18:57:07Z</dcterms:created>
  <dcterms:modified xsi:type="dcterms:W3CDTF">2017-07-10T23:06:56Z</dcterms:modified>
</cp:coreProperties>
</file>