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0" r:id="rId3"/>
    <p:sldId id="264" r:id="rId4"/>
    <p:sldId id="262" r:id="rId5"/>
    <p:sldId id="265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53C73-CF64-40F7-85B2-D6208553D39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BA1F-C5B2-48B2-9ABE-EB32025AEC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0EA-33E8-4E2F-87AC-FBB413F383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1848-8DC2-4C19-A469-E7E5400615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50EA-33E8-4E2F-87AC-FBB413F3837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56321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ENCAPSULATION &amp; INHERITANCE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GB"/>
              <a:t>What is an encapsulation.</a:t>
            </a:r>
            <a:endParaRPr lang="en-US" altLang="en-GB"/>
          </a:p>
          <a:p>
            <a:pPr marL="514350" indent="-514350">
              <a:buFont typeface="+mj-lt"/>
              <a:buAutoNum type="arabicPeriod"/>
            </a:pPr>
            <a:r>
              <a:rPr lang="en-US" altLang="en-GB"/>
              <a:t>How encapsulation works.</a:t>
            </a:r>
            <a:endParaRPr lang="en-US" altLang="en-GB"/>
          </a:p>
          <a:p>
            <a:pPr marL="514350" indent="-514350">
              <a:buFont typeface="+mj-lt"/>
              <a:buAutoNum type="arabicPeriod"/>
            </a:pPr>
            <a:r>
              <a:rPr lang="en-US" altLang="en-GB"/>
              <a:t>Benefits of encapsulation</a:t>
            </a:r>
            <a:endParaRPr lang="en-US" altLang="en-GB"/>
          </a:p>
          <a:p>
            <a:pPr marL="514350" indent="-514350">
              <a:buFont typeface="+mj-lt"/>
              <a:buAutoNum type="arabicPeriod"/>
            </a:pPr>
            <a:endParaRPr lang="en-US" altLang="en-GB"/>
          </a:p>
          <a:p>
            <a:r>
              <a:rPr lang="en-US" altLang="en-GB"/>
              <a:t>What is inheritance.</a:t>
            </a:r>
            <a:endParaRPr lang="en-US" altLang="en-GB"/>
          </a:p>
          <a:p>
            <a:r>
              <a:rPr lang="en-US" altLang="en-GB"/>
              <a:t>Types of inheritance</a:t>
            </a:r>
            <a:endParaRPr lang="en-US" altLang="en-GB"/>
          </a:p>
          <a:p>
            <a:r>
              <a:rPr lang="en-US" altLang="en-GB"/>
              <a:t>Advantages of inheritance</a:t>
            </a:r>
            <a:endParaRPr lang="en-US" altLang="en-GB"/>
          </a:p>
          <a:p>
            <a:pPr marL="514350" indent="-514350">
              <a:buAutoNum type="arabicPeriod"/>
            </a:pPr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</a:t>
            </a:r>
            <a:endParaRPr lang="en-US" smtClean="0"/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/>
              <a:t>encapsulation</a:t>
            </a:r>
            <a:r>
              <a:rPr lang="en-US" smtClean="0"/>
              <a:t>: Hiding implementation details of an </a:t>
            </a:r>
            <a:br>
              <a:rPr lang="en-US" smtClean="0"/>
            </a:br>
            <a:r>
              <a:rPr lang="en-US" smtClean="0"/>
              <a:t>object from its clients.</a:t>
            </a:r>
            <a:endParaRPr lang="en-US" smtClean="0"/>
          </a:p>
          <a:p>
            <a:pPr lvl="1" eaLnBrk="1" hangingPunct="1">
              <a:lnSpc>
                <a:spcPct val="4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Encapsulation provides </a:t>
            </a:r>
            <a:r>
              <a:rPr lang="en-US" i="1" smtClean="0"/>
              <a:t>abstraction</a:t>
            </a:r>
            <a:r>
              <a:rPr lang="en-US" smtClean="0"/>
              <a:t>.</a:t>
            </a:r>
            <a:endParaRPr lang="en-US" smtClean="0"/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separates external view (behavior) from internal view (state)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Encapsulation protects the integrity of an object's data.</a:t>
            </a:r>
            <a:endParaRPr lang="en-US" smtClean="0"/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5143500" y="4415952"/>
            <a:ext cx="4347341" cy="1756249"/>
            <a:chOff x="2208" y="2928"/>
            <a:chExt cx="3144" cy="1317"/>
          </a:xfrm>
        </p:grpSpPr>
        <p:pic>
          <p:nvPicPr>
            <p:cNvPr id="13318" name="Picture 5" descr="boardb44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928"/>
              <a:ext cx="1680" cy="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6" descr="r-4c_r-4b_improve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934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17" name="Picture 7" descr="video-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617076" y="4415952"/>
            <a:ext cx="1154824" cy="18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fields</a:t>
            </a:r>
            <a:endParaRPr lang="en-US" smtClean="0"/>
          </a:p>
        </p:txBody>
      </p:sp>
      <p:sp>
        <p:nvSpPr>
          <p:cNvPr id="11192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 field can be made invisible to outsiders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No code outside the class can access or change it easily.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1000" dirty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 smtClean="0"/>
              <a:t>name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Examples: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self.__id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</a:rPr>
              <a:t>self.__name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Client code sees an error when accessing private fields: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of encapsulation</a:t>
            </a:r>
            <a:endParaRPr lang="en-US" smtClean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Provides abstraction between an object and its clients.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Protects an object from unwanted access by clients.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A bank app forbids a client to change an </a:t>
            </a:r>
            <a:r>
              <a:rPr lang="en-US" smtClean="0">
                <a:latin typeface="Courier New" panose="02070309020205020404" pitchFamily="49" charset="0"/>
              </a:rPr>
              <a:t>Account</a:t>
            </a:r>
            <a:r>
              <a:rPr lang="en-US" smtClean="0"/>
              <a:t>'s balance.</a:t>
            </a:r>
            <a:endParaRPr lang="el-GR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Allows you to change the class implementation.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latin typeface="Courier New" panose="02070309020205020404" pitchFamily="49" charset="0"/>
              </a:rPr>
              <a:t>Point</a:t>
            </a:r>
            <a:r>
              <a:rPr lang="en-US" smtClean="0"/>
              <a:t> could be rewritten to use polar coordinates</a:t>
            </a:r>
            <a:br>
              <a:rPr lang="en-US" smtClean="0"/>
            </a:br>
            <a:r>
              <a:rPr lang="en-US" smtClean="0"/>
              <a:t>(radius </a:t>
            </a:r>
            <a:r>
              <a:rPr lang="en-US" i="1" smtClean="0"/>
              <a:t>r</a:t>
            </a:r>
            <a:r>
              <a:rPr lang="en-US" smtClean="0"/>
              <a:t>, angle </a:t>
            </a:r>
            <a:r>
              <a:rPr lang="el-GR" i="1" smtClean="0"/>
              <a:t>θ</a:t>
            </a:r>
            <a:r>
              <a:rPr lang="en-US" smtClean="0"/>
              <a:t>), but with the same methods.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Allows you to constrain objects' state (</a:t>
            </a:r>
            <a:r>
              <a:rPr lang="en-US" b="1" smtClean="0"/>
              <a:t>invariants</a:t>
            </a:r>
            <a:r>
              <a:rPr lang="en-US" smtClean="0"/>
              <a:t>).</a:t>
            </a:r>
            <a:endParaRPr lang="en-US" smtClean="0"/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Example: Only allow </a:t>
            </a:r>
            <a:r>
              <a:rPr lang="en-US" smtClean="0">
                <a:latin typeface="Courier New" panose="02070309020205020404" pitchFamily="49" charset="0"/>
              </a:rPr>
              <a:t>Point</a:t>
            </a:r>
            <a:r>
              <a:rPr lang="en-US" smtClean="0"/>
              <a:t>s with non-negative coordinates.</a:t>
            </a:r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b="50542"/>
          <a:stretch>
            <a:fillRect/>
          </a:stretch>
        </p:blipFill>
        <p:spPr bwMode="auto">
          <a:xfrm>
            <a:off x="9067800" y="3414714"/>
            <a:ext cx="144780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Inheritance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Inheritance is a feature or a process in which, new classes are</a:t>
            </a:r>
            <a:r>
              <a:rPr lang="en-US" altLang="en-GB"/>
              <a:t> </a:t>
            </a:r>
            <a:r>
              <a:rPr lang="en-GB" altLang="en-US"/>
              <a:t>created from the existing classes.</a:t>
            </a:r>
            <a:endParaRPr lang="en-GB" altLang="en-US"/>
          </a:p>
          <a:p>
            <a:r>
              <a:rPr lang="en-GB" altLang="en-US"/>
              <a:t>The new class created is called“derived class” or“child class”.The existing class is known as the“base class”or“parent class”.</a:t>
            </a:r>
            <a:endParaRPr lang="en-GB" altLang="en-US"/>
          </a:p>
          <a:p>
            <a:r>
              <a:rPr lang="en-GB" altLang="en-US"/>
              <a:t>The child class now is said to be inherited from the parent class.</a:t>
            </a:r>
            <a:endParaRPr lang="en-GB" altLang="en-US"/>
          </a:p>
          <a:p>
            <a:r>
              <a:rPr lang="en-GB" altLang="en-US"/>
              <a:t>The extends keyword is used for inheritance in Java. </a:t>
            </a:r>
            <a:endParaRPr lang="en-GB" altLang="en-US"/>
          </a:p>
          <a:p>
            <a:r>
              <a:rPr lang="en-GB" altLang="en-US"/>
              <a:t>Using</a:t>
            </a:r>
            <a:r>
              <a:rPr lang="en-US" altLang="en-GB"/>
              <a:t> </a:t>
            </a:r>
            <a:r>
              <a:rPr lang="en-GB" altLang="en-US"/>
              <a:t>the extends keyword indicates you are derived from an existing</a:t>
            </a:r>
            <a:r>
              <a:rPr lang="en-US" altLang="en-GB"/>
              <a:t> </a:t>
            </a:r>
            <a:r>
              <a:rPr lang="en-GB" altLang="en-US"/>
              <a:t>class.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Types of Inheritance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Single inheritance</a:t>
            </a:r>
            <a:endParaRPr lang="en-GB" altLang="en-US"/>
          </a:p>
          <a:p>
            <a:r>
              <a:rPr lang="en-GB" altLang="en-US"/>
              <a:t>Multilevel inheritance</a:t>
            </a:r>
            <a:endParaRPr lang="en-GB" altLang="en-US"/>
          </a:p>
          <a:p>
            <a:r>
              <a:rPr lang="en-GB" altLang="en-US"/>
              <a:t>Multiple inheritance</a:t>
            </a:r>
            <a:endParaRPr lang="en-GB" altLang="en-US"/>
          </a:p>
          <a:p>
            <a:r>
              <a:rPr lang="en-GB" altLang="en-US"/>
              <a:t>Hierarchical inheritance</a:t>
            </a:r>
            <a:endParaRPr lang="en-GB" altLang="en-US"/>
          </a:p>
          <a:p>
            <a:r>
              <a:rPr lang="en-GB" altLang="en-US"/>
              <a:t>Hybrid inheritance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Advantages of Inheritance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6275"/>
          </a:xfrm>
        </p:spPr>
        <p:txBody>
          <a:bodyPr>
            <a:normAutofit lnSpcReduction="10000"/>
          </a:bodyPr>
          <a:p>
            <a:r>
              <a:rPr lang="en-GB" altLang="en-US" sz="2000"/>
              <a:t>Code Reusability: Inheritance lets you reusecode from an existing class, which means you</a:t>
            </a:r>
            <a:r>
              <a:rPr lang="en-US" altLang="en-GB" sz="2000"/>
              <a:t> </a:t>
            </a:r>
            <a:r>
              <a:rPr lang="en-GB" altLang="en-US" sz="2000"/>
              <a:t>don't have to write the same code again. This saves time and effort.</a:t>
            </a:r>
            <a:endParaRPr lang="en-GB" altLang="en-US" sz="2000"/>
          </a:p>
          <a:p>
            <a:r>
              <a:rPr lang="en-GB" altLang="en-US" sz="2000"/>
              <a:t>Organization: It helps in organizing classes in a</a:t>
            </a:r>
            <a:r>
              <a:rPr lang="en-US" altLang="en-GB" sz="2000"/>
              <a:t> </a:t>
            </a:r>
            <a:r>
              <a:rPr lang="en-GB" altLang="en-US" sz="2000"/>
              <a:t>hierarchy. You can have a base (parent) class</a:t>
            </a:r>
            <a:r>
              <a:rPr lang="en-US" altLang="en-GB" sz="2000"/>
              <a:t> </a:t>
            </a:r>
            <a:r>
              <a:rPr lang="en-GB" altLang="en-US" sz="2000"/>
              <a:t>with common attributes and methods, and then</a:t>
            </a:r>
            <a:r>
              <a:rPr lang="en-US" altLang="en-GB" sz="2000"/>
              <a:t> </a:t>
            </a:r>
            <a:r>
              <a:rPr lang="en-GB" altLang="en-US" sz="2000"/>
              <a:t>create specialized (child) classes that inherit from</a:t>
            </a:r>
            <a:r>
              <a:rPr lang="en-US" altLang="en-GB" sz="2000"/>
              <a:t> </a:t>
            </a:r>
            <a:r>
              <a:rPr lang="en-GB" altLang="en-US" sz="2000"/>
              <a:t>the base class and add their unique features.</a:t>
            </a:r>
            <a:endParaRPr lang="en-GB" altLang="en-US" sz="2000"/>
          </a:p>
          <a:p>
            <a:r>
              <a:rPr lang="en-GB" altLang="en-US" sz="2000"/>
              <a:t>Extensibility: You can extend the functionality</a:t>
            </a:r>
            <a:r>
              <a:rPr lang="en-US" altLang="en-GB" sz="2000"/>
              <a:t> </a:t>
            </a:r>
            <a:r>
              <a:rPr lang="en-GB" altLang="en-US" sz="2000"/>
              <a:t>of a class by creating a new class (child class)that inherits from it and adds or overrides</a:t>
            </a:r>
            <a:r>
              <a:rPr lang="en-US" altLang="en-GB" sz="2000"/>
              <a:t> </a:t>
            </a:r>
            <a:r>
              <a:rPr lang="en-GB" altLang="en-US" sz="2000"/>
              <a:t>methods. This makes it easier to make changes</a:t>
            </a:r>
            <a:r>
              <a:rPr lang="en-US" altLang="en-GB" sz="2000"/>
              <a:t> </a:t>
            </a:r>
            <a:r>
              <a:rPr lang="en-GB" altLang="en-US" sz="2000"/>
              <a:t>and additions to your code.</a:t>
            </a:r>
            <a:endParaRPr lang="en-GB" altLang="en-US" sz="2000"/>
          </a:p>
          <a:p>
            <a:r>
              <a:rPr lang="en-GB" altLang="en-US" sz="2000"/>
              <a:t>Polymorphism: Inheritance is essential for</a:t>
            </a:r>
            <a:r>
              <a:rPr lang="en-US" altLang="en-GB" sz="2000"/>
              <a:t> </a:t>
            </a:r>
            <a:r>
              <a:rPr lang="en-GB" altLang="en-US" sz="2000"/>
              <a:t>achieving polymorphism, which allows objects of</a:t>
            </a:r>
            <a:r>
              <a:rPr lang="en-US" altLang="en-GB" sz="2000"/>
              <a:t> </a:t>
            </a:r>
            <a:r>
              <a:rPr lang="en-GB" altLang="en-US" sz="2000"/>
              <a:t>different classes to be treated as objects of a</a:t>
            </a:r>
            <a:r>
              <a:rPr lang="en-US" altLang="en-GB" sz="2000"/>
              <a:t> </a:t>
            </a:r>
            <a:r>
              <a:rPr lang="en-GB" altLang="en-US" sz="2000"/>
              <a:t>common parent class. This simplifies code and</a:t>
            </a:r>
            <a:r>
              <a:rPr lang="en-US" altLang="en-GB" sz="2000"/>
              <a:t> </a:t>
            </a:r>
            <a:r>
              <a:rPr lang="en-GB" altLang="en-US" sz="2000"/>
              <a:t>makes it more flexible.</a:t>
            </a:r>
            <a:endParaRPr lang="en-GB" altLang="en-US" sz="2000"/>
          </a:p>
          <a:p>
            <a:r>
              <a:rPr lang="en-GB" altLang="en-US" sz="2000"/>
              <a:t>Maintenance: When you need to make changes to acommon feature shared by multiple classes, you can</a:t>
            </a:r>
            <a:r>
              <a:rPr lang="en-US" altLang="en-GB" sz="2000"/>
              <a:t> </a:t>
            </a:r>
            <a:r>
              <a:rPr lang="en-GB" altLang="en-US" sz="2000"/>
              <a:t>make the change in the parent class, and it will</a:t>
            </a:r>
            <a:r>
              <a:rPr lang="en-US" altLang="en-GB" sz="2000"/>
              <a:t> </a:t>
            </a:r>
            <a:r>
              <a:rPr lang="en-GB" altLang="en-US" sz="2000"/>
              <a:t>automatically reflect in all the child classes. This</a:t>
            </a:r>
            <a:r>
              <a:rPr lang="en-US" altLang="en-GB" sz="2000"/>
              <a:t> </a:t>
            </a:r>
            <a:r>
              <a:rPr lang="en-GB" altLang="en-US" sz="2000"/>
              <a:t>reduces the chances of errors and makes</a:t>
            </a:r>
            <a:r>
              <a:rPr lang="en-US" altLang="en-GB" sz="2000"/>
              <a:t> </a:t>
            </a:r>
            <a:r>
              <a:rPr lang="en-GB" altLang="en-US" sz="2000"/>
              <a:t>maintenance easier</a:t>
            </a:r>
            <a:r>
              <a:rPr lang="en-US" altLang="en-GB" sz="2000"/>
              <a:t>.</a:t>
            </a:r>
            <a:endParaRPr lang="en-US" altLang="en-GB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2719</Words>
  <Application>WPS Presentation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Wingdings 2</vt:lpstr>
      <vt:lpstr>Wingdings</vt:lpstr>
      <vt:lpstr>Courier New</vt:lpstr>
      <vt:lpstr>Calibri</vt:lpstr>
      <vt:lpstr>Calibri Light</vt:lpstr>
      <vt:lpstr>Microsoft YaHei</vt:lpstr>
      <vt:lpstr>Arial Unicode MS</vt:lpstr>
      <vt:lpstr>Office Theme</vt:lpstr>
      <vt:lpstr>ENCAPSULATION &amp; INHERITANCE</vt:lpstr>
      <vt:lpstr>Encapsulation</vt:lpstr>
      <vt:lpstr>Private fields</vt:lpstr>
      <vt:lpstr>Benefits of encapsulation</vt:lpstr>
      <vt:lpstr>Inheritance</vt:lpstr>
      <vt:lpstr>Types of Inheritance</vt:lpstr>
      <vt:lpstr>Advantages of Inheritance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</dc:creator>
  <cp:lastModifiedBy>V</cp:lastModifiedBy>
  <cp:revision>20</cp:revision>
  <dcterms:created xsi:type="dcterms:W3CDTF">2016-11-06T03:09:00Z</dcterms:created>
  <dcterms:modified xsi:type="dcterms:W3CDTF">2025-01-07T13:08:27Z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A4FEA81882414DEB86B5C7E961AA61FD_13</vt:lpwstr>
  </property>
  <property fmtid="{D5CDD505-2E9C-101B-9397-08002B2CF9AE}" pid="3" name="KSOProductBuildVer">
    <vt:lpwstr>2057-12.2.0.18639</vt:lpwstr>
  </property>
</Properties>
</file>