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0" r:id="rId3"/>
    <p:sldId id="264" r:id="rId4"/>
    <p:sldId id="262" r:id="rId5"/>
    <p:sldId id="265"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3" d="100"/>
          <a:sy n="63" d="100"/>
        </p:scale>
        <p:origin x="5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53C73-CF64-40F7-85B2-D6208553D39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4BA1F-C5B2-48B2-9ABE-EB32025AECE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3D91848-8DC2-4C19-A469-E7E54006158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3D91848-8DC2-4C19-A469-E7E5400615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3D91848-8DC2-4C19-A469-E7E54006158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91848-8DC2-4C19-A469-E7E54006158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91848-8DC2-4C19-A469-E7E54006158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3D91848-8DC2-4C19-A469-E7E5400615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3D91848-8DC2-4C19-A469-E7E54006158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E50EA-33E8-4E2F-87AC-FBB413F383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91848-8DC2-4C19-A469-E7E54006158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E50EA-33E8-4E2F-87AC-FBB413F38373}" type="slidenum">
              <a:rPr lang="en-US" smtClean="0"/>
            </a:fld>
            <a:endParaRPr lang="en-US"/>
          </a:p>
        </p:txBody>
      </p:sp>
      <p:sp>
        <p:nvSpPr>
          <p:cNvPr id="7" name="Rectangle 6"/>
          <p:cNvSpPr/>
          <p:nvPr userDrawn="1"/>
        </p:nvSpPr>
        <p:spPr>
          <a:xfrm>
            <a:off x="0" y="-56321"/>
            <a:ext cx="12192000" cy="347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10129"/>
            <a:ext cx="12192000" cy="669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791050"/>
            <a:ext cx="12192000" cy="669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ENCAPSULATION &amp; INHERITANCE</a:t>
            </a:r>
            <a:endParaRPr lang="en-US" altLang="en-GB"/>
          </a:p>
        </p:txBody>
      </p:sp>
      <p:sp>
        <p:nvSpPr>
          <p:cNvPr id="3" name="Content Placeholder 2"/>
          <p:cNvSpPr>
            <a:spLocks noGrp="1"/>
          </p:cNvSpPr>
          <p:nvPr>
            <p:ph idx="1"/>
          </p:nvPr>
        </p:nvSpPr>
        <p:spPr/>
        <p:txBody>
          <a:bodyPr/>
          <a:p>
            <a:pPr marL="514350" indent="-514350">
              <a:buAutoNum type="arabicPeriod"/>
            </a:pPr>
            <a:r>
              <a:rPr lang="en-US" altLang="en-GB"/>
              <a:t>What is an encapsulation.</a:t>
            </a:r>
            <a:endParaRPr lang="en-US" altLang="en-GB"/>
          </a:p>
          <a:p>
            <a:pPr marL="514350" indent="-514350">
              <a:buFont typeface="+mj-lt"/>
              <a:buAutoNum type="arabicPeriod"/>
            </a:pPr>
            <a:r>
              <a:rPr lang="en-US" altLang="en-GB"/>
              <a:t>How encapsulation works.</a:t>
            </a:r>
            <a:endParaRPr lang="en-US" altLang="en-GB"/>
          </a:p>
          <a:p>
            <a:pPr marL="514350" indent="-514350">
              <a:buFont typeface="+mj-lt"/>
              <a:buAutoNum type="arabicPeriod"/>
            </a:pPr>
            <a:r>
              <a:rPr lang="en-US" altLang="en-GB"/>
              <a:t>Benefits of encapsulation</a:t>
            </a:r>
            <a:endParaRPr lang="en-US" altLang="en-GB"/>
          </a:p>
          <a:p>
            <a:pPr marL="514350" indent="-514350">
              <a:buFont typeface="+mj-lt"/>
              <a:buAutoNum type="arabicPeriod"/>
            </a:pPr>
            <a:endParaRPr lang="en-US" altLang="en-GB"/>
          </a:p>
          <a:p>
            <a:r>
              <a:rPr lang="en-US" altLang="en-GB"/>
              <a:t>What is inheritance.</a:t>
            </a:r>
            <a:endParaRPr lang="en-US" altLang="en-GB"/>
          </a:p>
          <a:p>
            <a:r>
              <a:rPr lang="en-US" altLang="en-GB"/>
              <a:t>Types of inheritance</a:t>
            </a:r>
            <a:endParaRPr lang="en-US" altLang="en-GB"/>
          </a:p>
          <a:p>
            <a:r>
              <a:rPr lang="en-US" altLang="en-GB"/>
              <a:t>Advantages of inheritance</a:t>
            </a:r>
            <a:endParaRPr lang="en-US" altLang="en-GB"/>
          </a:p>
          <a:p>
            <a:pPr marL="514350" indent="-514350">
              <a:buAutoNum type="arabicPeriod"/>
            </a:pPr>
            <a:endParaRPr lang="en-US" altLang="en-GB"/>
          </a:p>
          <a:p>
            <a:endParaRPr lang="en-US" altLang="en-GB"/>
          </a:p>
          <a:p>
            <a:endParaRPr lang="en-US" altLang="en-GB"/>
          </a:p>
          <a:p>
            <a:pPr marL="0" indent="0">
              <a:buNone/>
            </a:pP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r>
              <a:rPr lang="en-US" smtClean="0"/>
              <a:t>Encapsulation</a:t>
            </a:r>
            <a:endParaRPr lang="en-US" smtClean="0"/>
          </a:p>
        </p:txBody>
      </p:sp>
      <p:sp>
        <p:nvSpPr>
          <p:cNvPr id="13315" name="Rectangle 3"/>
          <p:cNvSpPr>
            <a:spLocks noGrp="1"/>
          </p:cNvSpPr>
          <p:nvPr>
            <p:ph type="body" idx="1"/>
          </p:nvPr>
        </p:nvSpPr>
        <p:spPr/>
        <p:txBody>
          <a:bodyPr/>
          <a:lstStyle/>
          <a:p>
            <a:pPr eaLnBrk="1" hangingPunct="1">
              <a:lnSpc>
                <a:spcPct val="110000"/>
              </a:lnSpc>
            </a:pPr>
            <a:r>
              <a:rPr lang="en-US" b="1" smtClean="0"/>
              <a:t>encapsulation</a:t>
            </a:r>
            <a:r>
              <a:rPr lang="en-US" smtClean="0"/>
              <a:t>: Hiding implementation details of an </a:t>
            </a:r>
            <a:br>
              <a:rPr lang="en-US" smtClean="0"/>
            </a:br>
            <a:r>
              <a:rPr lang="en-US" smtClean="0"/>
              <a:t>object from its clients.</a:t>
            </a:r>
            <a:endParaRPr lang="en-US" smtClean="0"/>
          </a:p>
          <a:p>
            <a:pPr lvl="1" eaLnBrk="1" hangingPunct="1">
              <a:lnSpc>
                <a:spcPct val="40000"/>
              </a:lnSpc>
            </a:pPr>
            <a:endParaRPr lang="en-US" smtClean="0"/>
          </a:p>
          <a:p>
            <a:pPr lvl="1" eaLnBrk="1" hangingPunct="1">
              <a:lnSpc>
                <a:spcPct val="110000"/>
              </a:lnSpc>
            </a:pPr>
            <a:r>
              <a:rPr lang="en-US" smtClean="0"/>
              <a:t>Encapsulation provides </a:t>
            </a:r>
            <a:r>
              <a:rPr lang="en-US" i="1" smtClean="0"/>
              <a:t>abstraction</a:t>
            </a:r>
            <a:r>
              <a:rPr lang="en-US" smtClean="0"/>
              <a:t>.</a:t>
            </a:r>
            <a:endParaRPr lang="en-US" smtClean="0"/>
          </a:p>
          <a:p>
            <a:pPr lvl="2" eaLnBrk="1" hangingPunct="1">
              <a:lnSpc>
                <a:spcPct val="110000"/>
              </a:lnSpc>
            </a:pPr>
            <a:r>
              <a:rPr lang="en-US" smtClean="0"/>
              <a:t>separates external view (behavior) from internal view (state)</a:t>
            </a:r>
            <a:endParaRPr lang="en-US" smtClean="0"/>
          </a:p>
          <a:p>
            <a:pPr lvl="1" eaLnBrk="1" hangingPunct="1">
              <a:lnSpc>
                <a:spcPct val="110000"/>
              </a:lnSpc>
            </a:pPr>
            <a:r>
              <a:rPr lang="en-US" smtClean="0"/>
              <a:t>Encapsulation protects the integrity of an object's data.</a:t>
            </a:r>
            <a:endParaRPr lang="en-US" smtClean="0"/>
          </a:p>
        </p:txBody>
      </p:sp>
      <p:grpSp>
        <p:nvGrpSpPr>
          <p:cNvPr id="13316" name="Group 4"/>
          <p:cNvGrpSpPr/>
          <p:nvPr/>
        </p:nvGrpSpPr>
        <p:grpSpPr bwMode="auto">
          <a:xfrm>
            <a:off x="5143500" y="4415952"/>
            <a:ext cx="4347341" cy="1756249"/>
            <a:chOff x="2208" y="2928"/>
            <a:chExt cx="3144" cy="1317"/>
          </a:xfrm>
        </p:grpSpPr>
        <p:pic>
          <p:nvPicPr>
            <p:cNvPr id="13318" name="Picture 5" descr="boardb4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8" y="2928"/>
              <a:ext cx="1680" cy="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descr="r-4c_r-4b_improv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2934"/>
              <a:ext cx="1560" cy="1311"/>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grpSp>
      <p:pic>
        <p:nvPicPr>
          <p:cNvPr id="13317" name="Picture 7" descr="video-ipod"/>
          <p:cNvPicPr>
            <a:picLocks noChangeAspect="1" noChangeArrowheads="1"/>
          </p:cNvPicPr>
          <p:nvPr/>
        </p:nvPicPr>
        <p:blipFill>
          <a:blip r:embed="rId3">
            <a:extLst>
              <a:ext uri="{28A0092B-C50C-407E-A947-70E740481C1C}">
                <a14:useLocalDpi xmlns:a14="http://schemas.microsoft.com/office/drawing/2010/main" val="0"/>
              </a:ext>
            </a:extLst>
          </a:blip>
          <a:srcRect l="5756" t="5927" r="10791" b="3210"/>
          <a:stretch>
            <a:fillRect/>
          </a:stretch>
        </p:blipFill>
        <p:spPr bwMode="auto">
          <a:xfrm>
            <a:off x="2617076" y="4415952"/>
            <a:ext cx="1154824" cy="18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eaLnBrk="1" hangingPunct="1"/>
            <a:r>
              <a:rPr lang="en-US" smtClean="0"/>
              <a:t>Private fields</a:t>
            </a:r>
            <a:endParaRPr lang="en-US" smtClean="0"/>
          </a:p>
        </p:txBody>
      </p:sp>
      <p:sp>
        <p:nvSpPr>
          <p:cNvPr id="1119235" name="Rectangle 3"/>
          <p:cNvSpPr>
            <a:spLocks noGrp="1"/>
          </p:cNvSpPr>
          <p:nvPr>
            <p:ph type="body" idx="1"/>
          </p:nvPr>
        </p:nvSpPr>
        <p:spPr/>
        <p:txBody>
          <a:bodyPr>
            <a:normAutofit lnSpcReduction="10000"/>
          </a:bodyPr>
          <a:lstStyle/>
          <a:p>
            <a:pPr eaLnBrk="1" hangingPunct="1"/>
            <a:r>
              <a:rPr lang="en-US" dirty="0" smtClean="0"/>
              <a:t>A field can be made invisible to outsiders</a:t>
            </a:r>
            <a:endParaRPr lang="en-US" dirty="0" smtClean="0"/>
          </a:p>
          <a:p>
            <a:pPr lvl="1" eaLnBrk="1" hangingPunct="1"/>
            <a:r>
              <a:rPr lang="en-US" dirty="0" smtClean="0"/>
              <a:t>No code outside the class can access or change it easily.</a:t>
            </a:r>
            <a:endParaRPr lang="en-US" dirty="0" smtClean="0"/>
          </a:p>
          <a:p>
            <a:pPr lvl="1" eaLnBrk="1" hangingPunct="1">
              <a:lnSpc>
                <a:spcPct val="90000"/>
              </a:lnSpc>
              <a:buFont typeface="Wingdings 2" panose="05020102010507070707" pitchFamily="18" charset="2"/>
              <a:buNone/>
            </a:pPr>
            <a:endParaRPr lang="en-US" sz="1000" dirty="0"/>
          </a:p>
          <a:p>
            <a:pPr lvl="1" eaLnBrk="1" hangingPunct="1">
              <a:lnSpc>
                <a:spcPct val="90000"/>
              </a:lnSpc>
              <a:buFont typeface="Wingdings 2" panose="05020102010507070707" pitchFamily="18" charset="2"/>
              <a:buNone/>
            </a:pPr>
            <a:r>
              <a:rPr lang="en-US" dirty="0" smtClean="0">
                <a:latin typeface="Courier New" panose="02070309020205020404" pitchFamily="49" charset="0"/>
              </a:rPr>
              <a:t>	</a:t>
            </a:r>
            <a:r>
              <a:rPr lang="en-US" b="1" dirty="0" smtClean="0">
                <a:solidFill>
                  <a:srgbClr val="003399"/>
                </a:solidFill>
                <a:latin typeface="Courier New" panose="02070309020205020404" pitchFamily="49" charset="0"/>
              </a:rPr>
              <a:t>__</a:t>
            </a:r>
            <a:r>
              <a:rPr lang="en-US" b="1" dirty="0" smtClean="0"/>
              <a:t>name</a:t>
            </a: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endParaRPr lang="en-US" dirty="0" smtClean="0">
              <a:latin typeface="Courier New" panose="02070309020205020404" pitchFamily="49" charset="0"/>
            </a:endParaRPr>
          </a:p>
          <a:p>
            <a:pPr lvl="1" eaLnBrk="1" hangingPunct="1">
              <a:lnSpc>
                <a:spcPct val="90000"/>
              </a:lnSpc>
            </a:pPr>
            <a:r>
              <a:rPr lang="en-US" dirty="0" smtClean="0"/>
              <a:t>Examples:</a:t>
            </a:r>
            <a:endParaRPr lang="en-US" dirty="0" smtClean="0"/>
          </a:p>
          <a:p>
            <a:pPr lvl="1" eaLnBrk="1" hangingPunct="1">
              <a:lnSpc>
                <a:spcPct val="90000"/>
              </a:lnSpc>
              <a:buFont typeface="Wingdings 2" panose="05020102010507070707" pitchFamily="18" charset="2"/>
              <a:buNone/>
            </a:pPr>
            <a:endParaRPr lang="en-US" sz="800" dirty="0">
              <a:latin typeface="Courier New" panose="02070309020205020404" pitchFamily="49" charset="0"/>
            </a:endParaRPr>
          </a:p>
          <a:p>
            <a:pPr lvl="1" eaLnBrk="1" hangingPunct="1">
              <a:lnSpc>
                <a:spcPct val="90000"/>
              </a:lnSpc>
              <a:buFont typeface="Wingdings 2" panose="05020102010507070707" pitchFamily="18" charset="2"/>
              <a:buNone/>
            </a:pPr>
            <a:r>
              <a:rPr lang="en-US" dirty="0" smtClean="0">
                <a:latin typeface="Courier New" panose="02070309020205020404" pitchFamily="49" charset="0"/>
              </a:rPr>
              <a:t>	</a:t>
            </a:r>
            <a:r>
              <a:rPr lang="en-US" dirty="0" err="1" smtClean="0">
                <a:latin typeface="Courier New" panose="02070309020205020404" pitchFamily="49" charset="0"/>
              </a:rPr>
              <a:t>self.__id</a:t>
            </a: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r>
              <a:rPr lang="en-US" dirty="0" smtClean="0">
                <a:latin typeface="Courier New" panose="02070309020205020404" pitchFamily="49" charset="0"/>
              </a:rPr>
              <a:t>	</a:t>
            </a:r>
            <a:r>
              <a:rPr lang="en-US" dirty="0" err="1" smtClean="0">
                <a:latin typeface="Courier New" panose="02070309020205020404" pitchFamily="49" charset="0"/>
              </a:rPr>
              <a:t>self.__name</a:t>
            </a: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endParaRPr lang="en-US" dirty="0" smtClean="0">
              <a:latin typeface="Courier New" panose="02070309020205020404" pitchFamily="49" charset="0"/>
            </a:endParaRPr>
          </a:p>
          <a:p>
            <a:pPr lvl="1" eaLnBrk="1" hangingPunct="1">
              <a:lnSpc>
                <a:spcPct val="90000"/>
              </a:lnSpc>
              <a:buFont typeface="Wingdings 2" panose="05020102010507070707" pitchFamily="18" charset="2"/>
              <a:buNone/>
            </a:pPr>
            <a:endParaRPr lang="en-US" dirty="0" smtClean="0">
              <a:latin typeface="Courier New" panose="02070309020205020404" pitchFamily="49" charset="0"/>
            </a:endParaRPr>
          </a:p>
          <a:p>
            <a:pPr eaLnBrk="1" hangingPunct="1">
              <a:lnSpc>
                <a:spcPct val="90000"/>
              </a:lnSpc>
            </a:pPr>
            <a:r>
              <a:rPr lang="en-US" dirty="0" smtClean="0"/>
              <a:t>Client code sees an error when accessing private fields:</a:t>
            </a:r>
            <a:endParaRPr lang="en-US" dirty="0" smtClean="0"/>
          </a:p>
          <a:p>
            <a:pPr lvl="1" eaLnBrk="1" hangingPunct="1">
              <a:lnSpc>
                <a:spcPct val="90000"/>
              </a:lnSpc>
              <a:buFont typeface="Wingdings 2" panose="05020102010507070707" pitchFamily="18" charset="2"/>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9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en-US" smtClean="0"/>
              <a:t>Benefits of encapsulation</a:t>
            </a:r>
            <a:endParaRPr lang="en-US" smtClean="0"/>
          </a:p>
        </p:txBody>
      </p:sp>
      <p:sp>
        <p:nvSpPr>
          <p:cNvPr id="14339" name="Rectangle 3"/>
          <p:cNvSpPr>
            <a:spLocks noGrp="1"/>
          </p:cNvSpPr>
          <p:nvPr>
            <p:ph type="body" idx="1"/>
          </p:nvPr>
        </p:nvSpPr>
        <p:spPr/>
        <p:txBody>
          <a:bodyPr>
            <a:normAutofit fontScale="85000" lnSpcReduction="20000"/>
          </a:bodyPr>
          <a:lstStyle/>
          <a:p>
            <a:pPr eaLnBrk="1" hangingPunct="1">
              <a:lnSpc>
                <a:spcPct val="110000"/>
              </a:lnSpc>
            </a:pPr>
            <a:r>
              <a:rPr lang="en-US" smtClean="0"/>
              <a:t>Provides abstraction between an object and its clients.</a:t>
            </a:r>
            <a:endParaRPr lang="en-US" smtClean="0"/>
          </a:p>
          <a:p>
            <a:pPr lvl="1" eaLnBrk="1" hangingPunct="1">
              <a:lnSpc>
                <a:spcPct val="110000"/>
              </a:lnSpc>
            </a:pPr>
            <a:endParaRPr lang="en-US" smtClean="0"/>
          </a:p>
          <a:p>
            <a:pPr eaLnBrk="1" hangingPunct="1">
              <a:lnSpc>
                <a:spcPct val="110000"/>
              </a:lnSpc>
            </a:pPr>
            <a:r>
              <a:rPr lang="en-US" smtClean="0"/>
              <a:t>Protects an object from unwanted access by clients.</a:t>
            </a:r>
            <a:endParaRPr lang="en-US" smtClean="0"/>
          </a:p>
          <a:p>
            <a:pPr lvl="1" eaLnBrk="1" hangingPunct="1">
              <a:lnSpc>
                <a:spcPct val="110000"/>
              </a:lnSpc>
            </a:pPr>
            <a:r>
              <a:rPr lang="en-US" smtClean="0"/>
              <a:t>A bank app forbids a client to change an </a:t>
            </a:r>
            <a:r>
              <a:rPr lang="en-US" smtClean="0">
                <a:latin typeface="Courier New" panose="02070309020205020404" pitchFamily="49" charset="0"/>
              </a:rPr>
              <a:t>Account</a:t>
            </a:r>
            <a:r>
              <a:rPr lang="en-US" smtClean="0"/>
              <a:t>'s balance.</a:t>
            </a:r>
            <a:endParaRPr lang="el-GR" smtClean="0"/>
          </a:p>
          <a:p>
            <a:pPr lvl="1" eaLnBrk="1" hangingPunct="1">
              <a:lnSpc>
                <a:spcPct val="110000"/>
              </a:lnSpc>
            </a:pPr>
            <a:endParaRPr lang="en-US" smtClean="0"/>
          </a:p>
          <a:p>
            <a:pPr eaLnBrk="1" hangingPunct="1">
              <a:lnSpc>
                <a:spcPct val="110000"/>
              </a:lnSpc>
            </a:pPr>
            <a:r>
              <a:rPr lang="en-US" smtClean="0"/>
              <a:t>Allows you to change the class implementation.</a:t>
            </a:r>
            <a:endParaRPr lang="en-US" smtClean="0"/>
          </a:p>
          <a:p>
            <a:pPr lvl="1" eaLnBrk="1" hangingPunct="1">
              <a:lnSpc>
                <a:spcPct val="110000"/>
              </a:lnSpc>
            </a:pPr>
            <a:r>
              <a:rPr lang="en-US" smtClean="0">
                <a:latin typeface="Courier New" panose="02070309020205020404" pitchFamily="49" charset="0"/>
              </a:rPr>
              <a:t>Point</a:t>
            </a:r>
            <a:r>
              <a:rPr lang="en-US" smtClean="0"/>
              <a:t> could be rewritten to use polar coordinates</a:t>
            </a:r>
            <a:br>
              <a:rPr lang="en-US" smtClean="0"/>
            </a:br>
            <a:r>
              <a:rPr lang="en-US" smtClean="0"/>
              <a:t>(radius </a:t>
            </a:r>
            <a:r>
              <a:rPr lang="en-US" i="1" smtClean="0"/>
              <a:t>r</a:t>
            </a:r>
            <a:r>
              <a:rPr lang="en-US" smtClean="0"/>
              <a:t>, angle </a:t>
            </a:r>
            <a:r>
              <a:rPr lang="el-GR" i="1" smtClean="0"/>
              <a:t>θ</a:t>
            </a:r>
            <a:r>
              <a:rPr lang="en-US" smtClean="0"/>
              <a:t>), but with the same methods.</a:t>
            </a:r>
            <a:endParaRPr lang="en-US" smtClean="0"/>
          </a:p>
          <a:p>
            <a:pPr lvl="1" eaLnBrk="1" hangingPunct="1">
              <a:lnSpc>
                <a:spcPct val="110000"/>
              </a:lnSpc>
            </a:pPr>
            <a:endParaRPr lang="en-US" smtClean="0"/>
          </a:p>
          <a:p>
            <a:pPr eaLnBrk="1" hangingPunct="1">
              <a:lnSpc>
                <a:spcPct val="110000"/>
              </a:lnSpc>
            </a:pPr>
            <a:r>
              <a:rPr lang="en-US" smtClean="0"/>
              <a:t>Allows you to constrain objects' state (</a:t>
            </a:r>
            <a:r>
              <a:rPr lang="en-US" b="1" smtClean="0"/>
              <a:t>invariants</a:t>
            </a:r>
            <a:r>
              <a:rPr lang="en-US" smtClean="0"/>
              <a:t>).</a:t>
            </a:r>
            <a:endParaRPr lang="en-US" smtClean="0"/>
          </a:p>
          <a:p>
            <a:pPr lvl="1" eaLnBrk="1" hangingPunct="1">
              <a:lnSpc>
                <a:spcPct val="110000"/>
              </a:lnSpc>
            </a:pPr>
            <a:r>
              <a:rPr lang="en-US" smtClean="0"/>
              <a:t>Example: Only allow </a:t>
            </a:r>
            <a:r>
              <a:rPr lang="en-US" smtClean="0">
                <a:latin typeface="Courier New" panose="02070309020205020404" pitchFamily="49" charset="0"/>
              </a:rPr>
              <a:t>Point</a:t>
            </a:r>
            <a:r>
              <a:rPr lang="en-US" smtClean="0"/>
              <a:t>s with non-negative coordinates.</a:t>
            </a:r>
            <a:endParaRPr lang="en-US" smtClean="0"/>
          </a:p>
        </p:txBody>
      </p:sp>
      <p:pic>
        <p:nvPicPr>
          <p:cNvPr id="14340" name="Picture 4"/>
          <p:cNvPicPr>
            <a:picLocks noChangeAspect="1" noChangeArrowheads="1"/>
          </p:cNvPicPr>
          <p:nvPr/>
        </p:nvPicPr>
        <p:blipFill>
          <a:blip r:embed="rId1">
            <a:extLst>
              <a:ext uri="{28A0092B-C50C-407E-A947-70E740481C1C}">
                <a14:useLocalDpi xmlns:a14="http://schemas.microsoft.com/office/drawing/2010/main" val="0"/>
              </a:ext>
            </a:extLst>
          </a:blip>
          <a:srcRect l="45337" b="50542"/>
          <a:stretch>
            <a:fillRect/>
          </a:stretch>
        </p:blipFill>
        <p:spPr bwMode="auto">
          <a:xfrm>
            <a:off x="9067800" y="3414714"/>
            <a:ext cx="144780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Inheritance</a:t>
            </a:r>
            <a:endParaRPr lang="en-US" altLang="en-GB"/>
          </a:p>
        </p:txBody>
      </p:sp>
      <p:sp>
        <p:nvSpPr>
          <p:cNvPr id="3" name="Content Placeholder 2"/>
          <p:cNvSpPr>
            <a:spLocks noGrp="1"/>
          </p:cNvSpPr>
          <p:nvPr>
            <p:ph idx="1"/>
          </p:nvPr>
        </p:nvSpPr>
        <p:spPr/>
        <p:txBody>
          <a:bodyPr/>
          <a:p>
            <a:r>
              <a:rPr lang="en-GB" altLang="en-US"/>
              <a:t>Inheritance is a feature or a process in which, new classes arecreated from the existing classes.</a:t>
            </a:r>
            <a:endParaRPr lang="en-GB" altLang="en-US"/>
          </a:p>
          <a:p>
            <a:r>
              <a:rPr lang="en-GB" altLang="en-US"/>
              <a:t>The new class created is called“derived class” or“child class”.The existing class is known as the“base class”or“parent class”.</a:t>
            </a:r>
            <a:endParaRPr lang="en-GB" altLang="en-US"/>
          </a:p>
          <a:p>
            <a:r>
              <a:rPr lang="en-GB" altLang="en-US"/>
              <a:t>The child class now is said to be inherited from the parent class.</a:t>
            </a:r>
            <a:endParaRPr lang="en-GB" altLang="en-US"/>
          </a:p>
          <a:p>
            <a:r>
              <a:rPr lang="en-GB" altLang="en-US"/>
              <a:t>The extends keyword is used for inheritance in Java. </a:t>
            </a:r>
            <a:endParaRPr lang="en-GB" altLang="en-US"/>
          </a:p>
          <a:p>
            <a:r>
              <a:rPr lang="en-GB" altLang="en-US"/>
              <a:t>Usingthe extends keyword indicates you are derived from an existingclass.</a:t>
            </a:r>
            <a:endParaRPr lang="en-GB" altLang="en-US"/>
          </a:p>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Types of Inheritance</a:t>
            </a:r>
            <a:endParaRPr lang="en-US" altLang="en-GB"/>
          </a:p>
        </p:txBody>
      </p:sp>
      <p:sp>
        <p:nvSpPr>
          <p:cNvPr id="3" name="Content Placeholder 2"/>
          <p:cNvSpPr>
            <a:spLocks noGrp="1"/>
          </p:cNvSpPr>
          <p:nvPr>
            <p:ph idx="1"/>
          </p:nvPr>
        </p:nvSpPr>
        <p:spPr/>
        <p:txBody>
          <a:bodyPr/>
          <a:p>
            <a:r>
              <a:rPr lang="en-GB" altLang="en-US"/>
              <a:t>Single inheritance</a:t>
            </a:r>
            <a:endParaRPr lang="en-GB" altLang="en-US"/>
          </a:p>
          <a:p>
            <a:r>
              <a:rPr lang="en-GB" altLang="en-US"/>
              <a:t>Multilevel inheritance</a:t>
            </a:r>
            <a:endParaRPr lang="en-GB" altLang="en-US"/>
          </a:p>
          <a:p>
            <a:r>
              <a:rPr lang="en-GB" altLang="en-US"/>
              <a:t>Multiple inheritance</a:t>
            </a:r>
            <a:endParaRPr lang="en-GB" altLang="en-US"/>
          </a:p>
          <a:p>
            <a:r>
              <a:rPr lang="en-GB" altLang="en-US"/>
              <a:t>Hierarchical inheritance</a:t>
            </a:r>
            <a:endParaRPr lang="en-GB" altLang="en-US"/>
          </a:p>
          <a:p>
            <a:r>
              <a:rPr lang="en-GB" altLang="en-US"/>
              <a:t>Hybrid inheritance</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Advantages of Inheritance</a:t>
            </a:r>
            <a:endParaRPr lang="en-US" altLang="en-GB"/>
          </a:p>
        </p:txBody>
      </p:sp>
      <p:sp>
        <p:nvSpPr>
          <p:cNvPr id="3" name="Content Placeholder 2"/>
          <p:cNvSpPr>
            <a:spLocks noGrp="1"/>
          </p:cNvSpPr>
          <p:nvPr>
            <p:ph idx="1"/>
          </p:nvPr>
        </p:nvSpPr>
        <p:spPr>
          <a:xfrm>
            <a:off x="838200" y="1825625"/>
            <a:ext cx="10515600" cy="4486275"/>
          </a:xfrm>
        </p:spPr>
        <p:txBody>
          <a:bodyPr>
            <a:normAutofit lnSpcReduction="10000"/>
          </a:bodyPr>
          <a:p>
            <a:r>
              <a:rPr lang="en-GB" altLang="en-US" sz="2000"/>
              <a:t>Code Reusability: Inheritance lets you reusecode from an existing class, which means youdon't have to write the same code again. This saves time and effort.</a:t>
            </a:r>
            <a:endParaRPr lang="en-GB" altLang="en-US" sz="2000"/>
          </a:p>
          <a:p>
            <a:r>
              <a:rPr lang="en-GB" altLang="en-US" sz="2000"/>
              <a:t>Organization: It helps in organizing classes in ahierarchy. You can have a base (parent) classwith common attributes and methods, and thencreate specialized (child) classes that inherit fromthe base class and add their unique features.</a:t>
            </a:r>
            <a:endParaRPr lang="en-GB" altLang="en-US" sz="2000"/>
          </a:p>
          <a:p>
            <a:r>
              <a:rPr lang="en-GB" altLang="en-US" sz="2000"/>
              <a:t>Extensibility: You can extend the functionalityof a class by creating a new class (child class)that inherits from it and adds or overridesmethods. This makes it easier to make changes</a:t>
            </a:r>
            <a:r>
              <a:rPr lang="en-US" altLang="en-GB" sz="2000"/>
              <a:t> </a:t>
            </a:r>
            <a:r>
              <a:rPr lang="en-GB" altLang="en-US" sz="2000"/>
              <a:t>and additions to your code.</a:t>
            </a:r>
            <a:endParaRPr lang="en-GB" altLang="en-US" sz="2000"/>
          </a:p>
          <a:p>
            <a:r>
              <a:rPr lang="en-GB" altLang="en-US" sz="2000"/>
              <a:t>Polymorphism: Inheritance is essential forachieving polymorphism, which allows objects of</a:t>
            </a:r>
            <a:r>
              <a:rPr lang="en-US" altLang="en-GB" sz="2000"/>
              <a:t> </a:t>
            </a:r>
            <a:r>
              <a:rPr lang="en-GB" altLang="en-US" sz="2000"/>
              <a:t>different classes to be treated as objects of a</a:t>
            </a:r>
            <a:r>
              <a:rPr lang="en-US" altLang="en-GB" sz="2000"/>
              <a:t> </a:t>
            </a:r>
            <a:r>
              <a:rPr lang="en-GB" altLang="en-US" sz="2000"/>
              <a:t>common parent class. This simplifies code and</a:t>
            </a:r>
            <a:r>
              <a:rPr lang="en-US" altLang="en-GB" sz="2000"/>
              <a:t> </a:t>
            </a:r>
            <a:r>
              <a:rPr lang="en-GB" altLang="en-US" sz="2000"/>
              <a:t>makes it more flexible.</a:t>
            </a:r>
            <a:endParaRPr lang="en-GB" altLang="en-US" sz="2000"/>
          </a:p>
          <a:p>
            <a:r>
              <a:rPr lang="en-GB" altLang="en-US" sz="2000"/>
              <a:t>Maintenance: When you need to make changes to acommon feature shared by multiple classes, you canmake the change in the parent class, and it willautomatically reflect in all the child classes. Thisreduces the chances of errors and makesmaintenance easier</a:t>
            </a: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2704</Words>
  <Application>WPS Presentation</Application>
  <PresentationFormat>Widescreen</PresentationFormat>
  <Paragraphs>76</Paragraphs>
  <Slides>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 2</vt:lpstr>
      <vt:lpstr>Wingdings</vt:lpstr>
      <vt:lpstr>Courier New</vt:lpstr>
      <vt:lpstr>Calibri</vt:lpstr>
      <vt:lpstr>Calibri Light</vt:lpstr>
      <vt:lpstr>Microsoft YaHei</vt:lpstr>
      <vt:lpstr>Arial Unicode MS</vt:lpstr>
      <vt:lpstr>Office Theme</vt:lpstr>
      <vt:lpstr>ENCAPSULATION &amp; INHERITANCE</vt:lpstr>
      <vt:lpstr>Encapsulation</vt:lpstr>
      <vt:lpstr>Private fields</vt:lpstr>
      <vt:lpstr>Benefits of encapsulation</vt:lpstr>
      <vt:lpstr>Inheritance</vt:lpstr>
      <vt:lpstr>Types of Inheritance</vt:lpstr>
      <vt:lpstr>Advantages of Inheritance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dc:creator>
  <cp:lastModifiedBy>V</cp:lastModifiedBy>
  <cp:revision>15</cp:revision>
  <dcterms:created xsi:type="dcterms:W3CDTF">2016-11-06T03:09:00Z</dcterms:created>
  <dcterms:modified xsi:type="dcterms:W3CDTF">2025-01-07T04:59:48Z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A4FEA81882414DEB86B5C7E961AA61FD_13</vt:lpwstr>
  </property>
  <property fmtid="{D5CDD505-2E9C-101B-9397-08002B2CF9AE}" pid="3" name="KSOProductBuildVer">
    <vt:lpwstr>2057-12.2.0.18639</vt:lpwstr>
  </property>
</Properties>
</file>