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1" r:id="rId3"/>
    <p:sldId id="260" r:id="rId4"/>
    <p:sldId id="262" r:id="rId5"/>
    <p:sldId id="265" r:id="rId6"/>
    <p:sldId id="263" r:id="rId7"/>
    <p:sldId id="264" r:id="rId8"/>
    <p:sldId id="268" r:id="rId9"/>
    <p:sldId id="266" r:id="rId10"/>
    <p:sldId id="269" r:id="rId11"/>
    <p:sldId id="270" r:id="rId12"/>
    <p:sldId id="271" r:id="rId13"/>
    <p:sldId id="272" r:id="rId14"/>
    <p:sldId id="273" r:id="rId15"/>
    <p:sldId id="274" r:id="rId16"/>
    <p:sldId id="275" r:id="rId17"/>
    <p:sldId id="277" r:id="rId18"/>
    <p:sldId id="278" r:id="rId19"/>
    <p:sldId id="276" r:id="rId20"/>
    <p:sldId id="27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17" autoAdjust="0"/>
  </p:normalViewPr>
  <p:slideViewPr>
    <p:cSldViewPr snapToGrid="0" snapToObjects="1" showGuides="1">
      <p:cViewPr varScale="1">
        <p:scale>
          <a:sx n="61" d="100"/>
          <a:sy n="61" d="100"/>
        </p:scale>
        <p:origin x="16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DD120A-AA12-4E51-85A1-EC1F384EF581}" type="datetimeFigureOut">
              <a:rPr lang="zh-CN" altLang="en-US" smtClean="0"/>
              <a:t>2016/11/3</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1349EB-D16B-4AB4-810B-B08D4DEE184A}" type="slidenum">
              <a:rPr lang="zh-CN" altLang="en-US" smtClean="0"/>
              <a:t>‹#›</a:t>
            </a:fld>
            <a:endParaRPr lang="zh-CN" altLang="en-US"/>
          </a:p>
        </p:txBody>
      </p:sp>
    </p:spTree>
    <p:extLst>
      <p:ext uri="{BB962C8B-B14F-4D97-AF65-F5344CB8AC3E}">
        <p14:creationId xmlns:p14="http://schemas.microsoft.com/office/powerpoint/2010/main" val="2871085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xit</a:t>
            </a:r>
            <a:r>
              <a:rPr lang="en-US" altLang="zh-CN" dirty="0"/>
              <a:t> </a:t>
            </a:r>
            <a:r>
              <a:rPr lang="en-US" altLang="zh-CN" dirty="0" err="1"/>
              <a:t>respresents</a:t>
            </a:r>
            <a:r>
              <a:rPr lang="en-US" altLang="zh-CN" dirty="0"/>
              <a:t> the fraction of nodes in the social network trusts node </a:t>
            </a:r>
            <a:r>
              <a:rPr lang="en-US" altLang="zh-CN" dirty="0" err="1"/>
              <a:t>i</a:t>
            </a:r>
            <a:r>
              <a:rPr lang="en-US" altLang="zh-CN" dirty="0"/>
              <a:t> at time t. </a:t>
            </a:r>
          </a:p>
          <a:p>
            <a:r>
              <a:rPr lang="en-US" altLang="zh-CN" dirty="0"/>
              <a:t>Initial value a constant</a:t>
            </a:r>
            <a:endParaRPr lang="zh-CN" altLang="en-US" dirty="0"/>
          </a:p>
        </p:txBody>
      </p:sp>
      <p:sp>
        <p:nvSpPr>
          <p:cNvPr id="4" name="Slide Number Placeholder 3"/>
          <p:cNvSpPr>
            <a:spLocks noGrp="1"/>
          </p:cNvSpPr>
          <p:nvPr>
            <p:ph type="sldNum" sz="quarter" idx="10"/>
          </p:nvPr>
        </p:nvSpPr>
        <p:spPr/>
        <p:txBody>
          <a:bodyPr/>
          <a:lstStyle/>
          <a:p>
            <a:fld id="{321349EB-D16B-4AB4-810B-B08D4DEE184A}" type="slidenum">
              <a:rPr lang="zh-CN" altLang="en-US" smtClean="0"/>
              <a:t>6</a:t>
            </a:fld>
            <a:endParaRPr lang="zh-CN" altLang="en-US"/>
          </a:p>
        </p:txBody>
      </p:sp>
    </p:spTree>
    <p:extLst>
      <p:ext uri="{BB962C8B-B14F-4D97-AF65-F5344CB8AC3E}">
        <p14:creationId xmlns:p14="http://schemas.microsoft.com/office/powerpoint/2010/main" val="390367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Quadratic</a:t>
            </a:r>
            <a:r>
              <a:rPr lang="en-US" altLang="zh-CN" baseline="0" dirty="0"/>
              <a:t> cost function is popular in game theory, in the field like economy. </a:t>
            </a:r>
            <a:endParaRPr lang="zh-CN" altLang="en-US" dirty="0"/>
          </a:p>
        </p:txBody>
      </p:sp>
      <p:sp>
        <p:nvSpPr>
          <p:cNvPr id="4" name="Slide Number Placeholder 3"/>
          <p:cNvSpPr>
            <a:spLocks noGrp="1"/>
          </p:cNvSpPr>
          <p:nvPr>
            <p:ph type="sldNum" sz="quarter" idx="10"/>
          </p:nvPr>
        </p:nvSpPr>
        <p:spPr/>
        <p:txBody>
          <a:bodyPr/>
          <a:lstStyle/>
          <a:p>
            <a:fld id="{321349EB-D16B-4AB4-810B-B08D4DEE184A}" type="slidenum">
              <a:rPr lang="zh-CN" altLang="en-US" smtClean="0"/>
              <a:t>10</a:t>
            </a:fld>
            <a:endParaRPr lang="zh-CN" altLang="en-US"/>
          </a:p>
        </p:txBody>
      </p:sp>
    </p:spTree>
    <p:extLst>
      <p:ext uri="{BB962C8B-B14F-4D97-AF65-F5344CB8AC3E}">
        <p14:creationId xmlns:p14="http://schemas.microsoft.com/office/powerpoint/2010/main" val="393210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 a stable state of a system involving the interaction of different participants, in which no participant can gain by a unilateral change of strategy if the strategies of the others remain unchanged.</a:t>
            </a:r>
            <a:endParaRPr lang="zh-CN" altLang="en-US" dirty="0"/>
          </a:p>
        </p:txBody>
      </p:sp>
      <p:sp>
        <p:nvSpPr>
          <p:cNvPr id="4" name="Slide Number Placeholder 3"/>
          <p:cNvSpPr>
            <a:spLocks noGrp="1"/>
          </p:cNvSpPr>
          <p:nvPr>
            <p:ph type="sldNum" sz="quarter" idx="10"/>
          </p:nvPr>
        </p:nvSpPr>
        <p:spPr/>
        <p:txBody>
          <a:bodyPr/>
          <a:lstStyle/>
          <a:p>
            <a:fld id="{321349EB-D16B-4AB4-810B-B08D4DEE184A}" type="slidenum">
              <a:rPr lang="zh-CN" altLang="en-US" smtClean="0"/>
              <a:t>13</a:t>
            </a:fld>
            <a:endParaRPr lang="zh-CN" altLang="en-US"/>
          </a:p>
        </p:txBody>
      </p:sp>
    </p:spTree>
    <p:extLst>
      <p:ext uri="{BB962C8B-B14F-4D97-AF65-F5344CB8AC3E}">
        <p14:creationId xmlns:p14="http://schemas.microsoft.com/office/powerpoint/2010/main" val="60910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Alpha and beta are not static,</a:t>
            </a:r>
            <a:r>
              <a:rPr lang="en-US" altLang="zh-CN" baseline="0" dirty="0"/>
              <a:t> they can evolve with time.</a:t>
            </a:r>
          </a:p>
          <a:p>
            <a:r>
              <a:rPr lang="en-US" altLang="zh-CN" baseline="0" dirty="0"/>
              <a:t>I omit all mathematical details here. If you are interested in them, you are welcomed to read our paper.</a:t>
            </a:r>
            <a:endParaRPr lang="zh-CN" altLang="en-US" dirty="0"/>
          </a:p>
        </p:txBody>
      </p:sp>
      <p:sp>
        <p:nvSpPr>
          <p:cNvPr id="4" name="Slide Number Placeholder 3"/>
          <p:cNvSpPr>
            <a:spLocks noGrp="1"/>
          </p:cNvSpPr>
          <p:nvPr>
            <p:ph type="sldNum" sz="quarter" idx="10"/>
          </p:nvPr>
        </p:nvSpPr>
        <p:spPr/>
        <p:txBody>
          <a:bodyPr/>
          <a:lstStyle/>
          <a:p>
            <a:fld id="{321349EB-D16B-4AB4-810B-B08D4DEE184A}" type="slidenum">
              <a:rPr lang="zh-CN" altLang="en-US" smtClean="0"/>
              <a:t>15</a:t>
            </a:fld>
            <a:endParaRPr lang="zh-CN" altLang="en-US"/>
          </a:p>
        </p:txBody>
      </p:sp>
    </p:spTree>
    <p:extLst>
      <p:ext uri="{BB962C8B-B14F-4D97-AF65-F5344CB8AC3E}">
        <p14:creationId xmlns:p14="http://schemas.microsoft.com/office/powerpoint/2010/main" val="65986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Based on the analytical results, we conduct our numerical study.</a:t>
            </a:r>
            <a:endParaRPr lang="zh-CN" altLang="en-US" dirty="0"/>
          </a:p>
        </p:txBody>
      </p:sp>
      <p:sp>
        <p:nvSpPr>
          <p:cNvPr id="4" name="Slide Number Placeholder 3"/>
          <p:cNvSpPr>
            <a:spLocks noGrp="1"/>
          </p:cNvSpPr>
          <p:nvPr>
            <p:ph type="sldNum" sz="quarter" idx="10"/>
          </p:nvPr>
        </p:nvSpPr>
        <p:spPr/>
        <p:txBody>
          <a:bodyPr/>
          <a:lstStyle/>
          <a:p>
            <a:fld id="{321349EB-D16B-4AB4-810B-B08D4DEE184A}" type="slidenum">
              <a:rPr lang="zh-CN" altLang="en-US" smtClean="0"/>
              <a:t>16</a:t>
            </a:fld>
            <a:endParaRPr lang="zh-CN" altLang="en-US"/>
          </a:p>
        </p:txBody>
      </p:sp>
    </p:spTree>
    <p:extLst>
      <p:ext uri="{BB962C8B-B14F-4D97-AF65-F5344CB8AC3E}">
        <p14:creationId xmlns:p14="http://schemas.microsoft.com/office/powerpoint/2010/main" val="3164597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Powerpoint3000x2250.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D2E23B-6B70-3B42-951C-4B349D68A5BE}"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62B2F-F6F8-AB4C-936B-BE513CDCB0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D2E23B-6B70-3B42-951C-4B349D68A5BE}"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62B2F-F6F8-AB4C-936B-BE513CDCB0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PowerpointSlide3000x2250.jpg"/>
          <p:cNvPicPr>
            <a:picLocks noChangeAspect="1"/>
          </p:cNvPicPr>
          <p:nvPr userDrawn="1"/>
        </p:nvPicPr>
        <p:blipFill>
          <a:blip r:embed="rId2"/>
          <a:stretch>
            <a:fillRect/>
          </a:stretch>
        </p:blipFill>
        <p:spPr>
          <a:xfrm>
            <a:off x="0" y="8194"/>
            <a:ext cx="9144000" cy="6858000"/>
          </a:xfrm>
          <a:prstGeom prst="rect">
            <a:avLst/>
          </a:prstGeom>
        </p:spPr>
      </p:pic>
      <p:sp>
        <p:nvSpPr>
          <p:cNvPr id="2" name="Title 1"/>
          <p:cNvSpPr>
            <a:spLocks noGrp="1"/>
          </p:cNvSpPr>
          <p:nvPr>
            <p:ph type="title"/>
          </p:nvPr>
        </p:nvSpPr>
        <p:spPr>
          <a:xfrm>
            <a:off x="457200" y="1417638"/>
            <a:ext cx="8229600" cy="1143000"/>
          </a:xfrm>
        </p:spPr>
        <p:txBody>
          <a:bodyPr/>
          <a:lstStyle/>
          <a:p>
            <a:r>
              <a:rPr lang="en-US" dirty="0"/>
              <a:t>Click to edit Master title style</a:t>
            </a:r>
          </a:p>
        </p:txBody>
      </p:sp>
      <p:sp>
        <p:nvSpPr>
          <p:cNvPr id="3" name="Content Placeholder 2"/>
          <p:cNvSpPr>
            <a:spLocks noGrp="1"/>
          </p:cNvSpPr>
          <p:nvPr>
            <p:ph idx="1"/>
          </p:nvPr>
        </p:nvSpPr>
        <p:spPr>
          <a:xfrm>
            <a:off x="457200" y="2859548"/>
            <a:ext cx="8229600" cy="326661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3D2E23B-6B70-3B42-951C-4B349D68A5BE}" type="datetimeFigureOut">
              <a:rPr lang="en-US" smtClean="0"/>
              <a:pPr/>
              <a:t>11/3/2016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62B2F-F6F8-AB4C-936B-BE513CDCB0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Powerpoint3000x2250.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2E23B-6B70-3B42-951C-4B349D68A5BE}"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62B2F-F6F8-AB4C-936B-BE513CDCB0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D2E23B-6B70-3B42-951C-4B349D68A5BE}"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62B2F-F6F8-AB4C-936B-BE513CDCB0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D2E23B-6B70-3B42-951C-4B349D68A5BE}" type="datetimeFigureOut">
              <a:rPr lang="en-US" smtClean="0"/>
              <a:pPr/>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962B2F-F6F8-AB4C-936B-BE513CDCB0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D2E23B-6B70-3B42-951C-4B349D68A5BE}" type="datetimeFigureOut">
              <a:rPr lang="en-US" smtClean="0"/>
              <a:pPr/>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962B2F-F6F8-AB4C-936B-BE513CDCB0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2E23B-6B70-3B42-951C-4B349D68A5BE}" type="datetimeFigureOut">
              <a:rPr lang="en-US" smtClean="0"/>
              <a:pPr/>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962B2F-F6F8-AB4C-936B-BE513CDCB0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2E23B-6B70-3B42-951C-4B349D68A5BE}"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62B2F-F6F8-AB4C-936B-BE513CDCB0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2E23B-6B70-3B42-951C-4B349D68A5BE}"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62B2F-F6F8-AB4C-936B-BE513CDCB0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2E23B-6B70-3B42-951C-4B349D68A5BE}" type="datetimeFigureOut">
              <a:rPr lang="en-US" smtClean="0"/>
              <a:pPr/>
              <a:t>11/3/2016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62B2F-F6F8-AB4C-936B-BE513CDCB0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Trust Exploitation and Attention Competition: A Game Theoretical Model</a:t>
            </a:r>
          </a:p>
        </p:txBody>
      </p:sp>
      <p:sp>
        <p:nvSpPr>
          <p:cNvPr id="3" name="Subtitle 2"/>
          <p:cNvSpPr>
            <a:spLocks noGrp="1"/>
          </p:cNvSpPr>
          <p:nvPr>
            <p:ph type="subTitle" idx="1"/>
          </p:nvPr>
        </p:nvSpPr>
        <p:spPr/>
        <p:txBody>
          <a:bodyPr/>
          <a:lstStyle/>
          <a:p>
            <a:r>
              <a:rPr lang="en-US" dirty="0" err="1"/>
              <a:t>Hao</a:t>
            </a:r>
            <a:r>
              <a:rPr lang="en-US" dirty="0"/>
              <a:t> Fu, </a:t>
            </a:r>
            <a:r>
              <a:rPr lang="en-US" dirty="0" err="1"/>
              <a:t>Hongxing</a:t>
            </a:r>
            <a:r>
              <a:rPr lang="en-US" dirty="0"/>
              <a:t> Li, </a:t>
            </a:r>
            <a:r>
              <a:rPr lang="en-US" dirty="0" err="1"/>
              <a:t>Zizhan</a:t>
            </a:r>
            <a:r>
              <a:rPr lang="en-US" dirty="0"/>
              <a:t> Zheng, </a:t>
            </a:r>
            <a:r>
              <a:rPr lang="en-US" dirty="0" err="1"/>
              <a:t>Pengfei</a:t>
            </a:r>
            <a:r>
              <a:rPr lang="en-US" dirty="0"/>
              <a:t> Hu, </a:t>
            </a:r>
            <a:r>
              <a:rPr lang="en-US" dirty="0" err="1"/>
              <a:t>Prasant</a:t>
            </a:r>
            <a:r>
              <a:rPr lang="en-US" dirty="0"/>
              <a:t> </a:t>
            </a:r>
            <a:r>
              <a:rPr lang="en-US" dirty="0" err="1"/>
              <a:t>Mohapatra</a:t>
            </a:r>
            <a:endParaRPr lang="en-US" dirty="0"/>
          </a:p>
          <a:p>
            <a:r>
              <a:rPr lang="en-US" sz="2800" dirty="0"/>
              <a:t>University of California, Davis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4080"/>
            <a:ext cx="8229600" cy="987937"/>
          </a:xfrm>
        </p:spPr>
        <p:txBody>
          <a:bodyPr>
            <a:noAutofit/>
          </a:bodyPr>
          <a:lstStyle/>
          <a:p>
            <a:r>
              <a:rPr lang="en-US" sz="3200" dirty="0"/>
              <a:t>Payoff and Cost Functions for Malicious Nodes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955406"/>
                <a:ext cx="8229600" cy="4614206"/>
              </a:xfrm>
            </p:spPr>
            <p:txBody>
              <a:bodyPr>
                <a:normAutofit fontScale="92500" lnSpcReduction="20000"/>
              </a:bodyPr>
              <a:lstStyle/>
              <a:p>
                <a:r>
                  <a:rPr lang="en-US" sz="2400" dirty="0"/>
                  <a:t>The instantaneous malicious profit of node </a:t>
                </a:r>
                <a:r>
                  <a:rPr lang="en-US" sz="2400" i="1" dirty="0" err="1"/>
                  <a:t>i</a:t>
                </a:r>
                <a:r>
                  <a:rPr lang="en-US" sz="2400" i="1" dirty="0"/>
                  <a:t> </a:t>
                </a:r>
                <a:r>
                  <a:rPr lang="en-US" sz="2400" dirty="0"/>
                  <a:t>at time</a:t>
                </a:r>
                <a:r>
                  <a:rPr lang="en-US" sz="2400" i="1" dirty="0"/>
                  <a:t> t </a:t>
                </a:r>
                <a:r>
                  <a:rPr lang="en-US" sz="2400" dirty="0"/>
                  <a:t>is proportional to its malicious activity rate </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𝛽</m:t>
                        </m:r>
                      </m:e>
                      <m:sub>
                        <m:r>
                          <a:rPr lang="en-US" altLang="zh-CN" sz="2400" b="0" i="1" dirty="0" smtClean="0">
                            <a:latin typeface="Cambria Math" panose="02040503050406030204" pitchFamily="18" charset="0"/>
                          </a:rPr>
                          <m:t>𝑖</m:t>
                        </m:r>
                      </m:sub>
                    </m:sSub>
                    <m:r>
                      <a:rPr lang="en-US" sz="2400" i="1" dirty="0">
                        <a:latin typeface="Cambria Math" panose="02040503050406030204" pitchFamily="18" charset="0"/>
                      </a:rPr>
                      <m:t>(</m:t>
                    </m:r>
                    <m:r>
                      <a:rPr lang="en-US" sz="2400" i="1" dirty="0">
                        <a:latin typeface="Cambria Math" panose="02040503050406030204" pitchFamily="18" charset="0"/>
                      </a:rPr>
                      <m:t>𝑡</m:t>
                    </m:r>
                    <m:r>
                      <a:rPr lang="en-US" sz="2400" i="1" dirty="0">
                        <a:latin typeface="Cambria Math" panose="02040503050406030204" pitchFamily="18" charset="0"/>
                      </a:rPr>
                      <m:t>) </m:t>
                    </m:r>
                  </m:oMath>
                </a14:m>
                <a:r>
                  <a:rPr lang="en-US" sz="2400" dirty="0"/>
                  <a:t>and its social trust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up/>
                    </m:sSub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oMath>
                </a14:m>
                <a:r>
                  <a:rPr lang="en-US" sz="2400" dirty="0"/>
                  <a:t>. The long-term profit gain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𝑃</m:t>
                        </m:r>
                      </m:e>
                      <m:sub>
                        <m:r>
                          <a:rPr lang="en-US" altLang="zh-CN" sz="2400" b="0" i="1" dirty="0" smtClean="0">
                            <a:latin typeface="Cambria Math" panose="02040503050406030204" pitchFamily="18" charset="0"/>
                          </a:rPr>
                          <m:t>𝑖</m:t>
                        </m:r>
                      </m:sub>
                    </m:sSub>
                    <m:r>
                      <a:rPr lang="en-US" sz="2400" i="1" dirty="0">
                        <a:latin typeface="Cambria Math" panose="02040503050406030204" pitchFamily="18" charset="0"/>
                      </a:rPr>
                      <m:t> </m:t>
                    </m:r>
                  </m:oMath>
                </a14:m>
                <a:r>
                  <a:rPr lang="en-US" sz="2400" dirty="0"/>
                  <a:t>is </a:t>
                </a:r>
              </a:p>
              <a:p>
                <a:endParaRPr lang="en-US" sz="2400" dirty="0"/>
              </a:p>
              <a:p>
                <a:pPr marL="0" indent="0">
                  <a:buNone/>
                </a:pPr>
                <a:endParaRPr lang="en-US" sz="2400" dirty="0"/>
              </a:p>
              <a:p>
                <a:r>
                  <a:rPr lang="en-US" sz="2400" dirty="0"/>
                  <a:t>We utilize the commonly applied quadratic cost function to capture the instantaneous operational costs. The long-term costs for positive activities,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i="1">
                            <a:latin typeface="Cambria Math" panose="02040503050406030204" pitchFamily="18" charset="0"/>
                          </a:rPr>
                          <m:t>𝑖</m:t>
                        </m:r>
                        <m:r>
                          <a:rPr lang="en-US" altLang="zh-CN" sz="2400" b="0" i="1" smtClean="0">
                            <a:latin typeface="Cambria Math" panose="02040503050406030204" pitchFamily="18" charset="0"/>
                          </a:rPr>
                          <m:t>1</m:t>
                        </m:r>
                      </m:sub>
                      <m:sup/>
                    </m:sSub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oMath>
                </a14:m>
                <a:r>
                  <a:rPr lang="en-US" sz="2400" dirty="0"/>
                  <a:t> and negative activities,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i="1">
                            <a:latin typeface="Cambria Math" panose="02040503050406030204" pitchFamily="18" charset="0"/>
                          </a:rPr>
                          <m:t>𝑖</m:t>
                        </m:r>
                        <m:r>
                          <a:rPr lang="en-US" altLang="zh-CN" sz="2400" b="0" i="1" smtClean="0">
                            <a:latin typeface="Cambria Math" panose="02040503050406030204" pitchFamily="18" charset="0"/>
                          </a:rPr>
                          <m:t>2</m:t>
                        </m:r>
                      </m:sub>
                      <m:sup/>
                    </m:sSub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oMath>
                </a14:m>
                <a:r>
                  <a:rPr lang="en-US" sz="2400" dirty="0"/>
                  <a:t> are evaluated as follows, </a:t>
                </a:r>
              </a:p>
              <a:p>
                <a:endParaRPr lang="en-US" sz="2400" dirty="0"/>
              </a:p>
              <a:p>
                <a:endParaRPr lang="en-US" sz="2400" dirty="0"/>
              </a:p>
              <a:p>
                <a:endParaRPr lang="en-US" altLang="zh-CN" sz="2400" dirty="0"/>
              </a:p>
              <a:p>
                <a:pPr lvl="1"/>
                <a:r>
                  <a:rPr lang="en-US" altLang="zh-CN" sz="2000" dirty="0"/>
                  <a:t>where </a:t>
                </a:r>
                <a:r>
                  <a:rPr lang="en-US" altLang="zh-CN" sz="2000" i="1" dirty="0"/>
                  <a:t>p </a:t>
                </a:r>
                <a:r>
                  <a:rPr lang="en-US" altLang="zh-CN" sz="2000" dirty="0"/>
                  <a:t>is the unit gain, </a:t>
                </a:r>
                <a:r>
                  <a:rPr lang="en-US" altLang="zh-CN" sz="2000" i="1" dirty="0"/>
                  <a:t>q</a:t>
                </a:r>
                <a:r>
                  <a:rPr lang="en-US" altLang="zh-CN" sz="2000" dirty="0"/>
                  <a:t> and </a:t>
                </a:r>
                <a:r>
                  <a:rPr lang="en-US" altLang="zh-CN" sz="2000" i="1" dirty="0"/>
                  <a:t>r </a:t>
                </a:r>
                <a:r>
                  <a:rPr lang="en-US" altLang="zh-CN" sz="2000" dirty="0"/>
                  <a:t>are the unit cost.</a:t>
                </a:r>
                <a:endParaRPr lang="en-US" sz="2000" dirty="0"/>
              </a:p>
              <a:p>
                <a:r>
                  <a:rPr lang="en-US" sz="2400" dirty="0"/>
                  <a:t>To sum up, the net profit for malicious node </a:t>
                </a:r>
                <a:r>
                  <a:rPr lang="en-US" sz="2400" i="1" dirty="0" err="1"/>
                  <a:t>i</a:t>
                </a:r>
                <a:r>
                  <a:rPr lang="en-US" sz="2400" i="1" dirty="0"/>
                  <a:t> </a:t>
                </a:r>
                <a:r>
                  <a:rPr lang="en-US" sz="2400" dirty="0"/>
                  <a:t>is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𝑃</m:t>
                        </m:r>
                      </m:e>
                      <m:sub>
                        <m:r>
                          <a:rPr lang="en-US" altLang="zh-CN" sz="2400" i="1" dirty="0">
                            <a:latin typeface="Cambria Math" panose="02040503050406030204" pitchFamily="18" charset="0"/>
                          </a:rPr>
                          <m:t>𝑖</m:t>
                        </m:r>
                      </m:sub>
                    </m:sSub>
                    <m:r>
                      <a:rPr lang="en-US" altLang="zh-CN" sz="2400" b="0" i="1" dirty="0" smtClean="0">
                        <a:latin typeface="Cambria Math" panose="02040503050406030204" pitchFamily="18" charset="0"/>
                      </a:rPr>
                      <m:t>− </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𝐶</m:t>
                        </m:r>
                      </m:e>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sSubSup>
                  </m:oMath>
                </a14:m>
                <a:r>
                  <a:rPr lang="en-US" sz="2400" dirty="0"/>
                  <a: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𝐶</m:t>
                        </m:r>
                      </m:e>
                      <m:sub>
                        <m:r>
                          <a:rPr lang="en-US" altLang="zh-CN" sz="2400" i="1">
                            <a:latin typeface="Cambria Math" panose="02040503050406030204" pitchFamily="18" charset="0"/>
                          </a:rPr>
                          <m:t>𝑖</m:t>
                        </m:r>
                        <m:r>
                          <a:rPr lang="en-US" altLang="zh-CN" sz="2400" b="0" i="1" smtClean="0">
                            <a:latin typeface="Cambria Math" panose="02040503050406030204" pitchFamily="18" charset="0"/>
                          </a:rPr>
                          <m:t>2</m:t>
                        </m:r>
                      </m:sub>
                      <m:sup/>
                    </m:sSubSup>
                  </m:oMath>
                </a14:m>
                <a:endParaRPr lang="en-US" sz="2400" dirty="0"/>
              </a:p>
              <a:p>
                <a:pPr marL="0" indent="0">
                  <a:buNone/>
                </a:pPr>
                <a:endParaRPr lang="en-US" sz="2400" dirty="0"/>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955406"/>
                <a:ext cx="8229600" cy="4614206"/>
              </a:xfrm>
              <a:blipFill>
                <a:blip r:embed="rId3"/>
                <a:stretch>
                  <a:fillRect l="-815" t="-2246" r="-667"/>
                </a:stretch>
              </a:blipFill>
            </p:spPr>
            <p:txBody>
              <a:bodyPr/>
              <a:lstStyle/>
              <a:p>
                <a:r>
                  <a:rPr lang="zh-CN" altLang="en-US">
                    <a:noFill/>
                  </a:rPr>
                  <a:t> </a:t>
                </a:r>
              </a:p>
            </p:txBody>
          </p:sp>
        </mc:Fallback>
      </mc:AlternateContent>
      <p:pic>
        <p:nvPicPr>
          <p:cNvPr id="6" name="Picture 5"/>
          <p:cNvPicPr>
            <a:picLocks noChangeAspect="1"/>
          </p:cNvPicPr>
          <p:nvPr/>
        </p:nvPicPr>
        <p:blipFill>
          <a:blip r:embed="rId4"/>
          <a:stretch>
            <a:fillRect/>
          </a:stretch>
        </p:blipFill>
        <p:spPr>
          <a:xfrm>
            <a:off x="3104945" y="2943343"/>
            <a:ext cx="2934109" cy="628738"/>
          </a:xfrm>
          <a:prstGeom prst="rect">
            <a:avLst/>
          </a:prstGeom>
        </p:spPr>
      </p:pic>
      <p:pic>
        <p:nvPicPr>
          <p:cNvPr id="7" name="Picture 6"/>
          <p:cNvPicPr>
            <a:picLocks noChangeAspect="1"/>
          </p:cNvPicPr>
          <p:nvPr/>
        </p:nvPicPr>
        <p:blipFill>
          <a:blip r:embed="rId5"/>
          <a:stretch>
            <a:fillRect/>
          </a:stretch>
        </p:blipFill>
        <p:spPr>
          <a:xfrm>
            <a:off x="3327261" y="4475451"/>
            <a:ext cx="2810267" cy="1190791"/>
          </a:xfrm>
          <a:prstGeom prst="rect">
            <a:avLst/>
          </a:prstGeom>
        </p:spPr>
      </p:pic>
    </p:spTree>
    <p:extLst>
      <p:ext uri="{BB962C8B-B14F-4D97-AF65-F5344CB8AC3E}">
        <p14:creationId xmlns:p14="http://schemas.microsoft.com/office/powerpoint/2010/main" val="47378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0690"/>
            <a:ext cx="8229600" cy="1143000"/>
          </a:xfrm>
        </p:spPr>
        <p:txBody>
          <a:bodyPr/>
          <a:lstStyle/>
          <a:p>
            <a:r>
              <a:rPr lang="en-US" altLang="zh-CN" dirty="0"/>
              <a:t>System Maneuver</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2560638"/>
                <a:ext cx="8229600" cy="3266615"/>
              </a:xfrm>
            </p:spPr>
            <p:txBody>
              <a:bodyPr>
                <a:normAutofit fontScale="92500" lnSpcReduction="20000"/>
              </a:bodyPr>
              <a:lstStyle/>
              <a:p>
                <a:r>
                  <a:rPr lang="en-US" altLang="zh-CN" sz="2800" dirty="0"/>
                  <a:t>Our objective is finding the optimal system maneuver mechanism, i.e., configuration of the system parameters, in order to control the overall malicious activity within the targeted level</a:t>
                </a:r>
              </a:p>
              <a:p>
                <a:pPr lvl="1"/>
                <a:r>
                  <a:rPr lang="en-US" altLang="zh-CN" sz="2600" dirty="0"/>
                  <a:t>The overall malicious activity is defined in </a:t>
                </a:r>
                <a14:m>
                  <m:oMath xmlns:m="http://schemas.openxmlformats.org/officeDocument/2006/math">
                    <m:r>
                      <a:rPr lang="zh-CN" altLang="en-US" sz="2600" i="1" smtClean="0">
                        <a:latin typeface="Cambria Math" panose="02040503050406030204" pitchFamily="18" charset="0"/>
                      </a:rPr>
                      <m:t>𝛽</m:t>
                    </m:r>
                  </m:oMath>
                </a14:m>
                <a:endParaRPr lang="en-US" altLang="zh-CN" sz="2600" dirty="0"/>
              </a:p>
              <a:p>
                <a:pPr lvl="1"/>
                <a:r>
                  <a:rPr lang="en-US" altLang="zh-CN" sz="2600" dirty="0"/>
                  <a:t>As for the system administrator, it can adjust the value of </a:t>
                </a:r>
                <a:r>
                  <a:rPr lang="en-US" altLang="zh-CN" sz="2600" i="1" dirty="0"/>
                  <a:t>r</a:t>
                </a:r>
                <a:r>
                  <a:rPr lang="en-US" altLang="zh-CN" sz="2600" dirty="0"/>
                  <a:t>, which is the unit penalty for malicious activities , at the start of the system so as to achieve its targeted level of overall malicious activity.</a:t>
                </a:r>
                <a:endParaRPr lang="zh-CN" altLang="en-US" sz="2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560638"/>
                <a:ext cx="8229600" cy="3266615"/>
              </a:xfrm>
              <a:blipFill>
                <a:blip r:embed="rId2"/>
                <a:stretch>
                  <a:fillRect l="-1111" t="-3731" r="-1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522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6284"/>
            <a:ext cx="8229600" cy="1143000"/>
          </a:xfrm>
        </p:spPr>
        <p:txBody>
          <a:bodyPr/>
          <a:lstStyle/>
          <a:p>
            <a:r>
              <a:rPr lang="en-US" altLang="zh-CN" dirty="0"/>
              <a:t>Social Trust Games</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176399"/>
                <a:ext cx="8229600" cy="5026259"/>
              </a:xfrm>
            </p:spPr>
            <p:txBody>
              <a:bodyPr>
                <a:normAutofit/>
              </a:bodyPr>
              <a:lstStyle/>
              <a:p>
                <a:r>
                  <a:rPr lang="en-US" altLang="zh-CN" sz="2400" dirty="0"/>
                  <a:t>We study the competition among multiple malicious nodes and identify the best response strategy for each node. The competition is formulated into a non-cooperative differential game that is continuously played among nodes.</a:t>
                </a:r>
              </a:p>
              <a:p>
                <a:r>
                  <a:rPr lang="en-US" altLang="zh-CN" sz="2400" dirty="0"/>
                  <a:t>For each malicious node </a:t>
                </a:r>
                <a:r>
                  <a:rPr lang="en-US" altLang="zh-CN" sz="2400" i="1" dirty="0" err="1"/>
                  <a:t>i</a:t>
                </a:r>
                <a:r>
                  <a:rPr lang="en-US" altLang="zh-CN" sz="2400" dirty="0"/>
                  <a:t> </a:t>
                </a:r>
                <a14:m>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 </m:t>
                    </m:r>
                  </m:oMath>
                </a14:m>
                <a:r>
                  <a:rPr lang="en-US" altLang="zh-CN" sz="2400" dirty="0"/>
                  <a:t>{1, 2, ..., </a:t>
                </a:r>
                <a:r>
                  <a:rPr lang="en-US" altLang="zh-CN" sz="2400" i="1" dirty="0"/>
                  <a:t>n</a:t>
                </a:r>
                <a:r>
                  <a:rPr lang="en-US" altLang="zh-CN" sz="2400" dirty="0"/>
                  <a:t>}, it solves a profit-maximization problem in the game as follows</a:t>
                </a:r>
              </a:p>
              <a:p>
                <a:endParaRPr lang="en-US" altLang="zh-CN" sz="2400" dirty="0"/>
              </a:p>
              <a:p>
                <a:endParaRPr lang="en-US" altLang="zh-CN" sz="2400" dirty="0"/>
              </a:p>
              <a:p>
                <a:endParaRPr lang="en-US" altLang="zh-CN" sz="2400" dirty="0"/>
              </a:p>
              <a:p>
                <a:endParaRPr lang="en-US" altLang="zh-CN" sz="2400" dirty="0"/>
              </a:p>
              <a:p>
                <a:r>
                  <a:rPr lang="en-US" altLang="zh-CN" sz="2400" dirty="0"/>
                  <a:t>Our objective is to derive the open-loop Nash Equilibrium (NE)</a:t>
                </a:r>
              </a:p>
              <a:p>
                <a:pPr marL="0" indent="0">
                  <a:buNone/>
                </a:pPr>
                <a:endParaRPr lang="en-US" altLang="zh-CN" sz="2400" dirty="0"/>
              </a:p>
              <a:p>
                <a:endParaRPr lang="zh-CN"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176399"/>
                <a:ext cx="8229600" cy="5026259"/>
              </a:xfrm>
              <a:blipFill>
                <a:blip r:embed="rId2"/>
                <a:stretch>
                  <a:fillRect l="-963" t="-970" r="-963"/>
                </a:stretch>
              </a:blipFill>
            </p:spPr>
            <p:txBody>
              <a:bodyPr/>
              <a:lstStyle/>
              <a:p>
                <a:r>
                  <a:rPr lang="zh-CN" altLang="en-US">
                    <a:noFill/>
                  </a:rPr>
                  <a:t> </a:t>
                </a:r>
              </a:p>
            </p:txBody>
          </p:sp>
        </mc:Fallback>
      </mc:AlternateContent>
      <p:pic>
        <p:nvPicPr>
          <p:cNvPr id="4" name="Picture 3"/>
          <p:cNvPicPr>
            <a:picLocks noChangeAspect="1"/>
          </p:cNvPicPr>
          <p:nvPr/>
        </p:nvPicPr>
        <p:blipFill>
          <a:blip r:embed="rId3"/>
          <a:stretch>
            <a:fillRect/>
          </a:stretch>
        </p:blipFill>
        <p:spPr>
          <a:xfrm>
            <a:off x="1713996" y="4538013"/>
            <a:ext cx="5125165" cy="905001"/>
          </a:xfrm>
          <a:prstGeom prst="rect">
            <a:avLst/>
          </a:prstGeom>
        </p:spPr>
      </p:pic>
      <p:pic>
        <p:nvPicPr>
          <p:cNvPr id="5" name="Picture 4"/>
          <p:cNvPicPr>
            <a:picLocks noChangeAspect="1"/>
          </p:cNvPicPr>
          <p:nvPr/>
        </p:nvPicPr>
        <p:blipFill>
          <a:blip r:embed="rId4"/>
          <a:stretch>
            <a:fillRect/>
          </a:stretch>
        </p:blipFill>
        <p:spPr>
          <a:xfrm>
            <a:off x="1713996" y="5443014"/>
            <a:ext cx="5534797" cy="838317"/>
          </a:xfrm>
          <a:prstGeom prst="rect">
            <a:avLst/>
          </a:prstGeom>
        </p:spPr>
      </p:pic>
    </p:spTree>
    <p:extLst>
      <p:ext uri="{BB962C8B-B14F-4D97-AF65-F5344CB8AC3E}">
        <p14:creationId xmlns:p14="http://schemas.microsoft.com/office/powerpoint/2010/main" val="294320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Open-loop Nash Equilibrium</a:t>
            </a:r>
            <a:endParaRPr lang="zh-CN" altLang="en-US" dirty="0"/>
          </a:p>
        </p:txBody>
      </p:sp>
      <p:sp>
        <p:nvSpPr>
          <p:cNvPr id="3" name="Content Placeholder 2"/>
          <p:cNvSpPr>
            <a:spLocks noGrp="1"/>
          </p:cNvSpPr>
          <p:nvPr>
            <p:ph idx="1"/>
          </p:nvPr>
        </p:nvSpPr>
        <p:spPr>
          <a:xfrm>
            <a:off x="457200" y="2491525"/>
            <a:ext cx="8229600" cy="4193054"/>
          </a:xfrm>
        </p:spPr>
        <p:txBody>
          <a:bodyPr>
            <a:normAutofit fontScale="77500" lnSpcReduction="20000"/>
          </a:bodyPr>
          <a:lstStyle/>
          <a:p>
            <a:r>
              <a:rPr lang="en-US" altLang="zh-CN" sz="3400" dirty="0"/>
              <a:t>The strategy profile                                                    forms a open-loop Nash Equilibrium </a:t>
            </a:r>
            <a:r>
              <a:rPr lang="en-US" altLang="zh-CN" sz="3400" dirty="0" err="1"/>
              <a:t>iff</a:t>
            </a:r>
            <a:r>
              <a:rPr lang="en-US" altLang="zh-CN" sz="3400" dirty="0"/>
              <a:t> all following inequalities are satisfied </a:t>
            </a:r>
          </a:p>
          <a:p>
            <a:endParaRPr lang="en-US" altLang="zh-CN" dirty="0"/>
          </a:p>
          <a:p>
            <a:endParaRPr lang="en-US" altLang="zh-CN" dirty="0"/>
          </a:p>
          <a:p>
            <a:endParaRPr lang="en-US" altLang="zh-CN" dirty="0"/>
          </a:p>
          <a:p>
            <a:pPr marL="0" indent="0">
              <a:buNone/>
            </a:pPr>
            <a:endParaRPr lang="en-US" altLang="zh-CN" dirty="0"/>
          </a:p>
          <a:p>
            <a:pPr marL="0" indent="0">
              <a:buNone/>
            </a:pPr>
            <a:r>
              <a:rPr lang="en-US" altLang="zh-CN" dirty="0"/>
              <a:t>						</a:t>
            </a:r>
            <a:r>
              <a:rPr lang="en-US" altLang="zh-CN" sz="3900" b="1" dirty="0"/>
              <a:t>	Steady </a:t>
            </a:r>
          </a:p>
          <a:p>
            <a:pPr marL="0" indent="0">
              <a:buNone/>
            </a:pPr>
            <a:r>
              <a:rPr lang="en-US" altLang="zh-CN" sz="3900" b="1" dirty="0"/>
              <a:t>“</a:t>
            </a:r>
            <a:r>
              <a:rPr lang="en-US" altLang="zh-CN" sz="2900" dirty="0"/>
              <a:t>a stable state of a system involving the interaction of different participants, in which no participant can gain by a unilateral change of strategy if the strategies of the others remain unchanged.</a:t>
            </a:r>
            <a:r>
              <a:rPr lang="en-US" altLang="zh-CN" sz="2900" b="1" dirty="0"/>
              <a:t>”</a:t>
            </a:r>
            <a:endParaRPr lang="en-US" altLang="zh-CN" sz="3900" b="1" dirty="0"/>
          </a:p>
          <a:p>
            <a:endParaRPr lang="en-US" altLang="zh-CN" dirty="0"/>
          </a:p>
        </p:txBody>
      </p:sp>
      <p:pic>
        <p:nvPicPr>
          <p:cNvPr id="4" name="Picture 3"/>
          <p:cNvPicPr>
            <a:picLocks noChangeAspect="1"/>
          </p:cNvPicPr>
          <p:nvPr/>
        </p:nvPicPr>
        <p:blipFill>
          <a:blip r:embed="rId3"/>
          <a:stretch>
            <a:fillRect/>
          </a:stretch>
        </p:blipFill>
        <p:spPr>
          <a:xfrm>
            <a:off x="3613976" y="2491525"/>
            <a:ext cx="3486637" cy="314369"/>
          </a:xfrm>
          <a:prstGeom prst="rect">
            <a:avLst/>
          </a:prstGeom>
        </p:spPr>
      </p:pic>
      <p:pic>
        <p:nvPicPr>
          <p:cNvPr id="5" name="Picture 4"/>
          <p:cNvPicPr>
            <a:picLocks noChangeAspect="1"/>
          </p:cNvPicPr>
          <p:nvPr/>
        </p:nvPicPr>
        <p:blipFill>
          <a:blip r:embed="rId4"/>
          <a:stretch>
            <a:fillRect/>
          </a:stretch>
        </p:blipFill>
        <p:spPr>
          <a:xfrm>
            <a:off x="2248373" y="3870640"/>
            <a:ext cx="3915321" cy="1114581"/>
          </a:xfrm>
          <a:prstGeom prst="rect">
            <a:avLst/>
          </a:prstGeom>
        </p:spPr>
      </p:pic>
    </p:spTree>
    <p:extLst>
      <p:ext uri="{BB962C8B-B14F-4D97-AF65-F5344CB8AC3E}">
        <p14:creationId xmlns:p14="http://schemas.microsoft.com/office/powerpoint/2010/main" val="100932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725" y="1263183"/>
            <a:ext cx="8229600" cy="1143000"/>
          </a:xfrm>
        </p:spPr>
        <p:txBody>
          <a:bodyPr/>
          <a:lstStyle/>
          <a:p>
            <a:r>
              <a:rPr lang="en-US" altLang="zh-CN" dirty="0"/>
              <a:t>Static Case</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324976"/>
                <a:ext cx="8229600" cy="3266615"/>
              </a:xfrm>
            </p:spPr>
            <p:txBody>
              <a:bodyPr>
                <a:normAutofit fontScale="92500" lnSpcReduction="10000"/>
              </a:bodyPr>
              <a:lstStyle/>
              <a:p>
                <a:r>
                  <a:rPr lang="en-US" altLang="zh-CN" sz="2800" dirty="0"/>
                  <a:t>The activity variables of all malicious nodes, i.e., </a:t>
                </a:r>
                <a14:m>
                  <m:oMath xmlns:m="http://schemas.openxmlformats.org/officeDocument/2006/math">
                    <m:r>
                      <a:rPr lang="en-US" altLang="zh-CN" sz="2800" b="0" i="0" dirty="0" smtClean="0">
                        <a:latin typeface="Cambria Math" panose="02040503050406030204" pitchFamily="18" charset="0"/>
                      </a:rPr>
                      <m:t> </m:t>
                    </m:r>
                    <m:r>
                      <a:rPr lang="zh-CN" altLang="en-US" sz="2800" i="1" dirty="0">
                        <a:latin typeface="Cambria Math" panose="02040503050406030204" pitchFamily="18" charset="0"/>
                      </a:rPr>
                      <m:t>𝛼</m:t>
                    </m:r>
                  </m:oMath>
                </a14:m>
                <a:r>
                  <a:rPr lang="en-US" altLang="zh-CN" sz="2800" dirty="0"/>
                  <a:t> and</a:t>
                </a:r>
                <a14:m>
                  <m:oMath xmlns:m="http://schemas.openxmlformats.org/officeDocument/2006/math">
                    <m:r>
                      <a:rPr lang="en-US" altLang="zh-CN" sz="2800" b="0" i="0" smtClean="0">
                        <a:latin typeface="Cambria Math" panose="02040503050406030204" pitchFamily="18" charset="0"/>
                      </a:rPr>
                      <m:t> </m:t>
                    </m:r>
                    <m:r>
                      <a:rPr lang="zh-CN" altLang="en-US" sz="2800" i="1">
                        <a:latin typeface="Cambria Math" panose="02040503050406030204" pitchFamily="18" charset="0"/>
                      </a:rPr>
                      <m:t>𝛽</m:t>
                    </m:r>
                  </m:oMath>
                </a14:m>
                <a:r>
                  <a:rPr lang="en-US" altLang="zh-CN" sz="2800" dirty="0"/>
                  <a:t> remain unchanged during the runtime of the game. The goal of each malicious node is to maximize the individual net profit through choosing its optimal action before the game starts.</a:t>
                </a:r>
              </a:p>
              <a:p>
                <a:r>
                  <a:rPr lang="en-US" altLang="zh-CN" sz="2800" dirty="0"/>
                  <a:t>We prove that there exists a Nash equilibrium for the static social trust game.</a:t>
                </a:r>
              </a:p>
              <a:p>
                <a:r>
                  <a:rPr lang="en-US" altLang="zh-CN" sz="2800" dirty="0"/>
                  <a:t>The best response for the malicious node </a:t>
                </a:r>
                <a:r>
                  <a:rPr lang="en-US" altLang="zh-CN" sz="2800" i="1" dirty="0" err="1"/>
                  <a:t>i</a:t>
                </a:r>
                <a:r>
                  <a:rPr lang="en-US" altLang="zh-CN" sz="2800" i="1" dirty="0"/>
                  <a:t> </a:t>
                </a:r>
                <a:r>
                  <a:rPr lang="en-US" altLang="zh-CN" sz="2800" dirty="0"/>
                  <a:t>is given by</a:t>
                </a:r>
              </a:p>
              <a:p>
                <a:endParaRPr lang="zh-CN" alt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324976"/>
                <a:ext cx="8229600" cy="3266615"/>
              </a:xfrm>
              <a:blipFill>
                <a:blip r:embed="rId2"/>
                <a:stretch>
                  <a:fillRect l="-1111" t="-2799" r="-963"/>
                </a:stretch>
              </a:blipFill>
            </p:spPr>
            <p:txBody>
              <a:bodyPr/>
              <a:lstStyle/>
              <a:p>
                <a:r>
                  <a:rPr lang="zh-CN" altLang="en-US">
                    <a:noFill/>
                  </a:rPr>
                  <a:t> </a:t>
                </a:r>
              </a:p>
            </p:txBody>
          </p:sp>
        </mc:Fallback>
      </mc:AlternateContent>
      <p:pic>
        <p:nvPicPr>
          <p:cNvPr id="4" name="Picture 3"/>
          <p:cNvPicPr>
            <a:picLocks noChangeAspect="1"/>
          </p:cNvPicPr>
          <p:nvPr/>
        </p:nvPicPr>
        <p:blipFill>
          <a:blip r:embed="rId3"/>
          <a:stretch>
            <a:fillRect/>
          </a:stretch>
        </p:blipFill>
        <p:spPr>
          <a:xfrm>
            <a:off x="2520628" y="5591591"/>
            <a:ext cx="3905795" cy="666843"/>
          </a:xfrm>
          <a:prstGeom prst="rect">
            <a:avLst/>
          </a:prstGeom>
        </p:spPr>
      </p:pic>
    </p:spTree>
    <p:extLst>
      <p:ext uri="{BB962C8B-B14F-4D97-AF65-F5344CB8AC3E}">
        <p14:creationId xmlns:p14="http://schemas.microsoft.com/office/powerpoint/2010/main" val="3027130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Dynamic Case</a:t>
            </a:r>
            <a:endParaRPr lang="zh-CN" altLang="en-US" dirty="0"/>
          </a:p>
        </p:txBody>
      </p:sp>
      <p:sp>
        <p:nvSpPr>
          <p:cNvPr id="3" name="Content Placeholder 2"/>
          <p:cNvSpPr>
            <a:spLocks noGrp="1"/>
          </p:cNvSpPr>
          <p:nvPr>
            <p:ph idx="1"/>
          </p:nvPr>
        </p:nvSpPr>
        <p:spPr>
          <a:xfrm>
            <a:off x="457200" y="2620715"/>
            <a:ext cx="8229600" cy="3266615"/>
          </a:xfrm>
        </p:spPr>
        <p:txBody>
          <a:bodyPr>
            <a:normAutofit/>
          </a:bodyPr>
          <a:lstStyle/>
          <a:p>
            <a:r>
              <a:rPr lang="en-US" altLang="zh-CN" sz="2800" dirty="0"/>
              <a:t>We derive the open-loop NE and show that the optimal dynamic control coincides with the static solution for the single malicious node setting.</a:t>
            </a:r>
          </a:p>
          <a:p>
            <a:r>
              <a:rPr lang="en-US" altLang="zh-CN" sz="2800" dirty="0"/>
              <a:t>For the situation of two symmetric players, the optimal system maneuver is given by</a:t>
            </a:r>
          </a:p>
          <a:p>
            <a:endParaRPr lang="zh-CN" altLang="en-US" dirty="0"/>
          </a:p>
        </p:txBody>
      </p:sp>
      <p:pic>
        <p:nvPicPr>
          <p:cNvPr id="4" name="Picture 3"/>
          <p:cNvPicPr>
            <a:picLocks noChangeAspect="1"/>
          </p:cNvPicPr>
          <p:nvPr/>
        </p:nvPicPr>
        <p:blipFill>
          <a:blip r:embed="rId3"/>
          <a:stretch>
            <a:fillRect/>
          </a:stretch>
        </p:blipFill>
        <p:spPr>
          <a:xfrm>
            <a:off x="2320248" y="5193545"/>
            <a:ext cx="3743847" cy="514422"/>
          </a:xfrm>
          <a:prstGeom prst="rect">
            <a:avLst/>
          </a:prstGeom>
        </p:spPr>
      </p:pic>
    </p:spTree>
    <p:extLst>
      <p:ext uri="{BB962C8B-B14F-4D97-AF65-F5344CB8AC3E}">
        <p14:creationId xmlns:p14="http://schemas.microsoft.com/office/powerpoint/2010/main" val="623182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Numerical Study</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709760"/>
                <a:ext cx="5533585" cy="3266615"/>
              </a:xfrm>
            </p:spPr>
            <p:txBody>
              <a:bodyPr>
                <a:normAutofit fontScale="70000" lnSpcReduction="20000"/>
              </a:bodyPr>
              <a:lstStyle/>
              <a:p>
                <a:r>
                  <a:rPr lang="en-US" altLang="zh-CN" dirty="0"/>
                  <a:t>Suppose there is an existing malicious node that has already reached its steady state.</a:t>
                </a:r>
              </a:p>
              <a:p>
                <a:r>
                  <a:rPr lang="en-US" altLang="zh-CN" dirty="0"/>
                  <a:t>Now we introduce another homogenous malicious node with identical configurations with the existing node.</a:t>
                </a:r>
              </a:p>
              <a:p>
                <a:r>
                  <a:rPr lang="en-US" altLang="zh-CN" dirty="0"/>
                  <a:t>The player I deviates from its previously steady state and its </a:t>
                </a:r>
                <a:r>
                  <a:rPr lang="en-US" altLang="zh-CN" i="1" dirty="0"/>
                  <a:t>x</a:t>
                </a:r>
                <a:r>
                  <a:rPr lang="en-US" altLang="zh-CN" dirty="0"/>
                  <a:t> begins decreasing, meanwhile,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oMath>
                </a14:m>
                <a:r>
                  <a:rPr lang="en-US" altLang="zh-CN" dirty="0"/>
                  <a:t> of player II starts from 0 and increases until finally converging to the steady position, which matches the analytical result for steady position. </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709760"/>
                <a:ext cx="5533585" cy="3266615"/>
              </a:xfrm>
              <a:blipFill>
                <a:blip r:embed="rId3"/>
                <a:stretch>
                  <a:fillRect l="-1211" t="-3178" r="-2093" b="-1308"/>
                </a:stretch>
              </a:blipFill>
            </p:spPr>
            <p:txBody>
              <a:bodyPr/>
              <a:lstStyle/>
              <a:p>
                <a:r>
                  <a:rPr lang="zh-CN" altLang="en-US">
                    <a:noFill/>
                  </a:rPr>
                  <a:t> </a:t>
                </a:r>
              </a:p>
            </p:txBody>
          </p:sp>
        </mc:Fallback>
      </mc:AlternateContent>
      <p:pic>
        <p:nvPicPr>
          <p:cNvPr id="4" name="Picture 3"/>
          <p:cNvPicPr>
            <a:picLocks noChangeAspect="1"/>
          </p:cNvPicPr>
          <p:nvPr/>
        </p:nvPicPr>
        <p:blipFill>
          <a:blip r:embed="rId4"/>
          <a:stretch>
            <a:fillRect/>
          </a:stretch>
        </p:blipFill>
        <p:spPr>
          <a:xfrm>
            <a:off x="5990785" y="2709760"/>
            <a:ext cx="3153215" cy="3191320"/>
          </a:xfrm>
          <a:prstGeom prst="rect">
            <a:avLst/>
          </a:prstGeom>
        </p:spPr>
      </p:pic>
    </p:spTree>
    <p:extLst>
      <p:ext uri="{BB962C8B-B14F-4D97-AF65-F5344CB8AC3E}">
        <p14:creationId xmlns:p14="http://schemas.microsoft.com/office/powerpoint/2010/main" val="39086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Numerical Study</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2709760"/>
                <a:ext cx="5533585" cy="3550363"/>
              </a:xfrm>
            </p:spPr>
            <p:txBody>
              <a:bodyPr>
                <a:normAutofit fontScale="77500" lnSpcReduction="20000"/>
              </a:bodyPr>
              <a:lstStyle/>
              <a:p>
                <a:r>
                  <a:rPr lang="en-US" altLang="zh-CN" dirty="0"/>
                  <a:t>We examine how the control in the steady state evolves when the amount of players increases.</a:t>
                </a:r>
              </a:p>
              <a:p>
                <a:r>
                  <a:rPr lang="en-US" altLang="zh-CN" dirty="0"/>
                  <a:t>As shown in the figure,  </a:t>
                </a:r>
                <a14:m>
                  <m:oMath xmlns:m="http://schemas.openxmlformats.org/officeDocument/2006/math">
                    <m:r>
                      <a:rPr lang="zh-CN" altLang="en-US" i="1" smtClean="0">
                        <a:latin typeface="Cambria Math" panose="02040503050406030204" pitchFamily="18" charset="0"/>
                      </a:rPr>
                      <m:t>𝛼</m:t>
                    </m:r>
                    <m:r>
                      <a:rPr lang="en-US" altLang="zh-CN" b="0" i="1" smtClean="0">
                        <a:latin typeface="Cambria Math" panose="02040503050406030204" pitchFamily="18" charset="0"/>
                      </a:rPr>
                      <m:t> </m:t>
                    </m:r>
                  </m:oMath>
                </a14:m>
                <a:r>
                  <a:rPr lang="en-US" altLang="zh-CN" dirty="0"/>
                  <a:t>begins at 0.5 and converges to 0.35 when </a:t>
                </a:r>
                <a:r>
                  <a:rPr lang="en-US" altLang="zh-CN" i="1" dirty="0"/>
                  <a:t>n</a:t>
                </a:r>
                <a:r>
                  <a:rPr lang="en-US" altLang="zh-CN" dirty="0"/>
                  <a:t> increases, whereas</a:t>
                </a:r>
                <a14:m>
                  <m:oMath xmlns:m="http://schemas.openxmlformats.org/officeDocument/2006/math">
                    <m:r>
                      <a:rPr lang="en-US" altLang="zh-CN" b="0" i="0" smtClean="0">
                        <a:latin typeface="Cambria Math" panose="02040503050406030204" pitchFamily="18" charset="0"/>
                      </a:rPr>
                      <m:t> </m:t>
                    </m:r>
                    <m:r>
                      <a:rPr lang="zh-CN" altLang="en-US" i="1" smtClean="0">
                        <a:latin typeface="Cambria Math" panose="02040503050406030204" pitchFamily="18" charset="0"/>
                      </a:rPr>
                      <m:t>𝛽</m:t>
                    </m:r>
                  </m:oMath>
                </a14:m>
                <a:r>
                  <a:rPr lang="en-US" altLang="zh-CN" dirty="0"/>
                  <a:t> starts from 0.5 and converges to 0.65. </a:t>
                </a:r>
              </a:p>
              <a:p>
                <a:r>
                  <a:rPr lang="en-US" altLang="zh-CN" dirty="0"/>
                  <a:t>This observation means that the competition does not motivate good behaviors by nodes.</a:t>
                </a:r>
                <a:endParaRPr lang="zh-CN"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709760"/>
                <a:ext cx="5533585" cy="3550363"/>
              </a:xfrm>
              <a:blipFill>
                <a:blip r:embed="rId2"/>
                <a:stretch>
                  <a:fillRect l="-1542" t="-3265" r="-2753"/>
                </a:stretch>
              </a:blipFill>
            </p:spPr>
            <p:txBody>
              <a:bodyPr/>
              <a:lstStyle/>
              <a:p>
                <a:r>
                  <a:rPr lang="zh-CN" altLang="en-US">
                    <a:noFill/>
                  </a:rPr>
                  <a:t> </a:t>
                </a:r>
              </a:p>
            </p:txBody>
          </p:sp>
        </mc:Fallback>
      </mc:AlternateContent>
      <p:pic>
        <p:nvPicPr>
          <p:cNvPr id="5" name="Picture 4"/>
          <p:cNvPicPr>
            <a:picLocks noChangeAspect="1"/>
          </p:cNvPicPr>
          <p:nvPr/>
        </p:nvPicPr>
        <p:blipFill>
          <a:blip r:embed="rId3"/>
          <a:stretch>
            <a:fillRect/>
          </a:stretch>
        </p:blipFill>
        <p:spPr>
          <a:xfrm>
            <a:off x="5990785" y="2709760"/>
            <a:ext cx="3000794" cy="2810267"/>
          </a:xfrm>
          <a:prstGeom prst="rect">
            <a:avLst/>
          </a:prstGeom>
        </p:spPr>
      </p:pic>
    </p:spTree>
    <p:extLst>
      <p:ext uri="{BB962C8B-B14F-4D97-AF65-F5344CB8AC3E}">
        <p14:creationId xmlns:p14="http://schemas.microsoft.com/office/powerpoint/2010/main" val="3421333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Numerical Study</a:t>
            </a:r>
            <a:endParaRPr lang="zh-CN" altLang="en-US" dirty="0"/>
          </a:p>
        </p:txBody>
      </p:sp>
      <p:sp>
        <p:nvSpPr>
          <p:cNvPr id="3" name="Content Placeholder 2"/>
          <p:cNvSpPr>
            <a:spLocks noGrp="1"/>
          </p:cNvSpPr>
          <p:nvPr>
            <p:ph idx="1"/>
          </p:nvPr>
        </p:nvSpPr>
        <p:spPr>
          <a:xfrm>
            <a:off x="457200" y="2414338"/>
            <a:ext cx="5533585" cy="3550363"/>
          </a:xfrm>
        </p:spPr>
        <p:txBody>
          <a:bodyPr>
            <a:noAutofit/>
          </a:bodyPr>
          <a:lstStyle/>
          <a:p>
            <a:r>
              <a:rPr lang="en-US" altLang="zh-CN" sz="2400" dirty="0"/>
              <a:t>The influences of the system maneuver </a:t>
            </a:r>
            <a:r>
              <a:rPr lang="en-US" altLang="zh-CN" sz="2400" i="1" dirty="0"/>
              <a:t>r</a:t>
            </a:r>
            <a:r>
              <a:rPr lang="en-US" altLang="zh-CN" sz="2400" dirty="0"/>
              <a:t> on the controls and the states of a two-player game scenario. </a:t>
            </a:r>
          </a:p>
          <a:p>
            <a:r>
              <a:rPr lang="en-US" altLang="zh-CN" sz="2400" dirty="0"/>
              <a:t>The figure depicts the evolution progress of the states and the controls of two players with </a:t>
            </a:r>
            <a:r>
              <a:rPr lang="en-US" altLang="zh-CN" sz="2400" i="1" dirty="0"/>
              <a:t>r</a:t>
            </a:r>
            <a:r>
              <a:rPr lang="en-US" altLang="zh-CN" sz="2400" dirty="0"/>
              <a:t> = 0.2 and </a:t>
            </a:r>
            <a:r>
              <a:rPr lang="en-US" altLang="zh-CN" sz="2400" i="1" dirty="0"/>
              <a:t>r</a:t>
            </a:r>
            <a:r>
              <a:rPr lang="en-US" altLang="zh-CN" sz="2400" dirty="0"/>
              <a:t> = 0.3.</a:t>
            </a:r>
          </a:p>
          <a:p>
            <a:r>
              <a:rPr lang="en-US" altLang="zh-CN" sz="2400" dirty="0"/>
              <a:t>We can see that the higher system maneuver comes with the lower negative activity rate in social trust games.</a:t>
            </a:r>
            <a:endParaRPr lang="zh-CN" altLang="en-US" sz="2400" dirty="0"/>
          </a:p>
        </p:txBody>
      </p:sp>
      <p:pic>
        <p:nvPicPr>
          <p:cNvPr id="4" name="Picture 3"/>
          <p:cNvPicPr>
            <a:picLocks noChangeAspect="1"/>
          </p:cNvPicPr>
          <p:nvPr/>
        </p:nvPicPr>
        <p:blipFill>
          <a:blip r:embed="rId2"/>
          <a:stretch>
            <a:fillRect/>
          </a:stretch>
        </p:blipFill>
        <p:spPr>
          <a:xfrm>
            <a:off x="5619258" y="2794017"/>
            <a:ext cx="3524742" cy="3381847"/>
          </a:xfrm>
          <a:prstGeom prst="rect">
            <a:avLst/>
          </a:prstGeom>
        </p:spPr>
      </p:pic>
    </p:spTree>
    <p:extLst>
      <p:ext uri="{BB962C8B-B14F-4D97-AF65-F5344CB8AC3E}">
        <p14:creationId xmlns:p14="http://schemas.microsoft.com/office/powerpoint/2010/main" val="353127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a:t>We investigate </a:t>
            </a:r>
            <a:r>
              <a:rPr lang="en-US" altLang="zh-CN" b="1" i="1" dirty="0"/>
              <a:t>social trust </a:t>
            </a:r>
            <a:r>
              <a:rPr lang="en-US" altLang="zh-CN" dirty="0"/>
              <a:t>and its impact on the malicious information dissemination in SNSs.</a:t>
            </a:r>
          </a:p>
          <a:p>
            <a:r>
              <a:rPr lang="en-US" altLang="zh-CN" dirty="0"/>
              <a:t>We propose a general framework to model the social trust using the frequency of interactions in the SNSs. Based on this model, we gain the insight for the administrators of SNSs to control the overall malicious activity.</a:t>
            </a:r>
          </a:p>
          <a:p>
            <a:r>
              <a:rPr lang="en-US" altLang="zh-CN" dirty="0"/>
              <a:t>Extensive numerical studies further verify our </a:t>
            </a:r>
            <a:r>
              <a:rPr lang="en-US" altLang="zh-CN"/>
              <a:t>analytical results.</a:t>
            </a:r>
            <a:endParaRPr lang="zh-CN" altLang="en-US" dirty="0"/>
          </a:p>
        </p:txBody>
      </p:sp>
    </p:spTree>
    <p:extLst>
      <p:ext uri="{BB962C8B-B14F-4D97-AF65-F5344CB8AC3E}">
        <p14:creationId xmlns:p14="http://schemas.microsoft.com/office/powerpoint/2010/main" val="184150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7638"/>
            <a:ext cx="8229600" cy="833193"/>
          </a:xfrm>
        </p:spPr>
        <p:txBody>
          <a:bodyPr/>
          <a:lstStyle/>
          <a:p>
            <a:r>
              <a:rPr lang="en-US" dirty="0"/>
              <a:t>Background</a:t>
            </a:r>
          </a:p>
        </p:txBody>
      </p:sp>
      <p:sp>
        <p:nvSpPr>
          <p:cNvPr id="3" name="Content Placeholder 2"/>
          <p:cNvSpPr>
            <a:spLocks noGrp="1"/>
          </p:cNvSpPr>
          <p:nvPr>
            <p:ph idx="1"/>
          </p:nvPr>
        </p:nvSpPr>
        <p:spPr>
          <a:xfrm>
            <a:off x="457200" y="2447778"/>
            <a:ext cx="8229600" cy="3453301"/>
          </a:xfrm>
        </p:spPr>
        <p:txBody>
          <a:bodyPr/>
          <a:lstStyle/>
          <a:p>
            <a:r>
              <a:rPr lang="en-US" dirty="0"/>
              <a:t>Prevailing usage of Social Network Sites (SNSs)</a:t>
            </a:r>
          </a:p>
          <a:p>
            <a:pPr lvl="1"/>
            <a:r>
              <a:rPr lang="en-US" dirty="0"/>
              <a:t> Facebook, Twitter, Google+…</a:t>
            </a:r>
          </a:p>
          <a:p>
            <a:r>
              <a:rPr lang="en-US" dirty="0"/>
              <a:t>But also attract malicious activities …</a:t>
            </a:r>
          </a:p>
          <a:p>
            <a:pPr lvl="1"/>
            <a:r>
              <a:rPr lang="en-US" dirty="0"/>
              <a:t>spam, click fraud, identity theft and phishing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9548"/>
            <a:ext cx="8229600" cy="1143000"/>
          </a:xfrm>
        </p:spPr>
        <p:txBody>
          <a:bodyPr/>
          <a:lstStyle/>
          <a:p>
            <a:r>
              <a:rPr lang="en-US" altLang="zh-CN" dirty="0"/>
              <a:t>Thank you!</a:t>
            </a:r>
            <a:endParaRPr lang="zh-CN" altLang="en-US" dirty="0"/>
          </a:p>
        </p:txBody>
      </p:sp>
      <p:sp>
        <p:nvSpPr>
          <p:cNvPr id="3" name="Content Placeholder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16063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7638"/>
            <a:ext cx="8229600" cy="987937"/>
          </a:xfrm>
        </p:spPr>
        <p:txBody>
          <a:bodyPr/>
          <a:lstStyle/>
          <a:p>
            <a:r>
              <a:rPr lang="en-US" dirty="0"/>
              <a:t>Social Trust</a:t>
            </a:r>
          </a:p>
        </p:txBody>
      </p:sp>
      <p:sp>
        <p:nvSpPr>
          <p:cNvPr id="3" name="Content Placeholder 2"/>
          <p:cNvSpPr>
            <a:spLocks noGrp="1"/>
          </p:cNvSpPr>
          <p:nvPr>
            <p:ph idx="1"/>
          </p:nvPr>
        </p:nvSpPr>
        <p:spPr>
          <a:xfrm>
            <a:off x="457200" y="2405576"/>
            <a:ext cx="8229600" cy="3720588"/>
          </a:xfrm>
        </p:spPr>
        <p:txBody>
          <a:bodyPr>
            <a:normAutofit fontScale="92500" lnSpcReduction="10000"/>
          </a:bodyPr>
          <a:lstStyle/>
          <a:p>
            <a:r>
              <a:rPr lang="en-US" sz="2800" dirty="0"/>
              <a:t>The confidence that a node will behave in an expected way in a social network</a:t>
            </a:r>
          </a:p>
          <a:p>
            <a:r>
              <a:rPr lang="en-US" sz="2800" dirty="0"/>
              <a:t>Determined by its frequency of non-malicious interactions with other nodes</a:t>
            </a:r>
          </a:p>
          <a:p>
            <a:pPr lvl="1"/>
            <a:r>
              <a:rPr lang="en-US" dirty="0"/>
              <a:t> </a:t>
            </a:r>
            <a:r>
              <a:rPr lang="en-US" sz="2400" dirty="0"/>
              <a:t>a positive interaction, e.g., posing a trustworthy news, will improve the social trust of the node leading to larger influence for information dissemination</a:t>
            </a:r>
          </a:p>
          <a:p>
            <a:pPr lvl="1"/>
            <a:r>
              <a:rPr lang="en-US" sz="2400" dirty="0"/>
              <a:t> a negative interaction, maliciously spreading a rumor, will result in a degradation in the trust and hurting its potential of information dissemination in the future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3404"/>
            <a:ext cx="8229600" cy="987937"/>
          </a:xfrm>
        </p:spPr>
        <p:txBody>
          <a:bodyPr/>
          <a:lstStyle/>
          <a:p>
            <a:r>
              <a:rPr lang="en-US" dirty="0"/>
              <a:t>Social Trust</a:t>
            </a:r>
          </a:p>
        </p:txBody>
      </p:sp>
      <p:sp>
        <p:nvSpPr>
          <p:cNvPr id="3" name="Content Placeholder 2"/>
          <p:cNvSpPr>
            <a:spLocks noGrp="1"/>
          </p:cNvSpPr>
          <p:nvPr>
            <p:ph idx="1"/>
          </p:nvPr>
        </p:nvSpPr>
        <p:spPr>
          <a:xfrm>
            <a:off x="457200" y="1714657"/>
            <a:ext cx="8229600" cy="3720588"/>
          </a:xfrm>
        </p:spPr>
        <p:txBody>
          <a:bodyPr>
            <a:noAutofit/>
          </a:bodyPr>
          <a:lstStyle/>
          <a:p>
            <a:r>
              <a:rPr lang="en-US" sz="2800" dirty="0"/>
              <a:t>The confidence that a node will behave in an expected way in a social network</a:t>
            </a:r>
          </a:p>
          <a:p>
            <a:r>
              <a:rPr lang="en-US" sz="2800" dirty="0"/>
              <a:t>Determined by its frequency of non-malicious interactions with other nodes</a:t>
            </a:r>
          </a:p>
          <a:p>
            <a:pPr lvl="1"/>
            <a:r>
              <a:rPr lang="en-US" sz="2400" dirty="0"/>
              <a:t>a positive interaction, e.g., posing a trustworthy news, will improve the social trust of the node leading to larger influence for information dissemination</a:t>
            </a:r>
          </a:p>
          <a:p>
            <a:pPr lvl="1"/>
            <a:r>
              <a:rPr lang="en-US" sz="2400" dirty="0"/>
              <a:t>a negative interaction, maliciously spreading a rumor, will result in a degradation in the trust and hurting his/her potential of information dissemination in the future</a:t>
            </a:r>
          </a:p>
        </p:txBody>
      </p:sp>
    </p:spTree>
    <p:extLst>
      <p:ext uri="{BB962C8B-B14F-4D97-AF65-F5344CB8AC3E}">
        <p14:creationId xmlns:p14="http://schemas.microsoft.com/office/powerpoint/2010/main" val="378401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3404"/>
            <a:ext cx="8229600" cy="987937"/>
          </a:xfrm>
        </p:spPr>
        <p:txBody>
          <a:bodyPr/>
          <a:lstStyle/>
          <a:p>
            <a:r>
              <a:rPr lang="en-US" dirty="0"/>
              <a:t>Social Trust</a:t>
            </a:r>
          </a:p>
        </p:txBody>
      </p:sp>
      <p:sp>
        <p:nvSpPr>
          <p:cNvPr id="3" name="Content Placeholder 2"/>
          <p:cNvSpPr>
            <a:spLocks noGrp="1"/>
          </p:cNvSpPr>
          <p:nvPr>
            <p:ph idx="1"/>
          </p:nvPr>
        </p:nvSpPr>
        <p:spPr>
          <a:xfrm>
            <a:off x="457200" y="1714657"/>
            <a:ext cx="8229600" cy="3720588"/>
          </a:xfrm>
        </p:spPr>
        <p:txBody>
          <a:bodyPr>
            <a:noAutofit/>
          </a:bodyPr>
          <a:lstStyle/>
          <a:p>
            <a:r>
              <a:rPr lang="en-US" sz="2800" dirty="0"/>
              <a:t>Malicious node aims to maximize its overall personal benefits over a long time span</a:t>
            </a:r>
          </a:p>
          <a:p>
            <a:r>
              <a:rPr lang="en-US" sz="2800" dirty="0"/>
              <a:t>A tradeoff between dynamically conducting positive and negative interactions with others</a:t>
            </a:r>
          </a:p>
          <a:p>
            <a:pPr lvl="1"/>
            <a:r>
              <a:rPr lang="en-US" sz="2400" dirty="0"/>
              <a:t>e.g., obtaining malicious gain through negative interactions while accumulating better trust by positive interactions for larger malicious gain later</a:t>
            </a:r>
            <a:endParaRPr lang="en-US" dirty="0"/>
          </a:p>
          <a:p>
            <a:r>
              <a:rPr lang="en-US" sz="2800" dirty="0"/>
              <a:t>To understand the malicious host's best action strategy towards this tradeoff, and to accordingly propose optimal system maneuver mechanism to confine the malicious activities in the social network</a:t>
            </a:r>
          </a:p>
        </p:txBody>
      </p:sp>
    </p:spTree>
    <p:extLst>
      <p:ext uri="{BB962C8B-B14F-4D97-AF65-F5344CB8AC3E}">
        <p14:creationId xmlns:p14="http://schemas.microsoft.com/office/powerpoint/2010/main" val="350288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7638"/>
            <a:ext cx="8229600" cy="987937"/>
          </a:xfrm>
        </p:spPr>
        <p:txBody>
          <a:bodyPr/>
          <a:lstStyle/>
          <a:p>
            <a:r>
              <a:rPr lang="en-US" dirty="0"/>
              <a:t>Social Trust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2405576"/>
                <a:ext cx="8229600" cy="3720588"/>
              </a:xfrm>
            </p:spPr>
            <p:txBody>
              <a:bodyPr>
                <a:normAutofit fontScale="92500" lnSpcReduction="20000"/>
              </a:bodyPr>
              <a:lstStyle/>
              <a:p>
                <a14:m>
                  <m:oMath xmlns:m="http://schemas.openxmlformats.org/officeDocument/2006/math">
                    <m:sSub>
                      <m:sSubPr>
                        <m:ctrlPr>
                          <a:rPr lang="en-US" altLang="zh-CN" sz="3000" i="1" smtClean="0">
                            <a:latin typeface="Cambria Math" panose="02040503050406030204" pitchFamily="18" charset="0"/>
                          </a:rPr>
                        </m:ctrlPr>
                      </m:sSubPr>
                      <m:e>
                        <m:r>
                          <a:rPr lang="en-US" altLang="zh-CN" sz="3000" b="0" i="1" smtClean="0">
                            <a:latin typeface="Cambria Math" panose="02040503050406030204" pitchFamily="18" charset="0"/>
                          </a:rPr>
                          <m:t>𝑋</m:t>
                        </m:r>
                      </m:e>
                      <m:sub>
                        <m:r>
                          <a:rPr lang="en-US" altLang="zh-CN" sz="3000" b="0" i="1" smtClean="0">
                            <a:latin typeface="Cambria Math" panose="02040503050406030204" pitchFamily="18" charset="0"/>
                          </a:rPr>
                          <m:t>𝑖</m:t>
                        </m:r>
                      </m:sub>
                    </m:sSub>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𝑡</m:t>
                    </m:r>
                    <m:r>
                      <a:rPr lang="en-US" altLang="zh-CN" sz="3000" b="0" i="1" smtClean="0">
                        <a:latin typeface="Cambria Math" panose="02040503050406030204" pitchFamily="18" charset="0"/>
                      </a:rPr>
                      <m:t>)</m:t>
                    </m:r>
                  </m:oMath>
                </a14:m>
                <a:r>
                  <a:rPr lang="en-US" sz="3000" dirty="0"/>
                  <a:t> is a random variable denotes the number of nodes that trust node </a:t>
                </a:r>
                <a:r>
                  <a:rPr lang="en-US" sz="3000" i="1" dirty="0" err="1"/>
                  <a:t>i</a:t>
                </a:r>
                <a:r>
                  <a:rPr lang="en-US" sz="3000" dirty="0"/>
                  <a:t> at time </a:t>
                </a:r>
                <a:r>
                  <a:rPr lang="en-US" sz="3000" i="1" dirty="0"/>
                  <a:t>t</a:t>
                </a:r>
                <a:r>
                  <a:rPr lang="en-US" sz="3000" dirty="0"/>
                  <a:t>. </a:t>
                </a:r>
                <a:r>
                  <a:rPr lang="en-US" sz="3000" i="1" dirty="0"/>
                  <a:t>N</a:t>
                </a:r>
                <a:r>
                  <a:rPr lang="en-US" sz="3000" dirty="0"/>
                  <a:t> denotes the total number of users in the social network.</a:t>
                </a:r>
              </a:p>
              <a:p>
                <a:r>
                  <a:rPr lang="en-US" sz="3000" dirty="0"/>
                  <a:t>Social trust </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a:rPr lang="en-US" altLang="zh-CN" b="0" i="1" smtClean="0">
                                  <a:latin typeface="Cambria Math" panose="02040503050406030204" pitchFamily="18" charset="0"/>
                                </a:rPr>
                                <m:t>𝑁</m:t>
                              </m:r>
                            </m:den>
                          </m:f>
                        </m:e>
                      </m:d>
                    </m:oMath>
                  </m:oMathPara>
                </a14:m>
                <a:endParaRPr lang="en-US" altLang="zh-CN" b="0" dirty="0"/>
              </a:p>
              <a:p>
                <a:pPr marL="457200" lvl="1" indent="0">
                  <a:buNone/>
                </a:pPr>
                <a:r>
                  <a:rPr lang="en-US" sz="3000" dirty="0"/>
                  <a:t>It evolves overtime, and its dynamics is determined by its initial value </a:t>
                </a:r>
                <a14:m>
                  <m:oMath xmlns:m="http://schemas.openxmlformats.org/officeDocument/2006/math">
                    <m:sSubSup>
                      <m:sSubSupPr>
                        <m:ctrlPr>
                          <a:rPr lang="en-US" altLang="zh-CN" sz="3000" i="1" smtClean="0">
                            <a:latin typeface="Cambria Math" panose="02040503050406030204" pitchFamily="18" charset="0"/>
                          </a:rPr>
                        </m:ctrlPr>
                      </m:sSubSupPr>
                      <m:e>
                        <m:r>
                          <a:rPr lang="en-US" altLang="zh-CN" sz="3000" b="0" i="1" smtClean="0">
                            <a:latin typeface="Cambria Math" panose="02040503050406030204" pitchFamily="18" charset="0"/>
                          </a:rPr>
                          <m:t>𝑥</m:t>
                        </m:r>
                      </m:e>
                      <m:sub>
                        <m:r>
                          <a:rPr lang="en-US" altLang="zh-CN" sz="3000" b="0" i="1" smtClean="0">
                            <a:latin typeface="Cambria Math" panose="02040503050406030204" pitchFamily="18" charset="0"/>
                          </a:rPr>
                          <m:t>𝑖</m:t>
                        </m:r>
                        <m:r>
                          <a:rPr lang="en-US" altLang="zh-CN" sz="3000" b="0" i="1" smtClean="0">
                            <a:latin typeface="Cambria Math" panose="02040503050406030204" pitchFamily="18" charset="0"/>
                          </a:rPr>
                          <m:t>0</m:t>
                        </m:r>
                      </m:sub>
                      <m:sup>
                        <m:r>
                          <a:rPr lang="en-US" altLang="zh-CN" sz="3000" b="0" i="1" smtClean="0">
                            <a:latin typeface="Cambria Math" panose="02040503050406030204" pitchFamily="18" charset="0"/>
                          </a:rPr>
                          <m:t> </m:t>
                        </m:r>
                      </m:sup>
                    </m:sSubSup>
                    <m:r>
                      <a:rPr lang="en-US" altLang="zh-CN" sz="3000" i="1" smtClean="0">
                        <a:latin typeface="Cambria Math" panose="02040503050406030204" pitchFamily="18" charset="0"/>
                        <a:ea typeface="Cambria Math" panose="02040503050406030204" pitchFamily="18" charset="0"/>
                      </a:rPr>
                      <m:t>∈</m:t>
                    </m:r>
                    <m:r>
                      <a:rPr lang="en-US" altLang="zh-CN" sz="3000" b="0" i="1" smtClean="0">
                        <a:latin typeface="Cambria Math" panose="02040503050406030204" pitchFamily="18" charset="0"/>
                        <a:ea typeface="Cambria Math" panose="02040503050406030204" pitchFamily="18" charset="0"/>
                      </a:rPr>
                      <m:t>[0, 1]</m:t>
                    </m:r>
                  </m:oMath>
                </a14:m>
                <a:r>
                  <a:rPr lang="en-US" sz="3000" dirty="0"/>
                  <a:t>, and its actions on disseminating trustable/malicious information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405576"/>
                <a:ext cx="8229600" cy="3720588"/>
              </a:xfrm>
              <a:blipFill>
                <a:blip r:embed="rId3"/>
                <a:stretch>
                  <a:fillRect l="-1333" t="-3770" r="-815" b="-1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892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0" y="1470711"/>
            <a:ext cx="8229600" cy="987937"/>
          </a:xfrm>
        </p:spPr>
        <p:txBody>
          <a:bodyPr>
            <a:noAutofit/>
          </a:bodyPr>
          <a:lstStyle/>
          <a:p>
            <a:r>
              <a:rPr lang="en-US" altLang="zh-CN" sz="3200" dirty="0"/>
              <a:t>Dynamics of Social Trust: Single Malicious Node</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3810" y="2444580"/>
                <a:ext cx="8229600" cy="3720588"/>
              </a:xfrm>
            </p:spPr>
            <p:txBody>
              <a:bodyPr>
                <a:normAutofit fontScale="92500" lnSpcReduction="20000"/>
              </a:bodyPr>
              <a:lstStyle/>
              <a:p>
                <a:r>
                  <a:rPr lang="en-US" sz="3000" dirty="0"/>
                  <a:t>Malicious nodes mix good content with bad to persistently make profits over a long time-span </a:t>
                </a:r>
              </a:p>
              <a:p>
                <a:r>
                  <a:rPr lang="en-US" sz="3000" dirty="0"/>
                  <a:t>Malicious node </a:t>
                </a:r>
                <a:r>
                  <a:rPr lang="en-US" sz="3000" i="1" dirty="0" err="1"/>
                  <a:t>i</a:t>
                </a:r>
                <a:r>
                  <a:rPr lang="en-US" sz="3000" i="1" dirty="0"/>
                  <a:t> </a:t>
                </a:r>
                <a:r>
                  <a:rPr lang="en-US" sz="3000" dirty="0"/>
                  <a:t>posts some content </a:t>
                </a:r>
                <a:r>
                  <a:rPr lang="en-US" sz="3000" i="1" dirty="0"/>
                  <a:t>c(t) </a:t>
                </a:r>
                <a:r>
                  <a:rPr lang="en-US" sz="3000" dirty="0"/>
                  <a:t>at time </a:t>
                </a:r>
                <a:r>
                  <a:rPr lang="en-US" sz="3000" i="1" dirty="0"/>
                  <a:t>t</a:t>
                </a:r>
                <a:r>
                  <a:rPr lang="en-US" sz="3000" dirty="0"/>
                  <a:t>. The impact of the content on the dynamics of social trust of </a:t>
                </a:r>
                <a:r>
                  <a:rPr lang="en-US" sz="3000" i="1" dirty="0" err="1"/>
                  <a:t>i</a:t>
                </a:r>
                <a:r>
                  <a:rPr lang="en-US" sz="3000" i="1" dirty="0"/>
                  <a:t> </a:t>
                </a:r>
                <a:r>
                  <a:rPr lang="en-US" sz="3000" dirty="0"/>
                  <a:t>is a pair of transition probabilities. </a:t>
                </a:r>
              </a:p>
              <a:p>
                <a:pPr lvl="1"/>
                <a:r>
                  <a:rPr lang="en-US" sz="2600" dirty="0"/>
                  <a:t>Let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𝑝</m:t>
                        </m:r>
                      </m:e>
                      <m:sub>
                        <m:r>
                          <a:rPr lang="en-US" altLang="zh-CN" sz="2600" b="0" i="1" smtClean="0">
                            <a:latin typeface="Cambria Math" panose="02040503050406030204" pitchFamily="18" charset="0"/>
                          </a:rPr>
                          <m:t>1</m:t>
                        </m:r>
                      </m:sub>
                    </m:sSub>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𝑐</m:t>
                        </m:r>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e>
                        </m:d>
                        <m:r>
                          <a:rPr lang="en-US" altLang="zh-CN" sz="2600" b="0" i="1" smtClean="0">
                            <a:latin typeface="Cambria Math" panose="02040503050406030204" pitchFamily="18" charset="0"/>
                          </a:rPr>
                          <m:t>, </m:t>
                        </m:r>
                        <m:r>
                          <a:rPr lang="zh-CN" altLang="en-US" sz="2600" b="0" i="1" smtClean="0">
                            <a:latin typeface="Cambria Math" panose="02040503050406030204" pitchFamily="18" charset="0"/>
                          </a:rPr>
                          <m:t>𝛿</m:t>
                        </m:r>
                      </m:e>
                    </m:d>
                  </m:oMath>
                </a14:m>
                <a:r>
                  <a:rPr lang="en-US" sz="2600" dirty="0"/>
                  <a:t> denote the probability that a node distrusting </a:t>
                </a:r>
                <a:r>
                  <a:rPr lang="en-US" sz="2600" i="1" dirty="0" err="1"/>
                  <a:t>i</a:t>
                </a:r>
                <a:r>
                  <a:rPr lang="en-US" sz="2600" dirty="0"/>
                  <a:t> at time </a:t>
                </a:r>
                <a:r>
                  <a:rPr lang="en-US" sz="2600" i="1" dirty="0"/>
                  <a:t>t </a:t>
                </a:r>
                <a:r>
                  <a:rPr lang="en-US" sz="2600" dirty="0"/>
                  <a:t>becomes trusting </a:t>
                </a:r>
                <a:r>
                  <a:rPr lang="en-US" sz="2600" i="1" dirty="0" err="1"/>
                  <a:t>i</a:t>
                </a:r>
                <a:r>
                  <a:rPr lang="en-US" sz="2600" i="1" dirty="0"/>
                  <a:t> </a:t>
                </a:r>
                <a:r>
                  <a:rPr lang="en-US" sz="2600" dirty="0"/>
                  <a:t>at time </a:t>
                </a:r>
                <a14:m>
                  <m:oMath xmlns:m="http://schemas.openxmlformats.org/officeDocument/2006/math">
                    <m:r>
                      <a:rPr lang="en-US" sz="2600" b="0" i="1" smtClean="0">
                        <a:latin typeface="Cambria Math" panose="02040503050406030204" pitchFamily="18" charset="0"/>
                      </a:rPr>
                      <m:t>𝑡</m:t>
                    </m:r>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𝛿</m:t>
                    </m:r>
                  </m:oMath>
                </a14:m>
                <a:r>
                  <a:rPr lang="en-US" sz="2600" dirty="0"/>
                  <a:t> after the content is posted for a small time period </a:t>
                </a:r>
                <a14:m>
                  <m:oMath xmlns:m="http://schemas.openxmlformats.org/officeDocument/2006/math">
                    <m:r>
                      <a:rPr lang="en-US" altLang="zh-CN" sz="2600" i="1">
                        <a:latin typeface="Cambria Math" panose="02040503050406030204" pitchFamily="18" charset="0"/>
                        <a:ea typeface="Cambria Math" panose="02040503050406030204" pitchFamily="18" charset="0"/>
                      </a:rPr>
                      <m:t>𝛿</m:t>
                    </m:r>
                  </m:oMath>
                </a14:m>
                <a:r>
                  <a:rPr lang="en-US" sz="2600" dirty="0"/>
                  <a:t>.</a:t>
                </a:r>
              </a:p>
              <a:p>
                <a:pPr lvl="1"/>
                <a:r>
                  <a:rPr lang="en-US" sz="2600" dirty="0"/>
                  <a:t>Similarly, let </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𝑝</m:t>
                        </m:r>
                      </m:e>
                      <m:sub>
                        <m:r>
                          <a:rPr lang="en-US" altLang="zh-CN" sz="2600" b="0" i="1" smtClean="0">
                            <a:latin typeface="Cambria Math" panose="02040503050406030204" pitchFamily="18" charset="0"/>
                          </a:rPr>
                          <m:t>2</m:t>
                        </m:r>
                      </m:sub>
                    </m:sSub>
                    <m:d>
                      <m:dPr>
                        <m:ctrlPr>
                          <a:rPr lang="en-US" altLang="zh-CN" sz="2600" i="1">
                            <a:latin typeface="Cambria Math" panose="02040503050406030204" pitchFamily="18" charset="0"/>
                          </a:rPr>
                        </m:ctrlPr>
                      </m:dPr>
                      <m:e>
                        <m:r>
                          <a:rPr lang="en-US" altLang="zh-CN" sz="2600" i="1">
                            <a:latin typeface="Cambria Math" panose="02040503050406030204" pitchFamily="18" charset="0"/>
                          </a:rPr>
                          <m:t>𝑐</m:t>
                        </m:r>
                        <m:d>
                          <m:dPr>
                            <m:ctrlPr>
                              <a:rPr lang="en-US" altLang="zh-CN" sz="2600" i="1">
                                <a:latin typeface="Cambria Math" panose="02040503050406030204" pitchFamily="18" charset="0"/>
                              </a:rPr>
                            </m:ctrlPr>
                          </m:dPr>
                          <m:e>
                            <m:r>
                              <a:rPr lang="en-US" altLang="zh-CN" sz="2600" i="1">
                                <a:latin typeface="Cambria Math" panose="02040503050406030204" pitchFamily="18" charset="0"/>
                              </a:rPr>
                              <m:t>𝑡</m:t>
                            </m:r>
                          </m:e>
                        </m:d>
                        <m:r>
                          <a:rPr lang="en-US" altLang="zh-CN" sz="2600" i="1">
                            <a:latin typeface="Cambria Math" panose="02040503050406030204" pitchFamily="18" charset="0"/>
                          </a:rPr>
                          <m:t>, </m:t>
                        </m:r>
                        <m:r>
                          <a:rPr lang="zh-CN" altLang="en-US" sz="2600" i="1">
                            <a:latin typeface="Cambria Math" panose="02040503050406030204" pitchFamily="18" charset="0"/>
                          </a:rPr>
                          <m:t>𝛿</m:t>
                        </m:r>
                      </m:e>
                    </m:d>
                  </m:oMath>
                </a14:m>
                <a:r>
                  <a:rPr lang="en-US" sz="2600" dirty="0"/>
                  <a:t> denote the probability that a node trusting </a:t>
                </a:r>
                <a:r>
                  <a:rPr lang="en-US" sz="2600" i="1" dirty="0" err="1"/>
                  <a:t>i</a:t>
                </a:r>
                <a:r>
                  <a:rPr lang="en-US" sz="2600" i="1" dirty="0"/>
                  <a:t> </a:t>
                </a:r>
                <a:r>
                  <a:rPr lang="en-US" sz="2600" dirty="0"/>
                  <a:t>at time </a:t>
                </a:r>
                <a:r>
                  <a:rPr lang="en-US" sz="2600" i="1" dirty="0"/>
                  <a:t>t</a:t>
                </a:r>
                <a:r>
                  <a:rPr lang="en-US" sz="2600" dirty="0"/>
                  <a:t> becomes distrusting </a:t>
                </a:r>
                <a:r>
                  <a:rPr lang="en-US" sz="2600" i="1" dirty="0" err="1"/>
                  <a:t>i</a:t>
                </a:r>
                <a:r>
                  <a:rPr lang="en-US" sz="2600" dirty="0"/>
                  <a:t> at time </a:t>
                </a:r>
                <a14:m>
                  <m:oMath xmlns:m="http://schemas.openxmlformats.org/officeDocument/2006/math">
                    <m:r>
                      <a:rPr lang="en-US" altLang="zh-CN" sz="2600" i="1">
                        <a:latin typeface="Cambria Math" panose="02040503050406030204" pitchFamily="18" charset="0"/>
                      </a:rPr>
                      <m:t>𝑡</m:t>
                    </m:r>
                    <m:r>
                      <a:rPr lang="en-US" altLang="zh-CN" sz="2600" i="1">
                        <a:latin typeface="Cambria Math" panose="02040503050406030204" pitchFamily="18" charset="0"/>
                      </a:rPr>
                      <m:t>+</m:t>
                    </m:r>
                    <m:r>
                      <a:rPr lang="en-US" altLang="zh-CN" sz="2600" i="1">
                        <a:latin typeface="Cambria Math" panose="02040503050406030204" pitchFamily="18" charset="0"/>
                        <a:ea typeface="Cambria Math" panose="02040503050406030204" pitchFamily="18" charset="0"/>
                      </a:rPr>
                      <m:t>𝛿</m:t>
                    </m:r>
                  </m:oMath>
                </a14:m>
                <a:r>
                  <a:rPr lang="en-US" altLang="zh-CN" sz="2600" dirty="0"/>
                  <a:t> </a:t>
                </a:r>
                <a:r>
                  <a:rPr lang="en-US" sz="2600" dirty="0"/>
                  <a:t>.</a:t>
                </a:r>
              </a:p>
              <a:p>
                <a:pPr lvl="1"/>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3810" y="2444580"/>
                <a:ext cx="8229600" cy="3720588"/>
              </a:xfrm>
              <a:blipFill>
                <a:blip r:embed="rId2"/>
                <a:stretch>
                  <a:fillRect l="-1333" t="-3607" r="-1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3720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0" y="1231560"/>
            <a:ext cx="8229600" cy="987937"/>
          </a:xfrm>
        </p:spPr>
        <p:txBody>
          <a:bodyPr>
            <a:noAutofit/>
          </a:bodyPr>
          <a:lstStyle/>
          <a:p>
            <a:r>
              <a:rPr lang="en-US" sz="3200" dirty="0"/>
              <a:t>Dynamics of Social Trust: Single Malicious Node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3810" y="2075622"/>
                <a:ext cx="8229600" cy="5605338"/>
              </a:xfrm>
            </p:spPr>
            <p:txBody>
              <a:bodyPr>
                <a:normAutofit/>
              </a:bodyPr>
              <a:lstStyle/>
              <a:p>
                <a:pPr marL="0" indent="0">
                  <a:buNone/>
                </a:pPr>
                <a:r>
                  <a:rPr lang="en-US" altLang="zh-CN" sz="2000" dirty="0"/>
                  <a:t>Assume the impact is independent across nodes, we have, </a:t>
                </a:r>
              </a:p>
              <a:p>
                <a:pPr marL="457200" lvl="1" indent="0">
                  <a:buNone/>
                </a:pPr>
                <a:r>
                  <a:rPr lang="en-US" altLang="zh-CN" sz="2000" dirty="0"/>
                  <a:t>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𝐸</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𝑖</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𝛿</m:t>
                                </m:r>
                              </m:e>
                            </m:d>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𝑖</m:t>
                                </m:r>
                              </m:sub>
                              <m:sup/>
                            </m:sSubSup>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𝑡</m:t>
                                </m:r>
                              </m:e>
                            </m:d>
                          </m:e>
                          <m:e>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𝑋</m:t>
                                </m:r>
                              </m:e>
                              <m:sub>
                                <m:r>
                                  <a:rPr lang="en-US" altLang="zh-CN" sz="1800" b="0" i="1" smtClean="0">
                                    <a:latin typeface="Cambria Math" panose="02040503050406030204" pitchFamily="18" charset="0"/>
                                  </a:rPr>
                                  <m:t>𝑖</m:t>
                                </m:r>
                              </m:sub>
                              <m:sup/>
                            </m:sSub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e>
                            </m:d>
                          </m:e>
                        </m:d>
                        <m:r>
                          <a:rPr lang="en-US" altLang="zh-CN" sz="1800" b="0" i="1" smtClean="0">
                            <a:latin typeface="Cambria Math" panose="02040503050406030204" pitchFamily="18" charset="0"/>
                          </a:rPr>
                          <m:t>= </m:t>
                        </m:r>
                        <m:r>
                          <a:rPr lang="en-US" altLang="zh-CN" sz="1800" i="1">
                            <a:latin typeface="Cambria Math" panose="02040503050406030204" pitchFamily="18" charset="0"/>
                          </a:rPr>
                          <m:t>𝑝</m:t>
                        </m:r>
                      </m:e>
                      <m:sub>
                        <m:r>
                          <a:rPr lang="en-US" altLang="zh-CN" sz="1800" i="1">
                            <a:latin typeface="Cambria Math" panose="02040503050406030204" pitchFamily="18" charset="0"/>
                          </a:rPr>
                          <m:t>1</m:t>
                        </m:r>
                      </m:sub>
                    </m:sSub>
                    <m:d>
                      <m:dPr>
                        <m:ctrlPr>
                          <a:rPr lang="en-US" altLang="zh-CN" sz="1800" i="1">
                            <a:latin typeface="Cambria Math" panose="02040503050406030204" pitchFamily="18" charset="0"/>
                          </a:rPr>
                        </m:ctrlPr>
                      </m:dPr>
                      <m:e>
                        <m:r>
                          <a:rPr lang="en-US" altLang="zh-CN" sz="1800" i="1">
                            <a:latin typeface="Cambria Math" panose="02040503050406030204" pitchFamily="18" charset="0"/>
                          </a:rPr>
                          <m:t>𝑐</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e>
                        </m:d>
                        <m:r>
                          <a:rPr lang="en-US" altLang="zh-CN" sz="1800" i="1">
                            <a:latin typeface="Cambria Math" panose="02040503050406030204" pitchFamily="18" charset="0"/>
                          </a:rPr>
                          <m:t>, </m:t>
                        </m:r>
                        <m:r>
                          <a:rPr lang="zh-CN" altLang="en-US" sz="1800" i="1">
                            <a:latin typeface="Cambria Math" panose="02040503050406030204" pitchFamily="18" charset="0"/>
                          </a:rPr>
                          <m:t>𝛿</m:t>
                        </m:r>
                      </m:e>
                    </m:d>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𝑋</m:t>
                            </m:r>
                          </m:e>
                          <m:sub>
                            <m:r>
                              <a:rPr lang="en-US" altLang="zh-CN" sz="1800" b="0" i="1" smtClean="0">
                                <a:latin typeface="Cambria Math" panose="02040503050406030204" pitchFamily="18" charset="0"/>
                              </a:rPr>
                              <m:t>𝑖</m:t>
                            </m:r>
                          </m:sub>
                          <m:sup/>
                        </m:sSub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e>
                        </m:d>
                      </m:e>
                    </m:d>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𝑝</m:t>
                        </m:r>
                      </m:e>
                      <m:sub>
                        <m:r>
                          <a:rPr lang="en-US" altLang="zh-CN" sz="1800" i="1">
                            <a:latin typeface="Cambria Math" panose="02040503050406030204" pitchFamily="18" charset="0"/>
                          </a:rPr>
                          <m:t>2</m:t>
                        </m:r>
                      </m:sub>
                    </m:sSub>
                    <m:d>
                      <m:dPr>
                        <m:ctrlPr>
                          <a:rPr lang="en-US" altLang="zh-CN" sz="1800" i="1">
                            <a:latin typeface="Cambria Math" panose="02040503050406030204" pitchFamily="18" charset="0"/>
                          </a:rPr>
                        </m:ctrlPr>
                      </m:dPr>
                      <m:e>
                        <m:r>
                          <a:rPr lang="en-US" altLang="zh-CN" sz="1800" i="1">
                            <a:latin typeface="Cambria Math" panose="02040503050406030204" pitchFamily="18" charset="0"/>
                          </a:rPr>
                          <m:t>𝑐</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e>
                        </m:d>
                        <m:r>
                          <a:rPr lang="en-US" altLang="zh-CN" sz="1800" i="1">
                            <a:latin typeface="Cambria Math" panose="02040503050406030204" pitchFamily="18" charset="0"/>
                          </a:rPr>
                          <m:t>, </m:t>
                        </m:r>
                        <m:r>
                          <a:rPr lang="zh-CN" altLang="en-US" sz="1800" i="1">
                            <a:latin typeface="Cambria Math" panose="02040503050406030204" pitchFamily="18" charset="0"/>
                          </a:rPr>
                          <m:t>𝛿</m:t>
                        </m:r>
                      </m:e>
                    </m:d>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oMath>
                </a14:m>
                <a:r>
                  <a:rPr lang="en-US" sz="1800" dirty="0"/>
                  <a:t>)</a:t>
                </a:r>
              </a:p>
              <a:p>
                <a:pPr marL="0" indent="0">
                  <a:buNone/>
                </a:pPr>
                <a:r>
                  <a:rPr lang="en-US" sz="2000" dirty="0"/>
                  <a:t>Taking the expectation (with respect to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up/>
                    </m:sSub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e>
                    </m:d>
                  </m:oMath>
                </a14:m>
                <a:r>
                  <a:rPr lang="en-US" sz="2000" dirty="0"/>
                  <a:t>) of both sides, </a:t>
                </a:r>
              </a:p>
              <a:p>
                <a:pPr marL="0" indent="0">
                  <a:buNone/>
                </a:pPr>
                <a:r>
                  <a:rPr lang="en-US" altLang="zh-CN" sz="2000" dirty="0"/>
                  <a:t>	</a:t>
                </a:r>
                <a14:m>
                  <m:oMath xmlns:m="http://schemas.openxmlformats.org/officeDocument/2006/math">
                    <m:sSub>
                      <m:sSubPr>
                        <m:ctrlPr>
                          <a:rPr lang="en-US" altLang="zh-CN" sz="1800" i="1">
                            <a:latin typeface="Cambria Math" panose="02040503050406030204" pitchFamily="18" charset="0"/>
                          </a:rPr>
                        </m:ctrlPr>
                      </m:sSub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r>
                              <a:rPr lang="en-US" altLang="zh-CN" sz="1800" i="1">
                                <a:latin typeface="Cambria Math" panose="02040503050406030204" pitchFamily="18" charset="0"/>
                              </a:rPr>
                              <m:t>+</m:t>
                            </m:r>
                            <m:r>
                              <a:rPr lang="zh-CN" altLang="en-US" sz="1800" i="1">
                                <a:latin typeface="Cambria Math" panose="02040503050406030204" pitchFamily="18" charset="0"/>
                              </a:rPr>
                              <m:t>𝛿</m:t>
                            </m:r>
                          </m:e>
                        </m:d>
                        <m:r>
                          <a:rPr lang="en-US" altLang="zh-CN"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up/>
                        </m:sSub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e>
                        </m:d>
                        <m:r>
                          <a:rPr lang="en-US" altLang="zh-CN" sz="1800" i="1">
                            <a:latin typeface="Cambria Math" panose="02040503050406030204" pitchFamily="18" charset="0"/>
                          </a:rPr>
                          <m:t>= </m:t>
                        </m:r>
                        <m:r>
                          <a:rPr lang="en-US" altLang="zh-CN" sz="1800" i="1">
                            <a:latin typeface="Cambria Math" panose="02040503050406030204" pitchFamily="18" charset="0"/>
                          </a:rPr>
                          <m:t>𝑝</m:t>
                        </m:r>
                      </m:e>
                      <m:sub>
                        <m:r>
                          <a:rPr lang="en-US" altLang="zh-CN" sz="1800" i="1">
                            <a:latin typeface="Cambria Math" panose="02040503050406030204" pitchFamily="18" charset="0"/>
                          </a:rPr>
                          <m:t>1</m:t>
                        </m:r>
                      </m:sub>
                    </m:sSub>
                    <m:d>
                      <m:dPr>
                        <m:ctrlPr>
                          <a:rPr lang="en-US" altLang="zh-CN" sz="1800" i="1">
                            <a:latin typeface="Cambria Math" panose="02040503050406030204" pitchFamily="18" charset="0"/>
                          </a:rPr>
                        </m:ctrlPr>
                      </m:dPr>
                      <m:e>
                        <m:r>
                          <a:rPr lang="en-US" altLang="zh-CN" sz="1800" i="1">
                            <a:latin typeface="Cambria Math" panose="02040503050406030204" pitchFamily="18" charset="0"/>
                          </a:rPr>
                          <m:t>𝑐</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e>
                        </m:d>
                        <m:r>
                          <a:rPr lang="en-US" altLang="zh-CN" sz="1800" i="1">
                            <a:latin typeface="Cambria Math" panose="02040503050406030204" pitchFamily="18" charset="0"/>
                          </a:rPr>
                          <m:t>, </m:t>
                        </m:r>
                        <m:r>
                          <a:rPr lang="zh-CN" altLang="en-US" sz="1800" i="1">
                            <a:latin typeface="Cambria Math" panose="02040503050406030204" pitchFamily="18" charset="0"/>
                          </a:rPr>
                          <m:t>𝛿</m:t>
                        </m:r>
                      </m:e>
                    </m:d>
                    <m:d>
                      <m:dPr>
                        <m:ctrlPr>
                          <a:rPr lang="en-US" altLang="zh-CN" sz="1800" i="1">
                            <a:latin typeface="Cambria Math" panose="02040503050406030204" pitchFamily="18" charset="0"/>
                          </a:rPr>
                        </m:ctrlPr>
                      </m:dPr>
                      <m:e>
                        <m:r>
                          <a:rPr lang="en-US" altLang="zh-CN" sz="1800" i="1">
                            <a:latin typeface="Cambria Math" panose="02040503050406030204" pitchFamily="18" charset="0"/>
                          </a:rPr>
                          <m:t>𝑁</m:t>
                        </m:r>
                        <m:r>
                          <a:rPr lang="en-US" altLang="zh-CN"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b="0" i="1" smtClean="0">
                                <a:latin typeface="Cambria Math" panose="02040503050406030204" pitchFamily="18" charset="0"/>
                              </a:rPr>
                              <m:t>𝑥</m:t>
                            </m:r>
                          </m:e>
                          <m:sub>
                            <m:r>
                              <a:rPr lang="en-US" altLang="zh-CN" sz="1800" i="1">
                                <a:latin typeface="Cambria Math" panose="02040503050406030204" pitchFamily="18" charset="0"/>
                              </a:rPr>
                              <m:t>𝑖</m:t>
                            </m:r>
                          </m:sub>
                          <m:sup/>
                        </m:sSub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e>
                        </m:d>
                      </m:e>
                    </m:d>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𝑝</m:t>
                        </m:r>
                      </m:e>
                      <m:sub>
                        <m:r>
                          <a:rPr lang="en-US" altLang="zh-CN" sz="1800" i="1">
                            <a:latin typeface="Cambria Math" panose="02040503050406030204" pitchFamily="18" charset="0"/>
                          </a:rPr>
                          <m:t>2</m:t>
                        </m:r>
                      </m:sub>
                    </m:sSub>
                    <m:d>
                      <m:dPr>
                        <m:ctrlPr>
                          <a:rPr lang="en-US" altLang="zh-CN" sz="1800" i="1">
                            <a:latin typeface="Cambria Math" panose="02040503050406030204" pitchFamily="18" charset="0"/>
                          </a:rPr>
                        </m:ctrlPr>
                      </m:dPr>
                      <m:e>
                        <m:r>
                          <a:rPr lang="en-US" altLang="zh-CN" sz="1800" i="1">
                            <a:latin typeface="Cambria Math" panose="02040503050406030204" pitchFamily="18" charset="0"/>
                          </a:rPr>
                          <m:t>𝑐</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e>
                        </m:d>
                        <m:r>
                          <a:rPr lang="en-US" altLang="zh-CN" sz="1800" i="1">
                            <a:latin typeface="Cambria Math" panose="02040503050406030204" pitchFamily="18" charset="0"/>
                          </a:rPr>
                          <m:t>, </m:t>
                        </m:r>
                        <m:r>
                          <a:rPr lang="zh-CN" altLang="en-US" sz="1800" i="1">
                            <a:latin typeface="Cambria Math" panose="02040503050406030204" pitchFamily="18" charset="0"/>
                          </a:rPr>
                          <m:t>𝛿</m:t>
                        </m:r>
                      </m:e>
                    </m:d>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r>
                      <a:rPr lang="en-US" altLang="zh-CN" sz="1800" i="1">
                        <a:latin typeface="Cambria Math" panose="02040503050406030204" pitchFamily="18" charset="0"/>
                      </a:rPr>
                      <m:t>𝑡</m:t>
                    </m:r>
                    <m:r>
                      <a:rPr lang="en-US" altLang="zh-CN" sz="1800" i="1">
                        <a:latin typeface="Cambria Math" panose="02040503050406030204" pitchFamily="18" charset="0"/>
                      </a:rPr>
                      <m:t>)</m:t>
                    </m:r>
                  </m:oMath>
                </a14:m>
                <a:r>
                  <a:rPr lang="en-US" altLang="zh-CN" sz="1800" dirty="0"/>
                  <a:t>)</a:t>
                </a:r>
              </a:p>
              <a:p>
                <a:pPr marL="0" indent="0">
                  <a:buNone/>
                </a:pPr>
                <a:r>
                  <a:rPr lang="en-US" altLang="zh-CN" sz="2000" dirty="0"/>
                  <a:t>Dividing both sides by</a:t>
                </a:r>
                <a14:m>
                  <m:oMath xmlns:m="http://schemas.openxmlformats.org/officeDocument/2006/math">
                    <m:r>
                      <a:rPr lang="en-US" altLang="zh-CN" sz="2000" b="0" i="0" smtClean="0">
                        <a:latin typeface="Cambria Math" panose="02040503050406030204" pitchFamily="18" charset="0"/>
                      </a:rPr>
                      <m:t> </m:t>
                    </m:r>
                    <m:r>
                      <a:rPr lang="zh-CN" altLang="en-US" sz="2000" i="1">
                        <a:latin typeface="Cambria Math" panose="02040503050406030204" pitchFamily="18" charset="0"/>
                      </a:rPr>
                      <m:t>𝛿</m:t>
                    </m:r>
                  </m:oMath>
                </a14:m>
                <a:r>
                  <a:rPr lang="en-US" altLang="zh-CN" sz="2000" dirty="0"/>
                  <a:t>  and let</a:t>
                </a:r>
                <a14:m>
                  <m:oMath xmlns:m="http://schemas.openxmlformats.org/officeDocument/2006/math">
                    <m:r>
                      <a:rPr lang="zh-CN" altLang="en-US" sz="2000" i="1">
                        <a:latin typeface="Cambria Math" panose="02040503050406030204" pitchFamily="18" charset="0"/>
                      </a:rPr>
                      <m:t>𝛿</m:t>
                    </m:r>
                    <m:r>
                      <a:rPr lang="en-US" altLang="zh-CN" sz="2000" b="0" i="1" smtClean="0">
                        <a:latin typeface="Cambria Math" panose="02040503050406030204" pitchFamily="18" charset="0"/>
                      </a:rPr>
                      <m:t>→0</m:t>
                    </m:r>
                    <m:r>
                      <a:rPr lang="en-US" altLang="zh-CN" sz="2000" b="0" i="0" smtClean="0">
                        <a:latin typeface="Cambria Math" panose="02040503050406030204" pitchFamily="18" charset="0"/>
                      </a:rPr>
                      <m:t> , </m:t>
                    </m:r>
                  </m:oMath>
                </a14:m>
                <a:r>
                  <a:rPr lang="en-US" altLang="zh-CN" sz="2000" dirty="0"/>
                  <a:t>we obtain the following dynamics of social trust of</a:t>
                </a:r>
                <a:r>
                  <a:rPr lang="en-US" altLang="zh-CN" sz="2000" i="1" dirty="0"/>
                  <a:t> I,</a:t>
                </a:r>
              </a:p>
              <a:p>
                <a:pPr marL="0" indent="0">
                  <a:buNone/>
                </a:pPr>
                <a:endParaRPr lang="en-US" altLang="zh-CN" sz="2000" i="1" dirty="0"/>
              </a:p>
              <a:p>
                <a:pPr marL="0" indent="0">
                  <a:buNone/>
                </a:pPr>
                <a:endParaRPr lang="en-US" altLang="zh-CN" sz="2000" i="1" dirty="0"/>
              </a:p>
              <a:p>
                <a:pPr marL="0" indent="0">
                  <a:buNone/>
                </a:pPr>
                <a14:m>
                  <m:oMath xmlns:m="http://schemas.openxmlformats.org/officeDocument/2006/math">
                    <m:r>
                      <a:rPr lang="zh-CN" altLang="en-US" sz="2000" i="1" dirty="0">
                        <a:latin typeface="Cambria Math" panose="02040503050406030204" pitchFamily="18" charset="0"/>
                      </a:rPr>
                      <m:t>𝛼</m:t>
                    </m:r>
                  </m:oMath>
                </a14:m>
                <a:r>
                  <a:rPr lang="en-US" altLang="zh-CN" sz="2000" dirty="0"/>
                  <a:t> and</a:t>
                </a:r>
                <a14:m>
                  <m:oMath xmlns:m="http://schemas.openxmlformats.org/officeDocument/2006/math">
                    <m:r>
                      <a:rPr lang="en-US" altLang="zh-CN" sz="2000" b="0" i="0" dirty="0" smtClean="0">
                        <a:latin typeface="Cambria Math" panose="02040503050406030204" pitchFamily="18" charset="0"/>
                      </a:rPr>
                      <m:t> </m:t>
                    </m:r>
                    <m:r>
                      <a:rPr lang="zh-CN" altLang="en-US" sz="2000" i="1" dirty="0">
                        <a:latin typeface="Cambria Math" panose="02040503050406030204" pitchFamily="18" charset="0"/>
                      </a:rPr>
                      <m:t>𝛽</m:t>
                    </m:r>
                  </m:oMath>
                </a14:m>
                <a:r>
                  <a:rPr lang="en-US" altLang="zh-CN" sz="2000" dirty="0"/>
                  <a:t> are considered as the strategy of node </a:t>
                </a:r>
                <a:r>
                  <a:rPr lang="en-US" altLang="zh-CN" sz="2000" i="1" dirty="0" err="1"/>
                  <a:t>i</a:t>
                </a:r>
                <a:r>
                  <a:rPr lang="en-US" altLang="zh-CN" sz="2000" i="1" dirty="0"/>
                  <a:t>.</a:t>
                </a:r>
                <a:r>
                  <a:rPr lang="en-US" altLang="zh-CN" sz="2000" dirty="0"/>
                  <a:t> </a:t>
                </a:r>
                <a14:m>
                  <m:oMath xmlns:m="http://schemas.openxmlformats.org/officeDocument/2006/math">
                    <m:r>
                      <a:rPr lang="zh-CN" altLang="en-US" sz="2000" i="1" dirty="0" smtClean="0">
                        <a:latin typeface="Cambria Math" panose="02040503050406030204" pitchFamily="18" charset="0"/>
                      </a:rPr>
                      <m:t>𝛼</m:t>
                    </m:r>
                    <m:r>
                      <a:rPr lang="en-US" altLang="zh-CN" sz="2000" b="0" i="1" dirty="0" smtClean="0">
                        <a:latin typeface="Cambria Math" panose="02040503050406030204" pitchFamily="18" charset="0"/>
                      </a:rPr>
                      <m:t> </m:t>
                    </m:r>
                  </m:oMath>
                </a14:m>
                <a:r>
                  <a:rPr lang="en-US" altLang="zh-CN" sz="2000" dirty="0"/>
                  <a:t>can be viewed as the social trust gained by posting trustable information that has positive response from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1 − </m:t>
                        </m:r>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up/>
                    </m:sSub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e>
                    </m:d>
                  </m:oMath>
                </a14:m>
                <a:r>
                  <a:rPr lang="en-US" altLang="zh-CN" sz="2000" dirty="0"/>
                  <a:t>; </a:t>
                </a:r>
                <a14:m>
                  <m:oMath xmlns:m="http://schemas.openxmlformats.org/officeDocument/2006/math">
                    <m:r>
                      <a:rPr lang="zh-CN" altLang="en-US" sz="2000" i="1" dirty="0" smtClean="0">
                        <a:latin typeface="Cambria Math" panose="02040503050406030204" pitchFamily="18" charset="0"/>
                      </a:rPr>
                      <m:t>𝛽</m:t>
                    </m:r>
                    <m:r>
                      <a:rPr lang="en-US" altLang="zh-CN" sz="2000" i="1" dirty="0">
                        <a:latin typeface="Cambria Math" panose="02040503050406030204" pitchFamily="18" charset="0"/>
                      </a:rPr>
                      <m:t> </m:t>
                    </m:r>
                  </m:oMath>
                </a14:m>
                <a:r>
                  <a:rPr lang="en-US" altLang="zh-CN" sz="2000" dirty="0"/>
                  <a:t>reflects the loss of social trust because of disseminating malicious content to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up/>
                    </m:sSub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e>
                    </m:d>
                    <m:r>
                      <a:rPr lang="en-US" altLang="zh-CN" sz="2000" b="0" i="1" smtClean="0">
                        <a:latin typeface="Cambria Math" panose="02040503050406030204" pitchFamily="18" charset="0"/>
                      </a:rPr>
                      <m:t>.</m:t>
                    </m:r>
                    <m:r>
                      <a:rPr lang="zh-CN" altLang="en-US" sz="2000" i="1" dirty="0" smtClean="0">
                        <a:latin typeface="Cambria Math" panose="02040503050406030204" pitchFamily="18" charset="0"/>
                      </a:rPr>
                      <m:t> </m:t>
                    </m:r>
                  </m:oMath>
                </a14:m>
                <a:r>
                  <a:rPr lang="en-US" altLang="zh-CN" sz="2000" dirty="0"/>
                  <a:t>We normalize them so that </a:t>
                </a:r>
                <a14:m>
                  <m:oMath xmlns:m="http://schemas.openxmlformats.org/officeDocument/2006/math">
                    <m:r>
                      <a:rPr lang="zh-CN" altLang="en-US" sz="2000" i="1" dirty="0">
                        <a:latin typeface="Cambria Math" panose="02040503050406030204" pitchFamily="18" charset="0"/>
                      </a:rPr>
                      <m:t>𝛼</m:t>
                    </m:r>
                    <m:r>
                      <a:rPr lang="en-US" altLang="zh-CN" sz="2000" b="0" i="1" dirty="0" smtClean="0">
                        <a:latin typeface="Cambria Math" panose="02040503050406030204" pitchFamily="18" charset="0"/>
                      </a:rPr>
                      <m:t>+ </m:t>
                    </m:r>
                    <m:r>
                      <a:rPr lang="zh-CN" altLang="en-US" sz="2000" b="0" i="1" dirty="0" smtClean="0">
                        <a:latin typeface="Cambria Math" panose="02040503050406030204" pitchFamily="18" charset="0"/>
                      </a:rPr>
                      <m:t>𝛽</m:t>
                    </m:r>
                    <m:r>
                      <a:rPr lang="en-US" altLang="zh-CN" sz="2000" b="0" i="1" dirty="0" smtClean="0">
                        <a:latin typeface="Cambria Math" panose="02040503050406030204" pitchFamily="18" charset="0"/>
                      </a:rPr>
                      <m:t>=1. </m:t>
                    </m:r>
                  </m:oMath>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3810" y="2075622"/>
                <a:ext cx="8229600" cy="5605338"/>
              </a:xfrm>
              <a:blipFill>
                <a:blip r:embed="rId2"/>
                <a:stretch>
                  <a:fillRect l="-815" t="-543" r="-1037"/>
                </a:stretch>
              </a:blipFill>
            </p:spPr>
            <p:txBody>
              <a:bodyPr/>
              <a:lstStyle/>
              <a:p>
                <a:r>
                  <a:rPr lang="zh-CN" altLang="en-US">
                    <a:noFill/>
                  </a:rPr>
                  <a:t> </a:t>
                </a:r>
              </a:p>
            </p:txBody>
          </p:sp>
        </mc:Fallback>
      </mc:AlternateContent>
      <p:pic>
        <p:nvPicPr>
          <p:cNvPr id="4" name="Picture 3"/>
          <p:cNvPicPr>
            <a:picLocks noChangeAspect="1"/>
          </p:cNvPicPr>
          <p:nvPr/>
        </p:nvPicPr>
        <p:blipFill>
          <a:blip r:embed="rId3"/>
          <a:stretch>
            <a:fillRect/>
          </a:stretch>
        </p:blipFill>
        <p:spPr>
          <a:xfrm>
            <a:off x="2372306" y="4188122"/>
            <a:ext cx="4286848" cy="762106"/>
          </a:xfrm>
          <a:prstGeom prst="rect">
            <a:avLst/>
          </a:prstGeom>
        </p:spPr>
      </p:pic>
      <p:pic>
        <p:nvPicPr>
          <p:cNvPr id="5" name="Picture 4"/>
          <p:cNvPicPr>
            <a:picLocks noChangeAspect="1"/>
          </p:cNvPicPr>
          <p:nvPr/>
        </p:nvPicPr>
        <p:blipFill>
          <a:blip r:embed="rId4"/>
          <a:stretch>
            <a:fillRect/>
          </a:stretch>
        </p:blipFill>
        <p:spPr>
          <a:xfrm>
            <a:off x="1815015" y="4950228"/>
            <a:ext cx="5401429" cy="333422"/>
          </a:xfrm>
          <a:prstGeom prst="rect">
            <a:avLst/>
          </a:prstGeom>
        </p:spPr>
      </p:pic>
    </p:spTree>
    <p:extLst>
      <p:ext uri="{BB962C8B-B14F-4D97-AF65-F5344CB8AC3E}">
        <p14:creationId xmlns:p14="http://schemas.microsoft.com/office/powerpoint/2010/main" val="347696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4080"/>
            <a:ext cx="8229600" cy="987937"/>
          </a:xfrm>
        </p:spPr>
        <p:txBody>
          <a:bodyPr/>
          <a:lstStyle/>
          <a:p>
            <a:r>
              <a:rPr lang="en-US" dirty="0"/>
              <a:t>Multiple Malicious Nodes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2067948"/>
                <a:ext cx="8229600" cy="4290647"/>
              </a:xfrm>
            </p:spPr>
            <p:txBody>
              <a:bodyPr>
                <a:normAutofit fontScale="70000" lnSpcReduction="20000"/>
              </a:bodyPr>
              <a:lstStyle/>
              <a:p>
                <a:r>
                  <a:rPr lang="en-US" sz="3100" b="1" dirty="0"/>
                  <a:t>Budget of attention</a:t>
                </a:r>
                <a:r>
                  <a:rPr lang="en-US" sz="3100" dirty="0"/>
                  <a:t>: a constrained rate of a user that quantifies all kinds of its positive actions, which exclusively happen in continuous time at a social network site.</a:t>
                </a:r>
              </a:p>
              <a:p>
                <a:pPr lvl="1"/>
                <a:r>
                  <a:rPr lang="en-US" sz="2900" dirty="0"/>
                  <a:t>a user cannot click “</a:t>
                </a:r>
                <a:r>
                  <a:rPr lang="en-US" altLang="zh-CN" sz="2900" dirty="0"/>
                  <a:t>l</a:t>
                </a:r>
                <a:r>
                  <a:rPr lang="en-US" sz="2900" dirty="0"/>
                  <a:t>ike” for two separate posts concurrently at exactly the same time.</a:t>
                </a:r>
              </a:p>
              <a:p>
                <a:pPr lvl="1"/>
                <a:r>
                  <a:rPr lang="en-US" sz="2900" dirty="0"/>
                  <a:t>malicious nodes have to compete with each other to gain social trust from their potential victims to maximize their individual profits</a:t>
                </a:r>
              </a:p>
              <a:p>
                <a:r>
                  <a:rPr lang="en-US" sz="2900" dirty="0"/>
                  <a:t>The dynamics of node </a:t>
                </a:r>
                <a:r>
                  <a:rPr lang="en-US" sz="2900" i="1" dirty="0"/>
                  <a:t>i</a:t>
                </a:r>
                <a:r>
                  <a:rPr lang="en-US" sz="2900" dirty="0"/>
                  <a:t>'s social trust should consider the joint actions of all the malicious nodes, </a:t>
                </a:r>
              </a:p>
              <a:p>
                <a:endParaRPr lang="en-US" sz="2400" dirty="0"/>
              </a:p>
              <a:p>
                <a:pPr marL="0" indent="0">
                  <a:buNone/>
                </a:pPr>
                <a:endParaRPr lang="en-US" altLang="zh-CN" sz="2400" i="1" dirty="0">
                  <a:latin typeface="Cambria Math" panose="02040503050406030204" pitchFamily="18" charset="0"/>
                </a:endParaRPr>
              </a:p>
              <a:p>
                <a:pPr marL="0" indent="0">
                  <a:buNone/>
                </a:pPr>
                <a:endParaRPr lang="en-US" altLang="zh-CN" sz="2400" i="1" dirty="0">
                  <a:latin typeface="Cambria Math" panose="02040503050406030204" pitchFamily="18" charset="0"/>
                </a:endParaRPr>
              </a:p>
              <a:p>
                <a:pPr marL="0" indent="0">
                  <a:buNone/>
                </a:pPr>
                <a:endParaRPr lang="en-US" altLang="zh-CN" sz="2400" i="1" dirty="0">
                  <a:latin typeface="Cambria Math" panose="02040503050406030204" pitchFamily="18" charset="0"/>
                </a:endParaRPr>
              </a:p>
              <a:p>
                <a:pPr marL="0" indent="0">
                  <a:buNone/>
                </a:pPr>
                <a14:m>
                  <m:oMath xmlns:m="http://schemas.openxmlformats.org/officeDocument/2006/math">
                    <m:sSub>
                      <m:sSubPr>
                        <m:ctrlPr>
                          <a:rPr lang="en-US" altLang="zh-CN" sz="2900" i="1" smtClean="0">
                            <a:latin typeface="Cambria Math" panose="02040503050406030204" pitchFamily="18" charset="0"/>
                          </a:rPr>
                        </m:ctrlPr>
                      </m:sSubPr>
                      <m:e>
                        <m:r>
                          <m:rPr>
                            <m:sty m:val="p"/>
                          </m:rPr>
                          <a:rPr lang="el-GR" altLang="zh-CN" sz="2900" i="1" smtClean="0">
                            <a:latin typeface="Cambria Math" panose="02040503050406030204" pitchFamily="18" charset="0"/>
                            <a:ea typeface="Cambria Math" panose="02040503050406030204" pitchFamily="18" charset="0"/>
                          </a:rPr>
                          <m:t>Σ</m:t>
                        </m:r>
                      </m:e>
                      <m:sub>
                        <m:r>
                          <a:rPr lang="en-US" altLang="zh-CN" sz="2900" b="0" i="1" smtClean="0">
                            <a:latin typeface="Cambria Math" panose="02040503050406030204" pitchFamily="18" charset="0"/>
                          </a:rPr>
                          <m:t>𝑗</m:t>
                        </m:r>
                        <m:r>
                          <a:rPr lang="en-US" altLang="zh-CN" sz="2900" b="0" i="1" smtClean="0">
                            <a:latin typeface="Cambria Math" panose="02040503050406030204" pitchFamily="18" charset="0"/>
                            <a:ea typeface="Cambria Math" panose="02040503050406030204" pitchFamily="18" charset="0"/>
                          </a:rPr>
                          <m:t>∈−</m:t>
                        </m:r>
                        <m:r>
                          <a:rPr lang="en-US" altLang="zh-CN" sz="2900" b="0" i="1" smtClean="0">
                            <a:latin typeface="Cambria Math" panose="02040503050406030204" pitchFamily="18" charset="0"/>
                            <a:ea typeface="Cambria Math" panose="02040503050406030204" pitchFamily="18" charset="0"/>
                          </a:rPr>
                          <m:t>𝑖</m:t>
                        </m:r>
                      </m:sub>
                    </m:sSub>
                    <m:sSub>
                      <m:sSubPr>
                        <m:ctrlPr>
                          <a:rPr lang="el-GR" altLang="zh-CN" sz="2900" i="1" smtClean="0">
                            <a:latin typeface="Cambria Math" panose="02040503050406030204" pitchFamily="18" charset="0"/>
                            <a:ea typeface="Cambria Math" panose="02040503050406030204" pitchFamily="18" charset="0"/>
                          </a:rPr>
                        </m:ctrlPr>
                      </m:sSubPr>
                      <m:e>
                        <m:r>
                          <a:rPr lang="zh-CN" altLang="el-GR" sz="2900" i="1" smtClean="0">
                            <a:latin typeface="Cambria Math" panose="02040503050406030204" pitchFamily="18" charset="0"/>
                            <a:ea typeface="Cambria Math" panose="02040503050406030204" pitchFamily="18" charset="0"/>
                          </a:rPr>
                          <m:t>𝛼</m:t>
                        </m:r>
                      </m:e>
                      <m:sub>
                        <m:r>
                          <a:rPr lang="en-US" altLang="zh-CN" sz="2900" b="0" i="1" smtClean="0">
                            <a:latin typeface="Cambria Math" panose="02040503050406030204" pitchFamily="18" charset="0"/>
                            <a:ea typeface="Cambria Math" panose="02040503050406030204" pitchFamily="18" charset="0"/>
                          </a:rPr>
                          <m:t>𝑗</m:t>
                        </m:r>
                      </m:sub>
                    </m:sSub>
                    <m:r>
                      <a:rPr lang="en-US" altLang="zh-CN" sz="2900" b="0" i="1" smtClean="0">
                        <a:latin typeface="Cambria Math" panose="02040503050406030204" pitchFamily="18" charset="0"/>
                        <a:ea typeface="Cambria Math" panose="02040503050406030204" pitchFamily="18" charset="0"/>
                      </a:rPr>
                      <m:t>(</m:t>
                    </m:r>
                    <m:r>
                      <a:rPr lang="en-US" altLang="zh-CN" sz="2900" b="0" i="1" smtClean="0">
                        <a:latin typeface="Cambria Math" panose="02040503050406030204" pitchFamily="18" charset="0"/>
                        <a:ea typeface="Cambria Math" panose="02040503050406030204" pitchFamily="18" charset="0"/>
                      </a:rPr>
                      <m:t>𝑡</m:t>
                    </m:r>
                    <m:r>
                      <a:rPr lang="en-US" altLang="zh-CN" sz="2900" b="0" i="1" smtClean="0">
                        <a:latin typeface="Cambria Math" panose="02040503050406030204" pitchFamily="18" charset="0"/>
                        <a:ea typeface="Cambria Math" panose="02040503050406030204" pitchFamily="18" charset="0"/>
                      </a:rPr>
                      <m:t>)</m:t>
                    </m:r>
                    <m:sSub>
                      <m:sSubPr>
                        <m:ctrlPr>
                          <a:rPr lang="en-US" altLang="zh-CN" sz="2900" b="0" i="1" smtClean="0">
                            <a:latin typeface="Cambria Math" panose="02040503050406030204" pitchFamily="18" charset="0"/>
                            <a:ea typeface="Cambria Math" panose="02040503050406030204" pitchFamily="18" charset="0"/>
                          </a:rPr>
                        </m:ctrlPr>
                      </m:sSubPr>
                      <m:e>
                        <m:r>
                          <a:rPr lang="en-US" altLang="zh-CN" sz="2900" b="0" i="1" smtClean="0">
                            <a:latin typeface="Cambria Math" panose="02040503050406030204" pitchFamily="18" charset="0"/>
                            <a:ea typeface="Cambria Math" panose="02040503050406030204" pitchFamily="18" charset="0"/>
                          </a:rPr>
                          <m:t>𝑥</m:t>
                        </m:r>
                      </m:e>
                      <m:sub>
                        <m:r>
                          <a:rPr lang="en-US" altLang="zh-CN" sz="2900" b="0" i="1" smtClean="0">
                            <a:latin typeface="Cambria Math" panose="02040503050406030204" pitchFamily="18" charset="0"/>
                            <a:ea typeface="Cambria Math" panose="02040503050406030204" pitchFamily="18" charset="0"/>
                          </a:rPr>
                          <m:t>𝑖</m:t>
                        </m:r>
                      </m:sub>
                    </m:sSub>
                  </m:oMath>
                </a14:m>
                <a:r>
                  <a:rPr lang="en-US" sz="2900" dirty="0"/>
                  <a:t>(t) denotes the accumulated loss rate of social trust, that is obtained by other malicious nodes      </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067948"/>
                <a:ext cx="8229600" cy="4290647"/>
              </a:xfrm>
              <a:blipFill>
                <a:blip r:embed="rId2"/>
                <a:stretch>
                  <a:fillRect l="-815" t="-2415" r="-1333"/>
                </a:stretch>
              </a:blipFill>
            </p:spPr>
            <p:txBody>
              <a:bodyPr/>
              <a:lstStyle/>
              <a:p>
                <a:r>
                  <a:rPr lang="zh-CN" altLang="en-US">
                    <a:noFill/>
                  </a:rPr>
                  <a:t> </a:t>
                </a:r>
              </a:p>
            </p:txBody>
          </p:sp>
        </mc:Fallback>
      </mc:AlternateContent>
      <p:pic>
        <p:nvPicPr>
          <p:cNvPr id="4" name="Picture 3"/>
          <p:cNvPicPr>
            <a:picLocks noChangeAspect="1"/>
          </p:cNvPicPr>
          <p:nvPr/>
        </p:nvPicPr>
        <p:blipFill>
          <a:blip r:embed="rId3"/>
          <a:stretch>
            <a:fillRect/>
          </a:stretch>
        </p:blipFill>
        <p:spPr>
          <a:xfrm>
            <a:off x="1800665" y="4656280"/>
            <a:ext cx="5323948" cy="914528"/>
          </a:xfrm>
          <a:prstGeom prst="rect">
            <a:avLst/>
          </a:prstGeom>
        </p:spPr>
      </p:pic>
    </p:spTree>
    <p:extLst>
      <p:ext uri="{BB962C8B-B14F-4D97-AF65-F5344CB8AC3E}">
        <p14:creationId xmlns:p14="http://schemas.microsoft.com/office/powerpoint/2010/main" val="2342765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1143</Words>
  <Application>Microsoft Office PowerPoint</Application>
  <PresentationFormat>On-screen Show (4:3)</PresentationFormat>
  <Paragraphs>118</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等线</vt:lpstr>
      <vt:lpstr>宋体</vt:lpstr>
      <vt:lpstr>Arial</vt:lpstr>
      <vt:lpstr>Calibri</vt:lpstr>
      <vt:lpstr>Cambria Math</vt:lpstr>
      <vt:lpstr>Office Theme</vt:lpstr>
      <vt:lpstr>Trust Exploitation and Attention Competition: A Game Theoretical Model</vt:lpstr>
      <vt:lpstr>Background</vt:lpstr>
      <vt:lpstr>Social Trust</vt:lpstr>
      <vt:lpstr>Social Trust</vt:lpstr>
      <vt:lpstr>Social Trust</vt:lpstr>
      <vt:lpstr>Social Trust</vt:lpstr>
      <vt:lpstr>Dynamics of Social Trust: Single Malicious Node</vt:lpstr>
      <vt:lpstr>Dynamics of Social Trust: Single Malicious Node</vt:lpstr>
      <vt:lpstr>Multiple Malicious Nodes</vt:lpstr>
      <vt:lpstr>Payoff and Cost Functions for Malicious Nodes</vt:lpstr>
      <vt:lpstr>System Maneuver</vt:lpstr>
      <vt:lpstr>Social Trust Games</vt:lpstr>
      <vt:lpstr>Open-loop Nash Equilibrium</vt:lpstr>
      <vt:lpstr>Static Case</vt:lpstr>
      <vt:lpstr>Dynamic Case</vt:lpstr>
      <vt:lpstr>Numerical Study</vt:lpstr>
      <vt:lpstr>Numerical Study</vt:lpstr>
      <vt:lpstr>Numerical Study</vt:lpstr>
      <vt:lpstr>Summary</vt:lpstr>
      <vt:lpstr>Thank you!</vt:lpstr>
    </vt:vector>
  </TitlesOfParts>
  <Company>Alliant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Info</dc:creator>
  <cp:lastModifiedBy>符昊</cp:lastModifiedBy>
  <cp:revision>54</cp:revision>
  <dcterms:created xsi:type="dcterms:W3CDTF">2016-07-18T19:26:23Z</dcterms:created>
  <dcterms:modified xsi:type="dcterms:W3CDTF">2016-11-03T11:20:59Z</dcterms:modified>
</cp:coreProperties>
</file>