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65" r:id="rId2"/>
    <p:sldId id="266" r:id="rId3"/>
    <p:sldId id="267" r:id="rId4"/>
    <p:sldId id="268" r:id="rId5"/>
    <p:sldId id="273" r:id="rId6"/>
    <p:sldId id="269" r:id="rId7"/>
    <p:sldId id="274" r:id="rId8"/>
    <p:sldId id="270" r:id="rId9"/>
    <p:sldId id="271" r:id="rId10"/>
    <p:sldId id="275" r:id="rId11"/>
    <p:sldId id="272" r:id="rId12"/>
    <p:sldId id="276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14400" y="1346948"/>
            <a:ext cx="103632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14400" y="4282764"/>
            <a:ext cx="103632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14400" y="1484779"/>
            <a:ext cx="103632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9646373" y="4107023"/>
            <a:ext cx="12192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1012444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4800" b="1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DCA5A-583F-4B5E-B186-5569535A4D6B}" type="datetime1">
              <a:rPr lang="en-US" altLang="zh-TW" smtClean="0"/>
              <a:t>3/26/2025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83740" y="6272786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659041" y="4227195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941EBB71-52E6-65ED-11F4-7F7F8507779D}"/>
              </a:ext>
            </a:extLst>
          </p:cNvPr>
          <p:cNvGrpSpPr/>
          <p:nvPr userDrawn="1"/>
        </p:nvGrpSpPr>
        <p:grpSpPr>
          <a:xfrm>
            <a:off x="309364" y="5301327"/>
            <a:ext cx="4795649" cy="1311994"/>
            <a:chOff x="213733" y="5281852"/>
            <a:chExt cx="3596737" cy="1311994"/>
          </a:xfrm>
        </p:grpSpPr>
        <p:pic>
          <p:nvPicPr>
            <p:cNvPr id="15" name="圖片 14">
              <a:extLst>
                <a:ext uri="{FF2B5EF4-FFF2-40B4-BE49-F238E27FC236}">
                  <a16:creationId xmlns:a16="http://schemas.microsoft.com/office/drawing/2014/main" id="{5852338E-CC5D-D586-3674-136B887EEB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1535"/>
            <a:stretch/>
          </p:blipFill>
          <p:spPr>
            <a:xfrm>
              <a:off x="213733" y="5281852"/>
              <a:ext cx="2112218" cy="1283211"/>
            </a:xfrm>
            <a:prstGeom prst="rect">
              <a:avLst/>
            </a:prstGeom>
          </p:spPr>
        </p:pic>
        <p:pic>
          <p:nvPicPr>
            <p:cNvPr id="16" name="圖片 15">
              <a:extLst>
                <a:ext uri="{FF2B5EF4-FFF2-40B4-BE49-F238E27FC236}">
                  <a16:creationId xmlns:a16="http://schemas.microsoft.com/office/drawing/2014/main" id="{44852730-A117-8B41-05CF-D76DB861D0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11157" t="-1565"/>
            <a:stretch/>
          </p:blipFill>
          <p:spPr>
            <a:xfrm>
              <a:off x="2325951" y="5694119"/>
              <a:ext cx="1484519" cy="458675"/>
            </a:xfrm>
            <a:prstGeom prst="rect">
              <a:avLst/>
            </a:prstGeom>
          </p:spPr>
        </p:pic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5C2C0BBB-83CD-46A1-59A5-6C317ED6E9B4}"/>
                </a:ext>
              </a:extLst>
            </p:cNvPr>
            <p:cNvSpPr txBox="1"/>
            <p:nvPr/>
          </p:nvSpPr>
          <p:spPr>
            <a:xfrm>
              <a:off x="2679990" y="6316847"/>
              <a:ext cx="7764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>
                  <a:latin typeface="Century Gothic" panose="020B0502020202020204" pitchFamily="34" charset="0"/>
                  <a:ea typeface="STXihei" panose="02010600040101010101" pitchFamily="2" charset="-122"/>
                  <a:cs typeface="Microsoft Himalaya" panose="01010100010101010101" pitchFamily="2" charset="0"/>
                </a:rPr>
                <a:t>LYNCUS</a:t>
              </a:r>
              <a:endParaRPr lang="zh-TW" altLang="en-US" sz="1200">
                <a:latin typeface="Century Gothic" panose="020B0502020202020204" pitchFamily="34" charset="0"/>
                <a:ea typeface="STXihei" panose="02010600040101010101" pitchFamily="2" charset="-122"/>
                <a:cs typeface="Microsoft Himalaya" panose="01010100010101010101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41968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47442-E284-458B-B419-01C6ADB98D1A}" type="datetime1">
              <a:rPr lang="en-US" altLang="zh-TW" smtClean="0"/>
              <a:t>3/26/2025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075042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533400"/>
            <a:ext cx="2552700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1" y="533400"/>
            <a:ext cx="7505700" cy="56388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47442-E284-458B-B419-01C6ADB98D1A}" type="datetime1">
              <a:rPr lang="en-US" altLang="zh-TW" smtClean="0"/>
              <a:t>3/26/2025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950297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88019" y="836620"/>
            <a:ext cx="10390716" cy="81438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1968504" y="2349500"/>
            <a:ext cx="8352367" cy="3754438"/>
          </a:xfrm>
        </p:spPr>
        <p:txBody>
          <a:bodyPr/>
          <a:lstStyle/>
          <a:p>
            <a:pPr lvl="0"/>
            <a:r>
              <a:rPr lang="zh-TW" altLang="en-US" noProof="0"/>
              <a:t>按一下圖示以新增表格</a:t>
            </a:r>
          </a:p>
        </p:txBody>
      </p:sp>
      <p:sp>
        <p:nvSpPr>
          <p:cNvPr id="4" name="投影片編號版面配置區 4">
            <a:extLst>
              <a:ext uri="{FF2B5EF4-FFF2-40B4-BE49-F238E27FC236}">
                <a16:creationId xmlns:a16="http://schemas.microsoft.com/office/drawing/2014/main" id="{996A06F2-F574-4863-8516-906B55466BD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78698D-3DE3-4AB0-8B8D-476D6CC8FB0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  <p:sp>
        <p:nvSpPr>
          <p:cNvPr id="5" name="Rectangle 23">
            <a:extLst>
              <a:ext uri="{FF2B5EF4-FFF2-40B4-BE49-F238E27FC236}">
                <a16:creationId xmlns:a16="http://schemas.microsoft.com/office/drawing/2014/main" id="{0C5D45CB-ECC9-4A09-AC76-A0F2B0A2375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 kumimoji="0" sz="1200" b="1">
                <a:solidFill>
                  <a:schemeClr val="tx2"/>
                </a:solidFill>
                <a:latin typeface="Times New Roman" pitchFamily="18" charset="0"/>
                <a:ea typeface="SimHei" pitchFamily="2" charset="-122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33499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88019" y="836620"/>
            <a:ext cx="10390716" cy="81438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1968500" y="2349500"/>
            <a:ext cx="4074584" cy="37544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246289" y="2349500"/>
            <a:ext cx="4074583" cy="37544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投影片編號版面配置區 5">
            <a:extLst>
              <a:ext uri="{FF2B5EF4-FFF2-40B4-BE49-F238E27FC236}">
                <a16:creationId xmlns:a16="http://schemas.microsoft.com/office/drawing/2014/main" id="{BA27FEC8-7533-4BDA-A3F0-E89E755CB8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1A6BC7-8115-4F4E-AFFE-4CD1DE9C910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  <p:sp>
        <p:nvSpPr>
          <p:cNvPr id="6" name="Rectangle 23">
            <a:extLst>
              <a:ext uri="{FF2B5EF4-FFF2-40B4-BE49-F238E27FC236}">
                <a16:creationId xmlns:a16="http://schemas.microsoft.com/office/drawing/2014/main" id="{CB6C9864-ED3A-4F50-BDAD-CAA9EF67475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 kumimoji="0" sz="1200" b="1">
                <a:solidFill>
                  <a:schemeClr val="tx2"/>
                </a:solidFill>
                <a:latin typeface="Times New Roman" pitchFamily="18" charset="0"/>
                <a:ea typeface="SimHei" pitchFamily="2" charset="-122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01417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/>
          </p:nvPr>
        </p:nvSpPr>
        <p:spPr>
          <a:xfrm>
            <a:off x="1488019" y="836617"/>
            <a:ext cx="10390716" cy="526732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3" name="投影片編號版面配置區 3">
            <a:extLst>
              <a:ext uri="{FF2B5EF4-FFF2-40B4-BE49-F238E27FC236}">
                <a16:creationId xmlns:a16="http://schemas.microsoft.com/office/drawing/2014/main" id="{C018992B-D128-4AD7-87C1-89E942FD747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49D2E5-65A4-4D40-9501-5969E4891E0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  <p:sp>
        <p:nvSpPr>
          <p:cNvPr id="4" name="Rectangle 23">
            <a:extLst>
              <a:ext uri="{FF2B5EF4-FFF2-40B4-BE49-F238E27FC236}">
                <a16:creationId xmlns:a16="http://schemas.microsoft.com/office/drawing/2014/main" id="{DAEF11E3-5E6F-4029-90EE-42B0FEA0984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 kumimoji="0" sz="1200" b="1">
                <a:solidFill>
                  <a:schemeClr val="tx2"/>
                </a:solidFill>
                <a:latin typeface="Times New Roman" pitchFamily="18" charset="0"/>
                <a:ea typeface="SimHei" pitchFamily="2" charset="-122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8880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81396"/>
            <a:ext cx="10363200" cy="1320890"/>
          </a:xfrm>
        </p:spPr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202873"/>
            <a:ext cx="10363200" cy="3969327"/>
          </a:xfrm>
        </p:spPr>
        <p:txBody>
          <a:bodyPr/>
          <a:lstStyle>
            <a:lvl1pPr algn="just">
              <a:lnSpc>
                <a:spcPct val="100000"/>
              </a:lnSpc>
              <a:defRPr/>
            </a:lvl1pPr>
            <a:lvl2pPr algn="just">
              <a:lnSpc>
                <a:spcPct val="100000"/>
              </a:lnSpc>
              <a:defRPr/>
            </a:lvl2pPr>
            <a:lvl3pPr algn="just">
              <a:lnSpc>
                <a:spcPct val="100000"/>
              </a:lnSpc>
              <a:defRPr/>
            </a:lvl3pPr>
            <a:lvl4pPr algn="just">
              <a:lnSpc>
                <a:spcPct val="100000"/>
              </a:lnSpc>
              <a:defRPr/>
            </a:lvl4pPr>
            <a:lvl5pPr algn="just">
              <a:lnSpc>
                <a:spcPct val="100000"/>
              </a:lnSpc>
              <a:defRPr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937BF-FE0E-4810-AEAA-225055B069EA}" type="datetime1">
              <a:rPr lang="en-US" altLang="zh-TW" smtClean="0"/>
              <a:t>3/26/2025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088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4800" b="1"/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8" y="6272786"/>
            <a:ext cx="2644309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9ECA130-CB6E-4594-AEB7-278AB289FC93}" type="datetime1">
              <a:rPr lang="en-US" altLang="zh-TW" smtClean="0"/>
              <a:t>3/26/2025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1465" y="6272785"/>
            <a:ext cx="6327648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845149" y="2430623"/>
            <a:ext cx="12192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600" y="2508607"/>
            <a:ext cx="1188299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0EA1DBF2-F372-9CB3-A6D0-D224018D77CD}"/>
              </a:ext>
            </a:extLst>
          </p:cNvPr>
          <p:cNvGrpSpPr/>
          <p:nvPr userDrawn="1"/>
        </p:nvGrpSpPr>
        <p:grpSpPr>
          <a:xfrm>
            <a:off x="309363" y="5301327"/>
            <a:ext cx="4919291" cy="1311994"/>
            <a:chOff x="232022" y="5301327"/>
            <a:chExt cx="3689468" cy="1311994"/>
          </a:xfrm>
        </p:grpSpPr>
        <p:grpSp>
          <p:nvGrpSpPr>
            <p:cNvPr id="17" name="群組 16">
              <a:extLst>
                <a:ext uri="{FF2B5EF4-FFF2-40B4-BE49-F238E27FC236}">
                  <a16:creationId xmlns:a16="http://schemas.microsoft.com/office/drawing/2014/main" id="{13A271E1-9110-0AAC-2859-5414C7780A37}"/>
                </a:ext>
              </a:extLst>
            </p:cNvPr>
            <p:cNvGrpSpPr/>
            <p:nvPr userDrawn="1"/>
          </p:nvGrpSpPr>
          <p:grpSpPr>
            <a:xfrm>
              <a:off x="232022" y="5301327"/>
              <a:ext cx="3242698" cy="1311994"/>
              <a:chOff x="213733" y="5281852"/>
              <a:chExt cx="3242698" cy="1311994"/>
            </a:xfrm>
          </p:grpSpPr>
          <p:pic>
            <p:nvPicPr>
              <p:cNvPr id="19" name="圖片 18">
                <a:extLst>
                  <a:ext uri="{FF2B5EF4-FFF2-40B4-BE49-F238E27FC236}">
                    <a16:creationId xmlns:a16="http://schemas.microsoft.com/office/drawing/2014/main" id="{9948EF5B-C709-5D68-EF00-2B553AB647A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1535"/>
              <a:stretch/>
            </p:blipFill>
            <p:spPr>
              <a:xfrm>
                <a:off x="213733" y="5281852"/>
                <a:ext cx="2112218" cy="1283211"/>
              </a:xfrm>
              <a:prstGeom prst="rect">
                <a:avLst/>
              </a:prstGeom>
            </p:spPr>
          </p:pic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6B72AFFA-626E-2380-CD72-B3220C0012AB}"/>
                  </a:ext>
                </a:extLst>
              </p:cNvPr>
              <p:cNvSpPr txBox="1"/>
              <p:nvPr/>
            </p:nvSpPr>
            <p:spPr>
              <a:xfrm>
                <a:off x="2679990" y="6316847"/>
                <a:ext cx="77644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200">
                    <a:latin typeface="Century Gothic" panose="020B0502020202020204" pitchFamily="34" charset="0"/>
                    <a:ea typeface="STXihei" panose="02010600040101010101" pitchFamily="2" charset="-122"/>
                    <a:cs typeface="Microsoft Himalaya" panose="01010100010101010101" pitchFamily="2" charset="0"/>
                  </a:rPr>
                  <a:t>LYNCUS</a:t>
                </a:r>
                <a:endParaRPr lang="zh-TW" altLang="en-US" sz="1200">
                  <a:latin typeface="Century Gothic" panose="020B0502020202020204" pitchFamily="34" charset="0"/>
                  <a:ea typeface="STXihei" panose="02010600040101010101" pitchFamily="2" charset="-122"/>
                  <a:cs typeface="Microsoft Himalaya" panose="01010100010101010101" pitchFamily="2" charset="0"/>
                </a:endParaRPr>
              </a:p>
            </p:txBody>
          </p:sp>
        </p:grpSp>
        <p:pic>
          <p:nvPicPr>
            <p:cNvPr id="18" name="圖片 17">
              <a:extLst>
                <a:ext uri="{FF2B5EF4-FFF2-40B4-BE49-F238E27FC236}">
                  <a16:creationId xmlns:a16="http://schemas.microsoft.com/office/drawing/2014/main" id="{2944CABB-A66A-13C7-1108-581E04955CB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/>
            <a:stretch>
              <a:fillRect/>
            </a:stretch>
          </p:blipFill>
          <p:spPr>
            <a:xfrm>
              <a:off x="2251508" y="5717195"/>
              <a:ext cx="1669982" cy="45134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42387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2194560"/>
            <a:ext cx="48768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89624" y="2194560"/>
            <a:ext cx="48768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9C7EA-C5B7-483F-BE76-C722068CA2E6}" type="datetime1">
              <a:rPr lang="en-US" altLang="zh-TW" smtClean="0"/>
              <a:t>3/26/2025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91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048256"/>
            <a:ext cx="48768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2743200"/>
            <a:ext cx="48768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27724" y="2048256"/>
            <a:ext cx="48768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27724" y="2743200"/>
            <a:ext cx="48768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4C123-78FC-4326-9899-F54A4B7D22A2}" type="datetime1">
              <a:rPr lang="en-US" altLang="zh-TW" smtClean="0"/>
              <a:t>3/26/2025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120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6213871-6479-4F49-A7B9-07D052E12128}" type="datetime1">
              <a:rPr lang="en-US" altLang="zh-TW" smtClean="0"/>
              <a:t>3/26/2025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684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E287-5074-4B52-9A1B-93A6CDCE657B}" type="datetime1">
              <a:rPr lang="en-US" altLang="zh-TW" smtClean="0"/>
              <a:t>3/26/2025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361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1" y="2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1363552" y="6255258"/>
            <a:ext cx="524256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47442-E284-458B-B419-01C6ADB98D1A}" type="datetime1">
              <a:rPr lang="en-US" altLang="zh-TW" smtClean="0"/>
              <a:t>3/26/2025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242183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1" y="2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1363552" y="6255258"/>
            <a:ext cx="524256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47442-E284-458B-B419-01C6ADB98D1A}" type="datetime1">
              <a:rPr lang="en-US" altLang="zh-TW" smtClean="0"/>
              <a:t>3/26/2025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93359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1363552" y="6255258"/>
            <a:ext cx="524256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7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484632"/>
            <a:ext cx="103632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121408"/>
            <a:ext cx="103632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89824" y="6272786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1547442-E284-458B-B419-01C6ADB98D1A}" type="datetime1">
              <a:rPr lang="en-US" altLang="zh-TW" smtClean="0"/>
              <a:t>3/26/2025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0" y="6272786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6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AC2333D-DA5A-E2A7-0621-1A2B4B6DA1BF}"/>
              </a:ext>
            </a:extLst>
          </p:cNvPr>
          <p:cNvSpPr/>
          <p:nvPr userDrawn="1"/>
        </p:nvSpPr>
        <p:spPr>
          <a:xfrm>
            <a:off x="8909272" y="27812"/>
            <a:ext cx="3181129" cy="813054"/>
          </a:xfrm>
          <a:prstGeom prst="rect">
            <a:avLst/>
          </a:prstGeom>
          <a:blipFill dpi="0" rotWithShape="1">
            <a:blip r:embed="rId18">
              <a:alphaModFix amt="6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/>
          </a:p>
        </p:txBody>
      </p:sp>
    </p:spTree>
    <p:extLst>
      <p:ext uri="{BB962C8B-B14F-4D97-AF65-F5344CB8AC3E}">
        <p14:creationId xmlns:p14="http://schemas.microsoft.com/office/powerpoint/2010/main" val="2587517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18B35B46-E6D1-4139-B353-319B955C2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問題討論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FB7FD2E-F5F2-40F4-A7E9-835D656BD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r>
              <a:rPr lang="en-US" altLang="zh-TW">
                <a:latin typeface="微軟正黑體"/>
                <a:ea typeface="微軟正黑體"/>
              </a:rPr>
              <a:t>37</a:t>
            </a:r>
            <a:endParaRPr lang="en-US" dirty="0">
              <a:latin typeface="微軟正黑體"/>
              <a:ea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val="35120178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4202" y="812425"/>
            <a:ext cx="6661680" cy="5825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6958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18B35B46-E6D1-4139-B353-319B955C2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781396"/>
            <a:ext cx="7772400" cy="1320890"/>
          </a:xfrm>
        </p:spPr>
        <p:txBody>
          <a:bodyPr/>
          <a:lstStyle/>
          <a:p>
            <a:r>
              <a:rPr lang="en-US" altLang="zh-TW" dirty="0" smtClean="0"/>
              <a:t>Q.5</a:t>
            </a:r>
            <a:endParaRPr lang="zh-TW" altLang="en-US" dirty="0"/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507019C7-20CE-4E85-99C5-A523D1F7E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請將一張影像放大至</a:t>
            </a:r>
            <a:r>
              <a:rPr lang="en-US" altLang="zh-TW" dirty="0"/>
              <a:t>2</a:t>
            </a:r>
            <a:r>
              <a:rPr lang="zh-TW" altLang="en-US" dirty="0"/>
              <a:t>倍並調高其亮度與對比度。</a:t>
            </a:r>
          </a:p>
          <a:p>
            <a:r>
              <a:rPr lang="en-US" altLang="zh-TW" b="1" dirty="0" err="1"/>
              <a:t>Ans</a:t>
            </a:r>
            <a:r>
              <a:rPr lang="en-US" altLang="zh-TW" b="1" dirty="0"/>
              <a:t>: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FB7FD2E-F5F2-40F4-A7E9-835D656BD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07346" y="6272786"/>
            <a:ext cx="480060" cy="365125"/>
          </a:xfrm>
        </p:spPr>
        <p:txBody>
          <a:bodyPr/>
          <a:lstStyle/>
          <a:p>
            <a:pPr defTabSz="457200"/>
            <a:fld id="{4FAB73BC-B049-4115-A692-8D63A059BFB8}" type="slidenum">
              <a:rPr lang="en-US">
                <a:latin typeface="微軟正黑體"/>
                <a:ea typeface="微軟正黑體"/>
              </a:rPr>
              <a:pPr defTabSz="457200"/>
              <a:t>11</a:t>
            </a:fld>
            <a:endParaRPr lang="en-US" dirty="0">
              <a:latin typeface="微軟正黑體"/>
              <a:ea typeface="微軟正黑體"/>
            </a:endParaRPr>
          </a:p>
        </p:txBody>
      </p:sp>
      <p:pic>
        <p:nvPicPr>
          <p:cNvPr id="36878" name="Picture 14" descr="Bit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0717" y="5933854"/>
            <a:ext cx="779462" cy="779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群組 1">
            <a:extLst>
              <a:ext uri="{FF2B5EF4-FFF2-40B4-BE49-F238E27FC236}">
                <a16:creationId xmlns:a16="http://schemas.microsoft.com/office/drawing/2014/main" id="{6C3F26C0-3896-754E-42B5-EE54B2EC56C8}"/>
              </a:ext>
            </a:extLst>
          </p:cNvPr>
          <p:cNvGrpSpPr/>
          <p:nvPr/>
        </p:nvGrpSpPr>
        <p:grpSpPr>
          <a:xfrm>
            <a:off x="2583202" y="2971071"/>
            <a:ext cx="6713901" cy="3201129"/>
            <a:chOff x="1059201" y="2971070"/>
            <a:chExt cx="6713901" cy="3201129"/>
          </a:xfrm>
        </p:grpSpPr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27B1190D-FE38-6D50-2441-DBE31A427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59201" y="2971070"/>
              <a:ext cx="3327401" cy="3200400"/>
            </a:xfrm>
            <a:prstGeom prst="rect">
              <a:avLst/>
            </a:prstGeom>
          </p:spPr>
        </p:pic>
        <p:pic>
          <p:nvPicPr>
            <p:cNvPr id="3" name="圖片 2">
              <a:extLst>
                <a:ext uri="{FF2B5EF4-FFF2-40B4-BE49-F238E27FC236}">
                  <a16:creationId xmlns:a16="http://schemas.microsoft.com/office/drawing/2014/main" id="{8A896360-B84F-CE8C-474E-12A130D2B0D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30618" y="2971070"/>
              <a:ext cx="3442484" cy="32011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114868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12</a:t>
            </a:fld>
            <a:endParaRPr 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9229" y="935357"/>
            <a:ext cx="7333770" cy="5606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109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18B35B46-E6D1-4139-B353-319B955C2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781396"/>
            <a:ext cx="7772400" cy="1320890"/>
          </a:xfrm>
        </p:spPr>
        <p:txBody>
          <a:bodyPr/>
          <a:lstStyle/>
          <a:p>
            <a:r>
              <a:rPr lang="zh-TW" altLang="en-US" dirty="0"/>
              <a:t>問題討論</a:t>
            </a:r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507019C7-20CE-4E85-99C5-A523D1F7E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請使用</a:t>
            </a:r>
            <a:r>
              <a:rPr lang="en-US" altLang="zh-TW" dirty="0" err="1"/>
              <a:t>OpenCV</a:t>
            </a:r>
            <a:r>
              <a:rPr lang="zh-TW" altLang="en-US" dirty="0"/>
              <a:t>套件將一張影像進行讀取並顯示。</a:t>
            </a:r>
          </a:p>
          <a:p>
            <a:r>
              <a:rPr lang="zh-TW" altLang="en-US" dirty="0"/>
              <a:t>對讀取後的影像進行旋轉</a:t>
            </a:r>
            <a:r>
              <a:rPr lang="en-US" altLang="zh-TW" dirty="0"/>
              <a:t>(1)15° (2) -30 ° </a:t>
            </a:r>
          </a:p>
          <a:p>
            <a:r>
              <a:rPr lang="zh-TW" altLang="en-US" dirty="0"/>
              <a:t>請使用不同的插值法對影像進行縮放，並說明其差別。</a:t>
            </a:r>
          </a:p>
          <a:p>
            <a:r>
              <a:rPr lang="zh-TW" altLang="en-US" dirty="0"/>
              <a:t>請使用一張包含人像的影像進行裁切，並只保留臉部的部分。</a:t>
            </a:r>
          </a:p>
          <a:p>
            <a:r>
              <a:rPr lang="zh-TW" altLang="en-US" dirty="0"/>
              <a:t>請將一張影像放大至</a:t>
            </a:r>
            <a:r>
              <a:rPr lang="en-US" altLang="zh-TW" dirty="0"/>
              <a:t>2</a:t>
            </a:r>
            <a:r>
              <a:rPr lang="zh-TW" altLang="en-US" dirty="0"/>
              <a:t>倍並調高其亮度與對比度。</a:t>
            </a: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FB7FD2E-F5F2-40F4-A7E9-835D656BD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07346" y="6272786"/>
            <a:ext cx="480060" cy="365125"/>
          </a:xfrm>
        </p:spPr>
        <p:txBody>
          <a:bodyPr/>
          <a:lstStyle/>
          <a:p>
            <a:pPr defTabSz="457200"/>
            <a:fld id="{4FAB73BC-B049-4115-A692-8D63A059BFB8}" type="slidenum">
              <a:rPr lang="en-US">
                <a:latin typeface="微軟正黑體"/>
                <a:ea typeface="微軟正黑體"/>
              </a:rPr>
              <a:pPr defTabSz="457200"/>
              <a:t>2</a:t>
            </a:fld>
            <a:endParaRPr lang="en-US" dirty="0">
              <a:latin typeface="微軟正黑體"/>
              <a:ea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val="1496466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18B35B46-E6D1-4139-B353-319B955C2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781396"/>
            <a:ext cx="7772400" cy="1320890"/>
          </a:xfrm>
        </p:spPr>
        <p:txBody>
          <a:bodyPr/>
          <a:lstStyle/>
          <a:p>
            <a:r>
              <a:rPr lang="en-US" altLang="zh-TW" dirty="0"/>
              <a:t>Q.1</a:t>
            </a:r>
            <a:endParaRPr lang="zh-TW" altLang="en-US" dirty="0"/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507019C7-20CE-4E85-99C5-A523D1F7E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請使用</a:t>
            </a:r>
            <a:r>
              <a:rPr lang="en-US" altLang="zh-TW" dirty="0" err="1"/>
              <a:t>OpenCV</a:t>
            </a:r>
            <a:r>
              <a:rPr lang="zh-TW" altLang="en-US" dirty="0"/>
              <a:t>套件將一張影像進行讀取並顯示。 </a:t>
            </a:r>
            <a:endParaRPr lang="en-US" altLang="zh-TW" dirty="0"/>
          </a:p>
          <a:p>
            <a:r>
              <a:rPr lang="en-US" altLang="zh-TW" b="1" dirty="0" err="1"/>
              <a:t>Ans</a:t>
            </a:r>
            <a:r>
              <a:rPr lang="en-US" altLang="zh-TW" b="1" dirty="0"/>
              <a:t>:</a:t>
            </a:r>
          </a:p>
          <a:p>
            <a:endParaRPr lang="zh-TW" altLang="en-US" dirty="0">
              <a:solidFill>
                <a:srgbClr val="FF0000"/>
              </a:solidFill>
            </a:endParaRPr>
          </a:p>
          <a:p>
            <a:endParaRPr lang="en-US" altLang="zh-TW" b="1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FB7FD2E-F5F2-40F4-A7E9-835D656BD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07346" y="6272786"/>
            <a:ext cx="480060" cy="365125"/>
          </a:xfrm>
        </p:spPr>
        <p:txBody>
          <a:bodyPr/>
          <a:lstStyle/>
          <a:p>
            <a:pPr defTabSz="457200"/>
            <a:fld id="{4FAB73BC-B049-4115-A692-8D63A059BFB8}" type="slidenum">
              <a:rPr lang="en-US">
                <a:latin typeface="微軟正黑體"/>
                <a:ea typeface="微軟正黑體"/>
              </a:rPr>
              <a:pPr defTabSz="457200"/>
              <a:t>3</a:t>
            </a:fld>
            <a:endParaRPr lang="en-US" dirty="0">
              <a:latin typeface="微軟正黑體"/>
              <a:ea typeface="微軟正黑體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3D07D52D-6959-05E7-2647-8FDE3DCD9F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3400" y="2929631"/>
            <a:ext cx="3303947" cy="350964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3574" y="3197376"/>
            <a:ext cx="4862842" cy="3241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335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18B35B46-E6D1-4139-B353-319B955C2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781396"/>
            <a:ext cx="7772400" cy="1320890"/>
          </a:xfrm>
        </p:spPr>
        <p:txBody>
          <a:bodyPr/>
          <a:lstStyle/>
          <a:p>
            <a:r>
              <a:rPr lang="en-US" altLang="zh-TW" dirty="0"/>
              <a:t>Q.</a:t>
            </a:r>
            <a:r>
              <a:rPr lang="zh-TW" altLang="en-US" dirty="0"/>
              <a:t>２</a:t>
            </a:r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507019C7-20CE-4E85-99C5-A523D1F7E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9800" y="2102287"/>
            <a:ext cx="7772400" cy="3969327"/>
          </a:xfrm>
        </p:spPr>
        <p:txBody>
          <a:bodyPr>
            <a:normAutofit/>
          </a:bodyPr>
          <a:lstStyle/>
          <a:p>
            <a:r>
              <a:rPr lang="zh-TW" altLang="en-US" dirty="0"/>
              <a:t>對讀取後的影像進行旋轉</a:t>
            </a:r>
            <a:r>
              <a:rPr lang="en-US" altLang="zh-TW" dirty="0"/>
              <a:t>(1)15° (2) -30 °</a:t>
            </a:r>
          </a:p>
          <a:p>
            <a:r>
              <a:rPr lang="zh-TW" altLang="en-US" dirty="0"/>
              <a:t>程式碼可見簡報</a:t>
            </a:r>
            <a:r>
              <a:rPr lang="en-US" altLang="zh-TW" dirty="0"/>
              <a:t>P.19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FB7FD2E-F5F2-40F4-A7E9-835D656BD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07346" y="6272786"/>
            <a:ext cx="480060" cy="365125"/>
          </a:xfrm>
        </p:spPr>
        <p:txBody>
          <a:bodyPr/>
          <a:lstStyle/>
          <a:p>
            <a:pPr defTabSz="457200"/>
            <a:fld id="{4FAB73BC-B049-4115-A692-8D63A059BFB8}" type="slidenum">
              <a:rPr lang="en-US">
                <a:latin typeface="微軟正黑體"/>
                <a:ea typeface="微軟正黑體"/>
              </a:rPr>
              <a:pPr defTabSz="457200"/>
              <a:t>4</a:t>
            </a:fld>
            <a:endParaRPr lang="en-US" dirty="0">
              <a:latin typeface="微軟正黑體"/>
              <a:ea typeface="微軟正黑體"/>
            </a:endParaRP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A881FF45-161E-E6FE-76E2-1875478176D4}"/>
              </a:ext>
            </a:extLst>
          </p:cNvPr>
          <p:cNvGrpSpPr/>
          <p:nvPr/>
        </p:nvGrpSpPr>
        <p:grpSpPr>
          <a:xfrm>
            <a:off x="2576953" y="3045764"/>
            <a:ext cx="3232431" cy="3812237"/>
            <a:chOff x="1023343" y="2750715"/>
            <a:chExt cx="3232431" cy="3812237"/>
          </a:xfrm>
        </p:grpSpPr>
        <p:pic>
          <p:nvPicPr>
            <p:cNvPr id="3" name="圖片 2">
              <a:extLst>
                <a:ext uri="{FF2B5EF4-FFF2-40B4-BE49-F238E27FC236}">
                  <a16:creationId xmlns:a16="http://schemas.microsoft.com/office/drawing/2014/main" id="{BBDA9614-9309-EDAB-0F46-BF8EEA44A5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23343" y="2750715"/>
              <a:ext cx="3232431" cy="342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7D6BCFF5-7510-40E5-BBE3-333FB741622F}"/>
                </a:ext>
              </a:extLst>
            </p:cNvPr>
            <p:cNvSpPr txBox="1"/>
            <p:nvPr/>
          </p:nvSpPr>
          <p:spPr>
            <a:xfrm>
              <a:off x="2360392" y="6193620"/>
              <a:ext cx="83557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457200"/>
              <a:r>
                <a:rPr lang="en-US" altLang="zh-TW">
                  <a:solidFill>
                    <a:prstClr val="black"/>
                  </a:solidFill>
                  <a:latin typeface="微軟正黑體"/>
                  <a:ea typeface="微軟正黑體"/>
                </a:rPr>
                <a:t>15°</a:t>
              </a:r>
              <a:endParaRPr lang="zh-TW" altLang="en-US">
                <a:solidFill>
                  <a:prstClr val="black"/>
                </a:solidFill>
                <a:latin typeface="微軟正黑體"/>
                <a:ea typeface="微軟正黑體"/>
              </a:endParaRPr>
            </a:p>
          </p:txBody>
        </p: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47E6A241-31D5-2A23-D2CE-49752830882C}"/>
              </a:ext>
            </a:extLst>
          </p:cNvPr>
          <p:cNvGrpSpPr/>
          <p:nvPr/>
        </p:nvGrpSpPr>
        <p:grpSpPr>
          <a:xfrm>
            <a:off x="6176536" y="3045764"/>
            <a:ext cx="3250257" cy="3812237"/>
            <a:chOff x="4652534" y="2750715"/>
            <a:chExt cx="3250257" cy="3812237"/>
          </a:xfrm>
        </p:grpSpPr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9E7D4827-1A95-C28F-6C99-54764F19B5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52534" y="2750715"/>
              <a:ext cx="3250257" cy="342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2B5814C3-9107-2C1F-96A6-6CE93F758E64}"/>
                </a:ext>
              </a:extLst>
            </p:cNvPr>
            <p:cNvSpPr txBox="1"/>
            <p:nvPr/>
          </p:nvSpPr>
          <p:spPr>
            <a:xfrm>
              <a:off x="6143759" y="6193620"/>
              <a:ext cx="83557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457200"/>
              <a:r>
                <a:rPr lang="en-US" altLang="zh-TW">
                  <a:solidFill>
                    <a:prstClr val="black"/>
                  </a:solidFill>
                  <a:latin typeface="微軟正黑體"/>
                  <a:ea typeface="微軟正黑體"/>
                </a:rPr>
                <a:t>30°</a:t>
              </a:r>
              <a:endParaRPr lang="zh-TW" altLang="en-US">
                <a:solidFill>
                  <a:prstClr val="black"/>
                </a:solidFill>
                <a:latin typeface="微軟正黑體"/>
                <a:ea typeface="微軟正黑體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31583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471" y="430616"/>
            <a:ext cx="6631054" cy="6207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544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18B35B46-E6D1-4139-B353-319B955C2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781396"/>
            <a:ext cx="7772400" cy="1320890"/>
          </a:xfrm>
        </p:spPr>
        <p:txBody>
          <a:bodyPr/>
          <a:lstStyle/>
          <a:p>
            <a:r>
              <a:rPr lang="en-US" altLang="zh-TW" dirty="0"/>
              <a:t>Q.3</a:t>
            </a:r>
            <a:endParaRPr lang="zh-TW" altLang="en-US" dirty="0"/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507019C7-20CE-4E85-99C5-A523D1F7E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9800" y="2102287"/>
            <a:ext cx="7772400" cy="3969327"/>
          </a:xfrm>
        </p:spPr>
        <p:txBody>
          <a:bodyPr>
            <a:normAutofit/>
          </a:bodyPr>
          <a:lstStyle/>
          <a:p>
            <a:r>
              <a:rPr lang="zh-TW" altLang="en-US"/>
              <a:t>請使用不同的插值法對影像進行縮放，並說明其差別。 </a:t>
            </a:r>
            <a:endParaRPr lang="en-US" altLang="zh-TW"/>
          </a:p>
          <a:p>
            <a:r>
              <a:rPr lang="en-US" altLang="zh-TW" b="1"/>
              <a:t>Ans</a:t>
            </a:r>
            <a:r>
              <a:rPr lang="en-US" altLang="zh-TW" b="1" dirty="0"/>
              <a:t>:</a:t>
            </a:r>
          </a:p>
          <a:p>
            <a:pPr lvl="1"/>
            <a:endParaRPr lang="en-US" altLang="zh-TW">
              <a:solidFill>
                <a:srgbClr val="FF0000"/>
              </a:solidFill>
            </a:endParaRPr>
          </a:p>
          <a:p>
            <a:pPr lvl="1"/>
            <a:endParaRPr lang="en-US" altLang="zh-TW">
              <a:solidFill>
                <a:srgbClr val="FF0000"/>
              </a:solidFill>
            </a:endParaRPr>
          </a:p>
          <a:p>
            <a:pPr lvl="1"/>
            <a:endParaRPr lang="en-US" altLang="zh-TW">
              <a:solidFill>
                <a:srgbClr val="FF0000"/>
              </a:solidFill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FB7FD2E-F5F2-40F4-A7E9-835D656BD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07346" y="6272786"/>
            <a:ext cx="480060" cy="365125"/>
          </a:xfrm>
        </p:spPr>
        <p:txBody>
          <a:bodyPr/>
          <a:lstStyle/>
          <a:p>
            <a:pPr defTabSz="457200"/>
            <a:fld id="{4FAB73BC-B049-4115-A692-8D63A059BFB8}" type="slidenum">
              <a:rPr lang="en-US">
                <a:latin typeface="微軟正黑體"/>
                <a:ea typeface="微軟正黑體"/>
              </a:rPr>
              <a:pPr defTabSz="457200"/>
              <a:t>6</a:t>
            </a:fld>
            <a:endParaRPr lang="en-US" dirty="0">
              <a:latin typeface="微軟正黑體"/>
              <a:ea typeface="微軟正黑體"/>
            </a:endParaRPr>
          </a:p>
        </p:txBody>
      </p: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420DD2E3-17D3-A07A-6B87-5DCFEA4E5B28}"/>
              </a:ext>
            </a:extLst>
          </p:cNvPr>
          <p:cNvGrpSpPr/>
          <p:nvPr/>
        </p:nvGrpSpPr>
        <p:grpSpPr>
          <a:xfrm>
            <a:off x="3245479" y="2611252"/>
            <a:ext cx="6091495" cy="4110337"/>
            <a:chOff x="2393282" y="2704557"/>
            <a:chExt cx="6091495" cy="4110337"/>
          </a:xfrm>
        </p:grpSpPr>
        <p:grpSp>
          <p:nvGrpSpPr>
            <p:cNvPr id="25" name="群組 24">
              <a:extLst>
                <a:ext uri="{FF2B5EF4-FFF2-40B4-BE49-F238E27FC236}">
                  <a16:creationId xmlns:a16="http://schemas.microsoft.com/office/drawing/2014/main" id="{9FDF4207-475E-6B6C-CB81-DABC470A1ED6}"/>
                </a:ext>
              </a:extLst>
            </p:cNvPr>
            <p:cNvGrpSpPr/>
            <p:nvPr/>
          </p:nvGrpSpPr>
          <p:grpSpPr>
            <a:xfrm>
              <a:off x="3398749" y="4795749"/>
              <a:ext cx="1935714" cy="2019145"/>
              <a:chOff x="6731303" y="3179046"/>
              <a:chExt cx="1935714" cy="2019145"/>
            </a:xfrm>
          </p:grpSpPr>
          <p:pic>
            <p:nvPicPr>
              <p:cNvPr id="11" name="圖片 10">
                <a:extLst>
                  <a:ext uri="{FF2B5EF4-FFF2-40B4-BE49-F238E27FC236}">
                    <a16:creationId xmlns:a16="http://schemas.microsoft.com/office/drawing/2014/main" id="{40D2C270-F8F5-7404-38C5-6E5457239C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731303" y="3179046"/>
                <a:ext cx="1935714" cy="1800000"/>
              </a:xfrm>
              <a:prstGeom prst="rect">
                <a:avLst/>
              </a:prstGeom>
            </p:spPr>
          </p:pic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234BB5E1-2727-C786-6AD8-25F8C6ECB453}"/>
                  </a:ext>
                </a:extLst>
              </p:cNvPr>
              <p:cNvSpPr txBox="1"/>
              <p:nvPr/>
            </p:nvSpPr>
            <p:spPr>
              <a:xfrm>
                <a:off x="7079803" y="4890414"/>
                <a:ext cx="1390302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defTabSz="457200"/>
                <a:r>
                  <a:rPr lang="en-US" altLang="zh-TW" sz="1400">
                    <a:solidFill>
                      <a:prstClr val="black"/>
                    </a:solidFill>
                    <a:latin typeface="微軟正黑體"/>
                    <a:ea typeface="微軟正黑體"/>
                  </a:rPr>
                  <a:t>INTER_ </a:t>
                </a:r>
                <a:r>
                  <a:rPr lang="zh-TW" altLang="en-US" sz="1400">
                    <a:solidFill>
                      <a:prstClr val="black"/>
                    </a:solidFill>
                    <a:latin typeface="微軟正黑體"/>
                    <a:ea typeface="微軟正黑體"/>
                  </a:rPr>
                  <a:t>CUBIC</a:t>
                </a:r>
              </a:p>
            </p:txBody>
          </p:sp>
        </p:grpSp>
        <p:grpSp>
          <p:nvGrpSpPr>
            <p:cNvPr id="21" name="群組 20">
              <a:extLst>
                <a:ext uri="{FF2B5EF4-FFF2-40B4-BE49-F238E27FC236}">
                  <a16:creationId xmlns:a16="http://schemas.microsoft.com/office/drawing/2014/main" id="{CE3CD767-8768-2B11-0AA6-AA7F71CBC49E}"/>
                </a:ext>
              </a:extLst>
            </p:cNvPr>
            <p:cNvGrpSpPr/>
            <p:nvPr/>
          </p:nvGrpSpPr>
          <p:grpSpPr>
            <a:xfrm>
              <a:off x="2393282" y="2704557"/>
              <a:ext cx="1937251" cy="2049554"/>
              <a:chOff x="66454" y="3287535"/>
              <a:chExt cx="1937251" cy="2049554"/>
            </a:xfrm>
          </p:grpSpPr>
          <p:pic>
            <p:nvPicPr>
              <p:cNvPr id="8" name="圖片 7">
                <a:extLst>
                  <a:ext uri="{FF2B5EF4-FFF2-40B4-BE49-F238E27FC236}">
                    <a16:creationId xmlns:a16="http://schemas.microsoft.com/office/drawing/2014/main" id="{B5F63FD4-31AA-CA9F-18FA-504B70EE1E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454" y="3287535"/>
                <a:ext cx="1935714" cy="1800000"/>
              </a:xfrm>
              <a:prstGeom prst="rect">
                <a:avLst/>
              </a:prstGeom>
            </p:spPr>
          </p:pic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BABC8014-EBB5-5F84-DAAB-6EAF93FD1316}"/>
                  </a:ext>
                </a:extLst>
              </p:cNvPr>
              <p:cNvSpPr txBox="1"/>
              <p:nvPr/>
            </p:nvSpPr>
            <p:spPr>
              <a:xfrm>
                <a:off x="303279" y="5029312"/>
                <a:ext cx="170042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defTabSz="457200"/>
                <a:r>
                  <a:rPr lang="en-US" altLang="zh-TW" sz="1400">
                    <a:solidFill>
                      <a:prstClr val="black"/>
                    </a:solidFill>
                    <a:latin typeface="微軟正黑體"/>
                    <a:ea typeface="微軟正黑體"/>
                  </a:rPr>
                  <a:t>INTER_NEAREST</a:t>
                </a:r>
                <a:endParaRPr lang="zh-TW" altLang="en-US" sz="1400">
                  <a:solidFill>
                    <a:prstClr val="black"/>
                  </a:solidFill>
                  <a:latin typeface="微軟正黑體"/>
                  <a:ea typeface="微軟正黑體"/>
                </a:endParaRPr>
              </a:p>
            </p:txBody>
          </p:sp>
        </p:grpSp>
        <p:grpSp>
          <p:nvGrpSpPr>
            <p:cNvPr id="22" name="群組 21">
              <a:extLst>
                <a:ext uri="{FF2B5EF4-FFF2-40B4-BE49-F238E27FC236}">
                  <a16:creationId xmlns:a16="http://schemas.microsoft.com/office/drawing/2014/main" id="{AC18CC80-C797-7034-3766-5CDF29E6C9E1}"/>
                </a:ext>
              </a:extLst>
            </p:cNvPr>
            <p:cNvGrpSpPr/>
            <p:nvPr/>
          </p:nvGrpSpPr>
          <p:grpSpPr>
            <a:xfrm>
              <a:off x="4572000" y="2704557"/>
              <a:ext cx="1935714" cy="2035045"/>
              <a:chOff x="2310224" y="3574920"/>
              <a:chExt cx="1935714" cy="2035045"/>
            </a:xfrm>
          </p:grpSpPr>
          <p:pic>
            <p:nvPicPr>
              <p:cNvPr id="10" name="圖片 9">
                <a:extLst>
                  <a:ext uri="{FF2B5EF4-FFF2-40B4-BE49-F238E27FC236}">
                    <a16:creationId xmlns:a16="http://schemas.microsoft.com/office/drawing/2014/main" id="{49B8212B-026F-9BDE-7DE3-3405C43FF2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10224" y="3574920"/>
                <a:ext cx="1935714" cy="1800000"/>
              </a:xfrm>
              <a:prstGeom prst="rect">
                <a:avLst/>
              </a:prstGeom>
            </p:spPr>
          </p:pic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8F17EA0D-6796-4F53-4522-8938CF674D4F}"/>
                  </a:ext>
                </a:extLst>
              </p:cNvPr>
              <p:cNvSpPr txBox="1"/>
              <p:nvPr/>
            </p:nvSpPr>
            <p:spPr>
              <a:xfrm>
                <a:off x="2645287" y="5302188"/>
                <a:ext cx="140550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defTabSz="457200"/>
                <a:r>
                  <a:rPr lang="en-US" altLang="zh-TW" sz="1400">
                    <a:solidFill>
                      <a:prstClr val="black"/>
                    </a:solidFill>
                    <a:latin typeface="微軟正黑體"/>
                    <a:ea typeface="微軟正黑體"/>
                  </a:rPr>
                  <a:t>INTER_LINEAR</a:t>
                </a:r>
                <a:endParaRPr lang="zh-TW" altLang="en-US" sz="1400">
                  <a:solidFill>
                    <a:prstClr val="black"/>
                  </a:solidFill>
                  <a:latin typeface="微軟正黑體"/>
                  <a:ea typeface="微軟正黑體"/>
                </a:endParaRPr>
              </a:p>
            </p:txBody>
          </p:sp>
        </p:grpSp>
        <p:grpSp>
          <p:nvGrpSpPr>
            <p:cNvPr id="24" name="群組 23">
              <a:extLst>
                <a:ext uri="{FF2B5EF4-FFF2-40B4-BE49-F238E27FC236}">
                  <a16:creationId xmlns:a16="http://schemas.microsoft.com/office/drawing/2014/main" id="{81E13807-F647-0D7A-B923-127C716CC4CF}"/>
                </a:ext>
              </a:extLst>
            </p:cNvPr>
            <p:cNvGrpSpPr/>
            <p:nvPr/>
          </p:nvGrpSpPr>
          <p:grpSpPr>
            <a:xfrm>
              <a:off x="5665163" y="4779083"/>
              <a:ext cx="2266414" cy="2022755"/>
              <a:chOff x="6882223" y="1049174"/>
              <a:chExt cx="2266414" cy="2022755"/>
            </a:xfrm>
          </p:grpSpPr>
          <p:pic>
            <p:nvPicPr>
              <p:cNvPr id="17" name="圖片 16">
                <a:extLst>
                  <a:ext uri="{FF2B5EF4-FFF2-40B4-BE49-F238E27FC236}">
                    <a16:creationId xmlns:a16="http://schemas.microsoft.com/office/drawing/2014/main" id="{CE9D6F57-6699-5B32-6357-7BD4DFA694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882223" y="1049174"/>
                <a:ext cx="1935714" cy="1800000"/>
              </a:xfrm>
              <a:prstGeom prst="rect">
                <a:avLst/>
              </a:prstGeom>
            </p:spPr>
          </p:pic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E760F3B9-BC45-30C5-AABB-748B026C4CED}"/>
                  </a:ext>
                </a:extLst>
              </p:cNvPr>
              <p:cNvSpPr txBox="1"/>
              <p:nvPr/>
            </p:nvSpPr>
            <p:spPr>
              <a:xfrm>
                <a:off x="7083708" y="2764152"/>
                <a:ext cx="206492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defTabSz="457200"/>
                <a:r>
                  <a:rPr lang="en-US" altLang="zh-TW" sz="1400">
                    <a:solidFill>
                      <a:prstClr val="black"/>
                    </a:solidFill>
                    <a:latin typeface="微軟正黑體"/>
                    <a:ea typeface="微軟正黑體"/>
                  </a:rPr>
                  <a:t>INTER_ </a:t>
                </a:r>
                <a:r>
                  <a:rPr lang="zh-TW" altLang="en-US" sz="1400">
                    <a:solidFill>
                      <a:prstClr val="black"/>
                    </a:solidFill>
                    <a:latin typeface="微軟正黑體"/>
                    <a:ea typeface="微軟正黑體"/>
                  </a:rPr>
                  <a:t>LANCZOS4</a:t>
                </a:r>
              </a:p>
            </p:txBody>
          </p:sp>
        </p:grpSp>
        <p:grpSp>
          <p:nvGrpSpPr>
            <p:cNvPr id="23" name="群組 22">
              <a:extLst>
                <a:ext uri="{FF2B5EF4-FFF2-40B4-BE49-F238E27FC236}">
                  <a16:creationId xmlns:a16="http://schemas.microsoft.com/office/drawing/2014/main" id="{8F793A9C-1555-F203-5356-C56DFDAAD304}"/>
                </a:ext>
              </a:extLst>
            </p:cNvPr>
            <p:cNvGrpSpPr/>
            <p:nvPr/>
          </p:nvGrpSpPr>
          <p:grpSpPr>
            <a:xfrm>
              <a:off x="6549062" y="2704557"/>
              <a:ext cx="1935715" cy="2044403"/>
              <a:chOff x="4394446" y="3676228"/>
              <a:chExt cx="1935715" cy="2044403"/>
            </a:xfrm>
          </p:grpSpPr>
          <p:pic>
            <p:nvPicPr>
              <p:cNvPr id="3" name="圖片 2">
                <a:extLst>
                  <a:ext uri="{FF2B5EF4-FFF2-40B4-BE49-F238E27FC236}">
                    <a16:creationId xmlns:a16="http://schemas.microsoft.com/office/drawing/2014/main" id="{78F504DB-5AAC-2E33-142E-99AC475544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394446" y="3676228"/>
                <a:ext cx="1935715" cy="1800000"/>
              </a:xfrm>
              <a:prstGeom prst="rect">
                <a:avLst/>
              </a:prstGeom>
            </p:spPr>
          </p:pic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E444725B-CF8E-DC81-E5E0-6FEAC8A0D6AD}"/>
                  </a:ext>
                </a:extLst>
              </p:cNvPr>
              <p:cNvSpPr txBox="1"/>
              <p:nvPr/>
            </p:nvSpPr>
            <p:spPr>
              <a:xfrm>
                <a:off x="4758071" y="5412854"/>
                <a:ext cx="140550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defTabSz="457200"/>
                <a:r>
                  <a:rPr lang="en-US" altLang="zh-TW" sz="1400">
                    <a:solidFill>
                      <a:prstClr val="black"/>
                    </a:solidFill>
                    <a:latin typeface="微軟正黑體"/>
                    <a:ea typeface="微軟正黑體"/>
                  </a:rPr>
                  <a:t>INTER_ AREA</a:t>
                </a:r>
                <a:endParaRPr lang="zh-TW" altLang="en-US" sz="1400">
                  <a:solidFill>
                    <a:prstClr val="black"/>
                  </a:solidFill>
                  <a:latin typeface="微軟正黑體"/>
                  <a:ea typeface="微軟正黑體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3429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257" y="906536"/>
            <a:ext cx="9227552" cy="536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378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18B35B46-E6D1-4139-B353-319B955C2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781396"/>
            <a:ext cx="7772400" cy="1320890"/>
          </a:xfrm>
        </p:spPr>
        <p:txBody>
          <a:bodyPr/>
          <a:lstStyle/>
          <a:p>
            <a:r>
              <a:rPr lang="en-US" altLang="zh-TW" dirty="0"/>
              <a:t>Q</a:t>
            </a:r>
            <a:r>
              <a:rPr lang="en-US" altLang="zh-TW"/>
              <a:t>.3 (cont.)</a:t>
            </a:r>
            <a:endParaRPr lang="zh-TW" altLang="en-US" dirty="0"/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507019C7-20CE-4E85-99C5-A523D1F7E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請使用不同的插值法對影像進行縮放，並說明其差別。 </a:t>
            </a:r>
            <a:endParaRPr lang="en-US" altLang="zh-TW" dirty="0"/>
          </a:p>
          <a:p>
            <a:r>
              <a:rPr lang="en-US" altLang="zh-TW" b="1" dirty="0" err="1"/>
              <a:t>Ans</a:t>
            </a:r>
            <a:r>
              <a:rPr lang="en-US" altLang="zh-TW" b="1" dirty="0"/>
              <a:t>:</a:t>
            </a:r>
          </a:p>
          <a:p>
            <a:pPr lvl="1"/>
            <a:endParaRPr lang="en-US" altLang="zh-TW" dirty="0">
              <a:solidFill>
                <a:srgbClr val="FF0000"/>
              </a:solidFill>
            </a:endParaRPr>
          </a:p>
          <a:p>
            <a:pPr lvl="1"/>
            <a:endParaRPr lang="en-US" altLang="zh-TW" dirty="0">
              <a:solidFill>
                <a:srgbClr val="FF0000"/>
              </a:solidFill>
            </a:endParaRPr>
          </a:p>
          <a:p>
            <a:pPr lvl="1"/>
            <a:endParaRPr lang="en-US" altLang="zh-TW" dirty="0">
              <a:solidFill>
                <a:srgbClr val="FF0000"/>
              </a:solidFill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FB7FD2E-F5F2-40F4-A7E9-835D656BD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07346" y="6272786"/>
            <a:ext cx="480060" cy="365125"/>
          </a:xfrm>
        </p:spPr>
        <p:txBody>
          <a:bodyPr/>
          <a:lstStyle/>
          <a:p>
            <a:pPr defTabSz="457200"/>
            <a:fld id="{4FAB73BC-B049-4115-A692-8D63A059BFB8}" type="slidenum">
              <a:rPr lang="en-US">
                <a:latin typeface="微軟正黑體"/>
                <a:ea typeface="微軟正黑體"/>
              </a:rPr>
              <a:pPr defTabSz="457200"/>
              <a:t>8</a:t>
            </a:fld>
            <a:endParaRPr lang="en-US" dirty="0">
              <a:latin typeface="微軟正黑體"/>
              <a:ea typeface="微軟正黑體"/>
            </a:endParaRPr>
          </a:p>
        </p:txBody>
      </p:sp>
      <p:sp>
        <p:nvSpPr>
          <p:cNvPr id="6" name="內容版面配置區 6">
            <a:extLst>
              <a:ext uri="{FF2B5EF4-FFF2-40B4-BE49-F238E27FC236}">
                <a16:creationId xmlns:a16="http://schemas.microsoft.com/office/drawing/2014/main" id="{507019C7-20CE-4E85-99C5-A523D1F7EAF0}"/>
              </a:ext>
            </a:extLst>
          </p:cNvPr>
          <p:cNvSpPr txBox="1">
            <a:spLocks/>
          </p:cNvSpPr>
          <p:nvPr/>
        </p:nvSpPr>
        <p:spPr>
          <a:xfrm>
            <a:off x="2390862" y="3280095"/>
            <a:ext cx="6191075" cy="3496030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zh-TW" altLang="en-US" b="1" dirty="0" smtClean="0"/>
              <a:t>最</a:t>
            </a:r>
            <a:r>
              <a:rPr lang="zh-TW" altLang="en-US" b="1" dirty="0"/>
              <a:t>近鄰插值 </a:t>
            </a:r>
            <a:r>
              <a:rPr lang="en-US" altLang="zh-TW" b="1" dirty="0"/>
              <a:t>(INTER_NEAREST)</a:t>
            </a:r>
            <a:r>
              <a:rPr lang="zh-TW" altLang="en-US" dirty="0"/>
              <a:t>：速度最快，但影像可能會有鋸齒感，適合像素風圖像。</a:t>
            </a:r>
          </a:p>
          <a:p>
            <a:pPr algn="just"/>
            <a:r>
              <a:rPr lang="zh-TW" altLang="en-US" b="1" dirty="0"/>
              <a:t>雙線性插值 </a:t>
            </a:r>
            <a:r>
              <a:rPr lang="en-US" altLang="zh-TW" b="1" dirty="0"/>
              <a:t>(INTER_LINEAR)</a:t>
            </a:r>
            <a:r>
              <a:rPr lang="zh-TW" altLang="en-US" dirty="0"/>
              <a:t>：平滑度適中，適合一般縮放。</a:t>
            </a:r>
          </a:p>
          <a:p>
            <a:pPr algn="just"/>
            <a:r>
              <a:rPr lang="zh-TW" altLang="en-US" b="1" dirty="0"/>
              <a:t>立方插值 </a:t>
            </a:r>
            <a:r>
              <a:rPr lang="en-US" altLang="zh-TW" b="1" dirty="0"/>
              <a:t>(INTER_CUBIC)</a:t>
            </a:r>
            <a:r>
              <a:rPr lang="zh-TW" altLang="en-US" dirty="0"/>
              <a:t>：比雙線性更平滑，適合高品質縮放。</a:t>
            </a:r>
          </a:p>
          <a:p>
            <a:pPr algn="just"/>
            <a:r>
              <a:rPr lang="en-US" altLang="zh-TW" b="1" dirty="0" err="1"/>
              <a:t>Lanczos</a:t>
            </a:r>
            <a:r>
              <a:rPr lang="en-US" altLang="zh-TW" b="1" dirty="0"/>
              <a:t> </a:t>
            </a:r>
            <a:r>
              <a:rPr lang="zh-TW" altLang="en-US" b="1" dirty="0"/>
              <a:t>插值 </a:t>
            </a:r>
            <a:r>
              <a:rPr lang="en-US" altLang="zh-TW" b="1" dirty="0"/>
              <a:t>(INTER_LANCZOS4)</a:t>
            </a:r>
            <a:r>
              <a:rPr lang="zh-TW" altLang="en-US" dirty="0"/>
              <a:t>：適用於高品質縮放，特別是放大時能保持細節。</a:t>
            </a:r>
          </a:p>
          <a:p>
            <a:endParaRPr lang="en-US" altLang="zh-TW" b="1" dirty="0"/>
          </a:p>
        </p:txBody>
      </p:sp>
    </p:spTree>
    <p:extLst>
      <p:ext uri="{BB962C8B-B14F-4D97-AF65-F5344CB8AC3E}">
        <p14:creationId xmlns:p14="http://schemas.microsoft.com/office/powerpoint/2010/main" val="1313813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18B35B46-E6D1-4139-B353-319B955C2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781396"/>
            <a:ext cx="7772400" cy="1320890"/>
          </a:xfrm>
        </p:spPr>
        <p:txBody>
          <a:bodyPr/>
          <a:lstStyle/>
          <a:p>
            <a:r>
              <a:rPr lang="en-US" altLang="zh-TW" dirty="0"/>
              <a:t>Q.4</a:t>
            </a:r>
            <a:r>
              <a:rPr lang="zh-TW" altLang="en-US" dirty="0"/>
              <a:t> </a:t>
            </a:r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507019C7-20CE-4E85-99C5-A523D1F7E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9800" y="2202873"/>
            <a:ext cx="7772400" cy="3969327"/>
          </a:xfrm>
        </p:spPr>
        <p:txBody>
          <a:bodyPr>
            <a:normAutofit/>
          </a:bodyPr>
          <a:lstStyle/>
          <a:p>
            <a:r>
              <a:rPr lang="zh-TW" altLang="en-US" dirty="0"/>
              <a:t>請使用一張包含人像的影像進行裁切，並只保留臉部的部分。 </a:t>
            </a:r>
            <a:endParaRPr lang="en-US" altLang="zh-TW" dirty="0"/>
          </a:p>
          <a:p>
            <a:r>
              <a:rPr lang="en-US" altLang="zh-TW" b="1" dirty="0" err="1"/>
              <a:t>Ans</a:t>
            </a:r>
            <a:r>
              <a:rPr lang="en-US" altLang="zh-TW" b="1" dirty="0"/>
              <a:t>: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FB7FD2E-F5F2-40F4-A7E9-835D656BD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07346" y="6272786"/>
            <a:ext cx="480060" cy="365125"/>
          </a:xfrm>
        </p:spPr>
        <p:txBody>
          <a:bodyPr/>
          <a:lstStyle/>
          <a:p>
            <a:pPr defTabSz="457200"/>
            <a:fld id="{4FAB73BC-B049-4115-A692-8D63A059BFB8}" type="slidenum">
              <a:rPr lang="en-US">
                <a:latin typeface="微軟正黑體"/>
                <a:ea typeface="微軟正黑體"/>
              </a:rPr>
              <a:pPr defTabSz="457200"/>
              <a:t>9</a:t>
            </a:fld>
            <a:endParaRPr lang="en-US" dirty="0">
              <a:latin typeface="微軟正黑體"/>
              <a:ea typeface="微軟正黑體"/>
            </a:endParaRPr>
          </a:p>
        </p:txBody>
      </p:sp>
      <p:sp>
        <p:nvSpPr>
          <p:cNvPr id="26" name="Rectangle 23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457200"/>
            <a:endParaRPr lang="zh-TW" altLang="en-US">
              <a:solidFill>
                <a:prstClr val="black"/>
              </a:solidFill>
              <a:latin typeface="微軟正黑體"/>
              <a:ea typeface="微軟正黑體"/>
            </a:endParaRPr>
          </a:p>
        </p:txBody>
      </p:sp>
      <p:sp>
        <p:nvSpPr>
          <p:cNvPr id="28" name="Rectangle 25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457200"/>
            <a:endParaRPr lang="zh-TW" altLang="en-US">
              <a:solidFill>
                <a:prstClr val="black"/>
              </a:solidFill>
              <a:latin typeface="微軟正黑體"/>
              <a:ea typeface="微軟正黑體"/>
            </a:endParaRPr>
          </a:p>
        </p:txBody>
      </p:sp>
      <p:sp>
        <p:nvSpPr>
          <p:cNvPr id="36" name="Rectangle 33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457200"/>
            <a:endParaRPr lang="zh-TW" altLang="en-US">
              <a:solidFill>
                <a:prstClr val="black"/>
              </a:solidFill>
              <a:latin typeface="微軟正黑體"/>
              <a:ea typeface="微軟正黑體"/>
            </a:endParaRP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A548838A-0D3C-1E57-0E0C-FFD3A23FEBED}"/>
              </a:ext>
            </a:extLst>
          </p:cNvPr>
          <p:cNvGrpSpPr/>
          <p:nvPr/>
        </p:nvGrpSpPr>
        <p:grpSpPr>
          <a:xfrm>
            <a:off x="1951902" y="3358654"/>
            <a:ext cx="7798867" cy="3201130"/>
            <a:chOff x="427901" y="3358654"/>
            <a:chExt cx="7798867" cy="3201130"/>
          </a:xfrm>
        </p:grpSpPr>
        <p:pic>
          <p:nvPicPr>
            <p:cNvPr id="3" name="圖片 2">
              <a:extLst>
                <a:ext uri="{FF2B5EF4-FFF2-40B4-BE49-F238E27FC236}">
                  <a16:creationId xmlns:a16="http://schemas.microsoft.com/office/drawing/2014/main" id="{6B59D527-DE02-5AF3-CF48-B603986D83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7901" y="3358655"/>
              <a:ext cx="4649259" cy="3201129"/>
            </a:xfrm>
            <a:prstGeom prst="rect">
              <a:avLst/>
            </a:prstGeom>
          </p:spPr>
        </p:pic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95099777-257B-FD24-3348-143401AB3E4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87812" y="3358654"/>
              <a:ext cx="2438956" cy="32011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739488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刻字型">
  <a:themeElements>
    <a:clrScheme name="木刻字型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全微軟正黑">
      <a:majorFont>
        <a:latin typeface="微軟正黑體"/>
        <a:ea typeface="微軟正黑體"/>
        <a:cs typeface=""/>
      </a:majorFont>
      <a:minorFont>
        <a:latin typeface="微軟正黑體"/>
        <a:ea typeface="微軟正黑體"/>
        <a:cs typeface=""/>
      </a:minorFont>
    </a:fontScheme>
    <a:fmtScheme name="木刻字型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327</Words>
  <Application>Microsoft Office PowerPoint</Application>
  <PresentationFormat>寬螢幕</PresentationFormat>
  <Paragraphs>50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21" baseType="lpstr">
      <vt:lpstr>SimHei</vt:lpstr>
      <vt:lpstr>STXihei</vt:lpstr>
      <vt:lpstr>微軟正黑體</vt:lpstr>
      <vt:lpstr>Arial</vt:lpstr>
      <vt:lpstr>Century Gothic</vt:lpstr>
      <vt:lpstr>Microsoft Himalaya</vt:lpstr>
      <vt:lpstr>Times New Roman</vt:lpstr>
      <vt:lpstr>Wingdings</vt:lpstr>
      <vt:lpstr>木刻字型</vt:lpstr>
      <vt:lpstr>問題討論</vt:lpstr>
      <vt:lpstr>問題討論</vt:lpstr>
      <vt:lpstr>Q.1</vt:lpstr>
      <vt:lpstr>Q.２</vt:lpstr>
      <vt:lpstr>PowerPoint 簡報</vt:lpstr>
      <vt:lpstr>Q.3</vt:lpstr>
      <vt:lpstr>PowerPoint 簡報</vt:lpstr>
      <vt:lpstr>Q.3 (cont.)</vt:lpstr>
      <vt:lpstr>Q.4 </vt:lpstr>
      <vt:lpstr>PowerPoint 簡報</vt:lpstr>
      <vt:lpstr>Q.5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問題討論</dc:title>
  <dc:creator>user</dc:creator>
  <cp:lastModifiedBy>User</cp:lastModifiedBy>
  <cp:revision>5</cp:revision>
  <dcterms:created xsi:type="dcterms:W3CDTF">2025-03-19T15:13:52Z</dcterms:created>
  <dcterms:modified xsi:type="dcterms:W3CDTF">2025-03-26T11:38:05Z</dcterms:modified>
</cp:coreProperties>
</file>