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92" r:id="rId5"/>
    <p:sldId id="295" r:id="rId7"/>
    <p:sldId id="293" r:id="rId8"/>
    <p:sldId id="294" r:id="rId9"/>
    <p:sldId id="296" r:id="rId10"/>
    <p:sldId id="320" r:id="rId11"/>
    <p:sldId id="319" r:id="rId12"/>
    <p:sldId id="321" r:id="rId13"/>
    <p:sldId id="326" r:id="rId14"/>
    <p:sldId id="322" r:id="rId15"/>
    <p:sldId id="325" r:id="rId16"/>
    <p:sldId id="300" r:id="rId17"/>
    <p:sldId id="324" r:id="rId18"/>
    <p:sldId id="304" r:id="rId19"/>
    <p:sldId id="302" r:id="rId20"/>
    <p:sldId id="308" r:id="rId21"/>
    <p:sldId id="327" r:id="rId22"/>
    <p:sldId id="29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924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7168" y="1714488"/>
            <a:ext cx="11048621" cy="1470025"/>
          </a:xfrm>
        </p:spPr>
        <p:txBody>
          <a:bodyPr anchor="b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66712" y="3257549"/>
            <a:ext cx="11069008" cy="942982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8"/>
          <p:cNvSpPr/>
          <p:nvPr/>
        </p:nvSpPr>
        <p:spPr>
          <a:xfrm rot="10800000" flipH="1">
            <a:off x="11098568" y="6340956"/>
            <a:ext cx="480000" cy="3456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ectangle 9"/>
          <p:cNvSpPr/>
          <p:nvPr/>
        </p:nvSpPr>
        <p:spPr>
          <a:xfrm rot="10800000" flipH="1">
            <a:off x="5507161" y="6340956"/>
            <a:ext cx="2021303" cy="3456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10"/>
          <p:cNvSpPr/>
          <p:nvPr/>
        </p:nvSpPr>
        <p:spPr>
          <a:xfrm rot="10800000" flipH="1" flipV="1">
            <a:off x="7585513" y="6340956"/>
            <a:ext cx="1630924" cy="3456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文本框 12"/>
          <p:cNvSpPr txBox="1"/>
          <p:nvPr/>
        </p:nvSpPr>
        <p:spPr>
          <a:xfrm>
            <a:off x="9186399" y="6210504"/>
            <a:ext cx="2000264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0054A7"/>
                </a:solidFill>
                <a:latin typeface="微软雅黑" panose="020B0503020204020204" charset="-122"/>
                <a:ea typeface="微软雅黑" panose="020B0503020204020204" charset="-122"/>
              </a:rPr>
              <a:t>格莱科技集团</a:t>
            </a:r>
            <a:r>
              <a:rPr lang="zh-CN" altLang="en-US" sz="1200" b="1" dirty="0" smtClean="0">
                <a:solidFill>
                  <a:srgbClr val="0054A7"/>
                </a:solidFill>
                <a:latin typeface="微软雅黑" panose="020B0503020204020204" charset="-122"/>
                <a:ea typeface="微软雅黑" panose="020B0503020204020204" charset="-122"/>
              </a:rPr>
              <a:t>旗下品牌</a:t>
            </a:r>
            <a:endParaRPr lang="zh-CN" altLang="en-US" sz="1200" b="1" dirty="0">
              <a:solidFill>
                <a:srgbClr val="0054A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Rectangle 9"/>
          <p:cNvSpPr/>
          <p:nvPr/>
        </p:nvSpPr>
        <p:spPr>
          <a:xfrm rot="10800000" flipH="1">
            <a:off x="3146112" y="6340956"/>
            <a:ext cx="2304000" cy="34560"/>
          </a:xfrm>
          <a:prstGeom prst="rect">
            <a:avLst/>
          </a:prstGeom>
          <a:solidFill>
            <a:srgbClr val="0054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2" descr="E:\MEGA\格莱科技\PPT\PPT 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61" y="6086494"/>
            <a:ext cx="2381267" cy="517358"/>
          </a:xfrm>
          <a:prstGeom prst="rect">
            <a:avLst/>
          </a:prstGeom>
          <a:noFill/>
        </p:spPr>
      </p:pic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28600"/>
            <a:ext cx="2743200" cy="4876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8026400" cy="4876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23F9-98BA-42FF-86C4-4D652271F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1939-A437-4DD7-BC8D-7C45C54B43AF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461" y="4714884"/>
            <a:ext cx="10972800" cy="839771"/>
          </a:xfrm>
        </p:spPr>
        <p:txBody>
          <a:bodyPr>
            <a:noAutofit/>
          </a:bodyPr>
          <a:lstStyle>
            <a:lvl1pPr algn="ctr">
              <a:defRPr sz="5280" b="1">
                <a:solidFill>
                  <a:srgbClr val="0054A8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pic>
        <p:nvPicPr>
          <p:cNvPr id="10" name="Picture 2" descr="E:\MEGA\格莱科技\PPT\PPT logo.png"/>
          <p:cNvPicPr>
            <a:picLocks noChangeAspect="1" noChangeArrowheads="1"/>
          </p:cNvPicPr>
          <p:nvPr/>
        </p:nvPicPr>
        <p:blipFill>
          <a:blip r:embed="rId3" cstate="print"/>
          <a:srcRect r="76000"/>
          <a:stretch>
            <a:fillRect/>
          </a:stretch>
        </p:blipFill>
        <p:spPr bwMode="auto">
          <a:xfrm>
            <a:off x="5633843" y="3133764"/>
            <a:ext cx="763540" cy="691200"/>
          </a:xfrm>
          <a:prstGeom prst="rect">
            <a:avLst/>
          </a:prstGeom>
          <a:noFill/>
        </p:spPr>
      </p:pic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8"/>
          <p:cNvSpPr/>
          <p:nvPr/>
        </p:nvSpPr>
        <p:spPr>
          <a:xfrm rot="10800000" flipH="1">
            <a:off x="11098568" y="6340956"/>
            <a:ext cx="480000" cy="3456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ectangle 9"/>
          <p:cNvSpPr/>
          <p:nvPr/>
        </p:nvSpPr>
        <p:spPr>
          <a:xfrm rot="10800000" flipH="1">
            <a:off x="5507161" y="6340956"/>
            <a:ext cx="2021303" cy="3456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10"/>
          <p:cNvSpPr/>
          <p:nvPr/>
        </p:nvSpPr>
        <p:spPr>
          <a:xfrm rot="10800000" flipH="1" flipV="1">
            <a:off x="7585513" y="6340956"/>
            <a:ext cx="1630924" cy="3456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文本框 12"/>
          <p:cNvSpPr txBox="1"/>
          <p:nvPr/>
        </p:nvSpPr>
        <p:spPr>
          <a:xfrm>
            <a:off x="9186399" y="6210504"/>
            <a:ext cx="2000264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0054A7"/>
                </a:solidFill>
                <a:latin typeface="微软雅黑" panose="020B0503020204020204" charset="-122"/>
                <a:ea typeface="微软雅黑" panose="020B0503020204020204" charset="-122"/>
              </a:rPr>
              <a:t>格莱科技集团</a:t>
            </a:r>
            <a:r>
              <a:rPr lang="zh-CN" altLang="en-US" sz="1200" b="1" dirty="0" smtClean="0">
                <a:solidFill>
                  <a:srgbClr val="0054A7"/>
                </a:solidFill>
                <a:latin typeface="微软雅黑" panose="020B0503020204020204" charset="-122"/>
                <a:ea typeface="微软雅黑" panose="020B0503020204020204" charset="-122"/>
              </a:rPr>
              <a:t>旗下品牌</a:t>
            </a:r>
            <a:endParaRPr lang="zh-CN" altLang="en-US" sz="1200" b="1" dirty="0">
              <a:solidFill>
                <a:srgbClr val="0054A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Rectangle 9"/>
          <p:cNvSpPr/>
          <p:nvPr/>
        </p:nvSpPr>
        <p:spPr>
          <a:xfrm rot="10800000" flipH="1">
            <a:off x="3146112" y="6340956"/>
            <a:ext cx="2304000" cy="34560"/>
          </a:xfrm>
          <a:prstGeom prst="rect">
            <a:avLst/>
          </a:prstGeom>
          <a:solidFill>
            <a:srgbClr val="0054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2" descr="E:\MEGA\格莱科技\PPT\PPT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61" y="6086494"/>
            <a:ext cx="2381267" cy="517358"/>
          </a:xfrm>
          <a:prstGeom prst="rect">
            <a:avLst/>
          </a:prstGeom>
          <a:noFill/>
        </p:spPr>
      </p:pic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3900480"/>
            <a:ext cx="10363200" cy="1362076"/>
          </a:xfrm>
        </p:spPr>
        <p:txBody>
          <a:bodyPr anchor="t"/>
          <a:lstStyle>
            <a:lvl1pPr algn="ctr">
              <a:defRPr sz="4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400293"/>
            <a:ext cx="10363200" cy="15001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5280" b="1">
                <a:solidFill>
                  <a:srgbClr val="0054A8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8"/>
          <p:cNvSpPr/>
          <p:nvPr/>
        </p:nvSpPr>
        <p:spPr>
          <a:xfrm rot="10800000" flipH="1">
            <a:off x="11098568" y="6340956"/>
            <a:ext cx="480000" cy="3456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ectangle 9"/>
          <p:cNvSpPr/>
          <p:nvPr/>
        </p:nvSpPr>
        <p:spPr>
          <a:xfrm rot="10800000" flipH="1">
            <a:off x="5507161" y="6340956"/>
            <a:ext cx="2021303" cy="3456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10"/>
          <p:cNvSpPr/>
          <p:nvPr/>
        </p:nvSpPr>
        <p:spPr>
          <a:xfrm rot="10800000" flipH="1" flipV="1">
            <a:off x="7585513" y="6340956"/>
            <a:ext cx="1630924" cy="3456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文本框 12"/>
          <p:cNvSpPr txBox="1"/>
          <p:nvPr/>
        </p:nvSpPr>
        <p:spPr>
          <a:xfrm>
            <a:off x="9186399" y="6210504"/>
            <a:ext cx="2000264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0054A7"/>
                </a:solidFill>
                <a:latin typeface="微软雅黑" panose="020B0503020204020204" charset="-122"/>
                <a:ea typeface="微软雅黑" panose="020B0503020204020204" charset="-122"/>
              </a:rPr>
              <a:t>格莱科技集团</a:t>
            </a:r>
            <a:r>
              <a:rPr lang="zh-CN" altLang="en-US" sz="1200" b="1" dirty="0" smtClean="0">
                <a:solidFill>
                  <a:srgbClr val="0054A7"/>
                </a:solidFill>
                <a:latin typeface="微软雅黑" panose="020B0503020204020204" charset="-122"/>
                <a:ea typeface="微软雅黑" panose="020B0503020204020204" charset="-122"/>
              </a:rPr>
              <a:t>旗下品牌</a:t>
            </a:r>
            <a:endParaRPr lang="zh-CN" altLang="en-US" sz="1200" b="1" dirty="0">
              <a:solidFill>
                <a:srgbClr val="0054A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Rectangle 9"/>
          <p:cNvSpPr/>
          <p:nvPr/>
        </p:nvSpPr>
        <p:spPr>
          <a:xfrm rot="10800000" flipH="1">
            <a:off x="3146112" y="6340956"/>
            <a:ext cx="2304000" cy="34560"/>
          </a:xfrm>
          <a:prstGeom prst="rect">
            <a:avLst/>
          </a:prstGeom>
          <a:solidFill>
            <a:srgbClr val="0054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2" descr="E:\MEGA\格莱科技\PPT\PPT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61" y="6086494"/>
            <a:ext cx="2381267" cy="517358"/>
          </a:xfrm>
          <a:prstGeom prst="rect">
            <a:avLst/>
          </a:prstGeom>
          <a:noFill/>
        </p:spPr>
      </p:pic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33500"/>
            <a:ext cx="5384800" cy="3771900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33500"/>
            <a:ext cx="5384800" cy="3771900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10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188912"/>
            <a:ext cx="10972800" cy="839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37158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1097280" rtl="0" eaLnBrk="1" latinLnBrk="0" hangingPunct="1">
        <a:spcBef>
          <a:spcPct val="0"/>
        </a:spcBef>
        <a:buNone/>
        <a:defRPr sz="4320" b="1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411480" indent="-410845" algn="l" defTabSz="1097280" rtl="0" eaLnBrk="1" latinLnBrk="0" hangingPunct="1">
        <a:lnSpc>
          <a:spcPct val="150000"/>
        </a:lnSpc>
        <a:spcBef>
          <a:spcPct val="24000"/>
        </a:spcBef>
        <a:buFont typeface="Arial" panose="020B0604020202020204" pitchFamily="34" charset="0"/>
        <a:buChar char="•"/>
        <a:defRPr sz="3360" kern="1200">
          <a:solidFill>
            <a:srgbClr val="0054A8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891540" indent="-342265" algn="l" defTabSz="1097280" rtl="0" eaLnBrk="1" latinLnBrk="0" hangingPunct="1">
        <a:lnSpc>
          <a:spcPct val="150000"/>
        </a:lnSpc>
        <a:spcBef>
          <a:spcPct val="24000"/>
        </a:spcBef>
        <a:buFont typeface="Arial" panose="020B0604020202020204" pitchFamily="34" charset="0"/>
        <a:buChar char="–"/>
        <a:defRPr sz="2880" kern="1200">
          <a:solidFill>
            <a:srgbClr val="0054A8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371600" indent="-273685" algn="l" defTabSz="1097280" rtl="0" eaLnBrk="1" latinLnBrk="0" hangingPunct="1">
        <a:lnSpc>
          <a:spcPct val="150000"/>
        </a:lnSpc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rgbClr val="0054A8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920240" indent="-273685" algn="l" defTabSz="1097280" rtl="0" eaLnBrk="1" latinLnBrk="0" hangingPunct="1">
        <a:lnSpc>
          <a:spcPct val="150000"/>
        </a:lnSpc>
        <a:spcBef>
          <a:spcPct val="24000"/>
        </a:spcBef>
        <a:buFont typeface="Arial" panose="020B0604020202020204" pitchFamily="34" charset="0"/>
        <a:buChar char="–"/>
        <a:defRPr sz="1920" kern="1200">
          <a:solidFill>
            <a:srgbClr val="0054A8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468880" indent="-273685" algn="l" defTabSz="1097280" rtl="0" eaLnBrk="1" latinLnBrk="0" hangingPunct="1">
        <a:lnSpc>
          <a:spcPct val="150000"/>
        </a:lnSpc>
        <a:spcBef>
          <a:spcPct val="24000"/>
        </a:spcBef>
        <a:buFont typeface="Arial" panose="020B0604020202020204" pitchFamily="34" charset="0"/>
        <a:buChar char="»"/>
        <a:defRPr sz="1440" kern="1200">
          <a:solidFill>
            <a:srgbClr val="0054A8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3017520" indent="-273685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3685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3685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3685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hyperlink" Target="https://github.com/yinheedu/yinheedu.github.io.gi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jpeg"/><Relationship Id="rId3" Type="http://schemas.openxmlformats.org/officeDocument/2006/relationships/image" Target="../media/image12.jpeg"/><Relationship Id="rId2" Type="http://schemas.openxmlformats.org/officeDocument/2006/relationships/hyperlink" Target="http://github.com/&#25152;&#26377;&#32773;&#30340;&#20179;&#24211;%20.git" TargetMode="External"/><Relationship Id="rId1" Type="http://schemas.openxmlformats.org/officeDocument/2006/relationships/hyperlink" Target="https://github.com/yinheedu/webApp.gi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hyperlink" Target="http://git-scm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055153" y="1837043"/>
            <a:ext cx="11048621" cy="1470025"/>
          </a:xfrm>
        </p:spPr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/>
              <a:t>版本管理系统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14437" y="3431539"/>
            <a:ext cx="11069008" cy="942982"/>
          </a:xfrm>
        </p:spPr>
        <p:txBody>
          <a:bodyPr/>
          <a:lstStyle/>
          <a:p>
            <a:r>
              <a:rPr lang="en-US" altLang="zh-CN" sz="3200" dirty="0"/>
              <a:t>            </a:t>
            </a:r>
            <a:r>
              <a:rPr lang="zh-CN" altLang="en-US" sz="2400" dirty="0" smtClean="0"/>
              <a:t>吕勇刚</a:t>
            </a:r>
            <a:r>
              <a:rPr lang="zh-CN" altLang="en-US" sz="3200" dirty="0" smtClean="0"/>
              <a:t> </a:t>
            </a:r>
            <a:r>
              <a:rPr lang="en-US" altLang="zh-CN" sz="2400" dirty="0" smtClean="0"/>
              <a:t>2017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月</a:t>
            </a:r>
            <a:endParaRPr lang="zh-CN" altLang="en-US" sz="24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发布个人主页 </a:t>
            </a:r>
            <a:r>
              <a:rPr lang="en-US" altLang="zh-CN" b="0" dirty="0" err="1" smtClean="0"/>
              <a:t>Github</a:t>
            </a:r>
            <a:r>
              <a:rPr lang="en-US" altLang="zh-CN" b="0" dirty="0" smtClean="0"/>
              <a:t> </a:t>
            </a:r>
            <a:r>
              <a:rPr lang="en-US" altLang="zh-CN" b="0" dirty="0"/>
              <a:t>Pages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71600"/>
            <a:ext cx="5485401" cy="4526280"/>
          </a:xfrm>
        </p:spPr>
        <p:txBody>
          <a:bodyPr>
            <a:normAutofit/>
          </a:bodyPr>
          <a:lstStyle/>
          <a:p>
            <a:r>
              <a:rPr lang="zh-CN" altLang="en-US" sz="1400" dirty="0" smtClean="0"/>
              <a:t>首先做好一个网站</a:t>
            </a:r>
            <a:endParaRPr lang="en-US" altLang="zh-CN" sz="1400" dirty="0" smtClean="0"/>
          </a:p>
          <a:p>
            <a:r>
              <a:rPr lang="en-US" altLang="zh-CN" sz="1400" dirty="0" err="1" smtClean="0"/>
              <a:t>Git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init</a:t>
            </a:r>
            <a:r>
              <a:rPr lang="en-US" altLang="zh-CN" sz="1400" dirty="0" smtClean="0"/>
              <a:t>  </a:t>
            </a:r>
            <a:r>
              <a:rPr lang="zh-CN" altLang="en-US" sz="1400" dirty="0" smtClean="0"/>
              <a:t>初始化</a:t>
            </a:r>
            <a:endParaRPr lang="en-US" altLang="zh-CN" sz="1400" dirty="0" smtClean="0"/>
          </a:p>
          <a:p>
            <a:r>
              <a:rPr lang="en-US" altLang="zh-CN" sz="1400" dirty="0" err="1" smtClean="0"/>
              <a:t>Git</a:t>
            </a:r>
            <a:r>
              <a:rPr lang="en-US" altLang="zh-CN" sz="1400" dirty="0" smtClean="0"/>
              <a:t> add . </a:t>
            </a:r>
            <a:r>
              <a:rPr lang="zh-CN" altLang="en-US" sz="1400" dirty="0" smtClean="0"/>
              <a:t>提交到暂存区</a:t>
            </a:r>
            <a:endParaRPr lang="en-US" altLang="zh-CN" sz="1400" dirty="0" smtClean="0"/>
          </a:p>
          <a:p>
            <a:r>
              <a:rPr lang="en-US" altLang="zh-CN" sz="1400" dirty="0" err="1" smtClean="0"/>
              <a:t>Git</a:t>
            </a:r>
            <a:r>
              <a:rPr lang="en-US" altLang="zh-CN" sz="1400" dirty="0" smtClean="0"/>
              <a:t> commit  –”</a:t>
            </a:r>
            <a:r>
              <a:rPr lang="zh-CN" altLang="en-US" sz="1400" dirty="0" smtClean="0"/>
              <a:t>描述</a:t>
            </a:r>
            <a:r>
              <a:rPr lang="en-US" altLang="zh-CN" sz="1400" dirty="0" smtClean="0"/>
              <a:t>” </a:t>
            </a:r>
            <a:r>
              <a:rPr lang="zh-CN" altLang="en-US" sz="1400" dirty="0" smtClean="0"/>
              <a:t>提交到历史区（版本库）</a:t>
            </a:r>
            <a:endParaRPr lang="en-US" altLang="zh-CN" sz="1400" dirty="0" smtClean="0"/>
          </a:p>
          <a:p>
            <a:r>
              <a:rPr lang="zh-CN" altLang="en-US" sz="1400" dirty="0" smtClean="0"/>
              <a:t>登录到</a:t>
            </a:r>
            <a:r>
              <a:rPr lang="en-US" altLang="zh-CN" sz="1400" dirty="0" err="1"/>
              <a:t>GitHub</a:t>
            </a:r>
            <a:r>
              <a:rPr lang="zh-CN" altLang="en-US" sz="1400" dirty="0"/>
              <a:t>，并创建一个名为</a:t>
            </a:r>
            <a:r>
              <a:rPr lang="en-US" altLang="zh-CN" sz="1400" dirty="0"/>
              <a:t>username .github.io </a:t>
            </a:r>
            <a:r>
              <a:rPr lang="zh-CN" altLang="en-US" sz="1400" dirty="0" smtClean="0"/>
              <a:t>的新仓库</a:t>
            </a:r>
            <a:r>
              <a:rPr lang="zh-CN" altLang="en-US" sz="1400" dirty="0"/>
              <a:t>，其中</a:t>
            </a:r>
            <a:r>
              <a:rPr lang="en-US" altLang="zh-CN" sz="1400" dirty="0"/>
              <a:t>username</a:t>
            </a:r>
            <a:r>
              <a:rPr lang="zh-CN" altLang="en-US" sz="1400" dirty="0" smtClean="0"/>
              <a:t>是你在</a:t>
            </a:r>
            <a:r>
              <a:rPr lang="en-US" altLang="zh-CN" sz="1400" dirty="0" err="1"/>
              <a:t>GitHub</a:t>
            </a:r>
            <a:r>
              <a:rPr lang="zh-CN" altLang="en-US" sz="1400" dirty="0"/>
              <a:t>上的</a:t>
            </a:r>
            <a:r>
              <a:rPr lang="zh-CN" altLang="en-US" sz="1400" dirty="0" smtClean="0"/>
              <a:t>用户名。</a:t>
            </a:r>
            <a:endParaRPr lang="en-US" altLang="zh-CN" sz="1400" dirty="0" smtClean="0"/>
          </a:p>
          <a:p>
            <a:r>
              <a:rPr lang="en-US" altLang="zh-CN" sz="1400" dirty="0" err="1"/>
              <a:t>git</a:t>
            </a:r>
            <a:r>
              <a:rPr lang="en-US" altLang="zh-CN" sz="1400" dirty="0"/>
              <a:t> remote add origin </a:t>
            </a:r>
            <a:r>
              <a:rPr lang="en-US" altLang="zh-CN" sz="1400" dirty="0">
                <a:hlinkClick r:id="rId1"/>
              </a:rPr>
              <a:t>https://</a:t>
            </a:r>
            <a:r>
              <a:rPr lang="en-US" altLang="zh-CN" sz="1400" dirty="0" smtClean="0">
                <a:hlinkClick r:id="rId1"/>
              </a:rPr>
              <a:t>github.com/yinheedu/yinheedu.github.io.git</a:t>
            </a:r>
            <a:endParaRPr lang="en-US" altLang="zh-CN" sz="1400" dirty="0" smtClean="0"/>
          </a:p>
          <a:p>
            <a:pPr lvl="1"/>
            <a:r>
              <a:rPr lang="zh-CN" altLang="en-US" sz="1000" dirty="0"/>
              <a:t>关联远程仓库</a:t>
            </a:r>
            <a:endParaRPr lang="en-US" altLang="zh-CN" sz="920" dirty="0" smtClean="0"/>
          </a:p>
          <a:p>
            <a:r>
              <a:rPr lang="en-US" altLang="zh-CN" sz="1400" dirty="0" err="1"/>
              <a:t>git</a:t>
            </a:r>
            <a:r>
              <a:rPr lang="en-US" altLang="zh-CN" sz="1400" dirty="0"/>
              <a:t> push -u origin </a:t>
            </a:r>
            <a:r>
              <a:rPr lang="en-US" altLang="zh-CN" sz="1400" dirty="0" smtClean="0"/>
              <a:t>master</a:t>
            </a:r>
            <a:endParaRPr lang="en-US" altLang="zh-CN" sz="1400" dirty="0" smtClean="0"/>
          </a:p>
          <a:p>
            <a:pPr lvl="1"/>
            <a:r>
              <a:rPr lang="zh-CN" altLang="en-US" sz="1000" dirty="0"/>
              <a:t>推送到</a:t>
            </a:r>
            <a:r>
              <a:rPr lang="zh-CN" altLang="en-US" sz="1000" dirty="0" smtClean="0"/>
              <a:t>远程</a:t>
            </a:r>
            <a:r>
              <a:rPr lang="zh-CN" altLang="en-US" sz="900" dirty="0"/>
              <a:t>仓库</a:t>
            </a:r>
            <a:endParaRPr lang="en-US" altLang="zh-CN" sz="900" dirty="0"/>
          </a:p>
          <a:p>
            <a:pPr lvl="1"/>
            <a:endParaRPr lang="en-US" altLang="zh-CN" sz="920" dirty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0" name="Picture 2" descr="C:\Users\Administrator\Desktop\user-repo@2x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001" y="1577939"/>
            <a:ext cx="5570008" cy="429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让每个仓库的网页都可以访问</a:t>
            </a:r>
            <a:endParaRPr lang="zh-CN" altLang="en-US" b="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116" y="1375434"/>
            <a:ext cx="4752908" cy="1739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59" y="1201709"/>
            <a:ext cx="6389687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箭头连接符 5"/>
          <p:cNvCxnSpPr/>
          <p:nvPr/>
        </p:nvCxnSpPr>
        <p:spPr>
          <a:xfrm flipV="1">
            <a:off x="6674265" y="1914258"/>
            <a:ext cx="427290" cy="17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 smtClean="0"/>
              <a:t>Github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开源协作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371600"/>
            <a:ext cx="10987043" cy="4526280"/>
          </a:xfrm>
        </p:spPr>
        <p:txBody>
          <a:bodyPr>
            <a:normAutofit fontScale="92500" lnSpcReduction="10000"/>
          </a:bodyPr>
          <a:lstStyle/>
          <a:p>
            <a:pPr marL="635" indent="0">
              <a:buNone/>
            </a:pPr>
            <a:r>
              <a:rPr lang="en-US" altLang="zh-CN" sz="1400" dirty="0" smtClean="0"/>
              <a:t>#</a:t>
            </a:r>
            <a:r>
              <a:rPr lang="zh-CN" altLang="en-US" sz="1400" dirty="0" smtClean="0"/>
              <a:t>项目所有者</a:t>
            </a:r>
            <a:endParaRPr lang="en-US" altLang="zh-CN" sz="1400" dirty="0" smtClean="0"/>
          </a:p>
          <a:p>
            <a:pPr marL="343535" indent="-342900">
              <a:buAutoNum type="arabicPeriod"/>
            </a:pPr>
            <a:r>
              <a:rPr lang="zh-CN" altLang="en-US" sz="1400" dirty="0" smtClean="0"/>
              <a:t>完成了一个项目的核心部分，并推送到远程仓库。</a:t>
            </a:r>
            <a:endParaRPr lang="en-US" altLang="zh-CN" sz="1400" dirty="0" smtClean="0"/>
          </a:p>
          <a:p>
            <a:pPr marL="343535" indent="-342900">
              <a:buAutoNum type="arabicPeriod"/>
            </a:pPr>
            <a:r>
              <a:rPr lang="zh-CN" altLang="en-US" sz="1400" dirty="0" smtClean="0"/>
              <a:t>接收贡献者的代码提交请求，确认后，合并代码到项目中。</a:t>
            </a:r>
            <a:endParaRPr lang="en-US" altLang="zh-CN" sz="1400" dirty="0" smtClean="0"/>
          </a:p>
          <a:p>
            <a:pPr marL="343535" indent="-342900">
              <a:buAutoNum type="arabicPeriod"/>
            </a:pPr>
            <a:endParaRPr lang="en-US" altLang="zh-CN" sz="1400" dirty="0"/>
          </a:p>
          <a:p>
            <a:pPr marL="635" indent="0">
              <a:buNone/>
            </a:pPr>
            <a:r>
              <a:rPr lang="en-US" altLang="zh-CN" sz="1400" dirty="0" smtClean="0"/>
              <a:t>#</a:t>
            </a:r>
            <a:r>
              <a:rPr lang="zh-CN" altLang="en-US" sz="1400" dirty="0" smtClean="0"/>
              <a:t>代码贡献者</a:t>
            </a:r>
            <a:endParaRPr lang="en-US" altLang="zh-CN" sz="1400" dirty="0" smtClean="0"/>
          </a:p>
          <a:p>
            <a:pPr marL="343535" indent="-342900">
              <a:buFont typeface="+mj-lt"/>
              <a:buAutoNum type="arabicPeriod"/>
            </a:pPr>
            <a:r>
              <a:rPr lang="zh-CN" altLang="en-US" sz="1400" dirty="0" smtClean="0"/>
              <a:t>找到所有者这个项目地址，</a:t>
            </a:r>
            <a:r>
              <a:rPr lang="en-US" altLang="zh-CN" sz="1400" dirty="0" smtClean="0"/>
              <a:t>Fork</a:t>
            </a:r>
            <a:r>
              <a:rPr lang="zh-CN" altLang="en-US" sz="1400" dirty="0" smtClean="0"/>
              <a:t>一份的项目到自已仓库</a:t>
            </a:r>
            <a:endParaRPr lang="en-US" altLang="zh-CN" sz="1400" dirty="0" smtClean="0"/>
          </a:p>
          <a:p>
            <a:pPr marL="343535" indent="-342900">
              <a:buFont typeface="+mj-lt"/>
              <a:buAutoNum type="arabicPeriod"/>
            </a:pPr>
            <a:r>
              <a:rPr lang="zh-CN" altLang="en-US" sz="1400" dirty="0" smtClean="0"/>
              <a:t>克隆自已仓库的这个项目到本地     </a:t>
            </a:r>
            <a:r>
              <a:rPr lang="en-US" altLang="zh-CN" sz="1400" dirty="0" err="1" smtClean="0"/>
              <a:t>git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clone  </a:t>
            </a:r>
            <a:r>
              <a:rPr lang="en-US" altLang="zh-CN" sz="1400" dirty="0" smtClean="0">
                <a:hlinkClick r:id="rId1"/>
              </a:rPr>
              <a:t>https</a:t>
            </a:r>
            <a:r>
              <a:rPr lang="en-US" altLang="zh-CN" sz="1400" dirty="0">
                <a:hlinkClick r:id="rId1"/>
              </a:rPr>
              <a:t>://</a:t>
            </a:r>
            <a:r>
              <a:rPr lang="en-US" altLang="zh-CN" sz="1400" dirty="0" smtClean="0">
                <a:hlinkClick r:id="rId1"/>
              </a:rPr>
              <a:t>github.com/yinheedu/webApp.git</a:t>
            </a:r>
            <a:endParaRPr lang="en-US" altLang="zh-CN" sz="1400" dirty="0" smtClean="0"/>
          </a:p>
          <a:p>
            <a:pPr marL="343535" indent="-342900">
              <a:buFont typeface="+mj-lt"/>
              <a:buAutoNum type="arabicPeriod"/>
            </a:pPr>
            <a:r>
              <a:rPr lang="zh-CN" altLang="en-US" sz="1400" dirty="0" smtClean="0"/>
              <a:t>（这个时候有可能所有者</a:t>
            </a:r>
            <a:r>
              <a:rPr lang="zh-CN" altLang="en-US" sz="1400" dirty="0"/>
              <a:t>的仓库已经更新过</a:t>
            </a:r>
            <a:r>
              <a:rPr lang="zh-CN" altLang="en-US" sz="1400" dirty="0" smtClean="0"/>
              <a:t>，也就是说贡献者这次克隆下的就有可能不是最新的，要保证是克隆下的代码跟所有者的</a:t>
            </a:r>
            <a:endParaRPr lang="en-US" altLang="zh-CN" sz="1400" dirty="0" smtClean="0"/>
          </a:p>
          <a:p>
            <a:pPr marL="635" indent="0">
              <a:buNone/>
            </a:pPr>
            <a:r>
              <a:rPr lang="en-US" altLang="zh-CN" sz="1400" dirty="0" smtClean="0"/>
              <a:t>       </a:t>
            </a:r>
            <a:r>
              <a:rPr lang="zh-CN" altLang="en-US" sz="1400" dirty="0" smtClean="0"/>
              <a:t>同步，还需要做以下操作）</a:t>
            </a:r>
            <a:endParaRPr lang="en-US" altLang="zh-CN" sz="1400" dirty="0" smtClean="0"/>
          </a:p>
          <a:p>
            <a:pPr marL="823595" lvl="1" indent="-342900">
              <a:buFont typeface="+mj-lt"/>
              <a:buAutoNum type="alphaLcParenR"/>
            </a:pPr>
            <a:r>
              <a:rPr lang="en-US" altLang="zh-CN" sz="920" dirty="0" err="1" smtClean="0"/>
              <a:t>Git</a:t>
            </a:r>
            <a:r>
              <a:rPr lang="en-US" altLang="zh-CN" sz="920" dirty="0" smtClean="0"/>
              <a:t>  remote add  root </a:t>
            </a:r>
            <a:r>
              <a:rPr lang="en-US" altLang="zh-CN" sz="920" dirty="0" smtClean="0">
                <a:hlinkClick r:id="rId2"/>
              </a:rPr>
              <a:t>http://github.com/</a:t>
            </a:r>
            <a:r>
              <a:rPr lang="zh-CN" altLang="en-US" sz="920" dirty="0" smtClean="0">
                <a:hlinkClick r:id="rId2"/>
              </a:rPr>
              <a:t>所有者的仓库 </a:t>
            </a:r>
            <a:r>
              <a:rPr lang="en-US" altLang="zh-CN" sz="920" dirty="0" smtClean="0">
                <a:hlinkClick r:id="rId2"/>
              </a:rPr>
              <a:t>.</a:t>
            </a:r>
            <a:r>
              <a:rPr lang="en-US" altLang="zh-CN" sz="920" dirty="0" err="1" smtClean="0">
                <a:hlinkClick r:id="rId2"/>
              </a:rPr>
              <a:t>git</a:t>
            </a:r>
            <a:r>
              <a:rPr lang="en-US" altLang="zh-CN" sz="920" dirty="0" smtClean="0"/>
              <a:t>     // </a:t>
            </a:r>
            <a:r>
              <a:rPr lang="zh-CN" altLang="en-US" sz="920" dirty="0" smtClean="0"/>
              <a:t>绑定所有者的仓库</a:t>
            </a:r>
            <a:endParaRPr lang="en-US" altLang="zh-CN" sz="920" dirty="0" smtClean="0"/>
          </a:p>
          <a:p>
            <a:pPr marL="823595" lvl="1" indent="-342900">
              <a:buFont typeface="+mj-lt"/>
              <a:buAutoNum type="alphaLcParenR"/>
            </a:pPr>
            <a:r>
              <a:rPr lang="en-US" altLang="zh-CN" sz="920" dirty="0" err="1" smtClean="0"/>
              <a:t>Git</a:t>
            </a:r>
            <a:r>
              <a:rPr lang="en-US" altLang="zh-CN" sz="920" dirty="0" smtClean="0"/>
              <a:t> fetch root master    //</a:t>
            </a:r>
            <a:r>
              <a:rPr lang="zh-CN" altLang="en-US" sz="920" dirty="0" smtClean="0"/>
              <a:t>抓取所有者仓库的最新代码到本地，但考虑到本地代码被覆盖的风险，被放到了</a:t>
            </a:r>
            <a:r>
              <a:rPr lang="en-US" altLang="zh-CN" sz="920" dirty="0" smtClean="0"/>
              <a:t>.</a:t>
            </a:r>
            <a:r>
              <a:rPr lang="en-US" altLang="zh-CN" sz="920" dirty="0" err="1" smtClean="0"/>
              <a:t>git</a:t>
            </a:r>
            <a:r>
              <a:rPr lang="en-US" altLang="zh-CN" sz="920" dirty="0" smtClean="0"/>
              <a:t>/refs/remotes/root/master</a:t>
            </a:r>
            <a:r>
              <a:rPr lang="zh-CN" altLang="en-US" sz="920" dirty="0" smtClean="0"/>
              <a:t>中</a:t>
            </a:r>
            <a:endParaRPr lang="en-US" altLang="zh-CN" sz="920" dirty="0" smtClean="0"/>
          </a:p>
          <a:p>
            <a:pPr marL="823595" lvl="1" indent="-342900">
              <a:buFont typeface="+mj-lt"/>
              <a:buAutoNum type="alphaLcParenR"/>
            </a:pPr>
            <a:r>
              <a:rPr lang="en-US" altLang="zh-CN" sz="920" dirty="0" err="1" smtClean="0"/>
              <a:t>Git</a:t>
            </a:r>
            <a:r>
              <a:rPr lang="en-US" altLang="zh-CN" sz="920" dirty="0" smtClean="0"/>
              <a:t> merge root/master   //</a:t>
            </a:r>
            <a:r>
              <a:rPr lang="zh-CN" altLang="en-US" sz="920" dirty="0" smtClean="0"/>
              <a:t>把抓取的最新代码合并到当前本地分支。完成！</a:t>
            </a:r>
            <a:endParaRPr lang="en-US" altLang="zh-CN" sz="920" dirty="0" smtClean="0"/>
          </a:p>
          <a:p>
            <a:pPr marL="343535" indent="-342900">
              <a:buFont typeface="+mj-lt"/>
              <a:buAutoNum type="arabicPeriod" startAt="4"/>
            </a:pPr>
            <a:r>
              <a:rPr lang="zh-CN" altLang="en-US" sz="1400" dirty="0" smtClean="0"/>
              <a:t>在本地仓库完成一个功能模块，并推送到自的远程仓库</a:t>
            </a:r>
            <a:endParaRPr lang="en-US" altLang="zh-CN" sz="1400" dirty="0" smtClean="0"/>
          </a:p>
          <a:p>
            <a:pPr marL="343535" indent="-342900">
              <a:buFont typeface="+mj-lt"/>
              <a:buAutoNum type="arabicPeriod" startAt="4"/>
            </a:pPr>
            <a:r>
              <a:rPr lang="zh-CN" altLang="en-US" sz="1400" dirty="0" smtClean="0"/>
              <a:t>给</a:t>
            </a:r>
            <a:r>
              <a:rPr lang="zh-CN" altLang="en-US" sz="1400" dirty="0"/>
              <a:t>项目</a:t>
            </a:r>
            <a:r>
              <a:rPr lang="zh-CN" altLang="en-US" sz="1400" dirty="0" smtClean="0"/>
              <a:t>所有者发请求，某某人做好了一个功能模块，请求把这个功能模块加入到所有者的项目中。</a:t>
            </a:r>
            <a:endParaRPr lang="en-US" altLang="zh-CN" sz="1400" dirty="0" smtClean="0"/>
          </a:p>
          <a:p>
            <a:pPr marL="343535" indent="-342900">
              <a:buFont typeface="+mj-lt"/>
              <a:buAutoNum type="arabicPeriod" startAt="4"/>
            </a:pPr>
            <a:endParaRPr lang="en-US" altLang="zh-CN" sz="1400" dirty="0"/>
          </a:p>
          <a:p>
            <a:pPr marL="343535" indent="-342900">
              <a:buAutoNum type="arabicPeriod" startAt="4"/>
            </a:pPr>
            <a:endParaRPr lang="en-US" altLang="zh-CN" sz="1400" dirty="0" smtClean="0"/>
          </a:p>
          <a:p>
            <a:endParaRPr lang="en-US" altLang="zh-CN" sz="900" dirty="0"/>
          </a:p>
          <a:p>
            <a:pPr lvl="1"/>
            <a:endParaRPr lang="en-US" altLang="zh-CN" sz="920" dirty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0" name="Picture 2" descr="C:\Users\Administrator\Desktop\team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1309686"/>
            <a:ext cx="2048298" cy="168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team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862" y="1395412"/>
            <a:ext cx="1350238" cy="214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b="0" dirty="0"/>
              <a:t> 比较版本</a:t>
            </a:r>
            <a:r>
              <a:rPr lang="zh-CN" altLang="en-US" b="0" dirty="0" smtClean="0"/>
              <a:t>差异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71600"/>
            <a:ext cx="11431270" cy="4526280"/>
          </a:xfrm>
        </p:spPr>
        <p:txBody>
          <a:bodyPr>
            <a:normAutofit/>
          </a:bodyPr>
          <a:lstStyle/>
          <a:p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diff 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查看工作区和暂存区中的文件区别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2000" dirty="0" err="1"/>
              <a:t>git</a:t>
            </a:r>
            <a:r>
              <a:rPr lang="en-US" altLang="zh-CN" sz="2000" dirty="0"/>
              <a:t> diff --staged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查看暂存区和历史区中的文件区别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2000" dirty="0" err="1"/>
              <a:t>git</a:t>
            </a:r>
            <a:r>
              <a:rPr lang="en-US" altLang="zh-CN" sz="2000" dirty="0"/>
              <a:t> diff </a:t>
            </a:r>
            <a:r>
              <a:rPr lang="en-US" altLang="zh-CN" sz="2000" dirty="0" smtClean="0"/>
              <a:t> HEAD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查看工作区和历史区中的文件区别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2000" dirty="0" err="1"/>
              <a:t>git</a:t>
            </a:r>
            <a:r>
              <a:rPr lang="en-US" altLang="zh-CN" sz="2000" dirty="0"/>
              <a:t> diff </a:t>
            </a:r>
            <a:r>
              <a:rPr lang="en-US" altLang="zh-CN" sz="2000" dirty="0" smtClean="0"/>
              <a:t> HEAD^  </a:t>
            </a:r>
            <a:r>
              <a:rPr lang="en-US" altLang="zh-CN" sz="2000" dirty="0"/>
              <a:t>HEAD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比较上次提交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commit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和上上次提交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2000" dirty="0" err="1"/>
              <a:t>git</a:t>
            </a:r>
            <a:r>
              <a:rPr lang="en-US" altLang="zh-CN" sz="2000" dirty="0"/>
              <a:t> log </a:t>
            </a:r>
            <a:r>
              <a:rPr lang="en-US" altLang="zh-CN" sz="2000" dirty="0" smtClean="0"/>
              <a:t>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查看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历史区日志</a:t>
            </a:r>
            <a:r>
              <a:rPr lang="zh-CN" altLang="en-US" sz="2000" dirty="0"/>
              <a:t>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log --</a:t>
            </a:r>
            <a:r>
              <a:rPr lang="en-US" altLang="zh-CN" sz="2000" dirty="0" err="1"/>
              <a:t>oneline</a:t>
            </a:r>
            <a:endParaRPr lang="en-US" altLang="zh-CN" sz="2000" dirty="0"/>
          </a:p>
          <a:p>
            <a:r>
              <a:rPr lang="en-US" altLang="zh-CN" sz="2000" dirty="0" err="1"/>
              <a:t>git</a:t>
            </a:r>
            <a:r>
              <a:rPr lang="en-US" altLang="zh-CN" sz="2000" dirty="0"/>
              <a:t> diff  98b4fd8cef277  </a:t>
            </a:r>
            <a:r>
              <a:rPr lang="en-US" altLang="zh-CN" sz="2000" dirty="0" err="1"/>
              <a:t>98b4fd8cef277</a:t>
            </a:r>
            <a:r>
              <a:rPr lang="en-US" altLang="zh-CN" sz="2000" dirty="0"/>
              <a:t>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比较两个历史版本之间的差异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b="0" dirty="0"/>
              <a:t> 撤销修改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71600"/>
            <a:ext cx="11431270" cy="4526280"/>
          </a:xfrm>
        </p:spPr>
        <p:txBody>
          <a:bodyPr>
            <a:normAutofit/>
          </a:bodyPr>
          <a:lstStyle/>
          <a:p>
            <a:r>
              <a:rPr lang="en-US" altLang="zh-CN" sz="2800" dirty="0" err="1"/>
              <a:t>git</a:t>
            </a:r>
            <a:r>
              <a:rPr lang="en-US" altLang="zh-CN" sz="2800" dirty="0"/>
              <a:t> checkout -- </a:t>
            </a:r>
            <a:r>
              <a:rPr lang="en-US" altLang="zh-CN" sz="2800" dirty="0" smtClean="0"/>
              <a:t>index.html   </a:t>
            </a:r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从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暂存区中</a:t>
            </a:r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取回到工作区（修改删除）</a:t>
            </a:r>
            <a:endParaRPr lang="en-US" altLang="zh-CN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2800" dirty="0" err="1"/>
              <a:t>git</a:t>
            </a:r>
            <a:r>
              <a:rPr lang="en-US" altLang="zh-CN" sz="2800" dirty="0"/>
              <a:t> reset HEAD </a:t>
            </a:r>
            <a:r>
              <a:rPr lang="en-US" altLang="zh-CN" sz="2800" dirty="0" smtClean="0"/>
              <a:t>index.html   </a:t>
            </a:r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历史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区里的文件覆盖暂存</a:t>
            </a:r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区</a:t>
            </a:r>
            <a:endParaRPr lang="en-US" altLang="zh-CN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sz="2800" dirty="0"/>
          </a:p>
          <a:p>
            <a:r>
              <a:rPr lang="zh-CN" altLang="en-US" sz="1400" dirty="0"/>
              <a:t>场景</a:t>
            </a:r>
            <a:r>
              <a:rPr lang="en-US" altLang="zh-CN" sz="1400" dirty="0"/>
              <a:t>1</a:t>
            </a:r>
            <a:r>
              <a:rPr lang="zh-CN" altLang="en-US" sz="1400" dirty="0"/>
              <a:t>：当你改乱了工作区某个文件的内容，想直接丢弃工作区的修改时，用命令</a:t>
            </a:r>
            <a:r>
              <a:rPr lang="en-US" altLang="zh-CN" sz="1400" dirty="0" err="1"/>
              <a:t>git</a:t>
            </a:r>
            <a:r>
              <a:rPr lang="en-US" altLang="zh-CN" sz="1400" dirty="0"/>
              <a:t> checkout -- file</a:t>
            </a:r>
            <a:r>
              <a:rPr lang="zh-CN" altLang="en-US" sz="1400" dirty="0"/>
              <a:t>。</a:t>
            </a:r>
            <a:endParaRPr lang="zh-CN" altLang="en-US" sz="1400" dirty="0"/>
          </a:p>
          <a:p>
            <a:r>
              <a:rPr lang="zh-CN" altLang="en-US" sz="1400" dirty="0"/>
              <a:t>场景</a:t>
            </a:r>
            <a:r>
              <a:rPr lang="en-US" altLang="zh-CN" sz="1400" dirty="0"/>
              <a:t>2</a:t>
            </a:r>
            <a:r>
              <a:rPr lang="zh-CN" altLang="en-US" sz="1400" dirty="0"/>
              <a:t>：当你不但改乱了工作区某个文件的内容，还添加到了暂存区时，想丢弃修改，分两步，第一步用命令</a:t>
            </a:r>
            <a:r>
              <a:rPr lang="en-US" altLang="zh-CN" sz="1400" dirty="0" err="1"/>
              <a:t>git</a:t>
            </a:r>
            <a:r>
              <a:rPr lang="en-US" altLang="zh-CN" sz="1400" dirty="0"/>
              <a:t> reset HEAD file</a:t>
            </a:r>
            <a:r>
              <a:rPr lang="zh-CN" altLang="en-US" sz="1400" dirty="0"/>
              <a:t>，就回到了场景</a:t>
            </a:r>
            <a:r>
              <a:rPr lang="en-US" altLang="zh-CN" sz="1400" dirty="0"/>
              <a:t>1</a:t>
            </a:r>
            <a:r>
              <a:rPr lang="zh-CN" altLang="en-US" sz="1400" dirty="0"/>
              <a:t>，第二步按场景</a:t>
            </a:r>
            <a:r>
              <a:rPr lang="en-US" altLang="zh-CN" sz="1400" dirty="0"/>
              <a:t>1</a:t>
            </a:r>
            <a:r>
              <a:rPr lang="zh-CN" altLang="en-US" sz="1400" dirty="0"/>
              <a:t>操作。</a:t>
            </a:r>
            <a:endParaRPr lang="zh-CN" altLang="en-US" sz="1400" dirty="0"/>
          </a:p>
          <a:p>
            <a:r>
              <a:rPr lang="zh-CN" altLang="en-US" sz="1400" dirty="0"/>
              <a:t>场景</a:t>
            </a:r>
            <a:r>
              <a:rPr lang="en-US" altLang="zh-CN" sz="1400" dirty="0"/>
              <a:t>3</a:t>
            </a:r>
            <a:r>
              <a:rPr lang="zh-CN" altLang="en-US" sz="1400" dirty="0"/>
              <a:t>：已经提交了不合适的修改到版本库时，想要撤销本次提交，参考版本回退一节，不过前提是没有推送到远程库。</a:t>
            </a:r>
            <a:endParaRPr lang="zh-CN" altLang="en-US" sz="1400" dirty="0"/>
          </a:p>
          <a:p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b="0" dirty="0"/>
              <a:t> </a:t>
            </a:r>
            <a:r>
              <a:rPr lang="zh-CN" altLang="en-US" b="0" dirty="0" smtClean="0"/>
              <a:t>版本</a:t>
            </a:r>
            <a:r>
              <a:rPr lang="zh-CN" altLang="en-US" b="0" dirty="0"/>
              <a:t>回退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71600"/>
            <a:ext cx="11431270" cy="4526280"/>
          </a:xfrm>
        </p:spPr>
        <p:txBody>
          <a:bodyPr>
            <a:normAutofit/>
          </a:bodyPr>
          <a:lstStyle/>
          <a:p>
            <a:r>
              <a:rPr lang="en-US" altLang="zh-CN" sz="2800" dirty="0" err="1"/>
              <a:t>git</a:t>
            </a:r>
            <a:r>
              <a:rPr lang="en-US" altLang="zh-CN" sz="2800" dirty="0"/>
              <a:t> reset --hard HEAD</a:t>
            </a:r>
            <a:r>
              <a:rPr lang="en-US" altLang="zh-CN" sz="2800" dirty="0" smtClean="0"/>
              <a:t>^   </a:t>
            </a:r>
            <a:r>
              <a:rPr lang="en-US" altLang="zh-CN" sz="2800" dirty="0"/>
              <a:t>//</a:t>
            </a:r>
            <a:r>
              <a:rPr lang="zh-CN" altLang="en-US" sz="2800" dirty="0"/>
              <a:t>把历史区重置到上一个</a:t>
            </a:r>
            <a:r>
              <a:rPr lang="zh-CN" altLang="en-US" sz="2800" dirty="0" smtClean="0"/>
              <a:t>提交</a:t>
            </a:r>
            <a:endParaRPr lang="en-US" altLang="zh-CN" sz="2800" dirty="0" smtClean="0"/>
          </a:p>
          <a:p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reset --hard </a:t>
            </a:r>
            <a:r>
              <a:rPr lang="en-US" altLang="zh-CN" sz="2800" dirty="0" smtClean="0"/>
              <a:t>521cb3d </a:t>
            </a:r>
            <a:r>
              <a:rPr lang="zh-CN" altLang="en-US" sz="2800" dirty="0" smtClean="0"/>
              <a:t>（</a:t>
            </a:r>
            <a:r>
              <a:rPr lang="zh-CN" altLang="en-US" sz="2800" dirty="0"/>
              <a:t>指定</a:t>
            </a:r>
            <a:r>
              <a:rPr lang="zh-CN" altLang="en-US" sz="2800" dirty="0" smtClean="0"/>
              <a:t>回到某个</a:t>
            </a:r>
            <a:r>
              <a:rPr lang="zh-CN" altLang="en-US" sz="2800" dirty="0"/>
              <a:t>版本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r>
              <a:rPr lang="en-US" altLang="zh-CN" sz="2800" dirty="0" err="1"/>
              <a:t>git</a:t>
            </a:r>
            <a:r>
              <a:rPr lang="en-US" altLang="zh-CN" sz="2800" dirty="0"/>
              <a:t> </a:t>
            </a:r>
            <a:r>
              <a:rPr lang="en-US" altLang="zh-CN" sz="2800" dirty="0" err="1" smtClean="0"/>
              <a:t>reflog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用来</a:t>
            </a:r>
            <a:r>
              <a:rPr lang="zh-CN" altLang="en-US" sz="2800" dirty="0"/>
              <a:t>记录你的每一</a:t>
            </a:r>
            <a:r>
              <a:rPr lang="zh-CN" altLang="en-US" sz="2800" dirty="0" smtClean="0"/>
              <a:t>次提交命令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 smtClean="0"/>
              <a:t>Git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标签</a:t>
            </a:r>
            <a:r>
              <a:rPr lang="zh-CN" altLang="en-US" b="0" dirty="0"/>
              <a:t>管理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71600"/>
            <a:ext cx="11431270" cy="4526280"/>
          </a:xfrm>
        </p:spPr>
        <p:txBody>
          <a:bodyPr>
            <a:normAutofit/>
          </a:bodyPr>
          <a:lstStyle/>
          <a:p>
            <a:pPr marL="635" indent="0">
              <a:buNone/>
            </a:pPr>
            <a:r>
              <a:rPr lang="zh-CN" altLang="en-US" sz="1400" dirty="0"/>
              <a:t>发布一个版本时，我们通常先在版本库中打一个标签，这样，就唯一确定了打标签时刻的版本。将来无论什么时候，取某个标签的版本，就是把那个打标签的时刻的历史版本取出来。所以，标签也是版本库的一个快照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r>
              <a:rPr lang="en-US" altLang="zh-CN" sz="2000" dirty="0" err="1"/>
              <a:t>git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tag  v1.0      </a:t>
            </a:r>
            <a:r>
              <a:rPr lang="zh-CN" altLang="en-US" sz="2000" dirty="0" smtClean="0"/>
              <a:t>打</a:t>
            </a:r>
            <a:r>
              <a:rPr lang="zh-CN" altLang="en-US" sz="2000" dirty="0"/>
              <a:t>一个新标签</a:t>
            </a:r>
            <a:endParaRPr lang="zh-CN" altLang="en-US" sz="2000" dirty="0"/>
          </a:p>
          <a:p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tag   </a:t>
            </a:r>
            <a:r>
              <a:rPr lang="zh-CN" altLang="en-US" sz="2000" dirty="0" smtClean="0"/>
              <a:t>查看</a:t>
            </a:r>
            <a:r>
              <a:rPr lang="zh-CN" altLang="en-US" sz="2000" dirty="0"/>
              <a:t>所有标签</a:t>
            </a:r>
            <a:endParaRPr lang="zh-CN" altLang="en-US" sz="2000" dirty="0"/>
          </a:p>
          <a:p>
            <a:r>
              <a:rPr lang="en-US" altLang="zh-CN" sz="2000" dirty="0" err="1"/>
              <a:t>git</a:t>
            </a:r>
            <a:r>
              <a:rPr lang="en-US" altLang="zh-CN" sz="2000" dirty="0"/>
              <a:t> tag </a:t>
            </a:r>
            <a:r>
              <a:rPr lang="en-US" altLang="zh-CN" sz="2000" dirty="0" smtClean="0"/>
              <a:t> v0.9  2155b11   </a:t>
            </a:r>
            <a:r>
              <a:rPr lang="zh-CN" altLang="en-US" sz="2000" dirty="0" smtClean="0"/>
              <a:t>给指定的</a:t>
            </a:r>
            <a:r>
              <a:rPr lang="en-US" altLang="zh-CN" sz="2000" dirty="0"/>
              <a:t>commit </a:t>
            </a:r>
            <a:r>
              <a:rPr lang="en-US" altLang="zh-CN" sz="2000" dirty="0" smtClean="0"/>
              <a:t>id </a:t>
            </a:r>
            <a:r>
              <a:rPr lang="zh-CN" altLang="en-US" sz="2000" dirty="0" smtClean="0"/>
              <a:t>打标签</a:t>
            </a:r>
            <a:endParaRPr lang="en-US" altLang="zh-CN" sz="2000" dirty="0" smtClean="0"/>
          </a:p>
          <a:p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show </a:t>
            </a:r>
            <a:r>
              <a:rPr lang="en-US" altLang="zh-CN" sz="2000" dirty="0" smtClean="0"/>
              <a:t>v0.9   </a:t>
            </a:r>
            <a:r>
              <a:rPr lang="zh-CN" altLang="en-US" sz="2000" dirty="0" smtClean="0"/>
              <a:t>查看</a:t>
            </a:r>
            <a:r>
              <a:rPr lang="zh-CN" altLang="en-US" sz="2000" dirty="0"/>
              <a:t>标签信息</a:t>
            </a:r>
            <a:endParaRPr lang="en-US" altLang="zh-CN" sz="2000" dirty="0" smtClean="0"/>
          </a:p>
          <a:p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checkout v0.8  </a:t>
            </a:r>
            <a:r>
              <a:rPr lang="zh-CN" altLang="en-US" sz="2000" dirty="0" smtClean="0"/>
              <a:t>切换标签</a:t>
            </a:r>
            <a:endParaRPr lang="en-US" altLang="zh-CN" sz="2000" dirty="0" smtClean="0"/>
          </a:p>
          <a:p>
            <a:r>
              <a:rPr lang="en-US" altLang="zh-CN" sz="2000" dirty="0" err="1"/>
              <a:t>git</a:t>
            </a:r>
            <a:r>
              <a:rPr lang="en-US" altLang="zh-CN" sz="2000" dirty="0"/>
              <a:t> checkout </a:t>
            </a:r>
            <a:r>
              <a:rPr lang="en-US" altLang="zh-CN" sz="2000" dirty="0" smtClean="0"/>
              <a:t>master  </a:t>
            </a:r>
            <a:r>
              <a:rPr lang="zh-CN" altLang="en-US" sz="2000" dirty="0" smtClean="0"/>
              <a:t>切换到分支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 smtClean="0"/>
              <a:t>Git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分支</a:t>
            </a:r>
            <a:r>
              <a:rPr lang="zh-CN" altLang="en-US" b="0" dirty="0"/>
              <a:t>管理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71600"/>
            <a:ext cx="11431270" cy="4526280"/>
          </a:xfrm>
        </p:spPr>
        <p:txBody>
          <a:bodyPr>
            <a:normAutofit/>
          </a:bodyPr>
          <a:lstStyle/>
          <a:p>
            <a:pPr marL="635" indent="0">
              <a:buNone/>
            </a:pPr>
            <a:r>
              <a:rPr lang="zh-CN" altLang="en-US" sz="1400" dirty="0" smtClean="0"/>
              <a:t>软件开发中，</a:t>
            </a:r>
            <a:r>
              <a:rPr lang="en-US" altLang="zh-CN" sz="1400" dirty="0" smtClean="0"/>
              <a:t>bug</a:t>
            </a:r>
            <a:r>
              <a:rPr lang="zh-CN" altLang="en-US" sz="1400" dirty="0" smtClean="0"/>
              <a:t>就像家常便饭一样。有了</a:t>
            </a:r>
            <a:r>
              <a:rPr lang="en-US" altLang="zh-CN" sz="1400" dirty="0" smtClean="0"/>
              <a:t>bug</a:t>
            </a:r>
            <a:r>
              <a:rPr lang="zh-CN" altLang="en-US" sz="1400" dirty="0" smtClean="0"/>
              <a:t>就需要修复，在</a:t>
            </a:r>
            <a:r>
              <a:rPr lang="en-US" altLang="zh-CN" sz="1400" dirty="0" err="1" smtClean="0"/>
              <a:t>Git</a:t>
            </a:r>
            <a:r>
              <a:rPr lang="zh-CN" altLang="en-US" sz="1400" dirty="0" smtClean="0"/>
              <a:t>中，由于分支是如此的强大，所以，每个</a:t>
            </a:r>
            <a:r>
              <a:rPr lang="en-US" altLang="zh-CN" sz="1400" dirty="0" smtClean="0"/>
              <a:t>bug</a:t>
            </a:r>
            <a:r>
              <a:rPr lang="zh-CN" altLang="en-US" sz="1400" dirty="0" smtClean="0"/>
              <a:t>都可以通过一个新的临时分支来修复，修复后，合并分支，然后将临时分支删除。</a:t>
            </a:r>
            <a:endParaRPr lang="en-US" altLang="zh-CN" sz="1400" dirty="0" smtClean="0"/>
          </a:p>
          <a:p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branch </a:t>
            </a:r>
            <a:r>
              <a:rPr lang="en-US" altLang="zh-CN" sz="2000" dirty="0" err="1"/>
              <a:t>dev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//</a:t>
            </a:r>
            <a:r>
              <a:rPr lang="zh-CN" altLang="en-US" sz="2000" dirty="0"/>
              <a:t>创建</a:t>
            </a:r>
            <a:r>
              <a:rPr lang="en-US" altLang="zh-CN" sz="2000" dirty="0" err="1"/>
              <a:t>dev</a:t>
            </a:r>
            <a:r>
              <a:rPr lang="zh-CN" altLang="en-US" sz="2000" dirty="0"/>
              <a:t>分支 </a:t>
            </a:r>
            <a:r>
              <a:rPr lang="zh-CN" altLang="en-US" sz="2000" dirty="0" smtClean="0"/>
              <a:t>（创建前保持</a:t>
            </a:r>
            <a:r>
              <a:rPr lang="en-US" altLang="zh-CN" sz="2000" dirty="0" smtClean="0"/>
              <a:t>master</a:t>
            </a:r>
            <a:r>
              <a:rPr lang="zh-CN" altLang="en-US" sz="2000" dirty="0" smtClean="0"/>
              <a:t>是一</a:t>
            </a:r>
            <a:r>
              <a:rPr lang="zh-CN" altLang="en-US" sz="2000" dirty="0"/>
              <a:t>个干净的工作区）</a:t>
            </a:r>
            <a:endParaRPr lang="en-US" altLang="zh-CN" sz="2000" dirty="0" smtClean="0"/>
          </a:p>
          <a:p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checkout </a:t>
            </a:r>
            <a:r>
              <a:rPr lang="en-US" altLang="zh-CN" sz="2000" dirty="0" err="1" smtClean="0"/>
              <a:t>dev</a:t>
            </a:r>
            <a:r>
              <a:rPr lang="en-US" altLang="zh-CN" sz="2000" dirty="0" smtClean="0"/>
              <a:t>   </a:t>
            </a:r>
            <a:r>
              <a:rPr lang="en-US" altLang="zh-CN" sz="2000" dirty="0"/>
              <a:t>//</a:t>
            </a:r>
            <a:r>
              <a:rPr lang="zh-CN" altLang="en-US" sz="2000" dirty="0"/>
              <a:t>切换到</a:t>
            </a:r>
            <a:r>
              <a:rPr lang="en-US" altLang="zh-CN" sz="2000" dirty="0" err="1"/>
              <a:t>dev</a:t>
            </a:r>
            <a:r>
              <a:rPr lang="zh-CN" altLang="en-US" sz="2000" dirty="0" smtClean="0"/>
              <a:t>分支 （</a:t>
            </a:r>
            <a:r>
              <a:rPr lang="zh-CN" altLang="en-US" sz="2000" dirty="0"/>
              <a:t>切换</a:t>
            </a:r>
            <a:r>
              <a:rPr lang="zh-CN" altLang="en-US" sz="2000" dirty="0" smtClean="0"/>
              <a:t>分支</a:t>
            </a:r>
            <a:r>
              <a:rPr lang="zh-CN" altLang="en-US" sz="2000" dirty="0"/>
              <a:t>前</a:t>
            </a:r>
            <a:r>
              <a:rPr lang="zh-CN" altLang="en-US" sz="2000" dirty="0" smtClean="0"/>
              <a:t>保持当前分支是一</a:t>
            </a:r>
            <a:r>
              <a:rPr lang="zh-CN" altLang="en-US" sz="2000" dirty="0"/>
              <a:t>个干净的工作区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en-US" altLang="zh-CN" sz="2000" dirty="0" err="1"/>
              <a:t>git</a:t>
            </a:r>
            <a:r>
              <a:rPr lang="en-US" altLang="zh-CN" sz="2000" dirty="0"/>
              <a:t> checkout -b </a:t>
            </a:r>
            <a:r>
              <a:rPr lang="en-US" altLang="zh-CN" sz="2000" dirty="0" err="1" smtClean="0"/>
              <a:t>dev</a:t>
            </a:r>
            <a:r>
              <a:rPr lang="en-US" altLang="zh-CN" sz="2000" dirty="0" smtClean="0"/>
              <a:t>   //</a:t>
            </a:r>
            <a:r>
              <a:rPr lang="zh-CN" altLang="en-US" sz="2000" dirty="0"/>
              <a:t>创建</a:t>
            </a:r>
            <a:r>
              <a:rPr lang="en-US" altLang="zh-CN" sz="2000" dirty="0" err="1"/>
              <a:t>dev</a:t>
            </a:r>
            <a:r>
              <a:rPr lang="zh-CN" altLang="en-US" sz="2000" dirty="0"/>
              <a:t>分支，然后切换到</a:t>
            </a:r>
            <a:r>
              <a:rPr lang="en-US" altLang="zh-CN" sz="2000" dirty="0" err="1"/>
              <a:t>dev</a:t>
            </a:r>
            <a:r>
              <a:rPr lang="zh-CN" altLang="en-US" sz="2000" dirty="0" smtClean="0"/>
              <a:t>分支</a:t>
            </a:r>
            <a:endParaRPr lang="en-US" altLang="zh-CN" sz="2000" dirty="0" smtClean="0"/>
          </a:p>
          <a:p>
            <a:r>
              <a:rPr lang="en-US" altLang="zh-CN" sz="2000" dirty="0" err="1"/>
              <a:t>git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branch   //</a:t>
            </a:r>
            <a:r>
              <a:rPr lang="zh-CN" altLang="en-US" sz="2000" dirty="0"/>
              <a:t>查看当前</a:t>
            </a:r>
            <a:r>
              <a:rPr lang="zh-CN" altLang="en-US" sz="2000" dirty="0" smtClean="0"/>
              <a:t>分支</a:t>
            </a:r>
            <a:endParaRPr lang="en-US" altLang="zh-CN" sz="2000" dirty="0" smtClean="0"/>
          </a:p>
          <a:p>
            <a:r>
              <a:rPr lang="en-US" altLang="zh-CN" sz="2000" dirty="0" err="1"/>
              <a:t>git</a:t>
            </a:r>
            <a:r>
              <a:rPr lang="en-US" altLang="zh-CN" sz="2000" dirty="0"/>
              <a:t> merge </a:t>
            </a:r>
            <a:r>
              <a:rPr lang="en-US" altLang="zh-CN" sz="2000" dirty="0" err="1" smtClean="0"/>
              <a:t>dev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（</a:t>
            </a:r>
            <a:r>
              <a:rPr lang="en-US" altLang="zh-CN" sz="2000" dirty="0" err="1"/>
              <a:t>dev</a:t>
            </a:r>
            <a:r>
              <a:rPr lang="zh-CN" altLang="en-US" sz="2000" dirty="0"/>
              <a:t>分支的工作成果合并到</a:t>
            </a:r>
            <a:r>
              <a:rPr lang="en-US" altLang="zh-CN" sz="2000" dirty="0"/>
              <a:t>master</a:t>
            </a:r>
            <a:r>
              <a:rPr lang="zh-CN" altLang="en-US" sz="2000" dirty="0"/>
              <a:t>分支上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en-US" altLang="zh-CN" sz="2000" dirty="0" err="1"/>
              <a:t>git</a:t>
            </a:r>
            <a:r>
              <a:rPr lang="en-US" altLang="zh-CN" sz="2000" dirty="0"/>
              <a:t> branch -d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dev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删除</a:t>
            </a:r>
            <a:r>
              <a:rPr lang="zh-CN" altLang="en-US" sz="2000" dirty="0"/>
              <a:t>分支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 smtClean="0"/>
              <a:t>Git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团队协作项目开发</a:t>
            </a:r>
            <a:endParaRPr lang="zh-CN" altLang="en-US" b="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09599" y="1371600"/>
            <a:ext cx="10987043" cy="4526280"/>
          </a:xfrm>
        </p:spPr>
        <p:txBody>
          <a:bodyPr>
            <a:normAutofit/>
          </a:bodyPr>
          <a:lstStyle/>
          <a:p>
            <a:pPr marL="635" indent="0">
              <a:buNone/>
            </a:pPr>
            <a:r>
              <a:rPr lang="en-US" altLang="zh-CN" sz="1400" dirty="0" smtClean="0"/>
              <a:t>#</a:t>
            </a:r>
            <a:r>
              <a:rPr lang="zh-CN" altLang="en-US" sz="1400" dirty="0" smtClean="0"/>
              <a:t>项目组长</a:t>
            </a:r>
            <a:endParaRPr lang="en-US" altLang="zh-CN" sz="1400" dirty="0" smtClean="0"/>
          </a:p>
          <a:p>
            <a:pPr marL="343535" indent="-342900">
              <a:buAutoNum type="arabicPeriod"/>
            </a:pPr>
            <a:r>
              <a:rPr lang="zh-CN" altLang="en-US" sz="1400" dirty="0" smtClean="0"/>
              <a:t>由组长完成了一个项目的公共部分，提交（</a:t>
            </a:r>
            <a:r>
              <a:rPr lang="en-US" altLang="zh-CN" sz="1400" dirty="0" smtClean="0"/>
              <a:t>master</a:t>
            </a:r>
            <a:r>
              <a:rPr lang="zh-CN" altLang="en-US" sz="1400" dirty="0" smtClean="0"/>
              <a:t>）后，把它推送到远程仓库</a:t>
            </a:r>
            <a:r>
              <a:rPr lang="zh-CN" altLang="en-US" sz="1400" dirty="0"/>
              <a:t>。再创建一个（</a:t>
            </a:r>
            <a:r>
              <a:rPr lang="en-US" altLang="zh-CN" sz="1400" dirty="0" err="1"/>
              <a:t>dev</a:t>
            </a:r>
            <a:r>
              <a:rPr lang="zh-CN" altLang="en-US" sz="1400" dirty="0"/>
              <a:t>）</a:t>
            </a:r>
            <a:r>
              <a:rPr lang="zh-CN" altLang="en-US" sz="1400" dirty="0" smtClean="0"/>
              <a:t>分支，</a:t>
            </a:r>
            <a:r>
              <a:rPr lang="zh-CN" altLang="en-US" sz="1400" dirty="0"/>
              <a:t>把</a:t>
            </a:r>
            <a:r>
              <a:rPr lang="zh-CN" altLang="en-US" sz="1400" dirty="0" smtClean="0"/>
              <a:t>它也推</a:t>
            </a:r>
            <a:r>
              <a:rPr lang="zh-CN" altLang="en-US" sz="1400" dirty="0"/>
              <a:t>送到远程</a:t>
            </a:r>
            <a:r>
              <a:rPr lang="zh-CN" altLang="en-US" sz="1400" dirty="0" smtClean="0"/>
              <a:t>仓库</a:t>
            </a:r>
            <a:endParaRPr lang="en-US" altLang="zh-CN" sz="1400" dirty="0" smtClean="0"/>
          </a:p>
          <a:p>
            <a:pPr marL="823595" lvl="1" indent="-342900">
              <a:buFont typeface="Wingdings" panose="05000000000000000000" pitchFamily="2" charset="2"/>
              <a:buChar char="l"/>
            </a:pPr>
            <a:r>
              <a:rPr lang="zh-CN" altLang="en-US" sz="920" dirty="0" smtClean="0"/>
              <a:t>一般团队开发，每个人都在</a:t>
            </a:r>
            <a:r>
              <a:rPr lang="en-US" altLang="zh-CN" sz="920" dirty="0" err="1" smtClean="0"/>
              <a:t>dev</a:t>
            </a:r>
            <a:r>
              <a:rPr lang="zh-CN" altLang="en-US" sz="920" dirty="0" smtClean="0"/>
              <a:t>分支上开发，</a:t>
            </a:r>
            <a:r>
              <a:rPr lang="en-US" altLang="zh-CN" sz="920" dirty="0" smtClean="0"/>
              <a:t>master</a:t>
            </a:r>
            <a:r>
              <a:rPr lang="zh-CN" altLang="en-US" sz="920" dirty="0" smtClean="0"/>
              <a:t>分支用来合并每阶段完成的代码。 如果本例用来，给学生提交作业，或是不重要的代码。</a:t>
            </a:r>
            <a:r>
              <a:rPr lang="en-US" altLang="zh-CN" sz="920" dirty="0" err="1" smtClean="0"/>
              <a:t>Dev</a:t>
            </a:r>
            <a:r>
              <a:rPr lang="zh-CN" altLang="en-US" sz="920" dirty="0" smtClean="0"/>
              <a:t>分支可以不需要</a:t>
            </a:r>
            <a:endParaRPr lang="en-US" altLang="zh-CN" sz="920" dirty="0" smtClean="0"/>
          </a:p>
          <a:p>
            <a:pPr marL="343535" indent="-342900">
              <a:buAutoNum type="arabicPeriod"/>
            </a:pPr>
            <a:r>
              <a:rPr lang="zh-CN" altLang="en-US" sz="1400" dirty="0" smtClean="0"/>
              <a:t>邀请协作者。</a:t>
            </a:r>
            <a:endParaRPr lang="en-US" altLang="zh-CN" sz="1400" dirty="0" smtClean="0"/>
          </a:p>
          <a:p>
            <a:pPr marL="343535" indent="-342900">
              <a:buAutoNum type="arabicPeriod"/>
            </a:pPr>
            <a:endParaRPr lang="en-US" altLang="zh-CN" sz="1400" dirty="0" smtClean="0"/>
          </a:p>
          <a:p>
            <a:pPr marL="343535" indent="-342900">
              <a:buAutoNum type="arabicPeriod"/>
            </a:pPr>
            <a:endParaRPr lang="en-US" altLang="zh-CN" sz="1400" dirty="0"/>
          </a:p>
          <a:p>
            <a:pPr marL="343535" indent="-342900">
              <a:buAutoNum type="arabicPeriod"/>
            </a:pPr>
            <a:endParaRPr lang="en-US" altLang="zh-CN" sz="1400" dirty="0" smtClean="0"/>
          </a:p>
          <a:p>
            <a:pPr marL="635" indent="0">
              <a:buNone/>
            </a:pPr>
            <a:r>
              <a:rPr lang="en-US" altLang="zh-CN" sz="1400" dirty="0" smtClean="0"/>
              <a:t>#</a:t>
            </a:r>
            <a:r>
              <a:rPr lang="zh-CN" altLang="en-US" sz="1400" dirty="0" smtClean="0"/>
              <a:t>组员</a:t>
            </a:r>
            <a:endParaRPr lang="en-US" altLang="zh-CN" sz="1400" dirty="0" smtClean="0"/>
          </a:p>
          <a:p>
            <a:pPr marL="343535" indent="-342900">
              <a:buFont typeface="+mj-lt"/>
              <a:buAutoNum type="arabicPeriod"/>
            </a:pPr>
            <a:r>
              <a:rPr lang="zh-CN" altLang="en-US" sz="1400" dirty="0" smtClean="0"/>
              <a:t>接受邀请 </a:t>
            </a:r>
            <a:endParaRPr lang="en-US" altLang="zh-CN" sz="1400" dirty="0" smtClean="0"/>
          </a:p>
          <a:p>
            <a:pPr marL="343535" indent="-342900">
              <a:buFont typeface="+mj-lt"/>
              <a:buAutoNum type="arabicPeriod"/>
            </a:pPr>
            <a:endParaRPr lang="en-US" altLang="zh-CN" sz="1400" dirty="0"/>
          </a:p>
          <a:p>
            <a:pPr marL="343535" indent="-342900">
              <a:buFont typeface="+mj-lt"/>
              <a:buAutoNum type="arabicPeriod"/>
            </a:pPr>
            <a:r>
              <a:rPr lang="en-US" altLang="zh-CN" sz="1400" dirty="0" smtClean="0"/>
              <a:t>- &gt; </a:t>
            </a:r>
            <a:r>
              <a:rPr lang="zh-CN" altLang="en-US" sz="1400" dirty="0" smtClean="0"/>
              <a:t>克隆仓库 </a:t>
            </a:r>
            <a:r>
              <a:rPr lang="en-US" altLang="zh-CN" sz="1400" dirty="0" smtClean="0"/>
              <a:t>- &gt;</a:t>
            </a:r>
            <a:r>
              <a:rPr lang="zh-CN" altLang="en-US" sz="1400" dirty="0" smtClean="0"/>
              <a:t>开发 </a:t>
            </a:r>
            <a:r>
              <a:rPr lang="en-US" altLang="zh-CN" sz="1400" dirty="0" smtClean="0"/>
              <a:t>- &gt;</a:t>
            </a:r>
            <a:r>
              <a:rPr lang="zh-CN" altLang="en-US" sz="1400" dirty="0" smtClean="0"/>
              <a:t>推送。</a:t>
            </a:r>
            <a:endParaRPr lang="en-US" altLang="zh-CN" sz="1400" dirty="0" smtClean="0"/>
          </a:p>
          <a:p>
            <a:pPr marL="343535" indent="-342900">
              <a:buFont typeface="+mj-lt"/>
              <a:buAutoNum type="arabicPeriod"/>
            </a:pPr>
            <a:endParaRPr lang="en-US" altLang="zh-CN" sz="1400" dirty="0"/>
          </a:p>
          <a:p>
            <a:pPr marL="343535" indent="-342900">
              <a:buAutoNum type="arabicPeriod"/>
            </a:pPr>
            <a:endParaRPr lang="en-US" altLang="zh-CN" sz="1400" dirty="0" smtClean="0"/>
          </a:p>
          <a:p>
            <a:endParaRPr lang="en-US" altLang="zh-CN" sz="900" dirty="0"/>
          </a:p>
          <a:p>
            <a:pPr lvl="1"/>
            <a:endParaRPr lang="en-US" altLang="zh-CN" sz="920" dirty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9175" y="2721403"/>
            <a:ext cx="2409825" cy="102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7" y="2454675"/>
            <a:ext cx="3385733" cy="1164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923" y="4286250"/>
            <a:ext cx="1535879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951" y="3895724"/>
            <a:ext cx="2201399" cy="1695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1" y="4021211"/>
            <a:ext cx="3166660" cy="15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 smtClean="0"/>
              <a:t>Git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团队协作项目开发</a:t>
            </a:r>
            <a:endParaRPr lang="zh-CN" altLang="en-US" b="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09599" y="1371600"/>
            <a:ext cx="10987043" cy="4526280"/>
          </a:xfrm>
        </p:spPr>
        <p:txBody>
          <a:bodyPr>
            <a:normAutofit/>
          </a:bodyPr>
          <a:lstStyle/>
          <a:p>
            <a:pPr marL="635" indent="0">
              <a:buNone/>
            </a:pPr>
            <a:r>
              <a:rPr lang="en-US" altLang="zh-CN" sz="1400" dirty="0" smtClean="0"/>
              <a:t>#</a:t>
            </a:r>
            <a:r>
              <a:rPr lang="zh-CN" altLang="en-US" sz="1400" dirty="0" smtClean="0"/>
              <a:t>以组织的形式进行开发</a:t>
            </a:r>
            <a:endParaRPr lang="en-US" altLang="zh-CN" sz="1400" dirty="0" smtClean="0"/>
          </a:p>
          <a:p>
            <a:pPr marL="343535" indent="-342900">
              <a:buFont typeface="+mj-lt"/>
              <a:buAutoNum type="arabicPeriod"/>
            </a:pPr>
            <a:endParaRPr lang="en-US" altLang="zh-CN" sz="1400" dirty="0"/>
          </a:p>
          <a:p>
            <a:pPr marL="343535" indent="-342900">
              <a:buAutoNum type="arabicPeriod"/>
            </a:pPr>
            <a:endParaRPr lang="en-US" altLang="zh-CN" sz="1400" dirty="0" smtClean="0"/>
          </a:p>
          <a:p>
            <a:endParaRPr lang="en-US" altLang="zh-CN" sz="900" dirty="0"/>
          </a:p>
          <a:p>
            <a:pPr lvl="1"/>
            <a:endParaRPr lang="en-US" altLang="zh-CN" sz="920" dirty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95" y="1853995"/>
            <a:ext cx="1348190" cy="2185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6" y="1932745"/>
            <a:ext cx="781050" cy="182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1932745"/>
            <a:ext cx="2143125" cy="58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421" y="1853995"/>
            <a:ext cx="697530" cy="1485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238" y="1881188"/>
            <a:ext cx="1576505" cy="98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724" y="1853995"/>
            <a:ext cx="1445202" cy="1406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426" y="1789808"/>
            <a:ext cx="1963122" cy="763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71600"/>
            <a:ext cx="11431270" cy="4526280"/>
          </a:xfrm>
        </p:spPr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是一个分布式</a:t>
            </a:r>
            <a:r>
              <a:rPr lang="zh-CN" altLang="en-US" dirty="0"/>
              <a:t>版本控制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r>
              <a:rPr lang="en-US" altLang="zh-CN" dirty="0"/>
              <a:t>GIT</a:t>
            </a:r>
            <a:r>
              <a:rPr lang="zh-CN" altLang="en-US" dirty="0"/>
              <a:t>提供以下功能</a:t>
            </a:r>
            <a:endParaRPr lang="zh-CN" altLang="en-US" dirty="0"/>
          </a:p>
          <a:p>
            <a:pPr marL="635" indent="0">
              <a:buNone/>
            </a:pPr>
            <a:r>
              <a:rPr lang="zh-CN" altLang="en-US" dirty="0" smtClean="0"/>
              <a:t>   </a:t>
            </a:r>
            <a:r>
              <a:rPr lang="zh-CN" altLang="en-US" sz="2800" dirty="0" smtClean="0"/>
              <a:t>备份文件   记录历史  开发调试  多端</a:t>
            </a:r>
            <a:r>
              <a:rPr lang="zh-CN" altLang="en-US" sz="2800" dirty="0"/>
              <a:t>共享 </a:t>
            </a:r>
            <a:r>
              <a:rPr lang="zh-CN" altLang="en-US" sz="2800" dirty="0" smtClean="0"/>
              <a:t>  团队</a:t>
            </a:r>
            <a:r>
              <a:rPr lang="zh-CN" altLang="en-US" sz="2800" dirty="0"/>
              <a:t>协作 </a:t>
            </a:r>
            <a:r>
              <a:rPr lang="zh-CN" altLang="en-US" sz="2800" dirty="0" smtClean="0"/>
              <a:t> 开</a:t>
            </a:r>
            <a:r>
              <a:rPr lang="zh-CN" altLang="en-US" sz="2800" dirty="0"/>
              <a:t>源协作</a:t>
            </a:r>
            <a:br>
              <a:rPr lang="zh-CN" altLang="en-US" sz="2800" dirty="0"/>
            </a:br>
            <a:r>
              <a:rPr lang="en-US" altLang="zh-CN" sz="2800" dirty="0"/>
              <a:t>1</a:t>
            </a:r>
            <a:r>
              <a:rPr lang="zh-CN" altLang="en-US" sz="2800" dirty="0"/>
              <a:t>。我们需要把自已的代码传到</a:t>
            </a:r>
            <a:r>
              <a:rPr lang="en-US" altLang="zh-CN" sz="2800" dirty="0"/>
              <a:t>github</a:t>
            </a:r>
            <a:r>
              <a:rPr lang="zh-CN" altLang="en-US" sz="2800" dirty="0"/>
              <a:t>上</a:t>
            </a:r>
            <a:endParaRPr lang="zh-CN" altLang="en-US" sz="2800" dirty="0"/>
          </a:p>
          <a:p>
            <a:pPr marL="635" indent="0">
              <a:buNone/>
            </a:pPr>
            <a:r>
              <a:rPr lang="en-US" altLang="zh-CN" sz="2800" dirty="0"/>
              <a:t>2.</a:t>
            </a:r>
            <a:r>
              <a:rPr lang="zh-CN" altLang="en-US" sz="2800" dirty="0"/>
              <a:t>如何使用</a:t>
            </a:r>
            <a:r>
              <a:rPr lang="en-US" altLang="zh-CN" sz="2800" dirty="0"/>
              <a:t>github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7130" y="2689225"/>
            <a:ext cx="10972800" cy="1616710"/>
          </a:xfrm>
        </p:spPr>
        <p:txBody>
          <a:bodyPr>
            <a:normAutofit/>
          </a:bodyPr>
          <a:lstStyle/>
          <a:p>
            <a:pPr marL="635" indent="0">
              <a:buNone/>
            </a:pPr>
            <a:r>
              <a:rPr lang="zh-CN" altLang="en-US" sz="6000" dirty="0"/>
              <a:t>勤于思考、勇于拼搏！</a:t>
            </a:r>
            <a:endParaRPr lang="zh-CN" altLang="en-US" sz="6000" dirty="0"/>
          </a:p>
          <a:p>
            <a:pPr marL="635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Bash</a:t>
            </a:r>
            <a:r>
              <a:rPr lang="zh-CN" altLang="en-US" b="0" dirty="0" smtClean="0"/>
              <a:t>安装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71600"/>
            <a:ext cx="11431270" cy="4526280"/>
          </a:xfrm>
        </p:spPr>
        <p:txBody>
          <a:bodyPr/>
          <a:lstStyle/>
          <a:p>
            <a:r>
              <a:rPr lang="en-US" altLang="zh-CN" dirty="0"/>
              <a:t>window</a:t>
            </a:r>
            <a:r>
              <a:rPr lang="zh-CN" altLang="en-US" dirty="0"/>
              <a:t>安装</a:t>
            </a:r>
            <a:r>
              <a:rPr lang="en-US" altLang="zh-CN" dirty="0" err="1"/>
              <a:t>git</a:t>
            </a:r>
            <a:r>
              <a:rPr lang="en-US" altLang="zh-CN" dirty="0"/>
              <a:t>(</a:t>
            </a:r>
            <a:r>
              <a:rPr lang="zh-CN" altLang="en-US" dirty="0"/>
              <a:t>版本管理工具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>
                <a:hlinkClick r:id="rId1"/>
              </a:rPr>
              <a:t>http://</a:t>
            </a:r>
            <a:r>
              <a:rPr lang="en-US" altLang="zh-CN" dirty="0" smtClean="0">
                <a:hlinkClick r:id="rId1"/>
              </a:rPr>
              <a:t>git-scm.com</a:t>
            </a:r>
            <a:endParaRPr lang="en-US" altLang="zh-CN" dirty="0" smtClean="0"/>
          </a:p>
          <a:p>
            <a:r>
              <a:rPr lang="en-US" altLang="zh-CN" dirty="0"/>
              <a:t>https://github.com/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979917" y="407828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安装完成后，还需要注册</a:t>
            </a:r>
            <a:r>
              <a:rPr lang="en-US" altLang="zh-CN" dirty="0" err="1"/>
              <a:t>git</a:t>
            </a:r>
            <a:r>
              <a:rPr lang="zh-CN" altLang="en-US" dirty="0"/>
              <a:t>账号</a:t>
            </a:r>
            <a:endParaRPr lang="zh-CN" altLang="en-US" dirty="0"/>
          </a:p>
          <a:p>
            <a:r>
              <a:rPr lang="zh-CN" altLang="en-US" dirty="0" smtClean="0"/>
              <a:t>最后</a:t>
            </a:r>
            <a:r>
              <a:rPr lang="zh-CN" altLang="en-US" dirty="0"/>
              <a:t>一步设置，在命令行输入：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user.name </a:t>
            </a:r>
            <a:r>
              <a:rPr lang="en-US" altLang="zh-CN" dirty="0" smtClean="0"/>
              <a:t>“username"    </a:t>
            </a:r>
            <a:endParaRPr lang="en-US" altLang="zh-CN" dirty="0"/>
          </a:p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</a:t>
            </a:r>
            <a:r>
              <a:rPr lang="en-US" altLang="zh-CN" dirty="0" err="1"/>
              <a:t>user.email</a:t>
            </a:r>
            <a:r>
              <a:rPr lang="en-US" altLang="zh-CN" dirty="0"/>
              <a:t> </a:t>
            </a:r>
            <a:r>
              <a:rPr lang="en-US" altLang="zh-CN" dirty="0" smtClean="0"/>
              <a:t>“email@126.com</a:t>
            </a:r>
            <a:r>
              <a:rPr lang="en-US" altLang="zh-CN" dirty="0"/>
              <a:t>"   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520" y="1028065"/>
            <a:ext cx="6017895" cy="46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下常用</a:t>
            </a:r>
            <a:r>
              <a:rPr lang="en-US" altLang="zh-CN" dirty="0" err="1" smtClean="0"/>
              <a:t>linux</a:t>
            </a:r>
            <a:r>
              <a:rPr lang="zh-CN" altLang="en-US" dirty="0"/>
              <a:t>命令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71600"/>
            <a:ext cx="11431270" cy="4526280"/>
          </a:xfrm>
        </p:spPr>
        <p:txBody>
          <a:bodyPr>
            <a:normAutofit fontScale="70000" lnSpcReduction="20000"/>
          </a:bodyPr>
          <a:lstStyle/>
          <a:p>
            <a:pPr marL="514985" indent="-514350">
              <a:buFont typeface="+mj-lt"/>
              <a:buAutoNum type="arabicPeriod"/>
            </a:pPr>
            <a:r>
              <a:rPr lang="en-US" altLang="zh-CN" sz="2800" dirty="0" err="1"/>
              <a:t>mkdir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abc</a:t>
            </a:r>
            <a:r>
              <a:rPr lang="en-US" altLang="zh-CN" sz="2800" dirty="0" smtClean="0"/>
              <a:t>   </a:t>
            </a:r>
            <a:r>
              <a:rPr lang="zh-CN" altLang="en-US" sz="2800" dirty="0"/>
              <a:t>创建文件夹</a:t>
            </a:r>
            <a:endParaRPr lang="zh-CN" altLang="en-US" sz="2800" dirty="0"/>
          </a:p>
          <a:p>
            <a:pPr marL="514985" indent="-514350">
              <a:buFont typeface="+mj-lt"/>
              <a:buAutoNum type="arabicPeriod"/>
            </a:pPr>
            <a:r>
              <a:rPr lang="en-US" altLang="zh-CN" sz="2800" dirty="0" err="1"/>
              <a:t>rm</a:t>
            </a:r>
            <a:r>
              <a:rPr lang="en-US" altLang="zh-CN" sz="2800" dirty="0"/>
              <a:t> -</a:t>
            </a:r>
            <a:r>
              <a:rPr lang="en-US" altLang="zh-CN" sz="2800" dirty="0" err="1"/>
              <a:t>rf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abc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循环删除所有子文件夹   </a:t>
            </a:r>
            <a:r>
              <a:rPr lang="en-US" altLang="zh-CN" sz="2800" dirty="0" smtClean="0"/>
              <a:t>rm abc.txt </a:t>
            </a:r>
            <a:r>
              <a:rPr lang="zh-CN" altLang="en-US" sz="2800" dirty="0" smtClean="0"/>
              <a:t>删除文件或文件夹</a:t>
            </a:r>
            <a:endParaRPr lang="zh-CN" altLang="en-US" sz="2800" dirty="0"/>
          </a:p>
          <a:p>
            <a:pPr marL="514985" indent="-514350">
              <a:buFont typeface="+mj-lt"/>
              <a:buAutoNum type="arabicPeriod"/>
            </a:pPr>
            <a:r>
              <a:rPr lang="en-US" altLang="zh-CN" sz="2800" dirty="0"/>
              <a:t>cd 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abc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切换到</a:t>
            </a:r>
            <a:r>
              <a:rPr lang="en-US" altLang="zh-CN" sz="2800" dirty="0" err="1" smtClean="0"/>
              <a:t>abc</a:t>
            </a:r>
            <a:r>
              <a:rPr lang="zh-CN" altLang="en-US" sz="2800" dirty="0" smtClean="0"/>
              <a:t>目录</a:t>
            </a:r>
            <a:endParaRPr lang="zh-CN" altLang="en-US" sz="2800" dirty="0"/>
          </a:p>
          <a:p>
            <a:pPr marL="514985" indent="-514350">
              <a:buFont typeface="+mj-lt"/>
              <a:buAutoNum type="arabicPeriod"/>
            </a:pPr>
            <a:r>
              <a:rPr lang="en-US" altLang="zh-CN" sz="2800" dirty="0" err="1" smtClean="0"/>
              <a:t>ls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当前</a:t>
            </a:r>
            <a:r>
              <a:rPr lang="zh-CN" altLang="en-US" sz="2800" dirty="0"/>
              <a:t>目录的内容列表</a:t>
            </a:r>
            <a:endParaRPr lang="zh-CN" altLang="en-US" sz="2800" dirty="0"/>
          </a:p>
          <a:p>
            <a:pPr marL="514985" indent="-514350">
              <a:buFont typeface="+mj-lt"/>
              <a:buAutoNum type="arabicPeriod"/>
            </a:pPr>
            <a:r>
              <a:rPr lang="en-US" altLang="zh-CN" sz="2800" dirty="0" err="1"/>
              <a:t>ls</a:t>
            </a:r>
            <a:r>
              <a:rPr lang="en-US" altLang="zh-CN" sz="2800" dirty="0"/>
              <a:t> -al</a:t>
            </a:r>
            <a:r>
              <a:rPr lang="zh-CN" altLang="en-US" sz="2800" dirty="0"/>
              <a:t>当前目录的内容列表（隐藏</a:t>
            </a:r>
            <a:r>
              <a:rPr lang="en-US" altLang="zh-CN" sz="2800" dirty="0"/>
              <a:t>.</a:t>
            </a:r>
            <a:r>
              <a:rPr lang="en-US" altLang="zh-CN" sz="2800" dirty="0" err="1"/>
              <a:t>git</a:t>
            </a:r>
            <a:r>
              <a:rPr lang="zh-CN" altLang="en-US" sz="2800" dirty="0"/>
              <a:t>）</a:t>
            </a:r>
            <a:endParaRPr lang="zh-CN" altLang="en-US" sz="2800" dirty="0"/>
          </a:p>
          <a:p>
            <a:pPr marL="514985" indent="-514350">
              <a:buFont typeface="+mj-lt"/>
              <a:buAutoNum type="arabicPeriod"/>
            </a:pPr>
            <a:r>
              <a:rPr lang="en-US" altLang="zh-CN" sz="2800" dirty="0" smtClean="0"/>
              <a:t>touch  </a:t>
            </a:r>
            <a:r>
              <a:rPr lang="en-US" altLang="zh-CN" sz="2800" dirty="0"/>
              <a:t>index.txt 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创建</a:t>
            </a:r>
            <a:r>
              <a:rPr lang="zh-CN" altLang="en-US" sz="2800" dirty="0"/>
              <a:t>一个文件</a:t>
            </a:r>
            <a:endParaRPr lang="zh-CN" altLang="en-US" sz="2800" dirty="0"/>
          </a:p>
          <a:p>
            <a:pPr marL="514985" indent="-514350">
              <a:buFont typeface="+mj-lt"/>
              <a:buAutoNum type="arabicPeriod"/>
            </a:pPr>
            <a:r>
              <a:rPr lang="en-US" altLang="zh-CN" sz="2800" dirty="0"/>
              <a:t>echo 1 &gt; index.txt   </a:t>
            </a:r>
            <a:r>
              <a:rPr lang="en-US" altLang="zh-CN" sz="2800" dirty="0" smtClean="0"/>
              <a:t>   &gt; </a:t>
            </a:r>
            <a:r>
              <a:rPr lang="zh-CN" altLang="en-US" sz="2800" dirty="0"/>
              <a:t>清空并写入</a:t>
            </a:r>
            <a:r>
              <a:rPr lang="en-US" altLang="zh-CN" sz="2800" dirty="0"/>
              <a:t>1</a:t>
            </a:r>
            <a:endParaRPr lang="en-US" altLang="zh-CN" sz="2800" dirty="0"/>
          </a:p>
          <a:p>
            <a:pPr marL="514985" indent="-514350">
              <a:buFont typeface="+mj-lt"/>
              <a:buAutoNum type="arabicPeriod"/>
            </a:pPr>
            <a:r>
              <a:rPr lang="en-US" altLang="zh-CN" sz="2800" dirty="0"/>
              <a:t>echo 2 &gt;&gt; index.txt  </a:t>
            </a:r>
            <a:r>
              <a:rPr lang="en-US" altLang="zh-CN" sz="2800" dirty="0" smtClean="0"/>
              <a:t>  &gt;&gt; </a:t>
            </a:r>
            <a:r>
              <a:rPr lang="zh-CN" altLang="en-US" sz="2800" dirty="0" smtClean="0"/>
              <a:t>追加写入</a:t>
            </a:r>
            <a:r>
              <a:rPr lang="en-US" altLang="zh-CN" sz="2800" dirty="0" smtClean="0"/>
              <a:t>2</a:t>
            </a:r>
            <a:endParaRPr lang="zh-CN" altLang="en-US" sz="2800" dirty="0"/>
          </a:p>
          <a:p>
            <a:pPr marL="514985" indent="-514350">
              <a:buFont typeface="+mj-lt"/>
              <a:buAutoNum type="arabicPeriod"/>
            </a:pPr>
            <a:r>
              <a:rPr lang="en-US" altLang="zh-CN" sz="2800" dirty="0" smtClean="0"/>
              <a:t>cat  </a:t>
            </a:r>
            <a:r>
              <a:rPr lang="en-US" altLang="zh-CN" sz="2800" dirty="0"/>
              <a:t>index.txt 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查看</a:t>
            </a:r>
            <a:r>
              <a:rPr lang="zh-CN" altLang="en-US" sz="2800" dirty="0"/>
              <a:t>文件内容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Bash</a:t>
            </a:r>
            <a:r>
              <a:rPr lang="zh-CN" altLang="en-US" b="0" dirty="0"/>
              <a:t> 创建版本库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71600"/>
            <a:ext cx="11431270" cy="4526280"/>
          </a:xfrm>
        </p:spPr>
        <p:txBody>
          <a:bodyPr>
            <a:normAutofit/>
          </a:bodyPr>
          <a:lstStyle/>
          <a:p>
            <a:pPr marL="635" indent="0">
              <a:buNone/>
            </a:pPr>
            <a:r>
              <a:rPr lang="zh-CN" altLang="en-US" sz="2800" dirty="0" smtClean="0"/>
              <a:t>初始化一个</a:t>
            </a:r>
            <a:r>
              <a:rPr lang="en-US" altLang="zh-CN" sz="2800" dirty="0" err="1" smtClean="0"/>
              <a:t>git</a:t>
            </a:r>
            <a:r>
              <a:rPr lang="zh-CN" altLang="en-US" sz="2800" dirty="0" smtClean="0"/>
              <a:t>项目，输入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git</a:t>
            </a:r>
            <a:r>
              <a:rPr lang="en-US" altLang="zh-CN" sz="2800" dirty="0" smtClean="0">
                <a:solidFill>
                  <a:srgbClr val="FF0000"/>
                </a:solidFill>
              </a:rPr>
              <a:t>  </a:t>
            </a:r>
            <a:r>
              <a:rPr lang="en-US" altLang="zh-CN" sz="2800" dirty="0" err="1">
                <a:solidFill>
                  <a:srgbClr val="FF0000"/>
                </a:solidFill>
              </a:rPr>
              <a:t>init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635" indent="0">
              <a:buNone/>
            </a:pPr>
            <a:r>
              <a:rPr lang="zh-CN" altLang="en-US" sz="2400" dirty="0" smtClean="0"/>
              <a:t>作用：把</a:t>
            </a:r>
            <a:r>
              <a:rPr lang="zh-CN" altLang="en-US" sz="2400" dirty="0"/>
              <a:t>这个目录</a:t>
            </a:r>
            <a:r>
              <a:rPr lang="zh-CN" altLang="en-US" sz="2400" dirty="0" smtClean="0"/>
              <a:t>变成</a:t>
            </a:r>
            <a:r>
              <a:rPr lang="en-US" altLang="zh-CN" sz="2400" dirty="0" err="1" smtClean="0"/>
              <a:t>git</a:t>
            </a:r>
            <a:r>
              <a:rPr lang="zh-CN" altLang="en-US" sz="2400" dirty="0"/>
              <a:t>可以管理的</a:t>
            </a:r>
            <a:r>
              <a:rPr lang="zh-CN" altLang="en-US" sz="2400" dirty="0" smtClean="0"/>
              <a:t>仓库</a:t>
            </a:r>
            <a:endParaRPr lang="en-US" altLang="zh-CN" sz="2400" dirty="0" smtClean="0"/>
          </a:p>
          <a:p>
            <a:pPr marL="635" indent="0">
              <a:buNone/>
            </a:pP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</a:rPr>
              <a:t>（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不要再改名，不可以用包名，下载别人的仓库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</a:rPr>
              <a:t>不能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和自已的本地仓库重名）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b="0" dirty="0"/>
              <a:t> 工作流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71600"/>
            <a:ext cx="6295267" cy="4526280"/>
          </a:xfrm>
        </p:spPr>
        <p:txBody>
          <a:bodyPr>
            <a:normAutofit/>
          </a:bodyPr>
          <a:lstStyle/>
          <a:p>
            <a:pPr marL="635" indent="0">
              <a:buNone/>
            </a:pPr>
            <a:r>
              <a:rPr lang="zh-CN" altLang="en-US" sz="1600" dirty="0"/>
              <a:t>你的本地仓库由 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</a:t>
            </a:r>
            <a:r>
              <a:rPr lang="zh-CN" altLang="en-US" sz="1600" dirty="0"/>
              <a:t>维护的三棵“树型</a:t>
            </a:r>
            <a:r>
              <a:rPr lang="en-US" altLang="zh-CN" sz="1600" dirty="0"/>
              <a:t>(</a:t>
            </a:r>
            <a:r>
              <a:rPr lang="zh-CN" altLang="en-US" sz="1600" dirty="0"/>
              <a:t>有层级关系</a:t>
            </a:r>
            <a:r>
              <a:rPr lang="en-US" altLang="zh-CN" sz="1600" dirty="0"/>
              <a:t>)</a:t>
            </a:r>
            <a:r>
              <a:rPr lang="zh-CN" altLang="en-US" sz="1600" dirty="0"/>
              <a:t>区域”组成。</a:t>
            </a:r>
            <a:endParaRPr lang="zh-CN" altLang="en-US" sz="16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600" dirty="0"/>
              <a:t>第一个是你的 </a:t>
            </a:r>
            <a:r>
              <a:rPr lang="zh-CN" altLang="en-US" sz="1600" b="1" dirty="0"/>
              <a:t>工作目录</a:t>
            </a:r>
            <a:r>
              <a:rPr lang="zh-CN" altLang="en-US" sz="1600" dirty="0"/>
              <a:t>，对应你的物理目录</a:t>
            </a:r>
            <a:r>
              <a:rPr lang="en-US" altLang="zh-CN" sz="1600" dirty="0"/>
              <a:t>,</a:t>
            </a:r>
            <a:r>
              <a:rPr lang="zh-CN" altLang="en-US" sz="1600" dirty="0"/>
              <a:t>树型结构，也就是编辑代码的地方，写代码的地方；</a:t>
            </a:r>
            <a:endParaRPr lang="zh-CN" altLang="en-US" sz="16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600" dirty="0"/>
              <a:t>第二个是 </a:t>
            </a:r>
            <a:r>
              <a:rPr lang="zh-CN" altLang="en-US" sz="1600" b="1" dirty="0"/>
              <a:t>暂存区</a:t>
            </a:r>
            <a:r>
              <a:rPr lang="zh-CN" altLang="en-US" sz="1600" dirty="0"/>
              <a:t>，工作区和历史提交的中间缓存，代表需要提交的工作状态，维护虚拟树型结构</a:t>
            </a:r>
            <a:r>
              <a:rPr lang="en-US" altLang="zh-CN" sz="1600" dirty="0"/>
              <a:t>,</a:t>
            </a:r>
            <a:r>
              <a:rPr lang="zh-CN" altLang="en-US" sz="1600" dirty="0"/>
              <a:t>临时保存你的改动；</a:t>
            </a:r>
            <a:endParaRPr lang="zh-CN" altLang="en-US" sz="16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600" dirty="0"/>
              <a:t>最后是 </a:t>
            </a:r>
            <a:r>
              <a:rPr lang="zh-CN" altLang="en-US" sz="1600" b="1" dirty="0"/>
              <a:t>历史</a:t>
            </a:r>
            <a:r>
              <a:rPr lang="zh-CN" altLang="en-US" sz="1600" b="1" dirty="0" smtClean="0"/>
              <a:t>区（又叫版本库）</a:t>
            </a:r>
            <a:r>
              <a:rPr lang="zh-CN" altLang="en-US" sz="1600" dirty="0" smtClean="0"/>
              <a:t>，</a:t>
            </a:r>
            <a:r>
              <a:rPr lang="zh-CN" altLang="en-US" sz="1600" dirty="0"/>
              <a:t>树型结构，历史仓库</a:t>
            </a:r>
            <a:r>
              <a:rPr lang="en-US" altLang="zh-CN" sz="1600" dirty="0"/>
              <a:t>,</a:t>
            </a:r>
            <a:r>
              <a:rPr lang="zh-CN" altLang="en-US" sz="1600" dirty="0"/>
              <a:t>指向你最近一次提交后的结果。</a:t>
            </a:r>
            <a:endParaRPr lang="zh-CN" altLang="en-US" sz="16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600" dirty="0"/>
              <a:t>大部分时候是先提交到暂存区中，再提交到历史里面。也可以从历史记录里面检出数据到暂存区和工作区。</a:t>
            </a:r>
            <a:endParaRPr lang="zh-CN" altLang="en-US" sz="1600" dirty="0"/>
          </a:p>
          <a:p>
            <a:pPr marL="635" indent="0">
              <a:buNone/>
            </a:pPr>
            <a:r>
              <a:rPr lang="en-US" altLang="zh-CN" sz="1600" dirty="0" smtClean="0"/>
              <a:t>       (.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文件夹中包括暂存区和历史</a:t>
            </a:r>
            <a:r>
              <a:rPr lang="zh-CN" altLang="en-US" sz="1600" dirty="0" smtClean="0"/>
              <a:t>区</a:t>
            </a:r>
            <a:r>
              <a:rPr lang="en-US" altLang="zh-CN" sz="1600" dirty="0" smtClean="0"/>
              <a:t>)</a:t>
            </a:r>
            <a:endParaRPr lang="zh-CN" altLang="en-US" sz="1600" dirty="0"/>
          </a:p>
        </p:txBody>
      </p:sp>
      <p:pic>
        <p:nvPicPr>
          <p:cNvPr id="1026" name="Picture 2" descr="C:\Users\Administrator\Desktop\gitflow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5"/>
          <a:stretch>
            <a:fillRect/>
          </a:stretch>
        </p:blipFill>
        <p:spPr bwMode="auto">
          <a:xfrm>
            <a:off x="6904867" y="1530084"/>
            <a:ext cx="5109351" cy="39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47117" y="5597496"/>
            <a:ext cx="6563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http://card.mugeda.com/campaigns/56d2c4a0a3664e3308000407/20160304090522/56d97729a3664e9c65000047/index.html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提交文件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71600"/>
            <a:ext cx="11431270" cy="4526280"/>
          </a:xfrm>
        </p:spPr>
        <p:txBody>
          <a:bodyPr>
            <a:normAutofit/>
          </a:bodyPr>
          <a:lstStyle/>
          <a:p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add index.txt </a:t>
            </a:r>
            <a:r>
              <a:rPr lang="en-US" altLang="zh-CN" sz="2000" dirty="0" smtClean="0"/>
              <a:t>  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把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工作区的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index.txt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提交到暂存区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2000" dirty="0" err="1"/>
              <a:t>git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add  . 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把工作区的所有变化内容都提交到暂存区，包括文件内容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修改以及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新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文件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commit </a:t>
            </a:r>
            <a:r>
              <a:rPr lang="en-US" altLang="zh-CN" sz="2000" dirty="0" smtClean="0"/>
              <a:t> -</a:t>
            </a:r>
            <a:r>
              <a:rPr lang="en-US" altLang="zh-CN" sz="2000" dirty="0"/>
              <a:t>m"</a:t>
            </a:r>
            <a:r>
              <a:rPr lang="zh-CN" altLang="en-US" sz="2000" dirty="0"/>
              <a:t>这里写</a:t>
            </a:r>
            <a:r>
              <a:rPr lang="zh-CN" altLang="en-US" sz="2000" dirty="0" smtClean="0"/>
              <a:t>注释</a:t>
            </a:r>
            <a:r>
              <a:rPr lang="en-US" altLang="zh-CN" sz="2000" dirty="0" smtClean="0"/>
              <a:t>“  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提交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到历史区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status </a:t>
            </a:r>
            <a:r>
              <a:rPr lang="en-US" altLang="zh-CN" sz="2000" dirty="0" smtClean="0"/>
              <a:t>  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git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状态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b="0" dirty="0" smtClean="0"/>
              <a:t>远程</a:t>
            </a:r>
            <a:r>
              <a:rPr lang="zh-CN" altLang="en-US" b="0" dirty="0"/>
              <a:t>仓库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71600"/>
            <a:ext cx="11431270" cy="4526280"/>
          </a:xfrm>
        </p:spPr>
        <p:txBody>
          <a:bodyPr>
            <a:normAutofit/>
          </a:bodyPr>
          <a:lstStyle/>
          <a:p>
            <a:pPr marL="635" indent="0">
              <a:buNone/>
            </a:pPr>
            <a:r>
              <a:rPr lang="zh-CN" altLang="en-US" sz="1400" dirty="0"/>
              <a:t>现在的情景是，你已经在本地创建了一个</a:t>
            </a:r>
            <a:r>
              <a:rPr lang="en-US" altLang="zh-CN" sz="1400" dirty="0" err="1"/>
              <a:t>Git</a:t>
            </a:r>
            <a:r>
              <a:rPr lang="zh-CN" altLang="en-US" sz="1400" dirty="0"/>
              <a:t>仓库后，又想在</a:t>
            </a:r>
            <a:r>
              <a:rPr lang="en-US" altLang="zh-CN" sz="1400" dirty="0" err="1"/>
              <a:t>GitHub</a:t>
            </a:r>
            <a:r>
              <a:rPr lang="zh-CN" altLang="en-US" sz="1400" dirty="0"/>
              <a:t>创建一个</a:t>
            </a:r>
            <a:r>
              <a:rPr lang="en-US" altLang="zh-CN" sz="1400" dirty="0" err="1"/>
              <a:t>Git</a:t>
            </a:r>
            <a:r>
              <a:rPr lang="zh-CN" altLang="en-US" sz="1400" dirty="0"/>
              <a:t>仓库，并且让这两个仓库进行远程同步，这样，</a:t>
            </a:r>
            <a:r>
              <a:rPr lang="en-US" altLang="zh-CN" sz="1400" dirty="0" err="1"/>
              <a:t>GitHub</a:t>
            </a:r>
            <a:r>
              <a:rPr lang="zh-CN" altLang="en-US" sz="1400" dirty="0"/>
              <a:t>上的仓库既可以作为备份，又可以让其他人通过该仓库来协作，真是一举多得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635" indent="0">
              <a:buNone/>
            </a:pPr>
            <a:r>
              <a:rPr lang="zh-CN" altLang="en-US" sz="1400" dirty="0"/>
              <a:t>首先，登陆</a:t>
            </a:r>
            <a:r>
              <a:rPr lang="en-US" altLang="zh-CN" sz="1400" dirty="0" err="1"/>
              <a:t>GitHub</a:t>
            </a:r>
            <a:r>
              <a:rPr lang="zh-CN" altLang="en-US" sz="1400" dirty="0"/>
              <a:t>，然后，在右上角找到</a:t>
            </a:r>
            <a:r>
              <a:rPr lang="en-US" altLang="zh-CN" sz="1400" dirty="0"/>
              <a:t>New repository</a:t>
            </a:r>
            <a:r>
              <a:rPr lang="zh-CN" altLang="en-US" sz="1400" dirty="0"/>
              <a:t>按钮，创建一个新的仓库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</p:txBody>
      </p:sp>
      <p:pic>
        <p:nvPicPr>
          <p:cNvPr id="2050" name="Picture 2" descr="C:\Users\Administrator\Desktop\createrepository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44" y="2601558"/>
            <a:ext cx="5320708" cy="324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istrator\Desktop\gitpu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00" y="2529555"/>
            <a:ext cx="4917135" cy="350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 smtClean="0"/>
              <a:t>Git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推</a:t>
            </a:r>
            <a:r>
              <a:rPr lang="zh-CN" altLang="en-US" b="0" dirty="0"/>
              <a:t>送项目到远程仓库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71600"/>
            <a:ext cx="11431270" cy="4526280"/>
          </a:xfrm>
        </p:spPr>
        <p:txBody>
          <a:bodyPr>
            <a:normAutofit lnSpcReduction="10000"/>
          </a:bodyPr>
          <a:lstStyle/>
          <a:p>
            <a:r>
              <a:rPr lang="en-US" altLang="zh-CN" sz="1800" dirty="0" err="1"/>
              <a:t>git</a:t>
            </a:r>
            <a:r>
              <a:rPr lang="en-US" altLang="zh-CN" sz="1800" dirty="0"/>
              <a:t> remote add origin https://github.com/yinheedu/firstApp.git </a:t>
            </a:r>
            <a:endParaRPr lang="en-US" altLang="zh-CN" sz="1800" dirty="0" smtClean="0"/>
          </a:p>
          <a:p>
            <a:pPr lvl="1"/>
            <a:r>
              <a:rPr lang="zh-CN" altLang="en-US" sz="1320" dirty="0" smtClean="0"/>
              <a:t>在</a:t>
            </a:r>
            <a:r>
              <a:rPr lang="zh-CN" altLang="en-US" sz="1320" dirty="0"/>
              <a:t>本地</a:t>
            </a:r>
            <a:r>
              <a:rPr lang="zh-CN" altLang="en-US" sz="1320" dirty="0" smtClean="0"/>
              <a:t>关联远程仓库</a:t>
            </a:r>
            <a:r>
              <a:rPr lang="en-US" altLang="zh-CN" sz="1320" dirty="0" smtClean="0"/>
              <a:t>(</a:t>
            </a:r>
            <a:r>
              <a:rPr lang="zh-CN" altLang="en-US" sz="1400" dirty="0"/>
              <a:t>远程库的名字就是</a:t>
            </a:r>
            <a:r>
              <a:rPr lang="en-US" altLang="zh-CN" sz="1400" dirty="0"/>
              <a:t>origin</a:t>
            </a:r>
            <a:r>
              <a:rPr lang="zh-CN" altLang="en-US" sz="1400" dirty="0"/>
              <a:t>，这是</a:t>
            </a:r>
            <a:r>
              <a:rPr lang="en-US" altLang="zh-CN" sz="1400" dirty="0" err="1"/>
              <a:t>Git</a:t>
            </a:r>
            <a:r>
              <a:rPr lang="zh-CN" altLang="en-US" sz="1400" dirty="0"/>
              <a:t>默认</a:t>
            </a:r>
            <a:r>
              <a:rPr lang="zh-CN" altLang="en-US" sz="1400" dirty="0" smtClean="0"/>
              <a:t>的叫法</a:t>
            </a:r>
            <a:r>
              <a:rPr lang="en-US" altLang="zh-CN" sz="1320" dirty="0" smtClean="0"/>
              <a:t>)</a:t>
            </a:r>
            <a:endParaRPr lang="en-US" altLang="zh-CN" sz="1320" dirty="0" smtClean="0"/>
          </a:p>
          <a:p>
            <a:r>
              <a:rPr lang="en-US" altLang="zh-CN" sz="1800" dirty="0" err="1" smtClean="0"/>
              <a:t>git</a:t>
            </a:r>
            <a:r>
              <a:rPr lang="en-US" altLang="zh-CN" sz="1800" dirty="0" smtClean="0"/>
              <a:t> remote  –v  </a:t>
            </a:r>
            <a:endParaRPr lang="en-US" altLang="zh-CN" sz="1800" dirty="0" smtClean="0"/>
          </a:p>
          <a:p>
            <a:pPr lvl="1"/>
            <a:r>
              <a:rPr lang="zh-CN" altLang="en-US" sz="1320" dirty="0" smtClean="0"/>
              <a:t>查看远程仓库连接</a:t>
            </a:r>
            <a:endParaRPr lang="en-US" altLang="zh-CN" sz="1320" dirty="0" smtClean="0"/>
          </a:p>
          <a:p>
            <a:r>
              <a:rPr lang="en-US" altLang="zh-CN" sz="1800" dirty="0" err="1" smtClean="0"/>
              <a:t>git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push -u origin master</a:t>
            </a:r>
            <a:endParaRPr lang="en-US" altLang="zh-CN" sz="1800" dirty="0"/>
          </a:p>
          <a:p>
            <a:pPr lvl="1"/>
            <a:r>
              <a:rPr lang="zh-CN" altLang="en-US" sz="1320" dirty="0" smtClean="0"/>
              <a:t>把</a:t>
            </a:r>
            <a:r>
              <a:rPr lang="zh-CN" altLang="en-US" sz="1320" dirty="0"/>
              <a:t>本地库的内容推送到远程，用</a:t>
            </a:r>
            <a:r>
              <a:rPr lang="en-US" altLang="zh-CN" sz="1320" dirty="0" err="1"/>
              <a:t>git</a:t>
            </a:r>
            <a:r>
              <a:rPr lang="en-US" altLang="zh-CN" sz="1320" dirty="0"/>
              <a:t> push</a:t>
            </a:r>
            <a:r>
              <a:rPr lang="zh-CN" altLang="en-US" sz="1320" dirty="0"/>
              <a:t>命令，实际上是把当前分支</a:t>
            </a:r>
            <a:r>
              <a:rPr lang="en-US" altLang="zh-CN" sz="1320" dirty="0"/>
              <a:t>master</a:t>
            </a:r>
            <a:r>
              <a:rPr lang="zh-CN" altLang="en-US" sz="1320" dirty="0"/>
              <a:t>推送到远程。</a:t>
            </a:r>
            <a:endParaRPr lang="zh-CN" altLang="en-US" sz="1320" dirty="0"/>
          </a:p>
          <a:p>
            <a:pPr lvl="1"/>
            <a:r>
              <a:rPr lang="zh-CN" altLang="en-US" sz="1320" dirty="0"/>
              <a:t>由于远程库是空的，我们第一次推送</a:t>
            </a:r>
            <a:r>
              <a:rPr lang="en-US" altLang="zh-CN" sz="1320" dirty="0"/>
              <a:t>master</a:t>
            </a:r>
            <a:r>
              <a:rPr lang="zh-CN" altLang="en-US" sz="1320" dirty="0"/>
              <a:t>分支时，加上了</a:t>
            </a:r>
            <a:r>
              <a:rPr lang="en-US" altLang="zh-CN" sz="1320" dirty="0"/>
              <a:t>-u</a:t>
            </a:r>
            <a:r>
              <a:rPr lang="zh-CN" altLang="en-US" sz="1320" dirty="0"/>
              <a:t>参数，</a:t>
            </a:r>
            <a:r>
              <a:rPr lang="en-US" altLang="zh-CN" sz="1320" dirty="0" err="1"/>
              <a:t>Git</a:t>
            </a:r>
            <a:r>
              <a:rPr lang="zh-CN" altLang="en-US" sz="1320" dirty="0"/>
              <a:t>不但会把本地的</a:t>
            </a:r>
            <a:r>
              <a:rPr lang="en-US" altLang="zh-CN" sz="1320" dirty="0"/>
              <a:t>master</a:t>
            </a:r>
            <a:r>
              <a:rPr lang="zh-CN" altLang="en-US" sz="1320" dirty="0"/>
              <a:t>分支内容推送的远程新的</a:t>
            </a:r>
            <a:r>
              <a:rPr lang="en-US" altLang="zh-CN" sz="1320" dirty="0"/>
              <a:t>master</a:t>
            </a:r>
            <a:r>
              <a:rPr lang="zh-CN" altLang="en-US" sz="1320" dirty="0"/>
              <a:t>分支，还会把本地的</a:t>
            </a:r>
            <a:r>
              <a:rPr lang="en-US" altLang="zh-CN" sz="1320" dirty="0"/>
              <a:t>master</a:t>
            </a:r>
            <a:r>
              <a:rPr lang="zh-CN" altLang="en-US" sz="1320" dirty="0"/>
              <a:t>分支和远程的</a:t>
            </a:r>
            <a:r>
              <a:rPr lang="en-US" altLang="zh-CN" sz="1320" dirty="0"/>
              <a:t>master</a:t>
            </a:r>
            <a:r>
              <a:rPr lang="zh-CN" altLang="en-US" sz="1320" dirty="0"/>
              <a:t>分支关联起来，在以后的推送或者拉取时就可以简化命令</a:t>
            </a:r>
            <a:r>
              <a:rPr lang="zh-CN" altLang="en-US" sz="1320" dirty="0" smtClean="0"/>
              <a:t>。</a:t>
            </a:r>
            <a:endParaRPr lang="en-US" altLang="zh-CN" sz="1320" dirty="0" smtClean="0"/>
          </a:p>
          <a:p>
            <a:pPr lvl="1"/>
            <a:endParaRPr lang="en-US" altLang="zh-CN" sz="1320" dirty="0"/>
          </a:p>
          <a:p>
            <a:pPr lvl="1"/>
            <a:r>
              <a:rPr lang="zh-CN" altLang="en-US" sz="1400" dirty="0"/>
              <a:t>从现在起，只要本地作</a:t>
            </a:r>
            <a:r>
              <a:rPr lang="zh-CN" altLang="en-US" sz="1400" dirty="0" smtClean="0"/>
              <a:t>了</a:t>
            </a:r>
            <a:r>
              <a:rPr lang="en-US" altLang="zh-CN" sz="1400" dirty="0" smtClean="0"/>
              <a:t>commit</a:t>
            </a:r>
            <a:r>
              <a:rPr lang="zh-CN" altLang="en-US" sz="1400" dirty="0" smtClean="0"/>
              <a:t>提交</a:t>
            </a:r>
            <a:r>
              <a:rPr lang="zh-CN" altLang="en-US" sz="1400" dirty="0"/>
              <a:t>，就可以通过命令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pPr lvl="1"/>
            <a:r>
              <a:rPr lang="en-US" altLang="zh-CN" sz="1400" dirty="0" err="1"/>
              <a:t>git</a:t>
            </a:r>
            <a:r>
              <a:rPr lang="en-US" altLang="zh-CN" sz="1400" dirty="0"/>
              <a:t> push origin </a:t>
            </a:r>
            <a:r>
              <a:rPr lang="en-US" altLang="zh-CN" sz="1400" dirty="0" smtClean="0"/>
              <a:t>master</a:t>
            </a:r>
            <a:endParaRPr lang="en-US" altLang="zh-CN" sz="1400" dirty="0" smtClean="0"/>
          </a:p>
          <a:p>
            <a:pPr lvl="1"/>
            <a:r>
              <a:rPr lang="zh-CN" altLang="en-US" sz="1400" dirty="0"/>
              <a:t>把本地</a:t>
            </a:r>
            <a:r>
              <a:rPr lang="en-US" altLang="zh-CN" sz="1400" dirty="0"/>
              <a:t>master</a:t>
            </a:r>
            <a:r>
              <a:rPr lang="zh-CN" altLang="en-US" sz="1400" dirty="0"/>
              <a:t>分支的最新修改推送至</a:t>
            </a:r>
            <a:r>
              <a:rPr lang="en-US" altLang="zh-CN" sz="1400" dirty="0" err="1" smtClean="0"/>
              <a:t>GitHub</a:t>
            </a:r>
            <a:endParaRPr lang="en-US" altLang="zh-CN" sz="1400" dirty="0" smtClean="0"/>
          </a:p>
          <a:p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主题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3944</Words>
  <Application>WPS 演示</Application>
  <PresentationFormat>自定义</PresentationFormat>
  <Paragraphs>200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Arial Unicode MS</vt:lpstr>
      <vt:lpstr>Calibri</vt:lpstr>
      <vt:lpstr>1_Office 主题</vt:lpstr>
      <vt:lpstr>Git版本管理系统</vt:lpstr>
      <vt:lpstr>Git 简介</vt:lpstr>
      <vt:lpstr>Git Bash安装</vt:lpstr>
      <vt:lpstr>Git 下常用linux命令</vt:lpstr>
      <vt:lpstr>Git Bash 创建版本库</vt:lpstr>
      <vt:lpstr>Git 工作流</vt:lpstr>
      <vt:lpstr>Git 提交文件</vt:lpstr>
      <vt:lpstr>Git 远程仓库</vt:lpstr>
      <vt:lpstr>Git 推送项目到远程仓库</vt:lpstr>
      <vt:lpstr>发布个人主页 Github Pages</vt:lpstr>
      <vt:lpstr>让每个仓库的网页都可以访问</vt:lpstr>
      <vt:lpstr>Github 开源协作</vt:lpstr>
      <vt:lpstr>Git  比较版本差异</vt:lpstr>
      <vt:lpstr>Git  撤销修改</vt:lpstr>
      <vt:lpstr>Git  版本回退</vt:lpstr>
      <vt:lpstr>Git 标签管理</vt:lpstr>
      <vt:lpstr>Git 分支管理</vt:lpstr>
      <vt:lpstr>Git 团队协作项目开发</vt:lpstr>
      <vt:lpstr>Git 团队协作项目开发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管理者思维</dc:title>
  <dc:creator/>
  <cp:lastModifiedBy>晴空</cp:lastModifiedBy>
  <cp:revision>173</cp:revision>
  <dcterms:created xsi:type="dcterms:W3CDTF">2015-05-05T08:02:00Z</dcterms:created>
  <dcterms:modified xsi:type="dcterms:W3CDTF">2018-09-03T07:54:13Z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