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71" r:id="rId2"/>
    <p:sldId id="369" r:id="rId3"/>
    <p:sldId id="381" r:id="rId4"/>
    <p:sldId id="374" r:id="rId5"/>
    <p:sldId id="386" r:id="rId6"/>
    <p:sldId id="385" r:id="rId7"/>
    <p:sldId id="383" r:id="rId8"/>
    <p:sldId id="388" r:id="rId9"/>
    <p:sldId id="384" r:id="rId10"/>
    <p:sldId id="391" r:id="rId11"/>
    <p:sldId id="390" r:id="rId12"/>
    <p:sldId id="389" r:id="rId13"/>
    <p:sldId id="392" r:id="rId14"/>
    <p:sldId id="375" r:id="rId15"/>
    <p:sldId id="387" r:id="rId16"/>
    <p:sldId id="376" r:id="rId17"/>
    <p:sldId id="382" r:id="rId18"/>
    <p:sldId id="379" r:id="rId19"/>
    <p:sldId id="393" r:id="rId20"/>
    <p:sldId id="380"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AED76C4-2A7B-458B-AE96-FB53752F1A1D}">
          <p14:sldIdLst>
            <p14:sldId id="371"/>
            <p14:sldId id="369"/>
            <p14:sldId id="381"/>
            <p14:sldId id="374"/>
            <p14:sldId id="386"/>
            <p14:sldId id="385"/>
            <p14:sldId id="383"/>
            <p14:sldId id="388"/>
            <p14:sldId id="384"/>
            <p14:sldId id="391"/>
            <p14:sldId id="390"/>
            <p14:sldId id="389"/>
            <p14:sldId id="392"/>
            <p14:sldId id="375"/>
            <p14:sldId id="387"/>
            <p14:sldId id="376"/>
            <p14:sldId id="382"/>
            <p14:sldId id="379"/>
            <p14:sldId id="393"/>
            <p14:sldId id="3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FF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69" autoAdjust="0"/>
    <p:restoredTop sz="91682" autoAdjust="0"/>
  </p:normalViewPr>
  <p:slideViewPr>
    <p:cSldViewPr>
      <p:cViewPr varScale="1">
        <p:scale>
          <a:sx n="115" d="100"/>
          <a:sy n="115" d="100"/>
        </p:scale>
        <p:origin x="162"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EE4C4C-F5E4-4C80-BE94-27A17D104036}" type="datetimeFigureOut">
              <a:rPr lang="zh-CN" altLang="en-US" smtClean="0"/>
              <a:t>2024/9/3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2E9102-46F4-4F9E-B3A0-EDBAA5561A00}" type="slidenum">
              <a:rPr lang="zh-CN" altLang="en-US" smtClean="0"/>
              <a:t>‹#›</a:t>
            </a:fld>
            <a:endParaRPr lang="zh-CN" altLang="en-US"/>
          </a:p>
        </p:txBody>
      </p:sp>
    </p:spTree>
    <p:extLst>
      <p:ext uri="{BB962C8B-B14F-4D97-AF65-F5344CB8AC3E}">
        <p14:creationId xmlns:p14="http://schemas.microsoft.com/office/powerpoint/2010/main" val="59554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Group 5"/>
          <p:cNvGrpSpPr>
            <a:grpSpLocks noChangeAspect="1"/>
          </p:cNvGrpSpPr>
          <p:nvPr userDrawn="1"/>
        </p:nvGrpSpPr>
        <p:grpSpPr bwMode="auto">
          <a:xfrm>
            <a:off x="395538" y="339503"/>
            <a:ext cx="1158875" cy="348657"/>
            <a:chOff x="2236" y="1428"/>
            <a:chExt cx="1283" cy="386"/>
          </a:xfrm>
        </p:grpSpPr>
        <p:sp>
          <p:nvSpPr>
            <p:cNvPr id="10" name="Freeform 6"/>
            <p:cNvSpPr>
              <a:spLocks/>
            </p:cNvSpPr>
            <p:nvPr/>
          </p:nvSpPr>
          <p:spPr bwMode="auto">
            <a:xfrm>
              <a:off x="2236" y="1428"/>
              <a:ext cx="546" cy="383"/>
            </a:xfrm>
            <a:custGeom>
              <a:avLst/>
              <a:gdLst>
                <a:gd name="T0" fmla="*/ 427 w 546"/>
                <a:gd name="T1" fmla="*/ 123 h 383"/>
                <a:gd name="T2" fmla="*/ 420 w 546"/>
                <a:gd name="T3" fmla="*/ 95 h 383"/>
                <a:gd name="T4" fmla="*/ 413 w 546"/>
                <a:gd name="T5" fmla="*/ 76 h 383"/>
                <a:gd name="T6" fmla="*/ 406 w 546"/>
                <a:gd name="T7" fmla="*/ 62 h 383"/>
                <a:gd name="T8" fmla="*/ 368 w 546"/>
                <a:gd name="T9" fmla="*/ 26 h 383"/>
                <a:gd name="T10" fmla="*/ 319 w 546"/>
                <a:gd name="T11" fmla="*/ 7 h 383"/>
                <a:gd name="T12" fmla="*/ 262 w 546"/>
                <a:gd name="T13" fmla="*/ 2 h 383"/>
                <a:gd name="T14" fmla="*/ 201 w 546"/>
                <a:gd name="T15" fmla="*/ 12 h 383"/>
                <a:gd name="T16" fmla="*/ 139 w 546"/>
                <a:gd name="T17" fmla="*/ 38 h 383"/>
                <a:gd name="T18" fmla="*/ 82 w 546"/>
                <a:gd name="T19" fmla="*/ 80 h 383"/>
                <a:gd name="T20" fmla="*/ 38 w 546"/>
                <a:gd name="T21" fmla="*/ 130 h 383"/>
                <a:gd name="T22" fmla="*/ 12 w 546"/>
                <a:gd name="T23" fmla="*/ 185 h 383"/>
                <a:gd name="T24" fmla="*/ 0 w 546"/>
                <a:gd name="T25" fmla="*/ 239 h 383"/>
                <a:gd name="T26" fmla="*/ 7 w 546"/>
                <a:gd name="T27" fmla="*/ 291 h 383"/>
                <a:gd name="T28" fmla="*/ 30 w 546"/>
                <a:gd name="T29" fmla="*/ 336 h 383"/>
                <a:gd name="T30" fmla="*/ 71 w 546"/>
                <a:gd name="T31" fmla="*/ 364 h 383"/>
                <a:gd name="T32" fmla="*/ 120 w 546"/>
                <a:gd name="T33" fmla="*/ 381 h 383"/>
                <a:gd name="T34" fmla="*/ 175 w 546"/>
                <a:gd name="T35" fmla="*/ 383 h 383"/>
                <a:gd name="T36" fmla="*/ 234 w 546"/>
                <a:gd name="T37" fmla="*/ 369 h 383"/>
                <a:gd name="T38" fmla="*/ 293 w 546"/>
                <a:gd name="T39" fmla="*/ 343 h 383"/>
                <a:gd name="T40" fmla="*/ 253 w 546"/>
                <a:gd name="T41" fmla="*/ 345 h 383"/>
                <a:gd name="T42" fmla="*/ 203 w 546"/>
                <a:gd name="T43" fmla="*/ 357 h 383"/>
                <a:gd name="T44" fmla="*/ 156 w 546"/>
                <a:gd name="T45" fmla="*/ 355 h 383"/>
                <a:gd name="T46" fmla="*/ 113 w 546"/>
                <a:gd name="T47" fmla="*/ 343 h 383"/>
                <a:gd name="T48" fmla="*/ 78 w 546"/>
                <a:gd name="T49" fmla="*/ 319 h 383"/>
                <a:gd name="T50" fmla="*/ 54 w 546"/>
                <a:gd name="T51" fmla="*/ 281 h 383"/>
                <a:gd name="T52" fmla="*/ 45 w 546"/>
                <a:gd name="T53" fmla="*/ 239 h 383"/>
                <a:gd name="T54" fmla="*/ 52 w 546"/>
                <a:gd name="T55" fmla="*/ 192 h 383"/>
                <a:gd name="T56" fmla="*/ 73 w 546"/>
                <a:gd name="T57" fmla="*/ 144 h 383"/>
                <a:gd name="T58" fmla="*/ 108 w 546"/>
                <a:gd name="T59" fmla="*/ 99 h 383"/>
                <a:gd name="T60" fmla="*/ 156 w 546"/>
                <a:gd name="T61" fmla="*/ 62 h 383"/>
                <a:gd name="T62" fmla="*/ 208 w 546"/>
                <a:gd name="T63" fmla="*/ 36 h 383"/>
                <a:gd name="T64" fmla="*/ 262 w 546"/>
                <a:gd name="T65" fmla="*/ 26 h 383"/>
                <a:gd name="T66" fmla="*/ 314 w 546"/>
                <a:gd name="T67" fmla="*/ 28 h 383"/>
                <a:gd name="T68" fmla="*/ 357 w 546"/>
                <a:gd name="T69" fmla="*/ 45 h 383"/>
                <a:gd name="T70" fmla="*/ 392 w 546"/>
                <a:gd name="T71" fmla="*/ 73 h 383"/>
                <a:gd name="T72" fmla="*/ 404 w 546"/>
                <a:gd name="T73" fmla="*/ 95 h 383"/>
                <a:gd name="T74" fmla="*/ 411 w 546"/>
                <a:gd name="T75" fmla="*/ 111 h 383"/>
                <a:gd name="T76" fmla="*/ 413 w 546"/>
                <a:gd name="T77" fmla="*/ 130 h 383"/>
                <a:gd name="T78" fmla="*/ 416 w 546"/>
                <a:gd name="T79" fmla="*/ 151 h 383"/>
                <a:gd name="T80" fmla="*/ 413 w 546"/>
                <a:gd name="T81" fmla="*/ 173 h 383"/>
                <a:gd name="T82" fmla="*/ 408 w 546"/>
                <a:gd name="T83" fmla="*/ 194 h 383"/>
                <a:gd name="T84" fmla="*/ 401 w 546"/>
                <a:gd name="T85" fmla="*/ 218 h 383"/>
                <a:gd name="T86" fmla="*/ 390 w 546"/>
                <a:gd name="T87" fmla="*/ 239 h 383"/>
                <a:gd name="T88" fmla="*/ 378 w 546"/>
                <a:gd name="T89" fmla="*/ 258 h 383"/>
                <a:gd name="T90" fmla="*/ 361 w 546"/>
                <a:gd name="T91" fmla="*/ 277 h 383"/>
                <a:gd name="T92" fmla="*/ 345 w 546"/>
                <a:gd name="T93" fmla="*/ 291 h 383"/>
                <a:gd name="T94" fmla="*/ 354 w 546"/>
                <a:gd name="T95" fmla="*/ 293 h 383"/>
                <a:gd name="T96" fmla="*/ 366 w 546"/>
                <a:gd name="T97" fmla="*/ 293 h 383"/>
                <a:gd name="T98" fmla="*/ 375 w 546"/>
                <a:gd name="T99" fmla="*/ 293 h 383"/>
                <a:gd name="T100" fmla="*/ 385 w 546"/>
                <a:gd name="T101" fmla="*/ 293 h 383"/>
                <a:gd name="T102" fmla="*/ 387 w 546"/>
                <a:gd name="T103" fmla="*/ 293 h 383"/>
                <a:gd name="T104" fmla="*/ 390 w 546"/>
                <a:gd name="T105" fmla="*/ 293 h 383"/>
                <a:gd name="T106" fmla="*/ 397 w 546"/>
                <a:gd name="T107" fmla="*/ 291 h 383"/>
                <a:gd name="T108" fmla="*/ 418 w 546"/>
                <a:gd name="T109" fmla="*/ 284 h 383"/>
                <a:gd name="T110" fmla="*/ 437 w 546"/>
                <a:gd name="T111" fmla="*/ 272 h 383"/>
                <a:gd name="T112" fmla="*/ 453 w 546"/>
                <a:gd name="T113" fmla="*/ 258 h 383"/>
                <a:gd name="T114" fmla="*/ 468 w 546"/>
                <a:gd name="T115" fmla="*/ 241 h 383"/>
                <a:gd name="T116" fmla="*/ 477 w 546"/>
                <a:gd name="T117" fmla="*/ 22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46" h="383">
                  <a:moveTo>
                    <a:pt x="479" y="218"/>
                  </a:moveTo>
                  <a:lnTo>
                    <a:pt x="546" y="7"/>
                  </a:lnTo>
                  <a:lnTo>
                    <a:pt x="468" y="7"/>
                  </a:lnTo>
                  <a:lnTo>
                    <a:pt x="427" y="132"/>
                  </a:lnTo>
                  <a:lnTo>
                    <a:pt x="427" y="128"/>
                  </a:lnTo>
                  <a:lnTo>
                    <a:pt x="427" y="123"/>
                  </a:lnTo>
                  <a:lnTo>
                    <a:pt x="425" y="118"/>
                  </a:lnTo>
                  <a:lnTo>
                    <a:pt x="425" y="114"/>
                  </a:lnTo>
                  <a:lnTo>
                    <a:pt x="425" y="109"/>
                  </a:lnTo>
                  <a:lnTo>
                    <a:pt x="423" y="104"/>
                  </a:lnTo>
                  <a:lnTo>
                    <a:pt x="423" y="99"/>
                  </a:lnTo>
                  <a:lnTo>
                    <a:pt x="420" y="95"/>
                  </a:lnTo>
                  <a:lnTo>
                    <a:pt x="420" y="92"/>
                  </a:lnTo>
                  <a:lnTo>
                    <a:pt x="418" y="88"/>
                  </a:lnTo>
                  <a:lnTo>
                    <a:pt x="416" y="83"/>
                  </a:lnTo>
                  <a:lnTo>
                    <a:pt x="416" y="78"/>
                  </a:lnTo>
                  <a:lnTo>
                    <a:pt x="413" y="76"/>
                  </a:lnTo>
                  <a:lnTo>
                    <a:pt x="413" y="76"/>
                  </a:lnTo>
                  <a:lnTo>
                    <a:pt x="411" y="73"/>
                  </a:lnTo>
                  <a:lnTo>
                    <a:pt x="411" y="71"/>
                  </a:lnTo>
                  <a:lnTo>
                    <a:pt x="408" y="69"/>
                  </a:lnTo>
                  <a:lnTo>
                    <a:pt x="408" y="66"/>
                  </a:lnTo>
                  <a:lnTo>
                    <a:pt x="406" y="64"/>
                  </a:lnTo>
                  <a:lnTo>
                    <a:pt x="406" y="62"/>
                  </a:lnTo>
                  <a:lnTo>
                    <a:pt x="399" y="54"/>
                  </a:lnTo>
                  <a:lnTo>
                    <a:pt x="394" y="50"/>
                  </a:lnTo>
                  <a:lnTo>
                    <a:pt x="390" y="43"/>
                  </a:lnTo>
                  <a:lnTo>
                    <a:pt x="383" y="38"/>
                  </a:lnTo>
                  <a:lnTo>
                    <a:pt x="375" y="31"/>
                  </a:lnTo>
                  <a:lnTo>
                    <a:pt x="368" y="26"/>
                  </a:lnTo>
                  <a:lnTo>
                    <a:pt x="361" y="21"/>
                  </a:lnTo>
                  <a:lnTo>
                    <a:pt x="354" y="19"/>
                  </a:lnTo>
                  <a:lnTo>
                    <a:pt x="345" y="14"/>
                  </a:lnTo>
                  <a:lnTo>
                    <a:pt x="338" y="12"/>
                  </a:lnTo>
                  <a:lnTo>
                    <a:pt x="328" y="10"/>
                  </a:lnTo>
                  <a:lnTo>
                    <a:pt x="319" y="7"/>
                  </a:lnTo>
                  <a:lnTo>
                    <a:pt x="309" y="5"/>
                  </a:lnTo>
                  <a:lnTo>
                    <a:pt x="300" y="2"/>
                  </a:lnTo>
                  <a:lnTo>
                    <a:pt x="290" y="2"/>
                  </a:lnTo>
                  <a:lnTo>
                    <a:pt x="281" y="2"/>
                  </a:lnTo>
                  <a:lnTo>
                    <a:pt x="271" y="0"/>
                  </a:lnTo>
                  <a:lnTo>
                    <a:pt x="262" y="2"/>
                  </a:lnTo>
                  <a:lnTo>
                    <a:pt x="253" y="2"/>
                  </a:lnTo>
                  <a:lnTo>
                    <a:pt x="241" y="2"/>
                  </a:lnTo>
                  <a:lnTo>
                    <a:pt x="231" y="5"/>
                  </a:lnTo>
                  <a:lnTo>
                    <a:pt x="222" y="7"/>
                  </a:lnTo>
                  <a:lnTo>
                    <a:pt x="210" y="10"/>
                  </a:lnTo>
                  <a:lnTo>
                    <a:pt x="201" y="12"/>
                  </a:lnTo>
                  <a:lnTo>
                    <a:pt x="189" y="17"/>
                  </a:lnTo>
                  <a:lnTo>
                    <a:pt x="179" y="19"/>
                  </a:lnTo>
                  <a:lnTo>
                    <a:pt x="170" y="24"/>
                  </a:lnTo>
                  <a:lnTo>
                    <a:pt x="158" y="28"/>
                  </a:lnTo>
                  <a:lnTo>
                    <a:pt x="149" y="33"/>
                  </a:lnTo>
                  <a:lnTo>
                    <a:pt x="139" y="38"/>
                  </a:lnTo>
                  <a:lnTo>
                    <a:pt x="127" y="45"/>
                  </a:lnTo>
                  <a:lnTo>
                    <a:pt x="118" y="52"/>
                  </a:lnTo>
                  <a:lnTo>
                    <a:pt x="108" y="59"/>
                  </a:lnTo>
                  <a:lnTo>
                    <a:pt x="99" y="66"/>
                  </a:lnTo>
                  <a:lnTo>
                    <a:pt x="90" y="73"/>
                  </a:lnTo>
                  <a:lnTo>
                    <a:pt x="82" y="80"/>
                  </a:lnTo>
                  <a:lnTo>
                    <a:pt x="73" y="88"/>
                  </a:lnTo>
                  <a:lnTo>
                    <a:pt x="66" y="97"/>
                  </a:lnTo>
                  <a:lnTo>
                    <a:pt x="59" y="104"/>
                  </a:lnTo>
                  <a:lnTo>
                    <a:pt x="52" y="114"/>
                  </a:lnTo>
                  <a:lnTo>
                    <a:pt x="45" y="121"/>
                  </a:lnTo>
                  <a:lnTo>
                    <a:pt x="38" y="130"/>
                  </a:lnTo>
                  <a:lnTo>
                    <a:pt x="33" y="140"/>
                  </a:lnTo>
                  <a:lnTo>
                    <a:pt x="28" y="147"/>
                  </a:lnTo>
                  <a:lnTo>
                    <a:pt x="23" y="156"/>
                  </a:lnTo>
                  <a:lnTo>
                    <a:pt x="19" y="166"/>
                  </a:lnTo>
                  <a:lnTo>
                    <a:pt x="14" y="175"/>
                  </a:lnTo>
                  <a:lnTo>
                    <a:pt x="12" y="185"/>
                  </a:lnTo>
                  <a:lnTo>
                    <a:pt x="7" y="194"/>
                  </a:lnTo>
                  <a:lnTo>
                    <a:pt x="4" y="203"/>
                  </a:lnTo>
                  <a:lnTo>
                    <a:pt x="2" y="213"/>
                  </a:lnTo>
                  <a:lnTo>
                    <a:pt x="2" y="220"/>
                  </a:lnTo>
                  <a:lnTo>
                    <a:pt x="0" y="229"/>
                  </a:lnTo>
                  <a:lnTo>
                    <a:pt x="0" y="239"/>
                  </a:lnTo>
                  <a:lnTo>
                    <a:pt x="0" y="248"/>
                  </a:lnTo>
                  <a:lnTo>
                    <a:pt x="0" y="258"/>
                  </a:lnTo>
                  <a:lnTo>
                    <a:pt x="0" y="265"/>
                  </a:lnTo>
                  <a:lnTo>
                    <a:pt x="2" y="274"/>
                  </a:lnTo>
                  <a:lnTo>
                    <a:pt x="4" y="281"/>
                  </a:lnTo>
                  <a:lnTo>
                    <a:pt x="7" y="291"/>
                  </a:lnTo>
                  <a:lnTo>
                    <a:pt x="9" y="298"/>
                  </a:lnTo>
                  <a:lnTo>
                    <a:pt x="12" y="307"/>
                  </a:lnTo>
                  <a:lnTo>
                    <a:pt x="16" y="315"/>
                  </a:lnTo>
                  <a:lnTo>
                    <a:pt x="21" y="322"/>
                  </a:lnTo>
                  <a:lnTo>
                    <a:pt x="26" y="329"/>
                  </a:lnTo>
                  <a:lnTo>
                    <a:pt x="30" y="336"/>
                  </a:lnTo>
                  <a:lnTo>
                    <a:pt x="38" y="341"/>
                  </a:lnTo>
                  <a:lnTo>
                    <a:pt x="42" y="345"/>
                  </a:lnTo>
                  <a:lnTo>
                    <a:pt x="49" y="352"/>
                  </a:lnTo>
                  <a:lnTo>
                    <a:pt x="56" y="357"/>
                  </a:lnTo>
                  <a:lnTo>
                    <a:pt x="64" y="362"/>
                  </a:lnTo>
                  <a:lnTo>
                    <a:pt x="71" y="364"/>
                  </a:lnTo>
                  <a:lnTo>
                    <a:pt x="78" y="369"/>
                  </a:lnTo>
                  <a:lnTo>
                    <a:pt x="85" y="371"/>
                  </a:lnTo>
                  <a:lnTo>
                    <a:pt x="94" y="374"/>
                  </a:lnTo>
                  <a:lnTo>
                    <a:pt x="101" y="376"/>
                  </a:lnTo>
                  <a:lnTo>
                    <a:pt x="111" y="378"/>
                  </a:lnTo>
                  <a:lnTo>
                    <a:pt x="120" y="381"/>
                  </a:lnTo>
                  <a:lnTo>
                    <a:pt x="130" y="383"/>
                  </a:lnTo>
                  <a:lnTo>
                    <a:pt x="137" y="383"/>
                  </a:lnTo>
                  <a:lnTo>
                    <a:pt x="146" y="383"/>
                  </a:lnTo>
                  <a:lnTo>
                    <a:pt x="156" y="383"/>
                  </a:lnTo>
                  <a:lnTo>
                    <a:pt x="165" y="383"/>
                  </a:lnTo>
                  <a:lnTo>
                    <a:pt x="175" y="383"/>
                  </a:lnTo>
                  <a:lnTo>
                    <a:pt x="186" y="381"/>
                  </a:lnTo>
                  <a:lnTo>
                    <a:pt x="196" y="381"/>
                  </a:lnTo>
                  <a:lnTo>
                    <a:pt x="205" y="378"/>
                  </a:lnTo>
                  <a:lnTo>
                    <a:pt x="215" y="376"/>
                  </a:lnTo>
                  <a:lnTo>
                    <a:pt x="224" y="374"/>
                  </a:lnTo>
                  <a:lnTo>
                    <a:pt x="234" y="369"/>
                  </a:lnTo>
                  <a:lnTo>
                    <a:pt x="245" y="367"/>
                  </a:lnTo>
                  <a:lnTo>
                    <a:pt x="255" y="362"/>
                  </a:lnTo>
                  <a:lnTo>
                    <a:pt x="264" y="357"/>
                  </a:lnTo>
                  <a:lnTo>
                    <a:pt x="274" y="352"/>
                  </a:lnTo>
                  <a:lnTo>
                    <a:pt x="283" y="348"/>
                  </a:lnTo>
                  <a:lnTo>
                    <a:pt x="293" y="343"/>
                  </a:lnTo>
                  <a:lnTo>
                    <a:pt x="293" y="326"/>
                  </a:lnTo>
                  <a:lnTo>
                    <a:pt x="286" y="331"/>
                  </a:lnTo>
                  <a:lnTo>
                    <a:pt x="276" y="336"/>
                  </a:lnTo>
                  <a:lnTo>
                    <a:pt x="269" y="338"/>
                  </a:lnTo>
                  <a:lnTo>
                    <a:pt x="260" y="343"/>
                  </a:lnTo>
                  <a:lnTo>
                    <a:pt x="253" y="345"/>
                  </a:lnTo>
                  <a:lnTo>
                    <a:pt x="243" y="348"/>
                  </a:lnTo>
                  <a:lnTo>
                    <a:pt x="236" y="350"/>
                  </a:lnTo>
                  <a:lnTo>
                    <a:pt x="227" y="352"/>
                  </a:lnTo>
                  <a:lnTo>
                    <a:pt x="219" y="355"/>
                  </a:lnTo>
                  <a:lnTo>
                    <a:pt x="210" y="355"/>
                  </a:lnTo>
                  <a:lnTo>
                    <a:pt x="203" y="357"/>
                  </a:lnTo>
                  <a:lnTo>
                    <a:pt x="193" y="357"/>
                  </a:lnTo>
                  <a:lnTo>
                    <a:pt x="186" y="357"/>
                  </a:lnTo>
                  <a:lnTo>
                    <a:pt x="179" y="357"/>
                  </a:lnTo>
                  <a:lnTo>
                    <a:pt x="170" y="357"/>
                  </a:lnTo>
                  <a:lnTo>
                    <a:pt x="163" y="357"/>
                  </a:lnTo>
                  <a:lnTo>
                    <a:pt x="156" y="355"/>
                  </a:lnTo>
                  <a:lnTo>
                    <a:pt x="149" y="355"/>
                  </a:lnTo>
                  <a:lnTo>
                    <a:pt x="141" y="352"/>
                  </a:lnTo>
                  <a:lnTo>
                    <a:pt x="134" y="350"/>
                  </a:lnTo>
                  <a:lnTo>
                    <a:pt x="127" y="348"/>
                  </a:lnTo>
                  <a:lnTo>
                    <a:pt x="120" y="345"/>
                  </a:lnTo>
                  <a:lnTo>
                    <a:pt x="113" y="343"/>
                  </a:lnTo>
                  <a:lnTo>
                    <a:pt x="106" y="341"/>
                  </a:lnTo>
                  <a:lnTo>
                    <a:pt x="101" y="336"/>
                  </a:lnTo>
                  <a:lnTo>
                    <a:pt x="94" y="334"/>
                  </a:lnTo>
                  <a:lnTo>
                    <a:pt x="90" y="329"/>
                  </a:lnTo>
                  <a:lnTo>
                    <a:pt x="82" y="324"/>
                  </a:lnTo>
                  <a:lnTo>
                    <a:pt x="78" y="319"/>
                  </a:lnTo>
                  <a:lnTo>
                    <a:pt x="73" y="315"/>
                  </a:lnTo>
                  <a:lnTo>
                    <a:pt x="68" y="307"/>
                  </a:lnTo>
                  <a:lnTo>
                    <a:pt x="66" y="303"/>
                  </a:lnTo>
                  <a:lnTo>
                    <a:pt x="61" y="296"/>
                  </a:lnTo>
                  <a:lnTo>
                    <a:pt x="56" y="289"/>
                  </a:lnTo>
                  <a:lnTo>
                    <a:pt x="54" y="281"/>
                  </a:lnTo>
                  <a:lnTo>
                    <a:pt x="52" y="274"/>
                  </a:lnTo>
                  <a:lnTo>
                    <a:pt x="49" y="267"/>
                  </a:lnTo>
                  <a:lnTo>
                    <a:pt x="47" y="260"/>
                  </a:lnTo>
                  <a:lnTo>
                    <a:pt x="47" y="253"/>
                  </a:lnTo>
                  <a:lnTo>
                    <a:pt x="45" y="246"/>
                  </a:lnTo>
                  <a:lnTo>
                    <a:pt x="45" y="239"/>
                  </a:lnTo>
                  <a:lnTo>
                    <a:pt x="45" y="229"/>
                  </a:lnTo>
                  <a:lnTo>
                    <a:pt x="45" y="222"/>
                  </a:lnTo>
                  <a:lnTo>
                    <a:pt x="47" y="215"/>
                  </a:lnTo>
                  <a:lnTo>
                    <a:pt x="47" y="206"/>
                  </a:lnTo>
                  <a:lnTo>
                    <a:pt x="49" y="199"/>
                  </a:lnTo>
                  <a:lnTo>
                    <a:pt x="52" y="192"/>
                  </a:lnTo>
                  <a:lnTo>
                    <a:pt x="54" y="182"/>
                  </a:lnTo>
                  <a:lnTo>
                    <a:pt x="56" y="175"/>
                  </a:lnTo>
                  <a:lnTo>
                    <a:pt x="61" y="166"/>
                  </a:lnTo>
                  <a:lnTo>
                    <a:pt x="64" y="159"/>
                  </a:lnTo>
                  <a:lnTo>
                    <a:pt x="68" y="151"/>
                  </a:lnTo>
                  <a:lnTo>
                    <a:pt x="73" y="144"/>
                  </a:lnTo>
                  <a:lnTo>
                    <a:pt x="78" y="135"/>
                  </a:lnTo>
                  <a:lnTo>
                    <a:pt x="82" y="128"/>
                  </a:lnTo>
                  <a:lnTo>
                    <a:pt x="90" y="121"/>
                  </a:lnTo>
                  <a:lnTo>
                    <a:pt x="94" y="114"/>
                  </a:lnTo>
                  <a:lnTo>
                    <a:pt x="101" y="106"/>
                  </a:lnTo>
                  <a:lnTo>
                    <a:pt x="108" y="99"/>
                  </a:lnTo>
                  <a:lnTo>
                    <a:pt x="115" y="92"/>
                  </a:lnTo>
                  <a:lnTo>
                    <a:pt x="123" y="85"/>
                  </a:lnTo>
                  <a:lnTo>
                    <a:pt x="130" y="80"/>
                  </a:lnTo>
                  <a:lnTo>
                    <a:pt x="139" y="73"/>
                  </a:lnTo>
                  <a:lnTo>
                    <a:pt x="146" y="69"/>
                  </a:lnTo>
                  <a:lnTo>
                    <a:pt x="156" y="62"/>
                  </a:lnTo>
                  <a:lnTo>
                    <a:pt x="165" y="57"/>
                  </a:lnTo>
                  <a:lnTo>
                    <a:pt x="172" y="52"/>
                  </a:lnTo>
                  <a:lnTo>
                    <a:pt x="182" y="47"/>
                  </a:lnTo>
                  <a:lnTo>
                    <a:pt x="191" y="43"/>
                  </a:lnTo>
                  <a:lnTo>
                    <a:pt x="201" y="40"/>
                  </a:lnTo>
                  <a:lnTo>
                    <a:pt x="208" y="36"/>
                  </a:lnTo>
                  <a:lnTo>
                    <a:pt x="217" y="33"/>
                  </a:lnTo>
                  <a:lnTo>
                    <a:pt x="227" y="31"/>
                  </a:lnTo>
                  <a:lnTo>
                    <a:pt x="236" y="28"/>
                  </a:lnTo>
                  <a:lnTo>
                    <a:pt x="245" y="28"/>
                  </a:lnTo>
                  <a:lnTo>
                    <a:pt x="253" y="26"/>
                  </a:lnTo>
                  <a:lnTo>
                    <a:pt x="262" y="26"/>
                  </a:lnTo>
                  <a:lnTo>
                    <a:pt x="271" y="24"/>
                  </a:lnTo>
                  <a:lnTo>
                    <a:pt x="279" y="24"/>
                  </a:lnTo>
                  <a:lnTo>
                    <a:pt x="288" y="26"/>
                  </a:lnTo>
                  <a:lnTo>
                    <a:pt x="297" y="26"/>
                  </a:lnTo>
                  <a:lnTo>
                    <a:pt x="305" y="26"/>
                  </a:lnTo>
                  <a:lnTo>
                    <a:pt x="314" y="28"/>
                  </a:lnTo>
                  <a:lnTo>
                    <a:pt x="321" y="31"/>
                  </a:lnTo>
                  <a:lnTo>
                    <a:pt x="328" y="31"/>
                  </a:lnTo>
                  <a:lnTo>
                    <a:pt x="335" y="33"/>
                  </a:lnTo>
                  <a:lnTo>
                    <a:pt x="342" y="38"/>
                  </a:lnTo>
                  <a:lnTo>
                    <a:pt x="349" y="40"/>
                  </a:lnTo>
                  <a:lnTo>
                    <a:pt x="357" y="45"/>
                  </a:lnTo>
                  <a:lnTo>
                    <a:pt x="364" y="47"/>
                  </a:lnTo>
                  <a:lnTo>
                    <a:pt x="368" y="52"/>
                  </a:lnTo>
                  <a:lnTo>
                    <a:pt x="375" y="57"/>
                  </a:lnTo>
                  <a:lnTo>
                    <a:pt x="380" y="62"/>
                  </a:lnTo>
                  <a:lnTo>
                    <a:pt x="387" y="69"/>
                  </a:lnTo>
                  <a:lnTo>
                    <a:pt x="392" y="73"/>
                  </a:lnTo>
                  <a:lnTo>
                    <a:pt x="394" y="80"/>
                  </a:lnTo>
                  <a:lnTo>
                    <a:pt x="397" y="83"/>
                  </a:lnTo>
                  <a:lnTo>
                    <a:pt x="399" y="85"/>
                  </a:lnTo>
                  <a:lnTo>
                    <a:pt x="401" y="88"/>
                  </a:lnTo>
                  <a:lnTo>
                    <a:pt x="401" y="92"/>
                  </a:lnTo>
                  <a:lnTo>
                    <a:pt x="404" y="95"/>
                  </a:lnTo>
                  <a:lnTo>
                    <a:pt x="404" y="97"/>
                  </a:lnTo>
                  <a:lnTo>
                    <a:pt x="406" y="99"/>
                  </a:lnTo>
                  <a:lnTo>
                    <a:pt x="408" y="102"/>
                  </a:lnTo>
                  <a:lnTo>
                    <a:pt x="408" y="106"/>
                  </a:lnTo>
                  <a:lnTo>
                    <a:pt x="408" y="109"/>
                  </a:lnTo>
                  <a:lnTo>
                    <a:pt x="411" y="111"/>
                  </a:lnTo>
                  <a:lnTo>
                    <a:pt x="411" y="116"/>
                  </a:lnTo>
                  <a:lnTo>
                    <a:pt x="411" y="118"/>
                  </a:lnTo>
                  <a:lnTo>
                    <a:pt x="413" y="121"/>
                  </a:lnTo>
                  <a:lnTo>
                    <a:pt x="413" y="125"/>
                  </a:lnTo>
                  <a:lnTo>
                    <a:pt x="413" y="128"/>
                  </a:lnTo>
                  <a:lnTo>
                    <a:pt x="413" y="130"/>
                  </a:lnTo>
                  <a:lnTo>
                    <a:pt x="413" y="135"/>
                  </a:lnTo>
                  <a:lnTo>
                    <a:pt x="413" y="137"/>
                  </a:lnTo>
                  <a:lnTo>
                    <a:pt x="416" y="140"/>
                  </a:lnTo>
                  <a:lnTo>
                    <a:pt x="416" y="144"/>
                  </a:lnTo>
                  <a:lnTo>
                    <a:pt x="416" y="147"/>
                  </a:lnTo>
                  <a:lnTo>
                    <a:pt x="416" y="151"/>
                  </a:lnTo>
                  <a:lnTo>
                    <a:pt x="416" y="154"/>
                  </a:lnTo>
                  <a:lnTo>
                    <a:pt x="413" y="159"/>
                  </a:lnTo>
                  <a:lnTo>
                    <a:pt x="413" y="161"/>
                  </a:lnTo>
                  <a:lnTo>
                    <a:pt x="413" y="166"/>
                  </a:lnTo>
                  <a:lnTo>
                    <a:pt x="413" y="168"/>
                  </a:lnTo>
                  <a:lnTo>
                    <a:pt x="413" y="173"/>
                  </a:lnTo>
                  <a:lnTo>
                    <a:pt x="413" y="175"/>
                  </a:lnTo>
                  <a:lnTo>
                    <a:pt x="411" y="180"/>
                  </a:lnTo>
                  <a:lnTo>
                    <a:pt x="411" y="182"/>
                  </a:lnTo>
                  <a:lnTo>
                    <a:pt x="411" y="187"/>
                  </a:lnTo>
                  <a:lnTo>
                    <a:pt x="408" y="192"/>
                  </a:lnTo>
                  <a:lnTo>
                    <a:pt x="408" y="194"/>
                  </a:lnTo>
                  <a:lnTo>
                    <a:pt x="406" y="199"/>
                  </a:lnTo>
                  <a:lnTo>
                    <a:pt x="406" y="201"/>
                  </a:lnTo>
                  <a:lnTo>
                    <a:pt x="404" y="206"/>
                  </a:lnTo>
                  <a:lnTo>
                    <a:pt x="404" y="211"/>
                  </a:lnTo>
                  <a:lnTo>
                    <a:pt x="401" y="213"/>
                  </a:lnTo>
                  <a:lnTo>
                    <a:pt x="401" y="218"/>
                  </a:lnTo>
                  <a:lnTo>
                    <a:pt x="399" y="220"/>
                  </a:lnTo>
                  <a:lnTo>
                    <a:pt x="397" y="225"/>
                  </a:lnTo>
                  <a:lnTo>
                    <a:pt x="397" y="227"/>
                  </a:lnTo>
                  <a:lnTo>
                    <a:pt x="394" y="232"/>
                  </a:lnTo>
                  <a:lnTo>
                    <a:pt x="392" y="234"/>
                  </a:lnTo>
                  <a:lnTo>
                    <a:pt x="390" y="239"/>
                  </a:lnTo>
                  <a:lnTo>
                    <a:pt x="387" y="241"/>
                  </a:lnTo>
                  <a:lnTo>
                    <a:pt x="385" y="244"/>
                  </a:lnTo>
                  <a:lnTo>
                    <a:pt x="385" y="248"/>
                  </a:lnTo>
                  <a:lnTo>
                    <a:pt x="383" y="251"/>
                  </a:lnTo>
                  <a:lnTo>
                    <a:pt x="380" y="255"/>
                  </a:lnTo>
                  <a:lnTo>
                    <a:pt x="378" y="258"/>
                  </a:lnTo>
                  <a:lnTo>
                    <a:pt x="373" y="260"/>
                  </a:lnTo>
                  <a:lnTo>
                    <a:pt x="371" y="265"/>
                  </a:lnTo>
                  <a:lnTo>
                    <a:pt x="368" y="267"/>
                  </a:lnTo>
                  <a:lnTo>
                    <a:pt x="366" y="270"/>
                  </a:lnTo>
                  <a:lnTo>
                    <a:pt x="364" y="272"/>
                  </a:lnTo>
                  <a:lnTo>
                    <a:pt x="361" y="277"/>
                  </a:lnTo>
                  <a:lnTo>
                    <a:pt x="357" y="279"/>
                  </a:lnTo>
                  <a:lnTo>
                    <a:pt x="354" y="281"/>
                  </a:lnTo>
                  <a:lnTo>
                    <a:pt x="349" y="284"/>
                  </a:lnTo>
                  <a:lnTo>
                    <a:pt x="347" y="289"/>
                  </a:lnTo>
                  <a:lnTo>
                    <a:pt x="345" y="291"/>
                  </a:lnTo>
                  <a:lnTo>
                    <a:pt x="345" y="291"/>
                  </a:lnTo>
                  <a:lnTo>
                    <a:pt x="347" y="291"/>
                  </a:lnTo>
                  <a:lnTo>
                    <a:pt x="349" y="291"/>
                  </a:lnTo>
                  <a:lnTo>
                    <a:pt x="349" y="293"/>
                  </a:lnTo>
                  <a:lnTo>
                    <a:pt x="352" y="293"/>
                  </a:lnTo>
                  <a:lnTo>
                    <a:pt x="354" y="293"/>
                  </a:lnTo>
                  <a:lnTo>
                    <a:pt x="354" y="293"/>
                  </a:lnTo>
                  <a:lnTo>
                    <a:pt x="357" y="293"/>
                  </a:lnTo>
                  <a:lnTo>
                    <a:pt x="359" y="293"/>
                  </a:lnTo>
                  <a:lnTo>
                    <a:pt x="361" y="293"/>
                  </a:lnTo>
                  <a:lnTo>
                    <a:pt x="361" y="293"/>
                  </a:lnTo>
                  <a:lnTo>
                    <a:pt x="364" y="293"/>
                  </a:lnTo>
                  <a:lnTo>
                    <a:pt x="366" y="293"/>
                  </a:lnTo>
                  <a:lnTo>
                    <a:pt x="368" y="293"/>
                  </a:lnTo>
                  <a:lnTo>
                    <a:pt x="368" y="293"/>
                  </a:lnTo>
                  <a:lnTo>
                    <a:pt x="371" y="293"/>
                  </a:lnTo>
                  <a:lnTo>
                    <a:pt x="373" y="293"/>
                  </a:lnTo>
                  <a:lnTo>
                    <a:pt x="375" y="293"/>
                  </a:lnTo>
                  <a:lnTo>
                    <a:pt x="375" y="293"/>
                  </a:lnTo>
                  <a:lnTo>
                    <a:pt x="378" y="293"/>
                  </a:lnTo>
                  <a:lnTo>
                    <a:pt x="380" y="293"/>
                  </a:lnTo>
                  <a:lnTo>
                    <a:pt x="380" y="293"/>
                  </a:lnTo>
                  <a:lnTo>
                    <a:pt x="383" y="293"/>
                  </a:lnTo>
                  <a:lnTo>
                    <a:pt x="383" y="293"/>
                  </a:lnTo>
                  <a:lnTo>
                    <a:pt x="385" y="293"/>
                  </a:lnTo>
                  <a:lnTo>
                    <a:pt x="385" y="293"/>
                  </a:lnTo>
                  <a:lnTo>
                    <a:pt x="385" y="293"/>
                  </a:lnTo>
                  <a:lnTo>
                    <a:pt x="385" y="293"/>
                  </a:lnTo>
                  <a:lnTo>
                    <a:pt x="387" y="293"/>
                  </a:lnTo>
                  <a:lnTo>
                    <a:pt x="387" y="293"/>
                  </a:lnTo>
                  <a:lnTo>
                    <a:pt x="387" y="293"/>
                  </a:lnTo>
                  <a:lnTo>
                    <a:pt x="387" y="293"/>
                  </a:lnTo>
                  <a:lnTo>
                    <a:pt x="387" y="293"/>
                  </a:lnTo>
                  <a:lnTo>
                    <a:pt x="387" y="293"/>
                  </a:lnTo>
                  <a:lnTo>
                    <a:pt x="390" y="293"/>
                  </a:lnTo>
                  <a:lnTo>
                    <a:pt x="390" y="293"/>
                  </a:lnTo>
                  <a:lnTo>
                    <a:pt x="390" y="293"/>
                  </a:lnTo>
                  <a:lnTo>
                    <a:pt x="390" y="293"/>
                  </a:lnTo>
                  <a:lnTo>
                    <a:pt x="390" y="293"/>
                  </a:lnTo>
                  <a:lnTo>
                    <a:pt x="392" y="293"/>
                  </a:lnTo>
                  <a:lnTo>
                    <a:pt x="392" y="293"/>
                  </a:lnTo>
                  <a:lnTo>
                    <a:pt x="392" y="293"/>
                  </a:lnTo>
                  <a:lnTo>
                    <a:pt x="397" y="291"/>
                  </a:lnTo>
                  <a:lnTo>
                    <a:pt x="399" y="291"/>
                  </a:lnTo>
                  <a:lnTo>
                    <a:pt x="404" y="289"/>
                  </a:lnTo>
                  <a:lnTo>
                    <a:pt x="406" y="289"/>
                  </a:lnTo>
                  <a:lnTo>
                    <a:pt x="411" y="286"/>
                  </a:lnTo>
                  <a:lnTo>
                    <a:pt x="413" y="286"/>
                  </a:lnTo>
                  <a:lnTo>
                    <a:pt x="418" y="284"/>
                  </a:lnTo>
                  <a:lnTo>
                    <a:pt x="420" y="284"/>
                  </a:lnTo>
                  <a:lnTo>
                    <a:pt x="425" y="281"/>
                  </a:lnTo>
                  <a:lnTo>
                    <a:pt x="427" y="279"/>
                  </a:lnTo>
                  <a:lnTo>
                    <a:pt x="430" y="277"/>
                  </a:lnTo>
                  <a:lnTo>
                    <a:pt x="434" y="274"/>
                  </a:lnTo>
                  <a:lnTo>
                    <a:pt x="437" y="272"/>
                  </a:lnTo>
                  <a:lnTo>
                    <a:pt x="439" y="272"/>
                  </a:lnTo>
                  <a:lnTo>
                    <a:pt x="444" y="270"/>
                  </a:lnTo>
                  <a:lnTo>
                    <a:pt x="446" y="267"/>
                  </a:lnTo>
                  <a:lnTo>
                    <a:pt x="449" y="263"/>
                  </a:lnTo>
                  <a:lnTo>
                    <a:pt x="451" y="260"/>
                  </a:lnTo>
                  <a:lnTo>
                    <a:pt x="453" y="258"/>
                  </a:lnTo>
                  <a:lnTo>
                    <a:pt x="456" y="255"/>
                  </a:lnTo>
                  <a:lnTo>
                    <a:pt x="458" y="253"/>
                  </a:lnTo>
                  <a:lnTo>
                    <a:pt x="460" y="251"/>
                  </a:lnTo>
                  <a:lnTo>
                    <a:pt x="463" y="246"/>
                  </a:lnTo>
                  <a:lnTo>
                    <a:pt x="465" y="244"/>
                  </a:lnTo>
                  <a:lnTo>
                    <a:pt x="468" y="241"/>
                  </a:lnTo>
                  <a:lnTo>
                    <a:pt x="470" y="237"/>
                  </a:lnTo>
                  <a:lnTo>
                    <a:pt x="472" y="234"/>
                  </a:lnTo>
                  <a:lnTo>
                    <a:pt x="472" y="232"/>
                  </a:lnTo>
                  <a:lnTo>
                    <a:pt x="475" y="227"/>
                  </a:lnTo>
                  <a:lnTo>
                    <a:pt x="477" y="225"/>
                  </a:lnTo>
                  <a:lnTo>
                    <a:pt x="477" y="220"/>
                  </a:lnTo>
                  <a:lnTo>
                    <a:pt x="479" y="218"/>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 name="Freeform 7"/>
            <p:cNvSpPr>
              <a:spLocks/>
            </p:cNvSpPr>
            <p:nvPr/>
          </p:nvSpPr>
          <p:spPr bwMode="auto">
            <a:xfrm>
              <a:off x="2734" y="1759"/>
              <a:ext cx="43" cy="55"/>
            </a:xfrm>
            <a:custGeom>
              <a:avLst/>
              <a:gdLst>
                <a:gd name="T0" fmla="*/ 36 w 43"/>
                <a:gd name="T1" fmla="*/ 21 h 55"/>
                <a:gd name="T2" fmla="*/ 7 w 43"/>
                <a:gd name="T3" fmla="*/ 21 h 55"/>
                <a:gd name="T4" fmla="*/ 7 w 43"/>
                <a:gd name="T5" fmla="*/ 0 h 55"/>
                <a:gd name="T6" fmla="*/ 0 w 43"/>
                <a:gd name="T7" fmla="*/ 0 h 55"/>
                <a:gd name="T8" fmla="*/ 0 w 43"/>
                <a:gd name="T9" fmla="*/ 55 h 55"/>
                <a:gd name="T10" fmla="*/ 7 w 43"/>
                <a:gd name="T11" fmla="*/ 55 h 55"/>
                <a:gd name="T12" fmla="*/ 7 w 43"/>
                <a:gd name="T13" fmla="*/ 29 h 55"/>
                <a:gd name="T14" fmla="*/ 36 w 43"/>
                <a:gd name="T15" fmla="*/ 29 h 55"/>
                <a:gd name="T16" fmla="*/ 36 w 43"/>
                <a:gd name="T17" fmla="*/ 55 h 55"/>
                <a:gd name="T18" fmla="*/ 43 w 43"/>
                <a:gd name="T19" fmla="*/ 55 h 55"/>
                <a:gd name="T20" fmla="*/ 43 w 43"/>
                <a:gd name="T21" fmla="*/ 0 h 55"/>
                <a:gd name="T22" fmla="*/ 36 w 43"/>
                <a:gd name="T23" fmla="*/ 0 h 55"/>
                <a:gd name="T24" fmla="*/ 36 w 43"/>
                <a:gd name="T25"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55">
                  <a:moveTo>
                    <a:pt x="36" y="21"/>
                  </a:moveTo>
                  <a:lnTo>
                    <a:pt x="7" y="21"/>
                  </a:lnTo>
                  <a:lnTo>
                    <a:pt x="7" y="0"/>
                  </a:lnTo>
                  <a:lnTo>
                    <a:pt x="0" y="0"/>
                  </a:lnTo>
                  <a:lnTo>
                    <a:pt x="0" y="55"/>
                  </a:lnTo>
                  <a:lnTo>
                    <a:pt x="7" y="55"/>
                  </a:lnTo>
                  <a:lnTo>
                    <a:pt x="7" y="29"/>
                  </a:lnTo>
                  <a:lnTo>
                    <a:pt x="36" y="29"/>
                  </a:lnTo>
                  <a:lnTo>
                    <a:pt x="36" y="55"/>
                  </a:lnTo>
                  <a:lnTo>
                    <a:pt x="43" y="55"/>
                  </a:lnTo>
                  <a:lnTo>
                    <a:pt x="43" y="0"/>
                  </a:lnTo>
                  <a:lnTo>
                    <a:pt x="36" y="0"/>
                  </a:lnTo>
                  <a:lnTo>
                    <a:pt x="36"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Freeform 8"/>
            <p:cNvSpPr>
              <a:spLocks/>
            </p:cNvSpPr>
            <p:nvPr/>
          </p:nvSpPr>
          <p:spPr bwMode="auto">
            <a:xfrm>
              <a:off x="2789" y="1759"/>
              <a:ext cx="40" cy="55"/>
            </a:xfrm>
            <a:custGeom>
              <a:avLst/>
              <a:gdLst>
                <a:gd name="T0" fmla="*/ 35 w 40"/>
                <a:gd name="T1" fmla="*/ 43 h 55"/>
                <a:gd name="T2" fmla="*/ 7 w 40"/>
                <a:gd name="T3" fmla="*/ 0 h 55"/>
                <a:gd name="T4" fmla="*/ 0 w 40"/>
                <a:gd name="T5" fmla="*/ 0 h 55"/>
                <a:gd name="T6" fmla="*/ 0 w 40"/>
                <a:gd name="T7" fmla="*/ 55 h 55"/>
                <a:gd name="T8" fmla="*/ 4 w 40"/>
                <a:gd name="T9" fmla="*/ 55 h 55"/>
                <a:gd name="T10" fmla="*/ 4 w 40"/>
                <a:gd name="T11" fmla="*/ 12 h 55"/>
                <a:gd name="T12" fmla="*/ 35 w 40"/>
                <a:gd name="T13" fmla="*/ 55 h 55"/>
                <a:gd name="T14" fmla="*/ 40 w 40"/>
                <a:gd name="T15" fmla="*/ 55 h 55"/>
                <a:gd name="T16" fmla="*/ 40 w 40"/>
                <a:gd name="T17" fmla="*/ 0 h 55"/>
                <a:gd name="T18" fmla="*/ 35 w 40"/>
                <a:gd name="T19" fmla="*/ 0 h 55"/>
                <a:gd name="T20" fmla="*/ 35 w 40"/>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55">
                  <a:moveTo>
                    <a:pt x="35" y="43"/>
                  </a:moveTo>
                  <a:lnTo>
                    <a:pt x="7" y="0"/>
                  </a:lnTo>
                  <a:lnTo>
                    <a:pt x="0" y="0"/>
                  </a:lnTo>
                  <a:lnTo>
                    <a:pt x="0" y="55"/>
                  </a:lnTo>
                  <a:lnTo>
                    <a:pt x="4" y="55"/>
                  </a:lnTo>
                  <a:lnTo>
                    <a:pt x="4" y="12"/>
                  </a:lnTo>
                  <a:lnTo>
                    <a:pt x="35" y="55"/>
                  </a:lnTo>
                  <a:lnTo>
                    <a:pt x="40" y="55"/>
                  </a:lnTo>
                  <a:lnTo>
                    <a:pt x="40" y="0"/>
                  </a:lnTo>
                  <a:lnTo>
                    <a:pt x="35" y="0"/>
                  </a:lnTo>
                  <a:lnTo>
                    <a:pt x="35"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Freeform 9"/>
            <p:cNvSpPr>
              <a:spLocks noEditPoints="1"/>
            </p:cNvSpPr>
            <p:nvPr/>
          </p:nvSpPr>
          <p:spPr bwMode="auto">
            <a:xfrm>
              <a:off x="2330" y="1508"/>
              <a:ext cx="263" cy="213"/>
            </a:xfrm>
            <a:custGeom>
              <a:avLst/>
              <a:gdLst>
                <a:gd name="T0" fmla="*/ 260 w 263"/>
                <a:gd name="T1" fmla="*/ 69 h 213"/>
                <a:gd name="T2" fmla="*/ 260 w 263"/>
                <a:gd name="T3" fmla="*/ 52 h 213"/>
                <a:gd name="T4" fmla="*/ 255 w 263"/>
                <a:gd name="T5" fmla="*/ 34 h 213"/>
                <a:gd name="T6" fmla="*/ 244 w 263"/>
                <a:gd name="T7" fmla="*/ 17 h 213"/>
                <a:gd name="T8" fmla="*/ 227 w 263"/>
                <a:gd name="T9" fmla="*/ 8 h 213"/>
                <a:gd name="T10" fmla="*/ 203 w 263"/>
                <a:gd name="T11" fmla="*/ 3 h 213"/>
                <a:gd name="T12" fmla="*/ 151 w 263"/>
                <a:gd name="T13" fmla="*/ 0 h 213"/>
                <a:gd name="T14" fmla="*/ 121 w 263"/>
                <a:gd name="T15" fmla="*/ 3 h 213"/>
                <a:gd name="T16" fmla="*/ 104 w 263"/>
                <a:gd name="T17" fmla="*/ 8 h 213"/>
                <a:gd name="T18" fmla="*/ 88 w 263"/>
                <a:gd name="T19" fmla="*/ 15 h 213"/>
                <a:gd name="T20" fmla="*/ 59 w 263"/>
                <a:gd name="T21" fmla="*/ 34 h 213"/>
                <a:gd name="T22" fmla="*/ 40 w 263"/>
                <a:gd name="T23" fmla="*/ 55 h 213"/>
                <a:gd name="T24" fmla="*/ 114 w 263"/>
                <a:gd name="T25" fmla="*/ 64 h 213"/>
                <a:gd name="T26" fmla="*/ 125 w 263"/>
                <a:gd name="T27" fmla="*/ 55 h 213"/>
                <a:gd name="T28" fmla="*/ 140 w 263"/>
                <a:gd name="T29" fmla="*/ 48 h 213"/>
                <a:gd name="T30" fmla="*/ 156 w 263"/>
                <a:gd name="T31" fmla="*/ 48 h 213"/>
                <a:gd name="T32" fmla="*/ 175 w 263"/>
                <a:gd name="T33" fmla="*/ 52 h 213"/>
                <a:gd name="T34" fmla="*/ 180 w 263"/>
                <a:gd name="T35" fmla="*/ 60 h 213"/>
                <a:gd name="T36" fmla="*/ 177 w 263"/>
                <a:gd name="T37" fmla="*/ 69 h 213"/>
                <a:gd name="T38" fmla="*/ 159 w 263"/>
                <a:gd name="T39" fmla="*/ 79 h 213"/>
                <a:gd name="T40" fmla="*/ 135 w 263"/>
                <a:gd name="T41" fmla="*/ 86 h 213"/>
                <a:gd name="T42" fmla="*/ 102 w 263"/>
                <a:gd name="T43" fmla="*/ 90 h 213"/>
                <a:gd name="T44" fmla="*/ 64 w 263"/>
                <a:gd name="T45" fmla="*/ 100 h 213"/>
                <a:gd name="T46" fmla="*/ 36 w 263"/>
                <a:gd name="T47" fmla="*/ 112 h 213"/>
                <a:gd name="T48" fmla="*/ 17 w 263"/>
                <a:gd name="T49" fmla="*/ 126 h 213"/>
                <a:gd name="T50" fmla="*/ 5 w 263"/>
                <a:gd name="T51" fmla="*/ 145 h 213"/>
                <a:gd name="T52" fmla="*/ 0 w 263"/>
                <a:gd name="T53" fmla="*/ 161 h 213"/>
                <a:gd name="T54" fmla="*/ 0 w 263"/>
                <a:gd name="T55" fmla="*/ 173 h 213"/>
                <a:gd name="T56" fmla="*/ 5 w 263"/>
                <a:gd name="T57" fmla="*/ 190 h 213"/>
                <a:gd name="T58" fmla="*/ 14 w 263"/>
                <a:gd name="T59" fmla="*/ 201 h 213"/>
                <a:gd name="T60" fmla="*/ 24 w 263"/>
                <a:gd name="T61" fmla="*/ 209 h 213"/>
                <a:gd name="T62" fmla="*/ 38 w 263"/>
                <a:gd name="T63" fmla="*/ 213 h 213"/>
                <a:gd name="T64" fmla="*/ 55 w 263"/>
                <a:gd name="T65" fmla="*/ 213 h 213"/>
                <a:gd name="T66" fmla="*/ 81 w 263"/>
                <a:gd name="T67" fmla="*/ 213 h 213"/>
                <a:gd name="T68" fmla="*/ 107 w 263"/>
                <a:gd name="T69" fmla="*/ 206 h 213"/>
                <a:gd name="T70" fmla="*/ 121 w 263"/>
                <a:gd name="T71" fmla="*/ 199 h 213"/>
                <a:gd name="T72" fmla="*/ 142 w 263"/>
                <a:gd name="T73" fmla="*/ 187 h 213"/>
                <a:gd name="T74" fmla="*/ 142 w 263"/>
                <a:gd name="T75" fmla="*/ 192 h 213"/>
                <a:gd name="T76" fmla="*/ 147 w 263"/>
                <a:gd name="T77" fmla="*/ 206 h 213"/>
                <a:gd name="T78" fmla="*/ 222 w 263"/>
                <a:gd name="T79" fmla="*/ 209 h 213"/>
                <a:gd name="T80" fmla="*/ 220 w 263"/>
                <a:gd name="T81" fmla="*/ 197 h 213"/>
                <a:gd name="T82" fmla="*/ 232 w 263"/>
                <a:gd name="T83" fmla="*/ 159 h 213"/>
                <a:gd name="T84" fmla="*/ 251 w 263"/>
                <a:gd name="T85" fmla="*/ 97 h 213"/>
                <a:gd name="T86" fmla="*/ 154 w 263"/>
                <a:gd name="T87" fmla="*/ 140 h 213"/>
                <a:gd name="T88" fmla="*/ 144 w 263"/>
                <a:gd name="T89" fmla="*/ 152 h 213"/>
                <a:gd name="T90" fmla="*/ 135 w 263"/>
                <a:gd name="T91" fmla="*/ 159 h 213"/>
                <a:gd name="T92" fmla="*/ 123 w 263"/>
                <a:gd name="T93" fmla="*/ 166 h 213"/>
                <a:gd name="T94" fmla="*/ 102 w 263"/>
                <a:gd name="T95" fmla="*/ 171 h 213"/>
                <a:gd name="T96" fmla="*/ 90 w 263"/>
                <a:gd name="T97" fmla="*/ 168 h 213"/>
                <a:gd name="T98" fmla="*/ 83 w 263"/>
                <a:gd name="T99" fmla="*/ 161 h 213"/>
                <a:gd name="T100" fmla="*/ 81 w 263"/>
                <a:gd name="T101" fmla="*/ 154 h 213"/>
                <a:gd name="T102" fmla="*/ 83 w 263"/>
                <a:gd name="T103" fmla="*/ 147 h 213"/>
                <a:gd name="T104" fmla="*/ 88 w 263"/>
                <a:gd name="T105" fmla="*/ 140 h 213"/>
                <a:gd name="T106" fmla="*/ 104 w 263"/>
                <a:gd name="T107" fmla="*/ 128 h 213"/>
                <a:gd name="T108" fmla="*/ 128 w 263"/>
                <a:gd name="T109" fmla="*/ 121 h 213"/>
                <a:gd name="T110" fmla="*/ 166 w 263"/>
                <a:gd name="T111" fmla="*/ 1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13">
                  <a:moveTo>
                    <a:pt x="253" y="93"/>
                  </a:moveTo>
                  <a:lnTo>
                    <a:pt x="255" y="88"/>
                  </a:lnTo>
                  <a:lnTo>
                    <a:pt x="255" y="83"/>
                  </a:lnTo>
                  <a:lnTo>
                    <a:pt x="258" y="79"/>
                  </a:lnTo>
                  <a:lnTo>
                    <a:pt x="260" y="74"/>
                  </a:lnTo>
                  <a:lnTo>
                    <a:pt x="258" y="74"/>
                  </a:lnTo>
                  <a:lnTo>
                    <a:pt x="260" y="71"/>
                  </a:lnTo>
                  <a:lnTo>
                    <a:pt x="260" y="69"/>
                  </a:lnTo>
                  <a:lnTo>
                    <a:pt x="260" y="67"/>
                  </a:lnTo>
                  <a:lnTo>
                    <a:pt x="260" y="64"/>
                  </a:lnTo>
                  <a:lnTo>
                    <a:pt x="260" y="64"/>
                  </a:lnTo>
                  <a:lnTo>
                    <a:pt x="263" y="62"/>
                  </a:lnTo>
                  <a:lnTo>
                    <a:pt x="263" y="60"/>
                  </a:lnTo>
                  <a:lnTo>
                    <a:pt x="263" y="57"/>
                  </a:lnTo>
                  <a:lnTo>
                    <a:pt x="263" y="55"/>
                  </a:lnTo>
                  <a:lnTo>
                    <a:pt x="260" y="52"/>
                  </a:lnTo>
                  <a:lnTo>
                    <a:pt x="260" y="50"/>
                  </a:lnTo>
                  <a:lnTo>
                    <a:pt x="260" y="48"/>
                  </a:lnTo>
                  <a:lnTo>
                    <a:pt x="260" y="45"/>
                  </a:lnTo>
                  <a:lnTo>
                    <a:pt x="260" y="43"/>
                  </a:lnTo>
                  <a:lnTo>
                    <a:pt x="258" y="41"/>
                  </a:lnTo>
                  <a:lnTo>
                    <a:pt x="258" y="38"/>
                  </a:lnTo>
                  <a:lnTo>
                    <a:pt x="258" y="36"/>
                  </a:lnTo>
                  <a:lnTo>
                    <a:pt x="255" y="34"/>
                  </a:lnTo>
                  <a:lnTo>
                    <a:pt x="255" y="31"/>
                  </a:lnTo>
                  <a:lnTo>
                    <a:pt x="253" y="29"/>
                  </a:lnTo>
                  <a:lnTo>
                    <a:pt x="253" y="26"/>
                  </a:lnTo>
                  <a:lnTo>
                    <a:pt x="251" y="24"/>
                  </a:lnTo>
                  <a:lnTo>
                    <a:pt x="248" y="22"/>
                  </a:lnTo>
                  <a:lnTo>
                    <a:pt x="248" y="22"/>
                  </a:lnTo>
                  <a:lnTo>
                    <a:pt x="246" y="19"/>
                  </a:lnTo>
                  <a:lnTo>
                    <a:pt x="244" y="17"/>
                  </a:lnTo>
                  <a:lnTo>
                    <a:pt x="241" y="15"/>
                  </a:lnTo>
                  <a:lnTo>
                    <a:pt x="241" y="15"/>
                  </a:lnTo>
                  <a:lnTo>
                    <a:pt x="239" y="12"/>
                  </a:lnTo>
                  <a:lnTo>
                    <a:pt x="237" y="12"/>
                  </a:lnTo>
                  <a:lnTo>
                    <a:pt x="234" y="10"/>
                  </a:lnTo>
                  <a:lnTo>
                    <a:pt x="232" y="10"/>
                  </a:lnTo>
                  <a:lnTo>
                    <a:pt x="229" y="8"/>
                  </a:lnTo>
                  <a:lnTo>
                    <a:pt x="227" y="8"/>
                  </a:lnTo>
                  <a:lnTo>
                    <a:pt x="225" y="5"/>
                  </a:lnTo>
                  <a:lnTo>
                    <a:pt x="222" y="5"/>
                  </a:lnTo>
                  <a:lnTo>
                    <a:pt x="220" y="5"/>
                  </a:lnTo>
                  <a:lnTo>
                    <a:pt x="218" y="3"/>
                  </a:lnTo>
                  <a:lnTo>
                    <a:pt x="215" y="3"/>
                  </a:lnTo>
                  <a:lnTo>
                    <a:pt x="213" y="3"/>
                  </a:lnTo>
                  <a:lnTo>
                    <a:pt x="208" y="3"/>
                  </a:lnTo>
                  <a:lnTo>
                    <a:pt x="203" y="3"/>
                  </a:lnTo>
                  <a:lnTo>
                    <a:pt x="196" y="0"/>
                  </a:lnTo>
                  <a:lnTo>
                    <a:pt x="192" y="0"/>
                  </a:lnTo>
                  <a:lnTo>
                    <a:pt x="185" y="0"/>
                  </a:lnTo>
                  <a:lnTo>
                    <a:pt x="177" y="0"/>
                  </a:lnTo>
                  <a:lnTo>
                    <a:pt x="170" y="0"/>
                  </a:lnTo>
                  <a:lnTo>
                    <a:pt x="163" y="0"/>
                  </a:lnTo>
                  <a:lnTo>
                    <a:pt x="159" y="0"/>
                  </a:lnTo>
                  <a:lnTo>
                    <a:pt x="151" y="0"/>
                  </a:lnTo>
                  <a:lnTo>
                    <a:pt x="147" y="0"/>
                  </a:lnTo>
                  <a:lnTo>
                    <a:pt x="142" y="0"/>
                  </a:lnTo>
                  <a:lnTo>
                    <a:pt x="137" y="0"/>
                  </a:lnTo>
                  <a:lnTo>
                    <a:pt x="133" y="0"/>
                  </a:lnTo>
                  <a:lnTo>
                    <a:pt x="128" y="3"/>
                  </a:lnTo>
                  <a:lnTo>
                    <a:pt x="123" y="3"/>
                  </a:lnTo>
                  <a:lnTo>
                    <a:pt x="123" y="3"/>
                  </a:lnTo>
                  <a:lnTo>
                    <a:pt x="121" y="3"/>
                  </a:lnTo>
                  <a:lnTo>
                    <a:pt x="118" y="3"/>
                  </a:lnTo>
                  <a:lnTo>
                    <a:pt x="116" y="3"/>
                  </a:lnTo>
                  <a:lnTo>
                    <a:pt x="114" y="3"/>
                  </a:lnTo>
                  <a:lnTo>
                    <a:pt x="111" y="5"/>
                  </a:lnTo>
                  <a:lnTo>
                    <a:pt x="109" y="5"/>
                  </a:lnTo>
                  <a:lnTo>
                    <a:pt x="107" y="5"/>
                  </a:lnTo>
                  <a:lnTo>
                    <a:pt x="104" y="5"/>
                  </a:lnTo>
                  <a:lnTo>
                    <a:pt x="104" y="8"/>
                  </a:lnTo>
                  <a:lnTo>
                    <a:pt x="102" y="8"/>
                  </a:lnTo>
                  <a:lnTo>
                    <a:pt x="99" y="8"/>
                  </a:lnTo>
                  <a:lnTo>
                    <a:pt x="97" y="10"/>
                  </a:lnTo>
                  <a:lnTo>
                    <a:pt x="95" y="10"/>
                  </a:lnTo>
                  <a:lnTo>
                    <a:pt x="92" y="12"/>
                  </a:lnTo>
                  <a:lnTo>
                    <a:pt x="90" y="12"/>
                  </a:lnTo>
                  <a:lnTo>
                    <a:pt x="88" y="12"/>
                  </a:lnTo>
                  <a:lnTo>
                    <a:pt x="88" y="15"/>
                  </a:lnTo>
                  <a:lnTo>
                    <a:pt x="83" y="17"/>
                  </a:lnTo>
                  <a:lnTo>
                    <a:pt x="78" y="17"/>
                  </a:lnTo>
                  <a:lnTo>
                    <a:pt x="76" y="19"/>
                  </a:lnTo>
                  <a:lnTo>
                    <a:pt x="71" y="22"/>
                  </a:lnTo>
                  <a:lnTo>
                    <a:pt x="69" y="24"/>
                  </a:lnTo>
                  <a:lnTo>
                    <a:pt x="66" y="29"/>
                  </a:lnTo>
                  <a:lnTo>
                    <a:pt x="62" y="31"/>
                  </a:lnTo>
                  <a:lnTo>
                    <a:pt x="59" y="34"/>
                  </a:lnTo>
                  <a:lnTo>
                    <a:pt x="57" y="36"/>
                  </a:lnTo>
                  <a:lnTo>
                    <a:pt x="52" y="38"/>
                  </a:lnTo>
                  <a:lnTo>
                    <a:pt x="50" y="43"/>
                  </a:lnTo>
                  <a:lnTo>
                    <a:pt x="47" y="45"/>
                  </a:lnTo>
                  <a:lnTo>
                    <a:pt x="45" y="48"/>
                  </a:lnTo>
                  <a:lnTo>
                    <a:pt x="45" y="50"/>
                  </a:lnTo>
                  <a:lnTo>
                    <a:pt x="43" y="52"/>
                  </a:lnTo>
                  <a:lnTo>
                    <a:pt x="40" y="55"/>
                  </a:lnTo>
                  <a:lnTo>
                    <a:pt x="40" y="57"/>
                  </a:lnTo>
                  <a:lnTo>
                    <a:pt x="38" y="57"/>
                  </a:lnTo>
                  <a:lnTo>
                    <a:pt x="38" y="60"/>
                  </a:lnTo>
                  <a:lnTo>
                    <a:pt x="36" y="62"/>
                  </a:lnTo>
                  <a:lnTo>
                    <a:pt x="109" y="71"/>
                  </a:lnTo>
                  <a:lnTo>
                    <a:pt x="111" y="69"/>
                  </a:lnTo>
                  <a:lnTo>
                    <a:pt x="114" y="67"/>
                  </a:lnTo>
                  <a:lnTo>
                    <a:pt x="114" y="64"/>
                  </a:lnTo>
                  <a:lnTo>
                    <a:pt x="116" y="62"/>
                  </a:lnTo>
                  <a:lnTo>
                    <a:pt x="118" y="62"/>
                  </a:lnTo>
                  <a:lnTo>
                    <a:pt x="121" y="60"/>
                  </a:lnTo>
                  <a:lnTo>
                    <a:pt x="121" y="57"/>
                  </a:lnTo>
                  <a:lnTo>
                    <a:pt x="123" y="57"/>
                  </a:lnTo>
                  <a:lnTo>
                    <a:pt x="123" y="57"/>
                  </a:lnTo>
                  <a:lnTo>
                    <a:pt x="125" y="55"/>
                  </a:lnTo>
                  <a:lnTo>
                    <a:pt x="125" y="55"/>
                  </a:lnTo>
                  <a:lnTo>
                    <a:pt x="128" y="55"/>
                  </a:lnTo>
                  <a:lnTo>
                    <a:pt x="130" y="52"/>
                  </a:lnTo>
                  <a:lnTo>
                    <a:pt x="130" y="52"/>
                  </a:lnTo>
                  <a:lnTo>
                    <a:pt x="133" y="52"/>
                  </a:lnTo>
                  <a:lnTo>
                    <a:pt x="135" y="50"/>
                  </a:lnTo>
                  <a:lnTo>
                    <a:pt x="137" y="50"/>
                  </a:lnTo>
                  <a:lnTo>
                    <a:pt x="137" y="50"/>
                  </a:lnTo>
                  <a:lnTo>
                    <a:pt x="140" y="48"/>
                  </a:lnTo>
                  <a:lnTo>
                    <a:pt x="142" y="48"/>
                  </a:lnTo>
                  <a:lnTo>
                    <a:pt x="144" y="48"/>
                  </a:lnTo>
                  <a:lnTo>
                    <a:pt x="147" y="48"/>
                  </a:lnTo>
                  <a:lnTo>
                    <a:pt x="149" y="48"/>
                  </a:lnTo>
                  <a:lnTo>
                    <a:pt x="151" y="48"/>
                  </a:lnTo>
                  <a:lnTo>
                    <a:pt x="154" y="48"/>
                  </a:lnTo>
                  <a:lnTo>
                    <a:pt x="154" y="48"/>
                  </a:lnTo>
                  <a:lnTo>
                    <a:pt x="156" y="48"/>
                  </a:lnTo>
                  <a:lnTo>
                    <a:pt x="159" y="48"/>
                  </a:lnTo>
                  <a:lnTo>
                    <a:pt x="161" y="48"/>
                  </a:lnTo>
                  <a:lnTo>
                    <a:pt x="163" y="48"/>
                  </a:lnTo>
                  <a:lnTo>
                    <a:pt x="166" y="50"/>
                  </a:lnTo>
                  <a:lnTo>
                    <a:pt x="168" y="50"/>
                  </a:lnTo>
                  <a:lnTo>
                    <a:pt x="173" y="50"/>
                  </a:lnTo>
                  <a:lnTo>
                    <a:pt x="175" y="52"/>
                  </a:lnTo>
                  <a:lnTo>
                    <a:pt x="175" y="52"/>
                  </a:lnTo>
                  <a:lnTo>
                    <a:pt x="177" y="52"/>
                  </a:lnTo>
                  <a:lnTo>
                    <a:pt x="177" y="52"/>
                  </a:lnTo>
                  <a:lnTo>
                    <a:pt x="180" y="55"/>
                  </a:lnTo>
                  <a:lnTo>
                    <a:pt x="180" y="55"/>
                  </a:lnTo>
                  <a:lnTo>
                    <a:pt x="180" y="57"/>
                  </a:lnTo>
                  <a:lnTo>
                    <a:pt x="180" y="57"/>
                  </a:lnTo>
                  <a:lnTo>
                    <a:pt x="180" y="60"/>
                  </a:lnTo>
                  <a:lnTo>
                    <a:pt x="180" y="60"/>
                  </a:lnTo>
                  <a:lnTo>
                    <a:pt x="180" y="62"/>
                  </a:lnTo>
                  <a:lnTo>
                    <a:pt x="180" y="62"/>
                  </a:lnTo>
                  <a:lnTo>
                    <a:pt x="180" y="64"/>
                  </a:lnTo>
                  <a:lnTo>
                    <a:pt x="180" y="64"/>
                  </a:lnTo>
                  <a:lnTo>
                    <a:pt x="180" y="67"/>
                  </a:lnTo>
                  <a:lnTo>
                    <a:pt x="180" y="67"/>
                  </a:lnTo>
                  <a:lnTo>
                    <a:pt x="177" y="69"/>
                  </a:lnTo>
                  <a:lnTo>
                    <a:pt x="177" y="69"/>
                  </a:lnTo>
                  <a:lnTo>
                    <a:pt x="177" y="71"/>
                  </a:lnTo>
                  <a:lnTo>
                    <a:pt x="177" y="71"/>
                  </a:lnTo>
                  <a:lnTo>
                    <a:pt x="177" y="74"/>
                  </a:lnTo>
                  <a:lnTo>
                    <a:pt x="173" y="74"/>
                  </a:lnTo>
                  <a:lnTo>
                    <a:pt x="168" y="76"/>
                  </a:lnTo>
                  <a:lnTo>
                    <a:pt x="166" y="76"/>
                  </a:lnTo>
                  <a:lnTo>
                    <a:pt x="161" y="79"/>
                  </a:lnTo>
                  <a:lnTo>
                    <a:pt x="159" y="79"/>
                  </a:lnTo>
                  <a:lnTo>
                    <a:pt x="154" y="81"/>
                  </a:lnTo>
                  <a:lnTo>
                    <a:pt x="151" y="81"/>
                  </a:lnTo>
                  <a:lnTo>
                    <a:pt x="147" y="81"/>
                  </a:lnTo>
                  <a:lnTo>
                    <a:pt x="144" y="83"/>
                  </a:lnTo>
                  <a:lnTo>
                    <a:pt x="142" y="83"/>
                  </a:lnTo>
                  <a:lnTo>
                    <a:pt x="140" y="83"/>
                  </a:lnTo>
                  <a:lnTo>
                    <a:pt x="137" y="83"/>
                  </a:lnTo>
                  <a:lnTo>
                    <a:pt x="135" y="86"/>
                  </a:lnTo>
                  <a:lnTo>
                    <a:pt x="130" y="86"/>
                  </a:lnTo>
                  <a:lnTo>
                    <a:pt x="128" y="86"/>
                  </a:lnTo>
                  <a:lnTo>
                    <a:pt x="123" y="88"/>
                  </a:lnTo>
                  <a:lnTo>
                    <a:pt x="118" y="88"/>
                  </a:lnTo>
                  <a:lnTo>
                    <a:pt x="116" y="88"/>
                  </a:lnTo>
                  <a:lnTo>
                    <a:pt x="111" y="90"/>
                  </a:lnTo>
                  <a:lnTo>
                    <a:pt x="107" y="90"/>
                  </a:lnTo>
                  <a:lnTo>
                    <a:pt x="102" y="90"/>
                  </a:lnTo>
                  <a:lnTo>
                    <a:pt x="97" y="93"/>
                  </a:lnTo>
                  <a:lnTo>
                    <a:pt x="90" y="93"/>
                  </a:lnTo>
                  <a:lnTo>
                    <a:pt x="85" y="95"/>
                  </a:lnTo>
                  <a:lnTo>
                    <a:pt x="81" y="95"/>
                  </a:lnTo>
                  <a:lnTo>
                    <a:pt x="76" y="95"/>
                  </a:lnTo>
                  <a:lnTo>
                    <a:pt x="71" y="97"/>
                  </a:lnTo>
                  <a:lnTo>
                    <a:pt x="66" y="97"/>
                  </a:lnTo>
                  <a:lnTo>
                    <a:pt x="64" y="100"/>
                  </a:lnTo>
                  <a:lnTo>
                    <a:pt x="59" y="100"/>
                  </a:lnTo>
                  <a:lnTo>
                    <a:pt x="55" y="102"/>
                  </a:lnTo>
                  <a:lnTo>
                    <a:pt x="52" y="105"/>
                  </a:lnTo>
                  <a:lnTo>
                    <a:pt x="47" y="105"/>
                  </a:lnTo>
                  <a:lnTo>
                    <a:pt x="45" y="107"/>
                  </a:lnTo>
                  <a:lnTo>
                    <a:pt x="40" y="107"/>
                  </a:lnTo>
                  <a:lnTo>
                    <a:pt x="38" y="109"/>
                  </a:lnTo>
                  <a:lnTo>
                    <a:pt x="36" y="112"/>
                  </a:lnTo>
                  <a:lnTo>
                    <a:pt x="33" y="114"/>
                  </a:lnTo>
                  <a:lnTo>
                    <a:pt x="31" y="114"/>
                  </a:lnTo>
                  <a:lnTo>
                    <a:pt x="29" y="116"/>
                  </a:lnTo>
                  <a:lnTo>
                    <a:pt x="26" y="119"/>
                  </a:lnTo>
                  <a:lnTo>
                    <a:pt x="24" y="121"/>
                  </a:lnTo>
                  <a:lnTo>
                    <a:pt x="21" y="121"/>
                  </a:lnTo>
                  <a:lnTo>
                    <a:pt x="19" y="123"/>
                  </a:lnTo>
                  <a:lnTo>
                    <a:pt x="17" y="126"/>
                  </a:lnTo>
                  <a:lnTo>
                    <a:pt x="14" y="128"/>
                  </a:lnTo>
                  <a:lnTo>
                    <a:pt x="12" y="131"/>
                  </a:lnTo>
                  <a:lnTo>
                    <a:pt x="12" y="133"/>
                  </a:lnTo>
                  <a:lnTo>
                    <a:pt x="10" y="135"/>
                  </a:lnTo>
                  <a:lnTo>
                    <a:pt x="7" y="138"/>
                  </a:lnTo>
                  <a:lnTo>
                    <a:pt x="7" y="140"/>
                  </a:lnTo>
                  <a:lnTo>
                    <a:pt x="5" y="142"/>
                  </a:lnTo>
                  <a:lnTo>
                    <a:pt x="5" y="145"/>
                  </a:lnTo>
                  <a:lnTo>
                    <a:pt x="3" y="149"/>
                  </a:lnTo>
                  <a:lnTo>
                    <a:pt x="3" y="152"/>
                  </a:lnTo>
                  <a:lnTo>
                    <a:pt x="0" y="154"/>
                  </a:lnTo>
                  <a:lnTo>
                    <a:pt x="0" y="157"/>
                  </a:lnTo>
                  <a:lnTo>
                    <a:pt x="0" y="159"/>
                  </a:lnTo>
                  <a:lnTo>
                    <a:pt x="0" y="159"/>
                  </a:lnTo>
                  <a:lnTo>
                    <a:pt x="0" y="161"/>
                  </a:lnTo>
                  <a:lnTo>
                    <a:pt x="0" y="161"/>
                  </a:lnTo>
                  <a:lnTo>
                    <a:pt x="0" y="164"/>
                  </a:lnTo>
                  <a:lnTo>
                    <a:pt x="0" y="166"/>
                  </a:lnTo>
                  <a:lnTo>
                    <a:pt x="0" y="166"/>
                  </a:lnTo>
                  <a:lnTo>
                    <a:pt x="0" y="168"/>
                  </a:lnTo>
                  <a:lnTo>
                    <a:pt x="0" y="168"/>
                  </a:lnTo>
                  <a:lnTo>
                    <a:pt x="0" y="171"/>
                  </a:lnTo>
                  <a:lnTo>
                    <a:pt x="0" y="173"/>
                  </a:lnTo>
                  <a:lnTo>
                    <a:pt x="0" y="173"/>
                  </a:lnTo>
                  <a:lnTo>
                    <a:pt x="0" y="175"/>
                  </a:lnTo>
                  <a:lnTo>
                    <a:pt x="0" y="175"/>
                  </a:lnTo>
                  <a:lnTo>
                    <a:pt x="0" y="178"/>
                  </a:lnTo>
                  <a:lnTo>
                    <a:pt x="0" y="180"/>
                  </a:lnTo>
                  <a:lnTo>
                    <a:pt x="3" y="183"/>
                  </a:lnTo>
                  <a:lnTo>
                    <a:pt x="3" y="185"/>
                  </a:lnTo>
                  <a:lnTo>
                    <a:pt x="3" y="187"/>
                  </a:lnTo>
                  <a:lnTo>
                    <a:pt x="5" y="190"/>
                  </a:lnTo>
                  <a:lnTo>
                    <a:pt x="5" y="192"/>
                  </a:lnTo>
                  <a:lnTo>
                    <a:pt x="7" y="194"/>
                  </a:lnTo>
                  <a:lnTo>
                    <a:pt x="10" y="197"/>
                  </a:lnTo>
                  <a:lnTo>
                    <a:pt x="10" y="197"/>
                  </a:lnTo>
                  <a:lnTo>
                    <a:pt x="12" y="199"/>
                  </a:lnTo>
                  <a:lnTo>
                    <a:pt x="12" y="201"/>
                  </a:lnTo>
                  <a:lnTo>
                    <a:pt x="14" y="201"/>
                  </a:lnTo>
                  <a:lnTo>
                    <a:pt x="14" y="201"/>
                  </a:lnTo>
                  <a:lnTo>
                    <a:pt x="17" y="204"/>
                  </a:lnTo>
                  <a:lnTo>
                    <a:pt x="17" y="204"/>
                  </a:lnTo>
                  <a:lnTo>
                    <a:pt x="19" y="204"/>
                  </a:lnTo>
                  <a:lnTo>
                    <a:pt x="19" y="206"/>
                  </a:lnTo>
                  <a:lnTo>
                    <a:pt x="21" y="206"/>
                  </a:lnTo>
                  <a:lnTo>
                    <a:pt x="21" y="206"/>
                  </a:lnTo>
                  <a:lnTo>
                    <a:pt x="24" y="209"/>
                  </a:lnTo>
                  <a:lnTo>
                    <a:pt x="24" y="209"/>
                  </a:lnTo>
                  <a:lnTo>
                    <a:pt x="26" y="209"/>
                  </a:lnTo>
                  <a:lnTo>
                    <a:pt x="26" y="209"/>
                  </a:lnTo>
                  <a:lnTo>
                    <a:pt x="29" y="211"/>
                  </a:lnTo>
                  <a:lnTo>
                    <a:pt x="31" y="211"/>
                  </a:lnTo>
                  <a:lnTo>
                    <a:pt x="31" y="211"/>
                  </a:lnTo>
                  <a:lnTo>
                    <a:pt x="33" y="211"/>
                  </a:lnTo>
                  <a:lnTo>
                    <a:pt x="36" y="213"/>
                  </a:lnTo>
                  <a:lnTo>
                    <a:pt x="38" y="213"/>
                  </a:lnTo>
                  <a:lnTo>
                    <a:pt x="40" y="213"/>
                  </a:lnTo>
                  <a:lnTo>
                    <a:pt x="40" y="213"/>
                  </a:lnTo>
                  <a:lnTo>
                    <a:pt x="43" y="213"/>
                  </a:lnTo>
                  <a:lnTo>
                    <a:pt x="45" y="213"/>
                  </a:lnTo>
                  <a:lnTo>
                    <a:pt x="47" y="213"/>
                  </a:lnTo>
                  <a:lnTo>
                    <a:pt x="50" y="213"/>
                  </a:lnTo>
                  <a:lnTo>
                    <a:pt x="52" y="213"/>
                  </a:lnTo>
                  <a:lnTo>
                    <a:pt x="55" y="213"/>
                  </a:lnTo>
                  <a:lnTo>
                    <a:pt x="59" y="213"/>
                  </a:lnTo>
                  <a:lnTo>
                    <a:pt x="62" y="213"/>
                  </a:lnTo>
                  <a:lnTo>
                    <a:pt x="64" y="213"/>
                  </a:lnTo>
                  <a:lnTo>
                    <a:pt x="69" y="213"/>
                  </a:lnTo>
                  <a:lnTo>
                    <a:pt x="71" y="213"/>
                  </a:lnTo>
                  <a:lnTo>
                    <a:pt x="76" y="213"/>
                  </a:lnTo>
                  <a:lnTo>
                    <a:pt x="78" y="213"/>
                  </a:lnTo>
                  <a:lnTo>
                    <a:pt x="81" y="213"/>
                  </a:lnTo>
                  <a:lnTo>
                    <a:pt x="85" y="211"/>
                  </a:lnTo>
                  <a:lnTo>
                    <a:pt x="88" y="211"/>
                  </a:lnTo>
                  <a:lnTo>
                    <a:pt x="92" y="211"/>
                  </a:lnTo>
                  <a:lnTo>
                    <a:pt x="95" y="209"/>
                  </a:lnTo>
                  <a:lnTo>
                    <a:pt x="97" y="209"/>
                  </a:lnTo>
                  <a:lnTo>
                    <a:pt x="99" y="209"/>
                  </a:lnTo>
                  <a:lnTo>
                    <a:pt x="104" y="206"/>
                  </a:lnTo>
                  <a:lnTo>
                    <a:pt x="107" y="206"/>
                  </a:lnTo>
                  <a:lnTo>
                    <a:pt x="109" y="204"/>
                  </a:lnTo>
                  <a:lnTo>
                    <a:pt x="111" y="204"/>
                  </a:lnTo>
                  <a:lnTo>
                    <a:pt x="114" y="204"/>
                  </a:lnTo>
                  <a:lnTo>
                    <a:pt x="114" y="204"/>
                  </a:lnTo>
                  <a:lnTo>
                    <a:pt x="116" y="201"/>
                  </a:lnTo>
                  <a:lnTo>
                    <a:pt x="118" y="201"/>
                  </a:lnTo>
                  <a:lnTo>
                    <a:pt x="118" y="201"/>
                  </a:lnTo>
                  <a:lnTo>
                    <a:pt x="121" y="199"/>
                  </a:lnTo>
                  <a:lnTo>
                    <a:pt x="123" y="199"/>
                  </a:lnTo>
                  <a:lnTo>
                    <a:pt x="125" y="197"/>
                  </a:lnTo>
                  <a:lnTo>
                    <a:pt x="128" y="194"/>
                  </a:lnTo>
                  <a:lnTo>
                    <a:pt x="130" y="194"/>
                  </a:lnTo>
                  <a:lnTo>
                    <a:pt x="133" y="192"/>
                  </a:lnTo>
                  <a:lnTo>
                    <a:pt x="137" y="190"/>
                  </a:lnTo>
                  <a:lnTo>
                    <a:pt x="140" y="190"/>
                  </a:lnTo>
                  <a:lnTo>
                    <a:pt x="142" y="187"/>
                  </a:lnTo>
                  <a:lnTo>
                    <a:pt x="144" y="185"/>
                  </a:lnTo>
                  <a:lnTo>
                    <a:pt x="144" y="185"/>
                  </a:lnTo>
                  <a:lnTo>
                    <a:pt x="144" y="187"/>
                  </a:lnTo>
                  <a:lnTo>
                    <a:pt x="144" y="187"/>
                  </a:lnTo>
                  <a:lnTo>
                    <a:pt x="144" y="190"/>
                  </a:lnTo>
                  <a:lnTo>
                    <a:pt x="142" y="190"/>
                  </a:lnTo>
                  <a:lnTo>
                    <a:pt x="142" y="192"/>
                  </a:lnTo>
                  <a:lnTo>
                    <a:pt x="142" y="192"/>
                  </a:lnTo>
                  <a:lnTo>
                    <a:pt x="142" y="194"/>
                  </a:lnTo>
                  <a:lnTo>
                    <a:pt x="142" y="197"/>
                  </a:lnTo>
                  <a:lnTo>
                    <a:pt x="142" y="197"/>
                  </a:lnTo>
                  <a:lnTo>
                    <a:pt x="144" y="199"/>
                  </a:lnTo>
                  <a:lnTo>
                    <a:pt x="144" y="201"/>
                  </a:lnTo>
                  <a:lnTo>
                    <a:pt x="144" y="204"/>
                  </a:lnTo>
                  <a:lnTo>
                    <a:pt x="144" y="204"/>
                  </a:lnTo>
                  <a:lnTo>
                    <a:pt x="147" y="206"/>
                  </a:lnTo>
                  <a:lnTo>
                    <a:pt x="147" y="209"/>
                  </a:lnTo>
                  <a:lnTo>
                    <a:pt x="147" y="209"/>
                  </a:lnTo>
                  <a:lnTo>
                    <a:pt x="147" y="209"/>
                  </a:lnTo>
                  <a:lnTo>
                    <a:pt x="161" y="209"/>
                  </a:lnTo>
                  <a:lnTo>
                    <a:pt x="199" y="209"/>
                  </a:lnTo>
                  <a:lnTo>
                    <a:pt x="215" y="209"/>
                  </a:lnTo>
                  <a:lnTo>
                    <a:pt x="222" y="209"/>
                  </a:lnTo>
                  <a:lnTo>
                    <a:pt x="222" y="209"/>
                  </a:lnTo>
                  <a:lnTo>
                    <a:pt x="222" y="206"/>
                  </a:lnTo>
                  <a:lnTo>
                    <a:pt x="222" y="204"/>
                  </a:lnTo>
                  <a:lnTo>
                    <a:pt x="220" y="204"/>
                  </a:lnTo>
                  <a:lnTo>
                    <a:pt x="220" y="201"/>
                  </a:lnTo>
                  <a:lnTo>
                    <a:pt x="220" y="201"/>
                  </a:lnTo>
                  <a:lnTo>
                    <a:pt x="220" y="199"/>
                  </a:lnTo>
                  <a:lnTo>
                    <a:pt x="220" y="197"/>
                  </a:lnTo>
                  <a:lnTo>
                    <a:pt x="220" y="197"/>
                  </a:lnTo>
                  <a:lnTo>
                    <a:pt x="220" y="194"/>
                  </a:lnTo>
                  <a:lnTo>
                    <a:pt x="220" y="194"/>
                  </a:lnTo>
                  <a:lnTo>
                    <a:pt x="220" y="192"/>
                  </a:lnTo>
                  <a:lnTo>
                    <a:pt x="222" y="192"/>
                  </a:lnTo>
                  <a:lnTo>
                    <a:pt x="222" y="192"/>
                  </a:lnTo>
                  <a:lnTo>
                    <a:pt x="225" y="180"/>
                  </a:lnTo>
                  <a:lnTo>
                    <a:pt x="229" y="168"/>
                  </a:lnTo>
                  <a:lnTo>
                    <a:pt x="232" y="159"/>
                  </a:lnTo>
                  <a:lnTo>
                    <a:pt x="234" y="149"/>
                  </a:lnTo>
                  <a:lnTo>
                    <a:pt x="237" y="140"/>
                  </a:lnTo>
                  <a:lnTo>
                    <a:pt x="241" y="133"/>
                  </a:lnTo>
                  <a:lnTo>
                    <a:pt x="244" y="126"/>
                  </a:lnTo>
                  <a:lnTo>
                    <a:pt x="246" y="116"/>
                  </a:lnTo>
                  <a:lnTo>
                    <a:pt x="248" y="112"/>
                  </a:lnTo>
                  <a:lnTo>
                    <a:pt x="248" y="105"/>
                  </a:lnTo>
                  <a:lnTo>
                    <a:pt x="251" y="97"/>
                  </a:lnTo>
                  <a:lnTo>
                    <a:pt x="253" y="93"/>
                  </a:lnTo>
                  <a:close/>
                  <a:moveTo>
                    <a:pt x="161" y="123"/>
                  </a:moveTo>
                  <a:lnTo>
                    <a:pt x="161" y="128"/>
                  </a:lnTo>
                  <a:lnTo>
                    <a:pt x="159" y="131"/>
                  </a:lnTo>
                  <a:lnTo>
                    <a:pt x="156" y="135"/>
                  </a:lnTo>
                  <a:lnTo>
                    <a:pt x="156" y="138"/>
                  </a:lnTo>
                  <a:lnTo>
                    <a:pt x="154" y="138"/>
                  </a:lnTo>
                  <a:lnTo>
                    <a:pt x="154" y="140"/>
                  </a:lnTo>
                  <a:lnTo>
                    <a:pt x="154" y="142"/>
                  </a:lnTo>
                  <a:lnTo>
                    <a:pt x="151" y="142"/>
                  </a:lnTo>
                  <a:lnTo>
                    <a:pt x="151" y="145"/>
                  </a:lnTo>
                  <a:lnTo>
                    <a:pt x="149" y="145"/>
                  </a:lnTo>
                  <a:lnTo>
                    <a:pt x="149" y="147"/>
                  </a:lnTo>
                  <a:lnTo>
                    <a:pt x="149" y="147"/>
                  </a:lnTo>
                  <a:lnTo>
                    <a:pt x="147" y="149"/>
                  </a:lnTo>
                  <a:lnTo>
                    <a:pt x="144" y="152"/>
                  </a:lnTo>
                  <a:lnTo>
                    <a:pt x="144" y="154"/>
                  </a:lnTo>
                  <a:lnTo>
                    <a:pt x="142" y="154"/>
                  </a:lnTo>
                  <a:lnTo>
                    <a:pt x="142" y="154"/>
                  </a:lnTo>
                  <a:lnTo>
                    <a:pt x="140" y="157"/>
                  </a:lnTo>
                  <a:lnTo>
                    <a:pt x="137" y="157"/>
                  </a:lnTo>
                  <a:lnTo>
                    <a:pt x="137" y="159"/>
                  </a:lnTo>
                  <a:lnTo>
                    <a:pt x="135" y="159"/>
                  </a:lnTo>
                  <a:lnTo>
                    <a:pt x="135" y="159"/>
                  </a:lnTo>
                  <a:lnTo>
                    <a:pt x="133" y="161"/>
                  </a:lnTo>
                  <a:lnTo>
                    <a:pt x="130" y="161"/>
                  </a:lnTo>
                  <a:lnTo>
                    <a:pt x="130" y="164"/>
                  </a:lnTo>
                  <a:lnTo>
                    <a:pt x="128" y="164"/>
                  </a:lnTo>
                  <a:lnTo>
                    <a:pt x="125" y="164"/>
                  </a:lnTo>
                  <a:lnTo>
                    <a:pt x="125" y="164"/>
                  </a:lnTo>
                  <a:lnTo>
                    <a:pt x="123" y="166"/>
                  </a:lnTo>
                  <a:lnTo>
                    <a:pt x="123" y="166"/>
                  </a:lnTo>
                  <a:lnTo>
                    <a:pt x="121" y="166"/>
                  </a:lnTo>
                  <a:lnTo>
                    <a:pt x="118" y="168"/>
                  </a:lnTo>
                  <a:lnTo>
                    <a:pt x="114" y="168"/>
                  </a:lnTo>
                  <a:lnTo>
                    <a:pt x="111" y="168"/>
                  </a:lnTo>
                  <a:lnTo>
                    <a:pt x="109" y="168"/>
                  </a:lnTo>
                  <a:lnTo>
                    <a:pt x="107" y="168"/>
                  </a:lnTo>
                  <a:lnTo>
                    <a:pt x="104" y="168"/>
                  </a:lnTo>
                  <a:lnTo>
                    <a:pt x="102" y="171"/>
                  </a:lnTo>
                  <a:lnTo>
                    <a:pt x="99" y="171"/>
                  </a:lnTo>
                  <a:lnTo>
                    <a:pt x="95" y="168"/>
                  </a:lnTo>
                  <a:lnTo>
                    <a:pt x="95" y="168"/>
                  </a:lnTo>
                  <a:lnTo>
                    <a:pt x="92" y="168"/>
                  </a:lnTo>
                  <a:lnTo>
                    <a:pt x="92" y="168"/>
                  </a:lnTo>
                  <a:lnTo>
                    <a:pt x="90" y="168"/>
                  </a:lnTo>
                  <a:lnTo>
                    <a:pt x="90" y="168"/>
                  </a:lnTo>
                  <a:lnTo>
                    <a:pt x="90" y="168"/>
                  </a:lnTo>
                  <a:lnTo>
                    <a:pt x="88" y="168"/>
                  </a:lnTo>
                  <a:lnTo>
                    <a:pt x="88" y="166"/>
                  </a:lnTo>
                  <a:lnTo>
                    <a:pt x="85" y="166"/>
                  </a:lnTo>
                  <a:lnTo>
                    <a:pt x="85" y="166"/>
                  </a:lnTo>
                  <a:lnTo>
                    <a:pt x="85" y="164"/>
                  </a:lnTo>
                  <a:lnTo>
                    <a:pt x="83" y="164"/>
                  </a:lnTo>
                  <a:lnTo>
                    <a:pt x="83" y="164"/>
                  </a:lnTo>
                  <a:lnTo>
                    <a:pt x="83" y="161"/>
                  </a:lnTo>
                  <a:lnTo>
                    <a:pt x="83" y="161"/>
                  </a:lnTo>
                  <a:lnTo>
                    <a:pt x="83" y="161"/>
                  </a:lnTo>
                  <a:lnTo>
                    <a:pt x="81" y="159"/>
                  </a:lnTo>
                  <a:lnTo>
                    <a:pt x="81" y="159"/>
                  </a:lnTo>
                  <a:lnTo>
                    <a:pt x="81" y="159"/>
                  </a:lnTo>
                  <a:lnTo>
                    <a:pt x="81" y="157"/>
                  </a:lnTo>
                  <a:lnTo>
                    <a:pt x="81" y="157"/>
                  </a:lnTo>
                  <a:lnTo>
                    <a:pt x="81" y="154"/>
                  </a:lnTo>
                  <a:lnTo>
                    <a:pt x="81" y="154"/>
                  </a:lnTo>
                  <a:lnTo>
                    <a:pt x="81" y="152"/>
                  </a:lnTo>
                  <a:lnTo>
                    <a:pt x="81" y="152"/>
                  </a:lnTo>
                  <a:lnTo>
                    <a:pt x="81" y="149"/>
                  </a:lnTo>
                  <a:lnTo>
                    <a:pt x="81" y="149"/>
                  </a:lnTo>
                  <a:lnTo>
                    <a:pt x="83" y="149"/>
                  </a:lnTo>
                  <a:lnTo>
                    <a:pt x="83" y="147"/>
                  </a:lnTo>
                  <a:lnTo>
                    <a:pt x="83" y="147"/>
                  </a:lnTo>
                  <a:lnTo>
                    <a:pt x="83" y="145"/>
                  </a:lnTo>
                  <a:lnTo>
                    <a:pt x="83" y="145"/>
                  </a:lnTo>
                  <a:lnTo>
                    <a:pt x="85" y="142"/>
                  </a:lnTo>
                  <a:lnTo>
                    <a:pt x="85" y="142"/>
                  </a:lnTo>
                  <a:lnTo>
                    <a:pt x="85" y="142"/>
                  </a:lnTo>
                  <a:lnTo>
                    <a:pt x="85" y="140"/>
                  </a:lnTo>
                  <a:lnTo>
                    <a:pt x="88" y="140"/>
                  </a:lnTo>
                  <a:lnTo>
                    <a:pt x="88" y="140"/>
                  </a:lnTo>
                  <a:lnTo>
                    <a:pt x="88" y="138"/>
                  </a:lnTo>
                  <a:lnTo>
                    <a:pt x="90" y="138"/>
                  </a:lnTo>
                  <a:lnTo>
                    <a:pt x="92" y="135"/>
                  </a:lnTo>
                  <a:lnTo>
                    <a:pt x="92" y="135"/>
                  </a:lnTo>
                  <a:lnTo>
                    <a:pt x="95" y="133"/>
                  </a:lnTo>
                  <a:lnTo>
                    <a:pt x="97" y="133"/>
                  </a:lnTo>
                  <a:lnTo>
                    <a:pt x="102" y="131"/>
                  </a:lnTo>
                  <a:lnTo>
                    <a:pt x="104" y="128"/>
                  </a:lnTo>
                  <a:lnTo>
                    <a:pt x="109" y="128"/>
                  </a:lnTo>
                  <a:lnTo>
                    <a:pt x="114" y="126"/>
                  </a:lnTo>
                  <a:lnTo>
                    <a:pt x="118" y="126"/>
                  </a:lnTo>
                  <a:lnTo>
                    <a:pt x="123" y="123"/>
                  </a:lnTo>
                  <a:lnTo>
                    <a:pt x="123" y="123"/>
                  </a:lnTo>
                  <a:lnTo>
                    <a:pt x="125" y="123"/>
                  </a:lnTo>
                  <a:lnTo>
                    <a:pt x="128" y="121"/>
                  </a:lnTo>
                  <a:lnTo>
                    <a:pt x="128" y="121"/>
                  </a:lnTo>
                  <a:lnTo>
                    <a:pt x="133" y="121"/>
                  </a:lnTo>
                  <a:lnTo>
                    <a:pt x="137" y="119"/>
                  </a:lnTo>
                  <a:lnTo>
                    <a:pt x="142" y="119"/>
                  </a:lnTo>
                  <a:lnTo>
                    <a:pt x="147" y="116"/>
                  </a:lnTo>
                  <a:lnTo>
                    <a:pt x="151" y="116"/>
                  </a:lnTo>
                  <a:lnTo>
                    <a:pt x="156" y="114"/>
                  </a:lnTo>
                  <a:lnTo>
                    <a:pt x="161" y="114"/>
                  </a:lnTo>
                  <a:lnTo>
                    <a:pt x="166" y="112"/>
                  </a:lnTo>
                  <a:lnTo>
                    <a:pt x="161"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10"/>
            <p:cNvSpPr>
              <a:spLocks/>
            </p:cNvSpPr>
            <p:nvPr/>
          </p:nvSpPr>
          <p:spPr bwMode="auto">
            <a:xfrm>
              <a:off x="2581" y="1759"/>
              <a:ext cx="40" cy="55"/>
            </a:xfrm>
            <a:custGeom>
              <a:avLst/>
              <a:gdLst>
                <a:gd name="T0" fmla="*/ 0 w 40"/>
                <a:gd name="T1" fmla="*/ 7 h 55"/>
                <a:gd name="T2" fmla="*/ 16 w 40"/>
                <a:gd name="T3" fmla="*/ 7 h 55"/>
                <a:gd name="T4" fmla="*/ 16 w 40"/>
                <a:gd name="T5" fmla="*/ 55 h 55"/>
                <a:gd name="T6" fmla="*/ 23 w 40"/>
                <a:gd name="T7" fmla="*/ 55 h 55"/>
                <a:gd name="T8" fmla="*/ 23 w 40"/>
                <a:gd name="T9" fmla="*/ 7 h 55"/>
                <a:gd name="T10" fmla="*/ 40 w 40"/>
                <a:gd name="T11" fmla="*/ 7 h 55"/>
                <a:gd name="T12" fmla="*/ 40 w 40"/>
                <a:gd name="T13" fmla="*/ 0 h 55"/>
                <a:gd name="T14" fmla="*/ 0 w 40"/>
                <a:gd name="T15" fmla="*/ 0 h 55"/>
                <a:gd name="T16" fmla="*/ 0 w 40"/>
                <a:gd name="T17"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5">
                  <a:moveTo>
                    <a:pt x="0" y="7"/>
                  </a:moveTo>
                  <a:lnTo>
                    <a:pt x="16" y="7"/>
                  </a:lnTo>
                  <a:lnTo>
                    <a:pt x="16" y="55"/>
                  </a:lnTo>
                  <a:lnTo>
                    <a:pt x="23" y="55"/>
                  </a:lnTo>
                  <a:lnTo>
                    <a:pt x="23" y="7"/>
                  </a:lnTo>
                  <a:lnTo>
                    <a:pt x="40" y="7"/>
                  </a:lnTo>
                  <a:lnTo>
                    <a:pt x="40"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11"/>
            <p:cNvSpPr>
              <a:spLocks/>
            </p:cNvSpPr>
            <p:nvPr/>
          </p:nvSpPr>
          <p:spPr bwMode="auto">
            <a:xfrm>
              <a:off x="2630" y="1759"/>
              <a:ext cx="40" cy="55"/>
            </a:xfrm>
            <a:custGeom>
              <a:avLst/>
              <a:gdLst>
                <a:gd name="T0" fmla="*/ 7 w 40"/>
                <a:gd name="T1" fmla="*/ 29 h 55"/>
                <a:gd name="T2" fmla="*/ 36 w 40"/>
                <a:gd name="T3" fmla="*/ 29 h 55"/>
                <a:gd name="T4" fmla="*/ 36 w 40"/>
                <a:gd name="T5" fmla="*/ 24 h 55"/>
                <a:gd name="T6" fmla="*/ 7 w 40"/>
                <a:gd name="T7" fmla="*/ 24 h 55"/>
                <a:gd name="T8" fmla="*/ 7 w 40"/>
                <a:gd name="T9" fmla="*/ 7 h 55"/>
                <a:gd name="T10" fmla="*/ 38 w 40"/>
                <a:gd name="T11" fmla="*/ 7 h 55"/>
                <a:gd name="T12" fmla="*/ 38 w 40"/>
                <a:gd name="T13" fmla="*/ 0 h 55"/>
                <a:gd name="T14" fmla="*/ 0 w 40"/>
                <a:gd name="T15" fmla="*/ 0 h 55"/>
                <a:gd name="T16" fmla="*/ 0 w 40"/>
                <a:gd name="T17" fmla="*/ 55 h 55"/>
                <a:gd name="T18" fmla="*/ 40 w 40"/>
                <a:gd name="T19" fmla="*/ 55 h 55"/>
                <a:gd name="T20" fmla="*/ 40 w 40"/>
                <a:gd name="T21" fmla="*/ 47 h 55"/>
                <a:gd name="T22" fmla="*/ 7 w 40"/>
                <a:gd name="T23" fmla="*/ 47 h 55"/>
                <a:gd name="T24" fmla="*/ 7 w 40"/>
                <a:gd name="T25" fmla="*/ 2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5">
                  <a:moveTo>
                    <a:pt x="7" y="29"/>
                  </a:moveTo>
                  <a:lnTo>
                    <a:pt x="36" y="29"/>
                  </a:lnTo>
                  <a:lnTo>
                    <a:pt x="36" y="24"/>
                  </a:lnTo>
                  <a:lnTo>
                    <a:pt x="7" y="24"/>
                  </a:lnTo>
                  <a:lnTo>
                    <a:pt x="7" y="7"/>
                  </a:lnTo>
                  <a:lnTo>
                    <a:pt x="38" y="7"/>
                  </a:lnTo>
                  <a:lnTo>
                    <a:pt x="38" y="0"/>
                  </a:lnTo>
                  <a:lnTo>
                    <a:pt x="0" y="0"/>
                  </a:lnTo>
                  <a:lnTo>
                    <a:pt x="0" y="55"/>
                  </a:lnTo>
                  <a:lnTo>
                    <a:pt x="40" y="55"/>
                  </a:lnTo>
                  <a:lnTo>
                    <a:pt x="40" y="47"/>
                  </a:lnTo>
                  <a:lnTo>
                    <a:pt x="7" y="47"/>
                  </a:lnTo>
                  <a:lnTo>
                    <a:pt x="7"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12"/>
            <p:cNvSpPr>
              <a:spLocks/>
            </p:cNvSpPr>
            <p:nvPr/>
          </p:nvSpPr>
          <p:spPr bwMode="auto">
            <a:xfrm>
              <a:off x="2678" y="1759"/>
              <a:ext cx="47" cy="55"/>
            </a:xfrm>
            <a:custGeom>
              <a:avLst/>
              <a:gdLst>
                <a:gd name="T0" fmla="*/ 37 w 47"/>
                <a:gd name="T1" fmla="*/ 40 h 55"/>
                <a:gd name="T2" fmla="*/ 35 w 47"/>
                <a:gd name="T3" fmla="*/ 43 h 55"/>
                <a:gd name="T4" fmla="*/ 33 w 47"/>
                <a:gd name="T5" fmla="*/ 47 h 55"/>
                <a:gd name="T6" fmla="*/ 30 w 47"/>
                <a:gd name="T7" fmla="*/ 47 h 55"/>
                <a:gd name="T8" fmla="*/ 26 w 47"/>
                <a:gd name="T9" fmla="*/ 50 h 55"/>
                <a:gd name="T10" fmla="*/ 21 w 47"/>
                <a:gd name="T11" fmla="*/ 50 h 55"/>
                <a:gd name="T12" fmla="*/ 18 w 47"/>
                <a:gd name="T13" fmla="*/ 47 h 55"/>
                <a:gd name="T14" fmla="*/ 16 w 47"/>
                <a:gd name="T15" fmla="*/ 45 h 55"/>
                <a:gd name="T16" fmla="*/ 11 w 47"/>
                <a:gd name="T17" fmla="*/ 45 h 55"/>
                <a:gd name="T18" fmla="*/ 9 w 47"/>
                <a:gd name="T19" fmla="*/ 40 h 55"/>
                <a:gd name="T20" fmla="*/ 9 w 47"/>
                <a:gd name="T21" fmla="*/ 38 h 55"/>
                <a:gd name="T22" fmla="*/ 7 w 47"/>
                <a:gd name="T23" fmla="*/ 33 h 55"/>
                <a:gd name="T24" fmla="*/ 7 w 47"/>
                <a:gd name="T25" fmla="*/ 29 h 55"/>
                <a:gd name="T26" fmla="*/ 7 w 47"/>
                <a:gd name="T27" fmla="*/ 24 h 55"/>
                <a:gd name="T28" fmla="*/ 7 w 47"/>
                <a:gd name="T29" fmla="*/ 21 h 55"/>
                <a:gd name="T30" fmla="*/ 9 w 47"/>
                <a:gd name="T31" fmla="*/ 17 h 55"/>
                <a:gd name="T32" fmla="*/ 9 w 47"/>
                <a:gd name="T33" fmla="*/ 12 h 55"/>
                <a:gd name="T34" fmla="*/ 11 w 47"/>
                <a:gd name="T35" fmla="*/ 10 h 55"/>
                <a:gd name="T36" fmla="*/ 16 w 47"/>
                <a:gd name="T37" fmla="*/ 7 h 55"/>
                <a:gd name="T38" fmla="*/ 18 w 47"/>
                <a:gd name="T39" fmla="*/ 7 h 55"/>
                <a:gd name="T40" fmla="*/ 23 w 47"/>
                <a:gd name="T41" fmla="*/ 5 h 55"/>
                <a:gd name="T42" fmla="*/ 28 w 47"/>
                <a:gd name="T43" fmla="*/ 5 h 55"/>
                <a:gd name="T44" fmla="*/ 30 w 47"/>
                <a:gd name="T45" fmla="*/ 7 h 55"/>
                <a:gd name="T46" fmla="*/ 33 w 47"/>
                <a:gd name="T47" fmla="*/ 7 h 55"/>
                <a:gd name="T48" fmla="*/ 35 w 47"/>
                <a:gd name="T49" fmla="*/ 10 h 55"/>
                <a:gd name="T50" fmla="*/ 37 w 47"/>
                <a:gd name="T51" fmla="*/ 12 h 55"/>
                <a:gd name="T52" fmla="*/ 37 w 47"/>
                <a:gd name="T53" fmla="*/ 14 h 55"/>
                <a:gd name="T54" fmla="*/ 44 w 47"/>
                <a:gd name="T55" fmla="*/ 14 h 55"/>
                <a:gd name="T56" fmla="*/ 44 w 47"/>
                <a:gd name="T57" fmla="*/ 12 h 55"/>
                <a:gd name="T58" fmla="*/ 44 w 47"/>
                <a:gd name="T59" fmla="*/ 10 h 55"/>
                <a:gd name="T60" fmla="*/ 40 w 47"/>
                <a:gd name="T61" fmla="*/ 5 h 55"/>
                <a:gd name="T62" fmla="*/ 37 w 47"/>
                <a:gd name="T63" fmla="*/ 3 h 55"/>
                <a:gd name="T64" fmla="*/ 33 w 47"/>
                <a:gd name="T65" fmla="*/ 0 h 55"/>
                <a:gd name="T66" fmla="*/ 26 w 47"/>
                <a:gd name="T67" fmla="*/ 0 h 55"/>
                <a:gd name="T68" fmla="*/ 21 w 47"/>
                <a:gd name="T69" fmla="*/ 0 h 55"/>
                <a:gd name="T70" fmla="*/ 16 w 47"/>
                <a:gd name="T71" fmla="*/ 0 h 55"/>
                <a:gd name="T72" fmla="*/ 11 w 47"/>
                <a:gd name="T73" fmla="*/ 3 h 55"/>
                <a:gd name="T74" fmla="*/ 7 w 47"/>
                <a:gd name="T75" fmla="*/ 5 h 55"/>
                <a:gd name="T76" fmla="*/ 4 w 47"/>
                <a:gd name="T77" fmla="*/ 10 h 55"/>
                <a:gd name="T78" fmla="*/ 2 w 47"/>
                <a:gd name="T79" fmla="*/ 14 h 55"/>
                <a:gd name="T80" fmla="*/ 0 w 47"/>
                <a:gd name="T81" fmla="*/ 19 h 55"/>
                <a:gd name="T82" fmla="*/ 0 w 47"/>
                <a:gd name="T83" fmla="*/ 24 h 55"/>
                <a:gd name="T84" fmla="*/ 0 w 47"/>
                <a:gd name="T85" fmla="*/ 31 h 55"/>
                <a:gd name="T86" fmla="*/ 0 w 47"/>
                <a:gd name="T87" fmla="*/ 36 h 55"/>
                <a:gd name="T88" fmla="*/ 2 w 47"/>
                <a:gd name="T89" fmla="*/ 40 h 55"/>
                <a:gd name="T90" fmla="*/ 4 w 47"/>
                <a:gd name="T91" fmla="*/ 45 h 55"/>
                <a:gd name="T92" fmla="*/ 9 w 47"/>
                <a:gd name="T93" fmla="*/ 50 h 55"/>
                <a:gd name="T94" fmla="*/ 11 w 47"/>
                <a:gd name="T95" fmla="*/ 52 h 55"/>
                <a:gd name="T96" fmla="*/ 14 w 47"/>
                <a:gd name="T97" fmla="*/ 52 h 55"/>
                <a:gd name="T98" fmla="*/ 18 w 47"/>
                <a:gd name="T99" fmla="*/ 55 h 55"/>
                <a:gd name="T100" fmla="*/ 26 w 47"/>
                <a:gd name="T101" fmla="*/ 55 h 55"/>
                <a:gd name="T102" fmla="*/ 30 w 47"/>
                <a:gd name="T103" fmla="*/ 55 h 55"/>
                <a:gd name="T104" fmla="*/ 35 w 47"/>
                <a:gd name="T105" fmla="*/ 52 h 55"/>
                <a:gd name="T106" fmla="*/ 37 w 47"/>
                <a:gd name="T107" fmla="*/ 52 h 55"/>
                <a:gd name="T108" fmla="*/ 40 w 47"/>
                <a:gd name="T109" fmla="*/ 50 h 55"/>
                <a:gd name="T110" fmla="*/ 42 w 47"/>
                <a:gd name="T111" fmla="*/ 47 h 55"/>
                <a:gd name="T112" fmla="*/ 44 w 47"/>
                <a:gd name="T113" fmla="*/ 40 h 55"/>
                <a:gd name="T114" fmla="*/ 40 w 47"/>
                <a:gd name="T115"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 h="55">
                  <a:moveTo>
                    <a:pt x="40" y="38"/>
                  </a:moveTo>
                  <a:lnTo>
                    <a:pt x="40" y="38"/>
                  </a:lnTo>
                  <a:lnTo>
                    <a:pt x="37" y="40"/>
                  </a:lnTo>
                  <a:lnTo>
                    <a:pt x="37" y="40"/>
                  </a:lnTo>
                  <a:lnTo>
                    <a:pt x="37" y="43"/>
                  </a:lnTo>
                  <a:lnTo>
                    <a:pt x="35" y="43"/>
                  </a:lnTo>
                  <a:lnTo>
                    <a:pt x="35" y="45"/>
                  </a:lnTo>
                  <a:lnTo>
                    <a:pt x="33" y="45"/>
                  </a:lnTo>
                  <a:lnTo>
                    <a:pt x="33" y="47"/>
                  </a:lnTo>
                  <a:lnTo>
                    <a:pt x="33" y="47"/>
                  </a:lnTo>
                  <a:lnTo>
                    <a:pt x="30" y="47"/>
                  </a:lnTo>
                  <a:lnTo>
                    <a:pt x="30" y="47"/>
                  </a:lnTo>
                  <a:lnTo>
                    <a:pt x="28" y="47"/>
                  </a:lnTo>
                  <a:lnTo>
                    <a:pt x="28" y="50"/>
                  </a:lnTo>
                  <a:lnTo>
                    <a:pt x="26" y="50"/>
                  </a:lnTo>
                  <a:lnTo>
                    <a:pt x="23" y="50"/>
                  </a:lnTo>
                  <a:lnTo>
                    <a:pt x="23" y="50"/>
                  </a:lnTo>
                  <a:lnTo>
                    <a:pt x="21" y="50"/>
                  </a:lnTo>
                  <a:lnTo>
                    <a:pt x="21" y="47"/>
                  </a:lnTo>
                  <a:lnTo>
                    <a:pt x="18" y="47"/>
                  </a:lnTo>
                  <a:lnTo>
                    <a:pt x="18" y="47"/>
                  </a:lnTo>
                  <a:lnTo>
                    <a:pt x="16" y="47"/>
                  </a:lnTo>
                  <a:lnTo>
                    <a:pt x="16" y="47"/>
                  </a:lnTo>
                  <a:lnTo>
                    <a:pt x="16" y="45"/>
                  </a:lnTo>
                  <a:lnTo>
                    <a:pt x="14" y="45"/>
                  </a:lnTo>
                  <a:lnTo>
                    <a:pt x="14" y="45"/>
                  </a:lnTo>
                  <a:lnTo>
                    <a:pt x="11" y="45"/>
                  </a:lnTo>
                  <a:lnTo>
                    <a:pt x="11" y="43"/>
                  </a:lnTo>
                  <a:lnTo>
                    <a:pt x="11" y="43"/>
                  </a:lnTo>
                  <a:lnTo>
                    <a:pt x="9" y="40"/>
                  </a:lnTo>
                  <a:lnTo>
                    <a:pt x="9" y="40"/>
                  </a:lnTo>
                  <a:lnTo>
                    <a:pt x="9" y="38"/>
                  </a:lnTo>
                  <a:lnTo>
                    <a:pt x="9" y="38"/>
                  </a:lnTo>
                  <a:lnTo>
                    <a:pt x="7" y="36"/>
                  </a:lnTo>
                  <a:lnTo>
                    <a:pt x="7" y="36"/>
                  </a:lnTo>
                  <a:lnTo>
                    <a:pt x="7" y="33"/>
                  </a:lnTo>
                  <a:lnTo>
                    <a:pt x="7" y="31"/>
                  </a:lnTo>
                  <a:lnTo>
                    <a:pt x="7" y="31"/>
                  </a:lnTo>
                  <a:lnTo>
                    <a:pt x="7" y="29"/>
                  </a:lnTo>
                  <a:lnTo>
                    <a:pt x="7" y="26"/>
                  </a:lnTo>
                  <a:lnTo>
                    <a:pt x="7" y="26"/>
                  </a:lnTo>
                  <a:lnTo>
                    <a:pt x="7" y="24"/>
                  </a:lnTo>
                  <a:lnTo>
                    <a:pt x="7" y="24"/>
                  </a:lnTo>
                  <a:lnTo>
                    <a:pt x="7" y="21"/>
                  </a:lnTo>
                  <a:lnTo>
                    <a:pt x="7" y="21"/>
                  </a:lnTo>
                  <a:lnTo>
                    <a:pt x="7" y="19"/>
                  </a:lnTo>
                  <a:lnTo>
                    <a:pt x="9" y="17"/>
                  </a:lnTo>
                  <a:lnTo>
                    <a:pt x="9" y="17"/>
                  </a:lnTo>
                  <a:lnTo>
                    <a:pt x="9" y="14"/>
                  </a:lnTo>
                  <a:lnTo>
                    <a:pt x="9" y="14"/>
                  </a:lnTo>
                  <a:lnTo>
                    <a:pt x="9" y="12"/>
                  </a:lnTo>
                  <a:lnTo>
                    <a:pt x="11" y="12"/>
                  </a:lnTo>
                  <a:lnTo>
                    <a:pt x="11" y="12"/>
                  </a:lnTo>
                  <a:lnTo>
                    <a:pt x="11" y="10"/>
                  </a:lnTo>
                  <a:lnTo>
                    <a:pt x="14" y="10"/>
                  </a:lnTo>
                  <a:lnTo>
                    <a:pt x="14" y="7"/>
                  </a:lnTo>
                  <a:lnTo>
                    <a:pt x="16" y="7"/>
                  </a:lnTo>
                  <a:lnTo>
                    <a:pt x="16" y="7"/>
                  </a:lnTo>
                  <a:lnTo>
                    <a:pt x="18" y="7"/>
                  </a:lnTo>
                  <a:lnTo>
                    <a:pt x="18" y="7"/>
                  </a:lnTo>
                  <a:lnTo>
                    <a:pt x="21" y="7"/>
                  </a:lnTo>
                  <a:lnTo>
                    <a:pt x="21" y="5"/>
                  </a:lnTo>
                  <a:lnTo>
                    <a:pt x="23" y="5"/>
                  </a:lnTo>
                  <a:lnTo>
                    <a:pt x="26" y="5"/>
                  </a:lnTo>
                  <a:lnTo>
                    <a:pt x="26" y="5"/>
                  </a:lnTo>
                  <a:lnTo>
                    <a:pt x="28" y="5"/>
                  </a:lnTo>
                  <a:lnTo>
                    <a:pt x="28" y="5"/>
                  </a:lnTo>
                  <a:lnTo>
                    <a:pt x="30" y="7"/>
                  </a:lnTo>
                  <a:lnTo>
                    <a:pt x="30" y="7"/>
                  </a:lnTo>
                  <a:lnTo>
                    <a:pt x="33" y="7"/>
                  </a:lnTo>
                  <a:lnTo>
                    <a:pt x="33" y="7"/>
                  </a:lnTo>
                  <a:lnTo>
                    <a:pt x="33" y="7"/>
                  </a:lnTo>
                  <a:lnTo>
                    <a:pt x="33" y="7"/>
                  </a:lnTo>
                  <a:lnTo>
                    <a:pt x="33" y="7"/>
                  </a:lnTo>
                  <a:lnTo>
                    <a:pt x="35" y="10"/>
                  </a:lnTo>
                  <a:lnTo>
                    <a:pt x="35" y="10"/>
                  </a:lnTo>
                  <a:lnTo>
                    <a:pt x="35" y="10"/>
                  </a:lnTo>
                  <a:lnTo>
                    <a:pt x="37" y="12"/>
                  </a:lnTo>
                  <a:lnTo>
                    <a:pt x="37" y="12"/>
                  </a:lnTo>
                  <a:lnTo>
                    <a:pt x="37" y="14"/>
                  </a:lnTo>
                  <a:lnTo>
                    <a:pt x="37" y="14"/>
                  </a:lnTo>
                  <a:lnTo>
                    <a:pt x="40" y="17"/>
                  </a:lnTo>
                  <a:lnTo>
                    <a:pt x="47" y="14"/>
                  </a:lnTo>
                  <a:lnTo>
                    <a:pt x="44" y="14"/>
                  </a:lnTo>
                  <a:lnTo>
                    <a:pt x="44" y="12"/>
                  </a:lnTo>
                  <a:lnTo>
                    <a:pt x="44" y="12"/>
                  </a:lnTo>
                  <a:lnTo>
                    <a:pt x="44" y="12"/>
                  </a:lnTo>
                  <a:lnTo>
                    <a:pt x="44" y="10"/>
                  </a:lnTo>
                  <a:lnTo>
                    <a:pt x="44" y="10"/>
                  </a:lnTo>
                  <a:lnTo>
                    <a:pt x="44" y="10"/>
                  </a:lnTo>
                  <a:lnTo>
                    <a:pt x="42" y="7"/>
                  </a:lnTo>
                  <a:lnTo>
                    <a:pt x="42" y="7"/>
                  </a:lnTo>
                  <a:lnTo>
                    <a:pt x="40" y="5"/>
                  </a:lnTo>
                  <a:lnTo>
                    <a:pt x="40" y="5"/>
                  </a:lnTo>
                  <a:lnTo>
                    <a:pt x="37" y="3"/>
                  </a:lnTo>
                  <a:lnTo>
                    <a:pt x="37" y="3"/>
                  </a:lnTo>
                  <a:lnTo>
                    <a:pt x="35" y="3"/>
                  </a:lnTo>
                  <a:lnTo>
                    <a:pt x="33" y="0"/>
                  </a:lnTo>
                  <a:lnTo>
                    <a:pt x="33" y="0"/>
                  </a:lnTo>
                  <a:lnTo>
                    <a:pt x="30" y="0"/>
                  </a:lnTo>
                  <a:lnTo>
                    <a:pt x="28" y="0"/>
                  </a:lnTo>
                  <a:lnTo>
                    <a:pt x="26" y="0"/>
                  </a:lnTo>
                  <a:lnTo>
                    <a:pt x="26" y="0"/>
                  </a:lnTo>
                  <a:lnTo>
                    <a:pt x="23" y="0"/>
                  </a:lnTo>
                  <a:lnTo>
                    <a:pt x="21" y="0"/>
                  </a:lnTo>
                  <a:lnTo>
                    <a:pt x="18" y="0"/>
                  </a:lnTo>
                  <a:lnTo>
                    <a:pt x="18" y="0"/>
                  </a:lnTo>
                  <a:lnTo>
                    <a:pt x="16" y="0"/>
                  </a:lnTo>
                  <a:lnTo>
                    <a:pt x="14" y="0"/>
                  </a:lnTo>
                  <a:lnTo>
                    <a:pt x="14" y="3"/>
                  </a:lnTo>
                  <a:lnTo>
                    <a:pt x="11" y="3"/>
                  </a:lnTo>
                  <a:lnTo>
                    <a:pt x="11" y="3"/>
                  </a:lnTo>
                  <a:lnTo>
                    <a:pt x="9" y="5"/>
                  </a:lnTo>
                  <a:lnTo>
                    <a:pt x="7" y="5"/>
                  </a:lnTo>
                  <a:lnTo>
                    <a:pt x="7" y="7"/>
                  </a:lnTo>
                  <a:lnTo>
                    <a:pt x="4" y="7"/>
                  </a:lnTo>
                  <a:lnTo>
                    <a:pt x="4" y="10"/>
                  </a:lnTo>
                  <a:lnTo>
                    <a:pt x="4" y="10"/>
                  </a:lnTo>
                  <a:lnTo>
                    <a:pt x="2" y="12"/>
                  </a:lnTo>
                  <a:lnTo>
                    <a:pt x="2" y="14"/>
                  </a:lnTo>
                  <a:lnTo>
                    <a:pt x="2" y="14"/>
                  </a:lnTo>
                  <a:lnTo>
                    <a:pt x="0" y="17"/>
                  </a:lnTo>
                  <a:lnTo>
                    <a:pt x="0" y="19"/>
                  </a:lnTo>
                  <a:lnTo>
                    <a:pt x="0" y="21"/>
                  </a:lnTo>
                  <a:lnTo>
                    <a:pt x="0" y="24"/>
                  </a:lnTo>
                  <a:lnTo>
                    <a:pt x="0" y="24"/>
                  </a:lnTo>
                  <a:lnTo>
                    <a:pt x="0" y="26"/>
                  </a:lnTo>
                  <a:lnTo>
                    <a:pt x="0" y="29"/>
                  </a:lnTo>
                  <a:lnTo>
                    <a:pt x="0" y="31"/>
                  </a:lnTo>
                  <a:lnTo>
                    <a:pt x="0" y="33"/>
                  </a:lnTo>
                  <a:lnTo>
                    <a:pt x="0" y="33"/>
                  </a:lnTo>
                  <a:lnTo>
                    <a:pt x="0" y="36"/>
                  </a:lnTo>
                  <a:lnTo>
                    <a:pt x="2" y="38"/>
                  </a:lnTo>
                  <a:lnTo>
                    <a:pt x="2" y="40"/>
                  </a:lnTo>
                  <a:lnTo>
                    <a:pt x="2" y="40"/>
                  </a:lnTo>
                  <a:lnTo>
                    <a:pt x="2" y="43"/>
                  </a:lnTo>
                  <a:lnTo>
                    <a:pt x="4" y="45"/>
                  </a:lnTo>
                  <a:lnTo>
                    <a:pt x="4" y="45"/>
                  </a:lnTo>
                  <a:lnTo>
                    <a:pt x="7" y="47"/>
                  </a:lnTo>
                  <a:lnTo>
                    <a:pt x="7" y="47"/>
                  </a:lnTo>
                  <a:lnTo>
                    <a:pt x="9" y="50"/>
                  </a:lnTo>
                  <a:lnTo>
                    <a:pt x="9" y="50"/>
                  </a:lnTo>
                  <a:lnTo>
                    <a:pt x="11" y="52"/>
                  </a:lnTo>
                  <a:lnTo>
                    <a:pt x="11" y="52"/>
                  </a:lnTo>
                  <a:lnTo>
                    <a:pt x="11" y="52"/>
                  </a:lnTo>
                  <a:lnTo>
                    <a:pt x="14" y="52"/>
                  </a:lnTo>
                  <a:lnTo>
                    <a:pt x="14" y="52"/>
                  </a:lnTo>
                  <a:lnTo>
                    <a:pt x="16" y="55"/>
                  </a:lnTo>
                  <a:lnTo>
                    <a:pt x="16" y="55"/>
                  </a:lnTo>
                  <a:lnTo>
                    <a:pt x="18" y="55"/>
                  </a:lnTo>
                  <a:lnTo>
                    <a:pt x="21" y="55"/>
                  </a:lnTo>
                  <a:lnTo>
                    <a:pt x="23" y="55"/>
                  </a:lnTo>
                  <a:lnTo>
                    <a:pt x="26" y="55"/>
                  </a:lnTo>
                  <a:lnTo>
                    <a:pt x="26" y="55"/>
                  </a:lnTo>
                  <a:lnTo>
                    <a:pt x="28" y="55"/>
                  </a:lnTo>
                  <a:lnTo>
                    <a:pt x="30" y="55"/>
                  </a:lnTo>
                  <a:lnTo>
                    <a:pt x="33" y="55"/>
                  </a:lnTo>
                  <a:lnTo>
                    <a:pt x="33" y="55"/>
                  </a:lnTo>
                  <a:lnTo>
                    <a:pt x="35" y="52"/>
                  </a:lnTo>
                  <a:lnTo>
                    <a:pt x="35" y="52"/>
                  </a:lnTo>
                  <a:lnTo>
                    <a:pt x="35" y="52"/>
                  </a:lnTo>
                  <a:lnTo>
                    <a:pt x="37" y="52"/>
                  </a:lnTo>
                  <a:lnTo>
                    <a:pt x="37" y="52"/>
                  </a:lnTo>
                  <a:lnTo>
                    <a:pt x="37" y="52"/>
                  </a:lnTo>
                  <a:lnTo>
                    <a:pt x="40" y="50"/>
                  </a:lnTo>
                  <a:lnTo>
                    <a:pt x="40" y="50"/>
                  </a:lnTo>
                  <a:lnTo>
                    <a:pt x="42" y="47"/>
                  </a:lnTo>
                  <a:lnTo>
                    <a:pt x="42" y="47"/>
                  </a:lnTo>
                  <a:lnTo>
                    <a:pt x="44" y="45"/>
                  </a:lnTo>
                  <a:lnTo>
                    <a:pt x="44" y="43"/>
                  </a:lnTo>
                  <a:lnTo>
                    <a:pt x="44" y="40"/>
                  </a:lnTo>
                  <a:lnTo>
                    <a:pt x="47" y="38"/>
                  </a:lnTo>
                  <a:lnTo>
                    <a:pt x="47" y="38"/>
                  </a:lnTo>
                  <a:lnTo>
                    <a:pt x="40" y="36"/>
                  </a:lnTo>
                  <a:lnTo>
                    <a:pt x="4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3"/>
            <p:cNvSpPr>
              <a:spLocks/>
            </p:cNvSpPr>
            <p:nvPr/>
          </p:nvSpPr>
          <p:spPr bwMode="auto">
            <a:xfrm>
              <a:off x="2999" y="1759"/>
              <a:ext cx="50" cy="55"/>
            </a:xfrm>
            <a:custGeom>
              <a:avLst/>
              <a:gdLst>
                <a:gd name="T0" fmla="*/ 42 w 50"/>
                <a:gd name="T1" fmla="*/ 43 h 55"/>
                <a:gd name="T2" fmla="*/ 40 w 50"/>
                <a:gd name="T3" fmla="*/ 45 h 55"/>
                <a:gd name="T4" fmla="*/ 35 w 50"/>
                <a:gd name="T5" fmla="*/ 47 h 55"/>
                <a:gd name="T6" fmla="*/ 33 w 50"/>
                <a:gd name="T7" fmla="*/ 47 h 55"/>
                <a:gd name="T8" fmla="*/ 28 w 50"/>
                <a:gd name="T9" fmla="*/ 50 h 55"/>
                <a:gd name="T10" fmla="*/ 26 w 50"/>
                <a:gd name="T11" fmla="*/ 50 h 55"/>
                <a:gd name="T12" fmla="*/ 21 w 50"/>
                <a:gd name="T13" fmla="*/ 47 h 55"/>
                <a:gd name="T14" fmla="*/ 19 w 50"/>
                <a:gd name="T15" fmla="*/ 47 h 55"/>
                <a:gd name="T16" fmla="*/ 14 w 50"/>
                <a:gd name="T17" fmla="*/ 45 h 55"/>
                <a:gd name="T18" fmla="*/ 12 w 50"/>
                <a:gd name="T19" fmla="*/ 43 h 55"/>
                <a:gd name="T20" fmla="*/ 9 w 50"/>
                <a:gd name="T21" fmla="*/ 38 h 55"/>
                <a:gd name="T22" fmla="*/ 7 w 50"/>
                <a:gd name="T23" fmla="*/ 36 h 55"/>
                <a:gd name="T24" fmla="*/ 7 w 50"/>
                <a:gd name="T25" fmla="*/ 31 h 55"/>
                <a:gd name="T26" fmla="*/ 7 w 50"/>
                <a:gd name="T27" fmla="*/ 26 h 55"/>
                <a:gd name="T28" fmla="*/ 7 w 50"/>
                <a:gd name="T29" fmla="*/ 21 h 55"/>
                <a:gd name="T30" fmla="*/ 9 w 50"/>
                <a:gd name="T31" fmla="*/ 14 h 55"/>
                <a:gd name="T32" fmla="*/ 12 w 50"/>
                <a:gd name="T33" fmla="*/ 12 h 55"/>
                <a:gd name="T34" fmla="*/ 16 w 50"/>
                <a:gd name="T35" fmla="*/ 7 h 55"/>
                <a:gd name="T36" fmla="*/ 21 w 50"/>
                <a:gd name="T37" fmla="*/ 5 h 55"/>
                <a:gd name="T38" fmla="*/ 26 w 50"/>
                <a:gd name="T39" fmla="*/ 5 h 55"/>
                <a:gd name="T40" fmla="*/ 28 w 50"/>
                <a:gd name="T41" fmla="*/ 5 h 55"/>
                <a:gd name="T42" fmla="*/ 33 w 50"/>
                <a:gd name="T43" fmla="*/ 7 h 55"/>
                <a:gd name="T44" fmla="*/ 35 w 50"/>
                <a:gd name="T45" fmla="*/ 7 h 55"/>
                <a:gd name="T46" fmla="*/ 38 w 50"/>
                <a:gd name="T47" fmla="*/ 10 h 55"/>
                <a:gd name="T48" fmla="*/ 40 w 50"/>
                <a:gd name="T49" fmla="*/ 10 h 55"/>
                <a:gd name="T50" fmla="*/ 42 w 50"/>
                <a:gd name="T51" fmla="*/ 14 h 55"/>
                <a:gd name="T52" fmla="*/ 47 w 50"/>
                <a:gd name="T53" fmla="*/ 14 h 55"/>
                <a:gd name="T54" fmla="*/ 47 w 50"/>
                <a:gd name="T55" fmla="*/ 10 h 55"/>
                <a:gd name="T56" fmla="*/ 45 w 50"/>
                <a:gd name="T57" fmla="*/ 7 h 55"/>
                <a:gd name="T58" fmla="*/ 42 w 50"/>
                <a:gd name="T59" fmla="*/ 5 h 55"/>
                <a:gd name="T60" fmla="*/ 40 w 50"/>
                <a:gd name="T61" fmla="*/ 3 h 55"/>
                <a:gd name="T62" fmla="*/ 38 w 50"/>
                <a:gd name="T63" fmla="*/ 3 h 55"/>
                <a:gd name="T64" fmla="*/ 31 w 50"/>
                <a:gd name="T65" fmla="*/ 0 h 55"/>
                <a:gd name="T66" fmla="*/ 26 w 50"/>
                <a:gd name="T67" fmla="*/ 0 h 55"/>
                <a:gd name="T68" fmla="*/ 21 w 50"/>
                <a:gd name="T69" fmla="*/ 0 h 55"/>
                <a:gd name="T70" fmla="*/ 16 w 50"/>
                <a:gd name="T71" fmla="*/ 0 h 55"/>
                <a:gd name="T72" fmla="*/ 12 w 50"/>
                <a:gd name="T73" fmla="*/ 3 h 55"/>
                <a:gd name="T74" fmla="*/ 7 w 50"/>
                <a:gd name="T75" fmla="*/ 7 h 55"/>
                <a:gd name="T76" fmla="*/ 5 w 50"/>
                <a:gd name="T77" fmla="*/ 12 h 55"/>
                <a:gd name="T78" fmla="*/ 2 w 50"/>
                <a:gd name="T79" fmla="*/ 17 h 55"/>
                <a:gd name="T80" fmla="*/ 0 w 50"/>
                <a:gd name="T81" fmla="*/ 21 h 55"/>
                <a:gd name="T82" fmla="*/ 0 w 50"/>
                <a:gd name="T83" fmla="*/ 26 h 55"/>
                <a:gd name="T84" fmla="*/ 0 w 50"/>
                <a:gd name="T85" fmla="*/ 33 h 55"/>
                <a:gd name="T86" fmla="*/ 2 w 50"/>
                <a:gd name="T87" fmla="*/ 38 h 55"/>
                <a:gd name="T88" fmla="*/ 5 w 50"/>
                <a:gd name="T89" fmla="*/ 43 h 55"/>
                <a:gd name="T90" fmla="*/ 7 w 50"/>
                <a:gd name="T91" fmla="*/ 47 h 55"/>
                <a:gd name="T92" fmla="*/ 12 w 50"/>
                <a:gd name="T93" fmla="*/ 50 h 55"/>
                <a:gd name="T94" fmla="*/ 16 w 50"/>
                <a:gd name="T95" fmla="*/ 52 h 55"/>
                <a:gd name="T96" fmla="*/ 21 w 50"/>
                <a:gd name="T97" fmla="*/ 55 h 55"/>
                <a:gd name="T98" fmla="*/ 28 w 50"/>
                <a:gd name="T99" fmla="*/ 55 h 55"/>
                <a:gd name="T100" fmla="*/ 31 w 50"/>
                <a:gd name="T101" fmla="*/ 55 h 55"/>
                <a:gd name="T102" fmla="*/ 35 w 50"/>
                <a:gd name="T103" fmla="*/ 55 h 55"/>
                <a:gd name="T104" fmla="*/ 40 w 50"/>
                <a:gd name="T105" fmla="*/ 52 h 55"/>
                <a:gd name="T106" fmla="*/ 45 w 50"/>
                <a:gd name="T107" fmla="*/ 50 h 55"/>
                <a:gd name="T108" fmla="*/ 50 w 50"/>
                <a:gd name="T109"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 h="55">
                  <a:moveTo>
                    <a:pt x="26" y="33"/>
                  </a:moveTo>
                  <a:lnTo>
                    <a:pt x="42" y="33"/>
                  </a:lnTo>
                  <a:lnTo>
                    <a:pt x="42" y="43"/>
                  </a:lnTo>
                  <a:lnTo>
                    <a:pt x="42" y="43"/>
                  </a:lnTo>
                  <a:lnTo>
                    <a:pt x="40" y="45"/>
                  </a:lnTo>
                  <a:lnTo>
                    <a:pt x="40" y="45"/>
                  </a:lnTo>
                  <a:lnTo>
                    <a:pt x="40" y="45"/>
                  </a:lnTo>
                  <a:lnTo>
                    <a:pt x="38" y="45"/>
                  </a:lnTo>
                  <a:lnTo>
                    <a:pt x="35" y="47"/>
                  </a:lnTo>
                  <a:lnTo>
                    <a:pt x="35" y="47"/>
                  </a:lnTo>
                  <a:lnTo>
                    <a:pt x="33" y="47"/>
                  </a:lnTo>
                  <a:lnTo>
                    <a:pt x="33" y="47"/>
                  </a:lnTo>
                  <a:lnTo>
                    <a:pt x="31" y="47"/>
                  </a:lnTo>
                  <a:lnTo>
                    <a:pt x="31" y="47"/>
                  </a:lnTo>
                  <a:lnTo>
                    <a:pt x="28" y="50"/>
                  </a:lnTo>
                  <a:lnTo>
                    <a:pt x="28" y="50"/>
                  </a:lnTo>
                  <a:lnTo>
                    <a:pt x="26" y="50"/>
                  </a:lnTo>
                  <a:lnTo>
                    <a:pt x="26" y="50"/>
                  </a:lnTo>
                  <a:lnTo>
                    <a:pt x="24" y="50"/>
                  </a:lnTo>
                  <a:lnTo>
                    <a:pt x="24" y="47"/>
                  </a:lnTo>
                  <a:lnTo>
                    <a:pt x="21" y="47"/>
                  </a:lnTo>
                  <a:lnTo>
                    <a:pt x="21" y="47"/>
                  </a:lnTo>
                  <a:lnTo>
                    <a:pt x="19" y="47"/>
                  </a:lnTo>
                  <a:lnTo>
                    <a:pt x="19" y="47"/>
                  </a:lnTo>
                  <a:lnTo>
                    <a:pt x="16" y="45"/>
                  </a:lnTo>
                  <a:lnTo>
                    <a:pt x="16" y="45"/>
                  </a:lnTo>
                  <a:lnTo>
                    <a:pt x="14" y="45"/>
                  </a:lnTo>
                  <a:lnTo>
                    <a:pt x="14" y="45"/>
                  </a:lnTo>
                  <a:lnTo>
                    <a:pt x="12" y="43"/>
                  </a:lnTo>
                  <a:lnTo>
                    <a:pt x="12" y="43"/>
                  </a:lnTo>
                  <a:lnTo>
                    <a:pt x="12" y="40"/>
                  </a:lnTo>
                  <a:lnTo>
                    <a:pt x="9" y="40"/>
                  </a:lnTo>
                  <a:lnTo>
                    <a:pt x="9" y="38"/>
                  </a:lnTo>
                  <a:lnTo>
                    <a:pt x="9" y="38"/>
                  </a:lnTo>
                  <a:lnTo>
                    <a:pt x="9" y="36"/>
                  </a:lnTo>
                  <a:lnTo>
                    <a:pt x="7" y="36"/>
                  </a:lnTo>
                  <a:lnTo>
                    <a:pt x="7" y="33"/>
                  </a:lnTo>
                  <a:lnTo>
                    <a:pt x="7" y="33"/>
                  </a:lnTo>
                  <a:lnTo>
                    <a:pt x="7" y="31"/>
                  </a:lnTo>
                  <a:lnTo>
                    <a:pt x="7" y="29"/>
                  </a:lnTo>
                  <a:lnTo>
                    <a:pt x="7" y="26"/>
                  </a:lnTo>
                  <a:lnTo>
                    <a:pt x="7" y="26"/>
                  </a:lnTo>
                  <a:lnTo>
                    <a:pt x="7" y="24"/>
                  </a:lnTo>
                  <a:lnTo>
                    <a:pt x="7" y="24"/>
                  </a:lnTo>
                  <a:lnTo>
                    <a:pt x="7" y="21"/>
                  </a:lnTo>
                  <a:lnTo>
                    <a:pt x="7" y="19"/>
                  </a:lnTo>
                  <a:lnTo>
                    <a:pt x="9" y="17"/>
                  </a:lnTo>
                  <a:lnTo>
                    <a:pt x="9" y="14"/>
                  </a:lnTo>
                  <a:lnTo>
                    <a:pt x="12" y="14"/>
                  </a:lnTo>
                  <a:lnTo>
                    <a:pt x="12" y="12"/>
                  </a:lnTo>
                  <a:lnTo>
                    <a:pt x="12" y="12"/>
                  </a:lnTo>
                  <a:lnTo>
                    <a:pt x="14" y="10"/>
                  </a:lnTo>
                  <a:lnTo>
                    <a:pt x="14" y="10"/>
                  </a:lnTo>
                  <a:lnTo>
                    <a:pt x="16" y="7"/>
                  </a:lnTo>
                  <a:lnTo>
                    <a:pt x="19" y="7"/>
                  </a:lnTo>
                  <a:lnTo>
                    <a:pt x="21" y="7"/>
                  </a:lnTo>
                  <a:lnTo>
                    <a:pt x="21" y="5"/>
                  </a:lnTo>
                  <a:lnTo>
                    <a:pt x="24" y="5"/>
                  </a:lnTo>
                  <a:lnTo>
                    <a:pt x="24" y="5"/>
                  </a:lnTo>
                  <a:lnTo>
                    <a:pt x="26" y="5"/>
                  </a:lnTo>
                  <a:lnTo>
                    <a:pt x="26" y="5"/>
                  </a:lnTo>
                  <a:lnTo>
                    <a:pt x="28" y="5"/>
                  </a:lnTo>
                  <a:lnTo>
                    <a:pt x="28" y="5"/>
                  </a:lnTo>
                  <a:lnTo>
                    <a:pt x="31" y="5"/>
                  </a:lnTo>
                  <a:lnTo>
                    <a:pt x="31" y="5"/>
                  </a:lnTo>
                  <a:lnTo>
                    <a:pt x="33" y="7"/>
                  </a:lnTo>
                  <a:lnTo>
                    <a:pt x="33" y="7"/>
                  </a:lnTo>
                  <a:lnTo>
                    <a:pt x="35" y="7"/>
                  </a:lnTo>
                  <a:lnTo>
                    <a:pt x="35" y="7"/>
                  </a:lnTo>
                  <a:lnTo>
                    <a:pt x="35" y="7"/>
                  </a:lnTo>
                  <a:lnTo>
                    <a:pt x="38" y="10"/>
                  </a:lnTo>
                  <a:lnTo>
                    <a:pt x="38" y="10"/>
                  </a:lnTo>
                  <a:lnTo>
                    <a:pt x="38" y="10"/>
                  </a:lnTo>
                  <a:lnTo>
                    <a:pt x="38" y="10"/>
                  </a:lnTo>
                  <a:lnTo>
                    <a:pt x="40" y="10"/>
                  </a:lnTo>
                  <a:lnTo>
                    <a:pt x="40" y="12"/>
                  </a:lnTo>
                  <a:lnTo>
                    <a:pt x="40" y="14"/>
                  </a:lnTo>
                  <a:lnTo>
                    <a:pt x="42" y="14"/>
                  </a:lnTo>
                  <a:lnTo>
                    <a:pt x="42" y="17"/>
                  </a:lnTo>
                  <a:lnTo>
                    <a:pt x="47" y="14"/>
                  </a:lnTo>
                  <a:lnTo>
                    <a:pt x="47" y="14"/>
                  </a:lnTo>
                  <a:lnTo>
                    <a:pt x="47" y="12"/>
                  </a:lnTo>
                  <a:lnTo>
                    <a:pt x="47" y="12"/>
                  </a:lnTo>
                  <a:lnTo>
                    <a:pt x="47" y="10"/>
                  </a:lnTo>
                  <a:lnTo>
                    <a:pt x="47" y="10"/>
                  </a:lnTo>
                  <a:lnTo>
                    <a:pt x="45" y="10"/>
                  </a:lnTo>
                  <a:lnTo>
                    <a:pt x="45" y="7"/>
                  </a:lnTo>
                  <a:lnTo>
                    <a:pt x="45" y="7"/>
                  </a:lnTo>
                  <a:lnTo>
                    <a:pt x="45" y="5"/>
                  </a:lnTo>
                  <a:lnTo>
                    <a:pt x="42" y="5"/>
                  </a:lnTo>
                  <a:lnTo>
                    <a:pt x="42" y="5"/>
                  </a:lnTo>
                  <a:lnTo>
                    <a:pt x="42" y="3"/>
                  </a:lnTo>
                  <a:lnTo>
                    <a:pt x="40" y="3"/>
                  </a:lnTo>
                  <a:lnTo>
                    <a:pt x="40" y="3"/>
                  </a:lnTo>
                  <a:lnTo>
                    <a:pt x="38" y="3"/>
                  </a:lnTo>
                  <a:lnTo>
                    <a:pt x="38" y="3"/>
                  </a:lnTo>
                  <a:lnTo>
                    <a:pt x="35" y="0"/>
                  </a:lnTo>
                  <a:lnTo>
                    <a:pt x="33" y="0"/>
                  </a:lnTo>
                  <a:lnTo>
                    <a:pt x="31" y="0"/>
                  </a:lnTo>
                  <a:lnTo>
                    <a:pt x="28" y="0"/>
                  </a:lnTo>
                  <a:lnTo>
                    <a:pt x="28" y="0"/>
                  </a:lnTo>
                  <a:lnTo>
                    <a:pt x="26" y="0"/>
                  </a:lnTo>
                  <a:lnTo>
                    <a:pt x="24" y="0"/>
                  </a:lnTo>
                  <a:lnTo>
                    <a:pt x="24" y="0"/>
                  </a:lnTo>
                  <a:lnTo>
                    <a:pt x="21" y="0"/>
                  </a:lnTo>
                  <a:lnTo>
                    <a:pt x="19" y="0"/>
                  </a:lnTo>
                  <a:lnTo>
                    <a:pt x="16" y="0"/>
                  </a:lnTo>
                  <a:lnTo>
                    <a:pt x="16" y="0"/>
                  </a:lnTo>
                  <a:lnTo>
                    <a:pt x="14" y="3"/>
                  </a:lnTo>
                  <a:lnTo>
                    <a:pt x="12" y="3"/>
                  </a:lnTo>
                  <a:lnTo>
                    <a:pt x="12" y="3"/>
                  </a:lnTo>
                  <a:lnTo>
                    <a:pt x="9" y="5"/>
                  </a:lnTo>
                  <a:lnTo>
                    <a:pt x="7" y="5"/>
                  </a:lnTo>
                  <a:lnTo>
                    <a:pt x="7" y="7"/>
                  </a:lnTo>
                  <a:lnTo>
                    <a:pt x="5" y="7"/>
                  </a:lnTo>
                  <a:lnTo>
                    <a:pt x="5" y="10"/>
                  </a:lnTo>
                  <a:lnTo>
                    <a:pt x="5" y="12"/>
                  </a:lnTo>
                  <a:lnTo>
                    <a:pt x="2" y="12"/>
                  </a:lnTo>
                  <a:lnTo>
                    <a:pt x="2" y="14"/>
                  </a:lnTo>
                  <a:lnTo>
                    <a:pt x="2" y="17"/>
                  </a:lnTo>
                  <a:lnTo>
                    <a:pt x="0" y="19"/>
                  </a:lnTo>
                  <a:lnTo>
                    <a:pt x="0" y="19"/>
                  </a:lnTo>
                  <a:lnTo>
                    <a:pt x="0" y="21"/>
                  </a:lnTo>
                  <a:lnTo>
                    <a:pt x="0" y="24"/>
                  </a:lnTo>
                  <a:lnTo>
                    <a:pt x="0" y="26"/>
                  </a:lnTo>
                  <a:lnTo>
                    <a:pt x="0" y="26"/>
                  </a:lnTo>
                  <a:lnTo>
                    <a:pt x="0" y="29"/>
                  </a:lnTo>
                  <a:lnTo>
                    <a:pt x="0" y="31"/>
                  </a:lnTo>
                  <a:lnTo>
                    <a:pt x="0" y="33"/>
                  </a:lnTo>
                  <a:lnTo>
                    <a:pt x="0" y="36"/>
                  </a:lnTo>
                  <a:lnTo>
                    <a:pt x="0" y="36"/>
                  </a:lnTo>
                  <a:lnTo>
                    <a:pt x="2" y="38"/>
                  </a:lnTo>
                  <a:lnTo>
                    <a:pt x="2" y="40"/>
                  </a:lnTo>
                  <a:lnTo>
                    <a:pt x="2" y="43"/>
                  </a:lnTo>
                  <a:lnTo>
                    <a:pt x="5" y="43"/>
                  </a:lnTo>
                  <a:lnTo>
                    <a:pt x="5" y="45"/>
                  </a:lnTo>
                  <a:lnTo>
                    <a:pt x="7" y="45"/>
                  </a:lnTo>
                  <a:lnTo>
                    <a:pt x="7" y="47"/>
                  </a:lnTo>
                  <a:lnTo>
                    <a:pt x="9" y="50"/>
                  </a:lnTo>
                  <a:lnTo>
                    <a:pt x="9" y="50"/>
                  </a:lnTo>
                  <a:lnTo>
                    <a:pt x="12" y="50"/>
                  </a:lnTo>
                  <a:lnTo>
                    <a:pt x="12" y="52"/>
                  </a:lnTo>
                  <a:lnTo>
                    <a:pt x="14" y="52"/>
                  </a:lnTo>
                  <a:lnTo>
                    <a:pt x="16" y="52"/>
                  </a:lnTo>
                  <a:lnTo>
                    <a:pt x="19" y="55"/>
                  </a:lnTo>
                  <a:lnTo>
                    <a:pt x="19" y="55"/>
                  </a:lnTo>
                  <a:lnTo>
                    <a:pt x="21" y="55"/>
                  </a:lnTo>
                  <a:lnTo>
                    <a:pt x="24" y="55"/>
                  </a:lnTo>
                  <a:lnTo>
                    <a:pt x="26" y="55"/>
                  </a:lnTo>
                  <a:lnTo>
                    <a:pt x="28" y="55"/>
                  </a:lnTo>
                  <a:lnTo>
                    <a:pt x="28" y="55"/>
                  </a:lnTo>
                  <a:lnTo>
                    <a:pt x="31" y="55"/>
                  </a:lnTo>
                  <a:lnTo>
                    <a:pt x="31" y="55"/>
                  </a:lnTo>
                  <a:lnTo>
                    <a:pt x="33" y="55"/>
                  </a:lnTo>
                  <a:lnTo>
                    <a:pt x="35" y="55"/>
                  </a:lnTo>
                  <a:lnTo>
                    <a:pt x="35" y="55"/>
                  </a:lnTo>
                  <a:lnTo>
                    <a:pt x="38" y="55"/>
                  </a:lnTo>
                  <a:lnTo>
                    <a:pt x="38" y="52"/>
                  </a:lnTo>
                  <a:lnTo>
                    <a:pt x="40" y="52"/>
                  </a:lnTo>
                  <a:lnTo>
                    <a:pt x="42" y="52"/>
                  </a:lnTo>
                  <a:lnTo>
                    <a:pt x="42" y="52"/>
                  </a:lnTo>
                  <a:lnTo>
                    <a:pt x="45" y="50"/>
                  </a:lnTo>
                  <a:lnTo>
                    <a:pt x="47" y="47"/>
                  </a:lnTo>
                  <a:lnTo>
                    <a:pt x="50" y="47"/>
                  </a:lnTo>
                  <a:lnTo>
                    <a:pt x="50" y="26"/>
                  </a:lnTo>
                  <a:lnTo>
                    <a:pt x="26" y="26"/>
                  </a:lnTo>
                  <a:lnTo>
                    <a:pt x="26"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14"/>
            <p:cNvSpPr>
              <a:spLocks noEditPoints="1"/>
            </p:cNvSpPr>
            <p:nvPr/>
          </p:nvSpPr>
          <p:spPr bwMode="auto">
            <a:xfrm>
              <a:off x="2841" y="1759"/>
              <a:ext cx="52" cy="55"/>
            </a:xfrm>
            <a:custGeom>
              <a:avLst/>
              <a:gdLst>
                <a:gd name="T0" fmla="*/ 49 w 52"/>
                <a:gd name="T1" fmla="*/ 17 h 55"/>
                <a:gd name="T2" fmla="*/ 47 w 52"/>
                <a:gd name="T3" fmla="*/ 12 h 55"/>
                <a:gd name="T4" fmla="*/ 42 w 52"/>
                <a:gd name="T5" fmla="*/ 5 h 55"/>
                <a:gd name="T6" fmla="*/ 37 w 52"/>
                <a:gd name="T7" fmla="*/ 3 h 55"/>
                <a:gd name="T8" fmla="*/ 30 w 52"/>
                <a:gd name="T9" fmla="*/ 0 h 55"/>
                <a:gd name="T10" fmla="*/ 23 w 52"/>
                <a:gd name="T11" fmla="*/ 0 h 55"/>
                <a:gd name="T12" fmla="*/ 19 w 52"/>
                <a:gd name="T13" fmla="*/ 0 h 55"/>
                <a:gd name="T14" fmla="*/ 14 w 52"/>
                <a:gd name="T15" fmla="*/ 3 h 55"/>
                <a:gd name="T16" fmla="*/ 9 w 52"/>
                <a:gd name="T17" fmla="*/ 5 h 55"/>
                <a:gd name="T18" fmla="*/ 4 w 52"/>
                <a:gd name="T19" fmla="*/ 7 h 55"/>
                <a:gd name="T20" fmla="*/ 2 w 52"/>
                <a:gd name="T21" fmla="*/ 12 h 55"/>
                <a:gd name="T22" fmla="*/ 0 w 52"/>
                <a:gd name="T23" fmla="*/ 17 h 55"/>
                <a:gd name="T24" fmla="*/ 0 w 52"/>
                <a:gd name="T25" fmla="*/ 24 h 55"/>
                <a:gd name="T26" fmla="*/ 0 w 52"/>
                <a:gd name="T27" fmla="*/ 29 h 55"/>
                <a:gd name="T28" fmla="*/ 0 w 52"/>
                <a:gd name="T29" fmla="*/ 36 h 55"/>
                <a:gd name="T30" fmla="*/ 2 w 52"/>
                <a:gd name="T31" fmla="*/ 43 h 55"/>
                <a:gd name="T32" fmla="*/ 7 w 52"/>
                <a:gd name="T33" fmla="*/ 47 h 55"/>
                <a:gd name="T34" fmla="*/ 11 w 52"/>
                <a:gd name="T35" fmla="*/ 52 h 55"/>
                <a:gd name="T36" fmla="*/ 19 w 52"/>
                <a:gd name="T37" fmla="*/ 55 h 55"/>
                <a:gd name="T38" fmla="*/ 26 w 52"/>
                <a:gd name="T39" fmla="*/ 55 h 55"/>
                <a:gd name="T40" fmla="*/ 33 w 52"/>
                <a:gd name="T41" fmla="*/ 55 h 55"/>
                <a:gd name="T42" fmla="*/ 40 w 52"/>
                <a:gd name="T43" fmla="*/ 50 h 55"/>
                <a:gd name="T44" fmla="*/ 45 w 52"/>
                <a:gd name="T45" fmla="*/ 45 h 55"/>
                <a:gd name="T46" fmla="*/ 47 w 52"/>
                <a:gd name="T47" fmla="*/ 40 h 55"/>
                <a:gd name="T48" fmla="*/ 49 w 52"/>
                <a:gd name="T49" fmla="*/ 33 h 55"/>
                <a:gd name="T50" fmla="*/ 49 w 52"/>
                <a:gd name="T51" fmla="*/ 26 h 55"/>
                <a:gd name="T52" fmla="*/ 42 w 52"/>
                <a:gd name="T53" fmla="*/ 31 h 55"/>
                <a:gd name="T54" fmla="*/ 42 w 52"/>
                <a:gd name="T55" fmla="*/ 36 h 55"/>
                <a:gd name="T56" fmla="*/ 40 w 52"/>
                <a:gd name="T57" fmla="*/ 40 h 55"/>
                <a:gd name="T58" fmla="*/ 37 w 52"/>
                <a:gd name="T59" fmla="*/ 43 h 55"/>
                <a:gd name="T60" fmla="*/ 35 w 52"/>
                <a:gd name="T61" fmla="*/ 45 h 55"/>
                <a:gd name="T62" fmla="*/ 33 w 52"/>
                <a:gd name="T63" fmla="*/ 47 h 55"/>
                <a:gd name="T64" fmla="*/ 30 w 52"/>
                <a:gd name="T65" fmla="*/ 47 h 55"/>
                <a:gd name="T66" fmla="*/ 26 w 52"/>
                <a:gd name="T67" fmla="*/ 50 h 55"/>
                <a:gd name="T68" fmla="*/ 21 w 52"/>
                <a:gd name="T69" fmla="*/ 50 h 55"/>
                <a:gd name="T70" fmla="*/ 19 w 52"/>
                <a:gd name="T71" fmla="*/ 47 h 55"/>
                <a:gd name="T72" fmla="*/ 14 w 52"/>
                <a:gd name="T73" fmla="*/ 47 h 55"/>
                <a:gd name="T74" fmla="*/ 11 w 52"/>
                <a:gd name="T75" fmla="*/ 45 h 55"/>
                <a:gd name="T76" fmla="*/ 9 w 52"/>
                <a:gd name="T77" fmla="*/ 40 h 55"/>
                <a:gd name="T78" fmla="*/ 7 w 52"/>
                <a:gd name="T79" fmla="*/ 38 h 55"/>
                <a:gd name="T80" fmla="*/ 7 w 52"/>
                <a:gd name="T81" fmla="*/ 33 h 55"/>
                <a:gd name="T82" fmla="*/ 7 w 52"/>
                <a:gd name="T83" fmla="*/ 26 h 55"/>
                <a:gd name="T84" fmla="*/ 7 w 52"/>
                <a:gd name="T85" fmla="*/ 21 h 55"/>
                <a:gd name="T86" fmla="*/ 7 w 52"/>
                <a:gd name="T87" fmla="*/ 17 h 55"/>
                <a:gd name="T88" fmla="*/ 9 w 52"/>
                <a:gd name="T89" fmla="*/ 12 h 55"/>
                <a:gd name="T90" fmla="*/ 14 w 52"/>
                <a:gd name="T91" fmla="*/ 10 h 55"/>
                <a:gd name="T92" fmla="*/ 19 w 52"/>
                <a:gd name="T93" fmla="*/ 7 h 55"/>
                <a:gd name="T94" fmla="*/ 26 w 52"/>
                <a:gd name="T95" fmla="*/ 5 h 55"/>
                <a:gd name="T96" fmla="*/ 30 w 52"/>
                <a:gd name="T97" fmla="*/ 7 h 55"/>
                <a:gd name="T98" fmla="*/ 35 w 52"/>
                <a:gd name="T99" fmla="*/ 10 h 55"/>
                <a:gd name="T100" fmla="*/ 40 w 52"/>
                <a:gd name="T101" fmla="*/ 12 h 55"/>
                <a:gd name="T102" fmla="*/ 42 w 52"/>
                <a:gd name="T103" fmla="*/ 17 h 55"/>
                <a:gd name="T104" fmla="*/ 42 w 52"/>
                <a:gd name="T105" fmla="*/ 24 h 55"/>
                <a:gd name="T106" fmla="*/ 42 w 52"/>
                <a:gd name="T107" fmla="*/ 2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5">
                  <a:moveTo>
                    <a:pt x="49" y="24"/>
                  </a:moveTo>
                  <a:lnTo>
                    <a:pt x="49" y="21"/>
                  </a:lnTo>
                  <a:lnTo>
                    <a:pt x="49" y="19"/>
                  </a:lnTo>
                  <a:lnTo>
                    <a:pt x="49" y="17"/>
                  </a:lnTo>
                  <a:lnTo>
                    <a:pt x="49" y="17"/>
                  </a:lnTo>
                  <a:lnTo>
                    <a:pt x="47" y="14"/>
                  </a:lnTo>
                  <a:lnTo>
                    <a:pt x="47" y="12"/>
                  </a:lnTo>
                  <a:lnTo>
                    <a:pt x="47" y="12"/>
                  </a:lnTo>
                  <a:lnTo>
                    <a:pt x="45" y="10"/>
                  </a:lnTo>
                  <a:lnTo>
                    <a:pt x="45" y="7"/>
                  </a:lnTo>
                  <a:lnTo>
                    <a:pt x="42" y="7"/>
                  </a:lnTo>
                  <a:lnTo>
                    <a:pt x="42" y="5"/>
                  </a:lnTo>
                  <a:lnTo>
                    <a:pt x="40" y="5"/>
                  </a:lnTo>
                  <a:lnTo>
                    <a:pt x="40" y="5"/>
                  </a:lnTo>
                  <a:lnTo>
                    <a:pt x="37" y="3"/>
                  </a:lnTo>
                  <a:lnTo>
                    <a:pt x="37" y="3"/>
                  </a:lnTo>
                  <a:lnTo>
                    <a:pt x="35" y="3"/>
                  </a:lnTo>
                  <a:lnTo>
                    <a:pt x="33" y="0"/>
                  </a:lnTo>
                  <a:lnTo>
                    <a:pt x="30" y="0"/>
                  </a:lnTo>
                  <a:lnTo>
                    <a:pt x="30" y="0"/>
                  </a:lnTo>
                  <a:lnTo>
                    <a:pt x="28" y="0"/>
                  </a:lnTo>
                  <a:lnTo>
                    <a:pt x="26" y="0"/>
                  </a:lnTo>
                  <a:lnTo>
                    <a:pt x="26" y="0"/>
                  </a:lnTo>
                  <a:lnTo>
                    <a:pt x="23" y="0"/>
                  </a:lnTo>
                  <a:lnTo>
                    <a:pt x="21" y="0"/>
                  </a:lnTo>
                  <a:lnTo>
                    <a:pt x="21" y="0"/>
                  </a:lnTo>
                  <a:lnTo>
                    <a:pt x="19" y="0"/>
                  </a:lnTo>
                  <a:lnTo>
                    <a:pt x="19" y="0"/>
                  </a:lnTo>
                  <a:lnTo>
                    <a:pt x="16" y="0"/>
                  </a:lnTo>
                  <a:lnTo>
                    <a:pt x="16" y="0"/>
                  </a:lnTo>
                  <a:lnTo>
                    <a:pt x="14" y="0"/>
                  </a:lnTo>
                  <a:lnTo>
                    <a:pt x="14" y="3"/>
                  </a:lnTo>
                  <a:lnTo>
                    <a:pt x="11" y="3"/>
                  </a:lnTo>
                  <a:lnTo>
                    <a:pt x="11" y="3"/>
                  </a:lnTo>
                  <a:lnTo>
                    <a:pt x="9" y="3"/>
                  </a:lnTo>
                  <a:lnTo>
                    <a:pt x="9" y="5"/>
                  </a:lnTo>
                  <a:lnTo>
                    <a:pt x="9" y="5"/>
                  </a:lnTo>
                  <a:lnTo>
                    <a:pt x="7" y="5"/>
                  </a:lnTo>
                  <a:lnTo>
                    <a:pt x="7" y="7"/>
                  </a:lnTo>
                  <a:lnTo>
                    <a:pt x="4" y="7"/>
                  </a:lnTo>
                  <a:lnTo>
                    <a:pt x="4" y="10"/>
                  </a:lnTo>
                  <a:lnTo>
                    <a:pt x="4" y="10"/>
                  </a:lnTo>
                  <a:lnTo>
                    <a:pt x="2" y="12"/>
                  </a:lnTo>
                  <a:lnTo>
                    <a:pt x="2" y="12"/>
                  </a:lnTo>
                  <a:lnTo>
                    <a:pt x="2" y="14"/>
                  </a:lnTo>
                  <a:lnTo>
                    <a:pt x="2" y="14"/>
                  </a:lnTo>
                  <a:lnTo>
                    <a:pt x="0" y="17"/>
                  </a:lnTo>
                  <a:lnTo>
                    <a:pt x="0" y="17"/>
                  </a:lnTo>
                  <a:lnTo>
                    <a:pt x="0" y="19"/>
                  </a:lnTo>
                  <a:lnTo>
                    <a:pt x="0" y="19"/>
                  </a:lnTo>
                  <a:lnTo>
                    <a:pt x="0" y="21"/>
                  </a:lnTo>
                  <a:lnTo>
                    <a:pt x="0" y="24"/>
                  </a:lnTo>
                  <a:lnTo>
                    <a:pt x="0" y="24"/>
                  </a:lnTo>
                  <a:lnTo>
                    <a:pt x="0" y="26"/>
                  </a:lnTo>
                  <a:lnTo>
                    <a:pt x="0" y="29"/>
                  </a:lnTo>
                  <a:lnTo>
                    <a:pt x="0" y="29"/>
                  </a:lnTo>
                  <a:lnTo>
                    <a:pt x="0" y="31"/>
                  </a:lnTo>
                  <a:lnTo>
                    <a:pt x="0" y="33"/>
                  </a:lnTo>
                  <a:lnTo>
                    <a:pt x="0" y="36"/>
                  </a:lnTo>
                  <a:lnTo>
                    <a:pt x="0" y="36"/>
                  </a:lnTo>
                  <a:lnTo>
                    <a:pt x="0" y="38"/>
                  </a:lnTo>
                  <a:lnTo>
                    <a:pt x="2" y="40"/>
                  </a:lnTo>
                  <a:lnTo>
                    <a:pt x="2" y="40"/>
                  </a:lnTo>
                  <a:lnTo>
                    <a:pt x="2" y="43"/>
                  </a:lnTo>
                  <a:lnTo>
                    <a:pt x="4" y="45"/>
                  </a:lnTo>
                  <a:lnTo>
                    <a:pt x="4" y="45"/>
                  </a:lnTo>
                  <a:lnTo>
                    <a:pt x="7" y="47"/>
                  </a:lnTo>
                  <a:lnTo>
                    <a:pt x="7" y="47"/>
                  </a:lnTo>
                  <a:lnTo>
                    <a:pt x="9" y="50"/>
                  </a:lnTo>
                  <a:lnTo>
                    <a:pt x="9" y="50"/>
                  </a:lnTo>
                  <a:lnTo>
                    <a:pt x="11" y="52"/>
                  </a:lnTo>
                  <a:lnTo>
                    <a:pt x="11" y="52"/>
                  </a:lnTo>
                  <a:lnTo>
                    <a:pt x="14" y="52"/>
                  </a:lnTo>
                  <a:lnTo>
                    <a:pt x="16" y="55"/>
                  </a:lnTo>
                  <a:lnTo>
                    <a:pt x="19" y="55"/>
                  </a:lnTo>
                  <a:lnTo>
                    <a:pt x="19" y="55"/>
                  </a:lnTo>
                  <a:lnTo>
                    <a:pt x="21" y="55"/>
                  </a:lnTo>
                  <a:lnTo>
                    <a:pt x="23" y="55"/>
                  </a:lnTo>
                  <a:lnTo>
                    <a:pt x="26" y="55"/>
                  </a:lnTo>
                  <a:lnTo>
                    <a:pt x="26" y="55"/>
                  </a:lnTo>
                  <a:lnTo>
                    <a:pt x="28" y="55"/>
                  </a:lnTo>
                  <a:lnTo>
                    <a:pt x="30" y="55"/>
                  </a:lnTo>
                  <a:lnTo>
                    <a:pt x="30" y="55"/>
                  </a:lnTo>
                  <a:lnTo>
                    <a:pt x="33" y="55"/>
                  </a:lnTo>
                  <a:lnTo>
                    <a:pt x="35" y="52"/>
                  </a:lnTo>
                  <a:lnTo>
                    <a:pt x="35" y="52"/>
                  </a:lnTo>
                  <a:lnTo>
                    <a:pt x="37" y="52"/>
                  </a:lnTo>
                  <a:lnTo>
                    <a:pt x="40" y="50"/>
                  </a:lnTo>
                  <a:lnTo>
                    <a:pt x="40" y="50"/>
                  </a:lnTo>
                  <a:lnTo>
                    <a:pt x="42" y="50"/>
                  </a:lnTo>
                  <a:lnTo>
                    <a:pt x="42" y="47"/>
                  </a:lnTo>
                  <a:lnTo>
                    <a:pt x="45" y="45"/>
                  </a:lnTo>
                  <a:lnTo>
                    <a:pt x="45" y="45"/>
                  </a:lnTo>
                  <a:lnTo>
                    <a:pt x="47" y="43"/>
                  </a:lnTo>
                  <a:lnTo>
                    <a:pt x="47" y="43"/>
                  </a:lnTo>
                  <a:lnTo>
                    <a:pt x="47" y="40"/>
                  </a:lnTo>
                  <a:lnTo>
                    <a:pt x="49" y="38"/>
                  </a:lnTo>
                  <a:lnTo>
                    <a:pt x="49" y="36"/>
                  </a:lnTo>
                  <a:lnTo>
                    <a:pt x="49" y="36"/>
                  </a:lnTo>
                  <a:lnTo>
                    <a:pt x="49" y="33"/>
                  </a:lnTo>
                  <a:lnTo>
                    <a:pt x="49" y="31"/>
                  </a:lnTo>
                  <a:lnTo>
                    <a:pt x="49" y="29"/>
                  </a:lnTo>
                  <a:lnTo>
                    <a:pt x="52" y="26"/>
                  </a:lnTo>
                  <a:lnTo>
                    <a:pt x="49" y="26"/>
                  </a:lnTo>
                  <a:lnTo>
                    <a:pt x="49" y="24"/>
                  </a:lnTo>
                  <a:close/>
                  <a:moveTo>
                    <a:pt x="42" y="29"/>
                  </a:moveTo>
                  <a:lnTo>
                    <a:pt x="42" y="31"/>
                  </a:lnTo>
                  <a:lnTo>
                    <a:pt x="42" y="31"/>
                  </a:lnTo>
                  <a:lnTo>
                    <a:pt x="42" y="33"/>
                  </a:lnTo>
                  <a:lnTo>
                    <a:pt x="42" y="33"/>
                  </a:lnTo>
                  <a:lnTo>
                    <a:pt x="42" y="36"/>
                  </a:lnTo>
                  <a:lnTo>
                    <a:pt x="42" y="36"/>
                  </a:lnTo>
                  <a:lnTo>
                    <a:pt x="42" y="36"/>
                  </a:lnTo>
                  <a:lnTo>
                    <a:pt x="42" y="38"/>
                  </a:lnTo>
                  <a:lnTo>
                    <a:pt x="40" y="38"/>
                  </a:lnTo>
                  <a:lnTo>
                    <a:pt x="40" y="40"/>
                  </a:lnTo>
                  <a:lnTo>
                    <a:pt x="40" y="40"/>
                  </a:lnTo>
                  <a:lnTo>
                    <a:pt x="40" y="40"/>
                  </a:lnTo>
                  <a:lnTo>
                    <a:pt x="40" y="43"/>
                  </a:lnTo>
                  <a:lnTo>
                    <a:pt x="37" y="43"/>
                  </a:lnTo>
                  <a:lnTo>
                    <a:pt x="37" y="43"/>
                  </a:lnTo>
                  <a:lnTo>
                    <a:pt x="37" y="45"/>
                  </a:lnTo>
                  <a:lnTo>
                    <a:pt x="35" y="45"/>
                  </a:lnTo>
                  <a:lnTo>
                    <a:pt x="35" y="45"/>
                  </a:lnTo>
                  <a:lnTo>
                    <a:pt x="35" y="45"/>
                  </a:lnTo>
                  <a:lnTo>
                    <a:pt x="35" y="47"/>
                  </a:lnTo>
                  <a:lnTo>
                    <a:pt x="33" y="47"/>
                  </a:lnTo>
                  <a:lnTo>
                    <a:pt x="33" y="47"/>
                  </a:lnTo>
                  <a:lnTo>
                    <a:pt x="33" y="47"/>
                  </a:lnTo>
                  <a:lnTo>
                    <a:pt x="30" y="47"/>
                  </a:lnTo>
                  <a:lnTo>
                    <a:pt x="30" y="47"/>
                  </a:lnTo>
                  <a:lnTo>
                    <a:pt x="30" y="47"/>
                  </a:lnTo>
                  <a:lnTo>
                    <a:pt x="28" y="47"/>
                  </a:lnTo>
                  <a:lnTo>
                    <a:pt x="28" y="50"/>
                  </a:lnTo>
                  <a:lnTo>
                    <a:pt x="26" y="50"/>
                  </a:lnTo>
                  <a:lnTo>
                    <a:pt x="26" y="50"/>
                  </a:lnTo>
                  <a:lnTo>
                    <a:pt x="26" y="50"/>
                  </a:lnTo>
                  <a:lnTo>
                    <a:pt x="23" y="50"/>
                  </a:lnTo>
                  <a:lnTo>
                    <a:pt x="23" y="50"/>
                  </a:lnTo>
                  <a:lnTo>
                    <a:pt x="21" y="50"/>
                  </a:lnTo>
                  <a:lnTo>
                    <a:pt x="21" y="47"/>
                  </a:lnTo>
                  <a:lnTo>
                    <a:pt x="21" y="47"/>
                  </a:lnTo>
                  <a:lnTo>
                    <a:pt x="19" y="47"/>
                  </a:lnTo>
                  <a:lnTo>
                    <a:pt x="19" y="47"/>
                  </a:lnTo>
                  <a:lnTo>
                    <a:pt x="16" y="47"/>
                  </a:lnTo>
                  <a:lnTo>
                    <a:pt x="16" y="47"/>
                  </a:lnTo>
                  <a:lnTo>
                    <a:pt x="16" y="47"/>
                  </a:lnTo>
                  <a:lnTo>
                    <a:pt x="14" y="47"/>
                  </a:lnTo>
                  <a:lnTo>
                    <a:pt x="14" y="45"/>
                  </a:lnTo>
                  <a:lnTo>
                    <a:pt x="14" y="45"/>
                  </a:lnTo>
                  <a:lnTo>
                    <a:pt x="11" y="45"/>
                  </a:lnTo>
                  <a:lnTo>
                    <a:pt x="11" y="45"/>
                  </a:lnTo>
                  <a:lnTo>
                    <a:pt x="11" y="43"/>
                  </a:lnTo>
                  <a:lnTo>
                    <a:pt x="11" y="43"/>
                  </a:lnTo>
                  <a:lnTo>
                    <a:pt x="9" y="43"/>
                  </a:lnTo>
                  <a:lnTo>
                    <a:pt x="9" y="40"/>
                  </a:lnTo>
                  <a:lnTo>
                    <a:pt x="9" y="40"/>
                  </a:lnTo>
                  <a:lnTo>
                    <a:pt x="9" y="40"/>
                  </a:lnTo>
                  <a:lnTo>
                    <a:pt x="9" y="38"/>
                  </a:lnTo>
                  <a:lnTo>
                    <a:pt x="7" y="38"/>
                  </a:lnTo>
                  <a:lnTo>
                    <a:pt x="7" y="36"/>
                  </a:lnTo>
                  <a:lnTo>
                    <a:pt x="7" y="36"/>
                  </a:lnTo>
                  <a:lnTo>
                    <a:pt x="7" y="36"/>
                  </a:lnTo>
                  <a:lnTo>
                    <a:pt x="7" y="33"/>
                  </a:lnTo>
                  <a:lnTo>
                    <a:pt x="7" y="33"/>
                  </a:lnTo>
                  <a:lnTo>
                    <a:pt x="7" y="31"/>
                  </a:lnTo>
                  <a:lnTo>
                    <a:pt x="7" y="29"/>
                  </a:lnTo>
                  <a:lnTo>
                    <a:pt x="7" y="26"/>
                  </a:lnTo>
                  <a:lnTo>
                    <a:pt x="7" y="24"/>
                  </a:lnTo>
                  <a:lnTo>
                    <a:pt x="7" y="24"/>
                  </a:lnTo>
                  <a:lnTo>
                    <a:pt x="7" y="21"/>
                  </a:lnTo>
                  <a:lnTo>
                    <a:pt x="7" y="21"/>
                  </a:lnTo>
                  <a:lnTo>
                    <a:pt x="7" y="19"/>
                  </a:lnTo>
                  <a:lnTo>
                    <a:pt x="7" y="19"/>
                  </a:lnTo>
                  <a:lnTo>
                    <a:pt x="7" y="17"/>
                  </a:lnTo>
                  <a:lnTo>
                    <a:pt x="7" y="17"/>
                  </a:lnTo>
                  <a:lnTo>
                    <a:pt x="9" y="14"/>
                  </a:lnTo>
                  <a:lnTo>
                    <a:pt x="9" y="14"/>
                  </a:lnTo>
                  <a:lnTo>
                    <a:pt x="9" y="14"/>
                  </a:lnTo>
                  <a:lnTo>
                    <a:pt x="9" y="12"/>
                  </a:lnTo>
                  <a:lnTo>
                    <a:pt x="11" y="12"/>
                  </a:lnTo>
                  <a:lnTo>
                    <a:pt x="11" y="12"/>
                  </a:lnTo>
                  <a:lnTo>
                    <a:pt x="11" y="10"/>
                  </a:lnTo>
                  <a:lnTo>
                    <a:pt x="14" y="10"/>
                  </a:lnTo>
                  <a:lnTo>
                    <a:pt x="14" y="10"/>
                  </a:lnTo>
                  <a:lnTo>
                    <a:pt x="16" y="7"/>
                  </a:lnTo>
                  <a:lnTo>
                    <a:pt x="19" y="7"/>
                  </a:lnTo>
                  <a:lnTo>
                    <a:pt x="19" y="7"/>
                  </a:lnTo>
                  <a:lnTo>
                    <a:pt x="21" y="5"/>
                  </a:lnTo>
                  <a:lnTo>
                    <a:pt x="23" y="5"/>
                  </a:lnTo>
                  <a:lnTo>
                    <a:pt x="26" y="5"/>
                  </a:lnTo>
                  <a:lnTo>
                    <a:pt x="26" y="5"/>
                  </a:lnTo>
                  <a:lnTo>
                    <a:pt x="28" y="5"/>
                  </a:lnTo>
                  <a:lnTo>
                    <a:pt x="28" y="5"/>
                  </a:lnTo>
                  <a:lnTo>
                    <a:pt x="30" y="7"/>
                  </a:lnTo>
                  <a:lnTo>
                    <a:pt x="30" y="7"/>
                  </a:lnTo>
                  <a:lnTo>
                    <a:pt x="33" y="7"/>
                  </a:lnTo>
                  <a:lnTo>
                    <a:pt x="33" y="7"/>
                  </a:lnTo>
                  <a:lnTo>
                    <a:pt x="35" y="7"/>
                  </a:lnTo>
                  <a:lnTo>
                    <a:pt x="35" y="10"/>
                  </a:lnTo>
                  <a:lnTo>
                    <a:pt x="35" y="10"/>
                  </a:lnTo>
                  <a:lnTo>
                    <a:pt x="37" y="10"/>
                  </a:lnTo>
                  <a:lnTo>
                    <a:pt x="37" y="12"/>
                  </a:lnTo>
                  <a:lnTo>
                    <a:pt x="40" y="12"/>
                  </a:lnTo>
                  <a:lnTo>
                    <a:pt x="40" y="14"/>
                  </a:lnTo>
                  <a:lnTo>
                    <a:pt x="40" y="14"/>
                  </a:lnTo>
                  <a:lnTo>
                    <a:pt x="40" y="17"/>
                  </a:lnTo>
                  <a:lnTo>
                    <a:pt x="42" y="17"/>
                  </a:lnTo>
                  <a:lnTo>
                    <a:pt x="42" y="19"/>
                  </a:lnTo>
                  <a:lnTo>
                    <a:pt x="42" y="19"/>
                  </a:lnTo>
                  <a:lnTo>
                    <a:pt x="42" y="21"/>
                  </a:lnTo>
                  <a:lnTo>
                    <a:pt x="42" y="24"/>
                  </a:lnTo>
                  <a:lnTo>
                    <a:pt x="42" y="24"/>
                  </a:lnTo>
                  <a:lnTo>
                    <a:pt x="42" y="26"/>
                  </a:lnTo>
                  <a:lnTo>
                    <a:pt x="42" y="26"/>
                  </a:lnTo>
                  <a:lnTo>
                    <a:pt x="42"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15"/>
            <p:cNvSpPr>
              <a:spLocks/>
            </p:cNvSpPr>
            <p:nvPr/>
          </p:nvSpPr>
          <p:spPr bwMode="auto">
            <a:xfrm>
              <a:off x="3053" y="1759"/>
              <a:ext cx="50" cy="55"/>
            </a:xfrm>
            <a:custGeom>
              <a:avLst/>
              <a:gdLst>
                <a:gd name="T0" fmla="*/ 31 w 50"/>
                <a:gd name="T1" fmla="*/ 17 h 55"/>
                <a:gd name="T2" fmla="*/ 29 w 50"/>
                <a:gd name="T3" fmla="*/ 19 h 55"/>
                <a:gd name="T4" fmla="*/ 29 w 50"/>
                <a:gd name="T5" fmla="*/ 21 h 55"/>
                <a:gd name="T6" fmla="*/ 26 w 50"/>
                <a:gd name="T7" fmla="*/ 24 h 55"/>
                <a:gd name="T8" fmla="*/ 24 w 50"/>
                <a:gd name="T9" fmla="*/ 26 h 55"/>
                <a:gd name="T10" fmla="*/ 24 w 50"/>
                <a:gd name="T11" fmla="*/ 24 h 55"/>
                <a:gd name="T12" fmla="*/ 22 w 50"/>
                <a:gd name="T13" fmla="*/ 21 h 55"/>
                <a:gd name="T14" fmla="*/ 22 w 50"/>
                <a:gd name="T15" fmla="*/ 19 h 55"/>
                <a:gd name="T16" fmla="*/ 19 w 50"/>
                <a:gd name="T17" fmla="*/ 17 h 55"/>
                <a:gd name="T18" fmla="*/ 10 w 50"/>
                <a:gd name="T19" fmla="*/ 0 h 55"/>
                <a:gd name="T20" fmla="*/ 0 w 50"/>
                <a:gd name="T21" fmla="*/ 0 h 55"/>
                <a:gd name="T22" fmla="*/ 22 w 50"/>
                <a:gd name="T23" fmla="*/ 31 h 55"/>
                <a:gd name="T24" fmla="*/ 22 w 50"/>
                <a:gd name="T25" fmla="*/ 55 h 55"/>
                <a:gd name="T26" fmla="*/ 29 w 50"/>
                <a:gd name="T27" fmla="*/ 55 h 55"/>
                <a:gd name="T28" fmla="*/ 29 w 50"/>
                <a:gd name="T29" fmla="*/ 31 h 55"/>
                <a:gd name="T30" fmla="*/ 50 w 50"/>
                <a:gd name="T31" fmla="*/ 0 h 55"/>
                <a:gd name="T32" fmla="*/ 40 w 50"/>
                <a:gd name="T33" fmla="*/ 0 h 55"/>
                <a:gd name="T34" fmla="*/ 31 w 50"/>
                <a:gd name="T35"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5">
                  <a:moveTo>
                    <a:pt x="31" y="17"/>
                  </a:moveTo>
                  <a:lnTo>
                    <a:pt x="29" y="19"/>
                  </a:lnTo>
                  <a:lnTo>
                    <a:pt x="29" y="21"/>
                  </a:lnTo>
                  <a:lnTo>
                    <a:pt x="26" y="24"/>
                  </a:lnTo>
                  <a:lnTo>
                    <a:pt x="24" y="26"/>
                  </a:lnTo>
                  <a:lnTo>
                    <a:pt x="24" y="24"/>
                  </a:lnTo>
                  <a:lnTo>
                    <a:pt x="22" y="21"/>
                  </a:lnTo>
                  <a:lnTo>
                    <a:pt x="22" y="19"/>
                  </a:lnTo>
                  <a:lnTo>
                    <a:pt x="19" y="17"/>
                  </a:lnTo>
                  <a:lnTo>
                    <a:pt x="10" y="0"/>
                  </a:lnTo>
                  <a:lnTo>
                    <a:pt x="0" y="0"/>
                  </a:lnTo>
                  <a:lnTo>
                    <a:pt x="22" y="31"/>
                  </a:lnTo>
                  <a:lnTo>
                    <a:pt x="22" y="55"/>
                  </a:lnTo>
                  <a:lnTo>
                    <a:pt x="29" y="55"/>
                  </a:lnTo>
                  <a:lnTo>
                    <a:pt x="29" y="31"/>
                  </a:lnTo>
                  <a:lnTo>
                    <a:pt x="50" y="0"/>
                  </a:lnTo>
                  <a:lnTo>
                    <a:pt x="40" y="0"/>
                  </a:lnTo>
                  <a:lnTo>
                    <a:pt x="3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16"/>
            <p:cNvSpPr>
              <a:spLocks noEditPoints="1"/>
            </p:cNvSpPr>
            <p:nvPr/>
          </p:nvSpPr>
          <p:spPr bwMode="auto">
            <a:xfrm>
              <a:off x="3259" y="1508"/>
              <a:ext cx="260" cy="213"/>
            </a:xfrm>
            <a:custGeom>
              <a:avLst/>
              <a:gdLst>
                <a:gd name="T0" fmla="*/ 257 w 260"/>
                <a:gd name="T1" fmla="*/ 38 h 213"/>
                <a:gd name="T2" fmla="*/ 248 w 260"/>
                <a:gd name="T3" fmla="*/ 22 h 213"/>
                <a:gd name="T4" fmla="*/ 234 w 260"/>
                <a:gd name="T5" fmla="*/ 10 h 213"/>
                <a:gd name="T6" fmla="*/ 215 w 260"/>
                <a:gd name="T7" fmla="*/ 3 h 213"/>
                <a:gd name="T8" fmla="*/ 163 w 260"/>
                <a:gd name="T9" fmla="*/ 0 h 213"/>
                <a:gd name="T10" fmla="*/ 123 w 260"/>
                <a:gd name="T11" fmla="*/ 3 h 213"/>
                <a:gd name="T12" fmla="*/ 109 w 260"/>
                <a:gd name="T13" fmla="*/ 5 h 213"/>
                <a:gd name="T14" fmla="*/ 90 w 260"/>
                <a:gd name="T15" fmla="*/ 12 h 213"/>
                <a:gd name="T16" fmla="*/ 66 w 260"/>
                <a:gd name="T17" fmla="*/ 29 h 213"/>
                <a:gd name="T18" fmla="*/ 45 w 260"/>
                <a:gd name="T19" fmla="*/ 50 h 213"/>
                <a:gd name="T20" fmla="*/ 111 w 260"/>
                <a:gd name="T21" fmla="*/ 69 h 213"/>
                <a:gd name="T22" fmla="*/ 125 w 260"/>
                <a:gd name="T23" fmla="*/ 57 h 213"/>
                <a:gd name="T24" fmla="*/ 137 w 260"/>
                <a:gd name="T25" fmla="*/ 50 h 213"/>
                <a:gd name="T26" fmla="*/ 153 w 260"/>
                <a:gd name="T27" fmla="*/ 48 h 213"/>
                <a:gd name="T28" fmla="*/ 172 w 260"/>
                <a:gd name="T29" fmla="*/ 50 h 213"/>
                <a:gd name="T30" fmla="*/ 179 w 260"/>
                <a:gd name="T31" fmla="*/ 57 h 213"/>
                <a:gd name="T32" fmla="*/ 179 w 260"/>
                <a:gd name="T33" fmla="*/ 67 h 213"/>
                <a:gd name="T34" fmla="*/ 165 w 260"/>
                <a:gd name="T35" fmla="*/ 76 h 213"/>
                <a:gd name="T36" fmla="*/ 139 w 260"/>
                <a:gd name="T37" fmla="*/ 83 h 213"/>
                <a:gd name="T38" fmla="*/ 111 w 260"/>
                <a:gd name="T39" fmla="*/ 90 h 213"/>
                <a:gd name="T40" fmla="*/ 71 w 260"/>
                <a:gd name="T41" fmla="*/ 97 h 213"/>
                <a:gd name="T42" fmla="*/ 42 w 260"/>
                <a:gd name="T43" fmla="*/ 107 h 213"/>
                <a:gd name="T44" fmla="*/ 21 w 260"/>
                <a:gd name="T45" fmla="*/ 121 h 213"/>
                <a:gd name="T46" fmla="*/ 7 w 260"/>
                <a:gd name="T47" fmla="*/ 140 h 213"/>
                <a:gd name="T48" fmla="*/ 0 w 260"/>
                <a:gd name="T49" fmla="*/ 159 h 213"/>
                <a:gd name="T50" fmla="*/ 0 w 260"/>
                <a:gd name="T51" fmla="*/ 173 h 213"/>
                <a:gd name="T52" fmla="*/ 5 w 260"/>
                <a:gd name="T53" fmla="*/ 187 h 213"/>
                <a:gd name="T54" fmla="*/ 12 w 260"/>
                <a:gd name="T55" fmla="*/ 199 h 213"/>
                <a:gd name="T56" fmla="*/ 21 w 260"/>
                <a:gd name="T57" fmla="*/ 206 h 213"/>
                <a:gd name="T58" fmla="*/ 33 w 260"/>
                <a:gd name="T59" fmla="*/ 211 h 213"/>
                <a:gd name="T60" fmla="*/ 47 w 260"/>
                <a:gd name="T61" fmla="*/ 213 h 213"/>
                <a:gd name="T62" fmla="*/ 71 w 260"/>
                <a:gd name="T63" fmla="*/ 213 h 213"/>
                <a:gd name="T64" fmla="*/ 97 w 260"/>
                <a:gd name="T65" fmla="*/ 209 h 213"/>
                <a:gd name="T66" fmla="*/ 116 w 260"/>
                <a:gd name="T67" fmla="*/ 201 h 213"/>
                <a:gd name="T68" fmla="*/ 135 w 260"/>
                <a:gd name="T69" fmla="*/ 192 h 213"/>
                <a:gd name="T70" fmla="*/ 144 w 260"/>
                <a:gd name="T71" fmla="*/ 190 h 213"/>
                <a:gd name="T72" fmla="*/ 144 w 260"/>
                <a:gd name="T73" fmla="*/ 201 h 213"/>
                <a:gd name="T74" fmla="*/ 201 w 260"/>
                <a:gd name="T75" fmla="*/ 209 h 213"/>
                <a:gd name="T76" fmla="*/ 222 w 260"/>
                <a:gd name="T77" fmla="*/ 201 h 213"/>
                <a:gd name="T78" fmla="*/ 222 w 260"/>
                <a:gd name="T79" fmla="*/ 192 h 213"/>
                <a:gd name="T80" fmla="*/ 246 w 260"/>
                <a:gd name="T81" fmla="*/ 116 h 213"/>
                <a:gd name="T82" fmla="*/ 260 w 260"/>
                <a:gd name="T83" fmla="*/ 74 h 213"/>
                <a:gd name="T84" fmla="*/ 260 w 260"/>
                <a:gd name="T85" fmla="*/ 57 h 213"/>
                <a:gd name="T86" fmla="*/ 153 w 260"/>
                <a:gd name="T87" fmla="*/ 140 h 213"/>
                <a:gd name="T88" fmla="*/ 146 w 260"/>
                <a:gd name="T89" fmla="*/ 149 h 213"/>
                <a:gd name="T90" fmla="*/ 137 w 260"/>
                <a:gd name="T91" fmla="*/ 159 h 213"/>
                <a:gd name="T92" fmla="*/ 125 w 260"/>
                <a:gd name="T93" fmla="*/ 164 h 213"/>
                <a:gd name="T94" fmla="*/ 106 w 260"/>
                <a:gd name="T95" fmla="*/ 168 h 213"/>
                <a:gd name="T96" fmla="*/ 92 w 260"/>
                <a:gd name="T97" fmla="*/ 168 h 213"/>
                <a:gd name="T98" fmla="*/ 85 w 260"/>
                <a:gd name="T99" fmla="*/ 164 h 213"/>
                <a:gd name="T100" fmla="*/ 80 w 260"/>
                <a:gd name="T101" fmla="*/ 157 h 213"/>
                <a:gd name="T102" fmla="*/ 83 w 260"/>
                <a:gd name="T103" fmla="*/ 149 h 213"/>
                <a:gd name="T104" fmla="*/ 87 w 260"/>
                <a:gd name="T105" fmla="*/ 140 h 213"/>
                <a:gd name="T106" fmla="*/ 106 w 260"/>
                <a:gd name="T107" fmla="*/ 128 h 213"/>
                <a:gd name="T108" fmla="*/ 127 w 260"/>
                <a:gd name="T109" fmla="*/ 121 h 213"/>
                <a:gd name="T110" fmla="*/ 165 w 260"/>
                <a:gd name="T111" fmla="*/ 1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0" h="213">
                  <a:moveTo>
                    <a:pt x="260" y="55"/>
                  </a:moveTo>
                  <a:lnTo>
                    <a:pt x="260" y="52"/>
                  </a:lnTo>
                  <a:lnTo>
                    <a:pt x="260" y="50"/>
                  </a:lnTo>
                  <a:lnTo>
                    <a:pt x="260" y="48"/>
                  </a:lnTo>
                  <a:lnTo>
                    <a:pt x="260" y="45"/>
                  </a:lnTo>
                  <a:lnTo>
                    <a:pt x="260" y="43"/>
                  </a:lnTo>
                  <a:lnTo>
                    <a:pt x="257" y="41"/>
                  </a:lnTo>
                  <a:lnTo>
                    <a:pt x="257" y="38"/>
                  </a:lnTo>
                  <a:lnTo>
                    <a:pt x="257" y="36"/>
                  </a:lnTo>
                  <a:lnTo>
                    <a:pt x="255" y="34"/>
                  </a:lnTo>
                  <a:lnTo>
                    <a:pt x="255" y="31"/>
                  </a:lnTo>
                  <a:lnTo>
                    <a:pt x="253" y="29"/>
                  </a:lnTo>
                  <a:lnTo>
                    <a:pt x="253" y="26"/>
                  </a:lnTo>
                  <a:lnTo>
                    <a:pt x="250" y="24"/>
                  </a:lnTo>
                  <a:lnTo>
                    <a:pt x="248" y="22"/>
                  </a:lnTo>
                  <a:lnTo>
                    <a:pt x="248" y="22"/>
                  </a:lnTo>
                  <a:lnTo>
                    <a:pt x="246" y="19"/>
                  </a:lnTo>
                  <a:lnTo>
                    <a:pt x="243" y="17"/>
                  </a:lnTo>
                  <a:lnTo>
                    <a:pt x="243" y="15"/>
                  </a:lnTo>
                  <a:lnTo>
                    <a:pt x="241" y="15"/>
                  </a:lnTo>
                  <a:lnTo>
                    <a:pt x="239" y="12"/>
                  </a:lnTo>
                  <a:lnTo>
                    <a:pt x="236" y="12"/>
                  </a:lnTo>
                  <a:lnTo>
                    <a:pt x="234" y="10"/>
                  </a:lnTo>
                  <a:lnTo>
                    <a:pt x="234" y="10"/>
                  </a:lnTo>
                  <a:lnTo>
                    <a:pt x="231" y="8"/>
                  </a:lnTo>
                  <a:lnTo>
                    <a:pt x="229" y="8"/>
                  </a:lnTo>
                  <a:lnTo>
                    <a:pt x="227" y="5"/>
                  </a:lnTo>
                  <a:lnTo>
                    <a:pt x="224" y="5"/>
                  </a:lnTo>
                  <a:lnTo>
                    <a:pt x="222" y="5"/>
                  </a:lnTo>
                  <a:lnTo>
                    <a:pt x="220" y="3"/>
                  </a:lnTo>
                  <a:lnTo>
                    <a:pt x="217" y="3"/>
                  </a:lnTo>
                  <a:lnTo>
                    <a:pt x="215" y="3"/>
                  </a:lnTo>
                  <a:lnTo>
                    <a:pt x="208" y="3"/>
                  </a:lnTo>
                  <a:lnTo>
                    <a:pt x="203" y="3"/>
                  </a:lnTo>
                  <a:lnTo>
                    <a:pt x="198" y="0"/>
                  </a:lnTo>
                  <a:lnTo>
                    <a:pt x="191" y="0"/>
                  </a:lnTo>
                  <a:lnTo>
                    <a:pt x="184" y="0"/>
                  </a:lnTo>
                  <a:lnTo>
                    <a:pt x="177" y="0"/>
                  </a:lnTo>
                  <a:lnTo>
                    <a:pt x="170" y="0"/>
                  </a:lnTo>
                  <a:lnTo>
                    <a:pt x="163" y="0"/>
                  </a:lnTo>
                  <a:lnTo>
                    <a:pt x="158" y="0"/>
                  </a:lnTo>
                  <a:lnTo>
                    <a:pt x="153" y="0"/>
                  </a:lnTo>
                  <a:lnTo>
                    <a:pt x="149" y="0"/>
                  </a:lnTo>
                  <a:lnTo>
                    <a:pt x="144" y="0"/>
                  </a:lnTo>
                  <a:lnTo>
                    <a:pt x="139" y="0"/>
                  </a:lnTo>
                  <a:lnTo>
                    <a:pt x="132" y="0"/>
                  </a:lnTo>
                  <a:lnTo>
                    <a:pt x="127" y="3"/>
                  </a:lnTo>
                  <a:lnTo>
                    <a:pt x="123" y="3"/>
                  </a:lnTo>
                  <a:lnTo>
                    <a:pt x="123" y="3"/>
                  </a:lnTo>
                  <a:lnTo>
                    <a:pt x="123" y="3"/>
                  </a:lnTo>
                  <a:lnTo>
                    <a:pt x="120" y="3"/>
                  </a:lnTo>
                  <a:lnTo>
                    <a:pt x="118" y="3"/>
                  </a:lnTo>
                  <a:lnTo>
                    <a:pt x="116" y="3"/>
                  </a:lnTo>
                  <a:lnTo>
                    <a:pt x="113" y="5"/>
                  </a:lnTo>
                  <a:lnTo>
                    <a:pt x="111" y="5"/>
                  </a:lnTo>
                  <a:lnTo>
                    <a:pt x="109" y="5"/>
                  </a:lnTo>
                  <a:lnTo>
                    <a:pt x="106" y="5"/>
                  </a:lnTo>
                  <a:lnTo>
                    <a:pt x="104" y="8"/>
                  </a:lnTo>
                  <a:lnTo>
                    <a:pt x="101" y="8"/>
                  </a:lnTo>
                  <a:lnTo>
                    <a:pt x="99" y="8"/>
                  </a:lnTo>
                  <a:lnTo>
                    <a:pt x="97" y="10"/>
                  </a:lnTo>
                  <a:lnTo>
                    <a:pt x="94" y="10"/>
                  </a:lnTo>
                  <a:lnTo>
                    <a:pt x="92" y="12"/>
                  </a:lnTo>
                  <a:lnTo>
                    <a:pt x="90" y="12"/>
                  </a:lnTo>
                  <a:lnTo>
                    <a:pt x="90" y="12"/>
                  </a:lnTo>
                  <a:lnTo>
                    <a:pt x="87" y="15"/>
                  </a:lnTo>
                  <a:lnTo>
                    <a:pt x="83" y="17"/>
                  </a:lnTo>
                  <a:lnTo>
                    <a:pt x="80" y="17"/>
                  </a:lnTo>
                  <a:lnTo>
                    <a:pt x="75" y="19"/>
                  </a:lnTo>
                  <a:lnTo>
                    <a:pt x="73" y="22"/>
                  </a:lnTo>
                  <a:lnTo>
                    <a:pt x="68" y="24"/>
                  </a:lnTo>
                  <a:lnTo>
                    <a:pt x="66" y="29"/>
                  </a:lnTo>
                  <a:lnTo>
                    <a:pt x="61" y="31"/>
                  </a:lnTo>
                  <a:lnTo>
                    <a:pt x="59" y="34"/>
                  </a:lnTo>
                  <a:lnTo>
                    <a:pt x="57" y="36"/>
                  </a:lnTo>
                  <a:lnTo>
                    <a:pt x="54" y="38"/>
                  </a:lnTo>
                  <a:lnTo>
                    <a:pt x="49" y="43"/>
                  </a:lnTo>
                  <a:lnTo>
                    <a:pt x="47" y="45"/>
                  </a:lnTo>
                  <a:lnTo>
                    <a:pt x="47" y="48"/>
                  </a:lnTo>
                  <a:lnTo>
                    <a:pt x="45" y="50"/>
                  </a:lnTo>
                  <a:lnTo>
                    <a:pt x="42" y="52"/>
                  </a:lnTo>
                  <a:lnTo>
                    <a:pt x="42" y="55"/>
                  </a:lnTo>
                  <a:lnTo>
                    <a:pt x="40" y="57"/>
                  </a:lnTo>
                  <a:lnTo>
                    <a:pt x="38" y="57"/>
                  </a:lnTo>
                  <a:lnTo>
                    <a:pt x="38" y="60"/>
                  </a:lnTo>
                  <a:lnTo>
                    <a:pt x="35" y="62"/>
                  </a:lnTo>
                  <a:lnTo>
                    <a:pt x="111" y="71"/>
                  </a:lnTo>
                  <a:lnTo>
                    <a:pt x="111" y="69"/>
                  </a:lnTo>
                  <a:lnTo>
                    <a:pt x="113" y="67"/>
                  </a:lnTo>
                  <a:lnTo>
                    <a:pt x="116" y="64"/>
                  </a:lnTo>
                  <a:lnTo>
                    <a:pt x="118" y="62"/>
                  </a:lnTo>
                  <a:lnTo>
                    <a:pt x="118" y="62"/>
                  </a:lnTo>
                  <a:lnTo>
                    <a:pt x="120" y="60"/>
                  </a:lnTo>
                  <a:lnTo>
                    <a:pt x="123" y="57"/>
                  </a:lnTo>
                  <a:lnTo>
                    <a:pt x="123" y="57"/>
                  </a:lnTo>
                  <a:lnTo>
                    <a:pt x="125" y="57"/>
                  </a:lnTo>
                  <a:lnTo>
                    <a:pt x="125" y="55"/>
                  </a:lnTo>
                  <a:lnTo>
                    <a:pt x="127" y="55"/>
                  </a:lnTo>
                  <a:lnTo>
                    <a:pt x="127" y="55"/>
                  </a:lnTo>
                  <a:lnTo>
                    <a:pt x="130" y="52"/>
                  </a:lnTo>
                  <a:lnTo>
                    <a:pt x="132" y="52"/>
                  </a:lnTo>
                  <a:lnTo>
                    <a:pt x="132" y="52"/>
                  </a:lnTo>
                  <a:lnTo>
                    <a:pt x="135" y="50"/>
                  </a:lnTo>
                  <a:lnTo>
                    <a:pt x="137" y="50"/>
                  </a:lnTo>
                  <a:lnTo>
                    <a:pt x="139" y="50"/>
                  </a:lnTo>
                  <a:lnTo>
                    <a:pt x="142" y="48"/>
                  </a:lnTo>
                  <a:lnTo>
                    <a:pt x="142" y="48"/>
                  </a:lnTo>
                  <a:lnTo>
                    <a:pt x="144" y="48"/>
                  </a:lnTo>
                  <a:lnTo>
                    <a:pt x="146" y="48"/>
                  </a:lnTo>
                  <a:lnTo>
                    <a:pt x="149" y="48"/>
                  </a:lnTo>
                  <a:lnTo>
                    <a:pt x="151" y="48"/>
                  </a:lnTo>
                  <a:lnTo>
                    <a:pt x="153" y="48"/>
                  </a:lnTo>
                  <a:lnTo>
                    <a:pt x="156" y="48"/>
                  </a:lnTo>
                  <a:lnTo>
                    <a:pt x="158" y="48"/>
                  </a:lnTo>
                  <a:lnTo>
                    <a:pt x="161" y="48"/>
                  </a:lnTo>
                  <a:lnTo>
                    <a:pt x="161" y="48"/>
                  </a:lnTo>
                  <a:lnTo>
                    <a:pt x="165" y="48"/>
                  </a:lnTo>
                  <a:lnTo>
                    <a:pt x="168" y="50"/>
                  </a:lnTo>
                  <a:lnTo>
                    <a:pt x="170" y="50"/>
                  </a:lnTo>
                  <a:lnTo>
                    <a:pt x="172" y="50"/>
                  </a:lnTo>
                  <a:lnTo>
                    <a:pt x="175" y="52"/>
                  </a:lnTo>
                  <a:lnTo>
                    <a:pt x="177" y="52"/>
                  </a:lnTo>
                  <a:lnTo>
                    <a:pt x="177" y="52"/>
                  </a:lnTo>
                  <a:lnTo>
                    <a:pt x="179" y="52"/>
                  </a:lnTo>
                  <a:lnTo>
                    <a:pt x="179" y="55"/>
                  </a:lnTo>
                  <a:lnTo>
                    <a:pt x="179" y="55"/>
                  </a:lnTo>
                  <a:lnTo>
                    <a:pt x="179" y="57"/>
                  </a:lnTo>
                  <a:lnTo>
                    <a:pt x="179" y="57"/>
                  </a:lnTo>
                  <a:lnTo>
                    <a:pt x="179" y="60"/>
                  </a:lnTo>
                  <a:lnTo>
                    <a:pt x="179" y="60"/>
                  </a:lnTo>
                  <a:lnTo>
                    <a:pt x="179" y="62"/>
                  </a:lnTo>
                  <a:lnTo>
                    <a:pt x="179" y="62"/>
                  </a:lnTo>
                  <a:lnTo>
                    <a:pt x="179" y="64"/>
                  </a:lnTo>
                  <a:lnTo>
                    <a:pt x="179" y="64"/>
                  </a:lnTo>
                  <a:lnTo>
                    <a:pt x="179" y="67"/>
                  </a:lnTo>
                  <a:lnTo>
                    <a:pt x="179" y="67"/>
                  </a:lnTo>
                  <a:lnTo>
                    <a:pt x="179" y="69"/>
                  </a:lnTo>
                  <a:lnTo>
                    <a:pt x="177" y="69"/>
                  </a:lnTo>
                  <a:lnTo>
                    <a:pt x="177" y="71"/>
                  </a:lnTo>
                  <a:lnTo>
                    <a:pt x="177" y="71"/>
                  </a:lnTo>
                  <a:lnTo>
                    <a:pt x="177" y="74"/>
                  </a:lnTo>
                  <a:lnTo>
                    <a:pt x="172" y="74"/>
                  </a:lnTo>
                  <a:lnTo>
                    <a:pt x="170" y="76"/>
                  </a:lnTo>
                  <a:lnTo>
                    <a:pt x="165" y="76"/>
                  </a:lnTo>
                  <a:lnTo>
                    <a:pt x="161" y="79"/>
                  </a:lnTo>
                  <a:lnTo>
                    <a:pt x="158" y="79"/>
                  </a:lnTo>
                  <a:lnTo>
                    <a:pt x="153" y="81"/>
                  </a:lnTo>
                  <a:lnTo>
                    <a:pt x="151" y="81"/>
                  </a:lnTo>
                  <a:lnTo>
                    <a:pt x="146" y="81"/>
                  </a:lnTo>
                  <a:lnTo>
                    <a:pt x="146" y="83"/>
                  </a:lnTo>
                  <a:lnTo>
                    <a:pt x="144" y="83"/>
                  </a:lnTo>
                  <a:lnTo>
                    <a:pt x="139" y="83"/>
                  </a:lnTo>
                  <a:lnTo>
                    <a:pt x="137" y="83"/>
                  </a:lnTo>
                  <a:lnTo>
                    <a:pt x="135" y="86"/>
                  </a:lnTo>
                  <a:lnTo>
                    <a:pt x="130" y="86"/>
                  </a:lnTo>
                  <a:lnTo>
                    <a:pt x="127" y="86"/>
                  </a:lnTo>
                  <a:lnTo>
                    <a:pt x="123" y="88"/>
                  </a:lnTo>
                  <a:lnTo>
                    <a:pt x="120" y="88"/>
                  </a:lnTo>
                  <a:lnTo>
                    <a:pt x="116" y="88"/>
                  </a:lnTo>
                  <a:lnTo>
                    <a:pt x="111" y="90"/>
                  </a:lnTo>
                  <a:lnTo>
                    <a:pt x="106" y="90"/>
                  </a:lnTo>
                  <a:lnTo>
                    <a:pt x="101" y="90"/>
                  </a:lnTo>
                  <a:lnTo>
                    <a:pt x="97" y="93"/>
                  </a:lnTo>
                  <a:lnTo>
                    <a:pt x="92" y="93"/>
                  </a:lnTo>
                  <a:lnTo>
                    <a:pt x="85" y="95"/>
                  </a:lnTo>
                  <a:lnTo>
                    <a:pt x="80" y="95"/>
                  </a:lnTo>
                  <a:lnTo>
                    <a:pt x="75" y="95"/>
                  </a:lnTo>
                  <a:lnTo>
                    <a:pt x="71" y="97"/>
                  </a:lnTo>
                  <a:lnTo>
                    <a:pt x="68" y="97"/>
                  </a:lnTo>
                  <a:lnTo>
                    <a:pt x="64" y="100"/>
                  </a:lnTo>
                  <a:lnTo>
                    <a:pt x="59" y="100"/>
                  </a:lnTo>
                  <a:lnTo>
                    <a:pt x="54" y="102"/>
                  </a:lnTo>
                  <a:lnTo>
                    <a:pt x="52" y="105"/>
                  </a:lnTo>
                  <a:lnTo>
                    <a:pt x="47" y="105"/>
                  </a:lnTo>
                  <a:lnTo>
                    <a:pt x="45" y="107"/>
                  </a:lnTo>
                  <a:lnTo>
                    <a:pt x="42" y="107"/>
                  </a:lnTo>
                  <a:lnTo>
                    <a:pt x="38" y="109"/>
                  </a:lnTo>
                  <a:lnTo>
                    <a:pt x="35" y="112"/>
                  </a:lnTo>
                  <a:lnTo>
                    <a:pt x="33" y="114"/>
                  </a:lnTo>
                  <a:lnTo>
                    <a:pt x="31" y="114"/>
                  </a:lnTo>
                  <a:lnTo>
                    <a:pt x="28" y="116"/>
                  </a:lnTo>
                  <a:lnTo>
                    <a:pt x="26" y="119"/>
                  </a:lnTo>
                  <a:lnTo>
                    <a:pt x="23" y="121"/>
                  </a:lnTo>
                  <a:lnTo>
                    <a:pt x="21" y="121"/>
                  </a:lnTo>
                  <a:lnTo>
                    <a:pt x="19" y="123"/>
                  </a:lnTo>
                  <a:lnTo>
                    <a:pt x="16" y="126"/>
                  </a:lnTo>
                  <a:lnTo>
                    <a:pt x="16" y="128"/>
                  </a:lnTo>
                  <a:lnTo>
                    <a:pt x="14" y="131"/>
                  </a:lnTo>
                  <a:lnTo>
                    <a:pt x="12" y="133"/>
                  </a:lnTo>
                  <a:lnTo>
                    <a:pt x="9" y="135"/>
                  </a:lnTo>
                  <a:lnTo>
                    <a:pt x="9" y="138"/>
                  </a:lnTo>
                  <a:lnTo>
                    <a:pt x="7" y="140"/>
                  </a:lnTo>
                  <a:lnTo>
                    <a:pt x="7" y="142"/>
                  </a:lnTo>
                  <a:lnTo>
                    <a:pt x="5" y="145"/>
                  </a:lnTo>
                  <a:lnTo>
                    <a:pt x="2" y="149"/>
                  </a:lnTo>
                  <a:lnTo>
                    <a:pt x="2" y="152"/>
                  </a:lnTo>
                  <a:lnTo>
                    <a:pt x="2" y="154"/>
                  </a:lnTo>
                  <a:lnTo>
                    <a:pt x="0" y="157"/>
                  </a:lnTo>
                  <a:lnTo>
                    <a:pt x="0" y="159"/>
                  </a:lnTo>
                  <a:lnTo>
                    <a:pt x="0" y="159"/>
                  </a:lnTo>
                  <a:lnTo>
                    <a:pt x="0" y="161"/>
                  </a:lnTo>
                  <a:lnTo>
                    <a:pt x="0" y="164"/>
                  </a:lnTo>
                  <a:lnTo>
                    <a:pt x="0" y="164"/>
                  </a:lnTo>
                  <a:lnTo>
                    <a:pt x="0" y="166"/>
                  </a:lnTo>
                  <a:lnTo>
                    <a:pt x="0" y="168"/>
                  </a:lnTo>
                  <a:lnTo>
                    <a:pt x="0" y="168"/>
                  </a:lnTo>
                  <a:lnTo>
                    <a:pt x="0" y="171"/>
                  </a:lnTo>
                  <a:lnTo>
                    <a:pt x="0" y="173"/>
                  </a:lnTo>
                  <a:lnTo>
                    <a:pt x="0" y="173"/>
                  </a:lnTo>
                  <a:lnTo>
                    <a:pt x="0" y="175"/>
                  </a:lnTo>
                  <a:lnTo>
                    <a:pt x="0" y="178"/>
                  </a:lnTo>
                  <a:lnTo>
                    <a:pt x="2" y="180"/>
                  </a:lnTo>
                  <a:lnTo>
                    <a:pt x="2" y="183"/>
                  </a:lnTo>
                  <a:lnTo>
                    <a:pt x="2" y="183"/>
                  </a:lnTo>
                  <a:lnTo>
                    <a:pt x="2" y="185"/>
                  </a:lnTo>
                  <a:lnTo>
                    <a:pt x="5" y="187"/>
                  </a:lnTo>
                  <a:lnTo>
                    <a:pt x="5" y="187"/>
                  </a:lnTo>
                  <a:lnTo>
                    <a:pt x="5" y="190"/>
                  </a:lnTo>
                  <a:lnTo>
                    <a:pt x="7" y="192"/>
                  </a:lnTo>
                  <a:lnTo>
                    <a:pt x="7" y="192"/>
                  </a:lnTo>
                  <a:lnTo>
                    <a:pt x="7" y="194"/>
                  </a:lnTo>
                  <a:lnTo>
                    <a:pt x="9" y="197"/>
                  </a:lnTo>
                  <a:lnTo>
                    <a:pt x="12" y="197"/>
                  </a:lnTo>
                  <a:lnTo>
                    <a:pt x="12" y="199"/>
                  </a:lnTo>
                  <a:lnTo>
                    <a:pt x="14" y="201"/>
                  </a:lnTo>
                  <a:lnTo>
                    <a:pt x="14" y="201"/>
                  </a:lnTo>
                  <a:lnTo>
                    <a:pt x="16" y="201"/>
                  </a:lnTo>
                  <a:lnTo>
                    <a:pt x="16" y="204"/>
                  </a:lnTo>
                  <a:lnTo>
                    <a:pt x="19" y="204"/>
                  </a:lnTo>
                  <a:lnTo>
                    <a:pt x="19" y="204"/>
                  </a:lnTo>
                  <a:lnTo>
                    <a:pt x="19" y="206"/>
                  </a:lnTo>
                  <a:lnTo>
                    <a:pt x="21" y="206"/>
                  </a:lnTo>
                  <a:lnTo>
                    <a:pt x="23" y="206"/>
                  </a:lnTo>
                  <a:lnTo>
                    <a:pt x="23" y="209"/>
                  </a:lnTo>
                  <a:lnTo>
                    <a:pt x="26" y="209"/>
                  </a:lnTo>
                  <a:lnTo>
                    <a:pt x="26" y="209"/>
                  </a:lnTo>
                  <a:lnTo>
                    <a:pt x="28" y="209"/>
                  </a:lnTo>
                  <a:lnTo>
                    <a:pt x="28" y="211"/>
                  </a:lnTo>
                  <a:lnTo>
                    <a:pt x="31" y="211"/>
                  </a:lnTo>
                  <a:lnTo>
                    <a:pt x="33" y="211"/>
                  </a:lnTo>
                  <a:lnTo>
                    <a:pt x="35" y="211"/>
                  </a:lnTo>
                  <a:lnTo>
                    <a:pt x="35" y="213"/>
                  </a:lnTo>
                  <a:lnTo>
                    <a:pt x="38" y="213"/>
                  </a:lnTo>
                  <a:lnTo>
                    <a:pt x="40" y="213"/>
                  </a:lnTo>
                  <a:lnTo>
                    <a:pt x="42" y="213"/>
                  </a:lnTo>
                  <a:lnTo>
                    <a:pt x="45" y="213"/>
                  </a:lnTo>
                  <a:lnTo>
                    <a:pt x="47" y="213"/>
                  </a:lnTo>
                  <a:lnTo>
                    <a:pt x="47" y="213"/>
                  </a:lnTo>
                  <a:lnTo>
                    <a:pt x="49" y="213"/>
                  </a:lnTo>
                  <a:lnTo>
                    <a:pt x="52" y="213"/>
                  </a:lnTo>
                  <a:lnTo>
                    <a:pt x="57" y="213"/>
                  </a:lnTo>
                  <a:lnTo>
                    <a:pt x="59" y="213"/>
                  </a:lnTo>
                  <a:lnTo>
                    <a:pt x="61" y="213"/>
                  </a:lnTo>
                  <a:lnTo>
                    <a:pt x="66" y="213"/>
                  </a:lnTo>
                  <a:lnTo>
                    <a:pt x="68" y="213"/>
                  </a:lnTo>
                  <a:lnTo>
                    <a:pt x="71" y="213"/>
                  </a:lnTo>
                  <a:lnTo>
                    <a:pt x="75" y="213"/>
                  </a:lnTo>
                  <a:lnTo>
                    <a:pt x="78" y="213"/>
                  </a:lnTo>
                  <a:lnTo>
                    <a:pt x="83" y="213"/>
                  </a:lnTo>
                  <a:lnTo>
                    <a:pt x="85" y="211"/>
                  </a:lnTo>
                  <a:lnTo>
                    <a:pt x="87" y="211"/>
                  </a:lnTo>
                  <a:lnTo>
                    <a:pt x="92" y="211"/>
                  </a:lnTo>
                  <a:lnTo>
                    <a:pt x="94" y="209"/>
                  </a:lnTo>
                  <a:lnTo>
                    <a:pt x="97" y="209"/>
                  </a:lnTo>
                  <a:lnTo>
                    <a:pt x="101" y="209"/>
                  </a:lnTo>
                  <a:lnTo>
                    <a:pt x="104" y="206"/>
                  </a:lnTo>
                  <a:lnTo>
                    <a:pt x="106" y="206"/>
                  </a:lnTo>
                  <a:lnTo>
                    <a:pt x="111" y="204"/>
                  </a:lnTo>
                  <a:lnTo>
                    <a:pt x="111" y="204"/>
                  </a:lnTo>
                  <a:lnTo>
                    <a:pt x="113" y="204"/>
                  </a:lnTo>
                  <a:lnTo>
                    <a:pt x="116" y="204"/>
                  </a:lnTo>
                  <a:lnTo>
                    <a:pt x="116" y="201"/>
                  </a:lnTo>
                  <a:lnTo>
                    <a:pt x="118" y="201"/>
                  </a:lnTo>
                  <a:lnTo>
                    <a:pt x="120" y="201"/>
                  </a:lnTo>
                  <a:lnTo>
                    <a:pt x="120" y="199"/>
                  </a:lnTo>
                  <a:lnTo>
                    <a:pt x="123" y="199"/>
                  </a:lnTo>
                  <a:lnTo>
                    <a:pt x="125" y="197"/>
                  </a:lnTo>
                  <a:lnTo>
                    <a:pt x="127" y="194"/>
                  </a:lnTo>
                  <a:lnTo>
                    <a:pt x="132" y="194"/>
                  </a:lnTo>
                  <a:lnTo>
                    <a:pt x="135" y="192"/>
                  </a:lnTo>
                  <a:lnTo>
                    <a:pt x="137" y="190"/>
                  </a:lnTo>
                  <a:lnTo>
                    <a:pt x="139" y="190"/>
                  </a:lnTo>
                  <a:lnTo>
                    <a:pt x="142" y="187"/>
                  </a:lnTo>
                  <a:lnTo>
                    <a:pt x="144" y="185"/>
                  </a:lnTo>
                  <a:lnTo>
                    <a:pt x="144" y="185"/>
                  </a:lnTo>
                  <a:lnTo>
                    <a:pt x="144" y="187"/>
                  </a:lnTo>
                  <a:lnTo>
                    <a:pt x="144" y="187"/>
                  </a:lnTo>
                  <a:lnTo>
                    <a:pt x="144" y="190"/>
                  </a:lnTo>
                  <a:lnTo>
                    <a:pt x="144" y="190"/>
                  </a:lnTo>
                  <a:lnTo>
                    <a:pt x="144" y="192"/>
                  </a:lnTo>
                  <a:lnTo>
                    <a:pt x="144" y="192"/>
                  </a:lnTo>
                  <a:lnTo>
                    <a:pt x="144" y="194"/>
                  </a:lnTo>
                  <a:lnTo>
                    <a:pt x="144" y="197"/>
                  </a:lnTo>
                  <a:lnTo>
                    <a:pt x="144" y="197"/>
                  </a:lnTo>
                  <a:lnTo>
                    <a:pt x="144" y="199"/>
                  </a:lnTo>
                  <a:lnTo>
                    <a:pt x="144" y="201"/>
                  </a:lnTo>
                  <a:lnTo>
                    <a:pt x="144" y="204"/>
                  </a:lnTo>
                  <a:lnTo>
                    <a:pt x="146" y="204"/>
                  </a:lnTo>
                  <a:lnTo>
                    <a:pt x="146" y="206"/>
                  </a:lnTo>
                  <a:lnTo>
                    <a:pt x="146" y="209"/>
                  </a:lnTo>
                  <a:lnTo>
                    <a:pt x="146" y="209"/>
                  </a:lnTo>
                  <a:lnTo>
                    <a:pt x="146" y="209"/>
                  </a:lnTo>
                  <a:lnTo>
                    <a:pt x="161" y="209"/>
                  </a:lnTo>
                  <a:lnTo>
                    <a:pt x="201" y="209"/>
                  </a:lnTo>
                  <a:lnTo>
                    <a:pt x="215" y="209"/>
                  </a:lnTo>
                  <a:lnTo>
                    <a:pt x="222" y="209"/>
                  </a:lnTo>
                  <a:lnTo>
                    <a:pt x="222" y="209"/>
                  </a:lnTo>
                  <a:lnTo>
                    <a:pt x="222" y="206"/>
                  </a:lnTo>
                  <a:lnTo>
                    <a:pt x="222" y="204"/>
                  </a:lnTo>
                  <a:lnTo>
                    <a:pt x="222" y="204"/>
                  </a:lnTo>
                  <a:lnTo>
                    <a:pt x="222" y="201"/>
                  </a:lnTo>
                  <a:lnTo>
                    <a:pt x="222" y="201"/>
                  </a:lnTo>
                  <a:lnTo>
                    <a:pt x="222" y="199"/>
                  </a:lnTo>
                  <a:lnTo>
                    <a:pt x="222" y="197"/>
                  </a:lnTo>
                  <a:lnTo>
                    <a:pt x="222" y="197"/>
                  </a:lnTo>
                  <a:lnTo>
                    <a:pt x="222" y="194"/>
                  </a:lnTo>
                  <a:lnTo>
                    <a:pt x="222" y="194"/>
                  </a:lnTo>
                  <a:lnTo>
                    <a:pt x="222" y="192"/>
                  </a:lnTo>
                  <a:lnTo>
                    <a:pt x="222" y="192"/>
                  </a:lnTo>
                  <a:lnTo>
                    <a:pt x="222" y="192"/>
                  </a:lnTo>
                  <a:lnTo>
                    <a:pt x="224" y="180"/>
                  </a:lnTo>
                  <a:lnTo>
                    <a:pt x="229" y="168"/>
                  </a:lnTo>
                  <a:lnTo>
                    <a:pt x="231" y="159"/>
                  </a:lnTo>
                  <a:lnTo>
                    <a:pt x="234" y="149"/>
                  </a:lnTo>
                  <a:lnTo>
                    <a:pt x="239" y="140"/>
                  </a:lnTo>
                  <a:lnTo>
                    <a:pt x="241" y="133"/>
                  </a:lnTo>
                  <a:lnTo>
                    <a:pt x="243" y="126"/>
                  </a:lnTo>
                  <a:lnTo>
                    <a:pt x="246" y="116"/>
                  </a:lnTo>
                  <a:lnTo>
                    <a:pt x="248" y="112"/>
                  </a:lnTo>
                  <a:lnTo>
                    <a:pt x="250" y="105"/>
                  </a:lnTo>
                  <a:lnTo>
                    <a:pt x="250" y="97"/>
                  </a:lnTo>
                  <a:lnTo>
                    <a:pt x="253" y="93"/>
                  </a:lnTo>
                  <a:lnTo>
                    <a:pt x="255" y="88"/>
                  </a:lnTo>
                  <a:lnTo>
                    <a:pt x="255" y="83"/>
                  </a:lnTo>
                  <a:lnTo>
                    <a:pt x="257" y="79"/>
                  </a:lnTo>
                  <a:lnTo>
                    <a:pt x="260" y="74"/>
                  </a:lnTo>
                  <a:lnTo>
                    <a:pt x="260" y="71"/>
                  </a:lnTo>
                  <a:lnTo>
                    <a:pt x="260" y="69"/>
                  </a:lnTo>
                  <a:lnTo>
                    <a:pt x="260" y="67"/>
                  </a:lnTo>
                  <a:lnTo>
                    <a:pt x="260" y="64"/>
                  </a:lnTo>
                  <a:lnTo>
                    <a:pt x="260" y="64"/>
                  </a:lnTo>
                  <a:lnTo>
                    <a:pt x="260" y="62"/>
                  </a:lnTo>
                  <a:lnTo>
                    <a:pt x="260" y="60"/>
                  </a:lnTo>
                  <a:lnTo>
                    <a:pt x="260" y="57"/>
                  </a:lnTo>
                  <a:lnTo>
                    <a:pt x="260" y="55"/>
                  </a:lnTo>
                  <a:close/>
                  <a:moveTo>
                    <a:pt x="161" y="123"/>
                  </a:moveTo>
                  <a:lnTo>
                    <a:pt x="161" y="128"/>
                  </a:lnTo>
                  <a:lnTo>
                    <a:pt x="158" y="131"/>
                  </a:lnTo>
                  <a:lnTo>
                    <a:pt x="158" y="135"/>
                  </a:lnTo>
                  <a:lnTo>
                    <a:pt x="156" y="138"/>
                  </a:lnTo>
                  <a:lnTo>
                    <a:pt x="156" y="138"/>
                  </a:lnTo>
                  <a:lnTo>
                    <a:pt x="153" y="140"/>
                  </a:lnTo>
                  <a:lnTo>
                    <a:pt x="153" y="142"/>
                  </a:lnTo>
                  <a:lnTo>
                    <a:pt x="153" y="142"/>
                  </a:lnTo>
                  <a:lnTo>
                    <a:pt x="151" y="145"/>
                  </a:lnTo>
                  <a:lnTo>
                    <a:pt x="151" y="145"/>
                  </a:lnTo>
                  <a:lnTo>
                    <a:pt x="149" y="147"/>
                  </a:lnTo>
                  <a:lnTo>
                    <a:pt x="149" y="147"/>
                  </a:lnTo>
                  <a:lnTo>
                    <a:pt x="149" y="149"/>
                  </a:lnTo>
                  <a:lnTo>
                    <a:pt x="146" y="149"/>
                  </a:lnTo>
                  <a:lnTo>
                    <a:pt x="146" y="152"/>
                  </a:lnTo>
                  <a:lnTo>
                    <a:pt x="144" y="152"/>
                  </a:lnTo>
                  <a:lnTo>
                    <a:pt x="144" y="154"/>
                  </a:lnTo>
                  <a:lnTo>
                    <a:pt x="142" y="154"/>
                  </a:lnTo>
                  <a:lnTo>
                    <a:pt x="142" y="154"/>
                  </a:lnTo>
                  <a:lnTo>
                    <a:pt x="139" y="157"/>
                  </a:lnTo>
                  <a:lnTo>
                    <a:pt x="139" y="157"/>
                  </a:lnTo>
                  <a:lnTo>
                    <a:pt x="137" y="159"/>
                  </a:lnTo>
                  <a:lnTo>
                    <a:pt x="137" y="159"/>
                  </a:lnTo>
                  <a:lnTo>
                    <a:pt x="135" y="159"/>
                  </a:lnTo>
                  <a:lnTo>
                    <a:pt x="132" y="161"/>
                  </a:lnTo>
                  <a:lnTo>
                    <a:pt x="132" y="161"/>
                  </a:lnTo>
                  <a:lnTo>
                    <a:pt x="130" y="164"/>
                  </a:lnTo>
                  <a:lnTo>
                    <a:pt x="127" y="164"/>
                  </a:lnTo>
                  <a:lnTo>
                    <a:pt x="127" y="164"/>
                  </a:lnTo>
                  <a:lnTo>
                    <a:pt x="125" y="164"/>
                  </a:lnTo>
                  <a:lnTo>
                    <a:pt x="125" y="166"/>
                  </a:lnTo>
                  <a:lnTo>
                    <a:pt x="123" y="166"/>
                  </a:lnTo>
                  <a:lnTo>
                    <a:pt x="120" y="166"/>
                  </a:lnTo>
                  <a:lnTo>
                    <a:pt x="118" y="168"/>
                  </a:lnTo>
                  <a:lnTo>
                    <a:pt x="116" y="168"/>
                  </a:lnTo>
                  <a:lnTo>
                    <a:pt x="113" y="168"/>
                  </a:lnTo>
                  <a:lnTo>
                    <a:pt x="111" y="168"/>
                  </a:lnTo>
                  <a:lnTo>
                    <a:pt x="106" y="168"/>
                  </a:lnTo>
                  <a:lnTo>
                    <a:pt x="104" y="168"/>
                  </a:lnTo>
                  <a:lnTo>
                    <a:pt x="101" y="171"/>
                  </a:lnTo>
                  <a:lnTo>
                    <a:pt x="99" y="171"/>
                  </a:lnTo>
                  <a:lnTo>
                    <a:pt x="97" y="168"/>
                  </a:lnTo>
                  <a:lnTo>
                    <a:pt x="94" y="168"/>
                  </a:lnTo>
                  <a:lnTo>
                    <a:pt x="94" y="168"/>
                  </a:lnTo>
                  <a:lnTo>
                    <a:pt x="92" y="168"/>
                  </a:lnTo>
                  <a:lnTo>
                    <a:pt x="92" y="168"/>
                  </a:lnTo>
                  <a:lnTo>
                    <a:pt x="90" y="168"/>
                  </a:lnTo>
                  <a:lnTo>
                    <a:pt x="90" y="168"/>
                  </a:lnTo>
                  <a:lnTo>
                    <a:pt x="90" y="168"/>
                  </a:lnTo>
                  <a:lnTo>
                    <a:pt x="87" y="166"/>
                  </a:lnTo>
                  <a:lnTo>
                    <a:pt x="87" y="166"/>
                  </a:lnTo>
                  <a:lnTo>
                    <a:pt x="85" y="166"/>
                  </a:lnTo>
                  <a:lnTo>
                    <a:pt x="85" y="164"/>
                  </a:lnTo>
                  <a:lnTo>
                    <a:pt x="85" y="164"/>
                  </a:lnTo>
                  <a:lnTo>
                    <a:pt x="85" y="164"/>
                  </a:lnTo>
                  <a:lnTo>
                    <a:pt x="83" y="161"/>
                  </a:lnTo>
                  <a:lnTo>
                    <a:pt x="83" y="161"/>
                  </a:lnTo>
                  <a:lnTo>
                    <a:pt x="83" y="161"/>
                  </a:lnTo>
                  <a:lnTo>
                    <a:pt x="83" y="159"/>
                  </a:lnTo>
                  <a:lnTo>
                    <a:pt x="83" y="159"/>
                  </a:lnTo>
                  <a:lnTo>
                    <a:pt x="80" y="159"/>
                  </a:lnTo>
                  <a:lnTo>
                    <a:pt x="80" y="157"/>
                  </a:lnTo>
                  <a:lnTo>
                    <a:pt x="80" y="157"/>
                  </a:lnTo>
                  <a:lnTo>
                    <a:pt x="80" y="154"/>
                  </a:lnTo>
                  <a:lnTo>
                    <a:pt x="80" y="154"/>
                  </a:lnTo>
                  <a:lnTo>
                    <a:pt x="80" y="152"/>
                  </a:lnTo>
                  <a:lnTo>
                    <a:pt x="80" y="152"/>
                  </a:lnTo>
                  <a:lnTo>
                    <a:pt x="80" y="149"/>
                  </a:lnTo>
                  <a:lnTo>
                    <a:pt x="80" y="149"/>
                  </a:lnTo>
                  <a:lnTo>
                    <a:pt x="83" y="149"/>
                  </a:lnTo>
                  <a:lnTo>
                    <a:pt x="83" y="147"/>
                  </a:lnTo>
                  <a:lnTo>
                    <a:pt x="83" y="147"/>
                  </a:lnTo>
                  <a:lnTo>
                    <a:pt x="83" y="145"/>
                  </a:lnTo>
                  <a:lnTo>
                    <a:pt x="83" y="145"/>
                  </a:lnTo>
                  <a:lnTo>
                    <a:pt x="85" y="142"/>
                  </a:lnTo>
                  <a:lnTo>
                    <a:pt x="85" y="142"/>
                  </a:lnTo>
                  <a:lnTo>
                    <a:pt x="85" y="142"/>
                  </a:lnTo>
                  <a:lnTo>
                    <a:pt x="87" y="140"/>
                  </a:lnTo>
                  <a:lnTo>
                    <a:pt x="87" y="140"/>
                  </a:lnTo>
                  <a:lnTo>
                    <a:pt x="90" y="138"/>
                  </a:lnTo>
                  <a:lnTo>
                    <a:pt x="92" y="135"/>
                  </a:lnTo>
                  <a:lnTo>
                    <a:pt x="94" y="135"/>
                  </a:lnTo>
                  <a:lnTo>
                    <a:pt x="97" y="133"/>
                  </a:lnTo>
                  <a:lnTo>
                    <a:pt x="99" y="133"/>
                  </a:lnTo>
                  <a:lnTo>
                    <a:pt x="101" y="131"/>
                  </a:lnTo>
                  <a:lnTo>
                    <a:pt x="106" y="128"/>
                  </a:lnTo>
                  <a:lnTo>
                    <a:pt x="109" y="128"/>
                  </a:lnTo>
                  <a:lnTo>
                    <a:pt x="113" y="126"/>
                  </a:lnTo>
                  <a:lnTo>
                    <a:pt x="118" y="126"/>
                  </a:lnTo>
                  <a:lnTo>
                    <a:pt x="123" y="123"/>
                  </a:lnTo>
                  <a:lnTo>
                    <a:pt x="125" y="123"/>
                  </a:lnTo>
                  <a:lnTo>
                    <a:pt x="125" y="123"/>
                  </a:lnTo>
                  <a:lnTo>
                    <a:pt x="127" y="121"/>
                  </a:lnTo>
                  <a:lnTo>
                    <a:pt x="127" y="121"/>
                  </a:lnTo>
                  <a:lnTo>
                    <a:pt x="132" y="121"/>
                  </a:lnTo>
                  <a:lnTo>
                    <a:pt x="137" y="119"/>
                  </a:lnTo>
                  <a:lnTo>
                    <a:pt x="142" y="119"/>
                  </a:lnTo>
                  <a:lnTo>
                    <a:pt x="146" y="116"/>
                  </a:lnTo>
                  <a:lnTo>
                    <a:pt x="151" y="116"/>
                  </a:lnTo>
                  <a:lnTo>
                    <a:pt x="156" y="114"/>
                  </a:lnTo>
                  <a:lnTo>
                    <a:pt x="161" y="114"/>
                  </a:lnTo>
                  <a:lnTo>
                    <a:pt x="165" y="112"/>
                  </a:lnTo>
                  <a:lnTo>
                    <a:pt x="161"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17"/>
            <p:cNvSpPr>
              <a:spLocks/>
            </p:cNvSpPr>
            <p:nvPr/>
          </p:nvSpPr>
          <p:spPr bwMode="auto">
            <a:xfrm>
              <a:off x="3001" y="1508"/>
              <a:ext cx="270" cy="213"/>
            </a:xfrm>
            <a:custGeom>
              <a:avLst/>
              <a:gdLst>
                <a:gd name="T0" fmla="*/ 154 w 270"/>
                <a:gd name="T1" fmla="*/ 114 h 213"/>
                <a:gd name="T2" fmla="*/ 154 w 270"/>
                <a:gd name="T3" fmla="*/ 116 h 213"/>
                <a:gd name="T4" fmla="*/ 152 w 270"/>
                <a:gd name="T5" fmla="*/ 123 h 213"/>
                <a:gd name="T6" fmla="*/ 149 w 270"/>
                <a:gd name="T7" fmla="*/ 128 h 213"/>
                <a:gd name="T8" fmla="*/ 144 w 270"/>
                <a:gd name="T9" fmla="*/ 133 h 213"/>
                <a:gd name="T10" fmla="*/ 142 w 270"/>
                <a:gd name="T11" fmla="*/ 138 h 213"/>
                <a:gd name="T12" fmla="*/ 137 w 270"/>
                <a:gd name="T13" fmla="*/ 142 h 213"/>
                <a:gd name="T14" fmla="*/ 133 w 270"/>
                <a:gd name="T15" fmla="*/ 145 h 213"/>
                <a:gd name="T16" fmla="*/ 128 w 270"/>
                <a:gd name="T17" fmla="*/ 147 h 213"/>
                <a:gd name="T18" fmla="*/ 123 w 270"/>
                <a:gd name="T19" fmla="*/ 149 h 213"/>
                <a:gd name="T20" fmla="*/ 118 w 270"/>
                <a:gd name="T21" fmla="*/ 152 h 213"/>
                <a:gd name="T22" fmla="*/ 111 w 270"/>
                <a:gd name="T23" fmla="*/ 154 h 213"/>
                <a:gd name="T24" fmla="*/ 107 w 270"/>
                <a:gd name="T25" fmla="*/ 154 h 213"/>
                <a:gd name="T26" fmla="*/ 102 w 270"/>
                <a:gd name="T27" fmla="*/ 154 h 213"/>
                <a:gd name="T28" fmla="*/ 100 w 270"/>
                <a:gd name="T29" fmla="*/ 154 h 213"/>
                <a:gd name="T30" fmla="*/ 97 w 270"/>
                <a:gd name="T31" fmla="*/ 152 h 213"/>
                <a:gd name="T32" fmla="*/ 95 w 270"/>
                <a:gd name="T33" fmla="*/ 152 h 213"/>
                <a:gd name="T34" fmla="*/ 95 w 270"/>
                <a:gd name="T35" fmla="*/ 149 h 213"/>
                <a:gd name="T36" fmla="*/ 92 w 270"/>
                <a:gd name="T37" fmla="*/ 147 h 213"/>
                <a:gd name="T38" fmla="*/ 90 w 270"/>
                <a:gd name="T39" fmla="*/ 145 h 213"/>
                <a:gd name="T40" fmla="*/ 90 w 270"/>
                <a:gd name="T41" fmla="*/ 142 h 213"/>
                <a:gd name="T42" fmla="*/ 88 w 270"/>
                <a:gd name="T43" fmla="*/ 140 h 213"/>
                <a:gd name="T44" fmla="*/ 88 w 270"/>
                <a:gd name="T45" fmla="*/ 138 h 213"/>
                <a:gd name="T46" fmla="*/ 88 w 270"/>
                <a:gd name="T47" fmla="*/ 133 h 213"/>
                <a:gd name="T48" fmla="*/ 90 w 270"/>
                <a:gd name="T49" fmla="*/ 128 h 213"/>
                <a:gd name="T50" fmla="*/ 5 w 270"/>
                <a:gd name="T51" fmla="*/ 147 h 213"/>
                <a:gd name="T52" fmla="*/ 3 w 270"/>
                <a:gd name="T53" fmla="*/ 154 h 213"/>
                <a:gd name="T54" fmla="*/ 3 w 270"/>
                <a:gd name="T55" fmla="*/ 159 h 213"/>
                <a:gd name="T56" fmla="*/ 0 w 270"/>
                <a:gd name="T57" fmla="*/ 164 h 213"/>
                <a:gd name="T58" fmla="*/ 0 w 270"/>
                <a:gd name="T59" fmla="*/ 168 h 213"/>
                <a:gd name="T60" fmla="*/ 3 w 270"/>
                <a:gd name="T61" fmla="*/ 175 h 213"/>
                <a:gd name="T62" fmla="*/ 3 w 270"/>
                <a:gd name="T63" fmla="*/ 180 h 213"/>
                <a:gd name="T64" fmla="*/ 5 w 270"/>
                <a:gd name="T65" fmla="*/ 187 h 213"/>
                <a:gd name="T66" fmla="*/ 7 w 270"/>
                <a:gd name="T67" fmla="*/ 192 h 213"/>
                <a:gd name="T68" fmla="*/ 12 w 270"/>
                <a:gd name="T69" fmla="*/ 199 h 213"/>
                <a:gd name="T70" fmla="*/ 17 w 270"/>
                <a:gd name="T71" fmla="*/ 204 h 213"/>
                <a:gd name="T72" fmla="*/ 22 w 270"/>
                <a:gd name="T73" fmla="*/ 206 h 213"/>
                <a:gd name="T74" fmla="*/ 29 w 270"/>
                <a:gd name="T75" fmla="*/ 209 h 213"/>
                <a:gd name="T76" fmla="*/ 33 w 270"/>
                <a:gd name="T77" fmla="*/ 211 h 213"/>
                <a:gd name="T78" fmla="*/ 40 w 270"/>
                <a:gd name="T79" fmla="*/ 213 h 213"/>
                <a:gd name="T80" fmla="*/ 45 w 270"/>
                <a:gd name="T81" fmla="*/ 213 h 213"/>
                <a:gd name="T82" fmla="*/ 48 w 270"/>
                <a:gd name="T83" fmla="*/ 213 h 213"/>
                <a:gd name="T84" fmla="*/ 50 w 270"/>
                <a:gd name="T85" fmla="*/ 213 h 213"/>
                <a:gd name="T86" fmla="*/ 52 w 270"/>
                <a:gd name="T87" fmla="*/ 213 h 213"/>
                <a:gd name="T88" fmla="*/ 57 w 270"/>
                <a:gd name="T89" fmla="*/ 213 h 213"/>
                <a:gd name="T90" fmla="*/ 66 w 270"/>
                <a:gd name="T91" fmla="*/ 213 h 213"/>
                <a:gd name="T92" fmla="*/ 76 w 270"/>
                <a:gd name="T93" fmla="*/ 211 h 213"/>
                <a:gd name="T94" fmla="*/ 83 w 270"/>
                <a:gd name="T95" fmla="*/ 209 h 213"/>
                <a:gd name="T96" fmla="*/ 92 w 270"/>
                <a:gd name="T97" fmla="*/ 206 h 213"/>
                <a:gd name="T98" fmla="*/ 100 w 270"/>
                <a:gd name="T99" fmla="*/ 204 h 213"/>
                <a:gd name="T100" fmla="*/ 107 w 270"/>
                <a:gd name="T101" fmla="*/ 199 h 213"/>
                <a:gd name="T102" fmla="*/ 114 w 270"/>
                <a:gd name="T103" fmla="*/ 197 h 213"/>
                <a:gd name="T104" fmla="*/ 121 w 270"/>
                <a:gd name="T105" fmla="*/ 192 h 213"/>
                <a:gd name="T106" fmla="*/ 128 w 270"/>
                <a:gd name="T107" fmla="*/ 185 h 213"/>
                <a:gd name="T108" fmla="*/ 133 w 270"/>
                <a:gd name="T109" fmla="*/ 180 h 213"/>
                <a:gd name="T110" fmla="*/ 270 w 270"/>
                <a:gd name="T11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0" h="213">
                  <a:moveTo>
                    <a:pt x="192" y="0"/>
                  </a:moveTo>
                  <a:lnTo>
                    <a:pt x="154" y="114"/>
                  </a:lnTo>
                  <a:lnTo>
                    <a:pt x="154" y="114"/>
                  </a:lnTo>
                  <a:lnTo>
                    <a:pt x="154" y="114"/>
                  </a:lnTo>
                  <a:lnTo>
                    <a:pt x="154" y="114"/>
                  </a:lnTo>
                  <a:lnTo>
                    <a:pt x="154" y="116"/>
                  </a:lnTo>
                  <a:lnTo>
                    <a:pt x="152" y="121"/>
                  </a:lnTo>
                  <a:lnTo>
                    <a:pt x="152" y="121"/>
                  </a:lnTo>
                  <a:lnTo>
                    <a:pt x="152" y="123"/>
                  </a:lnTo>
                  <a:lnTo>
                    <a:pt x="149" y="126"/>
                  </a:lnTo>
                  <a:lnTo>
                    <a:pt x="149" y="128"/>
                  </a:lnTo>
                  <a:lnTo>
                    <a:pt x="149" y="128"/>
                  </a:lnTo>
                  <a:lnTo>
                    <a:pt x="147" y="131"/>
                  </a:lnTo>
                  <a:lnTo>
                    <a:pt x="147" y="133"/>
                  </a:lnTo>
                  <a:lnTo>
                    <a:pt x="144" y="133"/>
                  </a:lnTo>
                  <a:lnTo>
                    <a:pt x="144" y="135"/>
                  </a:lnTo>
                  <a:lnTo>
                    <a:pt x="142" y="138"/>
                  </a:lnTo>
                  <a:lnTo>
                    <a:pt x="142" y="138"/>
                  </a:lnTo>
                  <a:lnTo>
                    <a:pt x="140" y="140"/>
                  </a:lnTo>
                  <a:lnTo>
                    <a:pt x="140" y="140"/>
                  </a:lnTo>
                  <a:lnTo>
                    <a:pt x="137" y="142"/>
                  </a:lnTo>
                  <a:lnTo>
                    <a:pt x="135" y="142"/>
                  </a:lnTo>
                  <a:lnTo>
                    <a:pt x="135" y="145"/>
                  </a:lnTo>
                  <a:lnTo>
                    <a:pt x="133" y="145"/>
                  </a:lnTo>
                  <a:lnTo>
                    <a:pt x="130" y="147"/>
                  </a:lnTo>
                  <a:lnTo>
                    <a:pt x="130" y="147"/>
                  </a:lnTo>
                  <a:lnTo>
                    <a:pt x="128" y="147"/>
                  </a:lnTo>
                  <a:lnTo>
                    <a:pt x="126" y="149"/>
                  </a:lnTo>
                  <a:lnTo>
                    <a:pt x="126" y="149"/>
                  </a:lnTo>
                  <a:lnTo>
                    <a:pt x="123" y="149"/>
                  </a:lnTo>
                  <a:lnTo>
                    <a:pt x="121" y="152"/>
                  </a:lnTo>
                  <a:lnTo>
                    <a:pt x="118" y="152"/>
                  </a:lnTo>
                  <a:lnTo>
                    <a:pt x="118" y="152"/>
                  </a:lnTo>
                  <a:lnTo>
                    <a:pt x="116" y="152"/>
                  </a:lnTo>
                  <a:lnTo>
                    <a:pt x="114" y="154"/>
                  </a:lnTo>
                  <a:lnTo>
                    <a:pt x="111" y="154"/>
                  </a:lnTo>
                  <a:lnTo>
                    <a:pt x="109" y="154"/>
                  </a:lnTo>
                  <a:lnTo>
                    <a:pt x="107" y="154"/>
                  </a:lnTo>
                  <a:lnTo>
                    <a:pt x="107" y="154"/>
                  </a:lnTo>
                  <a:lnTo>
                    <a:pt x="104" y="154"/>
                  </a:lnTo>
                  <a:lnTo>
                    <a:pt x="104" y="154"/>
                  </a:lnTo>
                  <a:lnTo>
                    <a:pt x="102" y="154"/>
                  </a:lnTo>
                  <a:lnTo>
                    <a:pt x="102" y="154"/>
                  </a:lnTo>
                  <a:lnTo>
                    <a:pt x="102" y="154"/>
                  </a:lnTo>
                  <a:lnTo>
                    <a:pt x="100" y="154"/>
                  </a:lnTo>
                  <a:lnTo>
                    <a:pt x="100" y="152"/>
                  </a:lnTo>
                  <a:lnTo>
                    <a:pt x="100" y="152"/>
                  </a:lnTo>
                  <a:lnTo>
                    <a:pt x="97" y="152"/>
                  </a:lnTo>
                  <a:lnTo>
                    <a:pt x="97" y="152"/>
                  </a:lnTo>
                  <a:lnTo>
                    <a:pt x="97" y="152"/>
                  </a:lnTo>
                  <a:lnTo>
                    <a:pt x="95" y="152"/>
                  </a:lnTo>
                  <a:lnTo>
                    <a:pt x="95" y="149"/>
                  </a:lnTo>
                  <a:lnTo>
                    <a:pt x="95" y="149"/>
                  </a:lnTo>
                  <a:lnTo>
                    <a:pt x="95" y="149"/>
                  </a:lnTo>
                  <a:lnTo>
                    <a:pt x="92" y="149"/>
                  </a:lnTo>
                  <a:lnTo>
                    <a:pt x="92" y="147"/>
                  </a:lnTo>
                  <a:lnTo>
                    <a:pt x="92" y="147"/>
                  </a:lnTo>
                  <a:lnTo>
                    <a:pt x="92" y="147"/>
                  </a:lnTo>
                  <a:lnTo>
                    <a:pt x="92" y="145"/>
                  </a:lnTo>
                  <a:lnTo>
                    <a:pt x="90" y="145"/>
                  </a:lnTo>
                  <a:lnTo>
                    <a:pt x="90" y="145"/>
                  </a:lnTo>
                  <a:lnTo>
                    <a:pt x="90" y="142"/>
                  </a:lnTo>
                  <a:lnTo>
                    <a:pt x="90" y="142"/>
                  </a:lnTo>
                  <a:lnTo>
                    <a:pt x="90" y="142"/>
                  </a:lnTo>
                  <a:lnTo>
                    <a:pt x="90" y="140"/>
                  </a:lnTo>
                  <a:lnTo>
                    <a:pt x="88" y="140"/>
                  </a:lnTo>
                  <a:lnTo>
                    <a:pt x="88" y="140"/>
                  </a:lnTo>
                  <a:lnTo>
                    <a:pt x="88" y="138"/>
                  </a:lnTo>
                  <a:lnTo>
                    <a:pt x="88" y="138"/>
                  </a:lnTo>
                  <a:lnTo>
                    <a:pt x="88" y="135"/>
                  </a:lnTo>
                  <a:lnTo>
                    <a:pt x="88" y="135"/>
                  </a:lnTo>
                  <a:lnTo>
                    <a:pt x="88" y="133"/>
                  </a:lnTo>
                  <a:lnTo>
                    <a:pt x="88" y="133"/>
                  </a:lnTo>
                  <a:lnTo>
                    <a:pt x="90" y="131"/>
                  </a:lnTo>
                  <a:lnTo>
                    <a:pt x="90" y="128"/>
                  </a:lnTo>
                  <a:lnTo>
                    <a:pt x="130" y="0"/>
                  </a:lnTo>
                  <a:lnTo>
                    <a:pt x="52" y="0"/>
                  </a:lnTo>
                  <a:lnTo>
                    <a:pt x="5" y="147"/>
                  </a:lnTo>
                  <a:lnTo>
                    <a:pt x="5" y="149"/>
                  </a:lnTo>
                  <a:lnTo>
                    <a:pt x="3" y="152"/>
                  </a:lnTo>
                  <a:lnTo>
                    <a:pt x="3" y="154"/>
                  </a:lnTo>
                  <a:lnTo>
                    <a:pt x="3" y="157"/>
                  </a:lnTo>
                  <a:lnTo>
                    <a:pt x="3" y="159"/>
                  </a:lnTo>
                  <a:lnTo>
                    <a:pt x="3" y="159"/>
                  </a:lnTo>
                  <a:lnTo>
                    <a:pt x="3" y="161"/>
                  </a:lnTo>
                  <a:lnTo>
                    <a:pt x="0" y="161"/>
                  </a:lnTo>
                  <a:lnTo>
                    <a:pt x="0" y="164"/>
                  </a:lnTo>
                  <a:lnTo>
                    <a:pt x="0" y="166"/>
                  </a:lnTo>
                  <a:lnTo>
                    <a:pt x="0" y="166"/>
                  </a:lnTo>
                  <a:lnTo>
                    <a:pt x="0" y="168"/>
                  </a:lnTo>
                  <a:lnTo>
                    <a:pt x="0" y="171"/>
                  </a:lnTo>
                  <a:lnTo>
                    <a:pt x="0" y="173"/>
                  </a:lnTo>
                  <a:lnTo>
                    <a:pt x="3" y="175"/>
                  </a:lnTo>
                  <a:lnTo>
                    <a:pt x="3" y="178"/>
                  </a:lnTo>
                  <a:lnTo>
                    <a:pt x="3" y="178"/>
                  </a:lnTo>
                  <a:lnTo>
                    <a:pt x="3" y="180"/>
                  </a:lnTo>
                  <a:lnTo>
                    <a:pt x="3" y="183"/>
                  </a:lnTo>
                  <a:lnTo>
                    <a:pt x="5" y="185"/>
                  </a:lnTo>
                  <a:lnTo>
                    <a:pt x="5" y="187"/>
                  </a:lnTo>
                  <a:lnTo>
                    <a:pt x="7" y="190"/>
                  </a:lnTo>
                  <a:lnTo>
                    <a:pt x="7" y="192"/>
                  </a:lnTo>
                  <a:lnTo>
                    <a:pt x="7" y="192"/>
                  </a:lnTo>
                  <a:lnTo>
                    <a:pt x="10" y="194"/>
                  </a:lnTo>
                  <a:lnTo>
                    <a:pt x="12" y="197"/>
                  </a:lnTo>
                  <a:lnTo>
                    <a:pt x="12" y="199"/>
                  </a:lnTo>
                  <a:lnTo>
                    <a:pt x="14" y="199"/>
                  </a:lnTo>
                  <a:lnTo>
                    <a:pt x="14" y="201"/>
                  </a:lnTo>
                  <a:lnTo>
                    <a:pt x="17" y="204"/>
                  </a:lnTo>
                  <a:lnTo>
                    <a:pt x="19" y="204"/>
                  </a:lnTo>
                  <a:lnTo>
                    <a:pt x="19" y="206"/>
                  </a:lnTo>
                  <a:lnTo>
                    <a:pt x="22" y="206"/>
                  </a:lnTo>
                  <a:lnTo>
                    <a:pt x="24" y="209"/>
                  </a:lnTo>
                  <a:lnTo>
                    <a:pt x="26" y="209"/>
                  </a:lnTo>
                  <a:lnTo>
                    <a:pt x="29" y="209"/>
                  </a:lnTo>
                  <a:lnTo>
                    <a:pt x="31" y="211"/>
                  </a:lnTo>
                  <a:lnTo>
                    <a:pt x="31" y="211"/>
                  </a:lnTo>
                  <a:lnTo>
                    <a:pt x="33" y="211"/>
                  </a:lnTo>
                  <a:lnTo>
                    <a:pt x="36" y="213"/>
                  </a:lnTo>
                  <a:lnTo>
                    <a:pt x="38" y="213"/>
                  </a:lnTo>
                  <a:lnTo>
                    <a:pt x="40" y="213"/>
                  </a:lnTo>
                  <a:lnTo>
                    <a:pt x="43" y="213"/>
                  </a:lnTo>
                  <a:lnTo>
                    <a:pt x="45" y="213"/>
                  </a:lnTo>
                  <a:lnTo>
                    <a:pt x="45" y="213"/>
                  </a:lnTo>
                  <a:lnTo>
                    <a:pt x="45" y="213"/>
                  </a:lnTo>
                  <a:lnTo>
                    <a:pt x="48" y="213"/>
                  </a:lnTo>
                  <a:lnTo>
                    <a:pt x="48" y="213"/>
                  </a:lnTo>
                  <a:lnTo>
                    <a:pt x="48" y="213"/>
                  </a:lnTo>
                  <a:lnTo>
                    <a:pt x="50" y="213"/>
                  </a:lnTo>
                  <a:lnTo>
                    <a:pt x="50" y="213"/>
                  </a:lnTo>
                  <a:lnTo>
                    <a:pt x="50" y="213"/>
                  </a:lnTo>
                  <a:lnTo>
                    <a:pt x="52" y="213"/>
                  </a:lnTo>
                  <a:lnTo>
                    <a:pt x="52" y="213"/>
                  </a:lnTo>
                  <a:lnTo>
                    <a:pt x="52" y="213"/>
                  </a:lnTo>
                  <a:lnTo>
                    <a:pt x="55" y="213"/>
                  </a:lnTo>
                  <a:lnTo>
                    <a:pt x="57" y="213"/>
                  </a:lnTo>
                  <a:lnTo>
                    <a:pt x="62" y="213"/>
                  </a:lnTo>
                  <a:lnTo>
                    <a:pt x="64" y="213"/>
                  </a:lnTo>
                  <a:lnTo>
                    <a:pt x="66" y="213"/>
                  </a:lnTo>
                  <a:lnTo>
                    <a:pt x="69" y="213"/>
                  </a:lnTo>
                  <a:lnTo>
                    <a:pt x="74" y="213"/>
                  </a:lnTo>
                  <a:lnTo>
                    <a:pt x="76" y="211"/>
                  </a:lnTo>
                  <a:lnTo>
                    <a:pt x="78" y="211"/>
                  </a:lnTo>
                  <a:lnTo>
                    <a:pt x="81" y="211"/>
                  </a:lnTo>
                  <a:lnTo>
                    <a:pt x="83" y="209"/>
                  </a:lnTo>
                  <a:lnTo>
                    <a:pt x="85" y="209"/>
                  </a:lnTo>
                  <a:lnTo>
                    <a:pt x="88" y="209"/>
                  </a:lnTo>
                  <a:lnTo>
                    <a:pt x="92" y="206"/>
                  </a:lnTo>
                  <a:lnTo>
                    <a:pt x="95" y="206"/>
                  </a:lnTo>
                  <a:lnTo>
                    <a:pt x="97" y="204"/>
                  </a:lnTo>
                  <a:lnTo>
                    <a:pt x="100" y="204"/>
                  </a:lnTo>
                  <a:lnTo>
                    <a:pt x="102" y="204"/>
                  </a:lnTo>
                  <a:lnTo>
                    <a:pt x="104" y="201"/>
                  </a:lnTo>
                  <a:lnTo>
                    <a:pt x="107" y="199"/>
                  </a:lnTo>
                  <a:lnTo>
                    <a:pt x="109" y="199"/>
                  </a:lnTo>
                  <a:lnTo>
                    <a:pt x="111" y="197"/>
                  </a:lnTo>
                  <a:lnTo>
                    <a:pt x="114" y="197"/>
                  </a:lnTo>
                  <a:lnTo>
                    <a:pt x="116" y="194"/>
                  </a:lnTo>
                  <a:lnTo>
                    <a:pt x="118" y="192"/>
                  </a:lnTo>
                  <a:lnTo>
                    <a:pt x="121" y="192"/>
                  </a:lnTo>
                  <a:lnTo>
                    <a:pt x="123" y="190"/>
                  </a:lnTo>
                  <a:lnTo>
                    <a:pt x="126" y="187"/>
                  </a:lnTo>
                  <a:lnTo>
                    <a:pt x="128" y="185"/>
                  </a:lnTo>
                  <a:lnTo>
                    <a:pt x="130" y="185"/>
                  </a:lnTo>
                  <a:lnTo>
                    <a:pt x="133" y="183"/>
                  </a:lnTo>
                  <a:lnTo>
                    <a:pt x="133" y="180"/>
                  </a:lnTo>
                  <a:lnTo>
                    <a:pt x="126" y="209"/>
                  </a:lnTo>
                  <a:lnTo>
                    <a:pt x="204" y="209"/>
                  </a:lnTo>
                  <a:lnTo>
                    <a:pt x="27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18"/>
            <p:cNvSpPr>
              <a:spLocks/>
            </p:cNvSpPr>
            <p:nvPr/>
          </p:nvSpPr>
          <p:spPr bwMode="auto">
            <a:xfrm>
              <a:off x="2730" y="1435"/>
              <a:ext cx="269" cy="286"/>
            </a:xfrm>
            <a:custGeom>
              <a:avLst/>
              <a:gdLst>
                <a:gd name="T0" fmla="*/ 269 w 269"/>
                <a:gd name="T1" fmla="*/ 121 h 286"/>
                <a:gd name="T2" fmla="*/ 269 w 269"/>
                <a:gd name="T3" fmla="*/ 116 h 286"/>
                <a:gd name="T4" fmla="*/ 269 w 269"/>
                <a:gd name="T5" fmla="*/ 109 h 286"/>
                <a:gd name="T6" fmla="*/ 267 w 269"/>
                <a:gd name="T7" fmla="*/ 102 h 286"/>
                <a:gd name="T8" fmla="*/ 262 w 269"/>
                <a:gd name="T9" fmla="*/ 97 h 286"/>
                <a:gd name="T10" fmla="*/ 259 w 269"/>
                <a:gd name="T11" fmla="*/ 92 h 286"/>
                <a:gd name="T12" fmla="*/ 255 w 269"/>
                <a:gd name="T13" fmla="*/ 88 h 286"/>
                <a:gd name="T14" fmla="*/ 250 w 269"/>
                <a:gd name="T15" fmla="*/ 83 h 286"/>
                <a:gd name="T16" fmla="*/ 245 w 269"/>
                <a:gd name="T17" fmla="*/ 81 h 286"/>
                <a:gd name="T18" fmla="*/ 238 w 269"/>
                <a:gd name="T19" fmla="*/ 78 h 286"/>
                <a:gd name="T20" fmla="*/ 231 w 269"/>
                <a:gd name="T21" fmla="*/ 76 h 286"/>
                <a:gd name="T22" fmla="*/ 224 w 269"/>
                <a:gd name="T23" fmla="*/ 73 h 286"/>
                <a:gd name="T24" fmla="*/ 222 w 269"/>
                <a:gd name="T25" fmla="*/ 73 h 286"/>
                <a:gd name="T26" fmla="*/ 222 w 269"/>
                <a:gd name="T27" fmla="*/ 73 h 286"/>
                <a:gd name="T28" fmla="*/ 219 w 269"/>
                <a:gd name="T29" fmla="*/ 73 h 286"/>
                <a:gd name="T30" fmla="*/ 212 w 269"/>
                <a:gd name="T31" fmla="*/ 73 h 286"/>
                <a:gd name="T32" fmla="*/ 203 w 269"/>
                <a:gd name="T33" fmla="*/ 76 h 286"/>
                <a:gd name="T34" fmla="*/ 196 w 269"/>
                <a:gd name="T35" fmla="*/ 76 h 286"/>
                <a:gd name="T36" fmla="*/ 186 w 269"/>
                <a:gd name="T37" fmla="*/ 78 h 286"/>
                <a:gd name="T38" fmla="*/ 179 w 269"/>
                <a:gd name="T39" fmla="*/ 81 h 286"/>
                <a:gd name="T40" fmla="*/ 170 w 269"/>
                <a:gd name="T41" fmla="*/ 85 h 286"/>
                <a:gd name="T42" fmla="*/ 163 w 269"/>
                <a:gd name="T43" fmla="*/ 88 h 286"/>
                <a:gd name="T44" fmla="*/ 156 w 269"/>
                <a:gd name="T45" fmla="*/ 92 h 286"/>
                <a:gd name="T46" fmla="*/ 148 w 269"/>
                <a:gd name="T47" fmla="*/ 97 h 286"/>
                <a:gd name="T48" fmla="*/ 144 w 269"/>
                <a:gd name="T49" fmla="*/ 102 h 286"/>
                <a:gd name="T50" fmla="*/ 137 w 269"/>
                <a:gd name="T51" fmla="*/ 109 h 286"/>
                <a:gd name="T52" fmla="*/ 0 w 269"/>
                <a:gd name="T53" fmla="*/ 286 h 286"/>
                <a:gd name="T54" fmla="*/ 115 w 269"/>
                <a:gd name="T55" fmla="*/ 173 h 286"/>
                <a:gd name="T56" fmla="*/ 115 w 269"/>
                <a:gd name="T57" fmla="*/ 173 h 286"/>
                <a:gd name="T58" fmla="*/ 118 w 269"/>
                <a:gd name="T59" fmla="*/ 163 h 286"/>
                <a:gd name="T60" fmla="*/ 122 w 269"/>
                <a:gd name="T61" fmla="*/ 159 h 286"/>
                <a:gd name="T62" fmla="*/ 125 w 269"/>
                <a:gd name="T63" fmla="*/ 154 h 286"/>
                <a:gd name="T64" fmla="*/ 130 w 269"/>
                <a:gd name="T65" fmla="*/ 152 h 286"/>
                <a:gd name="T66" fmla="*/ 132 w 269"/>
                <a:gd name="T67" fmla="*/ 147 h 286"/>
                <a:gd name="T68" fmla="*/ 137 w 269"/>
                <a:gd name="T69" fmla="*/ 142 h 286"/>
                <a:gd name="T70" fmla="*/ 141 w 269"/>
                <a:gd name="T71" fmla="*/ 140 h 286"/>
                <a:gd name="T72" fmla="*/ 146 w 269"/>
                <a:gd name="T73" fmla="*/ 137 h 286"/>
                <a:gd name="T74" fmla="*/ 153 w 269"/>
                <a:gd name="T75" fmla="*/ 135 h 286"/>
                <a:gd name="T76" fmla="*/ 158 w 269"/>
                <a:gd name="T77" fmla="*/ 135 h 286"/>
                <a:gd name="T78" fmla="*/ 165 w 269"/>
                <a:gd name="T79" fmla="*/ 135 h 286"/>
                <a:gd name="T80" fmla="*/ 167 w 269"/>
                <a:gd name="T81" fmla="*/ 135 h 286"/>
                <a:gd name="T82" fmla="*/ 172 w 269"/>
                <a:gd name="T83" fmla="*/ 135 h 286"/>
                <a:gd name="T84" fmla="*/ 174 w 269"/>
                <a:gd name="T85" fmla="*/ 140 h 286"/>
                <a:gd name="T86" fmla="*/ 179 w 269"/>
                <a:gd name="T87" fmla="*/ 142 h 286"/>
                <a:gd name="T88" fmla="*/ 179 w 269"/>
                <a:gd name="T89" fmla="*/ 144 h 286"/>
                <a:gd name="T90" fmla="*/ 182 w 269"/>
                <a:gd name="T91" fmla="*/ 147 h 286"/>
                <a:gd name="T92" fmla="*/ 182 w 269"/>
                <a:gd name="T93" fmla="*/ 149 h 286"/>
                <a:gd name="T94" fmla="*/ 182 w 269"/>
                <a:gd name="T95" fmla="*/ 154 h 286"/>
                <a:gd name="T96" fmla="*/ 182 w 269"/>
                <a:gd name="T97" fmla="*/ 159 h 286"/>
                <a:gd name="T98" fmla="*/ 219 w 269"/>
                <a:gd name="T99" fmla="*/ 286 h 286"/>
                <a:gd name="T100" fmla="*/ 267 w 269"/>
                <a:gd name="T101" fmla="*/ 140 h 286"/>
                <a:gd name="T102" fmla="*/ 267 w 269"/>
                <a:gd name="T103" fmla="*/ 135 h 286"/>
                <a:gd name="T104" fmla="*/ 269 w 269"/>
                <a:gd name="T105" fmla="*/ 130 h 286"/>
                <a:gd name="T106" fmla="*/ 269 w 269"/>
                <a:gd name="T107" fmla="*/ 12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86">
                  <a:moveTo>
                    <a:pt x="269" y="125"/>
                  </a:moveTo>
                  <a:lnTo>
                    <a:pt x="269" y="123"/>
                  </a:lnTo>
                  <a:lnTo>
                    <a:pt x="269" y="121"/>
                  </a:lnTo>
                  <a:lnTo>
                    <a:pt x="269" y="121"/>
                  </a:lnTo>
                  <a:lnTo>
                    <a:pt x="269" y="118"/>
                  </a:lnTo>
                  <a:lnTo>
                    <a:pt x="269" y="116"/>
                  </a:lnTo>
                  <a:lnTo>
                    <a:pt x="269" y="114"/>
                  </a:lnTo>
                  <a:lnTo>
                    <a:pt x="269" y="111"/>
                  </a:lnTo>
                  <a:lnTo>
                    <a:pt x="269" y="109"/>
                  </a:lnTo>
                  <a:lnTo>
                    <a:pt x="267" y="107"/>
                  </a:lnTo>
                  <a:lnTo>
                    <a:pt x="267" y="104"/>
                  </a:lnTo>
                  <a:lnTo>
                    <a:pt x="267" y="102"/>
                  </a:lnTo>
                  <a:lnTo>
                    <a:pt x="264" y="102"/>
                  </a:lnTo>
                  <a:lnTo>
                    <a:pt x="264" y="99"/>
                  </a:lnTo>
                  <a:lnTo>
                    <a:pt x="262" y="97"/>
                  </a:lnTo>
                  <a:lnTo>
                    <a:pt x="262" y="95"/>
                  </a:lnTo>
                  <a:lnTo>
                    <a:pt x="259" y="92"/>
                  </a:lnTo>
                  <a:lnTo>
                    <a:pt x="259" y="92"/>
                  </a:lnTo>
                  <a:lnTo>
                    <a:pt x="257" y="90"/>
                  </a:lnTo>
                  <a:lnTo>
                    <a:pt x="257" y="88"/>
                  </a:lnTo>
                  <a:lnTo>
                    <a:pt x="255" y="88"/>
                  </a:lnTo>
                  <a:lnTo>
                    <a:pt x="252" y="85"/>
                  </a:lnTo>
                  <a:lnTo>
                    <a:pt x="252" y="85"/>
                  </a:lnTo>
                  <a:lnTo>
                    <a:pt x="250" y="83"/>
                  </a:lnTo>
                  <a:lnTo>
                    <a:pt x="248" y="83"/>
                  </a:lnTo>
                  <a:lnTo>
                    <a:pt x="245" y="81"/>
                  </a:lnTo>
                  <a:lnTo>
                    <a:pt x="245" y="81"/>
                  </a:lnTo>
                  <a:lnTo>
                    <a:pt x="243" y="78"/>
                  </a:lnTo>
                  <a:lnTo>
                    <a:pt x="241" y="78"/>
                  </a:lnTo>
                  <a:lnTo>
                    <a:pt x="238" y="78"/>
                  </a:lnTo>
                  <a:lnTo>
                    <a:pt x="236" y="76"/>
                  </a:lnTo>
                  <a:lnTo>
                    <a:pt x="233" y="76"/>
                  </a:lnTo>
                  <a:lnTo>
                    <a:pt x="231" y="76"/>
                  </a:lnTo>
                  <a:lnTo>
                    <a:pt x="229" y="76"/>
                  </a:lnTo>
                  <a:lnTo>
                    <a:pt x="226" y="76"/>
                  </a:lnTo>
                  <a:lnTo>
                    <a:pt x="224" y="73"/>
                  </a:lnTo>
                  <a:lnTo>
                    <a:pt x="224" y="73"/>
                  </a:lnTo>
                  <a:lnTo>
                    <a:pt x="222" y="73"/>
                  </a:lnTo>
                  <a:lnTo>
                    <a:pt x="222" y="73"/>
                  </a:lnTo>
                  <a:lnTo>
                    <a:pt x="222" y="73"/>
                  </a:lnTo>
                  <a:lnTo>
                    <a:pt x="222" y="73"/>
                  </a:lnTo>
                  <a:lnTo>
                    <a:pt x="222" y="73"/>
                  </a:lnTo>
                  <a:lnTo>
                    <a:pt x="219" y="73"/>
                  </a:lnTo>
                  <a:lnTo>
                    <a:pt x="219" y="73"/>
                  </a:lnTo>
                  <a:lnTo>
                    <a:pt x="219" y="73"/>
                  </a:lnTo>
                  <a:lnTo>
                    <a:pt x="217" y="73"/>
                  </a:lnTo>
                  <a:lnTo>
                    <a:pt x="215" y="73"/>
                  </a:lnTo>
                  <a:lnTo>
                    <a:pt x="212" y="73"/>
                  </a:lnTo>
                  <a:lnTo>
                    <a:pt x="210" y="73"/>
                  </a:lnTo>
                  <a:lnTo>
                    <a:pt x="205" y="73"/>
                  </a:lnTo>
                  <a:lnTo>
                    <a:pt x="203" y="76"/>
                  </a:lnTo>
                  <a:lnTo>
                    <a:pt x="200" y="76"/>
                  </a:lnTo>
                  <a:lnTo>
                    <a:pt x="198" y="76"/>
                  </a:lnTo>
                  <a:lnTo>
                    <a:pt x="196" y="76"/>
                  </a:lnTo>
                  <a:lnTo>
                    <a:pt x="191" y="76"/>
                  </a:lnTo>
                  <a:lnTo>
                    <a:pt x="189" y="78"/>
                  </a:lnTo>
                  <a:lnTo>
                    <a:pt x="186" y="78"/>
                  </a:lnTo>
                  <a:lnTo>
                    <a:pt x="184" y="78"/>
                  </a:lnTo>
                  <a:lnTo>
                    <a:pt x="182" y="81"/>
                  </a:lnTo>
                  <a:lnTo>
                    <a:pt x="179" y="81"/>
                  </a:lnTo>
                  <a:lnTo>
                    <a:pt x="177" y="83"/>
                  </a:lnTo>
                  <a:lnTo>
                    <a:pt x="172" y="83"/>
                  </a:lnTo>
                  <a:lnTo>
                    <a:pt x="170" y="85"/>
                  </a:lnTo>
                  <a:lnTo>
                    <a:pt x="167" y="85"/>
                  </a:lnTo>
                  <a:lnTo>
                    <a:pt x="165" y="88"/>
                  </a:lnTo>
                  <a:lnTo>
                    <a:pt x="163" y="88"/>
                  </a:lnTo>
                  <a:lnTo>
                    <a:pt x="160" y="90"/>
                  </a:lnTo>
                  <a:lnTo>
                    <a:pt x="158" y="90"/>
                  </a:lnTo>
                  <a:lnTo>
                    <a:pt x="156" y="92"/>
                  </a:lnTo>
                  <a:lnTo>
                    <a:pt x="153" y="95"/>
                  </a:lnTo>
                  <a:lnTo>
                    <a:pt x="151" y="95"/>
                  </a:lnTo>
                  <a:lnTo>
                    <a:pt x="148" y="97"/>
                  </a:lnTo>
                  <a:lnTo>
                    <a:pt x="146" y="99"/>
                  </a:lnTo>
                  <a:lnTo>
                    <a:pt x="144" y="102"/>
                  </a:lnTo>
                  <a:lnTo>
                    <a:pt x="144" y="102"/>
                  </a:lnTo>
                  <a:lnTo>
                    <a:pt x="141" y="104"/>
                  </a:lnTo>
                  <a:lnTo>
                    <a:pt x="139" y="107"/>
                  </a:lnTo>
                  <a:lnTo>
                    <a:pt x="137" y="109"/>
                  </a:lnTo>
                  <a:lnTo>
                    <a:pt x="170" y="0"/>
                  </a:lnTo>
                  <a:lnTo>
                    <a:pt x="92" y="0"/>
                  </a:lnTo>
                  <a:lnTo>
                    <a:pt x="0" y="286"/>
                  </a:lnTo>
                  <a:lnTo>
                    <a:pt x="80" y="286"/>
                  </a:lnTo>
                  <a:lnTo>
                    <a:pt x="115" y="175"/>
                  </a:lnTo>
                  <a:lnTo>
                    <a:pt x="115" y="173"/>
                  </a:lnTo>
                  <a:lnTo>
                    <a:pt x="115" y="173"/>
                  </a:lnTo>
                  <a:lnTo>
                    <a:pt x="115" y="173"/>
                  </a:lnTo>
                  <a:lnTo>
                    <a:pt x="115" y="173"/>
                  </a:lnTo>
                  <a:lnTo>
                    <a:pt x="118" y="168"/>
                  </a:lnTo>
                  <a:lnTo>
                    <a:pt x="118" y="166"/>
                  </a:lnTo>
                  <a:lnTo>
                    <a:pt x="118" y="163"/>
                  </a:lnTo>
                  <a:lnTo>
                    <a:pt x="120" y="163"/>
                  </a:lnTo>
                  <a:lnTo>
                    <a:pt x="120" y="161"/>
                  </a:lnTo>
                  <a:lnTo>
                    <a:pt x="122" y="159"/>
                  </a:lnTo>
                  <a:lnTo>
                    <a:pt x="122" y="159"/>
                  </a:lnTo>
                  <a:lnTo>
                    <a:pt x="122" y="156"/>
                  </a:lnTo>
                  <a:lnTo>
                    <a:pt x="125" y="154"/>
                  </a:lnTo>
                  <a:lnTo>
                    <a:pt x="125" y="154"/>
                  </a:lnTo>
                  <a:lnTo>
                    <a:pt x="127" y="152"/>
                  </a:lnTo>
                  <a:lnTo>
                    <a:pt x="130" y="152"/>
                  </a:lnTo>
                  <a:lnTo>
                    <a:pt x="130" y="149"/>
                  </a:lnTo>
                  <a:lnTo>
                    <a:pt x="132" y="147"/>
                  </a:lnTo>
                  <a:lnTo>
                    <a:pt x="132" y="147"/>
                  </a:lnTo>
                  <a:lnTo>
                    <a:pt x="134" y="144"/>
                  </a:lnTo>
                  <a:lnTo>
                    <a:pt x="137" y="144"/>
                  </a:lnTo>
                  <a:lnTo>
                    <a:pt x="137" y="142"/>
                  </a:lnTo>
                  <a:lnTo>
                    <a:pt x="139" y="142"/>
                  </a:lnTo>
                  <a:lnTo>
                    <a:pt x="139" y="142"/>
                  </a:lnTo>
                  <a:lnTo>
                    <a:pt x="141" y="140"/>
                  </a:lnTo>
                  <a:lnTo>
                    <a:pt x="144" y="140"/>
                  </a:lnTo>
                  <a:lnTo>
                    <a:pt x="146" y="137"/>
                  </a:lnTo>
                  <a:lnTo>
                    <a:pt x="146" y="137"/>
                  </a:lnTo>
                  <a:lnTo>
                    <a:pt x="148" y="137"/>
                  </a:lnTo>
                  <a:lnTo>
                    <a:pt x="151" y="137"/>
                  </a:lnTo>
                  <a:lnTo>
                    <a:pt x="153" y="135"/>
                  </a:lnTo>
                  <a:lnTo>
                    <a:pt x="153" y="135"/>
                  </a:lnTo>
                  <a:lnTo>
                    <a:pt x="156" y="135"/>
                  </a:lnTo>
                  <a:lnTo>
                    <a:pt x="158" y="135"/>
                  </a:lnTo>
                  <a:lnTo>
                    <a:pt x="160" y="135"/>
                  </a:lnTo>
                  <a:lnTo>
                    <a:pt x="163" y="135"/>
                  </a:lnTo>
                  <a:lnTo>
                    <a:pt x="165" y="135"/>
                  </a:lnTo>
                  <a:lnTo>
                    <a:pt x="165" y="135"/>
                  </a:lnTo>
                  <a:lnTo>
                    <a:pt x="165" y="135"/>
                  </a:lnTo>
                  <a:lnTo>
                    <a:pt x="167" y="135"/>
                  </a:lnTo>
                  <a:lnTo>
                    <a:pt x="167" y="135"/>
                  </a:lnTo>
                  <a:lnTo>
                    <a:pt x="170" y="135"/>
                  </a:lnTo>
                  <a:lnTo>
                    <a:pt x="172" y="135"/>
                  </a:lnTo>
                  <a:lnTo>
                    <a:pt x="172" y="137"/>
                  </a:lnTo>
                  <a:lnTo>
                    <a:pt x="174" y="137"/>
                  </a:lnTo>
                  <a:lnTo>
                    <a:pt x="174" y="140"/>
                  </a:lnTo>
                  <a:lnTo>
                    <a:pt x="177" y="140"/>
                  </a:lnTo>
                  <a:lnTo>
                    <a:pt x="177" y="142"/>
                  </a:lnTo>
                  <a:lnTo>
                    <a:pt x="179" y="142"/>
                  </a:lnTo>
                  <a:lnTo>
                    <a:pt x="179" y="144"/>
                  </a:lnTo>
                  <a:lnTo>
                    <a:pt x="179" y="144"/>
                  </a:lnTo>
                  <a:lnTo>
                    <a:pt x="179" y="144"/>
                  </a:lnTo>
                  <a:lnTo>
                    <a:pt x="182" y="147"/>
                  </a:lnTo>
                  <a:lnTo>
                    <a:pt x="182" y="147"/>
                  </a:lnTo>
                  <a:lnTo>
                    <a:pt x="182" y="147"/>
                  </a:lnTo>
                  <a:lnTo>
                    <a:pt x="182" y="149"/>
                  </a:lnTo>
                  <a:lnTo>
                    <a:pt x="182" y="149"/>
                  </a:lnTo>
                  <a:lnTo>
                    <a:pt x="182" y="149"/>
                  </a:lnTo>
                  <a:lnTo>
                    <a:pt x="182" y="152"/>
                  </a:lnTo>
                  <a:lnTo>
                    <a:pt x="182" y="152"/>
                  </a:lnTo>
                  <a:lnTo>
                    <a:pt x="182" y="154"/>
                  </a:lnTo>
                  <a:lnTo>
                    <a:pt x="182" y="154"/>
                  </a:lnTo>
                  <a:lnTo>
                    <a:pt x="182" y="156"/>
                  </a:lnTo>
                  <a:lnTo>
                    <a:pt x="182" y="159"/>
                  </a:lnTo>
                  <a:lnTo>
                    <a:pt x="182" y="159"/>
                  </a:lnTo>
                  <a:lnTo>
                    <a:pt x="139" y="286"/>
                  </a:lnTo>
                  <a:lnTo>
                    <a:pt x="219" y="286"/>
                  </a:lnTo>
                  <a:lnTo>
                    <a:pt x="267" y="142"/>
                  </a:lnTo>
                  <a:lnTo>
                    <a:pt x="267" y="140"/>
                  </a:lnTo>
                  <a:lnTo>
                    <a:pt x="267" y="140"/>
                  </a:lnTo>
                  <a:lnTo>
                    <a:pt x="267" y="137"/>
                  </a:lnTo>
                  <a:lnTo>
                    <a:pt x="267" y="137"/>
                  </a:lnTo>
                  <a:lnTo>
                    <a:pt x="267" y="135"/>
                  </a:lnTo>
                  <a:lnTo>
                    <a:pt x="267" y="133"/>
                  </a:lnTo>
                  <a:lnTo>
                    <a:pt x="269" y="130"/>
                  </a:lnTo>
                  <a:lnTo>
                    <a:pt x="269" y="130"/>
                  </a:lnTo>
                  <a:lnTo>
                    <a:pt x="269" y="128"/>
                  </a:lnTo>
                  <a:lnTo>
                    <a:pt x="269" y="125"/>
                  </a:lnTo>
                  <a:lnTo>
                    <a:pt x="26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19"/>
            <p:cNvSpPr>
              <a:spLocks/>
            </p:cNvSpPr>
            <p:nvPr/>
          </p:nvSpPr>
          <p:spPr bwMode="auto">
            <a:xfrm>
              <a:off x="2900" y="1759"/>
              <a:ext cx="33" cy="55"/>
            </a:xfrm>
            <a:custGeom>
              <a:avLst/>
              <a:gdLst>
                <a:gd name="T0" fmla="*/ 7 w 33"/>
                <a:gd name="T1" fmla="*/ 0 h 55"/>
                <a:gd name="T2" fmla="*/ 0 w 33"/>
                <a:gd name="T3" fmla="*/ 0 h 55"/>
                <a:gd name="T4" fmla="*/ 0 w 33"/>
                <a:gd name="T5" fmla="*/ 55 h 55"/>
                <a:gd name="T6" fmla="*/ 33 w 33"/>
                <a:gd name="T7" fmla="*/ 55 h 55"/>
                <a:gd name="T8" fmla="*/ 33 w 33"/>
                <a:gd name="T9" fmla="*/ 47 h 55"/>
                <a:gd name="T10" fmla="*/ 7 w 33"/>
                <a:gd name="T11" fmla="*/ 47 h 55"/>
                <a:gd name="T12" fmla="*/ 7 w 3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33" h="55">
                  <a:moveTo>
                    <a:pt x="7" y="0"/>
                  </a:moveTo>
                  <a:lnTo>
                    <a:pt x="0" y="0"/>
                  </a:lnTo>
                  <a:lnTo>
                    <a:pt x="0" y="55"/>
                  </a:lnTo>
                  <a:lnTo>
                    <a:pt x="33" y="55"/>
                  </a:lnTo>
                  <a:lnTo>
                    <a:pt x="33" y="47"/>
                  </a:lnTo>
                  <a:lnTo>
                    <a:pt x="7" y="4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20"/>
            <p:cNvSpPr>
              <a:spLocks noEditPoints="1"/>
            </p:cNvSpPr>
            <p:nvPr/>
          </p:nvSpPr>
          <p:spPr bwMode="auto">
            <a:xfrm>
              <a:off x="2940" y="1759"/>
              <a:ext cx="52" cy="55"/>
            </a:xfrm>
            <a:custGeom>
              <a:avLst/>
              <a:gdLst>
                <a:gd name="T0" fmla="*/ 49 w 52"/>
                <a:gd name="T1" fmla="*/ 17 h 55"/>
                <a:gd name="T2" fmla="*/ 47 w 52"/>
                <a:gd name="T3" fmla="*/ 10 h 55"/>
                <a:gd name="T4" fmla="*/ 42 w 52"/>
                <a:gd name="T5" fmla="*/ 5 h 55"/>
                <a:gd name="T6" fmla="*/ 35 w 52"/>
                <a:gd name="T7" fmla="*/ 3 h 55"/>
                <a:gd name="T8" fmla="*/ 31 w 52"/>
                <a:gd name="T9" fmla="*/ 0 h 55"/>
                <a:gd name="T10" fmla="*/ 23 w 52"/>
                <a:gd name="T11" fmla="*/ 0 h 55"/>
                <a:gd name="T12" fmla="*/ 19 w 52"/>
                <a:gd name="T13" fmla="*/ 0 h 55"/>
                <a:gd name="T14" fmla="*/ 14 w 52"/>
                <a:gd name="T15" fmla="*/ 3 h 55"/>
                <a:gd name="T16" fmla="*/ 9 w 52"/>
                <a:gd name="T17" fmla="*/ 5 h 55"/>
                <a:gd name="T18" fmla="*/ 5 w 52"/>
                <a:gd name="T19" fmla="*/ 10 h 55"/>
                <a:gd name="T20" fmla="*/ 2 w 52"/>
                <a:gd name="T21" fmla="*/ 14 h 55"/>
                <a:gd name="T22" fmla="*/ 0 w 52"/>
                <a:gd name="T23" fmla="*/ 19 h 55"/>
                <a:gd name="T24" fmla="*/ 0 w 52"/>
                <a:gd name="T25" fmla="*/ 24 h 55"/>
                <a:gd name="T26" fmla="*/ 0 w 52"/>
                <a:gd name="T27" fmla="*/ 31 h 55"/>
                <a:gd name="T28" fmla="*/ 2 w 52"/>
                <a:gd name="T29" fmla="*/ 38 h 55"/>
                <a:gd name="T30" fmla="*/ 5 w 52"/>
                <a:gd name="T31" fmla="*/ 43 h 55"/>
                <a:gd name="T32" fmla="*/ 7 w 52"/>
                <a:gd name="T33" fmla="*/ 47 h 55"/>
                <a:gd name="T34" fmla="*/ 12 w 52"/>
                <a:gd name="T35" fmla="*/ 52 h 55"/>
                <a:gd name="T36" fmla="*/ 19 w 52"/>
                <a:gd name="T37" fmla="*/ 55 h 55"/>
                <a:gd name="T38" fmla="*/ 26 w 52"/>
                <a:gd name="T39" fmla="*/ 55 h 55"/>
                <a:gd name="T40" fmla="*/ 33 w 52"/>
                <a:gd name="T41" fmla="*/ 55 h 55"/>
                <a:gd name="T42" fmla="*/ 38 w 52"/>
                <a:gd name="T43" fmla="*/ 52 h 55"/>
                <a:gd name="T44" fmla="*/ 45 w 52"/>
                <a:gd name="T45" fmla="*/ 47 h 55"/>
                <a:gd name="T46" fmla="*/ 47 w 52"/>
                <a:gd name="T47" fmla="*/ 43 h 55"/>
                <a:gd name="T48" fmla="*/ 49 w 52"/>
                <a:gd name="T49" fmla="*/ 36 h 55"/>
                <a:gd name="T50" fmla="*/ 52 w 52"/>
                <a:gd name="T51" fmla="*/ 26 h 55"/>
                <a:gd name="T52" fmla="*/ 45 w 52"/>
                <a:gd name="T53" fmla="*/ 29 h 55"/>
                <a:gd name="T54" fmla="*/ 45 w 52"/>
                <a:gd name="T55" fmla="*/ 33 h 55"/>
                <a:gd name="T56" fmla="*/ 42 w 52"/>
                <a:gd name="T57" fmla="*/ 38 h 55"/>
                <a:gd name="T58" fmla="*/ 40 w 52"/>
                <a:gd name="T59" fmla="*/ 40 h 55"/>
                <a:gd name="T60" fmla="*/ 38 w 52"/>
                <a:gd name="T61" fmla="*/ 45 h 55"/>
                <a:gd name="T62" fmla="*/ 35 w 52"/>
                <a:gd name="T63" fmla="*/ 47 h 55"/>
                <a:gd name="T64" fmla="*/ 33 w 52"/>
                <a:gd name="T65" fmla="*/ 47 h 55"/>
                <a:gd name="T66" fmla="*/ 28 w 52"/>
                <a:gd name="T67" fmla="*/ 50 h 55"/>
                <a:gd name="T68" fmla="*/ 26 w 52"/>
                <a:gd name="T69" fmla="*/ 50 h 55"/>
                <a:gd name="T70" fmla="*/ 21 w 52"/>
                <a:gd name="T71" fmla="*/ 47 h 55"/>
                <a:gd name="T72" fmla="*/ 19 w 52"/>
                <a:gd name="T73" fmla="*/ 47 h 55"/>
                <a:gd name="T74" fmla="*/ 16 w 52"/>
                <a:gd name="T75" fmla="*/ 45 h 55"/>
                <a:gd name="T76" fmla="*/ 12 w 52"/>
                <a:gd name="T77" fmla="*/ 43 h 55"/>
                <a:gd name="T78" fmla="*/ 9 w 52"/>
                <a:gd name="T79" fmla="*/ 40 h 55"/>
                <a:gd name="T80" fmla="*/ 9 w 52"/>
                <a:gd name="T81" fmla="*/ 36 h 55"/>
                <a:gd name="T82" fmla="*/ 7 w 52"/>
                <a:gd name="T83" fmla="*/ 33 h 55"/>
                <a:gd name="T84" fmla="*/ 7 w 52"/>
                <a:gd name="T85" fmla="*/ 29 h 55"/>
                <a:gd name="T86" fmla="*/ 7 w 52"/>
                <a:gd name="T87" fmla="*/ 21 h 55"/>
                <a:gd name="T88" fmla="*/ 9 w 52"/>
                <a:gd name="T89" fmla="*/ 17 h 55"/>
                <a:gd name="T90" fmla="*/ 9 w 52"/>
                <a:gd name="T91" fmla="*/ 14 h 55"/>
                <a:gd name="T92" fmla="*/ 14 w 52"/>
                <a:gd name="T93" fmla="*/ 10 h 55"/>
                <a:gd name="T94" fmla="*/ 16 w 52"/>
                <a:gd name="T95" fmla="*/ 10 h 55"/>
                <a:gd name="T96" fmla="*/ 19 w 52"/>
                <a:gd name="T97" fmla="*/ 7 h 55"/>
                <a:gd name="T98" fmla="*/ 21 w 52"/>
                <a:gd name="T99" fmla="*/ 5 h 55"/>
                <a:gd name="T100" fmla="*/ 28 w 52"/>
                <a:gd name="T101" fmla="*/ 5 h 55"/>
                <a:gd name="T102" fmla="*/ 33 w 52"/>
                <a:gd name="T103" fmla="*/ 7 h 55"/>
                <a:gd name="T104" fmla="*/ 38 w 52"/>
                <a:gd name="T105" fmla="*/ 10 h 55"/>
                <a:gd name="T106" fmla="*/ 40 w 52"/>
                <a:gd name="T107" fmla="*/ 14 h 55"/>
                <a:gd name="T108" fmla="*/ 42 w 52"/>
                <a:gd name="T109" fmla="*/ 21 h 55"/>
                <a:gd name="T110" fmla="*/ 45 w 52"/>
                <a:gd name="T111"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55">
                  <a:moveTo>
                    <a:pt x="52" y="21"/>
                  </a:moveTo>
                  <a:lnTo>
                    <a:pt x="49" y="19"/>
                  </a:lnTo>
                  <a:lnTo>
                    <a:pt x="49" y="17"/>
                  </a:lnTo>
                  <a:lnTo>
                    <a:pt x="49" y="17"/>
                  </a:lnTo>
                  <a:lnTo>
                    <a:pt x="49" y="14"/>
                  </a:lnTo>
                  <a:lnTo>
                    <a:pt x="47" y="12"/>
                  </a:lnTo>
                  <a:lnTo>
                    <a:pt x="47" y="12"/>
                  </a:lnTo>
                  <a:lnTo>
                    <a:pt x="47" y="10"/>
                  </a:lnTo>
                  <a:lnTo>
                    <a:pt x="45" y="7"/>
                  </a:lnTo>
                  <a:lnTo>
                    <a:pt x="45" y="7"/>
                  </a:lnTo>
                  <a:lnTo>
                    <a:pt x="42" y="5"/>
                  </a:lnTo>
                  <a:lnTo>
                    <a:pt x="42" y="5"/>
                  </a:lnTo>
                  <a:lnTo>
                    <a:pt x="40" y="5"/>
                  </a:lnTo>
                  <a:lnTo>
                    <a:pt x="38" y="3"/>
                  </a:lnTo>
                  <a:lnTo>
                    <a:pt x="38" y="3"/>
                  </a:lnTo>
                  <a:lnTo>
                    <a:pt x="35" y="3"/>
                  </a:lnTo>
                  <a:lnTo>
                    <a:pt x="35" y="0"/>
                  </a:lnTo>
                  <a:lnTo>
                    <a:pt x="33" y="0"/>
                  </a:lnTo>
                  <a:lnTo>
                    <a:pt x="31" y="0"/>
                  </a:lnTo>
                  <a:lnTo>
                    <a:pt x="31" y="0"/>
                  </a:lnTo>
                  <a:lnTo>
                    <a:pt x="28" y="0"/>
                  </a:lnTo>
                  <a:lnTo>
                    <a:pt x="26" y="0"/>
                  </a:lnTo>
                  <a:lnTo>
                    <a:pt x="23" y="0"/>
                  </a:lnTo>
                  <a:lnTo>
                    <a:pt x="23" y="0"/>
                  </a:lnTo>
                  <a:lnTo>
                    <a:pt x="21" y="0"/>
                  </a:lnTo>
                  <a:lnTo>
                    <a:pt x="21" y="0"/>
                  </a:lnTo>
                  <a:lnTo>
                    <a:pt x="19" y="0"/>
                  </a:lnTo>
                  <a:lnTo>
                    <a:pt x="19" y="0"/>
                  </a:lnTo>
                  <a:lnTo>
                    <a:pt x="16" y="0"/>
                  </a:lnTo>
                  <a:lnTo>
                    <a:pt x="16" y="0"/>
                  </a:lnTo>
                  <a:lnTo>
                    <a:pt x="14" y="3"/>
                  </a:lnTo>
                  <a:lnTo>
                    <a:pt x="14" y="3"/>
                  </a:lnTo>
                  <a:lnTo>
                    <a:pt x="12" y="3"/>
                  </a:lnTo>
                  <a:lnTo>
                    <a:pt x="12" y="3"/>
                  </a:lnTo>
                  <a:lnTo>
                    <a:pt x="9" y="5"/>
                  </a:lnTo>
                  <a:lnTo>
                    <a:pt x="9" y="5"/>
                  </a:lnTo>
                  <a:lnTo>
                    <a:pt x="7" y="5"/>
                  </a:lnTo>
                  <a:lnTo>
                    <a:pt x="7" y="7"/>
                  </a:lnTo>
                  <a:lnTo>
                    <a:pt x="7" y="7"/>
                  </a:lnTo>
                  <a:lnTo>
                    <a:pt x="5" y="10"/>
                  </a:lnTo>
                  <a:lnTo>
                    <a:pt x="5" y="10"/>
                  </a:lnTo>
                  <a:lnTo>
                    <a:pt x="5" y="12"/>
                  </a:lnTo>
                  <a:lnTo>
                    <a:pt x="2" y="12"/>
                  </a:lnTo>
                  <a:lnTo>
                    <a:pt x="2" y="14"/>
                  </a:lnTo>
                  <a:lnTo>
                    <a:pt x="2" y="14"/>
                  </a:lnTo>
                  <a:lnTo>
                    <a:pt x="2" y="17"/>
                  </a:lnTo>
                  <a:lnTo>
                    <a:pt x="2" y="17"/>
                  </a:lnTo>
                  <a:lnTo>
                    <a:pt x="0" y="19"/>
                  </a:lnTo>
                  <a:lnTo>
                    <a:pt x="0" y="19"/>
                  </a:lnTo>
                  <a:lnTo>
                    <a:pt x="0" y="21"/>
                  </a:lnTo>
                  <a:lnTo>
                    <a:pt x="0" y="24"/>
                  </a:lnTo>
                  <a:lnTo>
                    <a:pt x="0" y="24"/>
                  </a:lnTo>
                  <a:lnTo>
                    <a:pt x="0" y="26"/>
                  </a:lnTo>
                  <a:lnTo>
                    <a:pt x="0" y="29"/>
                  </a:lnTo>
                  <a:lnTo>
                    <a:pt x="0" y="29"/>
                  </a:lnTo>
                  <a:lnTo>
                    <a:pt x="0" y="31"/>
                  </a:lnTo>
                  <a:lnTo>
                    <a:pt x="0" y="33"/>
                  </a:lnTo>
                  <a:lnTo>
                    <a:pt x="0" y="36"/>
                  </a:lnTo>
                  <a:lnTo>
                    <a:pt x="2" y="36"/>
                  </a:lnTo>
                  <a:lnTo>
                    <a:pt x="2" y="38"/>
                  </a:lnTo>
                  <a:lnTo>
                    <a:pt x="2" y="40"/>
                  </a:lnTo>
                  <a:lnTo>
                    <a:pt x="2" y="40"/>
                  </a:lnTo>
                  <a:lnTo>
                    <a:pt x="5" y="43"/>
                  </a:lnTo>
                  <a:lnTo>
                    <a:pt x="5" y="43"/>
                  </a:lnTo>
                  <a:lnTo>
                    <a:pt x="5" y="43"/>
                  </a:lnTo>
                  <a:lnTo>
                    <a:pt x="5" y="45"/>
                  </a:lnTo>
                  <a:lnTo>
                    <a:pt x="5" y="45"/>
                  </a:lnTo>
                  <a:lnTo>
                    <a:pt x="7" y="47"/>
                  </a:lnTo>
                  <a:lnTo>
                    <a:pt x="7" y="47"/>
                  </a:lnTo>
                  <a:lnTo>
                    <a:pt x="9" y="50"/>
                  </a:lnTo>
                  <a:lnTo>
                    <a:pt x="9" y="50"/>
                  </a:lnTo>
                  <a:lnTo>
                    <a:pt x="12" y="52"/>
                  </a:lnTo>
                  <a:lnTo>
                    <a:pt x="14" y="52"/>
                  </a:lnTo>
                  <a:lnTo>
                    <a:pt x="14" y="52"/>
                  </a:lnTo>
                  <a:lnTo>
                    <a:pt x="16" y="55"/>
                  </a:lnTo>
                  <a:lnTo>
                    <a:pt x="19" y="55"/>
                  </a:lnTo>
                  <a:lnTo>
                    <a:pt x="21" y="55"/>
                  </a:lnTo>
                  <a:lnTo>
                    <a:pt x="21" y="55"/>
                  </a:lnTo>
                  <a:lnTo>
                    <a:pt x="23" y="55"/>
                  </a:lnTo>
                  <a:lnTo>
                    <a:pt x="26" y="55"/>
                  </a:lnTo>
                  <a:lnTo>
                    <a:pt x="28" y="55"/>
                  </a:lnTo>
                  <a:lnTo>
                    <a:pt x="28" y="55"/>
                  </a:lnTo>
                  <a:lnTo>
                    <a:pt x="31" y="55"/>
                  </a:lnTo>
                  <a:lnTo>
                    <a:pt x="33" y="55"/>
                  </a:lnTo>
                  <a:lnTo>
                    <a:pt x="33" y="55"/>
                  </a:lnTo>
                  <a:lnTo>
                    <a:pt x="35" y="52"/>
                  </a:lnTo>
                  <a:lnTo>
                    <a:pt x="38" y="52"/>
                  </a:lnTo>
                  <a:lnTo>
                    <a:pt x="38" y="52"/>
                  </a:lnTo>
                  <a:lnTo>
                    <a:pt x="40" y="50"/>
                  </a:lnTo>
                  <a:lnTo>
                    <a:pt x="42" y="50"/>
                  </a:lnTo>
                  <a:lnTo>
                    <a:pt x="42" y="50"/>
                  </a:lnTo>
                  <a:lnTo>
                    <a:pt x="45" y="47"/>
                  </a:lnTo>
                  <a:lnTo>
                    <a:pt x="45" y="45"/>
                  </a:lnTo>
                  <a:lnTo>
                    <a:pt x="47" y="45"/>
                  </a:lnTo>
                  <a:lnTo>
                    <a:pt x="47" y="43"/>
                  </a:lnTo>
                  <a:lnTo>
                    <a:pt x="47" y="43"/>
                  </a:lnTo>
                  <a:lnTo>
                    <a:pt x="49" y="40"/>
                  </a:lnTo>
                  <a:lnTo>
                    <a:pt x="49" y="38"/>
                  </a:lnTo>
                  <a:lnTo>
                    <a:pt x="49" y="36"/>
                  </a:lnTo>
                  <a:lnTo>
                    <a:pt x="49" y="36"/>
                  </a:lnTo>
                  <a:lnTo>
                    <a:pt x="52" y="33"/>
                  </a:lnTo>
                  <a:lnTo>
                    <a:pt x="52" y="31"/>
                  </a:lnTo>
                  <a:lnTo>
                    <a:pt x="52" y="29"/>
                  </a:lnTo>
                  <a:lnTo>
                    <a:pt x="52" y="26"/>
                  </a:lnTo>
                  <a:lnTo>
                    <a:pt x="52" y="26"/>
                  </a:lnTo>
                  <a:lnTo>
                    <a:pt x="52" y="24"/>
                  </a:lnTo>
                  <a:lnTo>
                    <a:pt x="52" y="21"/>
                  </a:lnTo>
                  <a:close/>
                  <a:moveTo>
                    <a:pt x="45" y="29"/>
                  </a:moveTo>
                  <a:lnTo>
                    <a:pt x="45" y="31"/>
                  </a:lnTo>
                  <a:lnTo>
                    <a:pt x="45" y="31"/>
                  </a:lnTo>
                  <a:lnTo>
                    <a:pt x="45" y="33"/>
                  </a:lnTo>
                  <a:lnTo>
                    <a:pt x="45" y="33"/>
                  </a:lnTo>
                  <a:lnTo>
                    <a:pt x="42" y="36"/>
                  </a:lnTo>
                  <a:lnTo>
                    <a:pt x="42" y="36"/>
                  </a:lnTo>
                  <a:lnTo>
                    <a:pt x="42" y="36"/>
                  </a:lnTo>
                  <a:lnTo>
                    <a:pt x="42" y="38"/>
                  </a:lnTo>
                  <a:lnTo>
                    <a:pt x="42" y="38"/>
                  </a:lnTo>
                  <a:lnTo>
                    <a:pt x="42" y="40"/>
                  </a:lnTo>
                  <a:lnTo>
                    <a:pt x="40" y="40"/>
                  </a:lnTo>
                  <a:lnTo>
                    <a:pt x="40" y="40"/>
                  </a:lnTo>
                  <a:lnTo>
                    <a:pt x="40" y="43"/>
                  </a:lnTo>
                  <a:lnTo>
                    <a:pt x="40" y="43"/>
                  </a:lnTo>
                  <a:lnTo>
                    <a:pt x="38" y="43"/>
                  </a:lnTo>
                  <a:lnTo>
                    <a:pt x="38" y="45"/>
                  </a:lnTo>
                  <a:lnTo>
                    <a:pt x="38" y="45"/>
                  </a:lnTo>
                  <a:lnTo>
                    <a:pt x="38" y="45"/>
                  </a:lnTo>
                  <a:lnTo>
                    <a:pt x="35" y="45"/>
                  </a:lnTo>
                  <a:lnTo>
                    <a:pt x="35" y="47"/>
                  </a:lnTo>
                  <a:lnTo>
                    <a:pt x="35" y="47"/>
                  </a:lnTo>
                  <a:lnTo>
                    <a:pt x="33" y="47"/>
                  </a:lnTo>
                  <a:lnTo>
                    <a:pt x="33" y="47"/>
                  </a:lnTo>
                  <a:lnTo>
                    <a:pt x="33" y="47"/>
                  </a:lnTo>
                  <a:lnTo>
                    <a:pt x="31" y="47"/>
                  </a:lnTo>
                  <a:lnTo>
                    <a:pt x="31" y="47"/>
                  </a:lnTo>
                  <a:lnTo>
                    <a:pt x="31" y="47"/>
                  </a:lnTo>
                  <a:lnTo>
                    <a:pt x="28" y="50"/>
                  </a:lnTo>
                  <a:lnTo>
                    <a:pt x="28" y="50"/>
                  </a:lnTo>
                  <a:lnTo>
                    <a:pt x="26" y="50"/>
                  </a:lnTo>
                  <a:lnTo>
                    <a:pt x="26" y="50"/>
                  </a:lnTo>
                  <a:lnTo>
                    <a:pt x="26" y="50"/>
                  </a:lnTo>
                  <a:lnTo>
                    <a:pt x="23" y="50"/>
                  </a:lnTo>
                  <a:lnTo>
                    <a:pt x="23" y="50"/>
                  </a:lnTo>
                  <a:lnTo>
                    <a:pt x="23" y="50"/>
                  </a:lnTo>
                  <a:lnTo>
                    <a:pt x="21" y="47"/>
                  </a:lnTo>
                  <a:lnTo>
                    <a:pt x="21" y="47"/>
                  </a:lnTo>
                  <a:lnTo>
                    <a:pt x="21" y="47"/>
                  </a:lnTo>
                  <a:lnTo>
                    <a:pt x="19" y="47"/>
                  </a:lnTo>
                  <a:lnTo>
                    <a:pt x="19" y="47"/>
                  </a:lnTo>
                  <a:lnTo>
                    <a:pt x="19" y="47"/>
                  </a:lnTo>
                  <a:lnTo>
                    <a:pt x="16" y="47"/>
                  </a:lnTo>
                  <a:lnTo>
                    <a:pt x="16" y="47"/>
                  </a:lnTo>
                  <a:lnTo>
                    <a:pt x="16" y="45"/>
                  </a:lnTo>
                  <a:lnTo>
                    <a:pt x="14" y="45"/>
                  </a:lnTo>
                  <a:lnTo>
                    <a:pt x="14" y="45"/>
                  </a:lnTo>
                  <a:lnTo>
                    <a:pt x="14" y="45"/>
                  </a:lnTo>
                  <a:lnTo>
                    <a:pt x="12" y="43"/>
                  </a:lnTo>
                  <a:lnTo>
                    <a:pt x="12" y="43"/>
                  </a:lnTo>
                  <a:lnTo>
                    <a:pt x="12" y="43"/>
                  </a:lnTo>
                  <a:lnTo>
                    <a:pt x="12" y="40"/>
                  </a:lnTo>
                  <a:lnTo>
                    <a:pt x="9" y="40"/>
                  </a:lnTo>
                  <a:lnTo>
                    <a:pt x="9" y="40"/>
                  </a:lnTo>
                  <a:lnTo>
                    <a:pt x="9" y="38"/>
                  </a:lnTo>
                  <a:lnTo>
                    <a:pt x="9" y="38"/>
                  </a:lnTo>
                  <a:lnTo>
                    <a:pt x="9" y="36"/>
                  </a:lnTo>
                  <a:lnTo>
                    <a:pt x="9" y="36"/>
                  </a:lnTo>
                  <a:lnTo>
                    <a:pt x="7" y="36"/>
                  </a:lnTo>
                  <a:lnTo>
                    <a:pt x="7" y="33"/>
                  </a:lnTo>
                  <a:lnTo>
                    <a:pt x="7" y="33"/>
                  </a:lnTo>
                  <a:lnTo>
                    <a:pt x="7" y="31"/>
                  </a:lnTo>
                  <a:lnTo>
                    <a:pt x="7" y="31"/>
                  </a:lnTo>
                  <a:lnTo>
                    <a:pt x="7" y="29"/>
                  </a:lnTo>
                  <a:lnTo>
                    <a:pt x="7" y="29"/>
                  </a:lnTo>
                  <a:lnTo>
                    <a:pt x="7" y="26"/>
                  </a:lnTo>
                  <a:lnTo>
                    <a:pt x="7" y="24"/>
                  </a:lnTo>
                  <a:lnTo>
                    <a:pt x="7" y="24"/>
                  </a:lnTo>
                  <a:lnTo>
                    <a:pt x="7" y="21"/>
                  </a:lnTo>
                  <a:lnTo>
                    <a:pt x="7" y="21"/>
                  </a:lnTo>
                  <a:lnTo>
                    <a:pt x="7" y="19"/>
                  </a:lnTo>
                  <a:lnTo>
                    <a:pt x="9" y="19"/>
                  </a:lnTo>
                  <a:lnTo>
                    <a:pt x="9" y="17"/>
                  </a:lnTo>
                  <a:lnTo>
                    <a:pt x="9" y="17"/>
                  </a:lnTo>
                  <a:lnTo>
                    <a:pt x="9" y="14"/>
                  </a:lnTo>
                  <a:lnTo>
                    <a:pt x="9" y="14"/>
                  </a:lnTo>
                  <a:lnTo>
                    <a:pt x="9" y="14"/>
                  </a:lnTo>
                  <a:lnTo>
                    <a:pt x="12" y="12"/>
                  </a:lnTo>
                  <a:lnTo>
                    <a:pt x="12" y="12"/>
                  </a:lnTo>
                  <a:lnTo>
                    <a:pt x="12" y="12"/>
                  </a:lnTo>
                  <a:lnTo>
                    <a:pt x="14" y="10"/>
                  </a:lnTo>
                  <a:lnTo>
                    <a:pt x="14" y="10"/>
                  </a:lnTo>
                  <a:lnTo>
                    <a:pt x="14" y="10"/>
                  </a:lnTo>
                  <a:lnTo>
                    <a:pt x="14" y="10"/>
                  </a:lnTo>
                  <a:lnTo>
                    <a:pt x="16" y="10"/>
                  </a:lnTo>
                  <a:lnTo>
                    <a:pt x="16" y="7"/>
                  </a:lnTo>
                  <a:lnTo>
                    <a:pt x="16" y="7"/>
                  </a:lnTo>
                  <a:lnTo>
                    <a:pt x="19" y="7"/>
                  </a:lnTo>
                  <a:lnTo>
                    <a:pt x="19" y="7"/>
                  </a:lnTo>
                  <a:lnTo>
                    <a:pt x="19" y="7"/>
                  </a:lnTo>
                  <a:lnTo>
                    <a:pt x="21" y="7"/>
                  </a:lnTo>
                  <a:lnTo>
                    <a:pt x="21" y="7"/>
                  </a:lnTo>
                  <a:lnTo>
                    <a:pt x="21" y="5"/>
                  </a:lnTo>
                  <a:lnTo>
                    <a:pt x="23" y="5"/>
                  </a:lnTo>
                  <a:lnTo>
                    <a:pt x="26" y="5"/>
                  </a:lnTo>
                  <a:lnTo>
                    <a:pt x="28" y="5"/>
                  </a:lnTo>
                  <a:lnTo>
                    <a:pt x="28" y="5"/>
                  </a:lnTo>
                  <a:lnTo>
                    <a:pt x="31" y="5"/>
                  </a:lnTo>
                  <a:lnTo>
                    <a:pt x="31" y="7"/>
                  </a:lnTo>
                  <a:lnTo>
                    <a:pt x="33" y="7"/>
                  </a:lnTo>
                  <a:lnTo>
                    <a:pt x="33" y="7"/>
                  </a:lnTo>
                  <a:lnTo>
                    <a:pt x="33" y="7"/>
                  </a:lnTo>
                  <a:lnTo>
                    <a:pt x="35" y="7"/>
                  </a:lnTo>
                  <a:lnTo>
                    <a:pt x="35" y="10"/>
                  </a:lnTo>
                  <a:lnTo>
                    <a:pt x="38" y="10"/>
                  </a:lnTo>
                  <a:lnTo>
                    <a:pt x="38" y="10"/>
                  </a:lnTo>
                  <a:lnTo>
                    <a:pt x="40" y="12"/>
                  </a:lnTo>
                  <a:lnTo>
                    <a:pt x="40" y="12"/>
                  </a:lnTo>
                  <a:lnTo>
                    <a:pt x="40" y="14"/>
                  </a:lnTo>
                  <a:lnTo>
                    <a:pt x="42" y="14"/>
                  </a:lnTo>
                  <a:lnTo>
                    <a:pt x="42" y="17"/>
                  </a:lnTo>
                  <a:lnTo>
                    <a:pt x="42" y="19"/>
                  </a:lnTo>
                  <a:lnTo>
                    <a:pt x="42" y="21"/>
                  </a:lnTo>
                  <a:lnTo>
                    <a:pt x="45" y="24"/>
                  </a:lnTo>
                  <a:lnTo>
                    <a:pt x="45" y="24"/>
                  </a:lnTo>
                  <a:lnTo>
                    <a:pt x="45" y="26"/>
                  </a:lnTo>
                  <a:lnTo>
                    <a:pt x="45" y="26"/>
                  </a:lnTo>
                  <a:lnTo>
                    <a:pt x="4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6" name="Group 5"/>
          <p:cNvGrpSpPr>
            <a:grpSpLocks noChangeAspect="1"/>
          </p:cNvGrpSpPr>
          <p:nvPr userDrawn="1"/>
        </p:nvGrpSpPr>
        <p:grpSpPr bwMode="auto">
          <a:xfrm>
            <a:off x="468632" y="3723969"/>
            <a:ext cx="3462067" cy="287942"/>
            <a:chOff x="206" y="804"/>
            <a:chExt cx="3066" cy="255"/>
          </a:xfrm>
        </p:grpSpPr>
        <p:grpSp>
          <p:nvGrpSpPr>
            <p:cNvPr id="27" name="Group 206"/>
            <p:cNvGrpSpPr>
              <a:grpSpLocks/>
            </p:cNvGrpSpPr>
            <p:nvPr/>
          </p:nvGrpSpPr>
          <p:grpSpPr bwMode="auto">
            <a:xfrm>
              <a:off x="1933" y="835"/>
              <a:ext cx="1339" cy="224"/>
              <a:chOff x="1933" y="835"/>
              <a:chExt cx="1339" cy="224"/>
            </a:xfrm>
          </p:grpSpPr>
          <p:sp>
            <p:nvSpPr>
              <p:cNvPr id="60" name="Freeform 6"/>
              <p:cNvSpPr>
                <a:spLocks/>
              </p:cNvSpPr>
              <p:nvPr/>
            </p:nvSpPr>
            <p:spPr bwMode="auto">
              <a:xfrm>
                <a:off x="2202" y="842"/>
                <a:ext cx="19" cy="0"/>
              </a:xfrm>
              <a:custGeom>
                <a:avLst/>
                <a:gdLst>
                  <a:gd name="T0" fmla="*/ 8 w 8"/>
                  <a:gd name="T1" fmla="*/ 4 w 8"/>
                  <a:gd name="T2" fmla="*/ 0 w 8"/>
                  <a:gd name="T3" fmla="*/ 8 w 8"/>
                </a:gdLst>
                <a:ahLst/>
                <a:cxnLst>
                  <a:cxn ang="0">
                    <a:pos x="T0" y="0"/>
                  </a:cxn>
                  <a:cxn ang="0">
                    <a:pos x="T1" y="0"/>
                  </a:cxn>
                  <a:cxn ang="0">
                    <a:pos x="T2" y="0"/>
                  </a:cxn>
                  <a:cxn ang="0">
                    <a:pos x="T3" y="0"/>
                  </a:cxn>
                </a:cxnLst>
                <a:rect l="0" t="0" r="r" b="b"/>
                <a:pathLst>
                  <a:path w="8">
                    <a:moveTo>
                      <a:pt x="8" y="0"/>
                    </a:moveTo>
                    <a:cubicBezTo>
                      <a:pt x="6" y="0"/>
                      <a:pt x="5" y="0"/>
                      <a:pt x="4" y="0"/>
                    </a:cubicBezTo>
                    <a:cubicBezTo>
                      <a:pt x="2" y="0"/>
                      <a:pt x="1" y="0"/>
                      <a:pt x="0" y="0"/>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7"/>
              <p:cNvSpPr>
                <a:spLocks/>
              </p:cNvSpPr>
              <p:nvPr/>
            </p:nvSpPr>
            <p:spPr bwMode="auto">
              <a:xfrm>
                <a:off x="2226" y="842"/>
                <a:ext cx="5"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cubicBezTo>
                      <a:pt x="1"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8"/>
              <p:cNvSpPr>
                <a:spLocks/>
              </p:cNvSpPr>
              <p:nvPr/>
            </p:nvSpPr>
            <p:spPr bwMode="auto">
              <a:xfrm>
                <a:off x="2181" y="84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9"/>
              <p:cNvSpPr>
                <a:spLocks/>
              </p:cNvSpPr>
              <p:nvPr/>
            </p:nvSpPr>
            <p:spPr bwMode="auto">
              <a:xfrm>
                <a:off x="2996" y="84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Freeform 10"/>
              <p:cNvSpPr>
                <a:spLocks/>
              </p:cNvSpPr>
              <p:nvPr/>
            </p:nvSpPr>
            <p:spPr bwMode="auto">
              <a:xfrm>
                <a:off x="2235" y="840"/>
                <a:ext cx="3"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0"/>
                      <a:pt x="0"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5" name="Freeform 11"/>
              <p:cNvSpPr>
                <a:spLocks/>
              </p:cNvSpPr>
              <p:nvPr/>
            </p:nvSpPr>
            <p:spPr bwMode="auto">
              <a:xfrm>
                <a:off x="2188" y="84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12"/>
              <p:cNvSpPr>
                <a:spLocks/>
              </p:cNvSpPr>
              <p:nvPr/>
            </p:nvSpPr>
            <p:spPr bwMode="auto">
              <a:xfrm>
                <a:off x="2266" y="837"/>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13"/>
              <p:cNvSpPr>
                <a:spLocks/>
              </p:cNvSpPr>
              <p:nvPr/>
            </p:nvSpPr>
            <p:spPr bwMode="auto">
              <a:xfrm>
                <a:off x="3107" y="837"/>
                <a:ext cx="163" cy="222"/>
              </a:xfrm>
              <a:custGeom>
                <a:avLst/>
                <a:gdLst>
                  <a:gd name="T0" fmla="*/ 21 w 69"/>
                  <a:gd name="T1" fmla="*/ 61 h 94"/>
                  <a:gd name="T2" fmla="*/ 20 w 69"/>
                  <a:gd name="T3" fmla="*/ 53 h 94"/>
                  <a:gd name="T4" fmla="*/ 19 w 69"/>
                  <a:gd name="T5" fmla="*/ 49 h 94"/>
                  <a:gd name="T6" fmla="*/ 5 w 69"/>
                  <a:gd name="T7" fmla="*/ 64 h 94"/>
                  <a:gd name="T8" fmla="*/ 18 w 69"/>
                  <a:gd name="T9" fmla="*/ 43 h 94"/>
                  <a:gd name="T10" fmla="*/ 24 w 69"/>
                  <a:gd name="T11" fmla="*/ 35 h 94"/>
                  <a:gd name="T12" fmla="*/ 11 w 69"/>
                  <a:gd name="T13" fmla="*/ 37 h 94"/>
                  <a:gd name="T14" fmla="*/ 15 w 69"/>
                  <a:gd name="T15" fmla="*/ 34 h 94"/>
                  <a:gd name="T16" fmla="*/ 11 w 69"/>
                  <a:gd name="T17" fmla="*/ 22 h 94"/>
                  <a:gd name="T18" fmla="*/ 5 w 69"/>
                  <a:gd name="T19" fmla="*/ 11 h 94"/>
                  <a:gd name="T20" fmla="*/ 1 w 69"/>
                  <a:gd name="T21" fmla="*/ 4 h 94"/>
                  <a:gd name="T22" fmla="*/ 19 w 69"/>
                  <a:gd name="T23" fmla="*/ 32 h 94"/>
                  <a:gd name="T24" fmla="*/ 24 w 69"/>
                  <a:gd name="T25" fmla="*/ 31 h 94"/>
                  <a:gd name="T26" fmla="*/ 34 w 69"/>
                  <a:gd name="T27" fmla="*/ 24 h 94"/>
                  <a:gd name="T28" fmla="*/ 46 w 69"/>
                  <a:gd name="T29" fmla="*/ 14 h 94"/>
                  <a:gd name="T30" fmla="*/ 48 w 69"/>
                  <a:gd name="T31" fmla="*/ 4 h 94"/>
                  <a:gd name="T32" fmla="*/ 42 w 69"/>
                  <a:gd name="T33" fmla="*/ 5 h 94"/>
                  <a:gd name="T34" fmla="*/ 39 w 69"/>
                  <a:gd name="T35" fmla="*/ 6 h 94"/>
                  <a:gd name="T36" fmla="*/ 36 w 69"/>
                  <a:gd name="T37" fmla="*/ 16 h 94"/>
                  <a:gd name="T38" fmla="*/ 27 w 69"/>
                  <a:gd name="T39" fmla="*/ 28 h 94"/>
                  <a:gd name="T40" fmla="*/ 29 w 69"/>
                  <a:gd name="T41" fmla="*/ 19 h 94"/>
                  <a:gd name="T42" fmla="*/ 19 w 69"/>
                  <a:gd name="T43" fmla="*/ 20 h 94"/>
                  <a:gd name="T44" fmla="*/ 17 w 69"/>
                  <a:gd name="T45" fmla="*/ 15 h 94"/>
                  <a:gd name="T46" fmla="*/ 29 w 69"/>
                  <a:gd name="T47" fmla="*/ 15 h 94"/>
                  <a:gd name="T48" fmla="*/ 31 w 69"/>
                  <a:gd name="T49" fmla="*/ 6 h 94"/>
                  <a:gd name="T50" fmla="*/ 17 w 69"/>
                  <a:gd name="T51" fmla="*/ 8 h 94"/>
                  <a:gd name="T52" fmla="*/ 9 w 69"/>
                  <a:gd name="T53" fmla="*/ 8 h 94"/>
                  <a:gd name="T54" fmla="*/ 17 w 69"/>
                  <a:gd name="T55" fmla="*/ 5 h 94"/>
                  <a:gd name="T56" fmla="*/ 37 w 69"/>
                  <a:gd name="T57" fmla="*/ 2 h 94"/>
                  <a:gd name="T58" fmla="*/ 54 w 69"/>
                  <a:gd name="T59" fmla="*/ 3 h 94"/>
                  <a:gd name="T60" fmla="*/ 45 w 69"/>
                  <a:gd name="T61" fmla="*/ 21 h 94"/>
                  <a:gd name="T62" fmla="*/ 43 w 69"/>
                  <a:gd name="T63" fmla="*/ 26 h 94"/>
                  <a:gd name="T64" fmla="*/ 31 w 69"/>
                  <a:gd name="T65" fmla="*/ 35 h 94"/>
                  <a:gd name="T66" fmla="*/ 40 w 69"/>
                  <a:gd name="T67" fmla="*/ 33 h 94"/>
                  <a:gd name="T68" fmla="*/ 44 w 69"/>
                  <a:gd name="T69" fmla="*/ 38 h 94"/>
                  <a:gd name="T70" fmla="*/ 69 w 69"/>
                  <a:gd name="T71" fmla="*/ 45 h 94"/>
                  <a:gd name="T72" fmla="*/ 63 w 69"/>
                  <a:gd name="T73" fmla="*/ 48 h 94"/>
                  <a:gd name="T74" fmla="*/ 48 w 69"/>
                  <a:gd name="T75" fmla="*/ 42 h 94"/>
                  <a:gd name="T76" fmla="*/ 45 w 69"/>
                  <a:gd name="T77" fmla="*/ 72 h 94"/>
                  <a:gd name="T78" fmla="*/ 36 w 69"/>
                  <a:gd name="T79" fmla="*/ 94 h 94"/>
                  <a:gd name="T80" fmla="*/ 35 w 69"/>
                  <a:gd name="T81" fmla="*/ 87 h 94"/>
                  <a:gd name="T82" fmla="*/ 40 w 69"/>
                  <a:gd name="T83" fmla="*/ 75 h 94"/>
                  <a:gd name="T84" fmla="*/ 42 w 69"/>
                  <a:gd name="T85" fmla="*/ 68 h 94"/>
                  <a:gd name="T86" fmla="*/ 42 w 69"/>
                  <a:gd name="T87" fmla="*/ 56 h 94"/>
                  <a:gd name="T88" fmla="*/ 42 w 69"/>
                  <a:gd name="T89" fmla="*/ 50 h 94"/>
                  <a:gd name="T90" fmla="*/ 41 w 69"/>
                  <a:gd name="T91" fmla="*/ 44 h 94"/>
                  <a:gd name="T92" fmla="*/ 33 w 69"/>
                  <a:gd name="T93" fmla="*/ 39 h 94"/>
                  <a:gd name="T94" fmla="*/ 23 w 69"/>
                  <a:gd name="T95" fmla="*/ 49 h 94"/>
                  <a:gd name="T96" fmla="*/ 24 w 69"/>
                  <a:gd name="T97" fmla="*/ 57 h 94"/>
                  <a:gd name="T98" fmla="*/ 25 w 69"/>
                  <a:gd name="T99" fmla="*/ 63 h 94"/>
                  <a:gd name="T100" fmla="*/ 22 w 69"/>
                  <a:gd name="T101" fmla="*/ 72 h 94"/>
                  <a:gd name="T102" fmla="*/ 22 w 69"/>
                  <a:gd name="T103"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 h="94">
                    <a:moveTo>
                      <a:pt x="21" y="64"/>
                    </a:moveTo>
                    <a:cubicBezTo>
                      <a:pt x="21" y="64"/>
                      <a:pt x="21" y="63"/>
                      <a:pt x="21" y="63"/>
                    </a:cubicBezTo>
                    <a:cubicBezTo>
                      <a:pt x="21" y="62"/>
                      <a:pt x="21" y="62"/>
                      <a:pt x="21" y="61"/>
                    </a:cubicBezTo>
                    <a:cubicBezTo>
                      <a:pt x="21" y="61"/>
                      <a:pt x="21" y="61"/>
                      <a:pt x="21" y="60"/>
                    </a:cubicBezTo>
                    <a:cubicBezTo>
                      <a:pt x="21" y="60"/>
                      <a:pt x="21" y="59"/>
                      <a:pt x="21" y="59"/>
                    </a:cubicBezTo>
                    <a:cubicBezTo>
                      <a:pt x="21" y="57"/>
                      <a:pt x="20" y="55"/>
                      <a:pt x="20" y="53"/>
                    </a:cubicBezTo>
                    <a:cubicBezTo>
                      <a:pt x="20" y="52"/>
                      <a:pt x="20" y="51"/>
                      <a:pt x="20" y="50"/>
                    </a:cubicBezTo>
                    <a:cubicBezTo>
                      <a:pt x="19" y="49"/>
                      <a:pt x="20" y="49"/>
                      <a:pt x="19" y="49"/>
                    </a:cubicBezTo>
                    <a:cubicBezTo>
                      <a:pt x="19" y="49"/>
                      <a:pt x="19" y="49"/>
                      <a:pt x="19" y="49"/>
                    </a:cubicBezTo>
                    <a:cubicBezTo>
                      <a:pt x="17" y="51"/>
                      <a:pt x="16" y="52"/>
                      <a:pt x="15" y="53"/>
                    </a:cubicBezTo>
                    <a:cubicBezTo>
                      <a:pt x="12" y="57"/>
                      <a:pt x="10" y="60"/>
                      <a:pt x="7" y="64"/>
                    </a:cubicBezTo>
                    <a:cubicBezTo>
                      <a:pt x="6" y="64"/>
                      <a:pt x="6" y="64"/>
                      <a:pt x="5" y="64"/>
                    </a:cubicBezTo>
                    <a:cubicBezTo>
                      <a:pt x="4" y="62"/>
                      <a:pt x="4" y="61"/>
                      <a:pt x="5" y="60"/>
                    </a:cubicBezTo>
                    <a:cubicBezTo>
                      <a:pt x="6" y="58"/>
                      <a:pt x="8" y="57"/>
                      <a:pt x="9" y="55"/>
                    </a:cubicBezTo>
                    <a:cubicBezTo>
                      <a:pt x="12" y="51"/>
                      <a:pt x="16" y="48"/>
                      <a:pt x="18" y="43"/>
                    </a:cubicBezTo>
                    <a:cubicBezTo>
                      <a:pt x="19" y="42"/>
                      <a:pt x="19" y="41"/>
                      <a:pt x="20" y="40"/>
                    </a:cubicBezTo>
                    <a:cubicBezTo>
                      <a:pt x="21" y="38"/>
                      <a:pt x="22" y="37"/>
                      <a:pt x="24" y="36"/>
                    </a:cubicBezTo>
                    <a:cubicBezTo>
                      <a:pt x="24" y="36"/>
                      <a:pt x="24" y="35"/>
                      <a:pt x="24" y="35"/>
                    </a:cubicBezTo>
                    <a:cubicBezTo>
                      <a:pt x="24" y="35"/>
                      <a:pt x="23" y="35"/>
                      <a:pt x="23" y="35"/>
                    </a:cubicBezTo>
                    <a:cubicBezTo>
                      <a:pt x="21" y="36"/>
                      <a:pt x="18" y="37"/>
                      <a:pt x="15" y="37"/>
                    </a:cubicBezTo>
                    <a:cubicBezTo>
                      <a:pt x="14" y="38"/>
                      <a:pt x="13" y="38"/>
                      <a:pt x="11" y="37"/>
                    </a:cubicBezTo>
                    <a:cubicBezTo>
                      <a:pt x="10" y="37"/>
                      <a:pt x="10" y="36"/>
                      <a:pt x="10" y="36"/>
                    </a:cubicBezTo>
                    <a:cubicBezTo>
                      <a:pt x="10" y="35"/>
                      <a:pt x="11" y="34"/>
                      <a:pt x="11" y="34"/>
                    </a:cubicBezTo>
                    <a:cubicBezTo>
                      <a:pt x="13" y="34"/>
                      <a:pt x="14" y="34"/>
                      <a:pt x="15" y="34"/>
                    </a:cubicBezTo>
                    <a:cubicBezTo>
                      <a:pt x="16" y="34"/>
                      <a:pt x="17" y="33"/>
                      <a:pt x="16" y="32"/>
                    </a:cubicBezTo>
                    <a:cubicBezTo>
                      <a:pt x="16" y="31"/>
                      <a:pt x="15" y="30"/>
                      <a:pt x="15" y="29"/>
                    </a:cubicBezTo>
                    <a:cubicBezTo>
                      <a:pt x="13" y="27"/>
                      <a:pt x="12" y="24"/>
                      <a:pt x="11" y="22"/>
                    </a:cubicBezTo>
                    <a:cubicBezTo>
                      <a:pt x="11" y="21"/>
                      <a:pt x="11" y="21"/>
                      <a:pt x="10" y="21"/>
                    </a:cubicBezTo>
                    <a:cubicBezTo>
                      <a:pt x="9" y="20"/>
                      <a:pt x="9" y="19"/>
                      <a:pt x="8" y="17"/>
                    </a:cubicBezTo>
                    <a:cubicBezTo>
                      <a:pt x="7" y="15"/>
                      <a:pt x="6" y="13"/>
                      <a:pt x="5" y="11"/>
                    </a:cubicBezTo>
                    <a:cubicBezTo>
                      <a:pt x="4" y="11"/>
                      <a:pt x="4" y="10"/>
                      <a:pt x="3" y="10"/>
                    </a:cubicBezTo>
                    <a:cubicBezTo>
                      <a:pt x="3" y="8"/>
                      <a:pt x="2" y="7"/>
                      <a:pt x="1" y="6"/>
                    </a:cubicBezTo>
                    <a:cubicBezTo>
                      <a:pt x="1" y="5"/>
                      <a:pt x="0" y="5"/>
                      <a:pt x="1" y="4"/>
                    </a:cubicBezTo>
                    <a:cubicBezTo>
                      <a:pt x="2" y="3"/>
                      <a:pt x="3" y="3"/>
                      <a:pt x="4" y="4"/>
                    </a:cubicBezTo>
                    <a:cubicBezTo>
                      <a:pt x="5" y="5"/>
                      <a:pt x="6" y="6"/>
                      <a:pt x="7" y="8"/>
                    </a:cubicBezTo>
                    <a:cubicBezTo>
                      <a:pt x="12" y="16"/>
                      <a:pt x="16" y="24"/>
                      <a:pt x="19" y="32"/>
                    </a:cubicBezTo>
                    <a:cubicBezTo>
                      <a:pt x="19" y="32"/>
                      <a:pt x="19" y="32"/>
                      <a:pt x="19" y="33"/>
                    </a:cubicBezTo>
                    <a:cubicBezTo>
                      <a:pt x="19" y="33"/>
                      <a:pt x="20" y="33"/>
                      <a:pt x="20" y="33"/>
                    </a:cubicBezTo>
                    <a:cubicBezTo>
                      <a:pt x="22" y="32"/>
                      <a:pt x="23" y="32"/>
                      <a:pt x="24" y="31"/>
                    </a:cubicBezTo>
                    <a:cubicBezTo>
                      <a:pt x="26" y="31"/>
                      <a:pt x="28" y="29"/>
                      <a:pt x="30" y="29"/>
                    </a:cubicBezTo>
                    <a:cubicBezTo>
                      <a:pt x="30" y="29"/>
                      <a:pt x="30" y="28"/>
                      <a:pt x="31" y="28"/>
                    </a:cubicBezTo>
                    <a:cubicBezTo>
                      <a:pt x="32" y="27"/>
                      <a:pt x="33" y="26"/>
                      <a:pt x="34" y="24"/>
                    </a:cubicBezTo>
                    <a:cubicBezTo>
                      <a:pt x="35" y="23"/>
                      <a:pt x="36" y="23"/>
                      <a:pt x="38" y="22"/>
                    </a:cubicBezTo>
                    <a:cubicBezTo>
                      <a:pt x="39" y="22"/>
                      <a:pt x="41" y="21"/>
                      <a:pt x="42" y="19"/>
                    </a:cubicBezTo>
                    <a:cubicBezTo>
                      <a:pt x="43" y="18"/>
                      <a:pt x="45" y="16"/>
                      <a:pt x="46" y="14"/>
                    </a:cubicBezTo>
                    <a:cubicBezTo>
                      <a:pt x="48" y="12"/>
                      <a:pt x="49" y="9"/>
                      <a:pt x="49" y="6"/>
                    </a:cubicBezTo>
                    <a:cubicBezTo>
                      <a:pt x="50" y="5"/>
                      <a:pt x="50" y="5"/>
                      <a:pt x="49" y="5"/>
                    </a:cubicBezTo>
                    <a:cubicBezTo>
                      <a:pt x="49" y="4"/>
                      <a:pt x="48" y="4"/>
                      <a:pt x="48" y="4"/>
                    </a:cubicBezTo>
                    <a:cubicBezTo>
                      <a:pt x="47" y="4"/>
                      <a:pt x="47" y="4"/>
                      <a:pt x="46" y="4"/>
                    </a:cubicBezTo>
                    <a:cubicBezTo>
                      <a:pt x="45" y="4"/>
                      <a:pt x="44" y="5"/>
                      <a:pt x="43" y="5"/>
                    </a:cubicBezTo>
                    <a:cubicBezTo>
                      <a:pt x="43" y="5"/>
                      <a:pt x="42" y="5"/>
                      <a:pt x="42" y="5"/>
                    </a:cubicBezTo>
                    <a:cubicBezTo>
                      <a:pt x="41" y="5"/>
                      <a:pt x="41" y="5"/>
                      <a:pt x="41" y="5"/>
                    </a:cubicBezTo>
                    <a:cubicBezTo>
                      <a:pt x="40" y="5"/>
                      <a:pt x="39" y="5"/>
                      <a:pt x="39" y="5"/>
                    </a:cubicBezTo>
                    <a:cubicBezTo>
                      <a:pt x="38" y="5"/>
                      <a:pt x="38" y="6"/>
                      <a:pt x="39" y="6"/>
                    </a:cubicBezTo>
                    <a:cubicBezTo>
                      <a:pt x="40" y="7"/>
                      <a:pt x="41" y="9"/>
                      <a:pt x="42" y="10"/>
                    </a:cubicBezTo>
                    <a:cubicBezTo>
                      <a:pt x="43" y="12"/>
                      <a:pt x="43" y="13"/>
                      <a:pt x="40" y="14"/>
                    </a:cubicBezTo>
                    <a:cubicBezTo>
                      <a:pt x="39" y="15"/>
                      <a:pt x="37" y="15"/>
                      <a:pt x="36" y="16"/>
                    </a:cubicBezTo>
                    <a:cubicBezTo>
                      <a:pt x="34" y="16"/>
                      <a:pt x="33" y="18"/>
                      <a:pt x="32" y="20"/>
                    </a:cubicBezTo>
                    <a:cubicBezTo>
                      <a:pt x="31" y="22"/>
                      <a:pt x="30" y="25"/>
                      <a:pt x="29" y="27"/>
                    </a:cubicBezTo>
                    <a:cubicBezTo>
                      <a:pt x="28" y="28"/>
                      <a:pt x="28" y="28"/>
                      <a:pt x="27" y="28"/>
                    </a:cubicBezTo>
                    <a:cubicBezTo>
                      <a:pt x="26" y="28"/>
                      <a:pt x="26" y="27"/>
                      <a:pt x="26" y="26"/>
                    </a:cubicBezTo>
                    <a:cubicBezTo>
                      <a:pt x="27" y="24"/>
                      <a:pt x="27" y="23"/>
                      <a:pt x="28" y="22"/>
                    </a:cubicBezTo>
                    <a:cubicBezTo>
                      <a:pt x="28" y="21"/>
                      <a:pt x="28" y="20"/>
                      <a:pt x="29" y="19"/>
                    </a:cubicBezTo>
                    <a:cubicBezTo>
                      <a:pt x="29" y="19"/>
                      <a:pt x="29" y="19"/>
                      <a:pt x="28" y="19"/>
                    </a:cubicBezTo>
                    <a:cubicBezTo>
                      <a:pt x="26" y="19"/>
                      <a:pt x="24" y="20"/>
                      <a:pt x="22" y="20"/>
                    </a:cubicBezTo>
                    <a:cubicBezTo>
                      <a:pt x="21" y="20"/>
                      <a:pt x="20" y="20"/>
                      <a:pt x="19" y="20"/>
                    </a:cubicBezTo>
                    <a:cubicBezTo>
                      <a:pt x="18" y="20"/>
                      <a:pt x="17" y="20"/>
                      <a:pt x="17" y="19"/>
                    </a:cubicBezTo>
                    <a:cubicBezTo>
                      <a:pt x="16" y="19"/>
                      <a:pt x="15" y="18"/>
                      <a:pt x="15" y="17"/>
                    </a:cubicBezTo>
                    <a:cubicBezTo>
                      <a:pt x="15" y="16"/>
                      <a:pt x="16" y="15"/>
                      <a:pt x="17" y="15"/>
                    </a:cubicBezTo>
                    <a:cubicBezTo>
                      <a:pt x="18" y="15"/>
                      <a:pt x="19" y="16"/>
                      <a:pt x="20" y="16"/>
                    </a:cubicBezTo>
                    <a:cubicBezTo>
                      <a:pt x="21" y="17"/>
                      <a:pt x="22" y="17"/>
                      <a:pt x="23" y="16"/>
                    </a:cubicBezTo>
                    <a:cubicBezTo>
                      <a:pt x="25" y="16"/>
                      <a:pt x="27" y="16"/>
                      <a:pt x="29" y="15"/>
                    </a:cubicBezTo>
                    <a:cubicBezTo>
                      <a:pt x="29" y="15"/>
                      <a:pt x="30" y="14"/>
                      <a:pt x="30" y="13"/>
                    </a:cubicBezTo>
                    <a:cubicBezTo>
                      <a:pt x="30" y="11"/>
                      <a:pt x="30" y="9"/>
                      <a:pt x="31" y="8"/>
                    </a:cubicBezTo>
                    <a:cubicBezTo>
                      <a:pt x="31" y="7"/>
                      <a:pt x="31" y="7"/>
                      <a:pt x="31" y="6"/>
                    </a:cubicBezTo>
                    <a:cubicBezTo>
                      <a:pt x="31" y="6"/>
                      <a:pt x="30" y="6"/>
                      <a:pt x="30" y="6"/>
                    </a:cubicBezTo>
                    <a:cubicBezTo>
                      <a:pt x="28" y="6"/>
                      <a:pt x="25" y="7"/>
                      <a:pt x="23" y="7"/>
                    </a:cubicBezTo>
                    <a:cubicBezTo>
                      <a:pt x="21" y="7"/>
                      <a:pt x="19" y="8"/>
                      <a:pt x="17" y="8"/>
                    </a:cubicBezTo>
                    <a:cubicBezTo>
                      <a:pt x="15" y="8"/>
                      <a:pt x="13" y="9"/>
                      <a:pt x="11" y="9"/>
                    </a:cubicBezTo>
                    <a:cubicBezTo>
                      <a:pt x="11" y="9"/>
                      <a:pt x="11" y="9"/>
                      <a:pt x="11" y="9"/>
                    </a:cubicBezTo>
                    <a:cubicBezTo>
                      <a:pt x="10" y="9"/>
                      <a:pt x="9" y="9"/>
                      <a:pt x="9" y="8"/>
                    </a:cubicBezTo>
                    <a:cubicBezTo>
                      <a:pt x="8" y="7"/>
                      <a:pt x="9" y="7"/>
                      <a:pt x="10" y="6"/>
                    </a:cubicBezTo>
                    <a:cubicBezTo>
                      <a:pt x="11" y="5"/>
                      <a:pt x="13" y="5"/>
                      <a:pt x="15" y="5"/>
                    </a:cubicBezTo>
                    <a:cubicBezTo>
                      <a:pt x="15" y="5"/>
                      <a:pt x="16" y="5"/>
                      <a:pt x="17" y="5"/>
                    </a:cubicBezTo>
                    <a:cubicBezTo>
                      <a:pt x="18" y="4"/>
                      <a:pt x="18" y="5"/>
                      <a:pt x="19" y="4"/>
                    </a:cubicBezTo>
                    <a:cubicBezTo>
                      <a:pt x="22" y="4"/>
                      <a:pt x="24" y="4"/>
                      <a:pt x="27" y="3"/>
                    </a:cubicBezTo>
                    <a:cubicBezTo>
                      <a:pt x="30" y="3"/>
                      <a:pt x="34" y="2"/>
                      <a:pt x="37" y="2"/>
                    </a:cubicBezTo>
                    <a:cubicBezTo>
                      <a:pt x="41" y="1"/>
                      <a:pt x="45" y="1"/>
                      <a:pt x="48" y="0"/>
                    </a:cubicBezTo>
                    <a:cubicBezTo>
                      <a:pt x="49" y="0"/>
                      <a:pt x="50" y="0"/>
                      <a:pt x="52" y="0"/>
                    </a:cubicBezTo>
                    <a:cubicBezTo>
                      <a:pt x="53" y="0"/>
                      <a:pt x="54" y="1"/>
                      <a:pt x="54" y="3"/>
                    </a:cubicBezTo>
                    <a:cubicBezTo>
                      <a:pt x="54" y="6"/>
                      <a:pt x="52" y="9"/>
                      <a:pt x="51" y="12"/>
                    </a:cubicBezTo>
                    <a:cubicBezTo>
                      <a:pt x="49" y="15"/>
                      <a:pt x="48" y="17"/>
                      <a:pt x="46" y="19"/>
                    </a:cubicBezTo>
                    <a:cubicBezTo>
                      <a:pt x="46" y="20"/>
                      <a:pt x="45" y="21"/>
                      <a:pt x="45" y="21"/>
                    </a:cubicBezTo>
                    <a:cubicBezTo>
                      <a:pt x="45" y="22"/>
                      <a:pt x="45" y="22"/>
                      <a:pt x="45" y="22"/>
                    </a:cubicBezTo>
                    <a:cubicBezTo>
                      <a:pt x="46" y="23"/>
                      <a:pt x="45" y="24"/>
                      <a:pt x="44" y="25"/>
                    </a:cubicBezTo>
                    <a:cubicBezTo>
                      <a:pt x="44" y="25"/>
                      <a:pt x="43" y="25"/>
                      <a:pt x="43" y="26"/>
                    </a:cubicBezTo>
                    <a:cubicBezTo>
                      <a:pt x="40" y="28"/>
                      <a:pt x="36" y="29"/>
                      <a:pt x="33" y="32"/>
                    </a:cubicBezTo>
                    <a:cubicBezTo>
                      <a:pt x="32" y="33"/>
                      <a:pt x="31" y="34"/>
                      <a:pt x="31" y="35"/>
                    </a:cubicBezTo>
                    <a:cubicBezTo>
                      <a:pt x="31" y="35"/>
                      <a:pt x="31" y="35"/>
                      <a:pt x="31" y="35"/>
                    </a:cubicBezTo>
                    <a:cubicBezTo>
                      <a:pt x="33" y="36"/>
                      <a:pt x="35" y="36"/>
                      <a:pt x="36" y="36"/>
                    </a:cubicBezTo>
                    <a:cubicBezTo>
                      <a:pt x="37" y="36"/>
                      <a:pt x="37" y="35"/>
                      <a:pt x="37" y="35"/>
                    </a:cubicBezTo>
                    <a:cubicBezTo>
                      <a:pt x="37" y="33"/>
                      <a:pt x="39" y="32"/>
                      <a:pt x="40" y="33"/>
                    </a:cubicBezTo>
                    <a:cubicBezTo>
                      <a:pt x="41" y="34"/>
                      <a:pt x="41" y="34"/>
                      <a:pt x="41" y="35"/>
                    </a:cubicBezTo>
                    <a:cubicBezTo>
                      <a:pt x="42" y="35"/>
                      <a:pt x="42" y="36"/>
                      <a:pt x="42" y="37"/>
                    </a:cubicBezTo>
                    <a:cubicBezTo>
                      <a:pt x="43" y="37"/>
                      <a:pt x="43" y="38"/>
                      <a:pt x="44" y="38"/>
                    </a:cubicBezTo>
                    <a:cubicBezTo>
                      <a:pt x="46" y="38"/>
                      <a:pt x="48" y="39"/>
                      <a:pt x="51" y="39"/>
                    </a:cubicBezTo>
                    <a:cubicBezTo>
                      <a:pt x="56" y="41"/>
                      <a:pt x="62" y="42"/>
                      <a:pt x="68" y="44"/>
                    </a:cubicBezTo>
                    <a:cubicBezTo>
                      <a:pt x="68" y="44"/>
                      <a:pt x="69" y="44"/>
                      <a:pt x="69" y="45"/>
                    </a:cubicBezTo>
                    <a:cubicBezTo>
                      <a:pt x="69" y="45"/>
                      <a:pt x="69" y="46"/>
                      <a:pt x="69" y="46"/>
                    </a:cubicBezTo>
                    <a:cubicBezTo>
                      <a:pt x="69" y="48"/>
                      <a:pt x="68" y="48"/>
                      <a:pt x="67" y="48"/>
                    </a:cubicBezTo>
                    <a:cubicBezTo>
                      <a:pt x="65" y="48"/>
                      <a:pt x="64" y="48"/>
                      <a:pt x="63" y="48"/>
                    </a:cubicBezTo>
                    <a:cubicBezTo>
                      <a:pt x="61" y="48"/>
                      <a:pt x="61" y="48"/>
                      <a:pt x="61" y="46"/>
                    </a:cubicBezTo>
                    <a:cubicBezTo>
                      <a:pt x="61" y="46"/>
                      <a:pt x="60" y="46"/>
                      <a:pt x="60" y="45"/>
                    </a:cubicBezTo>
                    <a:cubicBezTo>
                      <a:pt x="56" y="44"/>
                      <a:pt x="52" y="43"/>
                      <a:pt x="48" y="42"/>
                    </a:cubicBezTo>
                    <a:cubicBezTo>
                      <a:pt x="46" y="41"/>
                      <a:pt x="45" y="42"/>
                      <a:pt x="45" y="44"/>
                    </a:cubicBezTo>
                    <a:cubicBezTo>
                      <a:pt x="46" y="51"/>
                      <a:pt x="46" y="57"/>
                      <a:pt x="46" y="63"/>
                    </a:cubicBezTo>
                    <a:cubicBezTo>
                      <a:pt x="46" y="66"/>
                      <a:pt x="45" y="69"/>
                      <a:pt x="45" y="72"/>
                    </a:cubicBezTo>
                    <a:cubicBezTo>
                      <a:pt x="44" y="77"/>
                      <a:pt x="43" y="82"/>
                      <a:pt x="42" y="87"/>
                    </a:cubicBezTo>
                    <a:cubicBezTo>
                      <a:pt x="41" y="88"/>
                      <a:pt x="40" y="90"/>
                      <a:pt x="40" y="92"/>
                    </a:cubicBezTo>
                    <a:cubicBezTo>
                      <a:pt x="39" y="93"/>
                      <a:pt x="38" y="94"/>
                      <a:pt x="36" y="94"/>
                    </a:cubicBezTo>
                    <a:cubicBezTo>
                      <a:pt x="36" y="94"/>
                      <a:pt x="36" y="94"/>
                      <a:pt x="36" y="94"/>
                    </a:cubicBezTo>
                    <a:cubicBezTo>
                      <a:pt x="35" y="93"/>
                      <a:pt x="35" y="92"/>
                      <a:pt x="35" y="91"/>
                    </a:cubicBezTo>
                    <a:cubicBezTo>
                      <a:pt x="35" y="90"/>
                      <a:pt x="35" y="89"/>
                      <a:pt x="35" y="87"/>
                    </a:cubicBezTo>
                    <a:cubicBezTo>
                      <a:pt x="35" y="86"/>
                      <a:pt x="35" y="86"/>
                      <a:pt x="36" y="86"/>
                    </a:cubicBezTo>
                    <a:cubicBezTo>
                      <a:pt x="37" y="86"/>
                      <a:pt x="37" y="86"/>
                      <a:pt x="38" y="86"/>
                    </a:cubicBezTo>
                    <a:cubicBezTo>
                      <a:pt x="39" y="82"/>
                      <a:pt x="39" y="78"/>
                      <a:pt x="40" y="75"/>
                    </a:cubicBezTo>
                    <a:cubicBezTo>
                      <a:pt x="40" y="74"/>
                      <a:pt x="41" y="73"/>
                      <a:pt x="41" y="73"/>
                    </a:cubicBezTo>
                    <a:cubicBezTo>
                      <a:pt x="41" y="72"/>
                      <a:pt x="41" y="72"/>
                      <a:pt x="41" y="72"/>
                    </a:cubicBezTo>
                    <a:cubicBezTo>
                      <a:pt x="41" y="70"/>
                      <a:pt x="41" y="69"/>
                      <a:pt x="42" y="68"/>
                    </a:cubicBezTo>
                    <a:cubicBezTo>
                      <a:pt x="42" y="67"/>
                      <a:pt x="42" y="67"/>
                      <a:pt x="42" y="66"/>
                    </a:cubicBezTo>
                    <a:cubicBezTo>
                      <a:pt x="42" y="63"/>
                      <a:pt x="42" y="63"/>
                      <a:pt x="42" y="63"/>
                    </a:cubicBezTo>
                    <a:cubicBezTo>
                      <a:pt x="42" y="61"/>
                      <a:pt x="42" y="58"/>
                      <a:pt x="42" y="56"/>
                    </a:cubicBezTo>
                    <a:cubicBezTo>
                      <a:pt x="42" y="55"/>
                      <a:pt x="42" y="55"/>
                      <a:pt x="42" y="55"/>
                    </a:cubicBezTo>
                    <a:cubicBezTo>
                      <a:pt x="42" y="54"/>
                      <a:pt x="42" y="53"/>
                      <a:pt x="42" y="52"/>
                    </a:cubicBezTo>
                    <a:cubicBezTo>
                      <a:pt x="42" y="51"/>
                      <a:pt x="42" y="51"/>
                      <a:pt x="42" y="50"/>
                    </a:cubicBezTo>
                    <a:cubicBezTo>
                      <a:pt x="41" y="50"/>
                      <a:pt x="42" y="49"/>
                      <a:pt x="41" y="49"/>
                    </a:cubicBezTo>
                    <a:cubicBezTo>
                      <a:pt x="41" y="48"/>
                      <a:pt x="41" y="46"/>
                      <a:pt x="41" y="45"/>
                    </a:cubicBezTo>
                    <a:cubicBezTo>
                      <a:pt x="41" y="45"/>
                      <a:pt x="41" y="44"/>
                      <a:pt x="41" y="44"/>
                    </a:cubicBezTo>
                    <a:cubicBezTo>
                      <a:pt x="41" y="44"/>
                      <a:pt x="41" y="44"/>
                      <a:pt x="41" y="43"/>
                    </a:cubicBezTo>
                    <a:cubicBezTo>
                      <a:pt x="40" y="41"/>
                      <a:pt x="39" y="40"/>
                      <a:pt x="37" y="40"/>
                    </a:cubicBezTo>
                    <a:cubicBezTo>
                      <a:pt x="35" y="40"/>
                      <a:pt x="34" y="39"/>
                      <a:pt x="33" y="39"/>
                    </a:cubicBezTo>
                    <a:cubicBezTo>
                      <a:pt x="30" y="38"/>
                      <a:pt x="27" y="38"/>
                      <a:pt x="25" y="41"/>
                    </a:cubicBezTo>
                    <a:cubicBezTo>
                      <a:pt x="24" y="42"/>
                      <a:pt x="23" y="45"/>
                      <a:pt x="23" y="47"/>
                    </a:cubicBezTo>
                    <a:cubicBezTo>
                      <a:pt x="23" y="48"/>
                      <a:pt x="23" y="48"/>
                      <a:pt x="23" y="49"/>
                    </a:cubicBezTo>
                    <a:cubicBezTo>
                      <a:pt x="23" y="49"/>
                      <a:pt x="23" y="50"/>
                      <a:pt x="23" y="50"/>
                    </a:cubicBezTo>
                    <a:cubicBezTo>
                      <a:pt x="24" y="51"/>
                      <a:pt x="23" y="51"/>
                      <a:pt x="24" y="51"/>
                    </a:cubicBezTo>
                    <a:cubicBezTo>
                      <a:pt x="23" y="53"/>
                      <a:pt x="24" y="55"/>
                      <a:pt x="24" y="57"/>
                    </a:cubicBezTo>
                    <a:cubicBezTo>
                      <a:pt x="25" y="58"/>
                      <a:pt x="25" y="59"/>
                      <a:pt x="25" y="60"/>
                    </a:cubicBezTo>
                    <a:cubicBezTo>
                      <a:pt x="25" y="60"/>
                      <a:pt x="25" y="61"/>
                      <a:pt x="25" y="61"/>
                    </a:cubicBezTo>
                    <a:cubicBezTo>
                      <a:pt x="25" y="62"/>
                      <a:pt x="25" y="63"/>
                      <a:pt x="25" y="63"/>
                    </a:cubicBezTo>
                    <a:cubicBezTo>
                      <a:pt x="25" y="66"/>
                      <a:pt x="25" y="70"/>
                      <a:pt x="25" y="73"/>
                    </a:cubicBezTo>
                    <a:cubicBezTo>
                      <a:pt x="25" y="73"/>
                      <a:pt x="24" y="74"/>
                      <a:pt x="23" y="74"/>
                    </a:cubicBezTo>
                    <a:cubicBezTo>
                      <a:pt x="22" y="73"/>
                      <a:pt x="22" y="73"/>
                      <a:pt x="22" y="72"/>
                    </a:cubicBezTo>
                    <a:cubicBezTo>
                      <a:pt x="22" y="72"/>
                      <a:pt x="22" y="71"/>
                      <a:pt x="22" y="70"/>
                    </a:cubicBezTo>
                    <a:cubicBezTo>
                      <a:pt x="22" y="70"/>
                      <a:pt x="22" y="69"/>
                      <a:pt x="22" y="69"/>
                    </a:cubicBezTo>
                    <a:cubicBezTo>
                      <a:pt x="21" y="68"/>
                      <a:pt x="22" y="67"/>
                      <a:pt x="22" y="67"/>
                    </a:cubicBezTo>
                    <a:cubicBezTo>
                      <a:pt x="21" y="66"/>
                      <a:pt x="21" y="66"/>
                      <a:pt x="21" y="65"/>
                    </a:cubicBezTo>
                    <a:cubicBezTo>
                      <a:pt x="21" y="65"/>
                      <a:pt x="22" y="64"/>
                      <a:pt x="21" y="64"/>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14"/>
              <p:cNvSpPr>
                <a:spLocks/>
              </p:cNvSpPr>
              <p:nvPr/>
            </p:nvSpPr>
            <p:spPr bwMode="auto">
              <a:xfrm>
                <a:off x="2172" y="835"/>
                <a:ext cx="94" cy="16"/>
              </a:xfrm>
              <a:custGeom>
                <a:avLst/>
                <a:gdLst>
                  <a:gd name="T0" fmla="*/ 25 w 40"/>
                  <a:gd name="T1" fmla="*/ 3 h 7"/>
                  <a:gd name="T2" fmla="*/ 27 w 40"/>
                  <a:gd name="T3" fmla="*/ 3 h 7"/>
                  <a:gd name="T4" fmla="*/ 28 w 40"/>
                  <a:gd name="T5" fmla="*/ 2 h 7"/>
                  <a:gd name="T6" fmla="*/ 38 w 40"/>
                  <a:gd name="T7" fmla="*/ 1 h 7"/>
                  <a:gd name="T8" fmla="*/ 39 w 40"/>
                  <a:gd name="T9" fmla="*/ 0 h 7"/>
                  <a:gd name="T10" fmla="*/ 39 w 40"/>
                  <a:gd name="T11" fmla="*/ 0 h 7"/>
                  <a:gd name="T12" fmla="*/ 40 w 40"/>
                  <a:gd name="T13" fmla="*/ 1 h 7"/>
                  <a:gd name="T14" fmla="*/ 40 w 40"/>
                  <a:gd name="T15" fmla="*/ 2 h 7"/>
                  <a:gd name="T16" fmla="*/ 38 w 40"/>
                  <a:gd name="T17" fmla="*/ 5 h 7"/>
                  <a:gd name="T18" fmla="*/ 35 w 40"/>
                  <a:gd name="T19" fmla="*/ 5 h 7"/>
                  <a:gd name="T20" fmla="*/ 34 w 40"/>
                  <a:gd name="T21" fmla="*/ 5 h 7"/>
                  <a:gd name="T22" fmla="*/ 23 w 40"/>
                  <a:gd name="T23" fmla="*/ 6 h 7"/>
                  <a:gd name="T24" fmla="*/ 22 w 40"/>
                  <a:gd name="T25" fmla="*/ 6 h 7"/>
                  <a:gd name="T26" fmla="*/ 19 w 40"/>
                  <a:gd name="T27" fmla="*/ 6 h 7"/>
                  <a:gd name="T28" fmla="*/ 8 w 40"/>
                  <a:gd name="T29" fmla="*/ 6 h 7"/>
                  <a:gd name="T30" fmla="*/ 8 w 40"/>
                  <a:gd name="T31" fmla="*/ 6 h 7"/>
                  <a:gd name="T32" fmla="*/ 5 w 40"/>
                  <a:gd name="T33" fmla="*/ 6 h 7"/>
                  <a:gd name="T34" fmla="*/ 1 w 40"/>
                  <a:gd name="T35" fmla="*/ 6 h 7"/>
                  <a:gd name="T36" fmla="*/ 0 w 40"/>
                  <a:gd name="T37" fmla="*/ 5 h 7"/>
                  <a:gd name="T38" fmla="*/ 0 w 40"/>
                  <a:gd name="T39" fmla="*/ 3 h 7"/>
                  <a:gd name="T40" fmla="*/ 2 w 40"/>
                  <a:gd name="T41" fmla="*/ 2 h 7"/>
                  <a:gd name="T42" fmla="*/ 4 w 40"/>
                  <a:gd name="T43" fmla="*/ 2 h 7"/>
                  <a:gd name="T44" fmla="*/ 5 w 40"/>
                  <a:gd name="T45" fmla="*/ 2 h 7"/>
                  <a:gd name="T46" fmla="*/ 7 w 40"/>
                  <a:gd name="T47" fmla="*/ 2 h 7"/>
                  <a:gd name="T48" fmla="*/ 8 w 40"/>
                  <a:gd name="T49" fmla="*/ 2 h 7"/>
                  <a:gd name="T50" fmla="*/ 13 w 40"/>
                  <a:gd name="T51" fmla="*/ 3 h 7"/>
                  <a:gd name="T52" fmla="*/ 21 w 40"/>
                  <a:gd name="T53" fmla="*/ 3 h 7"/>
                  <a:gd name="T54" fmla="*/ 23 w 40"/>
                  <a:gd name="T55" fmla="*/ 3 h 7"/>
                  <a:gd name="T56" fmla="*/ 25 w 40"/>
                  <a:gd name="T5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7">
                    <a:moveTo>
                      <a:pt x="25" y="3"/>
                    </a:moveTo>
                    <a:cubicBezTo>
                      <a:pt x="26" y="3"/>
                      <a:pt x="26" y="3"/>
                      <a:pt x="27" y="3"/>
                    </a:cubicBezTo>
                    <a:cubicBezTo>
                      <a:pt x="27" y="2"/>
                      <a:pt x="27" y="3"/>
                      <a:pt x="28" y="2"/>
                    </a:cubicBezTo>
                    <a:cubicBezTo>
                      <a:pt x="31" y="2"/>
                      <a:pt x="35" y="2"/>
                      <a:pt x="38" y="1"/>
                    </a:cubicBezTo>
                    <a:cubicBezTo>
                      <a:pt x="38" y="1"/>
                      <a:pt x="39" y="1"/>
                      <a:pt x="39" y="0"/>
                    </a:cubicBezTo>
                    <a:cubicBezTo>
                      <a:pt x="39" y="0"/>
                      <a:pt x="39" y="0"/>
                      <a:pt x="39" y="0"/>
                    </a:cubicBezTo>
                    <a:cubicBezTo>
                      <a:pt x="39" y="1"/>
                      <a:pt x="40" y="1"/>
                      <a:pt x="40" y="1"/>
                    </a:cubicBezTo>
                    <a:cubicBezTo>
                      <a:pt x="40" y="2"/>
                      <a:pt x="40" y="2"/>
                      <a:pt x="40" y="2"/>
                    </a:cubicBezTo>
                    <a:cubicBezTo>
                      <a:pt x="40" y="4"/>
                      <a:pt x="39" y="5"/>
                      <a:pt x="38" y="5"/>
                    </a:cubicBezTo>
                    <a:cubicBezTo>
                      <a:pt x="37" y="5"/>
                      <a:pt x="36" y="5"/>
                      <a:pt x="35" y="5"/>
                    </a:cubicBezTo>
                    <a:cubicBezTo>
                      <a:pt x="35" y="5"/>
                      <a:pt x="35" y="5"/>
                      <a:pt x="34" y="5"/>
                    </a:cubicBezTo>
                    <a:cubicBezTo>
                      <a:pt x="31" y="6"/>
                      <a:pt x="27" y="6"/>
                      <a:pt x="23" y="6"/>
                    </a:cubicBezTo>
                    <a:cubicBezTo>
                      <a:pt x="23" y="6"/>
                      <a:pt x="22" y="6"/>
                      <a:pt x="22" y="6"/>
                    </a:cubicBezTo>
                    <a:cubicBezTo>
                      <a:pt x="21" y="6"/>
                      <a:pt x="20" y="6"/>
                      <a:pt x="19" y="6"/>
                    </a:cubicBezTo>
                    <a:cubicBezTo>
                      <a:pt x="15" y="6"/>
                      <a:pt x="12" y="6"/>
                      <a:pt x="8" y="6"/>
                    </a:cubicBezTo>
                    <a:cubicBezTo>
                      <a:pt x="8" y="6"/>
                      <a:pt x="8" y="6"/>
                      <a:pt x="8" y="6"/>
                    </a:cubicBezTo>
                    <a:cubicBezTo>
                      <a:pt x="7" y="6"/>
                      <a:pt x="6" y="7"/>
                      <a:pt x="5" y="6"/>
                    </a:cubicBezTo>
                    <a:cubicBezTo>
                      <a:pt x="4" y="6"/>
                      <a:pt x="3" y="6"/>
                      <a:pt x="1" y="6"/>
                    </a:cubicBezTo>
                    <a:cubicBezTo>
                      <a:pt x="1" y="6"/>
                      <a:pt x="0" y="5"/>
                      <a:pt x="0" y="5"/>
                    </a:cubicBezTo>
                    <a:cubicBezTo>
                      <a:pt x="0" y="4"/>
                      <a:pt x="0" y="4"/>
                      <a:pt x="0" y="3"/>
                    </a:cubicBezTo>
                    <a:cubicBezTo>
                      <a:pt x="0" y="2"/>
                      <a:pt x="1" y="2"/>
                      <a:pt x="2" y="2"/>
                    </a:cubicBezTo>
                    <a:cubicBezTo>
                      <a:pt x="2" y="2"/>
                      <a:pt x="3" y="2"/>
                      <a:pt x="4" y="2"/>
                    </a:cubicBezTo>
                    <a:cubicBezTo>
                      <a:pt x="4" y="2"/>
                      <a:pt x="5" y="2"/>
                      <a:pt x="5" y="2"/>
                    </a:cubicBezTo>
                    <a:cubicBezTo>
                      <a:pt x="6" y="2"/>
                      <a:pt x="6" y="2"/>
                      <a:pt x="7" y="2"/>
                    </a:cubicBezTo>
                    <a:cubicBezTo>
                      <a:pt x="7" y="2"/>
                      <a:pt x="7" y="2"/>
                      <a:pt x="8" y="2"/>
                    </a:cubicBezTo>
                    <a:cubicBezTo>
                      <a:pt x="9" y="3"/>
                      <a:pt x="11" y="3"/>
                      <a:pt x="13" y="3"/>
                    </a:cubicBezTo>
                    <a:cubicBezTo>
                      <a:pt x="15" y="3"/>
                      <a:pt x="18" y="3"/>
                      <a:pt x="21" y="3"/>
                    </a:cubicBezTo>
                    <a:cubicBezTo>
                      <a:pt x="22" y="3"/>
                      <a:pt x="22" y="3"/>
                      <a:pt x="23" y="3"/>
                    </a:cubicBezTo>
                    <a:cubicBezTo>
                      <a:pt x="24" y="3"/>
                      <a:pt x="25" y="3"/>
                      <a:pt x="25" y="3"/>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9" name="Freeform 15"/>
              <p:cNvSpPr>
                <a:spLocks/>
              </p:cNvSpPr>
              <p:nvPr/>
            </p:nvSpPr>
            <p:spPr bwMode="auto">
              <a:xfrm>
                <a:off x="3270" y="943"/>
                <a:ext cx="2" cy="3"/>
              </a:xfrm>
              <a:custGeom>
                <a:avLst/>
                <a:gdLst>
                  <a:gd name="T0" fmla="*/ 1 w 1"/>
                  <a:gd name="T1" fmla="*/ 1 h 1"/>
                  <a:gd name="T2" fmla="*/ 0 w 1"/>
                  <a:gd name="T3" fmla="*/ 1 h 1"/>
                  <a:gd name="T4" fmla="*/ 0 w 1"/>
                  <a:gd name="T5" fmla="*/ 1 h 1"/>
                  <a:gd name="T6" fmla="*/ 0 w 1"/>
                  <a:gd name="T7" fmla="*/ 0 h 1"/>
                  <a:gd name="T8" fmla="*/ 1 w 1"/>
                  <a:gd name="T9" fmla="*/ 0 h 1"/>
                  <a:gd name="T10" fmla="*/ 1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1" y="1"/>
                    </a:moveTo>
                    <a:cubicBezTo>
                      <a:pt x="0" y="1"/>
                      <a:pt x="0" y="1"/>
                      <a:pt x="0" y="1"/>
                    </a:cubicBezTo>
                    <a:cubicBezTo>
                      <a:pt x="0" y="1"/>
                      <a:pt x="0" y="1"/>
                      <a:pt x="0" y="1"/>
                    </a:cubicBezTo>
                    <a:cubicBezTo>
                      <a:pt x="0" y="1"/>
                      <a:pt x="0" y="0"/>
                      <a:pt x="0" y="0"/>
                    </a:cubicBezTo>
                    <a:cubicBezTo>
                      <a:pt x="0" y="0"/>
                      <a:pt x="0" y="0"/>
                      <a:pt x="1" y="0"/>
                    </a:cubicBezTo>
                    <a:lnTo>
                      <a:pt x="1" y="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0" name="Freeform 16"/>
              <p:cNvSpPr>
                <a:spLocks/>
              </p:cNvSpPr>
              <p:nvPr/>
            </p:nvSpPr>
            <p:spPr bwMode="auto">
              <a:xfrm>
                <a:off x="2141" y="849"/>
                <a:ext cx="156" cy="189"/>
              </a:xfrm>
              <a:custGeom>
                <a:avLst/>
                <a:gdLst>
                  <a:gd name="T0" fmla="*/ 66 w 66"/>
                  <a:gd name="T1" fmla="*/ 12 h 80"/>
                  <a:gd name="T2" fmla="*/ 58 w 66"/>
                  <a:gd name="T3" fmla="*/ 16 h 80"/>
                  <a:gd name="T4" fmla="*/ 41 w 66"/>
                  <a:gd name="T5" fmla="*/ 21 h 80"/>
                  <a:gd name="T6" fmla="*/ 53 w 66"/>
                  <a:gd name="T7" fmla="*/ 25 h 80"/>
                  <a:gd name="T8" fmla="*/ 57 w 66"/>
                  <a:gd name="T9" fmla="*/ 39 h 80"/>
                  <a:gd name="T10" fmla="*/ 56 w 66"/>
                  <a:gd name="T11" fmla="*/ 52 h 80"/>
                  <a:gd name="T12" fmla="*/ 53 w 66"/>
                  <a:gd name="T13" fmla="*/ 68 h 80"/>
                  <a:gd name="T14" fmla="*/ 66 w 66"/>
                  <a:gd name="T15" fmla="*/ 77 h 80"/>
                  <a:gd name="T16" fmla="*/ 59 w 66"/>
                  <a:gd name="T17" fmla="*/ 76 h 80"/>
                  <a:gd name="T18" fmla="*/ 39 w 66"/>
                  <a:gd name="T19" fmla="*/ 66 h 80"/>
                  <a:gd name="T20" fmla="*/ 24 w 66"/>
                  <a:gd name="T21" fmla="*/ 74 h 80"/>
                  <a:gd name="T22" fmla="*/ 41 w 66"/>
                  <a:gd name="T23" fmla="*/ 51 h 80"/>
                  <a:gd name="T24" fmla="*/ 43 w 66"/>
                  <a:gd name="T25" fmla="*/ 40 h 80"/>
                  <a:gd name="T26" fmla="*/ 47 w 66"/>
                  <a:gd name="T27" fmla="*/ 40 h 80"/>
                  <a:gd name="T28" fmla="*/ 46 w 66"/>
                  <a:gd name="T29" fmla="*/ 51 h 80"/>
                  <a:gd name="T30" fmla="*/ 49 w 66"/>
                  <a:gd name="T31" fmla="*/ 65 h 80"/>
                  <a:gd name="T32" fmla="*/ 47 w 66"/>
                  <a:gd name="T33" fmla="*/ 56 h 80"/>
                  <a:gd name="T34" fmla="*/ 51 w 66"/>
                  <a:gd name="T35" fmla="*/ 58 h 80"/>
                  <a:gd name="T36" fmla="*/ 54 w 66"/>
                  <a:gd name="T37" fmla="*/ 40 h 80"/>
                  <a:gd name="T38" fmla="*/ 51 w 66"/>
                  <a:gd name="T39" fmla="*/ 29 h 80"/>
                  <a:gd name="T40" fmla="*/ 35 w 66"/>
                  <a:gd name="T41" fmla="*/ 39 h 80"/>
                  <a:gd name="T42" fmla="*/ 35 w 66"/>
                  <a:gd name="T43" fmla="*/ 52 h 80"/>
                  <a:gd name="T44" fmla="*/ 35 w 66"/>
                  <a:gd name="T45" fmla="*/ 58 h 80"/>
                  <a:gd name="T46" fmla="*/ 31 w 66"/>
                  <a:gd name="T47" fmla="*/ 64 h 80"/>
                  <a:gd name="T48" fmla="*/ 30 w 66"/>
                  <a:gd name="T49" fmla="*/ 55 h 80"/>
                  <a:gd name="T50" fmla="*/ 31 w 66"/>
                  <a:gd name="T51" fmla="*/ 48 h 80"/>
                  <a:gd name="T52" fmla="*/ 27 w 66"/>
                  <a:gd name="T53" fmla="*/ 27 h 80"/>
                  <a:gd name="T54" fmla="*/ 34 w 66"/>
                  <a:gd name="T55" fmla="*/ 32 h 80"/>
                  <a:gd name="T56" fmla="*/ 20 w 66"/>
                  <a:gd name="T57" fmla="*/ 24 h 80"/>
                  <a:gd name="T58" fmla="*/ 13 w 66"/>
                  <a:gd name="T59" fmla="*/ 32 h 80"/>
                  <a:gd name="T60" fmla="*/ 12 w 66"/>
                  <a:gd name="T61" fmla="*/ 37 h 80"/>
                  <a:gd name="T62" fmla="*/ 12 w 66"/>
                  <a:gd name="T63" fmla="*/ 42 h 80"/>
                  <a:gd name="T64" fmla="*/ 11 w 66"/>
                  <a:gd name="T65" fmla="*/ 47 h 80"/>
                  <a:gd name="T66" fmla="*/ 11 w 66"/>
                  <a:gd name="T67" fmla="*/ 51 h 80"/>
                  <a:gd name="T68" fmla="*/ 3 w 66"/>
                  <a:gd name="T69" fmla="*/ 79 h 80"/>
                  <a:gd name="T70" fmla="*/ 2 w 66"/>
                  <a:gd name="T71" fmla="*/ 71 h 80"/>
                  <a:gd name="T72" fmla="*/ 5 w 66"/>
                  <a:gd name="T73" fmla="*/ 67 h 80"/>
                  <a:gd name="T74" fmla="*/ 7 w 66"/>
                  <a:gd name="T75" fmla="*/ 50 h 80"/>
                  <a:gd name="T76" fmla="*/ 8 w 66"/>
                  <a:gd name="T77" fmla="*/ 45 h 80"/>
                  <a:gd name="T78" fmla="*/ 8 w 66"/>
                  <a:gd name="T79" fmla="*/ 40 h 80"/>
                  <a:gd name="T80" fmla="*/ 9 w 66"/>
                  <a:gd name="T81" fmla="*/ 35 h 80"/>
                  <a:gd name="T82" fmla="*/ 9 w 66"/>
                  <a:gd name="T83" fmla="*/ 30 h 80"/>
                  <a:gd name="T84" fmla="*/ 10 w 66"/>
                  <a:gd name="T85" fmla="*/ 24 h 80"/>
                  <a:gd name="T86" fmla="*/ 10 w 66"/>
                  <a:gd name="T87" fmla="*/ 10 h 80"/>
                  <a:gd name="T88" fmla="*/ 15 w 66"/>
                  <a:gd name="T89" fmla="*/ 4 h 80"/>
                  <a:gd name="T90" fmla="*/ 14 w 66"/>
                  <a:gd name="T91" fmla="*/ 17 h 80"/>
                  <a:gd name="T92" fmla="*/ 33 w 66"/>
                  <a:gd name="T93" fmla="*/ 18 h 80"/>
                  <a:gd name="T94" fmla="*/ 35 w 66"/>
                  <a:gd name="T95" fmla="*/ 3 h 80"/>
                  <a:gd name="T96" fmla="*/ 40 w 66"/>
                  <a:gd name="T97" fmla="*/ 7 h 80"/>
                  <a:gd name="T98" fmla="*/ 42 w 66"/>
                  <a:gd name="T99"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 h="80">
                    <a:moveTo>
                      <a:pt x="59" y="13"/>
                    </a:moveTo>
                    <a:cubicBezTo>
                      <a:pt x="60" y="12"/>
                      <a:pt x="61" y="12"/>
                      <a:pt x="63" y="12"/>
                    </a:cubicBezTo>
                    <a:cubicBezTo>
                      <a:pt x="63" y="11"/>
                      <a:pt x="64" y="12"/>
                      <a:pt x="65" y="12"/>
                    </a:cubicBezTo>
                    <a:cubicBezTo>
                      <a:pt x="66" y="12"/>
                      <a:pt x="66" y="12"/>
                      <a:pt x="66" y="12"/>
                    </a:cubicBezTo>
                    <a:cubicBezTo>
                      <a:pt x="66" y="14"/>
                      <a:pt x="65" y="15"/>
                      <a:pt x="64" y="16"/>
                    </a:cubicBezTo>
                    <a:cubicBezTo>
                      <a:pt x="64" y="16"/>
                      <a:pt x="63" y="16"/>
                      <a:pt x="63" y="16"/>
                    </a:cubicBezTo>
                    <a:cubicBezTo>
                      <a:pt x="62" y="16"/>
                      <a:pt x="61" y="16"/>
                      <a:pt x="60" y="16"/>
                    </a:cubicBezTo>
                    <a:cubicBezTo>
                      <a:pt x="59" y="16"/>
                      <a:pt x="58" y="16"/>
                      <a:pt x="58" y="16"/>
                    </a:cubicBezTo>
                    <a:cubicBezTo>
                      <a:pt x="56" y="16"/>
                      <a:pt x="54" y="16"/>
                      <a:pt x="52" y="17"/>
                    </a:cubicBezTo>
                    <a:cubicBezTo>
                      <a:pt x="49" y="17"/>
                      <a:pt x="45" y="18"/>
                      <a:pt x="42" y="19"/>
                    </a:cubicBezTo>
                    <a:cubicBezTo>
                      <a:pt x="42" y="19"/>
                      <a:pt x="41" y="19"/>
                      <a:pt x="41" y="19"/>
                    </a:cubicBezTo>
                    <a:cubicBezTo>
                      <a:pt x="41" y="20"/>
                      <a:pt x="41" y="20"/>
                      <a:pt x="41" y="21"/>
                    </a:cubicBezTo>
                    <a:cubicBezTo>
                      <a:pt x="40" y="23"/>
                      <a:pt x="39" y="26"/>
                      <a:pt x="39" y="28"/>
                    </a:cubicBezTo>
                    <a:cubicBezTo>
                      <a:pt x="39" y="29"/>
                      <a:pt x="39" y="29"/>
                      <a:pt x="39" y="29"/>
                    </a:cubicBezTo>
                    <a:cubicBezTo>
                      <a:pt x="42" y="28"/>
                      <a:pt x="44" y="28"/>
                      <a:pt x="46" y="27"/>
                    </a:cubicBezTo>
                    <a:cubicBezTo>
                      <a:pt x="48" y="25"/>
                      <a:pt x="50" y="25"/>
                      <a:pt x="53" y="25"/>
                    </a:cubicBezTo>
                    <a:cubicBezTo>
                      <a:pt x="53" y="25"/>
                      <a:pt x="54" y="25"/>
                      <a:pt x="55" y="25"/>
                    </a:cubicBezTo>
                    <a:cubicBezTo>
                      <a:pt x="56" y="25"/>
                      <a:pt x="58" y="25"/>
                      <a:pt x="58" y="27"/>
                    </a:cubicBezTo>
                    <a:cubicBezTo>
                      <a:pt x="58" y="30"/>
                      <a:pt x="58" y="33"/>
                      <a:pt x="58" y="36"/>
                    </a:cubicBezTo>
                    <a:cubicBezTo>
                      <a:pt x="58" y="37"/>
                      <a:pt x="57" y="38"/>
                      <a:pt x="57" y="39"/>
                    </a:cubicBezTo>
                    <a:cubicBezTo>
                      <a:pt x="57" y="39"/>
                      <a:pt x="58" y="40"/>
                      <a:pt x="57" y="40"/>
                    </a:cubicBezTo>
                    <a:cubicBezTo>
                      <a:pt x="57" y="41"/>
                      <a:pt x="57" y="42"/>
                      <a:pt x="57" y="44"/>
                    </a:cubicBezTo>
                    <a:cubicBezTo>
                      <a:pt x="57" y="44"/>
                      <a:pt x="57" y="45"/>
                      <a:pt x="57" y="46"/>
                    </a:cubicBezTo>
                    <a:cubicBezTo>
                      <a:pt x="57" y="48"/>
                      <a:pt x="56" y="50"/>
                      <a:pt x="56" y="52"/>
                    </a:cubicBezTo>
                    <a:cubicBezTo>
                      <a:pt x="55" y="56"/>
                      <a:pt x="55" y="59"/>
                      <a:pt x="54" y="63"/>
                    </a:cubicBezTo>
                    <a:cubicBezTo>
                      <a:pt x="54" y="64"/>
                      <a:pt x="54" y="64"/>
                      <a:pt x="53" y="65"/>
                    </a:cubicBezTo>
                    <a:cubicBezTo>
                      <a:pt x="52" y="65"/>
                      <a:pt x="53" y="66"/>
                      <a:pt x="52" y="67"/>
                    </a:cubicBezTo>
                    <a:cubicBezTo>
                      <a:pt x="52" y="68"/>
                      <a:pt x="53" y="68"/>
                      <a:pt x="53" y="68"/>
                    </a:cubicBezTo>
                    <a:cubicBezTo>
                      <a:pt x="55" y="69"/>
                      <a:pt x="56" y="71"/>
                      <a:pt x="58" y="72"/>
                    </a:cubicBezTo>
                    <a:cubicBezTo>
                      <a:pt x="59" y="73"/>
                      <a:pt x="61" y="73"/>
                      <a:pt x="62" y="74"/>
                    </a:cubicBezTo>
                    <a:cubicBezTo>
                      <a:pt x="63" y="75"/>
                      <a:pt x="64" y="75"/>
                      <a:pt x="65" y="76"/>
                    </a:cubicBezTo>
                    <a:cubicBezTo>
                      <a:pt x="65" y="76"/>
                      <a:pt x="66" y="76"/>
                      <a:pt x="66" y="77"/>
                    </a:cubicBezTo>
                    <a:cubicBezTo>
                      <a:pt x="66" y="78"/>
                      <a:pt x="65" y="79"/>
                      <a:pt x="64" y="80"/>
                    </a:cubicBezTo>
                    <a:cubicBezTo>
                      <a:pt x="64" y="80"/>
                      <a:pt x="63" y="80"/>
                      <a:pt x="63" y="80"/>
                    </a:cubicBezTo>
                    <a:cubicBezTo>
                      <a:pt x="63" y="80"/>
                      <a:pt x="62" y="79"/>
                      <a:pt x="62" y="79"/>
                    </a:cubicBezTo>
                    <a:cubicBezTo>
                      <a:pt x="61" y="77"/>
                      <a:pt x="60" y="76"/>
                      <a:pt x="59" y="76"/>
                    </a:cubicBezTo>
                    <a:cubicBezTo>
                      <a:pt x="54" y="72"/>
                      <a:pt x="49" y="69"/>
                      <a:pt x="44" y="66"/>
                    </a:cubicBezTo>
                    <a:cubicBezTo>
                      <a:pt x="43" y="65"/>
                      <a:pt x="42" y="64"/>
                      <a:pt x="42" y="64"/>
                    </a:cubicBezTo>
                    <a:cubicBezTo>
                      <a:pt x="41" y="63"/>
                      <a:pt x="40" y="63"/>
                      <a:pt x="40" y="64"/>
                    </a:cubicBezTo>
                    <a:cubicBezTo>
                      <a:pt x="40" y="65"/>
                      <a:pt x="39" y="65"/>
                      <a:pt x="39" y="66"/>
                    </a:cubicBezTo>
                    <a:cubicBezTo>
                      <a:pt x="38" y="69"/>
                      <a:pt x="35" y="72"/>
                      <a:pt x="33" y="75"/>
                    </a:cubicBezTo>
                    <a:cubicBezTo>
                      <a:pt x="32" y="76"/>
                      <a:pt x="31" y="76"/>
                      <a:pt x="30" y="77"/>
                    </a:cubicBezTo>
                    <a:cubicBezTo>
                      <a:pt x="28" y="79"/>
                      <a:pt x="24" y="77"/>
                      <a:pt x="24" y="74"/>
                    </a:cubicBezTo>
                    <a:cubicBezTo>
                      <a:pt x="24" y="74"/>
                      <a:pt x="24" y="74"/>
                      <a:pt x="24" y="74"/>
                    </a:cubicBezTo>
                    <a:cubicBezTo>
                      <a:pt x="25" y="74"/>
                      <a:pt x="25" y="74"/>
                      <a:pt x="26" y="74"/>
                    </a:cubicBezTo>
                    <a:cubicBezTo>
                      <a:pt x="27" y="75"/>
                      <a:pt x="27" y="75"/>
                      <a:pt x="28" y="74"/>
                    </a:cubicBezTo>
                    <a:cubicBezTo>
                      <a:pt x="30" y="72"/>
                      <a:pt x="32" y="70"/>
                      <a:pt x="33" y="68"/>
                    </a:cubicBezTo>
                    <a:cubicBezTo>
                      <a:pt x="37" y="63"/>
                      <a:pt x="40" y="57"/>
                      <a:pt x="41" y="51"/>
                    </a:cubicBezTo>
                    <a:cubicBezTo>
                      <a:pt x="42" y="50"/>
                      <a:pt x="42" y="48"/>
                      <a:pt x="42" y="47"/>
                    </a:cubicBezTo>
                    <a:cubicBezTo>
                      <a:pt x="42" y="46"/>
                      <a:pt x="42" y="46"/>
                      <a:pt x="42" y="46"/>
                    </a:cubicBezTo>
                    <a:cubicBezTo>
                      <a:pt x="42" y="45"/>
                      <a:pt x="42" y="44"/>
                      <a:pt x="43" y="44"/>
                    </a:cubicBezTo>
                    <a:cubicBezTo>
                      <a:pt x="43" y="43"/>
                      <a:pt x="43" y="41"/>
                      <a:pt x="43" y="40"/>
                    </a:cubicBezTo>
                    <a:cubicBezTo>
                      <a:pt x="43" y="39"/>
                      <a:pt x="43" y="39"/>
                      <a:pt x="43" y="39"/>
                    </a:cubicBezTo>
                    <a:cubicBezTo>
                      <a:pt x="43" y="38"/>
                      <a:pt x="43" y="38"/>
                      <a:pt x="44" y="38"/>
                    </a:cubicBezTo>
                    <a:cubicBezTo>
                      <a:pt x="44" y="37"/>
                      <a:pt x="45" y="37"/>
                      <a:pt x="45" y="38"/>
                    </a:cubicBezTo>
                    <a:cubicBezTo>
                      <a:pt x="46" y="38"/>
                      <a:pt x="47" y="39"/>
                      <a:pt x="47" y="40"/>
                    </a:cubicBezTo>
                    <a:cubicBezTo>
                      <a:pt x="47" y="42"/>
                      <a:pt x="47" y="43"/>
                      <a:pt x="47" y="44"/>
                    </a:cubicBezTo>
                    <a:cubicBezTo>
                      <a:pt x="47" y="44"/>
                      <a:pt x="47" y="45"/>
                      <a:pt x="47" y="45"/>
                    </a:cubicBezTo>
                    <a:cubicBezTo>
                      <a:pt x="47" y="46"/>
                      <a:pt x="47" y="46"/>
                      <a:pt x="47" y="46"/>
                    </a:cubicBezTo>
                    <a:cubicBezTo>
                      <a:pt x="46" y="48"/>
                      <a:pt x="46" y="49"/>
                      <a:pt x="46" y="51"/>
                    </a:cubicBezTo>
                    <a:cubicBezTo>
                      <a:pt x="45" y="54"/>
                      <a:pt x="43" y="57"/>
                      <a:pt x="42" y="60"/>
                    </a:cubicBezTo>
                    <a:cubicBezTo>
                      <a:pt x="42" y="61"/>
                      <a:pt x="42" y="62"/>
                      <a:pt x="43" y="62"/>
                    </a:cubicBezTo>
                    <a:cubicBezTo>
                      <a:pt x="44" y="62"/>
                      <a:pt x="45" y="62"/>
                      <a:pt x="45" y="63"/>
                    </a:cubicBezTo>
                    <a:cubicBezTo>
                      <a:pt x="47" y="64"/>
                      <a:pt x="48" y="64"/>
                      <a:pt x="49" y="65"/>
                    </a:cubicBezTo>
                    <a:cubicBezTo>
                      <a:pt x="49" y="66"/>
                      <a:pt x="50" y="66"/>
                      <a:pt x="50" y="65"/>
                    </a:cubicBezTo>
                    <a:cubicBezTo>
                      <a:pt x="50" y="65"/>
                      <a:pt x="50" y="65"/>
                      <a:pt x="50" y="65"/>
                    </a:cubicBezTo>
                    <a:cubicBezTo>
                      <a:pt x="50" y="62"/>
                      <a:pt x="48" y="60"/>
                      <a:pt x="48" y="58"/>
                    </a:cubicBezTo>
                    <a:cubicBezTo>
                      <a:pt x="48" y="57"/>
                      <a:pt x="47" y="57"/>
                      <a:pt x="47" y="56"/>
                    </a:cubicBezTo>
                    <a:cubicBezTo>
                      <a:pt x="47" y="55"/>
                      <a:pt x="48" y="55"/>
                      <a:pt x="48" y="55"/>
                    </a:cubicBezTo>
                    <a:cubicBezTo>
                      <a:pt x="49" y="56"/>
                      <a:pt x="50" y="57"/>
                      <a:pt x="50" y="58"/>
                    </a:cubicBezTo>
                    <a:cubicBezTo>
                      <a:pt x="50" y="58"/>
                      <a:pt x="51" y="58"/>
                      <a:pt x="51" y="58"/>
                    </a:cubicBezTo>
                    <a:cubicBezTo>
                      <a:pt x="51" y="58"/>
                      <a:pt x="51" y="58"/>
                      <a:pt x="51" y="58"/>
                    </a:cubicBezTo>
                    <a:cubicBezTo>
                      <a:pt x="52" y="55"/>
                      <a:pt x="52" y="53"/>
                      <a:pt x="52" y="51"/>
                    </a:cubicBezTo>
                    <a:cubicBezTo>
                      <a:pt x="53" y="48"/>
                      <a:pt x="53" y="46"/>
                      <a:pt x="53" y="44"/>
                    </a:cubicBezTo>
                    <a:cubicBezTo>
                      <a:pt x="54" y="43"/>
                      <a:pt x="54" y="42"/>
                      <a:pt x="54" y="41"/>
                    </a:cubicBezTo>
                    <a:cubicBezTo>
                      <a:pt x="54" y="41"/>
                      <a:pt x="54" y="40"/>
                      <a:pt x="54" y="40"/>
                    </a:cubicBezTo>
                    <a:cubicBezTo>
                      <a:pt x="54" y="39"/>
                      <a:pt x="54" y="38"/>
                      <a:pt x="54" y="38"/>
                    </a:cubicBezTo>
                    <a:cubicBezTo>
                      <a:pt x="54" y="35"/>
                      <a:pt x="54" y="32"/>
                      <a:pt x="54" y="29"/>
                    </a:cubicBezTo>
                    <a:cubicBezTo>
                      <a:pt x="54" y="29"/>
                      <a:pt x="53" y="29"/>
                      <a:pt x="53" y="29"/>
                    </a:cubicBezTo>
                    <a:cubicBezTo>
                      <a:pt x="52" y="29"/>
                      <a:pt x="51" y="29"/>
                      <a:pt x="51" y="29"/>
                    </a:cubicBezTo>
                    <a:cubicBezTo>
                      <a:pt x="48" y="29"/>
                      <a:pt x="46" y="30"/>
                      <a:pt x="44" y="31"/>
                    </a:cubicBezTo>
                    <a:cubicBezTo>
                      <a:pt x="41" y="32"/>
                      <a:pt x="39" y="34"/>
                      <a:pt x="36" y="36"/>
                    </a:cubicBezTo>
                    <a:cubicBezTo>
                      <a:pt x="35" y="36"/>
                      <a:pt x="35" y="37"/>
                      <a:pt x="35" y="37"/>
                    </a:cubicBezTo>
                    <a:cubicBezTo>
                      <a:pt x="35" y="38"/>
                      <a:pt x="35" y="38"/>
                      <a:pt x="35" y="39"/>
                    </a:cubicBezTo>
                    <a:cubicBezTo>
                      <a:pt x="36" y="41"/>
                      <a:pt x="36" y="43"/>
                      <a:pt x="35" y="45"/>
                    </a:cubicBezTo>
                    <a:cubicBezTo>
                      <a:pt x="35" y="46"/>
                      <a:pt x="35" y="47"/>
                      <a:pt x="35" y="48"/>
                    </a:cubicBezTo>
                    <a:cubicBezTo>
                      <a:pt x="35" y="49"/>
                      <a:pt x="35" y="49"/>
                      <a:pt x="35" y="50"/>
                    </a:cubicBezTo>
                    <a:cubicBezTo>
                      <a:pt x="35" y="51"/>
                      <a:pt x="35" y="52"/>
                      <a:pt x="35" y="52"/>
                    </a:cubicBezTo>
                    <a:cubicBezTo>
                      <a:pt x="35" y="53"/>
                      <a:pt x="35" y="53"/>
                      <a:pt x="35" y="54"/>
                    </a:cubicBezTo>
                    <a:cubicBezTo>
                      <a:pt x="35" y="54"/>
                      <a:pt x="35" y="55"/>
                      <a:pt x="35" y="55"/>
                    </a:cubicBezTo>
                    <a:cubicBezTo>
                      <a:pt x="35" y="56"/>
                      <a:pt x="35" y="56"/>
                      <a:pt x="35" y="57"/>
                    </a:cubicBezTo>
                    <a:cubicBezTo>
                      <a:pt x="35" y="57"/>
                      <a:pt x="35" y="57"/>
                      <a:pt x="35" y="58"/>
                    </a:cubicBezTo>
                    <a:cubicBezTo>
                      <a:pt x="34" y="58"/>
                      <a:pt x="35" y="59"/>
                      <a:pt x="35" y="59"/>
                    </a:cubicBezTo>
                    <a:cubicBezTo>
                      <a:pt x="34" y="60"/>
                      <a:pt x="34" y="61"/>
                      <a:pt x="34" y="61"/>
                    </a:cubicBezTo>
                    <a:cubicBezTo>
                      <a:pt x="34" y="63"/>
                      <a:pt x="33" y="64"/>
                      <a:pt x="32" y="64"/>
                    </a:cubicBezTo>
                    <a:cubicBezTo>
                      <a:pt x="32" y="64"/>
                      <a:pt x="31" y="65"/>
                      <a:pt x="31" y="64"/>
                    </a:cubicBezTo>
                    <a:cubicBezTo>
                      <a:pt x="29" y="64"/>
                      <a:pt x="30" y="63"/>
                      <a:pt x="30" y="62"/>
                    </a:cubicBezTo>
                    <a:cubicBezTo>
                      <a:pt x="30" y="61"/>
                      <a:pt x="30" y="60"/>
                      <a:pt x="30" y="59"/>
                    </a:cubicBezTo>
                    <a:cubicBezTo>
                      <a:pt x="30" y="58"/>
                      <a:pt x="30" y="57"/>
                      <a:pt x="30" y="57"/>
                    </a:cubicBezTo>
                    <a:cubicBezTo>
                      <a:pt x="30" y="56"/>
                      <a:pt x="30" y="55"/>
                      <a:pt x="30" y="55"/>
                    </a:cubicBezTo>
                    <a:cubicBezTo>
                      <a:pt x="30" y="54"/>
                      <a:pt x="30" y="54"/>
                      <a:pt x="30" y="53"/>
                    </a:cubicBezTo>
                    <a:cubicBezTo>
                      <a:pt x="31" y="53"/>
                      <a:pt x="30" y="52"/>
                      <a:pt x="30" y="52"/>
                    </a:cubicBezTo>
                    <a:cubicBezTo>
                      <a:pt x="30" y="51"/>
                      <a:pt x="30" y="50"/>
                      <a:pt x="30" y="50"/>
                    </a:cubicBezTo>
                    <a:cubicBezTo>
                      <a:pt x="31" y="49"/>
                      <a:pt x="30" y="48"/>
                      <a:pt x="31" y="48"/>
                    </a:cubicBezTo>
                    <a:cubicBezTo>
                      <a:pt x="31" y="46"/>
                      <a:pt x="31" y="44"/>
                      <a:pt x="31" y="42"/>
                    </a:cubicBezTo>
                    <a:cubicBezTo>
                      <a:pt x="31" y="41"/>
                      <a:pt x="31" y="39"/>
                      <a:pt x="31" y="38"/>
                    </a:cubicBezTo>
                    <a:cubicBezTo>
                      <a:pt x="30" y="35"/>
                      <a:pt x="30" y="32"/>
                      <a:pt x="28" y="29"/>
                    </a:cubicBezTo>
                    <a:cubicBezTo>
                      <a:pt x="27" y="29"/>
                      <a:pt x="27" y="28"/>
                      <a:pt x="27" y="27"/>
                    </a:cubicBezTo>
                    <a:cubicBezTo>
                      <a:pt x="27" y="26"/>
                      <a:pt x="28" y="26"/>
                      <a:pt x="28" y="26"/>
                    </a:cubicBezTo>
                    <a:cubicBezTo>
                      <a:pt x="29" y="25"/>
                      <a:pt x="30" y="26"/>
                      <a:pt x="31" y="26"/>
                    </a:cubicBezTo>
                    <a:cubicBezTo>
                      <a:pt x="32" y="27"/>
                      <a:pt x="32" y="28"/>
                      <a:pt x="33" y="29"/>
                    </a:cubicBezTo>
                    <a:cubicBezTo>
                      <a:pt x="33" y="30"/>
                      <a:pt x="33" y="31"/>
                      <a:pt x="34" y="32"/>
                    </a:cubicBezTo>
                    <a:cubicBezTo>
                      <a:pt x="35" y="29"/>
                      <a:pt x="36" y="26"/>
                      <a:pt x="36" y="24"/>
                    </a:cubicBezTo>
                    <a:cubicBezTo>
                      <a:pt x="37" y="23"/>
                      <a:pt x="36" y="23"/>
                      <a:pt x="36" y="22"/>
                    </a:cubicBezTo>
                    <a:cubicBezTo>
                      <a:pt x="37" y="21"/>
                      <a:pt x="37" y="21"/>
                      <a:pt x="35" y="21"/>
                    </a:cubicBezTo>
                    <a:cubicBezTo>
                      <a:pt x="30" y="22"/>
                      <a:pt x="25" y="23"/>
                      <a:pt x="20" y="24"/>
                    </a:cubicBezTo>
                    <a:cubicBezTo>
                      <a:pt x="19" y="24"/>
                      <a:pt x="18" y="24"/>
                      <a:pt x="16" y="24"/>
                    </a:cubicBezTo>
                    <a:cubicBezTo>
                      <a:pt x="16" y="24"/>
                      <a:pt x="16" y="24"/>
                      <a:pt x="15" y="24"/>
                    </a:cubicBezTo>
                    <a:cubicBezTo>
                      <a:pt x="14" y="24"/>
                      <a:pt x="13" y="25"/>
                      <a:pt x="13" y="26"/>
                    </a:cubicBezTo>
                    <a:cubicBezTo>
                      <a:pt x="13" y="28"/>
                      <a:pt x="13" y="30"/>
                      <a:pt x="13" y="32"/>
                    </a:cubicBezTo>
                    <a:cubicBezTo>
                      <a:pt x="12" y="33"/>
                      <a:pt x="13" y="33"/>
                      <a:pt x="12" y="34"/>
                    </a:cubicBezTo>
                    <a:cubicBezTo>
                      <a:pt x="12" y="34"/>
                      <a:pt x="12" y="34"/>
                      <a:pt x="12" y="35"/>
                    </a:cubicBezTo>
                    <a:cubicBezTo>
                      <a:pt x="12" y="35"/>
                      <a:pt x="12" y="36"/>
                      <a:pt x="12" y="36"/>
                    </a:cubicBezTo>
                    <a:cubicBezTo>
                      <a:pt x="12" y="36"/>
                      <a:pt x="12" y="37"/>
                      <a:pt x="12" y="37"/>
                    </a:cubicBezTo>
                    <a:cubicBezTo>
                      <a:pt x="12" y="38"/>
                      <a:pt x="12" y="38"/>
                      <a:pt x="12" y="39"/>
                    </a:cubicBezTo>
                    <a:cubicBezTo>
                      <a:pt x="12" y="39"/>
                      <a:pt x="12" y="40"/>
                      <a:pt x="12" y="40"/>
                    </a:cubicBezTo>
                    <a:cubicBezTo>
                      <a:pt x="12" y="40"/>
                      <a:pt x="12" y="41"/>
                      <a:pt x="12" y="41"/>
                    </a:cubicBezTo>
                    <a:cubicBezTo>
                      <a:pt x="12" y="42"/>
                      <a:pt x="12" y="42"/>
                      <a:pt x="12" y="42"/>
                    </a:cubicBezTo>
                    <a:cubicBezTo>
                      <a:pt x="11" y="43"/>
                      <a:pt x="12" y="43"/>
                      <a:pt x="12" y="44"/>
                    </a:cubicBezTo>
                    <a:cubicBezTo>
                      <a:pt x="12" y="44"/>
                      <a:pt x="12" y="44"/>
                      <a:pt x="11" y="45"/>
                    </a:cubicBezTo>
                    <a:cubicBezTo>
                      <a:pt x="11" y="45"/>
                      <a:pt x="11" y="45"/>
                      <a:pt x="11" y="46"/>
                    </a:cubicBezTo>
                    <a:cubicBezTo>
                      <a:pt x="11" y="46"/>
                      <a:pt x="11" y="47"/>
                      <a:pt x="11" y="47"/>
                    </a:cubicBezTo>
                    <a:cubicBezTo>
                      <a:pt x="11" y="47"/>
                      <a:pt x="11" y="48"/>
                      <a:pt x="11" y="48"/>
                    </a:cubicBezTo>
                    <a:cubicBezTo>
                      <a:pt x="11" y="48"/>
                      <a:pt x="11" y="49"/>
                      <a:pt x="11" y="49"/>
                    </a:cubicBezTo>
                    <a:cubicBezTo>
                      <a:pt x="11" y="49"/>
                      <a:pt x="11" y="50"/>
                      <a:pt x="11" y="50"/>
                    </a:cubicBezTo>
                    <a:cubicBezTo>
                      <a:pt x="11" y="51"/>
                      <a:pt x="11" y="51"/>
                      <a:pt x="11" y="51"/>
                    </a:cubicBezTo>
                    <a:cubicBezTo>
                      <a:pt x="11" y="52"/>
                      <a:pt x="11" y="52"/>
                      <a:pt x="11" y="53"/>
                    </a:cubicBezTo>
                    <a:cubicBezTo>
                      <a:pt x="10" y="57"/>
                      <a:pt x="9" y="61"/>
                      <a:pt x="8" y="66"/>
                    </a:cubicBezTo>
                    <a:cubicBezTo>
                      <a:pt x="8" y="68"/>
                      <a:pt x="7" y="70"/>
                      <a:pt x="7" y="73"/>
                    </a:cubicBezTo>
                    <a:cubicBezTo>
                      <a:pt x="6" y="75"/>
                      <a:pt x="5" y="77"/>
                      <a:pt x="3" y="79"/>
                    </a:cubicBezTo>
                    <a:cubicBezTo>
                      <a:pt x="2" y="79"/>
                      <a:pt x="2" y="79"/>
                      <a:pt x="2" y="79"/>
                    </a:cubicBezTo>
                    <a:cubicBezTo>
                      <a:pt x="1" y="78"/>
                      <a:pt x="0" y="77"/>
                      <a:pt x="0" y="75"/>
                    </a:cubicBezTo>
                    <a:cubicBezTo>
                      <a:pt x="0" y="74"/>
                      <a:pt x="1" y="73"/>
                      <a:pt x="1" y="72"/>
                    </a:cubicBezTo>
                    <a:cubicBezTo>
                      <a:pt x="2" y="72"/>
                      <a:pt x="2" y="71"/>
                      <a:pt x="2" y="71"/>
                    </a:cubicBezTo>
                    <a:cubicBezTo>
                      <a:pt x="2" y="70"/>
                      <a:pt x="2" y="70"/>
                      <a:pt x="3" y="70"/>
                    </a:cubicBezTo>
                    <a:cubicBezTo>
                      <a:pt x="3" y="70"/>
                      <a:pt x="3" y="71"/>
                      <a:pt x="3" y="71"/>
                    </a:cubicBezTo>
                    <a:cubicBezTo>
                      <a:pt x="3" y="71"/>
                      <a:pt x="4" y="71"/>
                      <a:pt x="4" y="71"/>
                    </a:cubicBezTo>
                    <a:cubicBezTo>
                      <a:pt x="5" y="70"/>
                      <a:pt x="4" y="68"/>
                      <a:pt x="5" y="67"/>
                    </a:cubicBezTo>
                    <a:cubicBezTo>
                      <a:pt x="5" y="64"/>
                      <a:pt x="6" y="61"/>
                      <a:pt x="6" y="59"/>
                    </a:cubicBezTo>
                    <a:cubicBezTo>
                      <a:pt x="6" y="57"/>
                      <a:pt x="7" y="56"/>
                      <a:pt x="7" y="55"/>
                    </a:cubicBezTo>
                    <a:cubicBezTo>
                      <a:pt x="7" y="54"/>
                      <a:pt x="7" y="54"/>
                      <a:pt x="7" y="53"/>
                    </a:cubicBezTo>
                    <a:cubicBezTo>
                      <a:pt x="7" y="52"/>
                      <a:pt x="7" y="51"/>
                      <a:pt x="7" y="50"/>
                    </a:cubicBezTo>
                    <a:cubicBezTo>
                      <a:pt x="8" y="50"/>
                      <a:pt x="7" y="49"/>
                      <a:pt x="8" y="49"/>
                    </a:cubicBezTo>
                    <a:cubicBezTo>
                      <a:pt x="8" y="49"/>
                      <a:pt x="8" y="48"/>
                      <a:pt x="8" y="48"/>
                    </a:cubicBezTo>
                    <a:cubicBezTo>
                      <a:pt x="8" y="47"/>
                      <a:pt x="8" y="47"/>
                      <a:pt x="8" y="47"/>
                    </a:cubicBezTo>
                    <a:cubicBezTo>
                      <a:pt x="8" y="46"/>
                      <a:pt x="8" y="46"/>
                      <a:pt x="8" y="45"/>
                    </a:cubicBezTo>
                    <a:cubicBezTo>
                      <a:pt x="8" y="45"/>
                      <a:pt x="8" y="44"/>
                      <a:pt x="8" y="44"/>
                    </a:cubicBezTo>
                    <a:cubicBezTo>
                      <a:pt x="8" y="43"/>
                      <a:pt x="8" y="43"/>
                      <a:pt x="8" y="43"/>
                    </a:cubicBezTo>
                    <a:cubicBezTo>
                      <a:pt x="8" y="42"/>
                      <a:pt x="8" y="42"/>
                      <a:pt x="8" y="41"/>
                    </a:cubicBezTo>
                    <a:cubicBezTo>
                      <a:pt x="8" y="41"/>
                      <a:pt x="8" y="40"/>
                      <a:pt x="8" y="40"/>
                    </a:cubicBezTo>
                    <a:cubicBezTo>
                      <a:pt x="9" y="39"/>
                      <a:pt x="8" y="39"/>
                      <a:pt x="9" y="39"/>
                    </a:cubicBezTo>
                    <a:cubicBezTo>
                      <a:pt x="9" y="38"/>
                      <a:pt x="9" y="38"/>
                      <a:pt x="9" y="37"/>
                    </a:cubicBezTo>
                    <a:cubicBezTo>
                      <a:pt x="9" y="37"/>
                      <a:pt x="9" y="36"/>
                      <a:pt x="9" y="36"/>
                    </a:cubicBezTo>
                    <a:cubicBezTo>
                      <a:pt x="9" y="36"/>
                      <a:pt x="9" y="35"/>
                      <a:pt x="9" y="35"/>
                    </a:cubicBezTo>
                    <a:cubicBezTo>
                      <a:pt x="9" y="34"/>
                      <a:pt x="9" y="34"/>
                      <a:pt x="9" y="33"/>
                    </a:cubicBezTo>
                    <a:cubicBezTo>
                      <a:pt x="9" y="33"/>
                      <a:pt x="9" y="32"/>
                      <a:pt x="9" y="32"/>
                    </a:cubicBezTo>
                    <a:cubicBezTo>
                      <a:pt x="9" y="32"/>
                      <a:pt x="9" y="31"/>
                      <a:pt x="9" y="31"/>
                    </a:cubicBezTo>
                    <a:cubicBezTo>
                      <a:pt x="9" y="30"/>
                      <a:pt x="9" y="30"/>
                      <a:pt x="9" y="30"/>
                    </a:cubicBezTo>
                    <a:cubicBezTo>
                      <a:pt x="10" y="29"/>
                      <a:pt x="9" y="29"/>
                      <a:pt x="9" y="28"/>
                    </a:cubicBezTo>
                    <a:cubicBezTo>
                      <a:pt x="9" y="28"/>
                      <a:pt x="9" y="27"/>
                      <a:pt x="10" y="27"/>
                    </a:cubicBezTo>
                    <a:cubicBezTo>
                      <a:pt x="10" y="26"/>
                      <a:pt x="9" y="26"/>
                      <a:pt x="10" y="26"/>
                    </a:cubicBezTo>
                    <a:cubicBezTo>
                      <a:pt x="10" y="25"/>
                      <a:pt x="10" y="25"/>
                      <a:pt x="10" y="24"/>
                    </a:cubicBezTo>
                    <a:cubicBezTo>
                      <a:pt x="10" y="24"/>
                      <a:pt x="10" y="23"/>
                      <a:pt x="10" y="23"/>
                    </a:cubicBezTo>
                    <a:cubicBezTo>
                      <a:pt x="10" y="22"/>
                      <a:pt x="10" y="21"/>
                      <a:pt x="10" y="21"/>
                    </a:cubicBezTo>
                    <a:cubicBezTo>
                      <a:pt x="10" y="20"/>
                      <a:pt x="10" y="19"/>
                      <a:pt x="10" y="17"/>
                    </a:cubicBezTo>
                    <a:cubicBezTo>
                      <a:pt x="10" y="15"/>
                      <a:pt x="11" y="13"/>
                      <a:pt x="10" y="10"/>
                    </a:cubicBezTo>
                    <a:cubicBezTo>
                      <a:pt x="10" y="10"/>
                      <a:pt x="10" y="9"/>
                      <a:pt x="10" y="9"/>
                    </a:cubicBezTo>
                    <a:cubicBezTo>
                      <a:pt x="10" y="9"/>
                      <a:pt x="10" y="8"/>
                      <a:pt x="10" y="8"/>
                    </a:cubicBezTo>
                    <a:cubicBezTo>
                      <a:pt x="10" y="5"/>
                      <a:pt x="10" y="3"/>
                      <a:pt x="10" y="1"/>
                    </a:cubicBezTo>
                    <a:cubicBezTo>
                      <a:pt x="12" y="0"/>
                      <a:pt x="16" y="1"/>
                      <a:pt x="15" y="4"/>
                    </a:cubicBezTo>
                    <a:cubicBezTo>
                      <a:pt x="15" y="5"/>
                      <a:pt x="15" y="6"/>
                      <a:pt x="15" y="7"/>
                    </a:cubicBezTo>
                    <a:cubicBezTo>
                      <a:pt x="14" y="8"/>
                      <a:pt x="14" y="9"/>
                      <a:pt x="14" y="9"/>
                    </a:cubicBezTo>
                    <a:cubicBezTo>
                      <a:pt x="14" y="10"/>
                      <a:pt x="14" y="10"/>
                      <a:pt x="14" y="11"/>
                    </a:cubicBezTo>
                    <a:cubicBezTo>
                      <a:pt x="14" y="13"/>
                      <a:pt x="14" y="15"/>
                      <a:pt x="14" y="17"/>
                    </a:cubicBezTo>
                    <a:cubicBezTo>
                      <a:pt x="14" y="18"/>
                      <a:pt x="14" y="19"/>
                      <a:pt x="14" y="19"/>
                    </a:cubicBezTo>
                    <a:cubicBezTo>
                      <a:pt x="14" y="20"/>
                      <a:pt x="14" y="21"/>
                      <a:pt x="16" y="21"/>
                    </a:cubicBezTo>
                    <a:cubicBezTo>
                      <a:pt x="19" y="20"/>
                      <a:pt x="23" y="20"/>
                      <a:pt x="26" y="19"/>
                    </a:cubicBezTo>
                    <a:cubicBezTo>
                      <a:pt x="28" y="19"/>
                      <a:pt x="31" y="18"/>
                      <a:pt x="33" y="18"/>
                    </a:cubicBezTo>
                    <a:cubicBezTo>
                      <a:pt x="34" y="18"/>
                      <a:pt x="36" y="18"/>
                      <a:pt x="37" y="17"/>
                    </a:cubicBezTo>
                    <a:cubicBezTo>
                      <a:pt x="37" y="15"/>
                      <a:pt x="37" y="14"/>
                      <a:pt x="37" y="12"/>
                    </a:cubicBezTo>
                    <a:cubicBezTo>
                      <a:pt x="37" y="10"/>
                      <a:pt x="36" y="8"/>
                      <a:pt x="35" y="6"/>
                    </a:cubicBezTo>
                    <a:cubicBezTo>
                      <a:pt x="35" y="5"/>
                      <a:pt x="35" y="4"/>
                      <a:pt x="35" y="3"/>
                    </a:cubicBezTo>
                    <a:cubicBezTo>
                      <a:pt x="34" y="3"/>
                      <a:pt x="34" y="2"/>
                      <a:pt x="35" y="2"/>
                    </a:cubicBezTo>
                    <a:cubicBezTo>
                      <a:pt x="36" y="2"/>
                      <a:pt x="37" y="2"/>
                      <a:pt x="38" y="2"/>
                    </a:cubicBezTo>
                    <a:cubicBezTo>
                      <a:pt x="39" y="3"/>
                      <a:pt x="39" y="5"/>
                      <a:pt x="40" y="6"/>
                    </a:cubicBezTo>
                    <a:cubicBezTo>
                      <a:pt x="40" y="6"/>
                      <a:pt x="40" y="7"/>
                      <a:pt x="40" y="7"/>
                    </a:cubicBezTo>
                    <a:cubicBezTo>
                      <a:pt x="41" y="8"/>
                      <a:pt x="40" y="8"/>
                      <a:pt x="41" y="8"/>
                    </a:cubicBezTo>
                    <a:cubicBezTo>
                      <a:pt x="41" y="10"/>
                      <a:pt x="41" y="12"/>
                      <a:pt x="41" y="14"/>
                    </a:cubicBezTo>
                    <a:cubicBezTo>
                      <a:pt x="41" y="14"/>
                      <a:pt x="41" y="14"/>
                      <a:pt x="41" y="15"/>
                    </a:cubicBezTo>
                    <a:cubicBezTo>
                      <a:pt x="41" y="15"/>
                      <a:pt x="41" y="16"/>
                      <a:pt x="42" y="15"/>
                    </a:cubicBezTo>
                    <a:cubicBezTo>
                      <a:pt x="45" y="14"/>
                      <a:pt x="49" y="14"/>
                      <a:pt x="53" y="13"/>
                    </a:cubicBezTo>
                    <a:cubicBezTo>
                      <a:pt x="54" y="13"/>
                      <a:pt x="56" y="13"/>
                      <a:pt x="57" y="13"/>
                    </a:cubicBezTo>
                    <a:cubicBezTo>
                      <a:pt x="57" y="12"/>
                      <a:pt x="58" y="13"/>
                      <a:pt x="59" y="13"/>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1" name="Freeform 17"/>
              <p:cNvSpPr>
                <a:spLocks/>
              </p:cNvSpPr>
              <p:nvPr/>
            </p:nvSpPr>
            <p:spPr bwMode="auto">
              <a:xfrm>
                <a:off x="2693" y="858"/>
                <a:ext cx="121" cy="185"/>
              </a:xfrm>
              <a:custGeom>
                <a:avLst/>
                <a:gdLst>
                  <a:gd name="T0" fmla="*/ 33 w 51"/>
                  <a:gd name="T1" fmla="*/ 17 h 78"/>
                  <a:gd name="T2" fmla="*/ 37 w 51"/>
                  <a:gd name="T3" fmla="*/ 11 h 78"/>
                  <a:gd name="T4" fmla="*/ 37 w 51"/>
                  <a:gd name="T5" fmla="*/ 2 h 78"/>
                  <a:gd name="T6" fmla="*/ 41 w 51"/>
                  <a:gd name="T7" fmla="*/ 2 h 78"/>
                  <a:gd name="T8" fmla="*/ 41 w 51"/>
                  <a:gd name="T9" fmla="*/ 7 h 78"/>
                  <a:gd name="T10" fmla="*/ 40 w 51"/>
                  <a:gd name="T11" fmla="*/ 15 h 78"/>
                  <a:gd name="T12" fmla="*/ 46 w 51"/>
                  <a:gd name="T13" fmla="*/ 15 h 78"/>
                  <a:gd name="T14" fmla="*/ 51 w 51"/>
                  <a:gd name="T15" fmla="*/ 20 h 78"/>
                  <a:gd name="T16" fmla="*/ 39 w 51"/>
                  <a:gd name="T17" fmla="*/ 54 h 78"/>
                  <a:gd name="T18" fmla="*/ 30 w 51"/>
                  <a:gd name="T19" fmla="*/ 66 h 78"/>
                  <a:gd name="T20" fmla="*/ 29 w 51"/>
                  <a:gd name="T21" fmla="*/ 61 h 78"/>
                  <a:gd name="T22" fmla="*/ 28 w 51"/>
                  <a:gd name="T23" fmla="*/ 54 h 78"/>
                  <a:gd name="T24" fmla="*/ 29 w 51"/>
                  <a:gd name="T25" fmla="*/ 51 h 78"/>
                  <a:gd name="T26" fmla="*/ 30 w 51"/>
                  <a:gd name="T27" fmla="*/ 45 h 78"/>
                  <a:gd name="T28" fmla="*/ 31 w 51"/>
                  <a:gd name="T29" fmla="*/ 50 h 78"/>
                  <a:gd name="T30" fmla="*/ 30 w 51"/>
                  <a:gd name="T31" fmla="*/ 57 h 78"/>
                  <a:gd name="T32" fmla="*/ 31 w 51"/>
                  <a:gd name="T33" fmla="*/ 59 h 78"/>
                  <a:gd name="T34" fmla="*/ 36 w 51"/>
                  <a:gd name="T35" fmla="*/ 52 h 78"/>
                  <a:gd name="T36" fmla="*/ 44 w 51"/>
                  <a:gd name="T37" fmla="*/ 30 h 78"/>
                  <a:gd name="T38" fmla="*/ 46 w 51"/>
                  <a:gd name="T39" fmla="*/ 19 h 78"/>
                  <a:gd name="T40" fmla="*/ 40 w 51"/>
                  <a:gd name="T41" fmla="*/ 20 h 78"/>
                  <a:gd name="T42" fmla="*/ 34 w 51"/>
                  <a:gd name="T43" fmla="*/ 31 h 78"/>
                  <a:gd name="T44" fmla="*/ 10 w 51"/>
                  <a:gd name="T45" fmla="*/ 69 h 78"/>
                  <a:gd name="T46" fmla="*/ 2 w 51"/>
                  <a:gd name="T47" fmla="*/ 77 h 78"/>
                  <a:gd name="T48" fmla="*/ 1 w 51"/>
                  <a:gd name="T49" fmla="*/ 74 h 78"/>
                  <a:gd name="T50" fmla="*/ 13 w 51"/>
                  <a:gd name="T51" fmla="*/ 58 h 78"/>
                  <a:gd name="T52" fmla="*/ 32 w 51"/>
                  <a:gd name="T53" fmla="*/ 27 h 78"/>
                  <a:gd name="T54" fmla="*/ 32 w 51"/>
                  <a:gd name="T55" fmla="*/ 21 h 78"/>
                  <a:gd name="T56" fmla="*/ 29 w 51"/>
                  <a:gd name="T57" fmla="*/ 21 h 78"/>
                  <a:gd name="T58" fmla="*/ 19 w 51"/>
                  <a:gd name="T59" fmla="*/ 25 h 78"/>
                  <a:gd name="T60" fmla="*/ 16 w 51"/>
                  <a:gd name="T61" fmla="*/ 23 h 78"/>
                  <a:gd name="T62" fmla="*/ 29 w 51"/>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78">
                    <a:moveTo>
                      <a:pt x="30" y="18"/>
                    </a:moveTo>
                    <a:cubicBezTo>
                      <a:pt x="31" y="18"/>
                      <a:pt x="32" y="17"/>
                      <a:pt x="33" y="17"/>
                    </a:cubicBezTo>
                    <a:cubicBezTo>
                      <a:pt x="35" y="17"/>
                      <a:pt x="35" y="16"/>
                      <a:pt x="36" y="15"/>
                    </a:cubicBezTo>
                    <a:cubicBezTo>
                      <a:pt x="36" y="14"/>
                      <a:pt x="37" y="12"/>
                      <a:pt x="37" y="11"/>
                    </a:cubicBezTo>
                    <a:cubicBezTo>
                      <a:pt x="37" y="10"/>
                      <a:pt x="37" y="9"/>
                      <a:pt x="37" y="9"/>
                    </a:cubicBezTo>
                    <a:cubicBezTo>
                      <a:pt x="36" y="6"/>
                      <a:pt x="36" y="4"/>
                      <a:pt x="37" y="2"/>
                    </a:cubicBezTo>
                    <a:cubicBezTo>
                      <a:pt x="37" y="1"/>
                      <a:pt x="38" y="1"/>
                      <a:pt x="39" y="0"/>
                    </a:cubicBezTo>
                    <a:cubicBezTo>
                      <a:pt x="40" y="0"/>
                      <a:pt x="40" y="1"/>
                      <a:pt x="41" y="2"/>
                    </a:cubicBezTo>
                    <a:cubicBezTo>
                      <a:pt x="41" y="2"/>
                      <a:pt x="41" y="3"/>
                      <a:pt x="41" y="3"/>
                    </a:cubicBezTo>
                    <a:cubicBezTo>
                      <a:pt x="41" y="5"/>
                      <a:pt x="41" y="6"/>
                      <a:pt x="41" y="7"/>
                    </a:cubicBezTo>
                    <a:cubicBezTo>
                      <a:pt x="41" y="9"/>
                      <a:pt x="40" y="12"/>
                      <a:pt x="40" y="14"/>
                    </a:cubicBezTo>
                    <a:cubicBezTo>
                      <a:pt x="40" y="14"/>
                      <a:pt x="40" y="15"/>
                      <a:pt x="40" y="15"/>
                    </a:cubicBezTo>
                    <a:cubicBezTo>
                      <a:pt x="40" y="16"/>
                      <a:pt x="40" y="16"/>
                      <a:pt x="41" y="16"/>
                    </a:cubicBezTo>
                    <a:cubicBezTo>
                      <a:pt x="42" y="16"/>
                      <a:pt x="44" y="16"/>
                      <a:pt x="46" y="15"/>
                    </a:cubicBezTo>
                    <a:cubicBezTo>
                      <a:pt x="47" y="15"/>
                      <a:pt x="48" y="15"/>
                      <a:pt x="49" y="15"/>
                    </a:cubicBezTo>
                    <a:cubicBezTo>
                      <a:pt x="51" y="16"/>
                      <a:pt x="51" y="17"/>
                      <a:pt x="51" y="20"/>
                    </a:cubicBezTo>
                    <a:cubicBezTo>
                      <a:pt x="50" y="26"/>
                      <a:pt x="48" y="32"/>
                      <a:pt x="46" y="37"/>
                    </a:cubicBezTo>
                    <a:cubicBezTo>
                      <a:pt x="43" y="43"/>
                      <a:pt x="41" y="49"/>
                      <a:pt x="39" y="54"/>
                    </a:cubicBezTo>
                    <a:cubicBezTo>
                      <a:pt x="37" y="58"/>
                      <a:pt x="35" y="62"/>
                      <a:pt x="33" y="66"/>
                    </a:cubicBezTo>
                    <a:cubicBezTo>
                      <a:pt x="32" y="66"/>
                      <a:pt x="32" y="67"/>
                      <a:pt x="30" y="66"/>
                    </a:cubicBezTo>
                    <a:cubicBezTo>
                      <a:pt x="30" y="66"/>
                      <a:pt x="30" y="66"/>
                      <a:pt x="30" y="66"/>
                    </a:cubicBezTo>
                    <a:cubicBezTo>
                      <a:pt x="30" y="64"/>
                      <a:pt x="29" y="63"/>
                      <a:pt x="29" y="61"/>
                    </a:cubicBezTo>
                    <a:cubicBezTo>
                      <a:pt x="28" y="59"/>
                      <a:pt x="28" y="57"/>
                      <a:pt x="28" y="55"/>
                    </a:cubicBezTo>
                    <a:cubicBezTo>
                      <a:pt x="28" y="54"/>
                      <a:pt x="28" y="54"/>
                      <a:pt x="28" y="54"/>
                    </a:cubicBezTo>
                    <a:cubicBezTo>
                      <a:pt x="29" y="53"/>
                      <a:pt x="28" y="52"/>
                      <a:pt x="28" y="52"/>
                    </a:cubicBezTo>
                    <a:cubicBezTo>
                      <a:pt x="28" y="52"/>
                      <a:pt x="28" y="51"/>
                      <a:pt x="29" y="51"/>
                    </a:cubicBezTo>
                    <a:cubicBezTo>
                      <a:pt x="29" y="50"/>
                      <a:pt x="29" y="50"/>
                      <a:pt x="29" y="50"/>
                    </a:cubicBezTo>
                    <a:cubicBezTo>
                      <a:pt x="29" y="48"/>
                      <a:pt x="29" y="47"/>
                      <a:pt x="30" y="45"/>
                    </a:cubicBezTo>
                    <a:cubicBezTo>
                      <a:pt x="30" y="46"/>
                      <a:pt x="31" y="47"/>
                      <a:pt x="31" y="47"/>
                    </a:cubicBezTo>
                    <a:cubicBezTo>
                      <a:pt x="31" y="48"/>
                      <a:pt x="31" y="49"/>
                      <a:pt x="31" y="50"/>
                    </a:cubicBezTo>
                    <a:cubicBezTo>
                      <a:pt x="31" y="51"/>
                      <a:pt x="31" y="53"/>
                      <a:pt x="31" y="54"/>
                    </a:cubicBezTo>
                    <a:cubicBezTo>
                      <a:pt x="30" y="55"/>
                      <a:pt x="31" y="56"/>
                      <a:pt x="30" y="57"/>
                    </a:cubicBezTo>
                    <a:cubicBezTo>
                      <a:pt x="30" y="58"/>
                      <a:pt x="30" y="58"/>
                      <a:pt x="31" y="59"/>
                    </a:cubicBezTo>
                    <a:cubicBezTo>
                      <a:pt x="31" y="59"/>
                      <a:pt x="31" y="59"/>
                      <a:pt x="31" y="59"/>
                    </a:cubicBezTo>
                    <a:cubicBezTo>
                      <a:pt x="32" y="60"/>
                      <a:pt x="32" y="59"/>
                      <a:pt x="32" y="59"/>
                    </a:cubicBezTo>
                    <a:cubicBezTo>
                      <a:pt x="34" y="57"/>
                      <a:pt x="35" y="54"/>
                      <a:pt x="36" y="52"/>
                    </a:cubicBezTo>
                    <a:cubicBezTo>
                      <a:pt x="37" y="48"/>
                      <a:pt x="38" y="45"/>
                      <a:pt x="40" y="42"/>
                    </a:cubicBezTo>
                    <a:cubicBezTo>
                      <a:pt x="42" y="38"/>
                      <a:pt x="43" y="34"/>
                      <a:pt x="44" y="30"/>
                    </a:cubicBezTo>
                    <a:cubicBezTo>
                      <a:pt x="45" y="27"/>
                      <a:pt x="46" y="24"/>
                      <a:pt x="47" y="21"/>
                    </a:cubicBezTo>
                    <a:cubicBezTo>
                      <a:pt x="47" y="20"/>
                      <a:pt x="47" y="20"/>
                      <a:pt x="46" y="19"/>
                    </a:cubicBezTo>
                    <a:cubicBezTo>
                      <a:pt x="45" y="19"/>
                      <a:pt x="45" y="19"/>
                      <a:pt x="45" y="19"/>
                    </a:cubicBezTo>
                    <a:cubicBezTo>
                      <a:pt x="43" y="20"/>
                      <a:pt x="42" y="20"/>
                      <a:pt x="40" y="20"/>
                    </a:cubicBezTo>
                    <a:cubicBezTo>
                      <a:pt x="39" y="20"/>
                      <a:pt x="38" y="21"/>
                      <a:pt x="38" y="22"/>
                    </a:cubicBezTo>
                    <a:cubicBezTo>
                      <a:pt x="36" y="25"/>
                      <a:pt x="35" y="28"/>
                      <a:pt x="34" y="31"/>
                    </a:cubicBezTo>
                    <a:cubicBezTo>
                      <a:pt x="29" y="41"/>
                      <a:pt x="23" y="50"/>
                      <a:pt x="16" y="59"/>
                    </a:cubicBezTo>
                    <a:cubicBezTo>
                      <a:pt x="14" y="63"/>
                      <a:pt x="12" y="66"/>
                      <a:pt x="10" y="69"/>
                    </a:cubicBezTo>
                    <a:cubicBezTo>
                      <a:pt x="8" y="71"/>
                      <a:pt x="7" y="74"/>
                      <a:pt x="4" y="76"/>
                    </a:cubicBezTo>
                    <a:cubicBezTo>
                      <a:pt x="4" y="77"/>
                      <a:pt x="3" y="77"/>
                      <a:pt x="2" y="77"/>
                    </a:cubicBezTo>
                    <a:cubicBezTo>
                      <a:pt x="2" y="78"/>
                      <a:pt x="1" y="77"/>
                      <a:pt x="1" y="77"/>
                    </a:cubicBezTo>
                    <a:cubicBezTo>
                      <a:pt x="0" y="76"/>
                      <a:pt x="1" y="75"/>
                      <a:pt x="1" y="74"/>
                    </a:cubicBezTo>
                    <a:cubicBezTo>
                      <a:pt x="3" y="71"/>
                      <a:pt x="4" y="69"/>
                      <a:pt x="6" y="67"/>
                    </a:cubicBezTo>
                    <a:cubicBezTo>
                      <a:pt x="9" y="64"/>
                      <a:pt x="11" y="61"/>
                      <a:pt x="13" y="58"/>
                    </a:cubicBezTo>
                    <a:cubicBezTo>
                      <a:pt x="18" y="52"/>
                      <a:pt x="22" y="45"/>
                      <a:pt x="26" y="39"/>
                    </a:cubicBezTo>
                    <a:cubicBezTo>
                      <a:pt x="28" y="35"/>
                      <a:pt x="30" y="31"/>
                      <a:pt x="32" y="27"/>
                    </a:cubicBezTo>
                    <a:cubicBezTo>
                      <a:pt x="32" y="25"/>
                      <a:pt x="33" y="24"/>
                      <a:pt x="33" y="22"/>
                    </a:cubicBezTo>
                    <a:cubicBezTo>
                      <a:pt x="34" y="22"/>
                      <a:pt x="34" y="21"/>
                      <a:pt x="32" y="21"/>
                    </a:cubicBezTo>
                    <a:cubicBezTo>
                      <a:pt x="32" y="21"/>
                      <a:pt x="31" y="21"/>
                      <a:pt x="30" y="21"/>
                    </a:cubicBezTo>
                    <a:cubicBezTo>
                      <a:pt x="30" y="22"/>
                      <a:pt x="30" y="21"/>
                      <a:pt x="29" y="21"/>
                    </a:cubicBezTo>
                    <a:cubicBezTo>
                      <a:pt x="26" y="22"/>
                      <a:pt x="23" y="22"/>
                      <a:pt x="21" y="24"/>
                    </a:cubicBezTo>
                    <a:cubicBezTo>
                      <a:pt x="20" y="24"/>
                      <a:pt x="19" y="25"/>
                      <a:pt x="19" y="25"/>
                    </a:cubicBezTo>
                    <a:cubicBezTo>
                      <a:pt x="17" y="26"/>
                      <a:pt x="16" y="26"/>
                      <a:pt x="16" y="26"/>
                    </a:cubicBezTo>
                    <a:cubicBezTo>
                      <a:pt x="15" y="25"/>
                      <a:pt x="16" y="24"/>
                      <a:pt x="16" y="23"/>
                    </a:cubicBezTo>
                    <a:cubicBezTo>
                      <a:pt x="17" y="21"/>
                      <a:pt x="19" y="20"/>
                      <a:pt x="21" y="20"/>
                    </a:cubicBezTo>
                    <a:cubicBezTo>
                      <a:pt x="23" y="19"/>
                      <a:pt x="26" y="18"/>
                      <a:pt x="29" y="18"/>
                    </a:cubicBezTo>
                    <a:cubicBezTo>
                      <a:pt x="29" y="18"/>
                      <a:pt x="30" y="18"/>
                      <a:pt x="30" y="18"/>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Freeform 18"/>
              <p:cNvSpPr>
                <a:spLocks/>
              </p:cNvSpPr>
              <p:nvPr/>
            </p:nvSpPr>
            <p:spPr bwMode="auto">
              <a:xfrm>
                <a:off x="2469" y="856"/>
                <a:ext cx="87" cy="170"/>
              </a:xfrm>
              <a:custGeom>
                <a:avLst/>
                <a:gdLst>
                  <a:gd name="T0" fmla="*/ 24 w 37"/>
                  <a:gd name="T1" fmla="*/ 60 h 72"/>
                  <a:gd name="T2" fmla="*/ 24 w 37"/>
                  <a:gd name="T3" fmla="*/ 57 h 72"/>
                  <a:gd name="T4" fmla="*/ 23 w 37"/>
                  <a:gd name="T5" fmla="*/ 53 h 72"/>
                  <a:gd name="T6" fmla="*/ 23 w 37"/>
                  <a:gd name="T7" fmla="*/ 49 h 72"/>
                  <a:gd name="T8" fmla="*/ 23 w 37"/>
                  <a:gd name="T9" fmla="*/ 47 h 72"/>
                  <a:gd name="T10" fmla="*/ 22 w 37"/>
                  <a:gd name="T11" fmla="*/ 39 h 72"/>
                  <a:gd name="T12" fmla="*/ 23 w 37"/>
                  <a:gd name="T13" fmla="*/ 31 h 72"/>
                  <a:gd name="T14" fmla="*/ 23 w 37"/>
                  <a:gd name="T15" fmla="*/ 24 h 72"/>
                  <a:gd name="T16" fmla="*/ 23 w 37"/>
                  <a:gd name="T17" fmla="*/ 17 h 72"/>
                  <a:gd name="T18" fmla="*/ 21 w 37"/>
                  <a:gd name="T19" fmla="*/ 7 h 72"/>
                  <a:gd name="T20" fmla="*/ 13 w 37"/>
                  <a:gd name="T21" fmla="*/ 12 h 72"/>
                  <a:gd name="T22" fmla="*/ 15 w 37"/>
                  <a:gd name="T23" fmla="*/ 7 h 72"/>
                  <a:gd name="T24" fmla="*/ 35 w 37"/>
                  <a:gd name="T25" fmla="*/ 0 h 72"/>
                  <a:gd name="T26" fmla="*/ 37 w 37"/>
                  <a:gd name="T27" fmla="*/ 2 h 72"/>
                  <a:gd name="T28" fmla="*/ 29 w 37"/>
                  <a:gd name="T29" fmla="*/ 6 h 72"/>
                  <a:gd name="T30" fmla="*/ 28 w 37"/>
                  <a:gd name="T31" fmla="*/ 9 h 72"/>
                  <a:gd name="T32" fmla="*/ 27 w 37"/>
                  <a:gd name="T33" fmla="*/ 14 h 72"/>
                  <a:gd name="T34" fmla="*/ 27 w 37"/>
                  <a:gd name="T35" fmla="*/ 16 h 72"/>
                  <a:gd name="T36" fmla="*/ 27 w 37"/>
                  <a:gd name="T37" fmla="*/ 19 h 72"/>
                  <a:gd name="T38" fmla="*/ 27 w 37"/>
                  <a:gd name="T39" fmla="*/ 21 h 72"/>
                  <a:gd name="T40" fmla="*/ 27 w 37"/>
                  <a:gd name="T41" fmla="*/ 24 h 72"/>
                  <a:gd name="T42" fmla="*/ 26 w 37"/>
                  <a:gd name="T43" fmla="*/ 27 h 72"/>
                  <a:gd name="T44" fmla="*/ 26 w 37"/>
                  <a:gd name="T45" fmla="*/ 31 h 72"/>
                  <a:gd name="T46" fmla="*/ 26 w 37"/>
                  <a:gd name="T47" fmla="*/ 37 h 72"/>
                  <a:gd name="T48" fmla="*/ 26 w 37"/>
                  <a:gd name="T49" fmla="*/ 44 h 72"/>
                  <a:gd name="T50" fmla="*/ 26 w 37"/>
                  <a:gd name="T51" fmla="*/ 47 h 72"/>
                  <a:gd name="T52" fmla="*/ 27 w 37"/>
                  <a:gd name="T53" fmla="*/ 53 h 72"/>
                  <a:gd name="T54" fmla="*/ 28 w 37"/>
                  <a:gd name="T55" fmla="*/ 62 h 72"/>
                  <a:gd name="T56" fmla="*/ 28 w 37"/>
                  <a:gd name="T57" fmla="*/ 64 h 72"/>
                  <a:gd name="T58" fmla="*/ 29 w 37"/>
                  <a:gd name="T59" fmla="*/ 68 h 72"/>
                  <a:gd name="T60" fmla="*/ 26 w 37"/>
                  <a:gd name="T61" fmla="*/ 72 h 72"/>
                  <a:gd name="T62" fmla="*/ 19 w 37"/>
                  <a:gd name="T63" fmla="*/ 68 h 72"/>
                  <a:gd name="T64" fmla="*/ 4 w 37"/>
                  <a:gd name="T65" fmla="*/ 53 h 72"/>
                  <a:gd name="T66" fmla="*/ 1 w 37"/>
                  <a:gd name="T67" fmla="*/ 51 h 72"/>
                  <a:gd name="T68" fmla="*/ 2 w 37"/>
                  <a:gd name="T69" fmla="*/ 49 h 72"/>
                  <a:gd name="T70" fmla="*/ 11 w 37"/>
                  <a:gd name="T71" fmla="*/ 56 h 72"/>
                  <a:gd name="T72" fmla="*/ 24 w 37"/>
                  <a:gd name="T73"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 h="72">
                    <a:moveTo>
                      <a:pt x="24" y="62"/>
                    </a:moveTo>
                    <a:cubicBezTo>
                      <a:pt x="24" y="61"/>
                      <a:pt x="24" y="60"/>
                      <a:pt x="24" y="60"/>
                    </a:cubicBezTo>
                    <a:cubicBezTo>
                      <a:pt x="24" y="59"/>
                      <a:pt x="24" y="59"/>
                      <a:pt x="24" y="58"/>
                    </a:cubicBezTo>
                    <a:cubicBezTo>
                      <a:pt x="24" y="58"/>
                      <a:pt x="24" y="58"/>
                      <a:pt x="24" y="57"/>
                    </a:cubicBezTo>
                    <a:cubicBezTo>
                      <a:pt x="23" y="57"/>
                      <a:pt x="24" y="57"/>
                      <a:pt x="23" y="56"/>
                    </a:cubicBezTo>
                    <a:cubicBezTo>
                      <a:pt x="23" y="55"/>
                      <a:pt x="23" y="54"/>
                      <a:pt x="23" y="53"/>
                    </a:cubicBezTo>
                    <a:cubicBezTo>
                      <a:pt x="23" y="53"/>
                      <a:pt x="23" y="53"/>
                      <a:pt x="23" y="52"/>
                    </a:cubicBezTo>
                    <a:cubicBezTo>
                      <a:pt x="23" y="51"/>
                      <a:pt x="23" y="50"/>
                      <a:pt x="23" y="49"/>
                    </a:cubicBezTo>
                    <a:cubicBezTo>
                      <a:pt x="23" y="49"/>
                      <a:pt x="23" y="48"/>
                      <a:pt x="23" y="48"/>
                    </a:cubicBezTo>
                    <a:cubicBezTo>
                      <a:pt x="23" y="48"/>
                      <a:pt x="23" y="47"/>
                      <a:pt x="23" y="47"/>
                    </a:cubicBezTo>
                    <a:cubicBezTo>
                      <a:pt x="22" y="46"/>
                      <a:pt x="23" y="46"/>
                      <a:pt x="22" y="45"/>
                    </a:cubicBezTo>
                    <a:cubicBezTo>
                      <a:pt x="22" y="39"/>
                      <a:pt x="22" y="39"/>
                      <a:pt x="22" y="39"/>
                    </a:cubicBezTo>
                    <a:cubicBezTo>
                      <a:pt x="23" y="37"/>
                      <a:pt x="22" y="36"/>
                      <a:pt x="23" y="34"/>
                    </a:cubicBezTo>
                    <a:cubicBezTo>
                      <a:pt x="23" y="33"/>
                      <a:pt x="23" y="32"/>
                      <a:pt x="23" y="31"/>
                    </a:cubicBezTo>
                    <a:cubicBezTo>
                      <a:pt x="23" y="30"/>
                      <a:pt x="23" y="29"/>
                      <a:pt x="23" y="28"/>
                    </a:cubicBezTo>
                    <a:cubicBezTo>
                      <a:pt x="23" y="27"/>
                      <a:pt x="23" y="25"/>
                      <a:pt x="23" y="24"/>
                    </a:cubicBezTo>
                    <a:cubicBezTo>
                      <a:pt x="23" y="23"/>
                      <a:pt x="23" y="22"/>
                      <a:pt x="23" y="21"/>
                    </a:cubicBezTo>
                    <a:cubicBezTo>
                      <a:pt x="23" y="19"/>
                      <a:pt x="23" y="18"/>
                      <a:pt x="23" y="17"/>
                    </a:cubicBezTo>
                    <a:cubicBezTo>
                      <a:pt x="23" y="14"/>
                      <a:pt x="23" y="11"/>
                      <a:pt x="23" y="8"/>
                    </a:cubicBezTo>
                    <a:cubicBezTo>
                      <a:pt x="23" y="7"/>
                      <a:pt x="22" y="7"/>
                      <a:pt x="21" y="7"/>
                    </a:cubicBezTo>
                    <a:cubicBezTo>
                      <a:pt x="19" y="8"/>
                      <a:pt x="18" y="9"/>
                      <a:pt x="16" y="10"/>
                    </a:cubicBezTo>
                    <a:cubicBezTo>
                      <a:pt x="15" y="11"/>
                      <a:pt x="14" y="12"/>
                      <a:pt x="13" y="12"/>
                    </a:cubicBezTo>
                    <a:cubicBezTo>
                      <a:pt x="12" y="12"/>
                      <a:pt x="11" y="11"/>
                      <a:pt x="12" y="10"/>
                    </a:cubicBezTo>
                    <a:cubicBezTo>
                      <a:pt x="13" y="8"/>
                      <a:pt x="14" y="8"/>
                      <a:pt x="15" y="7"/>
                    </a:cubicBezTo>
                    <a:cubicBezTo>
                      <a:pt x="19" y="5"/>
                      <a:pt x="23" y="3"/>
                      <a:pt x="27" y="2"/>
                    </a:cubicBezTo>
                    <a:cubicBezTo>
                      <a:pt x="30" y="1"/>
                      <a:pt x="32" y="1"/>
                      <a:pt x="35" y="0"/>
                    </a:cubicBezTo>
                    <a:cubicBezTo>
                      <a:pt x="36" y="0"/>
                      <a:pt x="36" y="0"/>
                      <a:pt x="37" y="1"/>
                    </a:cubicBezTo>
                    <a:cubicBezTo>
                      <a:pt x="37" y="2"/>
                      <a:pt x="37" y="2"/>
                      <a:pt x="37" y="2"/>
                    </a:cubicBezTo>
                    <a:cubicBezTo>
                      <a:pt x="35" y="5"/>
                      <a:pt x="33" y="5"/>
                      <a:pt x="31" y="6"/>
                    </a:cubicBezTo>
                    <a:cubicBezTo>
                      <a:pt x="30" y="6"/>
                      <a:pt x="29" y="6"/>
                      <a:pt x="29" y="6"/>
                    </a:cubicBezTo>
                    <a:cubicBezTo>
                      <a:pt x="29" y="7"/>
                      <a:pt x="28" y="7"/>
                      <a:pt x="28" y="7"/>
                    </a:cubicBezTo>
                    <a:cubicBezTo>
                      <a:pt x="28" y="8"/>
                      <a:pt x="28" y="9"/>
                      <a:pt x="28" y="9"/>
                    </a:cubicBezTo>
                    <a:cubicBezTo>
                      <a:pt x="28" y="10"/>
                      <a:pt x="28" y="11"/>
                      <a:pt x="28" y="11"/>
                    </a:cubicBezTo>
                    <a:cubicBezTo>
                      <a:pt x="28" y="12"/>
                      <a:pt x="27" y="13"/>
                      <a:pt x="27" y="14"/>
                    </a:cubicBezTo>
                    <a:cubicBezTo>
                      <a:pt x="27" y="15"/>
                      <a:pt x="27" y="15"/>
                      <a:pt x="27" y="15"/>
                    </a:cubicBezTo>
                    <a:cubicBezTo>
                      <a:pt x="27" y="16"/>
                      <a:pt x="27" y="16"/>
                      <a:pt x="27" y="16"/>
                    </a:cubicBezTo>
                    <a:cubicBezTo>
                      <a:pt x="27" y="17"/>
                      <a:pt x="27" y="17"/>
                      <a:pt x="27" y="18"/>
                    </a:cubicBezTo>
                    <a:cubicBezTo>
                      <a:pt x="27" y="18"/>
                      <a:pt x="27" y="18"/>
                      <a:pt x="27" y="19"/>
                    </a:cubicBezTo>
                    <a:cubicBezTo>
                      <a:pt x="27" y="19"/>
                      <a:pt x="27" y="20"/>
                      <a:pt x="27" y="20"/>
                    </a:cubicBezTo>
                    <a:cubicBezTo>
                      <a:pt x="27" y="20"/>
                      <a:pt x="27" y="21"/>
                      <a:pt x="27" y="21"/>
                    </a:cubicBezTo>
                    <a:cubicBezTo>
                      <a:pt x="27" y="22"/>
                      <a:pt x="27" y="22"/>
                      <a:pt x="27" y="22"/>
                    </a:cubicBezTo>
                    <a:cubicBezTo>
                      <a:pt x="27" y="23"/>
                      <a:pt x="27" y="24"/>
                      <a:pt x="27" y="24"/>
                    </a:cubicBezTo>
                    <a:cubicBezTo>
                      <a:pt x="26" y="25"/>
                      <a:pt x="27" y="25"/>
                      <a:pt x="26" y="26"/>
                    </a:cubicBezTo>
                    <a:cubicBezTo>
                      <a:pt x="26" y="26"/>
                      <a:pt x="26" y="27"/>
                      <a:pt x="26" y="27"/>
                    </a:cubicBezTo>
                    <a:cubicBezTo>
                      <a:pt x="26" y="28"/>
                      <a:pt x="26" y="28"/>
                      <a:pt x="26" y="29"/>
                    </a:cubicBezTo>
                    <a:cubicBezTo>
                      <a:pt x="26" y="30"/>
                      <a:pt x="26" y="30"/>
                      <a:pt x="26" y="31"/>
                    </a:cubicBezTo>
                    <a:cubicBezTo>
                      <a:pt x="26" y="32"/>
                      <a:pt x="26" y="33"/>
                      <a:pt x="26" y="33"/>
                    </a:cubicBezTo>
                    <a:cubicBezTo>
                      <a:pt x="26" y="35"/>
                      <a:pt x="26" y="36"/>
                      <a:pt x="26" y="37"/>
                    </a:cubicBezTo>
                    <a:cubicBezTo>
                      <a:pt x="26" y="39"/>
                      <a:pt x="26" y="41"/>
                      <a:pt x="26" y="43"/>
                    </a:cubicBezTo>
                    <a:cubicBezTo>
                      <a:pt x="26" y="44"/>
                      <a:pt x="26" y="44"/>
                      <a:pt x="26" y="44"/>
                    </a:cubicBezTo>
                    <a:cubicBezTo>
                      <a:pt x="26" y="44"/>
                      <a:pt x="26" y="45"/>
                      <a:pt x="26" y="45"/>
                    </a:cubicBezTo>
                    <a:cubicBezTo>
                      <a:pt x="26" y="46"/>
                      <a:pt x="26" y="46"/>
                      <a:pt x="26" y="47"/>
                    </a:cubicBezTo>
                    <a:cubicBezTo>
                      <a:pt x="27" y="47"/>
                      <a:pt x="26" y="47"/>
                      <a:pt x="27" y="48"/>
                    </a:cubicBezTo>
                    <a:cubicBezTo>
                      <a:pt x="26" y="50"/>
                      <a:pt x="27" y="51"/>
                      <a:pt x="27" y="53"/>
                    </a:cubicBezTo>
                    <a:cubicBezTo>
                      <a:pt x="27" y="53"/>
                      <a:pt x="27" y="54"/>
                      <a:pt x="27" y="54"/>
                    </a:cubicBezTo>
                    <a:cubicBezTo>
                      <a:pt x="27" y="57"/>
                      <a:pt x="28" y="59"/>
                      <a:pt x="28" y="62"/>
                    </a:cubicBezTo>
                    <a:cubicBezTo>
                      <a:pt x="28" y="62"/>
                      <a:pt x="28" y="62"/>
                      <a:pt x="28" y="63"/>
                    </a:cubicBezTo>
                    <a:cubicBezTo>
                      <a:pt x="28" y="63"/>
                      <a:pt x="28" y="64"/>
                      <a:pt x="28" y="64"/>
                    </a:cubicBezTo>
                    <a:cubicBezTo>
                      <a:pt x="29" y="64"/>
                      <a:pt x="28" y="65"/>
                      <a:pt x="29" y="65"/>
                    </a:cubicBezTo>
                    <a:cubicBezTo>
                      <a:pt x="29" y="66"/>
                      <a:pt x="29" y="67"/>
                      <a:pt x="29" y="68"/>
                    </a:cubicBezTo>
                    <a:cubicBezTo>
                      <a:pt x="29" y="69"/>
                      <a:pt x="29" y="69"/>
                      <a:pt x="29" y="70"/>
                    </a:cubicBezTo>
                    <a:cubicBezTo>
                      <a:pt x="27" y="70"/>
                      <a:pt x="26" y="71"/>
                      <a:pt x="26" y="72"/>
                    </a:cubicBezTo>
                    <a:cubicBezTo>
                      <a:pt x="25" y="72"/>
                      <a:pt x="25" y="72"/>
                      <a:pt x="24" y="71"/>
                    </a:cubicBezTo>
                    <a:cubicBezTo>
                      <a:pt x="22" y="71"/>
                      <a:pt x="21" y="69"/>
                      <a:pt x="19" y="68"/>
                    </a:cubicBezTo>
                    <a:cubicBezTo>
                      <a:pt x="17" y="66"/>
                      <a:pt x="15" y="64"/>
                      <a:pt x="13" y="63"/>
                    </a:cubicBezTo>
                    <a:cubicBezTo>
                      <a:pt x="10" y="60"/>
                      <a:pt x="7" y="56"/>
                      <a:pt x="4" y="53"/>
                    </a:cubicBezTo>
                    <a:cubicBezTo>
                      <a:pt x="3" y="52"/>
                      <a:pt x="2" y="52"/>
                      <a:pt x="2" y="52"/>
                    </a:cubicBezTo>
                    <a:cubicBezTo>
                      <a:pt x="1" y="51"/>
                      <a:pt x="1" y="51"/>
                      <a:pt x="1" y="51"/>
                    </a:cubicBezTo>
                    <a:cubicBezTo>
                      <a:pt x="0" y="50"/>
                      <a:pt x="0" y="50"/>
                      <a:pt x="1" y="49"/>
                    </a:cubicBezTo>
                    <a:cubicBezTo>
                      <a:pt x="1" y="49"/>
                      <a:pt x="1" y="49"/>
                      <a:pt x="2" y="49"/>
                    </a:cubicBezTo>
                    <a:cubicBezTo>
                      <a:pt x="4" y="51"/>
                      <a:pt x="7" y="52"/>
                      <a:pt x="9" y="54"/>
                    </a:cubicBezTo>
                    <a:cubicBezTo>
                      <a:pt x="9" y="55"/>
                      <a:pt x="10" y="56"/>
                      <a:pt x="11" y="56"/>
                    </a:cubicBezTo>
                    <a:cubicBezTo>
                      <a:pt x="15" y="59"/>
                      <a:pt x="19" y="61"/>
                      <a:pt x="22" y="64"/>
                    </a:cubicBezTo>
                    <a:cubicBezTo>
                      <a:pt x="23" y="64"/>
                      <a:pt x="23" y="65"/>
                      <a:pt x="24" y="64"/>
                    </a:cubicBezTo>
                    <a:cubicBezTo>
                      <a:pt x="24" y="63"/>
                      <a:pt x="24" y="62"/>
                      <a:pt x="24" y="62"/>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3" name="Freeform 19"/>
              <p:cNvSpPr>
                <a:spLocks/>
              </p:cNvSpPr>
              <p:nvPr/>
            </p:nvSpPr>
            <p:spPr bwMode="auto">
              <a:xfrm>
                <a:off x="2611" y="901"/>
                <a:ext cx="99" cy="78"/>
              </a:xfrm>
              <a:custGeom>
                <a:avLst/>
                <a:gdLst>
                  <a:gd name="T0" fmla="*/ 40 w 42"/>
                  <a:gd name="T1" fmla="*/ 22 h 33"/>
                  <a:gd name="T2" fmla="*/ 41 w 42"/>
                  <a:gd name="T3" fmla="*/ 24 h 33"/>
                  <a:gd name="T4" fmla="*/ 41 w 42"/>
                  <a:gd name="T5" fmla="*/ 25 h 33"/>
                  <a:gd name="T6" fmla="*/ 42 w 42"/>
                  <a:gd name="T7" fmla="*/ 26 h 33"/>
                  <a:gd name="T8" fmla="*/ 42 w 42"/>
                  <a:gd name="T9" fmla="*/ 29 h 33"/>
                  <a:gd name="T10" fmla="*/ 40 w 42"/>
                  <a:gd name="T11" fmla="*/ 32 h 33"/>
                  <a:gd name="T12" fmla="*/ 37 w 42"/>
                  <a:gd name="T13" fmla="*/ 30 h 33"/>
                  <a:gd name="T14" fmla="*/ 36 w 42"/>
                  <a:gd name="T15" fmla="*/ 26 h 33"/>
                  <a:gd name="T16" fmla="*/ 36 w 42"/>
                  <a:gd name="T17" fmla="*/ 21 h 33"/>
                  <a:gd name="T18" fmla="*/ 36 w 42"/>
                  <a:gd name="T19" fmla="*/ 19 h 33"/>
                  <a:gd name="T20" fmla="*/ 36 w 42"/>
                  <a:gd name="T21" fmla="*/ 19 h 33"/>
                  <a:gd name="T22" fmla="*/ 35 w 42"/>
                  <a:gd name="T23" fmla="*/ 19 h 33"/>
                  <a:gd name="T24" fmla="*/ 27 w 42"/>
                  <a:gd name="T25" fmla="*/ 27 h 33"/>
                  <a:gd name="T26" fmla="*/ 21 w 42"/>
                  <a:gd name="T27" fmla="*/ 29 h 33"/>
                  <a:gd name="T28" fmla="*/ 18 w 42"/>
                  <a:gd name="T29" fmla="*/ 31 h 33"/>
                  <a:gd name="T30" fmla="*/ 15 w 42"/>
                  <a:gd name="T31" fmla="*/ 32 h 33"/>
                  <a:gd name="T32" fmla="*/ 13 w 42"/>
                  <a:gd name="T33" fmla="*/ 32 h 33"/>
                  <a:gd name="T34" fmla="*/ 13 w 42"/>
                  <a:gd name="T35" fmla="*/ 28 h 33"/>
                  <a:gd name="T36" fmla="*/ 21 w 42"/>
                  <a:gd name="T37" fmla="*/ 18 h 33"/>
                  <a:gd name="T38" fmla="*/ 27 w 42"/>
                  <a:gd name="T39" fmla="*/ 10 h 33"/>
                  <a:gd name="T40" fmla="*/ 29 w 42"/>
                  <a:gd name="T41" fmla="*/ 7 h 33"/>
                  <a:gd name="T42" fmla="*/ 29 w 42"/>
                  <a:gd name="T43" fmla="*/ 6 h 33"/>
                  <a:gd name="T44" fmla="*/ 17 w 42"/>
                  <a:gd name="T45" fmla="*/ 8 h 33"/>
                  <a:gd name="T46" fmla="*/ 15 w 42"/>
                  <a:gd name="T47" fmla="*/ 8 h 33"/>
                  <a:gd name="T48" fmla="*/ 12 w 42"/>
                  <a:gd name="T49" fmla="*/ 8 h 33"/>
                  <a:gd name="T50" fmla="*/ 11 w 42"/>
                  <a:gd name="T51" fmla="*/ 8 h 33"/>
                  <a:gd name="T52" fmla="*/ 2 w 42"/>
                  <a:gd name="T53" fmla="*/ 6 h 33"/>
                  <a:gd name="T54" fmla="*/ 0 w 42"/>
                  <a:gd name="T55" fmla="*/ 5 h 33"/>
                  <a:gd name="T56" fmla="*/ 0 w 42"/>
                  <a:gd name="T57" fmla="*/ 4 h 33"/>
                  <a:gd name="T58" fmla="*/ 3 w 42"/>
                  <a:gd name="T59" fmla="*/ 2 h 33"/>
                  <a:gd name="T60" fmla="*/ 4 w 42"/>
                  <a:gd name="T61" fmla="*/ 2 h 33"/>
                  <a:gd name="T62" fmla="*/ 9 w 42"/>
                  <a:gd name="T63" fmla="*/ 4 h 33"/>
                  <a:gd name="T64" fmla="*/ 11 w 42"/>
                  <a:gd name="T65" fmla="*/ 4 h 33"/>
                  <a:gd name="T66" fmla="*/ 17 w 42"/>
                  <a:gd name="T67" fmla="*/ 4 h 33"/>
                  <a:gd name="T68" fmla="*/ 19 w 42"/>
                  <a:gd name="T69" fmla="*/ 4 h 33"/>
                  <a:gd name="T70" fmla="*/ 20 w 42"/>
                  <a:gd name="T71" fmla="*/ 4 h 33"/>
                  <a:gd name="T72" fmla="*/ 21 w 42"/>
                  <a:gd name="T73" fmla="*/ 4 h 33"/>
                  <a:gd name="T74" fmla="*/ 34 w 42"/>
                  <a:gd name="T75" fmla="*/ 1 h 33"/>
                  <a:gd name="T76" fmla="*/ 38 w 42"/>
                  <a:gd name="T77" fmla="*/ 1 h 33"/>
                  <a:gd name="T78" fmla="*/ 38 w 42"/>
                  <a:gd name="T79" fmla="*/ 3 h 33"/>
                  <a:gd name="T80" fmla="*/ 31 w 42"/>
                  <a:gd name="T81" fmla="*/ 11 h 33"/>
                  <a:gd name="T82" fmla="*/ 25 w 42"/>
                  <a:gd name="T83" fmla="*/ 19 h 33"/>
                  <a:gd name="T84" fmla="*/ 20 w 42"/>
                  <a:gd name="T85" fmla="*/ 25 h 33"/>
                  <a:gd name="T86" fmla="*/ 19 w 42"/>
                  <a:gd name="T87" fmla="*/ 26 h 33"/>
                  <a:gd name="T88" fmla="*/ 21 w 42"/>
                  <a:gd name="T89" fmla="*/ 26 h 33"/>
                  <a:gd name="T90" fmla="*/ 30 w 42"/>
                  <a:gd name="T91" fmla="*/ 21 h 33"/>
                  <a:gd name="T92" fmla="*/ 35 w 42"/>
                  <a:gd name="T93" fmla="*/ 14 h 33"/>
                  <a:gd name="T94" fmla="*/ 36 w 42"/>
                  <a:gd name="T95" fmla="*/ 12 h 33"/>
                  <a:gd name="T96" fmla="*/ 40 w 42"/>
                  <a:gd name="T97" fmla="*/ 10 h 33"/>
                  <a:gd name="T98" fmla="*/ 40 w 42"/>
                  <a:gd name="T99" fmla="*/ 11 h 33"/>
                  <a:gd name="T100" fmla="*/ 40 w 42"/>
                  <a:gd name="T101" fmla="*/ 16 h 33"/>
                  <a:gd name="T102" fmla="*/ 40 w 42"/>
                  <a:gd name="T103" fmla="*/ 17 h 33"/>
                  <a:gd name="T104" fmla="*/ 40 w 42"/>
                  <a:gd name="T105" fmla="*/ 19 h 33"/>
                  <a:gd name="T106" fmla="*/ 40 w 42"/>
                  <a:gd name="T107" fmla="*/ 20 h 33"/>
                  <a:gd name="T108" fmla="*/ 40 w 42"/>
                  <a:gd name="T109" fmla="*/ 21 h 33"/>
                  <a:gd name="T110" fmla="*/ 40 w 42"/>
                  <a:gd name="T11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 h="33">
                    <a:moveTo>
                      <a:pt x="40" y="22"/>
                    </a:moveTo>
                    <a:cubicBezTo>
                      <a:pt x="40" y="23"/>
                      <a:pt x="41" y="23"/>
                      <a:pt x="41" y="24"/>
                    </a:cubicBezTo>
                    <a:cubicBezTo>
                      <a:pt x="41" y="24"/>
                      <a:pt x="40" y="25"/>
                      <a:pt x="41" y="25"/>
                    </a:cubicBezTo>
                    <a:cubicBezTo>
                      <a:pt x="41" y="26"/>
                      <a:pt x="42" y="25"/>
                      <a:pt x="42" y="26"/>
                    </a:cubicBezTo>
                    <a:cubicBezTo>
                      <a:pt x="42" y="27"/>
                      <a:pt x="42" y="28"/>
                      <a:pt x="42" y="29"/>
                    </a:cubicBezTo>
                    <a:cubicBezTo>
                      <a:pt x="41" y="30"/>
                      <a:pt x="41" y="31"/>
                      <a:pt x="40" y="32"/>
                    </a:cubicBezTo>
                    <a:cubicBezTo>
                      <a:pt x="38" y="33"/>
                      <a:pt x="37" y="32"/>
                      <a:pt x="37" y="30"/>
                    </a:cubicBezTo>
                    <a:cubicBezTo>
                      <a:pt x="36" y="28"/>
                      <a:pt x="37" y="27"/>
                      <a:pt x="36" y="26"/>
                    </a:cubicBezTo>
                    <a:cubicBezTo>
                      <a:pt x="36" y="24"/>
                      <a:pt x="37" y="23"/>
                      <a:pt x="36" y="21"/>
                    </a:cubicBezTo>
                    <a:cubicBezTo>
                      <a:pt x="36" y="21"/>
                      <a:pt x="36" y="20"/>
                      <a:pt x="36" y="19"/>
                    </a:cubicBezTo>
                    <a:cubicBezTo>
                      <a:pt x="36" y="19"/>
                      <a:pt x="36" y="19"/>
                      <a:pt x="36" y="19"/>
                    </a:cubicBezTo>
                    <a:cubicBezTo>
                      <a:pt x="36" y="19"/>
                      <a:pt x="35" y="19"/>
                      <a:pt x="35" y="19"/>
                    </a:cubicBezTo>
                    <a:cubicBezTo>
                      <a:pt x="33" y="22"/>
                      <a:pt x="30" y="25"/>
                      <a:pt x="27" y="27"/>
                    </a:cubicBezTo>
                    <a:cubicBezTo>
                      <a:pt x="25" y="28"/>
                      <a:pt x="23" y="29"/>
                      <a:pt x="21" y="29"/>
                    </a:cubicBezTo>
                    <a:cubicBezTo>
                      <a:pt x="20" y="29"/>
                      <a:pt x="19" y="30"/>
                      <a:pt x="18" y="31"/>
                    </a:cubicBezTo>
                    <a:cubicBezTo>
                      <a:pt x="17" y="31"/>
                      <a:pt x="16" y="31"/>
                      <a:pt x="15" y="32"/>
                    </a:cubicBezTo>
                    <a:cubicBezTo>
                      <a:pt x="14" y="32"/>
                      <a:pt x="14" y="32"/>
                      <a:pt x="13" y="32"/>
                    </a:cubicBezTo>
                    <a:cubicBezTo>
                      <a:pt x="12" y="31"/>
                      <a:pt x="12" y="29"/>
                      <a:pt x="13" y="28"/>
                    </a:cubicBezTo>
                    <a:cubicBezTo>
                      <a:pt x="16" y="24"/>
                      <a:pt x="18" y="21"/>
                      <a:pt x="21" y="18"/>
                    </a:cubicBezTo>
                    <a:cubicBezTo>
                      <a:pt x="23" y="15"/>
                      <a:pt x="25" y="13"/>
                      <a:pt x="27" y="10"/>
                    </a:cubicBezTo>
                    <a:cubicBezTo>
                      <a:pt x="27" y="9"/>
                      <a:pt x="28" y="8"/>
                      <a:pt x="29" y="7"/>
                    </a:cubicBezTo>
                    <a:cubicBezTo>
                      <a:pt x="29" y="7"/>
                      <a:pt x="29" y="7"/>
                      <a:pt x="29" y="6"/>
                    </a:cubicBezTo>
                    <a:cubicBezTo>
                      <a:pt x="25" y="7"/>
                      <a:pt x="21" y="8"/>
                      <a:pt x="17" y="8"/>
                    </a:cubicBezTo>
                    <a:cubicBezTo>
                      <a:pt x="17" y="8"/>
                      <a:pt x="16" y="8"/>
                      <a:pt x="15" y="8"/>
                    </a:cubicBezTo>
                    <a:cubicBezTo>
                      <a:pt x="14" y="8"/>
                      <a:pt x="13" y="8"/>
                      <a:pt x="12" y="8"/>
                    </a:cubicBezTo>
                    <a:cubicBezTo>
                      <a:pt x="12" y="8"/>
                      <a:pt x="11" y="8"/>
                      <a:pt x="11" y="8"/>
                    </a:cubicBezTo>
                    <a:cubicBezTo>
                      <a:pt x="8" y="8"/>
                      <a:pt x="5" y="7"/>
                      <a:pt x="2" y="6"/>
                    </a:cubicBezTo>
                    <a:cubicBezTo>
                      <a:pt x="1" y="6"/>
                      <a:pt x="1" y="5"/>
                      <a:pt x="0" y="5"/>
                    </a:cubicBezTo>
                    <a:cubicBezTo>
                      <a:pt x="0" y="4"/>
                      <a:pt x="0" y="4"/>
                      <a:pt x="0" y="4"/>
                    </a:cubicBezTo>
                    <a:cubicBezTo>
                      <a:pt x="1" y="3"/>
                      <a:pt x="2" y="3"/>
                      <a:pt x="3" y="2"/>
                    </a:cubicBezTo>
                    <a:cubicBezTo>
                      <a:pt x="3" y="2"/>
                      <a:pt x="3" y="2"/>
                      <a:pt x="4" y="2"/>
                    </a:cubicBezTo>
                    <a:cubicBezTo>
                      <a:pt x="6" y="3"/>
                      <a:pt x="8" y="3"/>
                      <a:pt x="9" y="4"/>
                    </a:cubicBezTo>
                    <a:cubicBezTo>
                      <a:pt x="10" y="5"/>
                      <a:pt x="10" y="4"/>
                      <a:pt x="11" y="4"/>
                    </a:cubicBezTo>
                    <a:cubicBezTo>
                      <a:pt x="13" y="4"/>
                      <a:pt x="15" y="4"/>
                      <a:pt x="17" y="4"/>
                    </a:cubicBezTo>
                    <a:cubicBezTo>
                      <a:pt x="18" y="4"/>
                      <a:pt x="18" y="4"/>
                      <a:pt x="19" y="4"/>
                    </a:cubicBezTo>
                    <a:cubicBezTo>
                      <a:pt x="19" y="4"/>
                      <a:pt x="20" y="4"/>
                      <a:pt x="20" y="4"/>
                    </a:cubicBezTo>
                    <a:cubicBezTo>
                      <a:pt x="20" y="4"/>
                      <a:pt x="21" y="4"/>
                      <a:pt x="21" y="4"/>
                    </a:cubicBezTo>
                    <a:cubicBezTo>
                      <a:pt x="26" y="4"/>
                      <a:pt x="30" y="3"/>
                      <a:pt x="34" y="1"/>
                    </a:cubicBezTo>
                    <a:cubicBezTo>
                      <a:pt x="35" y="0"/>
                      <a:pt x="37" y="1"/>
                      <a:pt x="38" y="1"/>
                    </a:cubicBezTo>
                    <a:cubicBezTo>
                      <a:pt x="38" y="2"/>
                      <a:pt x="38" y="2"/>
                      <a:pt x="38" y="3"/>
                    </a:cubicBezTo>
                    <a:cubicBezTo>
                      <a:pt x="35" y="5"/>
                      <a:pt x="33" y="8"/>
                      <a:pt x="31" y="11"/>
                    </a:cubicBezTo>
                    <a:cubicBezTo>
                      <a:pt x="29" y="14"/>
                      <a:pt x="27" y="16"/>
                      <a:pt x="25" y="19"/>
                    </a:cubicBezTo>
                    <a:cubicBezTo>
                      <a:pt x="23" y="21"/>
                      <a:pt x="21" y="23"/>
                      <a:pt x="20" y="25"/>
                    </a:cubicBezTo>
                    <a:cubicBezTo>
                      <a:pt x="19" y="25"/>
                      <a:pt x="19" y="26"/>
                      <a:pt x="19" y="26"/>
                    </a:cubicBezTo>
                    <a:cubicBezTo>
                      <a:pt x="20" y="26"/>
                      <a:pt x="20" y="26"/>
                      <a:pt x="21" y="26"/>
                    </a:cubicBezTo>
                    <a:cubicBezTo>
                      <a:pt x="24" y="24"/>
                      <a:pt x="27" y="23"/>
                      <a:pt x="30" y="21"/>
                    </a:cubicBezTo>
                    <a:cubicBezTo>
                      <a:pt x="32" y="19"/>
                      <a:pt x="34" y="17"/>
                      <a:pt x="35" y="14"/>
                    </a:cubicBezTo>
                    <a:cubicBezTo>
                      <a:pt x="35" y="13"/>
                      <a:pt x="36" y="12"/>
                      <a:pt x="36" y="12"/>
                    </a:cubicBezTo>
                    <a:cubicBezTo>
                      <a:pt x="37" y="10"/>
                      <a:pt x="37" y="9"/>
                      <a:pt x="40" y="10"/>
                    </a:cubicBezTo>
                    <a:cubicBezTo>
                      <a:pt x="40" y="11"/>
                      <a:pt x="40" y="11"/>
                      <a:pt x="40" y="11"/>
                    </a:cubicBezTo>
                    <a:cubicBezTo>
                      <a:pt x="40" y="13"/>
                      <a:pt x="40" y="14"/>
                      <a:pt x="40" y="16"/>
                    </a:cubicBezTo>
                    <a:cubicBezTo>
                      <a:pt x="40" y="16"/>
                      <a:pt x="40" y="17"/>
                      <a:pt x="40" y="17"/>
                    </a:cubicBezTo>
                    <a:cubicBezTo>
                      <a:pt x="40" y="18"/>
                      <a:pt x="40" y="18"/>
                      <a:pt x="40" y="19"/>
                    </a:cubicBezTo>
                    <a:cubicBezTo>
                      <a:pt x="40" y="19"/>
                      <a:pt x="40" y="20"/>
                      <a:pt x="40" y="20"/>
                    </a:cubicBezTo>
                    <a:cubicBezTo>
                      <a:pt x="40" y="20"/>
                      <a:pt x="40" y="21"/>
                      <a:pt x="40" y="21"/>
                    </a:cubicBezTo>
                    <a:cubicBezTo>
                      <a:pt x="41" y="21"/>
                      <a:pt x="40" y="22"/>
                      <a:pt x="40" y="22"/>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4" name="Freeform 20"/>
              <p:cNvSpPr>
                <a:spLocks/>
              </p:cNvSpPr>
              <p:nvPr/>
            </p:nvSpPr>
            <p:spPr bwMode="auto">
              <a:xfrm>
                <a:off x="2644" y="863"/>
                <a:ext cx="42" cy="21"/>
              </a:xfrm>
              <a:custGeom>
                <a:avLst/>
                <a:gdLst>
                  <a:gd name="T0" fmla="*/ 17 w 18"/>
                  <a:gd name="T1" fmla="*/ 9 h 9"/>
                  <a:gd name="T2" fmla="*/ 10 w 18"/>
                  <a:gd name="T3" fmla="*/ 7 h 9"/>
                  <a:gd name="T4" fmla="*/ 2 w 18"/>
                  <a:gd name="T5" fmla="*/ 5 h 9"/>
                  <a:gd name="T6" fmla="*/ 1 w 18"/>
                  <a:gd name="T7" fmla="*/ 4 h 9"/>
                  <a:gd name="T8" fmla="*/ 1 w 18"/>
                  <a:gd name="T9" fmla="*/ 1 h 9"/>
                  <a:gd name="T10" fmla="*/ 4 w 18"/>
                  <a:gd name="T11" fmla="*/ 1 h 9"/>
                  <a:gd name="T12" fmla="*/ 10 w 18"/>
                  <a:gd name="T13" fmla="*/ 3 h 9"/>
                  <a:gd name="T14" fmla="*/ 16 w 18"/>
                  <a:gd name="T15" fmla="*/ 6 h 9"/>
                  <a:gd name="T16" fmla="*/ 18 w 18"/>
                  <a:gd name="T17" fmla="*/ 6 h 9"/>
                  <a:gd name="T18" fmla="*/ 18 w 18"/>
                  <a:gd name="T19" fmla="*/ 8 h 9"/>
                  <a:gd name="T20" fmla="*/ 17 w 18"/>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9">
                    <a:moveTo>
                      <a:pt x="17" y="9"/>
                    </a:moveTo>
                    <a:cubicBezTo>
                      <a:pt x="14" y="8"/>
                      <a:pt x="12" y="8"/>
                      <a:pt x="10" y="7"/>
                    </a:cubicBezTo>
                    <a:cubicBezTo>
                      <a:pt x="7" y="7"/>
                      <a:pt x="5" y="6"/>
                      <a:pt x="2" y="5"/>
                    </a:cubicBezTo>
                    <a:cubicBezTo>
                      <a:pt x="2" y="5"/>
                      <a:pt x="1" y="5"/>
                      <a:pt x="1" y="4"/>
                    </a:cubicBezTo>
                    <a:cubicBezTo>
                      <a:pt x="0" y="3"/>
                      <a:pt x="0" y="2"/>
                      <a:pt x="1" y="1"/>
                    </a:cubicBezTo>
                    <a:cubicBezTo>
                      <a:pt x="2" y="1"/>
                      <a:pt x="3" y="0"/>
                      <a:pt x="4" y="1"/>
                    </a:cubicBezTo>
                    <a:cubicBezTo>
                      <a:pt x="6" y="2"/>
                      <a:pt x="8" y="2"/>
                      <a:pt x="10" y="3"/>
                    </a:cubicBezTo>
                    <a:cubicBezTo>
                      <a:pt x="11" y="5"/>
                      <a:pt x="14" y="5"/>
                      <a:pt x="16" y="6"/>
                    </a:cubicBezTo>
                    <a:cubicBezTo>
                      <a:pt x="16" y="6"/>
                      <a:pt x="17" y="6"/>
                      <a:pt x="18" y="6"/>
                    </a:cubicBezTo>
                    <a:cubicBezTo>
                      <a:pt x="18" y="7"/>
                      <a:pt x="18" y="7"/>
                      <a:pt x="18" y="8"/>
                    </a:cubicBezTo>
                    <a:cubicBezTo>
                      <a:pt x="18" y="9"/>
                      <a:pt x="17" y="9"/>
                      <a:pt x="17" y="9"/>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5" name="Freeform 21"/>
              <p:cNvSpPr>
                <a:spLocks/>
              </p:cNvSpPr>
              <p:nvPr/>
            </p:nvSpPr>
            <p:spPr bwMode="auto">
              <a:xfrm>
                <a:off x="2422" y="880"/>
                <a:ext cx="0" cy="40"/>
              </a:xfrm>
              <a:custGeom>
                <a:avLst/>
                <a:gdLst>
                  <a:gd name="T0" fmla="*/ 0 h 17"/>
                  <a:gd name="T1" fmla="*/ 1 h 17"/>
                  <a:gd name="T2" fmla="*/ 17 h 17"/>
                  <a:gd name="T3" fmla="*/ 17 h 17"/>
                  <a:gd name="T4" fmla="*/ 0 h 17"/>
                </a:gdLst>
                <a:ahLst/>
                <a:cxnLst>
                  <a:cxn ang="0">
                    <a:pos x="0" y="T0"/>
                  </a:cxn>
                  <a:cxn ang="0">
                    <a:pos x="0" y="T1"/>
                  </a:cxn>
                  <a:cxn ang="0">
                    <a:pos x="0" y="T2"/>
                  </a:cxn>
                  <a:cxn ang="0">
                    <a:pos x="0" y="T3"/>
                  </a:cxn>
                  <a:cxn ang="0">
                    <a:pos x="0" y="T4"/>
                  </a:cxn>
                </a:cxnLst>
                <a:rect l="0" t="0" r="r" b="b"/>
                <a:pathLst>
                  <a:path h="17">
                    <a:moveTo>
                      <a:pt x="0" y="0"/>
                    </a:moveTo>
                    <a:cubicBezTo>
                      <a:pt x="0" y="0"/>
                      <a:pt x="0" y="1"/>
                      <a:pt x="0" y="1"/>
                    </a:cubicBezTo>
                    <a:cubicBezTo>
                      <a:pt x="0" y="6"/>
                      <a:pt x="0" y="11"/>
                      <a:pt x="0" y="17"/>
                    </a:cubicBezTo>
                    <a:cubicBezTo>
                      <a:pt x="0" y="17"/>
                      <a:pt x="0" y="17"/>
                      <a:pt x="0" y="17"/>
                    </a:cubicBez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6" name="Freeform 22"/>
              <p:cNvSpPr>
                <a:spLocks/>
              </p:cNvSpPr>
              <p:nvPr/>
            </p:nvSpPr>
            <p:spPr bwMode="auto">
              <a:xfrm>
                <a:off x="2190" y="849"/>
                <a:ext cx="26" cy="2"/>
              </a:xfrm>
              <a:custGeom>
                <a:avLst/>
                <a:gdLst>
                  <a:gd name="T0" fmla="*/ 0 w 11"/>
                  <a:gd name="T1" fmla="*/ 0 h 1"/>
                  <a:gd name="T2" fmla="*/ 3 w 11"/>
                  <a:gd name="T3" fmla="*/ 0 h 1"/>
                  <a:gd name="T4" fmla="*/ 11 w 11"/>
                  <a:gd name="T5" fmla="*/ 0 h 1"/>
                  <a:gd name="T6" fmla="*/ 11 w 11"/>
                  <a:gd name="T7" fmla="*/ 0 h 1"/>
                  <a:gd name="T8" fmla="*/ 1 w 11"/>
                  <a:gd name="T9" fmla="*/ 0 h 1"/>
                  <a:gd name="T10" fmla="*/ 0 w 11"/>
                  <a:gd name="T11" fmla="*/ 0 h 1"/>
                </a:gdLst>
                <a:ahLst/>
                <a:cxnLst>
                  <a:cxn ang="0">
                    <a:pos x="T0" y="T1"/>
                  </a:cxn>
                  <a:cxn ang="0">
                    <a:pos x="T2" y="T3"/>
                  </a:cxn>
                  <a:cxn ang="0">
                    <a:pos x="T4" y="T5"/>
                  </a:cxn>
                  <a:cxn ang="0">
                    <a:pos x="T6" y="T7"/>
                  </a:cxn>
                  <a:cxn ang="0">
                    <a:pos x="T8" y="T9"/>
                  </a:cxn>
                  <a:cxn ang="0">
                    <a:pos x="T10" y="T11"/>
                  </a:cxn>
                </a:cxnLst>
                <a:rect l="0" t="0" r="r" b="b"/>
                <a:pathLst>
                  <a:path w="11" h="1">
                    <a:moveTo>
                      <a:pt x="0" y="0"/>
                    </a:moveTo>
                    <a:cubicBezTo>
                      <a:pt x="1" y="0"/>
                      <a:pt x="2" y="0"/>
                      <a:pt x="3" y="0"/>
                    </a:cubicBezTo>
                    <a:cubicBezTo>
                      <a:pt x="6" y="0"/>
                      <a:pt x="9" y="0"/>
                      <a:pt x="11" y="0"/>
                    </a:cubicBezTo>
                    <a:cubicBezTo>
                      <a:pt x="11" y="1"/>
                      <a:pt x="11" y="0"/>
                      <a:pt x="11" y="0"/>
                    </a:cubicBezTo>
                    <a:cubicBezTo>
                      <a:pt x="7" y="0"/>
                      <a:pt x="4" y="0"/>
                      <a:pt x="1" y="0"/>
                    </a:cubicBezTo>
                    <a:cubicBezTo>
                      <a:pt x="0" y="0"/>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7" name="Freeform 23"/>
              <p:cNvSpPr>
                <a:spLocks/>
              </p:cNvSpPr>
              <p:nvPr/>
            </p:nvSpPr>
            <p:spPr bwMode="auto">
              <a:xfrm>
                <a:off x="2278" y="913"/>
                <a:ext cx="0" cy="21"/>
              </a:xfrm>
              <a:custGeom>
                <a:avLst/>
                <a:gdLst>
                  <a:gd name="T0" fmla="*/ 9 h 9"/>
                  <a:gd name="T1" fmla="*/ 0 h 9"/>
                  <a:gd name="T2" fmla="*/ 1 h 9"/>
                  <a:gd name="T3" fmla="*/ 8 h 9"/>
                  <a:gd name="T4" fmla="*/ 9 h 9"/>
                </a:gdLst>
                <a:ahLst/>
                <a:cxnLst>
                  <a:cxn ang="0">
                    <a:pos x="0" y="T0"/>
                  </a:cxn>
                  <a:cxn ang="0">
                    <a:pos x="0" y="T1"/>
                  </a:cxn>
                  <a:cxn ang="0">
                    <a:pos x="0" y="T2"/>
                  </a:cxn>
                  <a:cxn ang="0">
                    <a:pos x="0" y="T3"/>
                  </a:cxn>
                  <a:cxn ang="0">
                    <a:pos x="0" y="T4"/>
                  </a:cxn>
                </a:cxnLst>
                <a:rect l="0" t="0" r="r" b="b"/>
                <a:pathLst>
                  <a:path h="9">
                    <a:moveTo>
                      <a:pt x="0" y="9"/>
                    </a:moveTo>
                    <a:cubicBezTo>
                      <a:pt x="0" y="6"/>
                      <a:pt x="0" y="3"/>
                      <a:pt x="0" y="0"/>
                    </a:cubicBezTo>
                    <a:cubicBezTo>
                      <a:pt x="0" y="0"/>
                      <a:pt x="0" y="0"/>
                      <a:pt x="0" y="1"/>
                    </a:cubicBezTo>
                    <a:cubicBezTo>
                      <a:pt x="0" y="3"/>
                      <a:pt x="0" y="6"/>
                      <a:pt x="0" y="8"/>
                    </a:cubicBezTo>
                    <a:cubicBezTo>
                      <a:pt x="0" y="9"/>
                      <a:pt x="0" y="9"/>
                      <a:pt x="0" y="9"/>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8" name="Freeform 24"/>
              <p:cNvSpPr>
                <a:spLocks/>
              </p:cNvSpPr>
              <p:nvPr/>
            </p:nvSpPr>
            <p:spPr bwMode="auto">
              <a:xfrm>
                <a:off x="3166" y="986"/>
                <a:ext cx="0" cy="24"/>
              </a:xfrm>
              <a:custGeom>
                <a:avLst/>
                <a:gdLst>
                  <a:gd name="T0" fmla="*/ 10 h 10"/>
                  <a:gd name="T1" fmla="*/ 0 h 10"/>
                  <a:gd name="T2" fmla="*/ 1 h 10"/>
                  <a:gd name="T3" fmla="*/ 9 h 10"/>
                  <a:gd name="T4" fmla="*/ 10 h 10"/>
                </a:gdLst>
                <a:ahLst/>
                <a:cxnLst>
                  <a:cxn ang="0">
                    <a:pos x="0" y="T0"/>
                  </a:cxn>
                  <a:cxn ang="0">
                    <a:pos x="0" y="T1"/>
                  </a:cxn>
                  <a:cxn ang="0">
                    <a:pos x="0" y="T2"/>
                  </a:cxn>
                  <a:cxn ang="0">
                    <a:pos x="0" y="T3"/>
                  </a:cxn>
                  <a:cxn ang="0">
                    <a:pos x="0" y="T4"/>
                  </a:cxn>
                </a:cxnLst>
                <a:rect l="0" t="0" r="r" b="b"/>
                <a:pathLst>
                  <a:path h="10">
                    <a:moveTo>
                      <a:pt x="0" y="10"/>
                    </a:moveTo>
                    <a:cubicBezTo>
                      <a:pt x="0" y="7"/>
                      <a:pt x="0" y="3"/>
                      <a:pt x="0" y="0"/>
                    </a:cubicBezTo>
                    <a:cubicBezTo>
                      <a:pt x="0" y="1"/>
                      <a:pt x="0" y="1"/>
                      <a:pt x="0" y="1"/>
                    </a:cubicBezTo>
                    <a:cubicBezTo>
                      <a:pt x="0" y="4"/>
                      <a:pt x="0" y="6"/>
                      <a:pt x="0" y="9"/>
                    </a:cubicBezTo>
                    <a:cubicBezTo>
                      <a:pt x="0" y="9"/>
                      <a:pt x="0" y="9"/>
                      <a:pt x="0" y="1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9" name="Freeform 25"/>
              <p:cNvSpPr>
                <a:spLocks/>
              </p:cNvSpPr>
              <p:nvPr/>
            </p:nvSpPr>
            <p:spPr bwMode="auto">
              <a:xfrm>
                <a:off x="2431" y="894"/>
                <a:ext cx="0" cy="23"/>
              </a:xfrm>
              <a:custGeom>
                <a:avLst/>
                <a:gdLst>
                  <a:gd name="T0" fmla="*/ 10 h 10"/>
                  <a:gd name="T1" fmla="*/ 9 h 10"/>
                  <a:gd name="T2" fmla="*/ 1 h 10"/>
                  <a:gd name="T3" fmla="*/ 0 h 10"/>
                  <a:gd name="T4" fmla="*/ 10 h 10"/>
                </a:gdLst>
                <a:ahLst/>
                <a:cxnLst>
                  <a:cxn ang="0">
                    <a:pos x="0" y="T0"/>
                  </a:cxn>
                  <a:cxn ang="0">
                    <a:pos x="0" y="T1"/>
                  </a:cxn>
                  <a:cxn ang="0">
                    <a:pos x="0" y="T2"/>
                  </a:cxn>
                  <a:cxn ang="0">
                    <a:pos x="0" y="T3"/>
                  </a:cxn>
                  <a:cxn ang="0">
                    <a:pos x="0" y="T4"/>
                  </a:cxn>
                </a:cxnLst>
                <a:rect l="0" t="0" r="r" b="b"/>
                <a:pathLst>
                  <a:path h="10">
                    <a:moveTo>
                      <a:pt x="0" y="10"/>
                    </a:moveTo>
                    <a:cubicBezTo>
                      <a:pt x="0" y="9"/>
                      <a:pt x="0" y="9"/>
                      <a:pt x="0" y="9"/>
                    </a:cubicBezTo>
                    <a:cubicBezTo>
                      <a:pt x="0" y="6"/>
                      <a:pt x="0" y="4"/>
                      <a:pt x="0" y="1"/>
                    </a:cubicBezTo>
                    <a:cubicBezTo>
                      <a:pt x="0" y="1"/>
                      <a:pt x="0" y="1"/>
                      <a:pt x="0" y="0"/>
                    </a:cubicBezTo>
                    <a:cubicBezTo>
                      <a:pt x="0" y="3"/>
                      <a:pt x="0" y="7"/>
                      <a:pt x="0" y="1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0" name="Freeform 26"/>
              <p:cNvSpPr>
                <a:spLocks/>
              </p:cNvSpPr>
              <p:nvPr/>
            </p:nvSpPr>
            <p:spPr bwMode="auto">
              <a:xfrm>
                <a:off x="2523" y="875"/>
                <a:ext cx="0" cy="21"/>
              </a:xfrm>
              <a:custGeom>
                <a:avLst/>
                <a:gdLst>
                  <a:gd name="T0" fmla="*/ 0 h 9"/>
                  <a:gd name="T1" fmla="*/ 0 h 9"/>
                  <a:gd name="T2" fmla="*/ 9 h 9"/>
                  <a:gd name="T3" fmla="*/ 0 h 9"/>
                </a:gdLst>
                <a:ahLst/>
                <a:cxnLst>
                  <a:cxn ang="0">
                    <a:pos x="0" y="T0"/>
                  </a:cxn>
                  <a:cxn ang="0">
                    <a:pos x="0" y="T1"/>
                  </a:cxn>
                  <a:cxn ang="0">
                    <a:pos x="0" y="T2"/>
                  </a:cxn>
                  <a:cxn ang="0">
                    <a:pos x="0" y="T3"/>
                  </a:cxn>
                </a:cxnLst>
                <a:rect l="0" t="0" r="r" b="b"/>
                <a:pathLst>
                  <a:path h="9">
                    <a:moveTo>
                      <a:pt x="0" y="0"/>
                    </a:moveTo>
                    <a:cubicBezTo>
                      <a:pt x="0" y="0"/>
                      <a:pt x="0" y="0"/>
                      <a:pt x="0" y="0"/>
                    </a:cubicBezTo>
                    <a:cubicBezTo>
                      <a:pt x="0" y="3"/>
                      <a:pt x="0" y="6"/>
                      <a:pt x="0" y="9"/>
                    </a:cubicBezTo>
                    <a:cubicBezTo>
                      <a:pt x="0" y="6"/>
                      <a:pt x="0" y="3"/>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1" name="Freeform 27"/>
              <p:cNvSpPr>
                <a:spLocks/>
              </p:cNvSpPr>
              <p:nvPr/>
            </p:nvSpPr>
            <p:spPr bwMode="auto">
              <a:xfrm>
                <a:off x="2268" y="917"/>
                <a:ext cx="0" cy="22"/>
              </a:xfrm>
              <a:custGeom>
                <a:avLst/>
                <a:gdLst>
                  <a:gd name="T0" fmla="*/ 0 h 9"/>
                  <a:gd name="T1" fmla="*/ 1 h 9"/>
                  <a:gd name="T2" fmla="*/ 7 h 9"/>
                  <a:gd name="T3" fmla="*/ 9 h 9"/>
                  <a:gd name="T4" fmla="*/ 0 h 9"/>
                </a:gdLst>
                <a:ahLst/>
                <a:cxnLst>
                  <a:cxn ang="0">
                    <a:pos x="0" y="T0"/>
                  </a:cxn>
                  <a:cxn ang="0">
                    <a:pos x="0" y="T1"/>
                  </a:cxn>
                  <a:cxn ang="0">
                    <a:pos x="0" y="T2"/>
                  </a:cxn>
                  <a:cxn ang="0">
                    <a:pos x="0" y="T3"/>
                  </a:cxn>
                  <a:cxn ang="0">
                    <a:pos x="0" y="T4"/>
                  </a:cxn>
                </a:cxnLst>
                <a:rect l="0" t="0" r="r" b="b"/>
                <a:pathLst>
                  <a:path h="9">
                    <a:moveTo>
                      <a:pt x="0" y="0"/>
                    </a:moveTo>
                    <a:cubicBezTo>
                      <a:pt x="0" y="1"/>
                      <a:pt x="0" y="1"/>
                      <a:pt x="0" y="1"/>
                    </a:cubicBezTo>
                    <a:cubicBezTo>
                      <a:pt x="0" y="3"/>
                      <a:pt x="0" y="5"/>
                      <a:pt x="0" y="7"/>
                    </a:cubicBezTo>
                    <a:cubicBezTo>
                      <a:pt x="0" y="8"/>
                      <a:pt x="0" y="8"/>
                      <a:pt x="0" y="9"/>
                    </a:cubicBezTo>
                    <a:cubicBezTo>
                      <a:pt x="0" y="6"/>
                      <a:pt x="0" y="3"/>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2" name="Freeform 28"/>
              <p:cNvSpPr>
                <a:spLocks/>
              </p:cNvSpPr>
              <p:nvPr/>
            </p:nvSpPr>
            <p:spPr bwMode="auto">
              <a:xfrm>
                <a:off x="3204" y="969"/>
                <a:ext cx="2" cy="17"/>
              </a:xfrm>
              <a:custGeom>
                <a:avLst/>
                <a:gdLst>
                  <a:gd name="T0" fmla="*/ 1 w 1"/>
                  <a:gd name="T1" fmla="*/ 0 h 7"/>
                  <a:gd name="T2" fmla="*/ 1 w 1"/>
                  <a:gd name="T3" fmla="*/ 7 h 7"/>
                  <a:gd name="T4" fmla="*/ 1 w 1"/>
                  <a:gd name="T5" fmla="*/ 5 h 7"/>
                  <a:gd name="T6" fmla="*/ 1 w 1"/>
                  <a:gd name="T7" fmla="*/ 0 h 7"/>
                </a:gdLst>
                <a:ahLst/>
                <a:cxnLst>
                  <a:cxn ang="0">
                    <a:pos x="T0" y="T1"/>
                  </a:cxn>
                  <a:cxn ang="0">
                    <a:pos x="T2" y="T3"/>
                  </a:cxn>
                  <a:cxn ang="0">
                    <a:pos x="T4" y="T5"/>
                  </a:cxn>
                  <a:cxn ang="0">
                    <a:pos x="T6" y="T7"/>
                  </a:cxn>
                </a:cxnLst>
                <a:rect l="0" t="0" r="r" b="b"/>
                <a:pathLst>
                  <a:path w="1" h="7">
                    <a:moveTo>
                      <a:pt x="1" y="0"/>
                    </a:moveTo>
                    <a:cubicBezTo>
                      <a:pt x="1" y="2"/>
                      <a:pt x="1" y="5"/>
                      <a:pt x="1" y="7"/>
                    </a:cubicBezTo>
                    <a:cubicBezTo>
                      <a:pt x="0" y="7"/>
                      <a:pt x="1" y="6"/>
                      <a:pt x="1" y="5"/>
                    </a:cubicBezTo>
                    <a:cubicBezTo>
                      <a:pt x="1" y="3"/>
                      <a:pt x="0" y="1"/>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3" name="Freeform 29"/>
              <p:cNvSpPr>
                <a:spLocks/>
              </p:cNvSpPr>
              <p:nvPr/>
            </p:nvSpPr>
            <p:spPr bwMode="auto">
              <a:xfrm>
                <a:off x="2164" y="851"/>
                <a:ext cx="0" cy="17"/>
              </a:xfrm>
              <a:custGeom>
                <a:avLst/>
                <a:gdLst>
                  <a:gd name="T0" fmla="*/ 0 h 7"/>
                  <a:gd name="T1" fmla="*/ 7 h 7"/>
                  <a:gd name="T2" fmla="*/ 4 h 7"/>
                  <a:gd name="T3" fmla="*/ 0 h 7"/>
                </a:gdLst>
                <a:ahLst/>
                <a:cxnLst>
                  <a:cxn ang="0">
                    <a:pos x="0" y="T0"/>
                  </a:cxn>
                  <a:cxn ang="0">
                    <a:pos x="0" y="T1"/>
                  </a:cxn>
                  <a:cxn ang="0">
                    <a:pos x="0" y="T2"/>
                  </a:cxn>
                  <a:cxn ang="0">
                    <a:pos x="0" y="T3"/>
                  </a:cxn>
                </a:cxnLst>
                <a:rect l="0" t="0" r="r" b="b"/>
                <a:pathLst>
                  <a:path h="7">
                    <a:moveTo>
                      <a:pt x="0" y="0"/>
                    </a:moveTo>
                    <a:cubicBezTo>
                      <a:pt x="0" y="2"/>
                      <a:pt x="0" y="4"/>
                      <a:pt x="0" y="7"/>
                    </a:cubicBezTo>
                    <a:cubicBezTo>
                      <a:pt x="0" y="6"/>
                      <a:pt x="0" y="5"/>
                      <a:pt x="0" y="4"/>
                    </a:cubicBezTo>
                    <a:cubicBezTo>
                      <a:pt x="0" y="3"/>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4" name="Freeform 30"/>
              <p:cNvSpPr>
                <a:spLocks/>
              </p:cNvSpPr>
              <p:nvPr/>
            </p:nvSpPr>
            <p:spPr bwMode="auto">
              <a:xfrm>
                <a:off x="2528" y="943"/>
                <a:ext cx="3" cy="15"/>
              </a:xfrm>
              <a:custGeom>
                <a:avLst/>
                <a:gdLst>
                  <a:gd name="T0" fmla="*/ 1 w 1"/>
                  <a:gd name="T1" fmla="*/ 6 h 6"/>
                  <a:gd name="T2" fmla="*/ 1 w 1"/>
                  <a:gd name="T3" fmla="*/ 4 h 6"/>
                  <a:gd name="T4" fmla="*/ 1 w 1"/>
                  <a:gd name="T5" fmla="*/ 0 h 6"/>
                  <a:gd name="T6" fmla="*/ 1 w 1"/>
                  <a:gd name="T7" fmla="*/ 6 h 6"/>
                </a:gdLst>
                <a:ahLst/>
                <a:cxnLst>
                  <a:cxn ang="0">
                    <a:pos x="T0" y="T1"/>
                  </a:cxn>
                  <a:cxn ang="0">
                    <a:pos x="T2" y="T3"/>
                  </a:cxn>
                  <a:cxn ang="0">
                    <a:pos x="T4" y="T5"/>
                  </a:cxn>
                  <a:cxn ang="0">
                    <a:pos x="T6" y="T7"/>
                  </a:cxn>
                </a:cxnLst>
                <a:rect l="0" t="0" r="r" b="b"/>
                <a:pathLst>
                  <a:path w="1" h="6">
                    <a:moveTo>
                      <a:pt x="1" y="6"/>
                    </a:moveTo>
                    <a:cubicBezTo>
                      <a:pt x="0" y="6"/>
                      <a:pt x="1" y="5"/>
                      <a:pt x="1" y="4"/>
                    </a:cubicBezTo>
                    <a:cubicBezTo>
                      <a:pt x="1" y="3"/>
                      <a:pt x="1" y="1"/>
                      <a:pt x="1" y="0"/>
                    </a:cubicBezTo>
                    <a:cubicBezTo>
                      <a:pt x="1" y="2"/>
                      <a:pt x="1" y="4"/>
                      <a:pt x="1" y="6"/>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5" name="Freeform 31"/>
              <p:cNvSpPr>
                <a:spLocks/>
              </p:cNvSpPr>
              <p:nvPr/>
            </p:nvSpPr>
            <p:spPr bwMode="auto">
              <a:xfrm>
                <a:off x="3017" y="965"/>
                <a:ext cx="12" cy="2"/>
              </a:xfrm>
              <a:custGeom>
                <a:avLst/>
                <a:gdLst>
                  <a:gd name="T0" fmla="*/ 5 w 5"/>
                  <a:gd name="T1" fmla="*/ 0 h 1"/>
                  <a:gd name="T2" fmla="*/ 0 w 5"/>
                  <a:gd name="T3" fmla="*/ 1 h 1"/>
                  <a:gd name="T4" fmla="*/ 4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1" y="0"/>
                      <a:pt x="3" y="0"/>
                      <a:pt x="4" y="0"/>
                    </a:cubicBezTo>
                    <a:cubicBezTo>
                      <a:pt x="5" y="0"/>
                      <a:pt x="5" y="0"/>
                      <a:pt x="5"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6" name="Freeform 32"/>
              <p:cNvSpPr>
                <a:spLocks/>
              </p:cNvSpPr>
              <p:nvPr/>
            </p:nvSpPr>
            <p:spPr bwMode="auto">
              <a:xfrm>
                <a:off x="2223" y="941"/>
                <a:ext cx="3" cy="14"/>
              </a:xfrm>
              <a:custGeom>
                <a:avLst/>
                <a:gdLst>
                  <a:gd name="T0" fmla="*/ 0 w 1"/>
                  <a:gd name="T1" fmla="*/ 6 h 6"/>
                  <a:gd name="T2" fmla="*/ 0 w 1"/>
                  <a:gd name="T3" fmla="*/ 0 h 6"/>
                  <a:gd name="T4" fmla="*/ 0 w 1"/>
                  <a:gd name="T5" fmla="*/ 6 h 6"/>
                </a:gdLst>
                <a:ahLst/>
                <a:cxnLst>
                  <a:cxn ang="0">
                    <a:pos x="T0" y="T1"/>
                  </a:cxn>
                  <a:cxn ang="0">
                    <a:pos x="T2" y="T3"/>
                  </a:cxn>
                  <a:cxn ang="0">
                    <a:pos x="T4" y="T5"/>
                  </a:cxn>
                </a:cxnLst>
                <a:rect l="0" t="0" r="r" b="b"/>
                <a:pathLst>
                  <a:path w="1" h="6">
                    <a:moveTo>
                      <a:pt x="0" y="6"/>
                    </a:moveTo>
                    <a:cubicBezTo>
                      <a:pt x="0" y="4"/>
                      <a:pt x="0" y="2"/>
                      <a:pt x="0" y="0"/>
                    </a:cubicBezTo>
                    <a:cubicBezTo>
                      <a:pt x="1" y="2"/>
                      <a:pt x="1" y="4"/>
                      <a:pt x="0" y="6"/>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7" name="Freeform 33"/>
              <p:cNvSpPr>
                <a:spLocks/>
              </p:cNvSpPr>
              <p:nvPr/>
            </p:nvSpPr>
            <p:spPr bwMode="auto">
              <a:xfrm>
                <a:off x="2240" y="941"/>
                <a:ext cx="2" cy="12"/>
              </a:xfrm>
              <a:custGeom>
                <a:avLst/>
                <a:gdLst>
                  <a:gd name="T0" fmla="*/ 1 w 1"/>
                  <a:gd name="T1" fmla="*/ 0 h 5"/>
                  <a:gd name="T2" fmla="*/ 1 w 1"/>
                  <a:gd name="T3" fmla="*/ 4 h 5"/>
                  <a:gd name="T4" fmla="*/ 1 w 1"/>
                  <a:gd name="T5" fmla="*/ 5 h 5"/>
                  <a:gd name="T6" fmla="*/ 1 w 1"/>
                  <a:gd name="T7" fmla="*/ 0 h 5"/>
                </a:gdLst>
                <a:ahLst/>
                <a:cxnLst>
                  <a:cxn ang="0">
                    <a:pos x="T0" y="T1"/>
                  </a:cxn>
                  <a:cxn ang="0">
                    <a:pos x="T2" y="T3"/>
                  </a:cxn>
                  <a:cxn ang="0">
                    <a:pos x="T4" y="T5"/>
                  </a:cxn>
                  <a:cxn ang="0">
                    <a:pos x="T6" y="T7"/>
                  </a:cxn>
                </a:cxnLst>
                <a:rect l="0" t="0" r="r" b="b"/>
                <a:pathLst>
                  <a:path w="1" h="5">
                    <a:moveTo>
                      <a:pt x="1" y="0"/>
                    </a:moveTo>
                    <a:cubicBezTo>
                      <a:pt x="1" y="1"/>
                      <a:pt x="1" y="2"/>
                      <a:pt x="1" y="4"/>
                    </a:cubicBezTo>
                    <a:cubicBezTo>
                      <a:pt x="1" y="4"/>
                      <a:pt x="1" y="4"/>
                      <a:pt x="1" y="5"/>
                    </a:cubicBezTo>
                    <a:cubicBezTo>
                      <a:pt x="1" y="3"/>
                      <a:pt x="0" y="1"/>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8" name="Freeform 34"/>
              <p:cNvSpPr>
                <a:spLocks/>
              </p:cNvSpPr>
              <p:nvPr/>
            </p:nvSpPr>
            <p:spPr bwMode="auto">
              <a:xfrm>
                <a:off x="2696" y="951"/>
                <a:ext cx="2" cy="11"/>
              </a:xfrm>
              <a:custGeom>
                <a:avLst/>
                <a:gdLst>
                  <a:gd name="T0" fmla="*/ 0 w 1"/>
                  <a:gd name="T1" fmla="*/ 0 h 5"/>
                  <a:gd name="T2" fmla="*/ 0 w 1"/>
                  <a:gd name="T3" fmla="*/ 5 h 5"/>
                  <a:gd name="T4" fmla="*/ 0 w 1"/>
                  <a:gd name="T5" fmla="*/ 0 h 5"/>
                </a:gdLst>
                <a:ahLst/>
                <a:cxnLst>
                  <a:cxn ang="0">
                    <a:pos x="T0" y="T1"/>
                  </a:cxn>
                  <a:cxn ang="0">
                    <a:pos x="T2" y="T3"/>
                  </a:cxn>
                  <a:cxn ang="0">
                    <a:pos x="T4" y="T5"/>
                  </a:cxn>
                </a:cxnLst>
                <a:rect l="0" t="0" r="r" b="b"/>
                <a:pathLst>
                  <a:path w="1" h="5">
                    <a:moveTo>
                      <a:pt x="0" y="0"/>
                    </a:moveTo>
                    <a:cubicBezTo>
                      <a:pt x="1" y="2"/>
                      <a:pt x="0" y="3"/>
                      <a:pt x="0" y="5"/>
                    </a:cubicBezTo>
                    <a:cubicBezTo>
                      <a:pt x="0" y="3"/>
                      <a:pt x="0" y="2"/>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9" name="Freeform 35"/>
              <p:cNvSpPr>
                <a:spLocks/>
              </p:cNvSpPr>
              <p:nvPr/>
            </p:nvSpPr>
            <p:spPr bwMode="auto">
              <a:xfrm>
                <a:off x="3003" y="868"/>
                <a:ext cx="2" cy="12"/>
              </a:xfrm>
              <a:custGeom>
                <a:avLst/>
                <a:gdLst>
                  <a:gd name="T0" fmla="*/ 0 w 1"/>
                  <a:gd name="T1" fmla="*/ 0 h 5"/>
                  <a:gd name="T2" fmla="*/ 1 w 1"/>
                  <a:gd name="T3" fmla="*/ 5 h 5"/>
                  <a:gd name="T4" fmla="*/ 0 w 1"/>
                  <a:gd name="T5" fmla="*/ 0 h 5"/>
                </a:gdLst>
                <a:ahLst/>
                <a:cxnLst>
                  <a:cxn ang="0">
                    <a:pos x="T0" y="T1"/>
                  </a:cxn>
                  <a:cxn ang="0">
                    <a:pos x="T2" y="T3"/>
                  </a:cxn>
                  <a:cxn ang="0">
                    <a:pos x="T4" y="T5"/>
                  </a:cxn>
                </a:cxnLst>
                <a:rect l="0" t="0" r="r" b="b"/>
                <a:pathLst>
                  <a:path w="1" h="5">
                    <a:moveTo>
                      <a:pt x="0" y="0"/>
                    </a:moveTo>
                    <a:cubicBezTo>
                      <a:pt x="1" y="2"/>
                      <a:pt x="1" y="3"/>
                      <a:pt x="1" y="5"/>
                    </a:cubicBezTo>
                    <a:cubicBezTo>
                      <a:pt x="0" y="3"/>
                      <a:pt x="1" y="2"/>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0" name="Freeform 36"/>
              <p:cNvSpPr>
                <a:spLocks/>
              </p:cNvSpPr>
              <p:nvPr/>
            </p:nvSpPr>
            <p:spPr bwMode="auto">
              <a:xfrm>
                <a:off x="2521" y="936"/>
                <a:ext cx="2" cy="12"/>
              </a:xfrm>
              <a:custGeom>
                <a:avLst/>
                <a:gdLst>
                  <a:gd name="T0" fmla="*/ 1 w 1"/>
                  <a:gd name="T1" fmla="*/ 0 h 5"/>
                  <a:gd name="T2" fmla="*/ 0 w 1"/>
                  <a:gd name="T3" fmla="*/ 5 h 5"/>
                  <a:gd name="T4" fmla="*/ 1 w 1"/>
                  <a:gd name="T5" fmla="*/ 0 h 5"/>
                </a:gdLst>
                <a:ahLst/>
                <a:cxnLst>
                  <a:cxn ang="0">
                    <a:pos x="T0" y="T1"/>
                  </a:cxn>
                  <a:cxn ang="0">
                    <a:pos x="T2" y="T3"/>
                  </a:cxn>
                  <a:cxn ang="0">
                    <a:pos x="T4" y="T5"/>
                  </a:cxn>
                </a:cxnLst>
                <a:rect l="0" t="0" r="r" b="b"/>
                <a:pathLst>
                  <a:path w="1" h="5">
                    <a:moveTo>
                      <a:pt x="1" y="0"/>
                    </a:moveTo>
                    <a:cubicBezTo>
                      <a:pt x="0" y="2"/>
                      <a:pt x="1" y="3"/>
                      <a:pt x="0" y="5"/>
                    </a:cubicBezTo>
                    <a:cubicBezTo>
                      <a:pt x="0" y="3"/>
                      <a:pt x="0" y="2"/>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1" name="Freeform 37"/>
              <p:cNvSpPr>
                <a:spLocks/>
              </p:cNvSpPr>
              <p:nvPr/>
            </p:nvSpPr>
            <p:spPr bwMode="auto">
              <a:xfrm>
                <a:off x="2049" y="925"/>
                <a:ext cx="12" cy="2"/>
              </a:xfrm>
              <a:custGeom>
                <a:avLst/>
                <a:gdLst>
                  <a:gd name="T0" fmla="*/ 5 w 5"/>
                  <a:gd name="T1" fmla="*/ 0 h 1"/>
                  <a:gd name="T2" fmla="*/ 0 w 5"/>
                  <a:gd name="T3" fmla="*/ 1 h 1"/>
                  <a:gd name="T4" fmla="*/ 5 w 5"/>
                  <a:gd name="T5" fmla="*/ 0 h 1"/>
                </a:gdLst>
                <a:ahLst/>
                <a:cxnLst>
                  <a:cxn ang="0">
                    <a:pos x="T0" y="T1"/>
                  </a:cxn>
                  <a:cxn ang="0">
                    <a:pos x="T2" y="T3"/>
                  </a:cxn>
                  <a:cxn ang="0">
                    <a:pos x="T4" y="T5"/>
                  </a:cxn>
                </a:cxnLst>
                <a:rect l="0" t="0" r="r" b="b"/>
                <a:pathLst>
                  <a:path w="5" h="1">
                    <a:moveTo>
                      <a:pt x="5" y="0"/>
                    </a:moveTo>
                    <a:cubicBezTo>
                      <a:pt x="3" y="1"/>
                      <a:pt x="2" y="1"/>
                      <a:pt x="0" y="1"/>
                    </a:cubicBezTo>
                    <a:cubicBezTo>
                      <a:pt x="2" y="0"/>
                      <a:pt x="3" y="1"/>
                      <a:pt x="5"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2" name="Freeform 38"/>
              <p:cNvSpPr>
                <a:spLocks/>
              </p:cNvSpPr>
              <p:nvPr/>
            </p:nvSpPr>
            <p:spPr bwMode="auto">
              <a:xfrm>
                <a:off x="2214" y="939"/>
                <a:ext cx="0" cy="9"/>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1"/>
                      <a:pt x="0" y="3"/>
                      <a:pt x="0" y="4"/>
                    </a:cubicBez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3" name="Freeform 39"/>
              <p:cNvSpPr>
                <a:spLocks/>
              </p:cNvSpPr>
              <p:nvPr/>
            </p:nvSpPr>
            <p:spPr bwMode="auto">
              <a:xfrm>
                <a:off x="2467" y="870"/>
                <a:ext cx="9" cy="3"/>
              </a:xfrm>
              <a:custGeom>
                <a:avLst/>
                <a:gdLst>
                  <a:gd name="T0" fmla="*/ 0 w 4"/>
                  <a:gd name="T1" fmla="*/ 1 h 1"/>
                  <a:gd name="T2" fmla="*/ 3 w 4"/>
                  <a:gd name="T3" fmla="*/ 1 h 1"/>
                  <a:gd name="T4" fmla="*/ 4 w 4"/>
                  <a:gd name="T5" fmla="*/ 0 h 1"/>
                  <a:gd name="T6" fmla="*/ 3 w 4"/>
                  <a:gd name="T7" fmla="*/ 1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2" y="1"/>
                      <a:pt x="3" y="1"/>
                    </a:cubicBezTo>
                    <a:cubicBezTo>
                      <a:pt x="3" y="1"/>
                      <a:pt x="4" y="1"/>
                      <a:pt x="4" y="0"/>
                    </a:cubicBezTo>
                    <a:cubicBezTo>
                      <a:pt x="4" y="1"/>
                      <a:pt x="4" y="1"/>
                      <a:pt x="3" y="1"/>
                    </a:cubicBezTo>
                    <a:cubicBezTo>
                      <a:pt x="2" y="1"/>
                      <a:pt x="1"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4" name="Freeform 40"/>
              <p:cNvSpPr>
                <a:spLocks/>
              </p:cNvSpPr>
              <p:nvPr/>
            </p:nvSpPr>
            <p:spPr bwMode="auto">
              <a:xfrm>
                <a:off x="2228" y="877"/>
                <a:ext cx="0" cy="12"/>
              </a:xfrm>
              <a:custGeom>
                <a:avLst/>
                <a:gdLst>
                  <a:gd name="T0" fmla="*/ 0 h 5"/>
                  <a:gd name="T1" fmla="*/ 5 h 5"/>
                  <a:gd name="T2" fmla="*/ 0 h 5"/>
                </a:gdLst>
                <a:ahLst/>
                <a:cxnLst>
                  <a:cxn ang="0">
                    <a:pos x="0" y="T0"/>
                  </a:cxn>
                  <a:cxn ang="0">
                    <a:pos x="0" y="T1"/>
                  </a:cxn>
                  <a:cxn ang="0">
                    <a:pos x="0" y="T2"/>
                  </a:cxn>
                </a:cxnLst>
                <a:rect l="0" t="0" r="r" b="b"/>
                <a:pathLst>
                  <a:path h="5">
                    <a:moveTo>
                      <a:pt x="0" y="0"/>
                    </a:moveTo>
                    <a:cubicBezTo>
                      <a:pt x="0" y="2"/>
                      <a:pt x="0" y="3"/>
                      <a:pt x="0" y="5"/>
                    </a:cubicBezTo>
                    <a:cubicBezTo>
                      <a:pt x="0" y="3"/>
                      <a:pt x="0" y="2"/>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5" name="Freeform 41"/>
              <p:cNvSpPr>
                <a:spLocks/>
              </p:cNvSpPr>
              <p:nvPr/>
            </p:nvSpPr>
            <p:spPr bwMode="auto">
              <a:xfrm>
                <a:off x="2790" y="866"/>
                <a:ext cx="0" cy="9"/>
              </a:xfrm>
              <a:custGeom>
                <a:avLst/>
                <a:gdLst>
                  <a:gd name="T0" fmla="*/ 4 h 4"/>
                  <a:gd name="T1" fmla="*/ 0 h 4"/>
                  <a:gd name="T2" fmla="*/ 4 h 4"/>
                </a:gdLst>
                <a:ahLst/>
                <a:cxnLst>
                  <a:cxn ang="0">
                    <a:pos x="0" y="T0"/>
                  </a:cxn>
                  <a:cxn ang="0">
                    <a:pos x="0" y="T1"/>
                  </a:cxn>
                  <a:cxn ang="0">
                    <a:pos x="0" y="T2"/>
                  </a:cxn>
                </a:cxnLst>
                <a:rect l="0" t="0" r="r" b="b"/>
                <a:pathLst>
                  <a:path h="4">
                    <a:moveTo>
                      <a:pt x="0" y="4"/>
                    </a:moveTo>
                    <a:cubicBezTo>
                      <a:pt x="0" y="3"/>
                      <a:pt x="0" y="2"/>
                      <a:pt x="0" y="0"/>
                    </a:cubicBezTo>
                    <a:cubicBezTo>
                      <a:pt x="0" y="2"/>
                      <a:pt x="0" y="3"/>
                      <a:pt x="0" y="4"/>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6" name="Freeform 42"/>
              <p:cNvSpPr>
                <a:spLocks/>
              </p:cNvSpPr>
              <p:nvPr/>
            </p:nvSpPr>
            <p:spPr bwMode="auto">
              <a:xfrm>
                <a:off x="2212" y="988"/>
                <a:ext cx="0" cy="7"/>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7" name="Freeform 43"/>
              <p:cNvSpPr>
                <a:spLocks/>
              </p:cNvSpPr>
              <p:nvPr/>
            </p:nvSpPr>
            <p:spPr bwMode="auto">
              <a:xfrm>
                <a:off x="2523" y="906"/>
                <a:ext cx="0" cy="7"/>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8" name="Freeform 44"/>
              <p:cNvSpPr>
                <a:spLocks/>
              </p:cNvSpPr>
              <p:nvPr/>
            </p:nvSpPr>
            <p:spPr bwMode="auto">
              <a:xfrm>
                <a:off x="2252" y="943"/>
                <a:ext cx="0" cy="10"/>
              </a:xfrm>
              <a:custGeom>
                <a:avLst/>
                <a:gdLst>
                  <a:gd name="T0" fmla="*/ 4 h 4"/>
                  <a:gd name="T1" fmla="*/ 0 h 4"/>
                  <a:gd name="T2" fmla="*/ 4 h 4"/>
                </a:gdLst>
                <a:ahLst/>
                <a:cxnLst>
                  <a:cxn ang="0">
                    <a:pos x="0" y="T0"/>
                  </a:cxn>
                  <a:cxn ang="0">
                    <a:pos x="0" y="T1"/>
                  </a:cxn>
                  <a:cxn ang="0">
                    <a:pos x="0" y="T2"/>
                  </a:cxn>
                </a:cxnLst>
                <a:rect l="0" t="0" r="r" b="b"/>
                <a:pathLst>
                  <a:path h="4">
                    <a:moveTo>
                      <a:pt x="0" y="4"/>
                    </a:moveTo>
                    <a:cubicBezTo>
                      <a:pt x="0" y="3"/>
                      <a:pt x="0" y="2"/>
                      <a:pt x="0" y="0"/>
                    </a:cubicBezTo>
                    <a:cubicBezTo>
                      <a:pt x="0" y="2"/>
                      <a:pt x="0" y="3"/>
                      <a:pt x="0" y="4"/>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9" name="Freeform 45"/>
              <p:cNvSpPr>
                <a:spLocks/>
              </p:cNvSpPr>
              <p:nvPr/>
            </p:nvSpPr>
            <p:spPr bwMode="auto">
              <a:xfrm>
                <a:off x="3204" y="960"/>
                <a:ext cx="2" cy="7"/>
              </a:xfrm>
              <a:custGeom>
                <a:avLst/>
                <a:gdLst>
                  <a:gd name="T0" fmla="*/ 1 w 1"/>
                  <a:gd name="T1" fmla="*/ 0 h 3"/>
                  <a:gd name="T2" fmla="*/ 1 w 1"/>
                  <a:gd name="T3" fmla="*/ 3 h 3"/>
                  <a:gd name="T4" fmla="*/ 1 w 1"/>
                  <a:gd name="T5" fmla="*/ 0 h 3"/>
                </a:gdLst>
                <a:ahLst/>
                <a:cxnLst>
                  <a:cxn ang="0">
                    <a:pos x="T0" y="T1"/>
                  </a:cxn>
                  <a:cxn ang="0">
                    <a:pos x="T2" y="T3"/>
                  </a:cxn>
                  <a:cxn ang="0">
                    <a:pos x="T4" y="T5"/>
                  </a:cxn>
                </a:cxnLst>
                <a:rect l="0" t="0" r="r" b="b"/>
                <a:pathLst>
                  <a:path w="1" h="3">
                    <a:moveTo>
                      <a:pt x="1" y="0"/>
                    </a:moveTo>
                    <a:cubicBezTo>
                      <a:pt x="1" y="1"/>
                      <a:pt x="1" y="2"/>
                      <a:pt x="1" y="3"/>
                    </a:cubicBezTo>
                    <a:cubicBezTo>
                      <a:pt x="0" y="2"/>
                      <a:pt x="1" y="1"/>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0" name="Freeform 46"/>
              <p:cNvSpPr>
                <a:spLocks/>
              </p:cNvSpPr>
              <p:nvPr/>
            </p:nvSpPr>
            <p:spPr bwMode="auto">
              <a:xfrm>
                <a:off x="2764" y="986"/>
                <a:ext cx="3" cy="7"/>
              </a:xfrm>
              <a:custGeom>
                <a:avLst/>
                <a:gdLst>
                  <a:gd name="T0" fmla="*/ 0 w 1"/>
                  <a:gd name="T1" fmla="*/ 3 h 3"/>
                  <a:gd name="T2" fmla="*/ 0 w 1"/>
                  <a:gd name="T3" fmla="*/ 0 h 3"/>
                  <a:gd name="T4" fmla="*/ 0 w 1"/>
                  <a:gd name="T5" fmla="*/ 3 h 3"/>
                </a:gdLst>
                <a:ahLst/>
                <a:cxnLst>
                  <a:cxn ang="0">
                    <a:pos x="T0" y="T1"/>
                  </a:cxn>
                  <a:cxn ang="0">
                    <a:pos x="T2" y="T3"/>
                  </a:cxn>
                  <a:cxn ang="0">
                    <a:pos x="T4" y="T5"/>
                  </a:cxn>
                </a:cxnLst>
                <a:rect l="0" t="0" r="r" b="b"/>
                <a:pathLst>
                  <a:path w="1" h="3">
                    <a:moveTo>
                      <a:pt x="0" y="3"/>
                    </a:moveTo>
                    <a:cubicBezTo>
                      <a:pt x="0" y="2"/>
                      <a:pt x="0" y="1"/>
                      <a:pt x="0" y="0"/>
                    </a:cubicBezTo>
                    <a:cubicBezTo>
                      <a:pt x="0" y="1"/>
                      <a:pt x="1" y="2"/>
                      <a:pt x="0" y="3"/>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1" name="Freeform 47"/>
              <p:cNvSpPr>
                <a:spLocks/>
              </p:cNvSpPr>
              <p:nvPr/>
            </p:nvSpPr>
            <p:spPr bwMode="auto">
              <a:xfrm>
                <a:off x="2223" y="854"/>
                <a:ext cx="8"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1" y="0"/>
                      <a:pt x="2" y="0"/>
                      <a:pt x="3"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2" name="Freeform 48"/>
              <p:cNvSpPr>
                <a:spLocks/>
              </p:cNvSpPr>
              <p:nvPr/>
            </p:nvSpPr>
            <p:spPr bwMode="auto">
              <a:xfrm>
                <a:off x="2164" y="889"/>
                <a:ext cx="0" cy="10"/>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2"/>
                      <a:pt x="0" y="3"/>
                      <a:pt x="0" y="4"/>
                    </a:cubicBezTo>
                    <a:cubicBezTo>
                      <a:pt x="0" y="3"/>
                      <a:pt x="0" y="2"/>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3" name="Freeform 49"/>
              <p:cNvSpPr>
                <a:spLocks/>
              </p:cNvSpPr>
              <p:nvPr/>
            </p:nvSpPr>
            <p:spPr bwMode="auto">
              <a:xfrm>
                <a:off x="2521" y="922"/>
                <a:ext cx="2" cy="7"/>
              </a:xfrm>
              <a:custGeom>
                <a:avLst/>
                <a:gdLst>
                  <a:gd name="T0" fmla="*/ 1 w 1"/>
                  <a:gd name="T1" fmla="*/ 0 h 3"/>
                  <a:gd name="T2" fmla="*/ 1 w 1"/>
                  <a:gd name="T3" fmla="*/ 3 h 3"/>
                  <a:gd name="T4" fmla="*/ 1 w 1"/>
                  <a:gd name="T5" fmla="*/ 0 h 3"/>
                </a:gdLst>
                <a:ahLst/>
                <a:cxnLst>
                  <a:cxn ang="0">
                    <a:pos x="T0" y="T1"/>
                  </a:cxn>
                  <a:cxn ang="0">
                    <a:pos x="T2" y="T3"/>
                  </a:cxn>
                  <a:cxn ang="0">
                    <a:pos x="T4" y="T5"/>
                  </a:cxn>
                </a:cxnLst>
                <a:rect l="0" t="0" r="r" b="b"/>
                <a:pathLst>
                  <a:path w="1" h="3">
                    <a:moveTo>
                      <a:pt x="1" y="0"/>
                    </a:moveTo>
                    <a:cubicBezTo>
                      <a:pt x="1" y="1"/>
                      <a:pt x="1" y="2"/>
                      <a:pt x="1" y="3"/>
                    </a:cubicBezTo>
                    <a:cubicBezTo>
                      <a:pt x="1" y="2"/>
                      <a:pt x="0" y="1"/>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Freeform 50"/>
              <p:cNvSpPr>
                <a:spLocks/>
              </p:cNvSpPr>
              <p:nvPr/>
            </p:nvSpPr>
            <p:spPr bwMode="auto">
              <a:xfrm>
                <a:off x="2767" y="969"/>
                <a:ext cx="0" cy="8"/>
              </a:xfrm>
              <a:custGeom>
                <a:avLst/>
                <a:gdLst>
                  <a:gd name="T0" fmla="*/ 3 h 3"/>
                  <a:gd name="T1" fmla="*/ 0 h 3"/>
                  <a:gd name="T2" fmla="*/ 3 h 3"/>
                </a:gdLst>
                <a:ahLst/>
                <a:cxnLst>
                  <a:cxn ang="0">
                    <a:pos x="0" y="T0"/>
                  </a:cxn>
                  <a:cxn ang="0">
                    <a:pos x="0" y="T1"/>
                  </a:cxn>
                  <a:cxn ang="0">
                    <a:pos x="0" y="T2"/>
                  </a:cxn>
                </a:cxnLst>
                <a:rect l="0" t="0" r="r" b="b"/>
                <a:pathLst>
                  <a:path h="3">
                    <a:moveTo>
                      <a:pt x="0" y="3"/>
                    </a:moveTo>
                    <a:cubicBezTo>
                      <a:pt x="0" y="2"/>
                      <a:pt x="0" y="1"/>
                      <a:pt x="0" y="0"/>
                    </a:cubicBezTo>
                    <a:cubicBezTo>
                      <a:pt x="0" y="1"/>
                      <a:pt x="0" y="2"/>
                      <a:pt x="0" y="3"/>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5" name="Freeform 51"/>
              <p:cNvSpPr>
                <a:spLocks/>
              </p:cNvSpPr>
              <p:nvPr/>
            </p:nvSpPr>
            <p:spPr bwMode="auto">
              <a:xfrm>
                <a:off x="2802" y="894"/>
                <a:ext cx="7"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1" y="0"/>
                      <a:pt x="2" y="0"/>
                      <a:pt x="3"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52"/>
              <p:cNvSpPr>
                <a:spLocks/>
              </p:cNvSpPr>
              <p:nvPr/>
            </p:nvSpPr>
            <p:spPr bwMode="auto">
              <a:xfrm>
                <a:off x="2934" y="929"/>
                <a:ext cx="7"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2"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53"/>
              <p:cNvSpPr>
                <a:spLocks/>
              </p:cNvSpPr>
              <p:nvPr/>
            </p:nvSpPr>
            <p:spPr bwMode="auto">
              <a:xfrm>
                <a:off x="2538" y="1017"/>
                <a:ext cx="0" cy="4"/>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54"/>
              <p:cNvSpPr>
                <a:spLocks/>
              </p:cNvSpPr>
              <p:nvPr/>
            </p:nvSpPr>
            <p:spPr bwMode="auto">
              <a:xfrm>
                <a:off x="2266" y="906"/>
                <a:ext cx="5" cy="2"/>
              </a:xfrm>
              <a:custGeom>
                <a:avLst/>
                <a:gdLst>
                  <a:gd name="T0" fmla="*/ 2 w 2"/>
                  <a:gd name="T1" fmla="*/ 1 h 1"/>
                  <a:gd name="T2" fmla="*/ 0 w 2"/>
                  <a:gd name="T3" fmla="*/ 1 h 1"/>
                  <a:gd name="T4" fmla="*/ 2 w 2"/>
                  <a:gd name="T5" fmla="*/ 1 h 1"/>
                </a:gdLst>
                <a:ahLst/>
                <a:cxnLst>
                  <a:cxn ang="0">
                    <a:pos x="T0" y="T1"/>
                  </a:cxn>
                  <a:cxn ang="0">
                    <a:pos x="T2" y="T3"/>
                  </a:cxn>
                  <a:cxn ang="0">
                    <a:pos x="T4" y="T5"/>
                  </a:cxn>
                </a:cxnLst>
                <a:rect l="0" t="0" r="r" b="b"/>
                <a:pathLst>
                  <a:path w="2" h="1">
                    <a:moveTo>
                      <a:pt x="2" y="1"/>
                    </a:moveTo>
                    <a:cubicBezTo>
                      <a:pt x="0" y="1"/>
                      <a:pt x="0" y="1"/>
                      <a:pt x="0" y="1"/>
                    </a:cubicBezTo>
                    <a:cubicBezTo>
                      <a:pt x="0" y="0"/>
                      <a:pt x="1" y="0"/>
                      <a:pt x="2"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55"/>
              <p:cNvSpPr>
                <a:spLocks/>
              </p:cNvSpPr>
              <p:nvPr/>
            </p:nvSpPr>
            <p:spPr bwMode="auto">
              <a:xfrm>
                <a:off x="2148" y="1014"/>
                <a:ext cx="2" cy="5"/>
              </a:xfrm>
              <a:custGeom>
                <a:avLst/>
                <a:gdLst>
                  <a:gd name="T0" fmla="*/ 0 w 1"/>
                  <a:gd name="T1" fmla="*/ 1 h 2"/>
                  <a:gd name="T2" fmla="*/ 0 w 1"/>
                  <a:gd name="T3" fmla="*/ 2 h 2"/>
                  <a:gd name="T4" fmla="*/ 0 w 1"/>
                  <a:gd name="T5" fmla="*/ 0 h 2"/>
                  <a:gd name="T6" fmla="*/ 0 w 1"/>
                  <a:gd name="T7" fmla="*/ 1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cubicBezTo>
                      <a:pt x="0" y="2"/>
                      <a:pt x="0" y="2"/>
                      <a:pt x="0" y="2"/>
                    </a:cubicBezTo>
                    <a:cubicBezTo>
                      <a:pt x="0" y="1"/>
                      <a:pt x="0" y="0"/>
                      <a:pt x="0" y="0"/>
                    </a:cubicBezTo>
                    <a:cubicBezTo>
                      <a:pt x="0" y="0"/>
                      <a:pt x="0" y="0"/>
                      <a:pt x="0" y="1"/>
                    </a:cubicBezTo>
                    <a:cubicBezTo>
                      <a:pt x="1"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0" name="Freeform 56"/>
              <p:cNvSpPr>
                <a:spLocks/>
              </p:cNvSpPr>
              <p:nvPr/>
            </p:nvSpPr>
            <p:spPr bwMode="auto">
              <a:xfrm>
                <a:off x="2415" y="1002"/>
                <a:ext cx="2" cy="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0"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1" name="Freeform 57"/>
              <p:cNvSpPr>
                <a:spLocks/>
              </p:cNvSpPr>
              <p:nvPr/>
            </p:nvSpPr>
            <p:spPr bwMode="auto">
              <a:xfrm>
                <a:off x="2275" y="953"/>
                <a:ext cx="3" cy="5"/>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0"/>
                      <a:pt x="0" y="0"/>
                    </a:cubicBezTo>
                    <a:cubicBezTo>
                      <a:pt x="1" y="0"/>
                      <a:pt x="1"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2" name="Freeform 58"/>
              <p:cNvSpPr>
                <a:spLocks/>
              </p:cNvSpPr>
              <p:nvPr/>
            </p:nvSpPr>
            <p:spPr bwMode="auto">
              <a:xfrm>
                <a:off x="2531" y="929"/>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3" name="Freeform 59"/>
              <p:cNvSpPr>
                <a:spLocks/>
              </p:cNvSpPr>
              <p:nvPr/>
            </p:nvSpPr>
            <p:spPr bwMode="auto">
              <a:xfrm>
                <a:off x="2035" y="925"/>
                <a:ext cx="4" cy="2"/>
              </a:xfrm>
              <a:custGeom>
                <a:avLst/>
                <a:gdLst>
                  <a:gd name="T0" fmla="*/ 2 w 2"/>
                  <a:gd name="T1" fmla="*/ 1 h 1"/>
                  <a:gd name="T2" fmla="*/ 0 w 2"/>
                  <a:gd name="T3" fmla="*/ 1 h 1"/>
                  <a:gd name="T4" fmla="*/ 2 w 2"/>
                  <a:gd name="T5" fmla="*/ 1 h 1"/>
                </a:gdLst>
                <a:ahLst/>
                <a:cxnLst>
                  <a:cxn ang="0">
                    <a:pos x="T0" y="T1"/>
                  </a:cxn>
                  <a:cxn ang="0">
                    <a:pos x="T2" y="T3"/>
                  </a:cxn>
                  <a:cxn ang="0">
                    <a:pos x="T4" y="T5"/>
                  </a:cxn>
                </a:cxnLst>
                <a:rect l="0" t="0" r="r" b="b"/>
                <a:pathLst>
                  <a:path w="2" h="1">
                    <a:moveTo>
                      <a:pt x="2" y="1"/>
                    </a:moveTo>
                    <a:cubicBezTo>
                      <a:pt x="1" y="1"/>
                      <a:pt x="1" y="1"/>
                      <a:pt x="0" y="1"/>
                    </a:cubicBezTo>
                    <a:cubicBezTo>
                      <a:pt x="1" y="0"/>
                      <a:pt x="1" y="1"/>
                      <a:pt x="2"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4" name="Freeform 60"/>
              <p:cNvSpPr>
                <a:spLocks/>
              </p:cNvSpPr>
              <p:nvPr/>
            </p:nvSpPr>
            <p:spPr bwMode="auto">
              <a:xfrm>
                <a:off x="2925" y="910"/>
                <a:ext cx="2" cy="5"/>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0" y="0"/>
                    </a:cubicBezTo>
                    <a:cubicBezTo>
                      <a:pt x="1"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5" name="Freeform 61"/>
              <p:cNvSpPr>
                <a:spLocks/>
              </p:cNvSpPr>
              <p:nvPr/>
            </p:nvSpPr>
            <p:spPr bwMode="auto">
              <a:xfrm>
                <a:off x="2223" y="962"/>
                <a:ext cx="3" cy="5"/>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0" y="0"/>
                    </a:cubicBezTo>
                    <a:cubicBezTo>
                      <a:pt x="0" y="1"/>
                      <a:pt x="1"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6" name="Freeform 62"/>
              <p:cNvSpPr>
                <a:spLocks/>
              </p:cNvSpPr>
              <p:nvPr/>
            </p:nvSpPr>
            <p:spPr bwMode="auto">
              <a:xfrm>
                <a:off x="2781" y="880"/>
                <a:ext cx="0" cy="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0"/>
                      <a:pt x="0" y="1"/>
                      <a:pt x="0" y="2"/>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7" name="Freeform 63"/>
              <p:cNvSpPr>
                <a:spLocks/>
              </p:cNvSpPr>
              <p:nvPr/>
            </p:nvSpPr>
            <p:spPr bwMode="auto">
              <a:xfrm>
                <a:off x="3152" y="884"/>
                <a:ext cx="7"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2"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8" name="Freeform 64"/>
              <p:cNvSpPr>
                <a:spLocks/>
              </p:cNvSpPr>
              <p:nvPr/>
            </p:nvSpPr>
            <p:spPr bwMode="auto">
              <a:xfrm>
                <a:off x="2212" y="962"/>
                <a:ext cx="2" cy="5"/>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0" y="2"/>
                    </a:cubicBezTo>
                    <a:cubicBezTo>
                      <a:pt x="1" y="1"/>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9" name="Freeform 65"/>
              <p:cNvSpPr>
                <a:spLocks/>
              </p:cNvSpPr>
              <p:nvPr/>
            </p:nvSpPr>
            <p:spPr bwMode="auto">
              <a:xfrm>
                <a:off x="2261" y="917"/>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0" y="0"/>
                      <a:pt x="1" y="0"/>
                      <a:pt x="2"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0" name="Freeform 66"/>
              <p:cNvSpPr>
                <a:spLocks/>
              </p:cNvSpPr>
              <p:nvPr/>
            </p:nvSpPr>
            <p:spPr bwMode="auto">
              <a:xfrm>
                <a:off x="3161" y="920"/>
                <a:ext cx="5" cy="2"/>
              </a:xfrm>
              <a:custGeom>
                <a:avLst/>
                <a:gdLst>
                  <a:gd name="T0" fmla="*/ 0 w 2"/>
                  <a:gd name="T1" fmla="*/ 0 h 1"/>
                  <a:gd name="T2" fmla="*/ 2 w 2"/>
                  <a:gd name="T3" fmla="*/ 0 h 1"/>
                  <a:gd name="T4" fmla="*/ 1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1" y="0"/>
                      <a:pt x="1" y="0"/>
                      <a:pt x="2" y="0"/>
                    </a:cubicBezTo>
                    <a:cubicBezTo>
                      <a:pt x="1" y="0"/>
                      <a:pt x="1" y="1"/>
                      <a:pt x="1" y="1"/>
                    </a:cubicBezTo>
                    <a:cubicBezTo>
                      <a:pt x="1"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1" name="Freeform 67"/>
              <p:cNvSpPr>
                <a:spLocks/>
              </p:cNvSpPr>
              <p:nvPr/>
            </p:nvSpPr>
            <p:spPr bwMode="auto">
              <a:xfrm>
                <a:off x="2278" y="887"/>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0" y="0"/>
                      <a:pt x="1" y="0"/>
                      <a:pt x="2"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2" name="Freeform 68"/>
              <p:cNvSpPr>
                <a:spLocks/>
              </p:cNvSpPr>
              <p:nvPr/>
            </p:nvSpPr>
            <p:spPr bwMode="auto">
              <a:xfrm>
                <a:off x="3012" y="887"/>
                <a:ext cx="3" cy="5"/>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0"/>
                      <a:pt x="0" y="0"/>
                    </a:cubicBezTo>
                    <a:cubicBezTo>
                      <a:pt x="0" y="0"/>
                      <a:pt x="1"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3" name="Freeform 69"/>
              <p:cNvSpPr>
                <a:spLocks/>
              </p:cNvSpPr>
              <p:nvPr/>
            </p:nvSpPr>
            <p:spPr bwMode="auto">
              <a:xfrm>
                <a:off x="2275" y="877"/>
                <a:ext cx="5" cy="3"/>
              </a:xfrm>
              <a:custGeom>
                <a:avLst/>
                <a:gdLst>
                  <a:gd name="T0" fmla="*/ 2 w 2"/>
                  <a:gd name="T1" fmla="*/ 1 h 1"/>
                  <a:gd name="T2" fmla="*/ 0 w 2"/>
                  <a:gd name="T3" fmla="*/ 1 h 1"/>
                  <a:gd name="T4" fmla="*/ 2 w 2"/>
                  <a:gd name="T5" fmla="*/ 1 h 1"/>
                </a:gdLst>
                <a:ahLst/>
                <a:cxnLst>
                  <a:cxn ang="0">
                    <a:pos x="T0" y="T1"/>
                  </a:cxn>
                  <a:cxn ang="0">
                    <a:pos x="T2" y="T3"/>
                  </a:cxn>
                  <a:cxn ang="0">
                    <a:pos x="T4" y="T5"/>
                  </a:cxn>
                </a:cxnLst>
                <a:rect l="0" t="0" r="r" b="b"/>
                <a:pathLst>
                  <a:path w="2" h="1">
                    <a:moveTo>
                      <a:pt x="2" y="1"/>
                    </a:moveTo>
                    <a:cubicBezTo>
                      <a:pt x="1" y="1"/>
                      <a:pt x="0" y="1"/>
                      <a:pt x="0" y="1"/>
                    </a:cubicBezTo>
                    <a:cubicBezTo>
                      <a:pt x="0" y="0"/>
                      <a:pt x="1" y="1"/>
                      <a:pt x="2"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4" name="Freeform 70"/>
              <p:cNvSpPr>
                <a:spLocks/>
              </p:cNvSpPr>
              <p:nvPr/>
            </p:nvSpPr>
            <p:spPr bwMode="auto">
              <a:xfrm>
                <a:off x="3161" y="948"/>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5" name="Freeform 71"/>
              <p:cNvSpPr>
                <a:spLocks/>
              </p:cNvSpPr>
              <p:nvPr/>
            </p:nvSpPr>
            <p:spPr bwMode="auto">
              <a:xfrm>
                <a:off x="2427" y="993"/>
                <a:ext cx="2" cy="5"/>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0"/>
                      <a:pt x="0" y="0"/>
                    </a:cubicBezTo>
                    <a:cubicBezTo>
                      <a:pt x="1" y="0"/>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6" name="Freeform 72"/>
              <p:cNvSpPr>
                <a:spLocks/>
              </p:cNvSpPr>
              <p:nvPr/>
            </p:nvSpPr>
            <p:spPr bwMode="auto">
              <a:xfrm>
                <a:off x="2526" y="1002"/>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0"/>
                      <a:pt x="0" y="1"/>
                      <a:pt x="0" y="2"/>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7" name="Freeform 73"/>
              <p:cNvSpPr>
                <a:spLocks/>
              </p:cNvSpPr>
              <p:nvPr/>
            </p:nvSpPr>
            <p:spPr bwMode="auto">
              <a:xfrm>
                <a:off x="2993" y="908"/>
                <a:ext cx="5"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cubicBezTo>
                      <a:pt x="1" y="0"/>
                      <a:pt x="2" y="0"/>
                      <a:pt x="2"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8" name="Freeform 74"/>
              <p:cNvSpPr>
                <a:spLocks/>
              </p:cNvSpPr>
              <p:nvPr/>
            </p:nvSpPr>
            <p:spPr bwMode="auto">
              <a:xfrm>
                <a:off x="2951" y="913"/>
                <a:ext cx="2" cy="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2"/>
                      <a:pt x="0" y="2"/>
                    </a:cubicBezTo>
                    <a:cubicBezTo>
                      <a:pt x="0" y="2"/>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9" name="Freeform 75"/>
              <p:cNvSpPr>
                <a:spLocks/>
              </p:cNvSpPr>
              <p:nvPr/>
            </p:nvSpPr>
            <p:spPr bwMode="auto">
              <a:xfrm>
                <a:off x="2535" y="877"/>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0" name="Freeform 76"/>
              <p:cNvSpPr>
                <a:spLocks/>
              </p:cNvSpPr>
              <p:nvPr/>
            </p:nvSpPr>
            <p:spPr bwMode="auto">
              <a:xfrm>
                <a:off x="1980" y="934"/>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cubicBezTo>
                      <a:pt x="0" y="2"/>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1" name="Freeform 77"/>
              <p:cNvSpPr>
                <a:spLocks/>
              </p:cNvSpPr>
              <p:nvPr/>
            </p:nvSpPr>
            <p:spPr bwMode="auto">
              <a:xfrm>
                <a:off x="2531" y="920"/>
                <a:ext cx="2" cy="5"/>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0" y="0"/>
                    </a:cubicBezTo>
                    <a:cubicBezTo>
                      <a:pt x="0" y="1"/>
                      <a:pt x="1"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2" name="Freeform 78"/>
              <p:cNvSpPr>
                <a:spLocks/>
              </p:cNvSpPr>
              <p:nvPr/>
            </p:nvSpPr>
            <p:spPr bwMode="auto">
              <a:xfrm>
                <a:off x="2521" y="962"/>
                <a:ext cx="2" cy="5"/>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3" name="Freeform 79"/>
              <p:cNvSpPr>
                <a:spLocks/>
              </p:cNvSpPr>
              <p:nvPr/>
            </p:nvSpPr>
            <p:spPr bwMode="auto">
              <a:xfrm>
                <a:off x="2427" y="941"/>
                <a:ext cx="2" cy="5"/>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2"/>
                      <a:pt x="0" y="1"/>
                      <a:pt x="1" y="0"/>
                    </a:cubicBezTo>
                    <a:cubicBezTo>
                      <a:pt x="1" y="1"/>
                      <a:pt x="1" y="2"/>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4" name="Freeform 80"/>
              <p:cNvSpPr>
                <a:spLocks/>
              </p:cNvSpPr>
              <p:nvPr/>
            </p:nvSpPr>
            <p:spPr bwMode="auto">
              <a:xfrm>
                <a:off x="2427" y="984"/>
                <a:ext cx="0" cy="4"/>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5" name="Freeform 81"/>
              <p:cNvSpPr>
                <a:spLocks/>
              </p:cNvSpPr>
              <p:nvPr/>
            </p:nvSpPr>
            <p:spPr bwMode="auto">
              <a:xfrm>
                <a:off x="2172" y="842"/>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6" name="Freeform 82"/>
              <p:cNvSpPr>
                <a:spLocks/>
              </p:cNvSpPr>
              <p:nvPr/>
            </p:nvSpPr>
            <p:spPr bwMode="auto">
              <a:xfrm>
                <a:off x="2212" y="979"/>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0"/>
                      <a:pt x="0" y="1"/>
                      <a:pt x="0" y="2"/>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7" name="Freeform 83"/>
              <p:cNvSpPr>
                <a:spLocks/>
              </p:cNvSpPr>
              <p:nvPr/>
            </p:nvSpPr>
            <p:spPr bwMode="auto">
              <a:xfrm>
                <a:off x="2963" y="960"/>
                <a:ext cx="4" cy="2"/>
              </a:xfrm>
              <a:custGeom>
                <a:avLst/>
                <a:gdLst>
                  <a:gd name="T0" fmla="*/ 0 w 2"/>
                  <a:gd name="T1" fmla="*/ 0 h 1"/>
                  <a:gd name="T2" fmla="*/ 2 w 2"/>
                  <a:gd name="T3" fmla="*/ 0 h 1"/>
                  <a:gd name="T4" fmla="*/ 0 w 2"/>
                  <a:gd name="T5" fmla="*/ 0 h 1"/>
                </a:gdLst>
                <a:ahLst/>
                <a:cxnLst>
                  <a:cxn ang="0">
                    <a:pos x="T0" y="T1"/>
                  </a:cxn>
                  <a:cxn ang="0">
                    <a:pos x="T2" y="T3"/>
                  </a:cxn>
                  <a:cxn ang="0">
                    <a:pos x="T4" y="T5"/>
                  </a:cxn>
                </a:cxnLst>
                <a:rect l="0" t="0" r="r" b="b"/>
                <a:pathLst>
                  <a:path w="2" h="1">
                    <a:moveTo>
                      <a:pt x="0" y="0"/>
                    </a:moveTo>
                    <a:cubicBezTo>
                      <a:pt x="0" y="0"/>
                      <a:pt x="1" y="0"/>
                      <a:pt x="2" y="0"/>
                    </a:cubicBezTo>
                    <a:cubicBezTo>
                      <a:pt x="1"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8" name="Freeform 84"/>
              <p:cNvSpPr>
                <a:spLocks/>
              </p:cNvSpPr>
              <p:nvPr/>
            </p:nvSpPr>
            <p:spPr bwMode="auto">
              <a:xfrm>
                <a:off x="2760" y="981"/>
                <a:ext cx="2" cy="5"/>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0"/>
                      <a:pt x="1" y="1"/>
                      <a:pt x="0" y="2"/>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9" name="Freeform 85"/>
              <p:cNvSpPr>
                <a:spLocks/>
              </p:cNvSpPr>
              <p:nvPr/>
            </p:nvSpPr>
            <p:spPr bwMode="auto">
              <a:xfrm>
                <a:off x="3156" y="995"/>
                <a:ext cx="3" cy="5"/>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1" y="2"/>
                    </a:cubicBezTo>
                    <a:cubicBezTo>
                      <a:pt x="0" y="1"/>
                      <a:pt x="1"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0" name="Freeform 86"/>
              <p:cNvSpPr>
                <a:spLocks/>
              </p:cNvSpPr>
              <p:nvPr/>
            </p:nvSpPr>
            <p:spPr bwMode="auto">
              <a:xfrm>
                <a:off x="3199" y="849"/>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0" y="0"/>
                      <a:pt x="1" y="0"/>
                      <a:pt x="2"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1" name="Freeform 87"/>
              <p:cNvSpPr>
                <a:spLocks/>
              </p:cNvSpPr>
              <p:nvPr/>
            </p:nvSpPr>
            <p:spPr bwMode="auto">
              <a:xfrm>
                <a:off x="2705" y="958"/>
                <a:ext cx="3"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0" y="1"/>
                      <a:pt x="1" y="0"/>
                      <a:pt x="1" y="0"/>
                    </a:cubicBezTo>
                    <a:cubicBezTo>
                      <a:pt x="1" y="0"/>
                      <a:pt x="1" y="1"/>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2" name="Freeform 88"/>
              <p:cNvSpPr>
                <a:spLocks/>
              </p:cNvSpPr>
              <p:nvPr/>
            </p:nvSpPr>
            <p:spPr bwMode="auto">
              <a:xfrm>
                <a:off x="2223" y="972"/>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3" name="Freeform 89"/>
              <p:cNvSpPr>
                <a:spLocks/>
              </p:cNvSpPr>
              <p:nvPr/>
            </p:nvSpPr>
            <p:spPr bwMode="auto">
              <a:xfrm>
                <a:off x="2025" y="927"/>
                <a:ext cx="5"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cubicBezTo>
                      <a:pt x="1" y="0"/>
                      <a:pt x="1" y="0"/>
                      <a:pt x="2"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4" name="Freeform 90"/>
              <p:cNvSpPr>
                <a:spLocks/>
              </p:cNvSpPr>
              <p:nvPr/>
            </p:nvSpPr>
            <p:spPr bwMode="auto">
              <a:xfrm>
                <a:off x="2212" y="972"/>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5" name="Freeform 91"/>
              <p:cNvSpPr>
                <a:spLocks/>
              </p:cNvSpPr>
              <p:nvPr/>
            </p:nvSpPr>
            <p:spPr bwMode="auto">
              <a:xfrm>
                <a:off x="2245" y="936"/>
                <a:ext cx="2" cy="3"/>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1" y="1"/>
                      <a:pt x="0" y="1"/>
                      <a:pt x="0" y="1"/>
                    </a:cubicBezTo>
                    <a:cubicBezTo>
                      <a:pt x="0" y="0"/>
                      <a:pt x="1" y="0"/>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6" name="Freeform 92"/>
              <p:cNvSpPr>
                <a:spLocks/>
              </p:cNvSpPr>
              <p:nvPr/>
            </p:nvSpPr>
            <p:spPr bwMode="auto">
              <a:xfrm>
                <a:off x="2927" y="936"/>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7" name="Freeform 93"/>
              <p:cNvSpPr>
                <a:spLocks/>
              </p:cNvSpPr>
              <p:nvPr/>
            </p:nvSpPr>
            <p:spPr bwMode="auto">
              <a:xfrm>
                <a:off x="2788" y="892"/>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Freeform 94"/>
              <p:cNvSpPr>
                <a:spLocks/>
              </p:cNvSpPr>
              <p:nvPr/>
            </p:nvSpPr>
            <p:spPr bwMode="auto">
              <a:xfrm>
                <a:off x="2174" y="889"/>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9" name="Freeform 95"/>
              <p:cNvSpPr>
                <a:spLocks/>
              </p:cNvSpPr>
              <p:nvPr/>
            </p:nvSpPr>
            <p:spPr bwMode="auto">
              <a:xfrm>
                <a:off x="2214" y="1000"/>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0" name="Freeform 96"/>
              <p:cNvSpPr>
                <a:spLocks/>
              </p:cNvSpPr>
              <p:nvPr/>
            </p:nvSpPr>
            <p:spPr bwMode="auto">
              <a:xfrm>
                <a:off x="2535" y="870"/>
                <a:ext cx="3" cy="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1" y="0"/>
                    </a:cubicBezTo>
                    <a:cubicBezTo>
                      <a:pt x="1" y="1"/>
                      <a:pt x="1" y="1"/>
                      <a:pt x="0"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1" name="Freeform 97"/>
              <p:cNvSpPr>
                <a:spLocks/>
              </p:cNvSpPr>
              <p:nvPr/>
            </p:nvSpPr>
            <p:spPr bwMode="auto">
              <a:xfrm>
                <a:off x="1992" y="993"/>
                <a:ext cx="0" cy="5"/>
              </a:xfrm>
              <a:custGeom>
                <a:avLst/>
                <a:gdLst>
                  <a:gd name="T0" fmla="*/ 0 h 2"/>
                  <a:gd name="T1" fmla="*/ 2 h 2"/>
                  <a:gd name="T2" fmla="*/ 1 h 2"/>
                  <a:gd name="T3" fmla="*/ 0 h 2"/>
                </a:gdLst>
                <a:ahLst/>
                <a:cxnLst>
                  <a:cxn ang="0">
                    <a:pos x="0" y="T0"/>
                  </a:cxn>
                  <a:cxn ang="0">
                    <a:pos x="0" y="T1"/>
                  </a:cxn>
                  <a:cxn ang="0">
                    <a:pos x="0" y="T2"/>
                  </a:cxn>
                  <a:cxn ang="0">
                    <a:pos x="0" y="T3"/>
                  </a:cxn>
                </a:cxnLst>
                <a:rect l="0" t="0" r="r" b="b"/>
                <a:pathLst>
                  <a:path h="2">
                    <a:moveTo>
                      <a:pt x="0" y="0"/>
                    </a:moveTo>
                    <a:cubicBezTo>
                      <a:pt x="0" y="0"/>
                      <a:pt x="0" y="1"/>
                      <a:pt x="0" y="2"/>
                    </a:cubicBezTo>
                    <a:cubicBezTo>
                      <a:pt x="0" y="1"/>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2" name="Freeform 98"/>
              <p:cNvSpPr>
                <a:spLocks/>
              </p:cNvSpPr>
              <p:nvPr/>
            </p:nvSpPr>
            <p:spPr bwMode="auto">
              <a:xfrm>
                <a:off x="3159" y="1002"/>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2"/>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3" name="Freeform 99"/>
              <p:cNvSpPr>
                <a:spLocks/>
              </p:cNvSpPr>
              <p:nvPr/>
            </p:nvSpPr>
            <p:spPr bwMode="auto">
              <a:xfrm>
                <a:off x="1933" y="856"/>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4" name="Freeform 100"/>
              <p:cNvSpPr>
                <a:spLocks/>
              </p:cNvSpPr>
              <p:nvPr/>
            </p:nvSpPr>
            <p:spPr bwMode="auto">
              <a:xfrm>
                <a:off x="2223" y="849"/>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5" name="Freeform 101"/>
              <p:cNvSpPr>
                <a:spLocks/>
              </p:cNvSpPr>
              <p:nvPr/>
            </p:nvSpPr>
            <p:spPr bwMode="auto">
              <a:xfrm>
                <a:off x="3147" y="847"/>
                <a:ext cx="5"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1" y="1"/>
                      <a:pt x="1" y="1"/>
                      <a:pt x="0" y="1"/>
                    </a:cubicBezTo>
                    <a:cubicBezTo>
                      <a:pt x="1" y="0"/>
                      <a:pt x="1" y="0"/>
                      <a:pt x="2"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6" name="Freeform 102"/>
              <p:cNvSpPr>
                <a:spLocks/>
              </p:cNvSpPr>
              <p:nvPr/>
            </p:nvSpPr>
            <p:spPr bwMode="auto">
              <a:xfrm>
                <a:off x="2915" y="908"/>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7" name="Freeform 103"/>
              <p:cNvSpPr>
                <a:spLocks/>
              </p:cNvSpPr>
              <p:nvPr/>
            </p:nvSpPr>
            <p:spPr bwMode="auto">
              <a:xfrm>
                <a:off x="2646" y="920"/>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2"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8" name="Freeform 104"/>
              <p:cNvSpPr>
                <a:spLocks/>
              </p:cNvSpPr>
              <p:nvPr/>
            </p:nvSpPr>
            <p:spPr bwMode="auto">
              <a:xfrm>
                <a:off x="2531" y="913"/>
                <a:ext cx="2" cy="4"/>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cubicBezTo>
                      <a:pt x="1" y="1"/>
                      <a:pt x="1"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9" name="Freeform 105"/>
              <p:cNvSpPr>
                <a:spLocks/>
              </p:cNvSpPr>
              <p:nvPr/>
            </p:nvSpPr>
            <p:spPr bwMode="auto">
              <a:xfrm>
                <a:off x="2221" y="986"/>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1" y="0"/>
                    </a:cubicBezTo>
                    <a:cubicBezTo>
                      <a:pt x="1" y="0"/>
                      <a:pt x="1" y="1"/>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0" name="Freeform 106"/>
              <p:cNvSpPr>
                <a:spLocks/>
              </p:cNvSpPr>
              <p:nvPr/>
            </p:nvSpPr>
            <p:spPr bwMode="auto">
              <a:xfrm>
                <a:off x="3215" y="847"/>
                <a:ext cx="5" cy="2"/>
              </a:xfrm>
              <a:custGeom>
                <a:avLst/>
                <a:gdLst>
                  <a:gd name="T0" fmla="*/ 0 w 2"/>
                  <a:gd name="T1" fmla="*/ 0 h 1"/>
                  <a:gd name="T2" fmla="*/ 2 w 2"/>
                  <a:gd name="T3" fmla="*/ 0 h 1"/>
                  <a:gd name="T4" fmla="*/ 0 w 2"/>
                  <a:gd name="T5" fmla="*/ 0 h 1"/>
                </a:gdLst>
                <a:ahLst/>
                <a:cxnLst>
                  <a:cxn ang="0">
                    <a:pos x="T0" y="T1"/>
                  </a:cxn>
                  <a:cxn ang="0">
                    <a:pos x="T2" y="T3"/>
                  </a:cxn>
                  <a:cxn ang="0">
                    <a:pos x="T4" y="T5"/>
                  </a:cxn>
                </a:cxnLst>
                <a:rect l="0" t="0" r="r" b="b"/>
                <a:pathLst>
                  <a:path w="2" h="1">
                    <a:moveTo>
                      <a:pt x="0" y="0"/>
                    </a:moveTo>
                    <a:cubicBezTo>
                      <a:pt x="1" y="0"/>
                      <a:pt x="1" y="0"/>
                      <a:pt x="2" y="0"/>
                    </a:cubicBezTo>
                    <a:cubicBezTo>
                      <a:pt x="1" y="1"/>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1" name="Freeform 107"/>
              <p:cNvSpPr>
                <a:spLocks/>
              </p:cNvSpPr>
              <p:nvPr/>
            </p:nvSpPr>
            <p:spPr bwMode="auto">
              <a:xfrm>
                <a:off x="2651" y="910"/>
                <a:ext cx="5"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1" y="0"/>
                      <a:pt x="0" y="0"/>
                    </a:cubicBezTo>
                    <a:cubicBezTo>
                      <a:pt x="1" y="0"/>
                      <a:pt x="1" y="0"/>
                      <a:pt x="2"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2" name="Freeform 108"/>
              <p:cNvSpPr>
                <a:spLocks/>
              </p:cNvSpPr>
              <p:nvPr/>
            </p:nvSpPr>
            <p:spPr bwMode="auto">
              <a:xfrm>
                <a:off x="3034" y="965"/>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3" name="Freeform 109"/>
              <p:cNvSpPr>
                <a:spLocks/>
              </p:cNvSpPr>
              <p:nvPr/>
            </p:nvSpPr>
            <p:spPr bwMode="auto">
              <a:xfrm>
                <a:off x="2157" y="965"/>
                <a:ext cx="3"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4" name="Freeform 110"/>
              <p:cNvSpPr>
                <a:spLocks/>
              </p:cNvSpPr>
              <p:nvPr/>
            </p:nvSpPr>
            <p:spPr bwMode="auto">
              <a:xfrm>
                <a:off x="2169" y="943"/>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5" name="Freeform 111"/>
              <p:cNvSpPr>
                <a:spLocks/>
              </p:cNvSpPr>
              <p:nvPr/>
            </p:nvSpPr>
            <p:spPr bwMode="auto">
              <a:xfrm>
                <a:off x="2268" y="943"/>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6" name="Freeform 112"/>
              <p:cNvSpPr>
                <a:spLocks/>
              </p:cNvSpPr>
              <p:nvPr/>
            </p:nvSpPr>
            <p:spPr bwMode="auto">
              <a:xfrm>
                <a:off x="2431" y="887"/>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7" name="Freeform 113"/>
              <p:cNvSpPr>
                <a:spLocks/>
              </p:cNvSpPr>
              <p:nvPr/>
            </p:nvSpPr>
            <p:spPr bwMode="auto">
              <a:xfrm>
                <a:off x="2705" y="946"/>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8" name="Freeform 114"/>
              <p:cNvSpPr>
                <a:spLocks/>
              </p:cNvSpPr>
              <p:nvPr/>
            </p:nvSpPr>
            <p:spPr bwMode="auto">
              <a:xfrm>
                <a:off x="2160" y="946"/>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9" name="Freeform 115"/>
              <p:cNvSpPr>
                <a:spLocks/>
              </p:cNvSpPr>
              <p:nvPr/>
            </p:nvSpPr>
            <p:spPr bwMode="auto">
              <a:xfrm>
                <a:off x="2403" y="882"/>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0"/>
                      <a:pt x="1" y="0"/>
                      <a:pt x="1" y="0"/>
                    </a:cubicBezTo>
                    <a:cubicBezTo>
                      <a:pt x="1" y="1"/>
                      <a:pt x="1"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0" name="Freeform 116"/>
              <p:cNvSpPr>
                <a:spLocks/>
              </p:cNvSpPr>
              <p:nvPr/>
            </p:nvSpPr>
            <p:spPr bwMode="auto">
              <a:xfrm>
                <a:off x="2642" y="977"/>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1" name="Freeform 117"/>
              <p:cNvSpPr>
                <a:spLocks/>
              </p:cNvSpPr>
              <p:nvPr/>
            </p:nvSpPr>
            <p:spPr bwMode="auto">
              <a:xfrm>
                <a:off x="2148" y="101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1"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2" name="Freeform 118"/>
              <p:cNvSpPr>
                <a:spLocks/>
              </p:cNvSpPr>
              <p:nvPr/>
            </p:nvSpPr>
            <p:spPr bwMode="auto">
              <a:xfrm>
                <a:off x="2705" y="951"/>
                <a:ext cx="3"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1"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3" name="Freeform 119"/>
              <p:cNvSpPr>
                <a:spLocks/>
              </p:cNvSpPr>
              <p:nvPr/>
            </p:nvSpPr>
            <p:spPr bwMode="auto">
              <a:xfrm>
                <a:off x="2174" y="870"/>
                <a:ext cx="2" cy="5"/>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0" y="0"/>
                    </a:cubicBezTo>
                    <a:cubicBezTo>
                      <a:pt x="0" y="1"/>
                      <a:pt x="1"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4" name="Freeform 120"/>
              <p:cNvSpPr>
                <a:spLocks/>
              </p:cNvSpPr>
              <p:nvPr/>
            </p:nvSpPr>
            <p:spPr bwMode="auto">
              <a:xfrm>
                <a:off x="2164" y="870"/>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5" name="Freeform 121"/>
              <p:cNvSpPr>
                <a:spLocks/>
              </p:cNvSpPr>
              <p:nvPr/>
            </p:nvSpPr>
            <p:spPr bwMode="auto">
              <a:xfrm>
                <a:off x="2160" y="95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6" name="Freeform 122"/>
              <p:cNvSpPr>
                <a:spLocks/>
              </p:cNvSpPr>
              <p:nvPr/>
            </p:nvSpPr>
            <p:spPr bwMode="auto">
              <a:xfrm>
                <a:off x="2535" y="1007"/>
                <a:ext cx="3"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1" y="0"/>
                      <a:pt x="1" y="1"/>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7" name="Freeform 123"/>
              <p:cNvSpPr>
                <a:spLocks/>
              </p:cNvSpPr>
              <p:nvPr/>
            </p:nvSpPr>
            <p:spPr bwMode="auto">
              <a:xfrm>
                <a:off x="2531" y="960"/>
                <a:ext cx="2"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1"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8" name="Freeform 124"/>
              <p:cNvSpPr>
                <a:spLocks/>
              </p:cNvSpPr>
              <p:nvPr/>
            </p:nvSpPr>
            <p:spPr bwMode="auto">
              <a:xfrm>
                <a:off x="2637" y="920"/>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9" name="Freeform 125"/>
              <p:cNvSpPr>
                <a:spLocks/>
              </p:cNvSpPr>
              <p:nvPr/>
            </p:nvSpPr>
            <p:spPr bwMode="auto">
              <a:xfrm>
                <a:off x="2162" y="915"/>
                <a:ext cx="2" cy="5"/>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0" name="Freeform 126"/>
              <p:cNvSpPr>
                <a:spLocks/>
              </p:cNvSpPr>
              <p:nvPr/>
            </p:nvSpPr>
            <p:spPr bwMode="auto">
              <a:xfrm>
                <a:off x="3156" y="981"/>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1" name="Freeform 127"/>
              <p:cNvSpPr>
                <a:spLocks/>
              </p:cNvSpPr>
              <p:nvPr/>
            </p:nvSpPr>
            <p:spPr bwMode="auto">
              <a:xfrm>
                <a:off x="2162" y="910"/>
                <a:ext cx="2" cy="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2" name="Freeform 128"/>
              <p:cNvSpPr>
                <a:spLocks/>
              </p:cNvSpPr>
              <p:nvPr/>
            </p:nvSpPr>
            <p:spPr bwMode="auto">
              <a:xfrm>
                <a:off x="2762" y="908"/>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0"/>
                      <a:pt x="1" y="0"/>
                      <a:pt x="1" y="0"/>
                    </a:cubicBezTo>
                    <a:cubicBezTo>
                      <a:pt x="1" y="1"/>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3" name="Freeform 129"/>
              <p:cNvSpPr>
                <a:spLocks/>
              </p:cNvSpPr>
              <p:nvPr/>
            </p:nvSpPr>
            <p:spPr bwMode="auto">
              <a:xfrm>
                <a:off x="2162" y="927"/>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4" name="Freeform 130"/>
              <p:cNvSpPr>
                <a:spLocks/>
              </p:cNvSpPr>
              <p:nvPr/>
            </p:nvSpPr>
            <p:spPr bwMode="auto">
              <a:xfrm>
                <a:off x="3119" y="988"/>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5" name="Freeform 131"/>
              <p:cNvSpPr>
                <a:spLocks/>
              </p:cNvSpPr>
              <p:nvPr/>
            </p:nvSpPr>
            <p:spPr bwMode="auto">
              <a:xfrm>
                <a:off x="3156" y="988"/>
                <a:ext cx="3" cy="3"/>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1"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6" name="Freeform 132"/>
              <p:cNvSpPr>
                <a:spLocks/>
              </p:cNvSpPr>
              <p:nvPr/>
            </p:nvSpPr>
            <p:spPr bwMode="auto">
              <a:xfrm>
                <a:off x="2800" y="903"/>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7" name="Freeform 133"/>
              <p:cNvSpPr>
                <a:spLocks/>
              </p:cNvSpPr>
              <p:nvPr/>
            </p:nvSpPr>
            <p:spPr bwMode="auto">
              <a:xfrm>
                <a:off x="2897" y="932"/>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8" name="Freeform 134"/>
              <p:cNvSpPr>
                <a:spLocks/>
              </p:cNvSpPr>
              <p:nvPr/>
            </p:nvSpPr>
            <p:spPr bwMode="auto">
              <a:xfrm>
                <a:off x="2160" y="934"/>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1" y="1"/>
                    </a:cubicBezTo>
                    <a:cubicBezTo>
                      <a:pt x="1" y="1"/>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9" name="Freeform 135"/>
              <p:cNvSpPr>
                <a:spLocks/>
              </p:cNvSpPr>
              <p:nvPr/>
            </p:nvSpPr>
            <p:spPr bwMode="auto">
              <a:xfrm>
                <a:off x="2226" y="901"/>
                <a:ext cx="2" cy="5"/>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0" name="Freeform 136"/>
              <p:cNvSpPr>
                <a:spLocks/>
              </p:cNvSpPr>
              <p:nvPr/>
            </p:nvSpPr>
            <p:spPr bwMode="auto">
              <a:xfrm>
                <a:off x="2533" y="901"/>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1" name="Freeform 137"/>
              <p:cNvSpPr>
                <a:spLocks/>
              </p:cNvSpPr>
              <p:nvPr/>
            </p:nvSpPr>
            <p:spPr bwMode="auto">
              <a:xfrm>
                <a:off x="3003" y="892"/>
                <a:ext cx="2" cy="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cubicBezTo>
                      <a:pt x="0" y="1"/>
                      <a:pt x="0" y="1"/>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2" name="Freeform 138"/>
              <p:cNvSpPr>
                <a:spLocks/>
              </p:cNvSpPr>
              <p:nvPr/>
            </p:nvSpPr>
            <p:spPr bwMode="auto">
              <a:xfrm>
                <a:off x="2275" y="941"/>
                <a:ext cx="3"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0" y="0"/>
                      <a:pt x="1"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3" name="Freeform 139"/>
              <p:cNvSpPr>
                <a:spLocks/>
              </p:cNvSpPr>
              <p:nvPr/>
            </p:nvSpPr>
            <p:spPr bwMode="auto">
              <a:xfrm>
                <a:off x="2918" y="894"/>
                <a:ext cx="5"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1" y="0"/>
                      <a:pt x="0" y="0"/>
                    </a:cubicBezTo>
                    <a:cubicBezTo>
                      <a:pt x="1" y="0"/>
                      <a:pt x="1" y="0"/>
                      <a:pt x="2"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4" name="Freeform 140"/>
              <p:cNvSpPr>
                <a:spLocks/>
              </p:cNvSpPr>
              <p:nvPr/>
            </p:nvSpPr>
            <p:spPr bwMode="auto">
              <a:xfrm>
                <a:off x="3166" y="97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5" name="Freeform 141"/>
              <p:cNvSpPr>
                <a:spLocks/>
              </p:cNvSpPr>
              <p:nvPr/>
            </p:nvSpPr>
            <p:spPr bwMode="auto">
              <a:xfrm>
                <a:off x="2705" y="93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6" name="Freeform 142"/>
              <p:cNvSpPr>
                <a:spLocks/>
              </p:cNvSpPr>
              <p:nvPr/>
            </p:nvSpPr>
            <p:spPr bwMode="auto">
              <a:xfrm>
                <a:off x="2169" y="936"/>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7" name="Freeform 143"/>
              <p:cNvSpPr>
                <a:spLocks/>
              </p:cNvSpPr>
              <p:nvPr/>
            </p:nvSpPr>
            <p:spPr bwMode="auto">
              <a:xfrm>
                <a:off x="2526" y="993"/>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8" name="Freeform 144"/>
              <p:cNvSpPr>
                <a:spLocks/>
              </p:cNvSpPr>
              <p:nvPr/>
            </p:nvSpPr>
            <p:spPr bwMode="auto">
              <a:xfrm>
                <a:off x="3204" y="993"/>
                <a:ext cx="2" cy="5"/>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1" y="2"/>
                    </a:cubicBezTo>
                    <a:cubicBezTo>
                      <a:pt x="1" y="1"/>
                      <a:pt x="0" y="1"/>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9" name="Freeform 145"/>
              <p:cNvSpPr>
                <a:spLocks/>
              </p:cNvSpPr>
              <p:nvPr/>
            </p:nvSpPr>
            <p:spPr bwMode="auto">
              <a:xfrm>
                <a:off x="3156" y="977"/>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0" name="Freeform 146"/>
              <p:cNvSpPr>
                <a:spLocks/>
              </p:cNvSpPr>
              <p:nvPr/>
            </p:nvSpPr>
            <p:spPr bwMode="auto">
              <a:xfrm>
                <a:off x="2146" y="10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1" name="Freeform 147"/>
              <p:cNvSpPr>
                <a:spLocks/>
              </p:cNvSpPr>
              <p:nvPr/>
            </p:nvSpPr>
            <p:spPr bwMode="auto">
              <a:xfrm>
                <a:off x="2157" y="974"/>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2" name="Freeform 148"/>
              <p:cNvSpPr>
                <a:spLocks/>
              </p:cNvSpPr>
              <p:nvPr/>
            </p:nvSpPr>
            <p:spPr bwMode="auto">
              <a:xfrm>
                <a:off x="2197" y="1021"/>
                <a:ext cx="0" cy="3"/>
              </a:xfrm>
              <a:custGeom>
                <a:avLst/>
                <a:gdLst>
                  <a:gd name="T0" fmla="*/ 1 h 1"/>
                  <a:gd name="T1" fmla="*/ 1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1"/>
                    </a:cubicBezTo>
                    <a:cubicBezTo>
                      <a:pt x="0" y="0"/>
                      <a:pt x="0" y="1"/>
                      <a:pt x="0"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3" name="Freeform 149"/>
              <p:cNvSpPr>
                <a:spLocks/>
              </p:cNvSpPr>
              <p:nvPr/>
            </p:nvSpPr>
            <p:spPr bwMode="auto">
              <a:xfrm>
                <a:off x="2533" y="981"/>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4" name="Freeform 150"/>
              <p:cNvSpPr>
                <a:spLocks/>
              </p:cNvSpPr>
              <p:nvPr/>
            </p:nvSpPr>
            <p:spPr bwMode="auto">
              <a:xfrm>
                <a:off x="2535" y="1002"/>
                <a:ext cx="3" cy="3"/>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0"/>
                      <a:pt x="0" y="0"/>
                      <a:pt x="0" y="0"/>
                    </a:cubicBezTo>
                    <a:cubicBezTo>
                      <a:pt x="1" y="0"/>
                      <a:pt x="0" y="0"/>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5" name="Freeform 151"/>
              <p:cNvSpPr>
                <a:spLocks/>
              </p:cNvSpPr>
              <p:nvPr/>
            </p:nvSpPr>
            <p:spPr bwMode="auto">
              <a:xfrm>
                <a:off x="2760" y="977"/>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6" name="Freeform 152"/>
              <p:cNvSpPr>
                <a:spLocks/>
              </p:cNvSpPr>
              <p:nvPr/>
            </p:nvSpPr>
            <p:spPr bwMode="auto">
              <a:xfrm>
                <a:off x="2939" y="1014"/>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7" name="Freeform 153"/>
              <p:cNvSpPr>
                <a:spLocks/>
              </p:cNvSpPr>
              <p:nvPr/>
            </p:nvSpPr>
            <p:spPr bwMode="auto">
              <a:xfrm>
                <a:off x="2531" y="967"/>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1" y="0"/>
                      <a:pt x="1" y="0"/>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8" name="Freeform 154"/>
              <p:cNvSpPr>
                <a:spLocks/>
              </p:cNvSpPr>
              <p:nvPr/>
            </p:nvSpPr>
            <p:spPr bwMode="auto">
              <a:xfrm>
                <a:off x="2427" y="967"/>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9" name="Freeform 155"/>
              <p:cNvSpPr>
                <a:spLocks/>
              </p:cNvSpPr>
              <p:nvPr/>
            </p:nvSpPr>
            <p:spPr bwMode="auto">
              <a:xfrm>
                <a:off x="2223" y="979"/>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0" name="Freeform 156"/>
              <p:cNvSpPr>
                <a:spLocks/>
              </p:cNvSpPr>
              <p:nvPr/>
            </p:nvSpPr>
            <p:spPr bwMode="auto">
              <a:xfrm>
                <a:off x="2523" y="979"/>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1" name="Freeform 157"/>
              <p:cNvSpPr>
                <a:spLocks/>
              </p:cNvSpPr>
              <p:nvPr/>
            </p:nvSpPr>
            <p:spPr bwMode="auto">
              <a:xfrm>
                <a:off x="3204" y="1007"/>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2" name="Freeform 158"/>
              <p:cNvSpPr>
                <a:spLocks/>
              </p:cNvSpPr>
              <p:nvPr/>
            </p:nvSpPr>
            <p:spPr bwMode="auto">
              <a:xfrm>
                <a:off x="2523" y="988"/>
                <a:ext cx="3" cy="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3" name="Freeform 159"/>
              <p:cNvSpPr>
                <a:spLocks/>
              </p:cNvSpPr>
              <p:nvPr/>
            </p:nvSpPr>
            <p:spPr bwMode="auto">
              <a:xfrm>
                <a:off x="2521" y="969"/>
                <a:ext cx="2" cy="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1" y="1"/>
                    </a:cubicBezTo>
                    <a:cubicBezTo>
                      <a:pt x="0" y="1"/>
                      <a:pt x="1" y="1"/>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4" name="Freeform 160"/>
              <p:cNvSpPr>
                <a:spLocks/>
              </p:cNvSpPr>
              <p:nvPr/>
            </p:nvSpPr>
            <p:spPr bwMode="auto">
              <a:xfrm>
                <a:off x="2167" y="969"/>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5" name="Freeform 161"/>
              <p:cNvSpPr>
                <a:spLocks/>
              </p:cNvSpPr>
              <p:nvPr/>
            </p:nvSpPr>
            <p:spPr bwMode="auto">
              <a:xfrm>
                <a:off x="2658" y="91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6" name="Freeform 162"/>
              <p:cNvSpPr>
                <a:spLocks/>
              </p:cNvSpPr>
              <p:nvPr/>
            </p:nvSpPr>
            <p:spPr bwMode="auto">
              <a:xfrm>
                <a:off x="2611" y="910"/>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7" name="Freeform 163"/>
              <p:cNvSpPr>
                <a:spLocks/>
              </p:cNvSpPr>
              <p:nvPr/>
            </p:nvSpPr>
            <p:spPr bwMode="auto">
              <a:xfrm>
                <a:off x="2533" y="906"/>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8" name="Freeform 164"/>
              <p:cNvSpPr>
                <a:spLocks/>
              </p:cNvSpPr>
              <p:nvPr/>
            </p:nvSpPr>
            <p:spPr bwMode="auto">
              <a:xfrm>
                <a:off x="2618" y="90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9" name="Freeform 165"/>
              <p:cNvSpPr>
                <a:spLocks/>
              </p:cNvSpPr>
              <p:nvPr/>
            </p:nvSpPr>
            <p:spPr bwMode="auto">
              <a:xfrm>
                <a:off x="2176" y="906"/>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0" name="Freeform 166"/>
              <p:cNvSpPr>
                <a:spLocks/>
              </p:cNvSpPr>
              <p:nvPr/>
            </p:nvSpPr>
            <p:spPr bwMode="auto">
              <a:xfrm>
                <a:off x="2164" y="903"/>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1" name="Freeform 167"/>
              <p:cNvSpPr>
                <a:spLocks/>
              </p:cNvSpPr>
              <p:nvPr/>
            </p:nvSpPr>
            <p:spPr bwMode="auto">
              <a:xfrm>
                <a:off x="2762" y="90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2" name="Freeform 168"/>
              <p:cNvSpPr>
                <a:spLocks/>
              </p:cNvSpPr>
              <p:nvPr/>
            </p:nvSpPr>
            <p:spPr bwMode="auto">
              <a:xfrm>
                <a:off x="2486" y="899"/>
                <a:ext cx="2" cy="2"/>
              </a:xfrm>
              <a:custGeom>
                <a:avLst/>
                <a:gdLst>
                  <a:gd name="T0" fmla="*/ 1 w 1"/>
                  <a:gd name="T1" fmla="*/ 1 h 1"/>
                  <a:gd name="T2" fmla="*/ 0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0"/>
                      <a:pt x="0" y="0"/>
                    </a:cubicBezTo>
                    <a:cubicBezTo>
                      <a:pt x="1" y="0"/>
                      <a:pt x="1" y="0"/>
                      <a:pt x="1" y="0"/>
                    </a:cubicBezTo>
                    <a:cubicBezTo>
                      <a:pt x="1" y="1"/>
                      <a:pt x="1" y="1"/>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3" name="Freeform 169"/>
              <p:cNvSpPr>
                <a:spLocks/>
              </p:cNvSpPr>
              <p:nvPr/>
            </p:nvSpPr>
            <p:spPr bwMode="auto">
              <a:xfrm>
                <a:off x="1987" y="899"/>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4" name="Freeform 170"/>
              <p:cNvSpPr>
                <a:spLocks/>
              </p:cNvSpPr>
              <p:nvPr/>
            </p:nvSpPr>
            <p:spPr bwMode="auto">
              <a:xfrm>
                <a:off x="2913" y="896"/>
                <a:ext cx="2" cy="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1" y="1"/>
                    </a:cubicBezTo>
                    <a:cubicBezTo>
                      <a:pt x="0" y="1"/>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5" name="Freeform 171"/>
              <p:cNvSpPr>
                <a:spLocks/>
              </p:cNvSpPr>
              <p:nvPr/>
            </p:nvSpPr>
            <p:spPr bwMode="auto">
              <a:xfrm>
                <a:off x="3012" y="894"/>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6" name="Freeform 172"/>
              <p:cNvSpPr>
                <a:spLocks/>
              </p:cNvSpPr>
              <p:nvPr/>
            </p:nvSpPr>
            <p:spPr bwMode="auto">
              <a:xfrm>
                <a:off x="2533" y="894"/>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7" name="Freeform 173"/>
              <p:cNvSpPr>
                <a:spLocks/>
              </p:cNvSpPr>
              <p:nvPr/>
            </p:nvSpPr>
            <p:spPr bwMode="auto">
              <a:xfrm>
                <a:off x="2238" y="894"/>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8" name="Freeform 174"/>
              <p:cNvSpPr>
                <a:spLocks/>
              </p:cNvSpPr>
              <p:nvPr/>
            </p:nvSpPr>
            <p:spPr bwMode="auto">
              <a:xfrm>
                <a:off x="2533" y="889"/>
                <a:ext cx="2" cy="3"/>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9" name="Freeform 175"/>
              <p:cNvSpPr>
                <a:spLocks/>
              </p:cNvSpPr>
              <p:nvPr/>
            </p:nvSpPr>
            <p:spPr bwMode="auto">
              <a:xfrm>
                <a:off x="2238" y="882"/>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0" name="Freeform 176"/>
              <p:cNvSpPr>
                <a:spLocks/>
              </p:cNvSpPr>
              <p:nvPr/>
            </p:nvSpPr>
            <p:spPr bwMode="auto">
              <a:xfrm>
                <a:off x="2401" y="877"/>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1" name="Freeform 177"/>
              <p:cNvSpPr>
                <a:spLocks/>
              </p:cNvSpPr>
              <p:nvPr/>
            </p:nvSpPr>
            <p:spPr bwMode="auto">
              <a:xfrm>
                <a:off x="2460" y="873"/>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2" name="Freeform 178"/>
              <p:cNvSpPr>
                <a:spLocks/>
              </p:cNvSpPr>
              <p:nvPr/>
            </p:nvSpPr>
            <p:spPr bwMode="auto">
              <a:xfrm>
                <a:off x="2235" y="866"/>
                <a:ext cx="3"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1" y="1"/>
                      <a:pt x="0" y="1"/>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3" name="Freeform 179"/>
              <p:cNvSpPr>
                <a:spLocks/>
              </p:cNvSpPr>
              <p:nvPr/>
            </p:nvSpPr>
            <p:spPr bwMode="auto">
              <a:xfrm>
                <a:off x="3180" y="851"/>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4" name="Freeform 180"/>
              <p:cNvSpPr>
                <a:spLocks/>
              </p:cNvSpPr>
              <p:nvPr/>
            </p:nvSpPr>
            <p:spPr bwMode="auto">
              <a:xfrm>
                <a:off x="3223" y="849"/>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0" y="1"/>
                    </a:cubicBezTo>
                    <a:cubicBezTo>
                      <a:pt x="0"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5" name="Freeform 181"/>
              <p:cNvSpPr>
                <a:spLocks/>
              </p:cNvSpPr>
              <p:nvPr/>
            </p:nvSpPr>
            <p:spPr bwMode="auto">
              <a:xfrm>
                <a:off x="3206" y="849"/>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6" name="Freeform 182"/>
              <p:cNvSpPr>
                <a:spLocks/>
              </p:cNvSpPr>
              <p:nvPr/>
            </p:nvSpPr>
            <p:spPr bwMode="auto">
              <a:xfrm>
                <a:off x="2252" y="847"/>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0"/>
                      <a:pt x="1" y="0"/>
                      <a:pt x="1" y="0"/>
                    </a:cubicBezTo>
                    <a:cubicBezTo>
                      <a:pt x="1" y="1"/>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7" name="Freeform 183"/>
              <p:cNvSpPr>
                <a:spLocks/>
              </p:cNvSpPr>
              <p:nvPr/>
            </p:nvSpPr>
            <p:spPr bwMode="auto">
              <a:xfrm>
                <a:off x="2167" y="96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8" name="Freeform 184"/>
              <p:cNvSpPr>
                <a:spLocks/>
              </p:cNvSpPr>
              <p:nvPr/>
            </p:nvSpPr>
            <p:spPr bwMode="auto">
              <a:xfrm>
                <a:off x="2427" y="962"/>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9" name="Freeform 185"/>
              <p:cNvSpPr>
                <a:spLocks/>
              </p:cNvSpPr>
              <p:nvPr/>
            </p:nvSpPr>
            <p:spPr bwMode="auto">
              <a:xfrm>
                <a:off x="2708" y="960"/>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1"/>
                      <a:pt x="0" y="0"/>
                    </a:cubicBezTo>
                    <a:cubicBezTo>
                      <a:pt x="0" y="0"/>
                      <a:pt x="1" y="0"/>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0" name="Freeform 186"/>
              <p:cNvSpPr>
                <a:spLocks/>
              </p:cNvSpPr>
              <p:nvPr/>
            </p:nvSpPr>
            <p:spPr bwMode="auto">
              <a:xfrm>
                <a:off x="2167" y="960"/>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1" name="Freeform 187"/>
              <p:cNvSpPr>
                <a:spLocks/>
              </p:cNvSpPr>
              <p:nvPr/>
            </p:nvSpPr>
            <p:spPr bwMode="auto">
              <a:xfrm>
                <a:off x="2160" y="960"/>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2" name="Freeform 188"/>
              <p:cNvSpPr>
                <a:spLocks/>
              </p:cNvSpPr>
              <p:nvPr/>
            </p:nvSpPr>
            <p:spPr bwMode="auto">
              <a:xfrm>
                <a:off x="2240" y="958"/>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3" name="Freeform 189"/>
              <p:cNvSpPr>
                <a:spLocks/>
              </p:cNvSpPr>
              <p:nvPr/>
            </p:nvSpPr>
            <p:spPr bwMode="auto">
              <a:xfrm>
                <a:off x="2252" y="955"/>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4" name="Freeform 190"/>
              <p:cNvSpPr>
                <a:spLocks/>
              </p:cNvSpPr>
              <p:nvPr/>
            </p:nvSpPr>
            <p:spPr bwMode="auto">
              <a:xfrm>
                <a:off x="3161" y="955"/>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1" y="0"/>
                      <a:pt x="0" y="1"/>
                      <a:pt x="1"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5" name="Freeform 191"/>
              <p:cNvSpPr>
                <a:spLocks/>
              </p:cNvSpPr>
              <p:nvPr/>
            </p:nvSpPr>
            <p:spPr bwMode="auto">
              <a:xfrm>
                <a:off x="2958" y="955"/>
                <a:ext cx="2" cy="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0" y="0"/>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6" name="Freeform 192"/>
              <p:cNvSpPr>
                <a:spLocks/>
              </p:cNvSpPr>
              <p:nvPr/>
            </p:nvSpPr>
            <p:spPr bwMode="auto">
              <a:xfrm>
                <a:off x="2167" y="955"/>
                <a:ext cx="2" cy="3"/>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0"/>
                      <a:pt x="0" y="0"/>
                      <a:pt x="0" y="0"/>
                    </a:cubicBezTo>
                    <a:cubicBezTo>
                      <a:pt x="0" y="0"/>
                      <a:pt x="1" y="0"/>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7" name="Freeform 193"/>
              <p:cNvSpPr>
                <a:spLocks/>
              </p:cNvSpPr>
              <p:nvPr/>
            </p:nvSpPr>
            <p:spPr bwMode="auto">
              <a:xfrm>
                <a:off x="3204" y="953"/>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1"/>
                      <a:pt x="1"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8" name="Freeform 194"/>
              <p:cNvSpPr>
                <a:spLocks/>
              </p:cNvSpPr>
              <p:nvPr/>
            </p:nvSpPr>
            <p:spPr bwMode="auto">
              <a:xfrm>
                <a:off x="2167" y="948"/>
                <a:ext cx="2" cy="5"/>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0" y="1"/>
                      <a:pt x="1" y="0"/>
                    </a:cubicBezTo>
                    <a:cubicBezTo>
                      <a:pt x="1" y="1"/>
                      <a:pt x="1" y="1"/>
                      <a:pt x="1"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9" name="Freeform 195"/>
              <p:cNvSpPr>
                <a:spLocks/>
              </p:cNvSpPr>
              <p:nvPr/>
            </p:nvSpPr>
            <p:spPr bwMode="auto">
              <a:xfrm>
                <a:off x="2927" y="943"/>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0" name="Freeform 196"/>
              <p:cNvSpPr>
                <a:spLocks/>
              </p:cNvSpPr>
              <p:nvPr/>
            </p:nvSpPr>
            <p:spPr bwMode="auto">
              <a:xfrm>
                <a:off x="3204" y="941"/>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1" name="Freeform 197"/>
              <p:cNvSpPr>
                <a:spLocks/>
              </p:cNvSpPr>
              <p:nvPr/>
            </p:nvSpPr>
            <p:spPr bwMode="auto">
              <a:xfrm>
                <a:off x="2160" y="941"/>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0" y="1"/>
                    </a:cubicBezTo>
                    <a:cubicBezTo>
                      <a:pt x="0" y="0"/>
                      <a:pt x="0"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2" name="Freeform 198"/>
              <p:cNvSpPr>
                <a:spLocks/>
              </p:cNvSpPr>
              <p:nvPr/>
            </p:nvSpPr>
            <p:spPr bwMode="auto">
              <a:xfrm>
                <a:off x="2169" y="932"/>
                <a:ext cx="3"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0" y="0"/>
                      <a:pt x="1"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3" name="Freeform 199"/>
              <p:cNvSpPr>
                <a:spLocks/>
              </p:cNvSpPr>
              <p:nvPr/>
            </p:nvSpPr>
            <p:spPr bwMode="auto">
              <a:xfrm>
                <a:off x="2016" y="927"/>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0" y="1"/>
                      <a:pt x="0" y="1"/>
                    </a:cubicBezTo>
                    <a:cubicBezTo>
                      <a:pt x="0" y="0"/>
                      <a:pt x="1"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4" name="Freeform 200"/>
              <p:cNvSpPr>
                <a:spLocks/>
              </p:cNvSpPr>
              <p:nvPr/>
            </p:nvSpPr>
            <p:spPr bwMode="auto">
              <a:xfrm>
                <a:off x="2946" y="927"/>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5" name="Freeform 201"/>
              <p:cNvSpPr>
                <a:spLocks/>
              </p:cNvSpPr>
              <p:nvPr/>
            </p:nvSpPr>
            <p:spPr bwMode="auto">
              <a:xfrm>
                <a:off x="2020" y="927"/>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6" name="Freeform 202"/>
              <p:cNvSpPr>
                <a:spLocks/>
              </p:cNvSpPr>
              <p:nvPr/>
            </p:nvSpPr>
            <p:spPr bwMode="auto">
              <a:xfrm>
                <a:off x="2169" y="925"/>
                <a:ext cx="3" cy="4"/>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cubicBezTo>
                      <a:pt x="1" y="1"/>
                      <a:pt x="1" y="1"/>
                      <a:pt x="0" y="2"/>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7" name="Freeform 203"/>
              <p:cNvSpPr>
                <a:spLocks/>
              </p:cNvSpPr>
              <p:nvPr/>
            </p:nvSpPr>
            <p:spPr bwMode="auto">
              <a:xfrm>
                <a:off x="2705" y="92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8" name="Freeform 204"/>
              <p:cNvSpPr>
                <a:spLocks/>
              </p:cNvSpPr>
              <p:nvPr/>
            </p:nvSpPr>
            <p:spPr bwMode="auto">
              <a:xfrm>
                <a:off x="2162" y="922"/>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9" name="Freeform 205"/>
              <p:cNvSpPr>
                <a:spLocks/>
              </p:cNvSpPr>
              <p:nvPr/>
            </p:nvSpPr>
            <p:spPr bwMode="auto">
              <a:xfrm>
                <a:off x="3152" y="915"/>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8" name="Freeform 207"/>
            <p:cNvSpPr>
              <a:spLocks/>
            </p:cNvSpPr>
            <p:nvPr/>
          </p:nvSpPr>
          <p:spPr bwMode="auto">
            <a:xfrm>
              <a:off x="3017" y="913"/>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208"/>
            <p:cNvSpPr>
              <a:spLocks/>
            </p:cNvSpPr>
            <p:nvPr/>
          </p:nvSpPr>
          <p:spPr bwMode="auto">
            <a:xfrm>
              <a:off x="3187" y="856"/>
              <a:ext cx="12" cy="12"/>
            </a:xfrm>
            <a:custGeom>
              <a:avLst/>
              <a:gdLst>
                <a:gd name="T0" fmla="*/ 5 w 5"/>
                <a:gd name="T1" fmla="*/ 3 h 5"/>
                <a:gd name="T2" fmla="*/ 4 w 5"/>
                <a:gd name="T3" fmla="*/ 3 h 5"/>
                <a:gd name="T4" fmla="*/ 0 w 5"/>
                <a:gd name="T5" fmla="*/ 5 h 5"/>
                <a:gd name="T6" fmla="*/ 0 w 5"/>
                <a:gd name="T7" fmla="*/ 5 h 5"/>
                <a:gd name="T8" fmla="*/ 1 w 5"/>
                <a:gd name="T9" fmla="*/ 1 h 5"/>
                <a:gd name="T10" fmla="*/ 2 w 5"/>
                <a:gd name="T11" fmla="*/ 0 h 5"/>
                <a:gd name="T12" fmla="*/ 5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3"/>
                  </a:moveTo>
                  <a:cubicBezTo>
                    <a:pt x="5" y="3"/>
                    <a:pt x="5" y="3"/>
                    <a:pt x="4" y="3"/>
                  </a:cubicBezTo>
                  <a:cubicBezTo>
                    <a:pt x="3" y="4"/>
                    <a:pt x="2" y="5"/>
                    <a:pt x="0" y="5"/>
                  </a:cubicBezTo>
                  <a:cubicBezTo>
                    <a:pt x="0" y="5"/>
                    <a:pt x="0" y="5"/>
                    <a:pt x="0" y="5"/>
                  </a:cubicBezTo>
                  <a:cubicBezTo>
                    <a:pt x="0" y="3"/>
                    <a:pt x="1" y="2"/>
                    <a:pt x="1" y="1"/>
                  </a:cubicBezTo>
                  <a:cubicBezTo>
                    <a:pt x="1" y="1"/>
                    <a:pt x="1" y="0"/>
                    <a:pt x="2" y="0"/>
                  </a:cubicBezTo>
                  <a:cubicBezTo>
                    <a:pt x="3" y="0"/>
                    <a:pt x="5" y="2"/>
                    <a:pt x="5"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209"/>
            <p:cNvSpPr>
              <a:spLocks/>
            </p:cNvSpPr>
            <p:nvPr/>
          </p:nvSpPr>
          <p:spPr bwMode="auto">
            <a:xfrm>
              <a:off x="1926" y="995"/>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210"/>
            <p:cNvSpPr>
              <a:spLocks/>
            </p:cNvSpPr>
            <p:nvPr/>
          </p:nvSpPr>
          <p:spPr bwMode="auto">
            <a:xfrm>
              <a:off x="1952" y="962"/>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Freeform 211"/>
            <p:cNvSpPr>
              <a:spLocks/>
            </p:cNvSpPr>
            <p:nvPr/>
          </p:nvSpPr>
          <p:spPr bwMode="auto">
            <a:xfrm>
              <a:off x="1924" y="951"/>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212"/>
            <p:cNvSpPr>
              <a:spLocks noEditPoints="1"/>
            </p:cNvSpPr>
            <p:nvPr/>
          </p:nvSpPr>
          <p:spPr bwMode="auto">
            <a:xfrm>
              <a:off x="1895" y="936"/>
              <a:ext cx="71" cy="76"/>
            </a:xfrm>
            <a:custGeom>
              <a:avLst/>
              <a:gdLst>
                <a:gd name="T0" fmla="*/ 30 w 30"/>
                <a:gd name="T1" fmla="*/ 11 h 32"/>
                <a:gd name="T2" fmla="*/ 29 w 30"/>
                <a:gd name="T3" fmla="*/ 11 h 32"/>
                <a:gd name="T4" fmla="*/ 29 w 30"/>
                <a:gd name="T5" fmla="*/ 11 h 32"/>
                <a:gd name="T6" fmla="*/ 26 w 30"/>
                <a:gd name="T7" fmla="*/ 12 h 32"/>
                <a:gd name="T8" fmla="*/ 24 w 30"/>
                <a:gd name="T9" fmla="*/ 13 h 32"/>
                <a:gd name="T10" fmla="*/ 24 w 30"/>
                <a:gd name="T11" fmla="*/ 12 h 32"/>
                <a:gd name="T12" fmla="*/ 24 w 30"/>
                <a:gd name="T13" fmla="*/ 11 h 32"/>
                <a:gd name="T14" fmla="*/ 22 w 30"/>
                <a:gd name="T15" fmla="*/ 8 h 32"/>
                <a:gd name="T16" fmla="*/ 19 w 30"/>
                <a:gd name="T17" fmla="*/ 7 h 32"/>
                <a:gd name="T18" fmla="*/ 13 w 30"/>
                <a:gd name="T19" fmla="*/ 6 h 32"/>
                <a:gd name="T20" fmla="*/ 12 w 30"/>
                <a:gd name="T21" fmla="*/ 6 h 32"/>
                <a:gd name="T22" fmla="*/ 8 w 30"/>
                <a:gd name="T23" fmla="*/ 6 h 32"/>
                <a:gd name="T24" fmla="*/ 7 w 30"/>
                <a:gd name="T25" fmla="*/ 6 h 32"/>
                <a:gd name="T26" fmla="*/ 5 w 30"/>
                <a:gd name="T27" fmla="*/ 4 h 32"/>
                <a:gd name="T28" fmla="*/ 4 w 30"/>
                <a:gd name="T29" fmla="*/ 2 h 32"/>
                <a:gd name="T30" fmla="*/ 2 w 30"/>
                <a:gd name="T31" fmla="*/ 0 h 32"/>
                <a:gd name="T32" fmla="*/ 0 w 30"/>
                <a:gd name="T33" fmla="*/ 2 h 32"/>
                <a:gd name="T34" fmla="*/ 0 w 30"/>
                <a:gd name="T35" fmla="*/ 2 h 32"/>
                <a:gd name="T36" fmla="*/ 0 w 30"/>
                <a:gd name="T37" fmla="*/ 5 h 32"/>
                <a:gd name="T38" fmla="*/ 1 w 30"/>
                <a:gd name="T39" fmla="*/ 8 h 32"/>
                <a:gd name="T40" fmla="*/ 2 w 30"/>
                <a:gd name="T41" fmla="*/ 11 h 32"/>
                <a:gd name="T42" fmla="*/ 3 w 30"/>
                <a:gd name="T43" fmla="*/ 15 h 32"/>
                <a:gd name="T44" fmla="*/ 6 w 30"/>
                <a:gd name="T45" fmla="*/ 27 h 32"/>
                <a:gd name="T46" fmla="*/ 8 w 30"/>
                <a:gd name="T47" fmla="*/ 30 h 32"/>
                <a:gd name="T48" fmla="*/ 12 w 30"/>
                <a:gd name="T49" fmla="*/ 29 h 32"/>
                <a:gd name="T50" fmla="*/ 13 w 30"/>
                <a:gd name="T51" fmla="*/ 26 h 32"/>
                <a:gd name="T52" fmla="*/ 13 w 30"/>
                <a:gd name="T53" fmla="*/ 25 h 32"/>
                <a:gd name="T54" fmla="*/ 14 w 30"/>
                <a:gd name="T55" fmla="*/ 23 h 32"/>
                <a:gd name="T56" fmla="*/ 17 w 30"/>
                <a:gd name="T57" fmla="*/ 21 h 32"/>
                <a:gd name="T58" fmla="*/ 30 w 30"/>
                <a:gd name="T59" fmla="*/ 12 h 32"/>
                <a:gd name="T60" fmla="*/ 30 w 30"/>
                <a:gd name="T61" fmla="*/ 11 h 32"/>
                <a:gd name="T62" fmla="*/ 8 w 30"/>
                <a:gd name="T63" fmla="*/ 6 h 32"/>
                <a:gd name="T64" fmla="*/ 7 w 30"/>
                <a:gd name="T65" fmla="*/ 6 h 32"/>
                <a:gd name="T66" fmla="*/ 8 w 30"/>
                <a:gd name="T67" fmla="*/ 6 h 32"/>
                <a:gd name="T68" fmla="*/ 19 w 30"/>
                <a:gd name="T69" fmla="*/ 13 h 32"/>
                <a:gd name="T70" fmla="*/ 14 w 30"/>
                <a:gd name="T71" fmla="*/ 19 h 32"/>
                <a:gd name="T72" fmla="*/ 13 w 30"/>
                <a:gd name="T73" fmla="*/ 19 h 32"/>
                <a:gd name="T74" fmla="*/ 11 w 30"/>
                <a:gd name="T75" fmla="*/ 18 h 32"/>
                <a:gd name="T76" fmla="*/ 10 w 30"/>
                <a:gd name="T77" fmla="*/ 18 h 32"/>
                <a:gd name="T78" fmla="*/ 10 w 30"/>
                <a:gd name="T79" fmla="*/ 19 h 32"/>
                <a:gd name="T80" fmla="*/ 10 w 30"/>
                <a:gd name="T81" fmla="*/ 20 h 32"/>
                <a:gd name="T82" fmla="*/ 9 w 30"/>
                <a:gd name="T83" fmla="*/ 21 h 32"/>
                <a:gd name="T84" fmla="*/ 9 w 30"/>
                <a:gd name="T85" fmla="*/ 21 h 32"/>
                <a:gd name="T86" fmla="*/ 6 w 30"/>
                <a:gd name="T87" fmla="*/ 12 h 32"/>
                <a:gd name="T88" fmla="*/ 7 w 30"/>
                <a:gd name="T89" fmla="*/ 13 h 32"/>
                <a:gd name="T90" fmla="*/ 8 w 30"/>
                <a:gd name="T91" fmla="*/ 14 h 32"/>
                <a:gd name="T92" fmla="*/ 8 w 30"/>
                <a:gd name="T93" fmla="*/ 13 h 32"/>
                <a:gd name="T94" fmla="*/ 8 w 30"/>
                <a:gd name="T95" fmla="*/ 11 h 32"/>
                <a:gd name="T96" fmla="*/ 8 w 30"/>
                <a:gd name="T97" fmla="*/ 10 h 32"/>
                <a:gd name="T98" fmla="*/ 19 w 30"/>
                <a:gd name="T99" fmla="*/ 11 h 32"/>
                <a:gd name="T100" fmla="*/ 19 w 30"/>
                <a:gd name="T10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2">
                  <a:moveTo>
                    <a:pt x="30" y="11"/>
                  </a:moveTo>
                  <a:cubicBezTo>
                    <a:pt x="30" y="11"/>
                    <a:pt x="29" y="11"/>
                    <a:pt x="29" y="11"/>
                  </a:cubicBezTo>
                  <a:cubicBezTo>
                    <a:pt x="29" y="11"/>
                    <a:pt x="29" y="11"/>
                    <a:pt x="29" y="11"/>
                  </a:cubicBezTo>
                  <a:cubicBezTo>
                    <a:pt x="28" y="11"/>
                    <a:pt x="27" y="12"/>
                    <a:pt x="26" y="12"/>
                  </a:cubicBezTo>
                  <a:cubicBezTo>
                    <a:pt x="26" y="12"/>
                    <a:pt x="25" y="13"/>
                    <a:pt x="24" y="13"/>
                  </a:cubicBezTo>
                  <a:cubicBezTo>
                    <a:pt x="24" y="13"/>
                    <a:pt x="24" y="13"/>
                    <a:pt x="24" y="12"/>
                  </a:cubicBezTo>
                  <a:cubicBezTo>
                    <a:pt x="24" y="12"/>
                    <a:pt x="24" y="11"/>
                    <a:pt x="24" y="11"/>
                  </a:cubicBezTo>
                  <a:cubicBezTo>
                    <a:pt x="24" y="10"/>
                    <a:pt x="23" y="9"/>
                    <a:pt x="22" y="8"/>
                  </a:cubicBezTo>
                  <a:cubicBezTo>
                    <a:pt x="21" y="7"/>
                    <a:pt x="20" y="7"/>
                    <a:pt x="19" y="7"/>
                  </a:cubicBezTo>
                  <a:cubicBezTo>
                    <a:pt x="17" y="6"/>
                    <a:pt x="15" y="6"/>
                    <a:pt x="13" y="6"/>
                  </a:cubicBezTo>
                  <a:cubicBezTo>
                    <a:pt x="13" y="6"/>
                    <a:pt x="12" y="6"/>
                    <a:pt x="12" y="6"/>
                  </a:cubicBezTo>
                  <a:cubicBezTo>
                    <a:pt x="10" y="6"/>
                    <a:pt x="9" y="6"/>
                    <a:pt x="8" y="6"/>
                  </a:cubicBezTo>
                  <a:cubicBezTo>
                    <a:pt x="7" y="6"/>
                    <a:pt x="7" y="6"/>
                    <a:pt x="7" y="6"/>
                  </a:cubicBezTo>
                  <a:cubicBezTo>
                    <a:pt x="5" y="6"/>
                    <a:pt x="5" y="6"/>
                    <a:pt x="5" y="4"/>
                  </a:cubicBezTo>
                  <a:cubicBezTo>
                    <a:pt x="4" y="4"/>
                    <a:pt x="4" y="3"/>
                    <a:pt x="4" y="2"/>
                  </a:cubicBezTo>
                  <a:cubicBezTo>
                    <a:pt x="4" y="1"/>
                    <a:pt x="3" y="0"/>
                    <a:pt x="2" y="0"/>
                  </a:cubicBezTo>
                  <a:cubicBezTo>
                    <a:pt x="1" y="0"/>
                    <a:pt x="0" y="1"/>
                    <a:pt x="0" y="2"/>
                  </a:cubicBezTo>
                  <a:cubicBezTo>
                    <a:pt x="0" y="2"/>
                    <a:pt x="0" y="2"/>
                    <a:pt x="0" y="2"/>
                  </a:cubicBezTo>
                  <a:cubicBezTo>
                    <a:pt x="1" y="3"/>
                    <a:pt x="0" y="4"/>
                    <a:pt x="0" y="5"/>
                  </a:cubicBezTo>
                  <a:cubicBezTo>
                    <a:pt x="1" y="6"/>
                    <a:pt x="1" y="6"/>
                    <a:pt x="1" y="8"/>
                  </a:cubicBezTo>
                  <a:cubicBezTo>
                    <a:pt x="1" y="9"/>
                    <a:pt x="2" y="10"/>
                    <a:pt x="2" y="11"/>
                  </a:cubicBezTo>
                  <a:cubicBezTo>
                    <a:pt x="2" y="13"/>
                    <a:pt x="2" y="14"/>
                    <a:pt x="3" y="15"/>
                  </a:cubicBezTo>
                  <a:cubicBezTo>
                    <a:pt x="4" y="19"/>
                    <a:pt x="5" y="23"/>
                    <a:pt x="6" y="27"/>
                  </a:cubicBezTo>
                  <a:cubicBezTo>
                    <a:pt x="6" y="28"/>
                    <a:pt x="6" y="30"/>
                    <a:pt x="8" y="30"/>
                  </a:cubicBezTo>
                  <a:cubicBezTo>
                    <a:pt x="10" y="32"/>
                    <a:pt x="12" y="32"/>
                    <a:pt x="12" y="29"/>
                  </a:cubicBezTo>
                  <a:cubicBezTo>
                    <a:pt x="13" y="28"/>
                    <a:pt x="13" y="27"/>
                    <a:pt x="13" y="26"/>
                  </a:cubicBezTo>
                  <a:cubicBezTo>
                    <a:pt x="13" y="26"/>
                    <a:pt x="13" y="26"/>
                    <a:pt x="13" y="25"/>
                  </a:cubicBezTo>
                  <a:cubicBezTo>
                    <a:pt x="13" y="24"/>
                    <a:pt x="14" y="23"/>
                    <a:pt x="14" y="23"/>
                  </a:cubicBezTo>
                  <a:cubicBezTo>
                    <a:pt x="15" y="22"/>
                    <a:pt x="16" y="21"/>
                    <a:pt x="17" y="21"/>
                  </a:cubicBezTo>
                  <a:cubicBezTo>
                    <a:pt x="21" y="18"/>
                    <a:pt x="26" y="15"/>
                    <a:pt x="30" y="12"/>
                  </a:cubicBezTo>
                  <a:cubicBezTo>
                    <a:pt x="30" y="12"/>
                    <a:pt x="30" y="12"/>
                    <a:pt x="30" y="11"/>
                  </a:cubicBezTo>
                  <a:close/>
                  <a:moveTo>
                    <a:pt x="8" y="6"/>
                  </a:moveTo>
                  <a:cubicBezTo>
                    <a:pt x="7" y="6"/>
                    <a:pt x="7" y="6"/>
                    <a:pt x="7" y="6"/>
                  </a:cubicBezTo>
                  <a:cubicBezTo>
                    <a:pt x="7" y="6"/>
                    <a:pt x="7" y="6"/>
                    <a:pt x="8" y="6"/>
                  </a:cubicBezTo>
                  <a:close/>
                  <a:moveTo>
                    <a:pt x="19" y="13"/>
                  </a:moveTo>
                  <a:cubicBezTo>
                    <a:pt x="18" y="15"/>
                    <a:pt x="16" y="17"/>
                    <a:pt x="14" y="19"/>
                  </a:cubicBezTo>
                  <a:cubicBezTo>
                    <a:pt x="14" y="19"/>
                    <a:pt x="14" y="19"/>
                    <a:pt x="13" y="19"/>
                  </a:cubicBezTo>
                  <a:cubicBezTo>
                    <a:pt x="12" y="20"/>
                    <a:pt x="12" y="20"/>
                    <a:pt x="11" y="18"/>
                  </a:cubicBezTo>
                  <a:cubicBezTo>
                    <a:pt x="11" y="18"/>
                    <a:pt x="11" y="18"/>
                    <a:pt x="10" y="18"/>
                  </a:cubicBezTo>
                  <a:cubicBezTo>
                    <a:pt x="10" y="18"/>
                    <a:pt x="10" y="18"/>
                    <a:pt x="10" y="19"/>
                  </a:cubicBezTo>
                  <a:cubicBezTo>
                    <a:pt x="10" y="19"/>
                    <a:pt x="10" y="20"/>
                    <a:pt x="10" y="20"/>
                  </a:cubicBezTo>
                  <a:cubicBezTo>
                    <a:pt x="10" y="21"/>
                    <a:pt x="10" y="21"/>
                    <a:pt x="9" y="21"/>
                  </a:cubicBezTo>
                  <a:cubicBezTo>
                    <a:pt x="9" y="21"/>
                    <a:pt x="9" y="21"/>
                    <a:pt x="9" y="21"/>
                  </a:cubicBezTo>
                  <a:cubicBezTo>
                    <a:pt x="7" y="18"/>
                    <a:pt x="7" y="15"/>
                    <a:pt x="6" y="12"/>
                  </a:cubicBezTo>
                  <a:cubicBezTo>
                    <a:pt x="7" y="12"/>
                    <a:pt x="7" y="13"/>
                    <a:pt x="7" y="13"/>
                  </a:cubicBezTo>
                  <a:cubicBezTo>
                    <a:pt x="8" y="14"/>
                    <a:pt x="8" y="14"/>
                    <a:pt x="8" y="14"/>
                  </a:cubicBezTo>
                  <a:cubicBezTo>
                    <a:pt x="9" y="13"/>
                    <a:pt x="9" y="13"/>
                    <a:pt x="8" y="13"/>
                  </a:cubicBezTo>
                  <a:cubicBezTo>
                    <a:pt x="8" y="12"/>
                    <a:pt x="8" y="12"/>
                    <a:pt x="8" y="11"/>
                  </a:cubicBezTo>
                  <a:cubicBezTo>
                    <a:pt x="7" y="10"/>
                    <a:pt x="7" y="10"/>
                    <a:pt x="8" y="10"/>
                  </a:cubicBezTo>
                  <a:cubicBezTo>
                    <a:pt x="12" y="9"/>
                    <a:pt x="15" y="9"/>
                    <a:pt x="19" y="11"/>
                  </a:cubicBezTo>
                  <a:cubicBezTo>
                    <a:pt x="20" y="11"/>
                    <a:pt x="20" y="11"/>
                    <a:pt x="19" y="13"/>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213"/>
            <p:cNvSpPr>
              <a:spLocks noEditPoints="1"/>
            </p:cNvSpPr>
            <p:nvPr/>
          </p:nvSpPr>
          <p:spPr bwMode="auto">
            <a:xfrm>
              <a:off x="2880" y="840"/>
              <a:ext cx="168" cy="174"/>
            </a:xfrm>
            <a:custGeom>
              <a:avLst/>
              <a:gdLst>
                <a:gd name="T0" fmla="*/ 66 w 71"/>
                <a:gd name="T1" fmla="*/ 53 h 74"/>
                <a:gd name="T2" fmla="*/ 63 w 71"/>
                <a:gd name="T3" fmla="*/ 53 h 74"/>
                <a:gd name="T4" fmla="*/ 58 w 71"/>
                <a:gd name="T5" fmla="*/ 54 h 74"/>
                <a:gd name="T6" fmla="*/ 34 w 71"/>
                <a:gd name="T7" fmla="*/ 61 h 74"/>
                <a:gd name="T8" fmla="*/ 26 w 71"/>
                <a:gd name="T9" fmla="*/ 67 h 74"/>
                <a:gd name="T10" fmla="*/ 24 w 71"/>
                <a:gd name="T11" fmla="*/ 65 h 74"/>
                <a:gd name="T12" fmla="*/ 21 w 71"/>
                <a:gd name="T13" fmla="*/ 53 h 74"/>
                <a:gd name="T14" fmla="*/ 20 w 71"/>
                <a:gd name="T15" fmla="*/ 44 h 74"/>
                <a:gd name="T16" fmla="*/ 20 w 71"/>
                <a:gd name="T17" fmla="*/ 41 h 74"/>
                <a:gd name="T18" fmla="*/ 21 w 71"/>
                <a:gd name="T19" fmla="*/ 38 h 74"/>
                <a:gd name="T20" fmla="*/ 26 w 71"/>
                <a:gd name="T21" fmla="*/ 38 h 74"/>
                <a:gd name="T22" fmla="*/ 29 w 71"/>
                <a:gd name="T23" fmla="*/ 37 h 74"/>
                <a:gd name="T24" fmla="*/ 33 w 71"/>
                <a:gd name="T25" fmla="*/ 40 h 74"/>
                <a:gd name="T26" fmla="*/ 34 w 71"/>
                <a:gd name="T27" fmla="*/ 48 h 74"/>
                <a:gd name="T28" fmla="*/ 34 w 71"/>
                <a:gd name="T29" fmla="*/ 50 h 74"/>
                <a:gd name="T30" fmla="*/ 37 w 71"/>
                <a:gd name="T31" fmla="*/ 51 h 74"/>
                <a:gd name="T32" fmla="*/ 44 w 71"/>
                <a:gd name="T33" fmla="*/ 49 h 74"/>
                <a:gd name="T34" fmla="*/ 52 w 71"/>
                <a:gd name="T35" fmla="*/ 44 h 74"/>
                <a:gd name="T36" fmla="*/ 53 w 71"/>
                <a:gd name="T37" fmla="*/ 41 h 74"/>
                <a:gd name="T38" fmla="*/ 52 w 71"/>
                <a:gd name="T39" fmla="*/ 37 h 74"/>
                <a:gd name="T40" fmla="*/ 59 w 71"/>
                <a:gd name="T41" fmla="*/ 31 h 74"/>
                <a:gd name="T42" fmla="*/ 64 w 71"/>
                <a:gd name="T43" fmla="*/ 32 h 74"/>
                <a:gd name="T44" fmla="*/ 62 w 71"/>
                <a:gd name="T45" fmla="*/ 27 h 74"/>
                <a:gd name="T46" fmla="*/ 56 w 71"/>
                <a:gd name="T47" fmla="*/ 27 h 74"/>
                <a:gd name="T48" fmla="*/ 56 w 71"/>
                <a:gd name="T49" fmla="*/ 23 h 74"/>
                <a:gd name="T50" fmla="*/ 56 w 71"/>
                <a:gd name="T51" fmla="*/ 20 h 74"/>
                <a:gd name="T52" fmla="*/ 55 w 71"/>
                <a:gd name="T53" fmla="*/ 7 h 74"/>
                <a:gd name="T54" fmla="*/ 49 w 71"/>
                <a:gd name="T55" fmla="*/ 0 h 74"/>
                <a:gd name="T56" fmla="*/ 49 w 71"/>
                <a:gd name="T57" fmla="*/ 3 h 74"/>
                <a:gd name="T58" fmla="*/ 52 w 71"/>
                <a:gd name="T59" fmla="*/ 12 h 74"/>
                <a:gd name="T60" fmla="*/ 53 w 71"/>
                <a:gd name="T61" fmla="*/ 22 h 74"/>
                <a:gd name="T62" fmla="*/ 52 w 71"/>
                <a:gd name="T63" fmla="*/ 25 h 74"/>
                <a:gd name="T64" fmla="*/ 48 w 71"/>
                <a:gd name="T65" fmla="*/ 29 h 74"/>
                <a:gd name="T66" fmla="*/ 34 w 71"/>
                <a:gd name="T67" fmla="*/ 31 h 74"/>
                <a:gd name="T68" fmla="*/ 28 w 71"/>
                <a:gd name="T69" fmla="*/ 15 h 74"/>
                <a:gd name="T70" fmla="*/ 23 w 71"/>
                <a:gd name="T71" fmla="*/ 15 h 74"/>
                <a:gd name="T72" fmla="*/ 26 w 71"/>
                <a:gd name="T73" fmla="*/ 20 h 74"/>
                <a:gd name="T74" fmla="*/ 30 w 71"/>
                <a:gd name="T75" fmla="*/ 33 h 74"/>
                <a:gd name="T76" fmla="*/ 22 w 71"/>
                <a:gd name="T77" fmla="*/ 35 h 74"/>
                <a:gd name="T78" fmla="*/ 19 w 71"/>
                <a:gd name="T79" fmla="*/ 32 h 74"/>
                <a:gd name="T80" fmla="*/ 19 w 71"/>
                <a:gd name="T81" fmla="*/ 28 h 74"/>
                <a:gd name="T82" fmla="*/ 16 w 71"/>
                <a:gd name="T83" fmla="*/ 23 h 74"/>
                <a:gd name="T84" fmla="*/ 15 w 71"/>
                <a:gd name="T85" fmla="*/ 25 h 74"/>
                <a:gd name="T86" fmla="*/ 15 w 71"/>
                <a:gd name="T87" fmla="*/ 31 h 74"/>
                <a:gd name="T88" fmla="*/ 14 w 71"/>
                <a:gd name="T89" fmla="*/ 36 h 74"/>
                <a:gd name="T90" fmla="*/ 4 w 71"/>
                <a:gd name="T91" fmla="*/ 36 h 74"/>
                <a:gd name="T92" fmla="*/ 0 w 71"/>
                <a:gd name="T93" fmla="*/ 38 h 74"/>
                <a:gd name="T94" fmla="*/ 7 w 71"/>
                <a:gd name="T95" fmla="*/ 39 h 74"/>
                <a:gd name="T96" fmla="*/ 14 w 71"/>
                <a:gd name="T97" fmla="*/ 39 h 74"/>
                <a:gd name="T98" fmla="*/ 17 w 71"/>
                <a:gd name="T99" fmla="*/ 48 h 74"/>
                <a:gd name="T100" fmla="*/ 22 w 71"/>
                <a:gd name="T101" fmla="*/ 70 h 74"/>
                <a:gd name="T102" fmla="*/ 26 w 71"/>
                <a:gd name="T103" fmla="*/ 74 h 74"/>
                <a:gd name="T104" fmla="*/ 31 w 71"/>
                <a:gd name="T105" fmla="*/ 68 h 74"/>
                <a:gd name="T106" fmla="*/ 52 w 71"/>
                <a:gd name="T107" fmla="*/ 58 h 74"/>
                <a:gd name="T108" fmla="*/ 67 w 71"/>
                <a:gd name="T109" fmla="*/ 57 h 74"/>
                <a:gd name="T110" fmla="*/ 70 w 71"/>
                <a:gd name="T111" fmla="*/ 53 h 74"/>
                <a:gd name="T112" fmla="*/ 48 w 71"/>
                <a:gd name="T113" fmla="*/ 33 h 74"/>
                <a:gd name="T114" fmla="*/ 50 w 71"/>
                <a:gd name="T115" fmla="*/ 34 h 74"/>
                <a:gd name="T116" fmla="*/ 46 w 71"/>
                <a:gd name="T117" fmla="*/ 43 h 74"/>
                <a:gd name="T118" fmla="*/ 37 w 71"/>
                <a:gd name="T119" fmla="*/ 44 h 74"/>
                <a:gd name="T120" fmla="*/ 35 w 71"/>
                <a:gd name="T121"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 h="74">
                  <a:moveTo>
                    <a:pt x="70" y="53"/>
                  </a:moveTo>
                  <a:cubicBezTo>
                    <a:pt x="69" y="53"/>
                    <a:pt x="68" y="52"/>
                    <a:pt x="66" y="53"/>
                  </a:cubicBezTo>
                  <a:cubicBezTo>
                    <a:pt x="66" y="53"/>
                    <a:pt x="65" y="53"/>
                    <a:pt x="65" y="53"/>
                  </a:cubicBezTo>
                  <a:cubicBezTo>
                    <a:pt x="64" y="53"/>
                    <a:pt x="64" y="53"/>
                    <a:pt x="63" y="53"/>
                  </a:cubicBezTo>
                  <a:cubicBezTo>
                    <a:pt x="63" y="54"/>
                    <a:pt x="63" y="53"/>
                    <a:pt x="62" y="54"/>
                  </a:cubicBezTo>
                  <a:cubicBezTo>
                    <a:pt x="61" y="54"/>
                    <a:pt x="59" y="53"/>
                    <a:pt x="58" y="54"/>
                  </a:cubicBezTo>
                  <a:cubicBezTo>
                    <a:pt x="53" y="54"/>
                    <a:pt x="49" y="55"/>
                    <a:pt x="45" y="56"/>
                  </a:cubicBezTo>
                  <a:cubicBezTo>
                    <a:pt x="41" y="57"/>
                    <a:pt x="37" y="59"/>
                    <a:pt x="34" y="61"/>
                  </a:cubicBezTo>
                  <a:cubicBezTo>
                    <a:pt x="32" y="62"/>
                    <a:pt x="31" y="63"/>
                    <a:pt x="30" y="64"/>
                  </a:cubicBezTo>
                  <a:cubicBezTo>
                    <a:pt x="28" y="65"/>
                    <a:pt x="27" y="66"/>
                    <a:pt x="26" y="67"/>
                  </a:cubicBezTo>
                  <a:cubicBezTo>
                    <a:pt x="25" y="67"/>
                    <a:pt x="25" y="67"/>
                    <a:pt x="24" y="66"/>
                  </a:cubicBezTo>
                  <a:cubicBezTo>
                    <a:pt x="24" y="66"/>
                    <a:pt x="24" y="65"/>
                    <a:pt x="24" y="65"/>
                  </a:cubicBezTo>
                  <a:cubicBezTo>
                    <a:pt x="23" y="63"/>
                    <a:pt x="22" y="62"/>
                    <a:pt x="22" y="60"/>
                  </a:cubicBezTo>
                  <a:cubicBezTo>
                    <a:pt x="22" y="58"/>
                    <a:pt x="21" y="55"/>
                    <a:pt x="21" y="53"/>
                  </a:cubicBezTo>
                  <a:cubicBezTo>
                    <a:pt x="21" y="50"/>
                    <a:pt x="20" y="47"/>
                    <a:pt x="20" y="45"/>
                  </a:cubicBezTo>
                  <a:cubicBezTo>
                    <a:pt x="20" y="44"/>
                    <a:pt x="20" y="44"/>
                    <a:pt x="20" y="44"/>
                  </a:cubicBezTo>
                  <a:cubicBezTo>
                    <a:pt x="20" y="43"/>
                    <a:pt x="20" y="43"/>
                    <a:pt x="20" y="42"/>
                  </a:cubicBezTo>
                  <a:cubicBezTo>
                    <a:pt x="20" y="42"/>
                    <a:pt x="20" y="41"/>
                    <a:pt x="20" y="41"/>
                  </a:cubicBezTo>
                  <a:cubicBezTo>
                    <a:pt x="20" y="40"/>
                    <a:pt x="20" y="40"/>
                    <a:pt x="20" y="40"/>
                  </a:cubicBezTo>
                  <a:cubicBezTo>
                    <a:pt x="20" y="39"/>
                    <a:pt x="20" y="38"/>
                    <a:pt x="21" y="38"/>
                  </a:cubicBezTo>
                  <a:cubicBezTo>
                    <a:pt x="21" y="38"/>
                    <a:pt x="22" y="38"/>
                    <a:pt x="23" y="38"/>
                  </a:cubicBezTo>
                  <a:cubicBezTo>
                    <a:pt x="24" y="38"/>
                    <a:pt x="25" y="38"/>
                    <a:pt x="26" y="38"/>
                  </a:cubicBezTo>
                  <a:cubicBezTo>
                    <a:pt x="27" y="38"/>
                    <a:pt x="27" y="37"/>
                    <a:pt x="28" y="37"/>
                  </a:cubicBezTo>
                  <a:cubicBezTo>
                    <a:pt x="29" y="37"/>
                    <a:pt x="29" y="37"/>
                    <a:pt x="29" y="37"/>
                  </a:cubicBezTo>
                  <a:cubicBezTo>
                    <a:pt x="30" y="37"/>
                    <a:pt x="31" y="37"/>
                    <a:pt x="31" y="37"/>
                  </a:cubicBezTo>
                  <a:cubicBezTo>
                    <a:pt x="33" y="38"/>
                    <a:pt x="32" y="39"/>
                    <a:pt x="33" y="40"/>
                  </a:cubicBezTo>
                  <a:cubicBezTo>
                    <a:pt x="33" y="42"/>
                    <a:pt x="33" y="44"/>
                    <a:pt x="34" y="46"/>
                  </a:cubicBezTo>
                  <a:cubicBezTo>
                    <a:pt x="35" y="47"/>
                    <a:pt x="35" y="48"/>
                    <a:pt x="34" y="48"/>
                  </a:cubicBezTo>
                  <a:cubicBezTo>
                    <a:pt x="34" y="48"/>
                    <a:pt x="34" y="49"/>
                    <a:pt x="34" y="49"/>
                  </a:cubicBezTo>
                  <a:cubicBezTo>
                    <a:pt x="34" y="49"/>
                    <a:pt x="34" y="49"/>
                    <a:pt x="34" y="50"/>
                  </a:cubicBezTo>
                  <a:cubicBezTo>
                    <a:pt x="34" y="50"/>
                    <a:pt x="34" y="51"/>
                    <a:pt x="35" y="51"/>
                  </a:cubicBezTo>
                  <a:cubicBezTo>
                    <a:pt x="35" y="52"/>
                    <a:pt x="36" y="52"/>
                    <a:pt x="37" y="51"/>
                  </a:cubicBezTo>
                  <a:cubicBezTo>
                    <a:pt x="38" y="51"/>
                    <a:pt x="40" y="50"/>
                    <a:pt x="42" y="49"/>
                  </a:cubicBezTo>
                  <a:cubicBezTo>
                    <a:pt x="42" y="48"/>
                    <a:pt x="43" y="48"/>
                    <a:pt x="44" y="49"/>
                  </a:cubicBezTo>
                  <a:cubicBezTo>
                    <a:pt x="45" y="49"/>
                    <a:pt x="45" y="49"/>
                    <a:pt x="46" y="48"/>
                  </a:cubicBezTo>
                  <a:cubicBezTo>
                    <a:pt x="47" y="46"/>
                    <a:pt x="49" y="44"/>
                    <a:pt x="52" y="44"/>
                  </a:cubicBezTo>
                  <a:cubicBezTo>
                    <a:pt x="53" y="44"/>
                    <a:pt x="53" y="44"/>
                    <a:pt x="54" y="43"/>
                  </a:cubicBezTo>
                  <a:cubicBezTo>
                    <a:pt x="55" y="42"/>
                    <a:pt x="54" y="41"/>
                    <a:pt x="53" y="41"/>
                  </a:cubicBezTo>
                  <a:cubicBezTo>
                    <a:pt x="53" y="40"/>
                    <a:pt x="52" y="40"/>
                    <a:pt x="51" y="41"/>
                  </a:cubicBezTo>
                  <a:cubicBezTo>
                    <a:pt x="52" y="39"/>
                    <a:pt x="52" y="38"/>
                    <a:pt x="52" y="37"/>
                  </a:cubicBezTo>
                  <a:cubicBezTo>
                    <a:pt x="53" y="34"/>
                    <a:pt x="55" y="32"/>
                    <a:pt x="58" y="31"/>
                  </a:cubicBezTo>
                  <a:cubicBezTo>
                    <a:pt x="59" y="31"/>
                    <a:pt x="59" y="31"/>
                    <a:pt x="59" y="31"/>
                  </a:cubicBezTo>
                  <a:cubicBezTo>
                    <a:pt x="61" y="31"/>
                    <a:pt x="61" y="32"/>
                    <a:pt x="62" y="33"/>
                  </a:cubicBezTo>
                  <a:cubicBezTo>
                    <a:pt x="63" y="34"/>
                    <a:pt x="64" y="34"/>
                    <a:pt x="64" y="32"/>
                  </a:cubicBezTo>
                  <a:cubicBezTo>
                    <a:pt x="64" y="31"/>
                    <a:pt x="65" y="30"/>
                    <a:pt x="65" y="30"/>
                  </a:cubicBezTo>
                  <a:cubicBezTo>
                    <a:pt x="65" y="28"/>
                    <a:pt x="64" y="27"/>
                    <a:pt x="62" y="27"/>
                  </a:cubicBezTo>
                  <a:cubicBezTo>
                    <a:pt x="60" y="28"/>
                    <a:pt x="58" y="27"/>
                    <a:pt x="56" y="27"/>
                  </a:cubicBezTo>
                  <a:cubicBezTo>
                    <a:pt x="56" y="28"/>
                    <a:pt x="55" y="27"/>
                    <a:pt x="56" y="27"/>
                  </a:cubicBezTo>
                  <a:cubicBezTo>
                    <a:pt x="56" y="26"/>
                    <a:pt x="56" y="25"/>
                    <a:pt x="56" y="25"/>
                  </a:cubicBezTo>
                  <a:cubicBezTo>
                    <a:pt x="56" y="24"/>
                    <a:pt x="56" y="24"/>
                    <a:pt x="56" y="23"/>
                  </a:cubicBezTo>
                  <a:cubicBezTo>
                    <a:pt x="56" y="23"/>
                    <a:pt x="56" y="22"/>
                    <a:pt x="56" y="22"/>
                  </a:cubicBezTo>
                  <a:cubicBezTo>
                    <a:pt x="56" y="21"/>
                    <a:pt x="56" y="20"/>
                    <a:pt x="56" y="20"/>
                  </a:cubicBezTo>
                  <a:cubicBezTo>
                    <a:pt x="56" y="19"/>
                    <a:pt x="56" y="18"/>
                    <a:pt x="56" y="17"/>
                  </a:cubicBezTo>
                  <a:cubicBezTo>
                    <a:pt x="57" y="14"/>
                    <a:pt x="56" y="10"/>
                    <a:pt x="55" y="7"/>
                  </a:cubicBezTo>
                  <a:cubicBezTo>
                    <a:pt x="54" y="4"/>
                    <a:pt x="53" y="1"/>
                    <a:pt x="50" y="0"/>
                  </a:cubicBezTo>
                  <a:cubicBezTo>
                    <a:pt x="50" y="0"/>
                    <a:pt x="49" y="0"/>
                    <a:pt x="49" y="0"/>
                  </a:cubicBezTo>
                  <a:cubicBezTo>
                    <a:pt x="48" y="0"/>
                    <a:pt x="48" y="1"/>
                    <a:pt x="48" y="2"/>
                  </a:cubicBezTo>
                  <a:cubicBezTo>
                    <a:pt x="47" y="3"/>
                    <a:pt x="48" y="3"/>
                    <a:pt x="49" y="3"/>
                  </a:cubicBezTo>
                  <a:cubicBezTo>
                    <a:pt x="50" y="4"/>
                    <a:pt x="51" y="5"/>
                    <a:pt x="51" y="7"/>
                  </a:cubicBezTo>
                  <a:cubicBezTo>
                    <a:pt x="52" y="9"/>
                    <a:pt x="52" y="10"/>
                    <a:pt x="52" y="12"/>
                  </a:cubicBezTo>
                  <a:cubicBezTo>
                    <a:pt x="53" y="14"/>
                    <a:pt x="52" y="15"/>
                    <a:pt x="53" y="17"/>
                  </a:cubicBezTo>
                  <a:cubicBezTo>
                    <a:pt x="53" y="19"/>
                    <a:pt x="53" y="20"/>
                    <a:pt x="53" y="22"/>
                  </a:cubicBezTo>
                  <a:cubicBezTo>
                    <a:pt x="52" y="23"/>
                    <a:pt x="53" y="23"/>
                    <a:pt x="52" y="24"/>
                  </a:cubicBezTo>
                  <a:cubicBezTo>
                    <a:pt x="52" y="24"/>
                    <a:pt x="52" y="25"/>
                    <a:pt x="52" y="25"/>
                  </a:cubicBezTo>
                  <a:cubicBezTo>
                    <a:pt x="52" y="27"/>
                    <a:pt x="52" y="28"/>
                    <a:pt x="50" y="29"/>
                  </a:cubicBezTo>
                  <a:cubicBezTo>
                    <a:pt x="50" y="29"/>
                    <a:pt x="49" y="29"/>
                    <a:pt x="48" y="29"/>
                  </a:cubicBezTo>
                  <a:cubicBezTo>
                    <a:pt x="44" y="30"/>
                    <a:pt x="40" y="31"/>
                    <a:pt x="35" y="32"/>
                  </a:cubicBezTo>
                  <a:cubicBezTo>
                    <a:pt x="34" y="32"/>
                    <a:pt x="34" y="32"/>
                    <a:pt x="34" y="31"/>
                  </a:cubicBezTo>
                  <a:cubicBezTo>
                    <a:pt x="33" y="29"/>
                    <a:pt x="33" y="26"/>
                    <a:pt x="32" y="23"/>
                  </a:cubicBezTo>
                  <a:cubicBezTo>
                    <a:pt x="31" y="21"/>
                    <a:pt x="30" y="18"/>
                    <a:pt x="28" y="15"/>
                  </a:cubicBezTo>
                  <a:cubicBezTo>
                    <a:pt x="27" y="13"/>
                    <a:pt x="26" y="13"/>
                    <a:pt x="25" y="13"/>
                  </a:cubicBezTo>
                  <a:cubicBezTo>
                    <a:pt x="23" y="13"/>
                    <a:pt x="23" y="14"/>
                    <a:pt x="23" y="15"/>
                  </a:cubicBezTo>
                  <a:cubicBezTo>
                    <a:pt x="24" y="16"/>
                    <a:pt x="24" y="17"/>
                    <a:pt x="25" y="18"/>
                  </a:cubicBezTo>
                  <a:cubicBezTo>
                    <a:pt x="25" y="18"/>
                    <a:pt x="26" y="19"/>
                    <a:pt x="26" y="20"/>
                  </a:cubicBezTo>
                  <a:cubicBezTo>
                    <a:pt x="28" y="23"/>
                    <a:pt x="29" y="27"/>
                    <a:pt x="30" y="31"/>
                  </a:cubicBezTo>
                  <a:cubicBezTo>
                    <a:pt x="30" y="32"/>
                    <a:pt x="30" y="33"/>
                    <a:pt x="30" y="33"/>
                  </a:cubicBezTo>
                  <a:cubicBezTo>
                    <a:pt x="30" y="33"/>
                    <a:pt x="30" y="34"/>
                    <a:pt x="29" y="34"/>
                  </a:cubicBezTo>
                  <a:cubicBezTo>
                    <a:pt x="27" y="34"/>
                    <a:pt x="24" y="35"/>
                    <a:pt x="22" y="35"/>
                  </a:cubicBezTo>
                  <a:cubicBezTo>
                    <a:pt x="20" y="35"/>
                    <a:pt x="19" y="35"/>
                    <a:pt x="19" y="33"/>
                  </a:cubicBezTo>
                  <a:cubicBezTo>
                    <a:pt x="19" y="33"/>
                    <a:pt x="19" y="32"/>
                    <a:pt x="19" y="32"/>
                  </a:cubicBezTo>
                  <a:cubicBezTo>
                    <a:pt x="19" y="31"/>
                    <a:pt x="19" y="31"/>
                    <a:pt x="19" y="30"/>
                  </a:cubicBezTo>
                  <a:cubicBezTo>
                    <a:pt x="19" y="29"/>
                    <a:pt x="19" y="28"/>
                    <a:pt x="19" y="28"/>
                  </a:cubicBezTo>
                  <a:cubicBezTo>
                    <a:pt x="19" y="26"/>
                    <a:pt x="19" y="24"/>
                    <a:pt x="18" y="23"/>
                  </a:cubicBezTo>
                  <a:cubicBezTo>
                    <a:pt x="17" y="23"/>
                    <a:pt x="17" y="23"/>
                    <a:pt x="16" y="23"/>
                  </a:cubicBezTo>
                  <a:cubicBezTo>
                    <a:pt x="16" y="23"/>
                    <a:pt x="15" y="23"/>
                    <a:pt x="15" y="24"/>
                  </a:cubicBezTo>
                  <a:cubicBezTo>
                    <a:pt x="15" y="24"/>
                    <a:pt x="15" y="25"/>
                    <a:pt x="15" y="25"/>
                  </a:cubicBezTo>
                  <a:cubicBezTo>
                    <a:pt x="15" y="26"/>
                    <a:pt x="15" y="28"/>
                    <a:pt x="15" y="29"/>
                  </a:cubicBezTo>
                  <a:cubicBezTo>
                    <a:pt x="15" y="30"/>
                    <a:pt x="15" y="30"/>
                    <a:pt x="15" y="31"/>
                  </a:cubicBezTo>
                  <a:cubicBezTo>
                    <a:pt x="15" y="32"/>
                    <a:pt x="15" y="33"/>
                    <a:pt x="15" y="34"/>
                  </a:cubicBezTo>
                  <a:cubicBezTo>
                    <a:pt x="15" y="35"/>
                    <a:pt x="15" y="35"/>
                    <a:pt x="14" y="36"/>
                  </a:cubicBezTo>
                  <a:cubicBezTo>
                    <a:pt x="13" y="36"/>
                    <a:pt x="12" y="36"/>
                    <a:pt x="11" y="36"/>
                  </a:cubicBezTo>
                  <a:cubicBezTo>
                    <a:pt x="9" y="36"/>
                    <a:pt x="7" y="36"/>
                    <a:pt x="4" y="36"/>
                  </a:cubicBezTo>
                  <a:cubicBezTo>
                    <a:pt x="3" y="36"/>
                    <a:pt x="3" y="36"/>
                    <a:pt x="2" y="36"/>
                  </a:cubicBezTo>
                  <a:cubicBezTo>
                    <a:pt x="1" y="36"/>
                    <a:pt x="0" y="37"/>
                    <a:pt x="0" y="38"/>
                  </a:cubicBezTo>
                  <a:cubicBezTo>
                    <a:pt x="0" y="39"/>
                    <a:pt x="1" y="39"/>
                    <a:pt x="2" y="39"/>
                  </a:cubicBezTo>
                  <a:cubicBezTo>
                    <a:pt x="3" y="39"/>
                    <a:pt x="5" y="39"/>
                    <a:pt x="7" y="39"/>
                  </a:cubicBezTo>
                  <a:cubicBezTo>
                    <a:pt x="7" y="39"/>
                    <a:pt x="8" y="39"/>
                    <a:pt x="8" y="39"/>
                  </a:cubicBezTo>
                  <a:cubicBezTo>
                    <a:pt x="10" y="39"/>
                    <a:pt x="12" y="39"/>
                    <a:pt x="14" y="39"/>
                  </a:cubicBezTo>
                  <a:cubicBezTo>
                    <a:pt x="15" y="39"/>
                    <a:pt x="16" y="39"/>
                    <a:pt x="16" y="41"/>
                  </a:cubicBezTo>
                  <a:cubicBezTo>
                    <a:pt x="17" y="43"/>
                    <a:pt x="17" y="46"/>
                    <a:pt x="17" y="48"/>
                  </a:cubicBezTo>
                  <a:cubicBezTo>
                    <a:pt x="18" y="52"/>
                    <a:pt x="18" y="56"/>
                    <a:pt x="19" y="60"/>
                  </a:cubicBezTo>
                  <a:cubicBezTo>
                    <a:pt x="20" y="63"/>
                    <a:pt x="20" y="67"/>
                    <a:pt x="22" y="70"/>
                  </a:cubicBezTo>
                  <a:cubicBezTo>
                    <a:pt x="23" y="72"/>
                    <a:pt x="23" y="73"/>
                    <a:pt x="25" y="74"/>
                  </a:cubicBezTo>
                  <a:cubicBezTo>
                    <a:pt x="25" y="74"/>
                    <a:pt x="26" y="74"/>
                    <a:pt x="26" y="74"/>
                  </a:cubicBezTo>
                  <a:cubicBezTo>
                    <a:pt x="27" y="73"/>
                    <a:pt x="27" y="72"/>
                    <a:pt x="28" y="71"/>
                  </a:cubicBezTo>
                  <a:cubicBezTo>
                    <a:pt x="29" y="70"/>
                    <a:pt x="30" y="69"/>
                    <a:pt x="31" y="68"/>
                  </a:cubicBezTo>
                  <a:cubicBezTo>
                    <a:pt x="34" y="64"/>
                    <a:pt x="39" y="62"/>
                    <a:pt x="43" y="61"/>
                  </a:cubicBezTo>
                  <a:cubicBezTo>
                    <a:pt x="46" y="59"/>
                    <a:pt x="49" y="59"/>
                    <a:pt x="52" y="58"/>
                  </a:cubicBezTo>
                  <a:cubicBezTo>
                    <a:pt x="55" y="57"/>
                    <a:pt x="59" y="57"/>
                    <a:pt x="62" y="57"/>
                  </a:cubicBezTo>
                  <a:cubicBezTo>
                    <a:pt x="64" y="57"/>
                    <a:pt x="65" y="57"/>
                    <a:pt x="67" y="57"/>
                  </a:cubicBezTo>
                  <a:cubicBezTo>
                    <a:pt x="68" y="57"/>
                    <a:pt x="69" y="57"/>
                    <a:pt x="70" y="56"/>
                  </a:cubicBezTo>
                  <a:cubicBezTo>
                    <a:pt x="71" y="55"/>
                    <a:pt x="71" y="54"/>
                    <a:pt x="70" y="53"/>
                  </a:cubicBezTo>
                  <a:close/>
                  <a:moveTo>
                    <a:pt x="36" y="36"/>
                  </a:moveTo>
                  <a:cubicBezTo>
                    <a:pt x="40" y="35"/>
                    <a:pt x="44" y="34"/>
                    <a:pt x="48" y="33"/>
                  </a:cubicBezTo>
                  <a:cubicBezTo>
                    <a:pt x="48" y="33"/>
                    <a:pt x="48" y="33"/>
                    <a:pt x="49" y="33"/>
                  </a:cubicBezTo>
                  <a:cubicBezTo>
                    <a:pt x="50" y="32"/>
                    <a:pt x="50" y="32"/>
                    <a:pt x="50" y="34"/>
                  </a:cubicBezTo>
                  <a:cubicBezTo>
                    <a:pt x="50" y="35"/>
                    <a:pt x="49" y="36"/>
                    <a:pt x="49" y="38"/>
                  </a:cubicBezTo>
                  <a:cubicBezTo>
                    <a:pt x="48" y="39"/>
                    <a:pt x="48" y="41"/>
                    <a:pt x="46" y="43"/>
                  </a:cubicBezTo>
                  <a:cubicBezTo>
                    <a:pt x="43" y="44"/>
                    <a:pt x="41" y="45"/>
                    <a:pt x="38" y="45"/>
                  </a:cubicBezTo>
                  <a:cubicBezTo>
                    <a:pt x="38" y="45"/>
                    <a:pt x="38" y="45"/>
                    <a:pt x="37" y="44"/>
                  </a:cubicBezTo>
                  <a:cubicBezTo>
                    <a:pt x="37" y="43"/>
                    <a:pt x="36" y="41"/>
                    <a:pt x="36" y="40"/>
                  </a:cubicBezTo>
                  <a:cubicBezTo>
                    <a:pt x="36" y="39"/>
                    <a:pt x="36" y="38"/>
                    <a:pt x="35" y="37"/>
                  </a:cubicBezTo>
                  <a:cubicBezTo>
                    <a:pt x="35" y="36"/>
                    <a:pt x="35" y="36"/>
                    <a:pt x="36" y="36"/>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Freeform 214"/>
            <p:cNvSpPr>
              <a:spLocks noEditPoints="1"/>
            </p:cNvSpPr>
            <p:nvPr/>
          </p:nvSpPr>
          <p:spPr bwMode="auto">
            <a:xfrm>
              <a:off x="2386" y="847"/>
              <a:ext cx="102" cy="160"/>
            </a:xfrm>
            <a:custGeom>
              <a:avLst/>
              <a:gdLst>
                <a:gd name="T0" fmla="*/ 37 w 43"/>
                <a:gd name="T1" fmla="*/ 24 h 68"/>
                <a:gd name="T2" fmla="*/ 19 w 43"/>
                <a:gd name="T3" fmla="*/ 30 h 68"/>
                <a:gd name="T4" fmla="*/ 19 w 43"/>
                <a:gd name="T5" fmla="*/ 18 h 68"/>
                <a:gd name="T6" fmla="*/ 19 w 43"/>
                <a:gd name="T7" fmla="*/ 15 h 68"/>
                <a:gd name="T8" fmla="*/ 31 w 43"/>
                <a:gd name="T9" fmla="*/ 11 h 68"/>
                <a:gd name="T10" fmla="*/ 34 w 43"/>
                <a:gd name="T11" fmla="*/ 11 h 68"/>
                <a:gd name="T12" fmla="*/ 38 w 43"/>
                <a:gd name="T13" fmla="*/ 10 h 68"/>
                <a:gd name="T14" fmla="*/ 38 w 43"/>
                <a:gd name="T15" fmla="*/ 7 h 68"/>
                <a:gd name="T16" fmla="*/ 20 w 43"/>
                <a:gd name="T17" fmla="*/ 0 h 68"/>
                <a:gd name="T18" fmla="*/ 15 w 43"/>
                <a:gd name="T19" fmla="*/ 7 h 68"/>
                <a:gd name="T20" fmla="*/ 8 w 43"/>
                <a:gd name="T21" fmla="*/ 12 h 68"/>
                <a:gd name="T22" fmla="*/ 6 w 43"/>
                <a:gd name="T23" fmla="*/ 14 h 68"/>
                <a:gd name="T24" fmla="*/ 8 w 43"/>
                <a:gd name="T25" fmla="*/ 15 h 68"/>
                <a:gd name="T26" fmla="*/ 15 w 43"/>
                <a:gd name="T27" fmla="*/ 14 h 68"/>
                <a:gd name="T28" fmla="*/ 15 w 43"/>
                <a:gd name="T29" fmla="*/ 31 h 68"/>
                <a:gd name="T30" fmla="*/ 6 w 43"/>
                <a:gd name="T31" fmla="*/ 35 h 68"/>
                <a:gd name="T32" fmla="*/ 0 w 43"/>
                <a:gd name="T33" fmla="*/ 40 h 68"/>
                <a:gd name="T34" fmla="*/ 8 w 43"/>
                <a:gd name="T35" fmla="*/ 61 h 68"/>
                <a:gd name="T36" fmla="*/ 13 w 43"/>
                <a:gd name="T37" fmla="*/ 67 h 68"/>
                <a:gd name="T38" fmla="*/ 17 w 43"/>
                <a:gd name="T39" fmla="*/ 62 h 68"/>
                <a:gd name="T40" fmla="*/ 17 w 43"/>
                <a:gd name="T41" fmla="*/ 58 h 68"/>
                <a:gd name="T42" fmla="*/ 17 w 43"/>
                <a:gd name="T43" fmla="*/ 51 h 68"/>
                <a:gd name="T44" fmla="*/ 17 w 43"/>
                <a:gd name="T45" fmla="*/ 49 h 68"/>
                <a:gd name="T46" fmla="*/ 18 w 43"/>
                <a:gd name="T47" fmla="*/ 40 h 68"/>
                <a:gd name="T48" fmla="*/ 20 w 43"/>
                <a:gd name="T49" fmla="*/ 34 h 68"/>
                <a:gd name="T50" fmla="*/ 24 w 43"/>
                <a:gd name="T51" fmla="*/ 31 h 68"/>
                <a:gd name="T52" fmla="*/ 35 w 43"/>
                <a:gd name="T53" fmla="*/ 27 h 68"/>
                <a:gd name="T54" fmla="*/ 42 w 43"/>
                <a:gd name="T55" fmla="*/ 22 h 68"/>
                <a:gd name="T56" fmla="*/ 20 w 43"/>
                <a:gd name="T57" fmla="*/ 6 h 68"/>
                <a:gd name="T58" fmla="*/ 27 w 43"/>
                <a:gd name="T59" fmla="*/ 8 h 68"/>
                <a:gd name="T60" fmla="*/ 27 w 43"/>
                <a:gd name="T61" fmla="*/ 8 h 68"/>
                <a:gd name="T62" fmla="*/ 19 w 43"/>
                <a:gd name="T63" fmla="*/ 8 h 68"/>
                <a:gd name="T64" fmla="*/ 13 w 43"/>
                <a:gd name="T65" fmla="*/ 59 h 68"/>
                <a:gd name="T66" fmla="*/ 12 w 43"/>
                <a:gd name="T67" fmla="*/ 59 h 68"/>
                <a:gd name="T68" fmla="*/ 4 w 43"/>
                <a:gd name="T69" fmla="*/ 44 h 68"/>
                <a:gd name="T70" fmla="*/ 2 w 43"/>
                <a:gd name="T71" fmla="*/ 39 h 68"/>
                <a:gd name="T72" fmla="*/ 10 w 43"/>
                <a:gd name="T73" fmla="*/ 38 h 68"/>
                <a:gd name="T74" fmla="*/ 14 w 43"/>
                <a:gd name="T75" fmla="*/ 3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68">
                  <a:moveTo>
                    <a:pt x="42" y="22"/>
                  </a:moveTo>
                  <a:cubicBezTo>
                    <a:pt x="40" y="23"/>
                    <a:pt x="39" y="24"/>
                    <a:pt x="37" y="24"/>
                  </a:cubicBezTo>
                  <a:cubicBezTo>
                    <a:pt x="31" y="25"/>
                    <a:pt x="26" y="27"/>
                    <a:pt x="21" y="29"/>
                  </a:cubicBezTo>
                  <a:cubicBezTo>
                    <a:pt x="20" y="29"/>
                    <a:pt x="20" y="30"/>
                    <a:pt x="19" y="30"/>
                  </a:cubicBezTo>
                  <a:cubicBezTo>
                    <a:pt x="18" y="27"/>
                    <a:pt x="19" y="23"/>
                    <a:pt x="19" y="20"/>
                  </a:cubicBezTo>
                  <a:cubicBezTo>
                    <a:pt x="19" y="20"/>
                    <a:pt x="19" y="19"/>
                    <a:pt x="19" y="18"/>
                  </a:cubicBezTo>
                  <a:cubicBezTo>
                    <a:pt x="19" y="18"/>
                    <a:pt x="19" y="18"/>
                    <a:pt x="19" y="17"/>
                  </a:cubicBezTo>
                  <a:cubicBezTo>
                    <a:pt x="19" y="16"/>
                    <a:pt x="19" y="15"/>
                    <a:pt x="19" y="15"/>
                  </a:cubicBezTo>
                  <a:cubicBezTo>
                    <a:pt x="19" y="14"/>
                    <a:pt x="19" y="14"/>
                    <a:pt x="20" y="14"/>
                  </a:cubicBezTo>
                  <a:cubicBezTo>
                    <a:pt x="24" y="12"/>
                    <a:pt x="27" y="12"/>
                    <a:pt x="31" y="11"/>
                  </a:cubicBezTo>
                  <a:cubicBezTo>
                    <a:pt x="32" y="11"/>
                    <a:pt x="32" y="11"/>
                    <a:pt x="33" y="11"/>
                  </a:cubicBezTo>
                  <a:cubicBezTo>
                    <a:pt x="33" y="11"/>
                    <a:pt x="34" y="11"/>
                    <a:pt x="34" y="11"/>
                  </a:cubicBezTo>
                  <a:cubicBezTo>
                    <a:pt x="35" y="11"/>
                    <a:pt x="36" y="11"/>
                    <a:pt x="37" y="11"/>
                  </a:cubicBezTo>
                  <a:cubicBezTo>
                    <a:pt x="38" y="11"/>
                    <a:pt x="38" y="11"/>
                    <a:pt x="38" y="10"/>
                  </a:cubicBezTo>
                  <a:cubicBezTo>
                    <a:pt x="38" y="10"/>
                    <a:pt x="39" y="9"/>
                    <a:pt x="39" y="9"/>
                  </a:cubicBezTo>
                  <a:cubicBezTo>
                    <a:pt x="40" y="8"/>
                    <a:pt x="40" y="8"/>
                    <a:pt x="38" y="7"/>
                  </a:cubicBezTo>
                  <a:cubicBezTo>
                    <a:pt x="38" y="7"/>
                    <a:pt x="37" y="6"/>
                    <a:pt x="36" y="6"/>
                  </a:cubicBezTo>
                  <a:cubicBezTo>
                    <a:pt x="30" y="5"/>
                    <a:pt x="25" y="2"/>
                    <a:pt x="20" y="0"/>
                  </a:cubicBezTo>
                  <a:cubicBezTo>
                    <a:pt x="19" y="0"/>
                    <a:pt x="18" y="0"/>
                    <a:pt x="17" y="1"/>
                  </a:cubicBezTo>
                  <a:cubicBezTo>
                    <a:pt x="16" y="3"/>
                    <a:pt x="15" y="5"/>
                    <a:pt x="15" y="7"/>
                  </a:cubicBezTo>
                  <a:cubicBezTo>
                    <a:pt x="15" y="10"/>
                    <a:pt x="14" y="10"/>
                    <a:pt x="12" y="11"/>
                  </a:cubicBezTo>
                  <a:cubicBezTo>
                    <a:pt x="11" y="11"/>
                    <a:pt x="9" y="11"/>
                    <a:pt x="8" y="12"/>
                  </a:cubicBezTo>
                  <a:cubicBezTo>
                    <a:pt x="7" y="12"/>
                    <a:pt x="6" y="12"/>
                    <a:pt x="6" y="13"/>
                  </a:cubicBezTo>
                  <a:cubicBezTo>
                    <a:pt x="6" y="14"/>
                    <a:pt x="6" y="14"/>
                    <a:pt x="6" y="14"/>
                  </a:cubicBezTo>
                  <a:cubicBezTo>
                    <a:pt x="6" y="15"/>
                    <a:pt x="7" y="15"/>
                    <a:pt x="7" y="15"/>
                  </a:cubicBezTo>
                  <a:cubicBezTo>
                    <a:pt x="8" y="15"/>
                    <a:pt x="8" y="15"/>
                    <a:pt x="8" y="15"/>
                  </a:cubicBezTo>
                  <a:cubicBezTo>
                    <a:pt x="9" y="15"/>
                    <a:pt x="10" y="15"/>
                    <a:pt x="11" y="15"/>
                  </a:cubicBezTo>
                  <a:cubicBezTo>
                    <a:pt x="12" y="14"/>
                    <a:pt x="13" y="14"/>
                    <a:pt x="15" y="14"/>
                  </a:cubicBezTo>
                  <a:cubicBezTo>
                    <a:pt x="15" y="14"/>
                    <a:pt x="15" y="15"/>
                    <a:pt x="15" y="15"/>
                  </a:cubicBezTo>
                  <a:cubicBezTo>
                    <a:pt x="15" y="31"/>
                    <a:pt x="15" y="31"/>
                    <a:pt x="15" y="31"/>
                  </a:cubicBezTo>
                  <a:cubicBezTo>
                    <a:pt x="15" y="31"/>
                    <a:pt x="15" y="31"/>
                    <a:pt x="15" y="31"/>
                  </a:cubicBezTo>
                  <a:cubicBezTo>
                    <a:pt x="12" y="33"/>
                    <a:pt x="9" y="34"/>
                    <a:pt x="6" y="35"/>
                  </a:cubicBezTo>
                  <a:cubicBezTo>
                    <a:pt x="5" y="36"/>
                    <a:pt x="4" y="37"/>
                    <a:pt x="2" y="37"/>
                  </a:cubicBezTo>
                  <a:cubicBezTo>
                    <a:pt x="1" y="37"/>
                    <a:pt x="0" y="39"/>
                    <a:pt x="0" y="40"/>
                  </a:cubicBezTo>
                  <a:cubicBezTo>
                    <a:pt x="1" y="43"/>
                    <a:pt x="2" y="45"/>
                    <a:pt x="3" y="48"/>
                  </a:cubicBezTo>
                  <a:cubicBezTo>
                    <a:pt x="4" y="53"/>
                    <a:pt x="5" y="57"/>
                    <a:pt x="8" y="61"/>
                  </a:cubicBezTo>
                  <a:cubicBezTo>
                    <a:pt x="9" y="63"/>
                    <a:pt x="11" y="64"/>
                    <a:pt x="12" y="66"/>
                  </a:cubicBezTo>
                  <a:cubicBezTo>
                    <a:pt x="12" y="67"/>
                    <a:pt x="13" y="67"/>
                    <a:pt x="13" y="67"/>
                  </a:cubicBezTo>
                  <a:cubicBezTo>
                    <a:pt x="15" y="68"/>
                    <a:pt x="17" y="66"/>
                    <a:pt x="17" y="64"/>
                  </a:cubicBezTo>
                  <a:cubicBezTo>
                    <a:pt x="17" y="63"/>
                    <a:pt x="17" y="62"/>
                    <a:pt x="17" y="62"/>
                  </a:cubicBezTo>
                  <a:cubicBezTo>
                    <a:pt x="17" y="61"/>
                    <a:pt x="17" y="61"/>
                    <a:pt x="17" y="60"/>
                  </a:cubicBezTo>
                  <a:cubicBezTo>
                    <a:pt x="17" y="60"/>
                    <a:pt x="17" y="59"/>
                    <a:pt x="17" y="58"/>
                  </a:cubicBezTo>
                  <a:cubicBezTo>
                    <a:pt x="17" y="53"/>
                    <a:pt x="17" y="53"/>
                    <a:pt x="17" y="53"/>
                  </a:cubicBezTo>
                  <a:cubicBezTo>
                    <a:pt x="17" y="52"/>
                    <a:pt x="17" y="52"/>
                    <a:pt x="17" y="51"/>
                  </a:cubicBezTo>
                  <a:cubicBezTo>
                    <a:pt x="17" y="51"/>
                    <a:pt x="17" y="51"/>
                    <a:pt x="17" y="50"/>
                  </a:cubicBezTo>
                  <a:cubicBezTo>
                    <a:pt x="17" y="50"/>
                    <a:pt x="17" y="50"/>
                    <a:pt x="17" y="49"/>
                  </a:cubicBezTo>
                  <a:cubicBezTo>
                    <a:pt x="17" y="47"/>
                    <a:pt x="17" y="44"/>
                    <a:pt x="17" y="42"/>
                  </a:cubicBezTo>
                  <a:cubicBezTo>
                    <a:pt x="18" y="42"/>
                    <a:pt x="17" y="41"/>
                    <a:pt x="18" y="40"/>
                  </a:cubicBezTo>
                  <a:cubicBezTo>
                    <a:pt x="17" y="39"/>
                    <a:pt x="18" y="37"/>
                    <a:pt x="18" y="36"/>
                  </a:cubicBezTo>
                  <a:cubicBezTo>
                    <a:pt x="18" y="35"/>
                    <a:pt x="19" y="34"/>
                    <a:pt x="20" y="34"/>
                  </a:cubicBezTo>
                  <a:cubicBezTo>
                    <a:pt x="20" y="34"/>
                    <a:pt x="21" y="33"/>
                    <a:pt x="21" y="33"/>
                  </a:cubicBezTo>
                  <a:cubicBezTo>
                    <a:pt x="22" y="32"/>
                    <a:pt x="23" y="32"/>
                    <a:pt x="24" y="31"/>
                  </a:cubicBezTo>
                  <a:cubicBezTo>
                    <a:pt x="25" y="31"/>
                    <a:pt x="27" y="30"/>
                    <a:pt x="28" y="30"/>
                  </a:cubicBezTo>
                  <a:cubicBezTo>
                    <a:pt x="31" y="29"/>
                    <a:pt x="33" y="28"/>
                    <a:pt x="35" y="27"/>
                  </a:cubicBezTo>
                  <a:cubicBezTo>
                    <a:pt x="38" y="26"/>
                    <a:pt x="41" y="25"/>
                    <a:pt x="43" y="23"/>
                  </a:cubicBezTo>
                  <a:cubicBezTo>
                    <a:pt x="43" y="22"/>
                    <a:pt x="43" y="22"/>
                    <a:pt x="42" y="22"/>
                  </a:cubicBezTo>
                  <a:close/>
                  <a:moveTo>
                    <a:pt x="19" y="8"/>
                  </a:moveTo>
                  <a:cubicBezTo>
                    <a:pt x="20" y="7"/>
                    <a:pt x="20" y="6"/>
                    <a:pt x="20" y="6"/>
                  </a:cubicBezTo>
                  <a:cubicBezTo>
                    <a:pt x="20" y="5"/>
                    <a:pt x="21" y="4"/>
                    <a:pt x="22" y="5"/>
                  </a:cubicBezTo>
                  <a:cubicBezTo>
                    <a:pt x="23" y="6"/>
                    <a:pt x="25" y="7"/>
                    <a:pt x="27" y="8"/>
                  </a:cubicBezTo>
                  <a:cubicBezTo>
                    <a:pt x="27" y="8"/>
                    <a:pt x="27" y="8"/>
                    <a:pt x="27" y="8"/>
                  </a:cubicBezTo>
                  <a:cubicBezTo>
                    <a:pt x="27" y="8"/>
                    <a:pt x="27" y="8"/>
                    <a:pt x="27" y="8"/>
                  </a:cubicBezTo>
                  <a:cubicBezTo>
                    <a:pt x="25" y="9"/>
                    <a:pt x="23" y="9"/>
                    <a:pt x="21" y="10"/>
                  </a:cubicBezTo>
                  <a:cubicBezTo>
                    <a:pt x="19" y="10"/>
                    <a:pt x="19" y="10"/>
                    <a:pt x="19" y="8"/>
                  </a:cubicBezTo>
                  <a:close/>
                  <a:moveTo>
                    <a:pt x="14" y="56"/>
                  </a:moveTo>
                  <a:cubicBezTo>
                    <a:pt x="14" y="57"/>
                    <a:pt x="13" y="58"/>
                    <a:pt x="13" y="59"/>
                  </a:cubicBezTo>
                  <a:cubicBezTo>
                    <a:pt x="13" y="59"/>
                    <a:pt x="13" y="60"/>
                    <a:pt x="13" y="60"/>
                  </a:cubicBezTo>
                  <a:cubicBezTo>
                    <a:pt x="13" y="60"/>
                    <a:pt x="12" y="60"/>
                    <a:pt x="12" y="59"/>
                  </a:cubicBezTo>
                  <a:cubicBezTo>
                    <a:pt x="11" y="58"/>
                    <a:pt x="10" y="56"/>
                    <a:pt x="8" y="54"/>
                  </a:cubicBezTo>
                  <a:cubicBezTo>
                    <a:pt x="7" y="51"/>
                    <a:pt x="5" y="48"/>
                    <a:pt x="4" y="44"/>
                  </a:cubicBezTo>
                  <a:cubicBezTo>
                    <a:pt x="4" y="44"/>
                    <a:pt x="4" y="43"/>
                    <a:pt x="3" y="43"/>
                  </a:cubicBezTo>
                  <a:cubicBezTo>
                    <a:pt x="3" y="42"/>
                    <a:pt x="2" y="41"/>
                    <a:pt x="2" y="39"/>
                  </a:cubicBezTo>
                  <a:cubicBezTo>
                    <a:pt x="3" y="40"/>
                    <a:pt x="4" y="40"/>
                    <a:pt x="5" y="40"/>
                  </a:cubicBezTo>
                  <a:cubicBezTo>
                    <a:pt x="7" y="39"/>
                    <a:pt x="8" y="39"/>
                    <a:pt x="10" y="38"/>
                  </a:cubicBezTo>
                  <a:cubicBezTo>
                    <a:pt x="11" y="37"/>
                    <a:pt x="12" y="37"/>
                    <a:pt x="13" y="36"/>
                  </a:cubicBezTo>
                  <a:cubicBezTo>
                    <a:pt x="14" y="36"/>
                    <a:pt x="14" y="36"/>
                    <a:pt x="14" y="37"/>
                  </a:cubicBezTo>
                  <a:cubicBezTo>
                    <a:pt x="14" y="43"/>
                    <a:pt x="14" y="50"/>
                    <a:pt x="14" y="56"/>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215"/>
            <p:cNvSpPr>
              <a:spLocks noEditPoints="1"/>
            </p:cNvSpPr>
            <p:nvPr/>
          </p:nvSpPr>
          <p:spPr bwMode="auto">
            <a:xfrm>
              <a:off x="1980" y="925"/>
              <a:ext cx="85" cy="82"/>
            </a:xfrm>
            <a:custGeom>
              <a:avLst/>
              <a:gdLst>
                <a:gd name="T0" fmla="*/ 35 w 36"/>
                <a:gd name="T1" fmla="*/ 1 h 35"/>
                <a:gd name="T2" fmla="*/ 34 w 36"/>
                <a:gd name="T3" fmla="*/ 0 h 35"/>
                <a:gd name="T4" fmla="*/ 29 w 36"/>
                <a:gd name="T5" fmla="*/ 1 h 35"/>
                <a:gd name="T6" fmla="*/ 25 w 36"/>
                <a:gd name="T7" fmla="*/ 1 h 35"/>
                <a:gd name="T8" fmla="*/ 23 w 36"/>
                <a:gd name="T9" fmla="*/ 1 h 35"/>
                <a:gd name="T10" fmla="*/ 21 w 36"/>
                <a:gd name="T11" fmla="*/ 1 h 35"/>
                <a:gd name="T12" fmla="*/ 19 w 36"/>
                <a:gd name="T13" fmla="*/ 1 h 35"/>
                <a:gd name="T14" fmla="*/ 18 w 36"/>
                <a:gd name="T15" fmla="*/ 1 h 35"/>
                <a:gd name="T16" fmla="*/ 17 w 36"/>
                <a:gd name="T17" fmla="*/ 1 h 35"/>
                <a:gd name="T18" fmla="*/ 16 w 36"/>
                <a:gd name="T19" fmla="*/ 1 h 35"/>
                <a:gd name="T20" fmla="*/ 15 w 36"/>
                <a:gd name="T21" fmla="*/ 2 h 35"/>
                <a:gd name="T22" fmla="*/ 8 w 36"/>
                <a:gd name="T23" fmla="*/ 3 h 35"/>
                <a:gd name="T24" fmla="*/ 4 w 36"/>
                <a:gd name="T25" fmla="*/ 5 h 35"/>
                <a:gd name="T26" fmla="*/ 2 w 36"/>
                <a:gd name="T27" fmla="*/ 4 h 35"/>
                <a:gd name="T28" fmla="*/ 0 w 36"/>
                <a:gd name="T29" fmla="*/ 4 h 35"/>
                <a:gd name="T30" fmla="*/ 0 w 36"/>
                <a:gd name="T31" fmla="*/ 6 h 35"/>
                <a:gd name="T32" fmla="*/ 1 w 36"/>
                <a:gd name="T33" fmla="*/ 11 h 35"/>
                <a:gd name="T34" fmla="*/ 3 w 36"/>
                <a:gd name="T35" fmla="*/ 20 h 35"/>
                <a:gd name="T36" fmla="*/ 4 w 36"/>
                <a:gd name="T37" fmla="*/ 23 h 35"/>
                <a:gd name="T38" fmla="*/ 5 w 36"/>
                <a:gd name="T39" fmla="*/ 29 h 35"/>
                <a:gd name="T40" fmla="*/ 5 w 36"/>
                <a:gd name="T41" fmla="*/ 31 h 35"/>
                <a:gd name="T42" fmla="*/ 7 w 36"/>
                <a:gd name="T43" fmla="*/ 34 h 35"/>
                <a:gd name="T44" fmla="*/ 9 w 36"/>
                <a:gd name="T45" fmla="*/ 34 h 35"/>
                <a:gd name="T46" fmla="*/ 11 w 36"/>
                <a:gd name="T47" fmla="*/ 32 h 35"/>
                <a:gd name="T48" fmla="*/ 10 w 36"/>
                <a:gd name="T49" fmla="*/ 29 h 35"/>
                <a:gd name="T50" fmla="*/ 9 w 36"/>
                <a:gd name="T51" fmla="*/ 25 h 35"/>
                <a:gd name="T52" fmla="*/ 10 w 36"/>
                <a:gd name="T53" fmla="*/ 24 h 35"/>
                <a:gd name="T54" fmla="*/ 16 w 36"/>
                <a:gd name="T55" fmla="*/ 23 h 35"/>
                <a:gd name="T56" fmla="*/ 17 w 36"/>
                <a:gd name="T57" fmla="*/ 23 h 35"/>
                <a:gd name="T58" fmla="*/ 21 w 36"/>
                <a:gd name="T59" fmla="*/ 23 h 35"/>
                <a:gd name="T60" fmla="*/ 23 w 36"/>
                <a:gd name="T61" fmla="*/ 25 h 35"/>
                <a:gd name="T62" fmla="*/ 25 w 36"/>
                <a:gd name="T63" fmla="*/ 25 h 35"/>
                <a:gd name="T64" fmla="*/ 25 w 36"/>
                <a:gd name="T65" fmla="*/ 25 h 35"/>
                <a:gd name="T66" fmla="*/ 27 w 36"/>
                <a:gd name="T67" fmla="*/ 23 h 35"/>
                <a:gd name="T68" fmla="*/ 31 w 36"/>
                <a:gd name="T69" fmla="*/ 21 h 35"/>
                <a:gd name="T70" fmla="*/ 31 w 36"/>
                <a:gd name="T71" fmla="*/ 20 h 35"/>
                <a:gd name="T72" fmla="*/ 30 w 36"/>
                <a:gd name="T73" fmla="*/ 19 h 35"/>
                <a:gd name="T74" fmla="*/ 29 w 36"/>
                <a:gd name="T75" fmla="*/ 18 h 35"/>
                <a:gd name="T76" fmla="*/ 30 w 36"/>
                <a:gd name="T77" fmla="*/ 17 h 35"/>
                <a:gd name="T78" fmla="*/ 33 w 36"/>
                <a:gd name="T79" fmla="*/ 12 h 35"/>
                <a:gd name="T80" fmla="*/ 36 w 36"/>
                <a:gd name="T81" fmla="*/ 2 h 35"/>
                <a:gd name="T82" fmla="*/ 35 w 36"/>
                <a:gd name="T83" fmla="*/ 1 h 35"/>
                <a:gd name="T84" fmla="*/ 30 w 36"/>
                <a:gd name="T85" fmla="*/ 9 h 35"/>
                <a:gd name="T86" fmla="*/ 25 w 36"/>
                <a:gd name="T87" fmla="*/ 18 h 35"/>
                <a:gd name="T88" fmla="*/ 23 w 36"/>
                <a:gd name="T89" fmla="*/ 19 h 35"/>
                <a:gd name="T90" fmla="*/ 20 w 36"/>
                <a:gd name="T91" fmla="*/ 19 h 35"/>
                <a:gd name="T92" fmla="*/ 15 w 36"/>
                <a:gd name="T93" fmla="*/ 19 h 35"/>
                <a:gd name="T94" fmla="*/ 8 w 36"/>
                <a:gd name="T95" fmla="*/ 20 h 35"/>
                <a:gd name="T96" fmla="*/ 7 w 36"/>
                <a:gd name="T97" fmla="*/ 19 h 35"/>
                <a:gd name="T98" fmla="*/ 5 w 36"/>
                <a:gd name="T99" fmla="*/ 12 h 35"/>
                <a:gd name="T100" fmla="*/ 5 w 36"/>
                <a:gd name="T101" fmla="*/ 11 h 35"/>
                <a:gd name="T102" fmla="*/ 6 w 36"/>
                <a:gd name="T103" fmla="*/ 10 h 35"/>
                <a:gd name="T104" fmla="*/ 8 w 36"/>
                <a:gd name="T105" fmla="*/ 8 h 35"/>
                <a:gd name="T106" fmla="*/ 13 w 36"/>
                <a:gd name="T107" fmla="*/ 5 h 35"/>
                <a:gd name="T108" fmla="*/ 32 w 36"/>
                <a:gd name="T109" fmla="*/ 4 h 35"/>
                <a:gd name="T110" fmla="*/ 32 w 36"/>
                <a:gd name="T111" fmla="*/ 4 h 35"/>
                <a:gd name="T112" fmla="*/ 30 w 36"/>
                <a:gd name="T11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 h="35">
                  <a:moveTo>
                    <a:pt x="35" y="1"/>
                  </a:moveTo>
                  <a:cubicBezTo>
                    <a:pt x="35" y="1"/>
                    <a:pt x="34" y="1"/>
                    <a:pt x="34" y="0"/>
                  </a:cubicBezTo>
                  <a:cubicBezTo>
                    <a:pt x="32" y="1"/>
                    <a:pt x="31" y="0"/>
                    <a:pt x="29" y="1"/>
                  </a:cubicBezTo>
                  <a:cubicBezTo>
                    <a:pt x="28" y="1"/>
                    <a:pt x="27" y="1"/>
                    <a:pt x="25" y="1"/>
                  </a:cubicBezTo>
                  <a:cubicBezTo>
                    <a:pt x="24" y="1"/>
                    <a:pt x="24" y="1"/>
                    <a:pt x="23" y="1"/>
                  </a:cubicBezTo>
                  <a:cubicBezTo>
                    <a:pt x="22" y="1"/>
                    <a:pt x="22" y="1"/>
                    <a:pt x="21" y="1"/>
                  </a:cubicBezTo>
                  <a:cubicBezTo>
                    <a:pt x="21" y="1"/>
                    <a:pt x="20" y="1"/>
                    <a:pt x="19" y="1"/>
                  </a:cubicBezTo>
                  <a:cubicBezTo>
                    <a:pt x="19" y="1"/>
                    <a:pt x="19" y="1"/>
                    <a:pt x="18" y="1"/>
                  </a:cubicBezTo>
                  <a:cubicBezTo>
                    <a:pt x="18" y="1"/>
                    <a:pt x="17" y="1"/>
                    <a:pt x="17" y="1"/>
                  </a:cubicBezTo>
                  <a:cubicBezTo>
                    <a:pt x="17" y="1"/>
                    <a:pt x="16" y="1"/>
                    <a:pt x="16" y="1"/>
                  </a:cubicBezTo>
                  <a:cubicBezTo>
                    <a:pt x="16" y="2"/>
                    <a:pt x="15" y="1"/>
                    <a:pt x="15" y="2"/>
                  </a:cubicBezTo>
                  <a:cubicBezTo>
                    <a:pt x="13" y="2"/>
                    <a:pt x="10" y="2"/>
                    <a:pt x="8" y="3"/>
                  </a:cubicBezTo>
                  <a:cubicBezTo>
                    <a:pt x="7" y="4"/>
                    <a:pt x="5" y="4"/>
                    <a:pt x="4" y="5"/>
                  </a:cubicBezTo>
                  <a:cubicBezTo>
                    <a:pt x="3" y="5"/>
                    <a:pt x="2" y="5"/>
                    <a:pt x="2" y="4"/>
                  </a:cubicBezTo>
                  <a:cubicBezTo>
                    <a:pt x="1" y="3"/>
                    <a:pt x="0" y="3"/>
                    <a:pt x="0" y="4"/>
                  </a:cubicBezTo>
                  <a:cubicBezTo>
                    <a:pt x="0" y="5"/>
                    <a:pt x="0" y="6"/>
                    <a:pt x="0" y="6"/>
                  </a:cubicBezTo>
                  <a:cubicBezTo>
                    <a:pt x="0" y="8"/>
                    <a:pt x="1" y="9"/>
                    <a:pt x="1" y="11"/>
                  </a:cubicBezTo>
                  <a:cubicBezTo>
                    <a:pt x="3" y="14"/>
                    <a:pt x="3" y="17"/>
                    <a:pt x="3" y="20"/>
                  </a:cubicBezTo>
                  <a:cubicBezTo>
                    <a:pt x="4" y="21"/>
                    <a:pt x="4" y="22"/>
                    <a:pt x="4" y="23"/>
                  </a:cubicBezTo>
                  <a:cubicBezTo>
                    <a:pt x="5" y="25"/>
                    <a:pt x="5" y="27"/>
                    <a:pt x="5" y="29"/>
                  </a:cubicBezTo>
                  <a:cubicBezTo>
                    <a:pt x="5" y="29"/>
                    <a:pt x="5" y="30"/>
                    <a:pt x="5" y="31"/>
                  </a:cubicBezTo>
                  <a:cubicBezTo>
                    <a:pt x="6" y="32"/>
                    <a:pt x="6" y="33"/>
                    <a:pt x="7" y="34"/>
                  </a:cubicBezTo>
                  <a:cubicBezTo>
                    <a:pt x="8" y="35"/>
                    <a:pt x="8" y="35"/>
                    <a:pt x="9" y="34"/>
                  </a:cubicBezTo>
                  <a:cubicBezTo>
                    <a:pt x="10" y="34"/>
                    <a:pt x="11" y="33"/>
                    <a:pt x="11" y="32"/>
                  </a:cubicBezTo>
                  <a:cubicBezTo>
                    <a:pt x="10" y="31"/>
                    <a:pt x="10" y="30"/>
                    <a:pt x="10" y="29"/>
                  </a:cubicBezTo>
                  <a:cubicBezTo>
                    <a:pt x="9" y="28"/>
                    <a:pt x="9" y="27"/>
                    <a:pt x="9" y="25"/>
                  </a:cubicBezTo>
                  <a:cubicBezTo>
                    <a:pt x="9" y="24"/>
                    <a:pt x="9" y="24"/>
                    <a:pt x="10" y="24"/>
                  </a:cubicBezTo>
                  <a:cubicBezTo>
                    <a:pt x="12" y="24"/>
                    <a:pt x="14" y="23"/>
                    <a:pt x="16" y="23"/>
                  </a:cubicBezTo>
                  <a:cubicBezTo>
                    <a:pt x="16" y="23"/>
                    <a:pt x="17" y="23"/>
                    <a:pt x="17" y="23"/>
                  </a:cubicBezTo>
                  <a:cubicBezTo>
                    <a:pt x="19" y="23"/>
                    <a:pt x="20" y="23"/>
                    <a:pt x="21" y="23"/>
                  </a:cubicBezTo>
                  <a:cubicBezTo>
                    <a:pt x="22" y="24"/>
                    <a:pt x="22" y="24"/>
                    <a:pt x="23" y="25"/>
                  </a:cubicBezTo>
                  <a:cubicBezTo>
                    <a:pt x="24" y="25"/>
                    <a:pt x="24" y="25"/>
                    <a:pt x="25" y="25"/>
                  </a:cubicBezTo>
                  <a:cubicBezTo>
                    <a:pt x="25" y="25"/>
                    <a:pt x="25" y="25"/>
                    <a:pt x="25" y="25"/>
                  </a:cubicBezTo>
                  <a:cubicBezTo>
                    <a:pt x="25" y="23"/>
                    <a:pt x="26" y="23"/>
                    <a:pt x="27" y="23"/>
                  </a:cubicBezTo>
                  <a:cubicBezTo>
                    <a:pt x="29" y="23"/>
                    <a:pt x="30" y="22"/>
                    <a:pt x="31" y="21"/>
                  </a:cubicBezTo>
                  <a:cubicBezTo>
                    <a:pt x="31" y="21"/>
                    <a:pt x="31" y="21"/>
                    <a:pt x="31" y="20"/>
                  </a:cubicBezTo>
                  <a:cubicBezTo>
                    <a:pt x="31" y="20"/>
                    <a:pt x="30" y="19"/>
                    <a:pt x="30" y="19"/>
                  </a:cubicBezTo>
                  <a:cubicBezTo>
                    <a:pt x="29" y="19"/>
                    <a:pt x="29" y="18"/>
                    <a:pt x="29" y="18"/>
                  </a:cubicBezTo>
                  <a:cubicBezTo>
                    <a:pt x="30" y="17"/>
                    <a:pt x="30" y="17"/>
                    <a:pt x="30" y="17"/>
                  </a:cubicBezTo>
                  <a:cubicBezTo>
                    <a:pt x="31" y="15"/>
                    <a:pt x="32" y="14"/>
                    <a:pt x="33" y="12"/>
                  </a:cubicBezTo>
                  <a:cubicBezTo>
                    <a:pt x="35" y="9"/>
                    <a:pt x="36" y="6"/>
                    <a:pt x="36" y="2"/>
                  </a:cubicBezTo>
                  <a:cubicBezTo>
                    <a:pt x="36" y="1"/>
                    <a:pt x="36" y="1"/>
                    <a:pt x="35" y="1"/>
                  </a:cubicBezTo>
                  <a:close/>
                  <a:moveTo>
                    <a:pt x="30" y="9"/>
                  </a:moveTo>
                  <a:cubicBezTo>
                    <a:pt x="29" y="12"/>
                    <a:pt x="27" y="15"/>
                    <a:pt x="25" y="18"/>
                  </a:cubicBezTo>
                  <a:cubicBezTo>
                    <a:pt x="25" y="19"/>
                    <a:pt x="24" y="19"/>
                    <a:pt x="23" y="19"/>
                  </a:cubicBezTo>
                  <a:cubicBezTo>
                    <a:pt x="22" y="19"/>
                    <a:pt x="21" y="19"/>
                    <a:pt x="20" y="19"/>
                  </a:cubicBezTo>
                  <a:cubicBezTo>
                    <a:pt x="18" y="19"/>
                    <a:pt x="17" y="19"/>
                    <a:pt x="15" y="19"/>
                  </a:cubicBezTo>
                  <a:cubicBezTo>
                    <a:pt x="13" y="20"/>
                    <a:pt x="10" y="20"/>
                    <a:pt x="8" y="20"/>
                  </a:cubicBezTo>
                  <a:cubicBezTo>
                    <a:pt x="8" y="20"/>
                    <a:pt x="7" y="20"/>
                    <a:pt x="7" y="19"/>
                  </a:cubicBezTo>
                  <a:cubicBezTo>
                    <a:pt x="7" y="17"/>
                    <a:pt x="6" y="14"/>
                    <a:pt x="5" y="12"/>
                  </a:cubicBezTo>
                  <a:cubicBezTo>
                    <a:pt x="5" y="12"/>
                    <a:pt x="5" y="11"/>
                    <a:pt x="5" y="11"/>
                  </a:cubicBezTo>
                  <a:cubicBezTo>
                    <a:pt x="5" y="10"/>
                    <a:pt x="5" y="10"/>
                    <a:pt x="6" y="10"/>
                  </a:cubicBezTo>
                  <a:cubicBezTo>
                    <a:pt x="7" y="9"/>
                    <a:pt x="8" y="9"/>
                    <a:pt x="8" y="8"/>
                  </a:cubicBezTo>
                  <a:cubicBezTo>
                    <a:pt x="9" y="7"/>
                    <a:pt x="11" y="6"/>
                    <a:pt x="13" y="5"/>
                  </a:cubicBezTo>
                  <a:cubicBezTo>
                    <a:pt x="19" y="4"/>
                    <a:pt x="25" y="5"/>
                    <a:pt x="32" y="4"/>
                  </a:cubicBezTo>
                  <a:cubicBezTo>
                    <a:pt x="32" y="4"/>
                    <a:pt x="32" y="4"/>
                    <a:pt x="32" y="4"/>
                  </a:cubicBezTo>
                  <a:cubicBezTo>
                    <a:pt x="32" y="6"/>
                    <a:pt x="31" y="8"/>
                    <a:pt x="30" y="9"/>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Freeform 216"/>
            <p:cNvSpPr>
              <a:spLocks noEditPoints="1"/>
            </p:cNvSpPr>
            <p:nvPr/>
          </p:nvSpPr>
          <p:spPr bwMode="auto">
            <a:xfrm>
              <a:off x="1931" y="854"/>
              <a:ext cx="73" cy="66"/>
            </a:xfrm>
            <a:custGeom>
              <a:avLst/>
              <a:gdLst>
                <a:gd name="T0" fmla="*/ 29 w 31"/>
                <a:gd name="T1" fmla="*/ 5 h 28"/>
                <a:gd name="T2" fmla="*/ 29 w 31"/>
                <a:gd name="T3" fmla="*/ 5 h 28"/>
                <a:gd name="T4" fmla="*/ 21 w 31"/>
                <a:gd name="T5" fmla="*/ 3 h 28"/>
                <a:gd name="T6" fmla="*/ 18 w 31"/>
                <a:gd name="T7" fmla="*/ 3 h 28"/>
                <a:gd name="T8" fmla="*/ 16 w 31"/>
                <a:gd name="T9" fmla="*/ 3 h 28"/>
                <a:gd name="T10" fmla="*/ 16 w 31"/>
                <a:gd name="T11" fmla="*/ 3 h 28"/>
                <a:gd name="T12" fmla="*/ 16 w 31"/>
                <a:gd name="T13" fmla="*/ 3 h 28"/>
                <a:gd name="T14" fmla="*/ 15 w 31"/>
                <a:gd name="T15" fmla="*/ 4 h 28"/>
                <a:gd name="T16" fmla="*/ 9 w 31"/>
                <a:gd name="T17" fmla="*/ 4 h 28"/>
                <a:gd name="T18" fmla="*/ 8 w 31"/>
                <a:gd name="T19" fmla="*/ 4 h 28"/>
                <a:gd name="T20" fmla="*/ 6 w 31"/>
                <a:gd name="T21" fmla="*/ 5 h 28"/>
                <a:gd name="T22" fmla="*/ 5 w 31"/>
                <a:gd name="T23" fmla="*/ 3 h 28"/>
                <a:gd name="T24" fmla="*/ 4 w 31"/>
                <a:gd name="T25" fmla="*/ 0 h 28"/>
                <a:gd name="T26" fmla="*/ 2 w 31"/>
                <a:gd name="T27" fmla="*/ 0 h 28"/>
                <a:gd name="T28" fmla="*/ 1 w 31"/>
                <a:gd name="T29" fmla="*/ 1 h 28"/>
                <a:gd name="T30" fmla="*/ 1 w 31"/>
                <a:gd name="T31" fmla="*/ 2 h 28"/>
                <a:gd name="T32" fmla="*/ 1 w 31"/>
                <a:gd name="T33" fmla="*/ 5 h 28"/>
                <a:gd name="T34" fmla="*/ 6 w 31"/>
                <a:gd name="T35" fmla="*/ 18 h 28"/>
                <a:gd name="T36" fmla="*/ 6 w 31"/>
                <a:gd name="T37" fmla="*/ 20 h 28"/>
                <a:gd name="T38" fmla="*/ 7 w 31"/>
                <a:gd name="T39" fmla="*/ 23 h 28"/>
                <a:gd name="T40" fmla="*/ 8 w 31"/>
                <a:gd name="T41" fmla="*/ 24 h 28"/>
                <a:gd name="T42" fmla="*/ 10 w 31"/>
                <a:gd name="T43" fmla="*/ 27 h 28"/>
                <a:gd name="T44" fmla="*/ 12 w 31"/>
                <a:gd name="T45" fmla="*/ 28 h 28"/>
                <a:gd name="T46" fmla="*/ 13 w 31"/>
                <a:gd name="T47" fmla="*/ 26 h 28"/>
                <a:gd name="T48" fmla="*/ 12 w 31"/>
                <a:gd name="T49" fmla="*/ 24 h 28"/>
                <a:gd name="T50" fmla="*/ 12 w 31"/>
                <a:gd name="T51" fmla="*/ 23 h 28"/>
                <a:gd name="T52" fmla="*/ 17 w 31"/>
                <a:gd name="T53" fmla="*/ 21 h 28"/>
                <a:gd name="T54" fmla="*/ 24 w 31"/>
                <a:gd name="T55" fmla="*/ 19 h 28"/>
                <a:gd name="T56" fmla="*/ 25 w 31"/>
                <a:gd name="T57" fmla="*/ 19 h 28"/>
                <a:gd name="T58" fmla="*/ 28 w 31"/>
                <a:gd name="T59" fmla="*/ 18 h 28"/>
                <a:gd name="T60" fmla="*/ 27 w 31"/>
                <a:gd name="T61" fmla="*/ 16 h 28"/>
                <a:gd name="T62" fmla="*/ 25 w 31"/>
                <a:gd name="T63" fmla="*/ 16 h 28"/>
                <a:gd name="T64" fmla="*/ 21 w 31"/>
                <a:gd name="T65" fmla="*/ 16 h 28"/>
                <a:gd name="T66" fmla="*/ 20 w 31"/>
                <a:gd name="T67" fmla="*/ 17 h 28"/>
                <a:gd name="T68" fmla="*/ 21 w 31"/>
                <a:gd name="T69" fmla="*/ 16 h 28"/>
                <a:gd name="T70" fmla="*/ 21 w 31"/>
                <a:gd name="T71" fmla="*/ 16 h 28"/>
                <a:gd name="T72" fmla="*/ 21 w 31"/>
                <a:gd name="T73" fmla="*/ 16 h 28"/>
                <a:gd name="T74" fmla="*/ 25 w 31"/>
                <a:gd name="T75" fmla="*/ 13 h 28"/>
                <a:gd name="T76" fmla="*/ 30 w 31"/>
                <a:gd name="T77" fmla="*/ 8 h 28"/>
                <a:gd name="T78" fmla="*/ 29 w 31"/>
                <a:gd name="T79" fmla="*/ 5 h 28"/>
                <a:gd name="T80" fmla="*/ 24 w 31"/>
                <a:gd name="T81" fmla="*/ 9 h 28"/>
                <a:gd name="T82" fmla="*/ 16 w 31"/>
                <a:gd name="T83" fmla="*/ 15 h 28"/>
                <a:gd name="T84" fmla="*/ 11 w 31"/>
                <a:gd name="T85" fmla="*/ 18 h 28"/>
                <a:gd name="T86" fmla="*/ 10 w 31"/>
                <a:gd name="T87" fmla="*/ 18 h 28"/>
                <a:gd name="T88" fmla="*/ 7 w 31"/>
                <a:gd name="T89" fmla="*/ 11 h 28"/>
                <a:gd name="T90" fmla="*/ 7 w 31"/>
                <a:gd name="T91" fmla="*/ 10 h 28"/>
                <a:gd name="T92" fmla="*/ 8 w 31"/>
                <a:gd name="T93" fmla="*/ 9 h 28"/>
                <a:gd name="T94" fmla="*/ 10 w 31"/>
                <a:gd name="T95" fmla="*/ 8 h 28"/>
                <a:gd name="T96" fmla="*/ 16 w 31"/>
                <a:gd name="T97" fmla="*/ 7 h 28"/>
                <a:gd name="T98" fmla="*/ 25 w 31"/>
                <a:gd name="T99" fmla="*/ 8 h 28"/>
                <a:gd name="T100" fmla="*/ 25 w 31"/>
                <a:gd name="T101" fmla="*/ 8 h 28"/>
                <a:gd name="T102" fmla="*/ 24 w 31"/>
                <a:gd name="T10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28">
                  <a:moveTo>
                    <a:pt x="29" y="5"/>
                  </a:moveTo>
                  <a:cubicBezTo>
                    <a:pt x="29" y="5"/>
                    <a:pt x="29" y="5"/>
                    <a:pt x="29" y="5"/>
                  </a:cubicBezTo>
                  <a:cubicBezTo>
                    <a:pt x="26" y="4"/>
                    <a:pt x="24" y="4"/>
                    <a:pt x="21" y="3"/>
                  </a:cubicBezTo>
                  <a:cubicBezTo>
                    <a:pt x="20" y="3"/>
                    <a:pt x="19" y="3"/>
                    <a:pt x="18" y="3"/>
                  </a:cubicBezTo>
                  <a:cubicBezTo>
                    <a:pt x="17" y="3"/>
                    <a:pt x="17" y="3"/>
                    <a:pt x="16" y="3"/>
                  </a:cubicBezTo>
                  <a:cubicBezTo>
                    <a:pt x="16" y="3"/>
                    <a:pt x="16" y="3"/>
                    <a:pt x="16" y="3"/>
                  </a:cubicBezTo>
                  <a:cubicBezTo>
                    <a:pt x="16" y="3"/>
                    <a:pt x="16" y="3"/>
                    <a:pt x="16" y="3"/>
                  </a:cubicBezTo>
                  <a:cubicBezTo>
                    <a:pt x="16" y="4"/>
                    <a:pt x="15" y="4"/>
                    <a:pt x="15" y="4"/>
                  </a:cubicBezTo>
                  <a:cubicBezTo>
                    <a:pt x="13" y="4"/>
                    <a:pt x="11" y="4"/>
                    <a:pt x="9" y="4"/>
                  </a:cubicBezTo>
                  <a:cubicBezTo>
                    <a:pt x="9" y="5"/>
                    <a:pt x="8" y="4"/>
                    <a:pt x="8" y="4"/>
                  </a:cubicBezTo>
                  <a:cubicBezTo>
                    <a:pt x="7" y="4"/>
                    <a:pt x="7" y="4"/>
                    <a:pt x="6" y="5"/>
                  </a:cubicBezTo>
                  <a:cubicBezTo>
                    <a:pt x="5" y="5"/>
                    <a:pt x="5" y="4"/>
                    <a:pt x="5" y="3"/>
                  </a:cubicBezTo>
                  <a:cubicBezTo>
                    <a:pt x="4" y="2"/>
                    <a:pt x="4" y="1"/>
                    <a:pt x="4" y="0"/>
                  </a:cubicBezTo>
                  <a:cubicBezTo>
                    <a:pt x="3" y="0"/>
                    <a:pt x="3" y="0"/>
                    <a:pt x="2" y="0"/>
                  </a:cubicBezTo>
                  <a:cubicBezTo>
                    <a:pt x="2" y="1"/>
                    <a:pt x="2" y="1"/>
                    <a:pt x="1" y="1"/>
                  </a:cubicBezTo>
                  <a:cubicBezTo>
                    <a:pt x="1" y="1"/>
                    <a:pt x="1" y="2"/>
                    <a:pt x="1" y="2"/>
                  </a:cubicBezTo>
                  <a:cubicBezTo>
                    <a:pt x="0" y="3"/>
                    <a:pt x="1" y="4"/>
                    <a:pt x="1" y="5"/>
                  </a:cubicBezTo>
                  <a:cubicBezTo>
                    <a:pt x="3" y="10"/>
                    <a:pt x="4" y="14"/>
                    <a:pt x="6" y="18"/>
                  </a:cubicBezTo>
                  <a:cubicBezTo>
                    <a:pt x="7" y="19"/>
                    <a:pt x="7" y="19"/>
                    <a:pt x="6" y="20"/>
                  </a:cubicBezTo>
                  <a:cubicBezTo>
                    <a:pt x="6" y="21"/>
                    <a:pt x="6" y="22"/>
                    <a:pt x="7" y="23"/>
                  </a:cubicBezTo>
                  <a:cubicBezTo>
                    <a:pt x="8" y="23"/>
                    <a:pt x="8" y="24"/>
                    <a:pt x="8" y="24"/>
                  </a:cubicBezTo>
                  <a:cubicBezTo>
                    <a:pt x="9" y="26"/>
                    <a:pt x="9" y="27"/>
                    <a:pt x="10" y="27"/>
                  </a:cubicBezTo>
                  <a:cubicBezTo>
                    <a:pt x="10" y="28"/>
                    <a:pt x="11" y="28"/>
                    <a:pt x="12" y="28"/>
                  </a:cubicBezTo>
                  <a:cubicBezTo>
                    <a:pt x="13" y="27"/>
                    <a:pt x="13" y="27"/>
                    <a:pt x="13" y="26"/>
                  </a:cubicBezTo>
                  <a:cubicBezTo>
                    <a:pt x="12" y="25"/>
                    <a:pt x="12" y="24"/>
                    <a:pt x="12" y="24"/>
                  </a:cubicBezTo>
                  <a:cubicBezTo>
                    <a:pt x="11" y="23"/>
                    <a:pt x="11" y="23"/>
                    <a:pt x="12" y="23"/>
                  </a:cubicBezTo>
                  <a:cubicBezTo>
                    <a:pt x="13" y="22"/>
                    <a:pt x="15" y="22"/>
                    <a:pt x="17" y="21"/>
                  </a:cubicBezTo>
                  <a:cubicBezTo>
                    <a:pt x="19" y="20"/>
                    <a:pt x="21" y="20"/>
                    <a:pt x="24" y="19"/>
                  </a:cubicBezTo>
                  <a:cubicBezTo>
                    <a:pt x="24" y="19"/>
                    <a:pt x="25" y="19"/>
                    <a:pt x="25" y="19"/>
                  </a:cubicBezTo>
                  <a:cubicBezTo>
                    <a:pt x="26" y="19"/>
                    <a:pt x="27" y="19"/>
                    <a:pt x="28" y="18"/>
                  </a:cubicBezTo>
                  <a:cubicBezTo>
                    <a:pt x="28" y="17"/>
                    <a:pt x="28" y="16"/>
                    <a:pt x="27" y="16"/>
                  </a:cubicBezTo>
                  <a:cubicBezTo>
                    <a:pt x="26" y="16"/>
                    <a:pt x="26" y="16"/>
                    <a:pt x="25" y="16"/>
                  </a:cubicBezTo>
                  <a:cubicBezTo>
                    <a:pt x="24" y="16"/>
                    <a:pt x="22" y="16"/>
                    <a:pt x="21" y="16"/>
                  </a:cubicBezTo>
                  <a:cubicBezTo>
                    <a:pt x="21" y="17"/>
                    <a:pt x="20" y="17"/>
                    <a:pt x="20" y="17"/>
                  </a:cubicBezTo>
                  <a:cubicBezTo>
                    <a:pt x="20" y="16"/>
                    <a:pt x="20" y="16"/>
                    <a:pt x="21" y="16"/>
                  </a:cubicBezTo>
                  <a:cubicBezTo>
                    <a:pt x="21" y="16"/>
                    <a:pt x="21" y="16"/>
                    <a:pt x="21" y="16"/>
                  </a:cubicBezTo>
                  <a:cubicBezTo>
                    <a:pt x="21" y="16"/>
                    <a:pt x="21" y="16"/>
                    <a:pt x="21" y="16"/>
                  </a:cubicBezTo>
                  <a:cubicBezTo>
                    <a:pt x="22" y="15"/>
                    <a:pt x="24" y="14"/>
                    <a:pt x="25" y="13"/>
                  </a:cubicBezTo>
                  <a:cubicBezTo>
                    <a:pt x="27" y="11"/>
                    <a:pt x="29" y="10"/>
                    <a:pt x="30" y="8"/>
                  </a:cubicBezTo>
                  <a:cubicBezTo>
                    <a:pt x="31" y="6"/>
                    <a:pt x="31" y="5"/>
                    <a:pt x="29" y="5"/>
                  </a:cubicBezTo>
                  <a:close/>
                  <a:moveTo>
                    <a:pt x="24" y="9"/>
                  </a:moveTo>
                  <a:cubicBezTo>
                    <a:pt x="22" y="11"/>
                    <a:pt x="19" y="13"/>
                    <a:pt x="16" y="15"/>
                  </a:cubicBezTo>
                  <a:cubicBezTo>
                    <a:pt x="14" y="16"/>
                    <a:pt x="13" y="17"/>
                    <a:pt x="11" y="18"/>
                  </a:cubicBezTo>
                  <a:cubicBezTo>
                    <a:pt x="11" y="18"/>
                    <a:pt x="11" y="18"/>
                    <a:pt x="10" y="18"/>
                  </a:cubicBezTo>
                  <a:cubicBezTo>
                    <a:pt x="10" y="15"/>
                    <a:pt x="8" y="13"/>
                    <a:pt x="7" y="11"/>
                  </a:cubicBezTo>
                  <a:cubicBezTo>
                    <a:pt x="7" y="11"/>
                    <a:pt x="7" y="10"/>
                    <a:pt x="7" y="10"/>
                  </a:cubicBezTo>
                  <a:cubicBezTo>
                    <a:pt x="7" y="9"/>
                    <a:pt x="7" y="9"/>
                    <a:pt x="8" y="9"/>
                  </a:cubicBezTo>
                  <a:cubicBezTo>
                    <a:pt x="8" y="8"/>
                    <a:pt x="9" y="8"/>
                    <a:pt x="10" y="8"/>
                  </a:cubicBezTo>
                  <a:cubicBezTo>
                    <a:pt x="12" y="8"/>
                    <a:pt x="14" y="7"/>
                    <a:pt x="16" y="7"/>
                  </a:cubicBezTo>
                  <a:cubicBezTo>
                    <a:pt x="19" y="7"/>
                    <a:pt x="22" y="7"/>
                    <a:pt x="25" y="8"/>
                  </a:cubicBezTo>
                  <a:cubicBezTo>
                    <a:pt x="25" y="8"/>
                    <a:pt x="25" y="8"/>
                    <a:pt x="25" y="8"/>
                  </a:cubicBezTo>
                  <a:cubicBezTo>
                    <a:pt x="25" y="9"/>
                    <a:pt x="25" y="9"/>
                    <a:pt x="24" y="9"/>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217"/>
            <p:cNvSpPr>
              <a:spLocks/>
            </p:cNvSpPr>
            <p:nvPr/>
          </p:nvSpPr>
          <p:spPr bwMode="auto">
            <a:xfrm>
              <a:off x="769" y="1033"/>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1" y="0"/>
                    <a:pt x="1" y="0"/>
                    <a:pt x="1" y="0"/>
                  </a:cubicBezTo>
                </a:path>
              </a:pathLst>
            </a:custGeom>
            <a:solidFill>
              <a:srgbClr val="E9E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Freeform 218"/>
            <p:cNvSpPr>
              <a:spLocks/>
            </p:cNvSpPr>
            <p:nvPr/>
          </p:nvSpPr>
          <p:spPr bwMode="auto">
            <a:xfrm>
              <a:off x="206" y="840"/>
              <a:ext cx="119" cy="129"/>
            </a:xfrm>
            <a:custGeom>
              <a:avLst/>
              <a:gdLst>
                <a:gd name="T0" fmla="*/ 0 w 50"/>
                <a:gd name="T1" fmla="*/ 48 h 55"/>
                <a:gd name="T2" fmla="*/ 1 w 50"/>
                <a:gd name="T3" fmla="*/ 45 h 55"/>
                <a:gd name="T4" fmla="*/ 3 w 50"/>
                <a:gd name="T5" fmla="*/ 41 h 55"/>
                <a:gd name="T6" fmla="*/ 3 w 50"/>
                <a:gd name="T7" fmla="*/ 40 h 55"/>
                <a:gd name="T8" fmla="*/ 3 w 50"/>
                <a:gd name="T9" fmla="*/ 45 h 55"/>
                <a:gd name="T10" fmla="*/ 3 w 50"/>
                <a:gd name="T11" fmla="*/ 49 h 55"/>
                <a:gd name="T12" fmla="*/ 3 w 50"/>
                <a:gd name="T13" fmla="*/ 50 h 55"/>
                <a:gd name="T14" fmla="*/ 4 w 50"/>
                <a:gd name="T15" fmla="*/ 50 h 55"/>
                <a:gd name="T16" fmla="*/ 9 w 50"/>
                <a:gd name="T17" fmla="*/ 45 h 55"/>
                <a:gd name="T18" fmla="*/ 22 w 50"/>
                <a:gd name="T19" fmla="*/ 28 h 55"/>
                <a:gd name="T20" fmla="*/ 31 w 50"/>
                <a:gd name="T21" fmla="*/ 11 h 55"/>
                <a:gd name="T22" fmla="*/ 31 w 50"/>
                <a:gd name="T23" fmla="*/ 7 h 55"/>
                <a:gd name="T24" fmla="*/ 26 w 50"/>
                <a:gd name="T25" fmla="*/ 3 h 55"/>
                <a:gd name="T26" fmla="*/ 24 w 50"/>
                <a:gd name="T27" fmla="*/ 4 h 55"/>
                <a:gd name="T28" fmla="*/ 22 w 50"/>
                <a:gd name="T29" fmla="*/ 6 h 55"/>
                <a:gd name="T30" fmla="*/ 20 w 50"/>
                <a:gd name="T31" fmla="*/ 7 h 55"/>
                <a:gd name="T32" fmla="*/ 20 w 50"/>
                <a:gd name="T33" fmla="*/ 7 h 55"/>
                <a:gd name="T34" fmla="*/ 18 w 50"/>
                <a:gd name="T35" fmla="*/ 8 h 55"/>
                <a:gd name="T36" fmla="*/ 18 w 50"/>
                <a:gd name="T37" fmla="*/ 7 h 55"/>
                <a:gd name="T38" fmla="*/ 25 w 50"/>
                <a:gd name="T39" fmla="*/ 0 h 55"/>
                <a:gd name="T40" fmla="*/ 27 w 50"/>
                <a:gd name="T41" fmla="*/ 0 h 55"/>
                <a:gd name="T42" fmla="*/ 31 w 50"/>
                <a:gd name="T43" fmla="*/ 3 h 55"/>
                <a:gd name="T44" fmla="*/ 34 w 50"/>
                <a:gd name="T45" fmla="*/ 4 h 55"/>
                <a:gd name="T46" fmla="*/ 35 w 50"/>
                <a:gd name="T47" fmla="*/ 3 h 55"/>
                <a:gd name="T48" fmla="*/ 37 w 50"/>
                <a:gd name="T49" fmla="*/ 1 h 55"/>
                <a:gd name="T50" fmla="*/ 39 w 50"/>
                <a:gd name="T51" fmla="*/ 1 h 55"/>
                <a:gd name="T52" fmla="*/ 39 w 50"/>
                <a:gd name="T53" fmla="*/ 3 h 55"/>
                <a:gd name="T54" fmla="*/ 38 w 50"/>
                <a:gd name="T55" fmla="*/ 5 h 55"/>
                <a:gd name="T56" fmla="*/ 38 w 50"/>
                <a:gd name="T57" fmla="*/ 10 h 55"/>
                <a:gd name="T58" fmla="*/ 47 w 50"/>
                <a:gd name="T59" fmla="*/ 19 h 55"/>
                <a:gd name="T60" fmla="*/ 49 w 50"/>
                <a:gd name="T61" fmla="*/ 26 h 55"/>
                <a:gd name="T62" fmla="*/ 46 w 50"/>
                <a:gd name="T63" fmla="*/ 28 h 55"/>
                <a:gd name="T64" fmla="*/ 45 w 50"/>
                <a:gd name="T65" fmla="*/ 28 h 55"/>
                <a:gd name="T66" fmla="*/ 44 w 50"/>
                <a:gd name="T67" fmla="*/ 21 h 55"/>
                <a:gd name="T68" fmla="*/ 40 w 50"/>
                <a:gd name="T69" fmla="*/ 17 h 55"/>
                <a:gd name="T70" fmla="*/ 37 w 50"/>
                <a:gd name="T71" fmla="*/ 14 h 55"/>
                <a:gd name="T72" fmla="*/ 36 w 50"/>
                <a:gd name="T73" fmla="*/ 13 h 55"/>
                <a:gd name="T74" fmla="*/ 34 w 50"/>
                <a:gd name="T75" fmla="*/ 13 h 55"/>
                <a:gd name="T76" fmla="*/ 33 w 50"/>
                <a:gd name="T77" fmla="*/ 16 h 55"/>
                <a:gd name="T78" fmla="*/ 33 w 50"/>
                <a:gd name="T79" fmla="*/ 17 h 55"/>
                <a:gd name="T80" fmla="*/ 24 w 50"/>
                <a:gd name="T81" fmla="*/ 31 h 55"/>
                <a:gd name="T82" fmla="*/ 8 w 50"/>
                <a:gd name="T83" fmla="*/ 51 h 55"/>
                <a:gd name="T84" fmla="*/ 4 w 50"/>
                <a:gd name="T85" fmla="*/ 54 h 55"/>
                <a:gd name="T86" fmla="*/ 0 w 50"/>
                <a:gd name="T87" fmla="*/ 53 h 55"/>
                <a:gd name="T88" fmla="*/ 0 w 50"/>
                <a:gd name="T89" fmla="*/ 52 h 55"/>
                <a:gd name="T90" fmla="*/ 0 w 50"/>
                <a:gd name="T91" fmla="*/ 52 h 55"/>
                <a:gd name="T92" fmla="*/ 0 w 50"/>
                <a:gd name="T93" fmla="*/ 50 h 55"/>
                <a:gd name="T94" fmla="*/ 0 w 50"/>
                <a:gd name="T95" fmla="*/ 50 h 55"/>
                <a:gd name="T96" fmla="*/ 0 w 50"/>
                <a:gd name="T97" fmla="*/ 49 h 55"/>
                <a:gd name="T98" fmla="*/ 0 w 50"/>
                <a:gd name="T9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 h="55">
                  <a:moveTo>
                    <a:pt x="0" y="48"/>
                  </a:moveTo>
                  <a:cubicBezTo>
                    <a:pt x="0" y="47"/>
                    <a:pt x="1" y="46"/>
                    <a:pt x="1" y="45"/>
                  </a:cubicBezTo>
                  <a:cubicBezTo>
                    <a:pt x="2" y="44"/>
                    <a:pt x="3" y="42"/>
                    <a:pt x="3" y="41"/>
                  </a:cubicBezTo>
                  <a:cubicBezTo>
                    <a:pt x="3" y="41"/>
                    <a:pt x="3" y="41"/>
                    <a:pt x="3" y="40"/>
                  </a:cubicBezTo>
                  <a:cubicBezTo>
                    <a:pt x="4" y="42"/>
                    <a:pt x="3" y="43"/>
                    <a:pt x="3" y="45"/>
                  </a:cubicBezTo>
                  <a:cubicBezTo>
                    <a:pt x="3" y="46"/>
                    <a:pt x="3" y="48"/>
                    <a:pt x="3" y="49"/>
                  </a:cubicBezTo>
                  <a:cubicBezTo>
                    <a:pt x="3" y="50"/>
                    <a:pt x="2" y="50"/>
                    <a:pt x="3" y="50"/>
                  </a:cubicBezTo>
                  <a:cubicBezTo>
                    <a:pt x="3" y="51"/>
                    <a:pt x="4" y="50"/>
                    <a:pt x="4" y="50"/>
                  </a:cubicBezTo>
                  <a:cubicBezTo>
                    <a:pt x="6" y="49"/>
                    <a:pt x="7" y="47"/>
                    <a:pt x="9" y="45"/>
                  </a:cubicBezTo>
                  <a:cubicBezTo>
                    <a:pt x="13" y="39"/>
                    <a:pt x="17" y="34"/>
                    <a:pt x="22" y="28"/>
                  </a:cubicBezTo>
                  <a:cubicBezTo>
                    <a:pt x="26" y="23"/>
                    <a:pt x="29" y="17"/>
                    <a:pt x="31" y="11"/>
                  </a:cubicBezTo>
                  <a:cubicBezTo>
                    <a:pt x="32" y="10"/>
                    <a:pt x="32" y="9"/>
                    <a:pt x="31" y="7"/>
                  </a:cubicBezTo>
                  <a:cubicBezTo>
                    <a:pt x="30" y="5"/>
                    <a:pt x="28" y="4"/>
                    <a:pt x="26" y="3"/>
                  </a:cubicBezTo>
                  <a:cubicBezTo>
                    <a:pt x="25" y="3"/>
                    <a:pt x="24" y="4"/>
                    <a:pt x="24" y="4"/>
                  </a:cubicBezTo>
                  <a:cubicBezTo>
                    <a:pt x="23" y="5"/>
                    <a:pt x="23" y="5"/>
                    <a:pt x="22" y="6"/>
                  </a:cubicBezTo>
                  <a:cubicBezTo>
                    <a:pt x="22" y="7"/>
                    <a:pt x="21" y="7"/>
                    <a:pt x="20" y="7"/>
                  </a:cubicBezTo>
                  <a:cubicBezTo>
                    <a:pt x="20" y="7"/>
                    <a:pt x="20" y="7"/>
                    <a:pt x="20" y="7"/>
                  </a:cubicBezTo>
                  <a:cubicBezTo>
                    <a:pt x="19" y="8"/>
                    <a:pt x="19" y="8"/>
                    <a:pt x="18" y="8"/>
                  </a:cubicBezTo>
                  <a:cubicBezTo>
                    <a:pt x="18" y="8"/>
                    <a:pt x="18" y="7"/>
                    <a:pt x="18" y="7"/>
                  </a:cubicBezTo>
                  <a:cubicBezTo>
                    <a:pt x="20" y="4"/>
                    <a:pt x="22" y="2"/>
                    <a:pt x="25" y="0"/>
                  </a:cubicBezTo>
                  <a:cubicBezTo>
                    <a:pt x="26" y="0"/>
                    <a:pt x="27" y="0"/>
                    <a:pt x="27" y="0"/>
                  </a:cubicBezTo>
                  <a:cubicBezTo>
                    <a:pt x="29" y="1"/>
                    <a:pt x="30" y="2"/>
                    <a:pt x="31" y="3"/>
                  </a:cubicBezTo>
                  <a:cubicBezTo>
                    <a:pt x="32" y="4"/>
                    <a:pt x="33" y="5"/>
                    <a:pt x="34" y="4"/>
                  </a:cubicBezTo>
                  <a:cubicBezTo>
                    <a:pt x="34" y="4"/>
                    <a:pt x="35" y="3"/>
                    <a:pt x="35" y="3"/>
                  </a:cubicBezTo>
                  <a:cubicBezTo>
                    <a:pt x="36" y="2"/>
                    <a:pt x="36" y="1"/>
                    <a:pt x="37" y="1"/>
                  </a:cubicBezTo>
                  <a:cubicBezTo>
                    <a:pt x="37" y="1"/>
                    <a:pt x="38" y="1"/>
                    <a:pt x="39" y="1"/>
                  </a:cubicBezTo>
                  <a:cubicBezTo>
                    <a:pt x="39" y="2"/>
                    <a:pt x="39" y="2"/>
                    <a:pt x="39" y="3"/>
                  </a:cubicBezTo>
                  <a:cubicBezTo>
                    <a:pt x="39" y="4"/>
                    <a:pt x="38" y="4"/>
                    <a:pt x="38" y="5"/>
                  </a:cubicBezTo>
                  <a:cubicBezTo>
                    <a:pt x="37" y="7"/>
                    <a:pt x="37" y="8"/>
                    <a:pt x="38" y="10"/>
                  </a:cubicBezTo>
                  <a:cubicBezTo>
                    <a:pt x="41" y="13"/>
                    <a:pt x="44" y="16"/>
                    <a:pt x="47" y="19"/>
                  </a:cubicBezTo>
                  <a:cubicBezTo>
                    <a:pt x="49" y="21"/>
                    <a:pt x="50" y="23"/>
                    <a:pt x="49" y="26"/>
                  </a:cubicBezTo>
                  <a:cubicBezTo>
                    <a:pt x="48" y="27"/>
                    <a:pt x="47" y="28"/>
                    <a:pt x="46" y="28"/>
                  </a:cubicBezTo>
                  <a:cubicBezTo>
                    <a:pt x="45" y="28"/>
                    <a:pt x="45" y="28"/>
                    <a:pt x="45" y="28"/>
                  </a:cubicBezTo>
                  <a:cubicBezTo>
                    <a:pt x="47" y="25"/>
                    <a:pt x="46" y="23"/>
                    <a:pt x="44" y="21"/>
                  </a:cubicBezTo>
                  <a:cubicBezTo>
                    <a:pt x="42" y="20"/>
                    <a:pt x="41" y="18"/>
                    <a:pt x="40" y="17"/>
                  </a:cubicBezTo>
                  <a:cubicBezTo>
                    <a:pt x="39" y="16"/>
                    <a:pt x="38" y="15"/>
                    <a:pt x="37" y="14"/>
                  </a:cubicBezTo>
                  <a:cubicBezTo>
                    <a:pt x="37" y="14"/>
                    <a:pt x="36" y="13"/>
                    <a:pt x="36" y="13"/>
                  </a:cubicBezTo>
                  <a:cubicBezTo>
                    <a:pt x="35" y="12"/>
                    <a:pt x="35" y="12"/>
                    <a:pt x="34" y="13"/>
                  </a:cubicBezTo>
                  <a:cubicBezTo>
                    <a:pt x="34" y="14"/>
                    <a:pt x="33" y="15"/>
                    <a:pt x="33" y="16"/>
                  </a:cubicBezTo>
                  <a:cubicBezTo>
                    <a:pt x="33" y="16"/>
                    <a:pt x="33" y="17"/>
                    <a:pt x="33" y="17"/>
                  </a:cubicBezTo>
                  <a:cubicBezTo>
                    <a:pt x="30" y="22"/>
                    <a:pt x="27" y="27"/>
                    <a:pt x="24" y="31"/>
                  </a:cubicBezTo>
                  <a:cubicBezTo>
                    <a:pt x="18" y="37"/>
                    <a:pt x="14" y="44"/>
                    <a:pt x="8" y="51"/>
                  </a:cubicBezTo>
                  <a:cubicBezTo>
                    <a:pt x="7" y="52"/>
                    <a:pt x="6" y="53"/>
                    <a:pt x="4" y="54"/>
                  </a:cubicBezTo>
                  <a:cubicBezTo>
                    <a:pt x="2" y="55"/>
                    <a:pt x="1" y="55"/>
                    <a:pt x="0" y="53"/>
                  </a:cubicBezTo>
                  <a:cubicBezTo>
                    <a:pt x="0" y="52"/>
                    <a:pt x="0" y="52"/>
                    <a:pt x="0" y="52"/>
                  </a:cubicBezTo>
                  <a:cubicBezTo>
                    <a:pt x="0" y="52"/>
                    <a:pt x="0" y="52"/>
                    <a:pt x="0" y="52"/>
                  </a:cubicBezTo>
                  <a:cubicBezTo>
                    <a:pt x="0" y="51"/>
                    <a:pt x="0" y="51"/>
                    <a:pt x="0" y="50"/>
                  </a:cubicBezTo>
                  <a:cubicBezTo>
                    <a:pt x="0" y="50"/>
                    <a:pt x="0" y="50"/>
                    <a:pt x="0" y="50"/>
                  </a:cubicBezTo>
                  <a:cubicBezTo>
                    <a:pt x="0" y="50"/>
                    <a:pt x="0" y="49"/>
                    <a:pt x="0" y="49"/>
                  </a:cubicBezTo>
                  <a:cubicBezTo>
                    <a:pt x="0" y="48"/>
                    <a:pt x="0" y="48"/>
                    <a:pt x="0" y="48"/>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Freeform 219"/>
            <p:cNvSpPr>
              <a:spLocks/>
            </p:cNvSpPr>
            <p:nvPr/>
          </p:nvSpPr>
          <p:spPr bwMode="auto">
            <a:xfrm>
              <a:off x="1654" y="823"/>
              <a:ext cx="31" cy="26"/>
            </a:xfrm>
            <a:custGeom>
              <a:avLst/>
              <a:gdLst>
                <a:gd name="T0" fmla="*/ 3 w 13"/>
                <a:gd name="T1" fmla="*/ 0 h 11"/>
                <a:gd name="T2" fmla="*/ 8 w 13"/>
                <a:gd name="T3" fmla="*/ 5 h 11"/>
                <a:gd name="T4" fmla="*/ 13 w 13"/>
                <a:gd name="T5" fmla="*/ 9 h 11"/>
                <a:gd name="T6" fmla="*/ 13 w 13"/>
                <a:gd name="T7" fmla="*/ 11 h 11"/>
                <a:gd name="T8" fmla="*/ 12 w 13"/>
                <a:gd name="T9" fmla="*/ 11 h 11"/>
                <a:gd name="T10" fmla="*/ 1 w 13"/>
                <a:gd name="T11" fmla="*/ 2 h 11"/>
                <a:gd name="T12" fmla="*/ 1 w 13"/>
                <a:gd name="T13" fmla="*/ 0 h 11"/>
                <a:gd name="T14" fmla="*/ 3 w 13"/>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3" y="0"/>
                  </a:moveTo>
                  <a:cubicBezTo>
                    <a:pt x="4" y="1"/>
                    <a:pt x="6" y="3"/>
                    <a:pt x="8" y="5"/>
                  </a:cubicBezTo>
                  <a:cubicBezTo>
                    <a:pt x="10" y="6"/>
                    <a:pt x="11" y="8"/>
                    <a:pt x="13" y="9"/>
                  </a:cubicBezTo>
                  <a:cubicBezTo>
                    <a:pt x="13" y="10"/>
                    <a:pt x="13" y="10"/>
                    <a:pt x="13" y="11"/>
                  </a:cubicBezTo>
                  <a:cubicBezTo>
                    <a:pt x="13" y="11"/>
                    <a:pt x="12" y="11"/>
                    <a:pt x="12" y="11"/>
                  </a:cubicBezTo>
                  <a:cubicBezTo>
                    <a:pt x="7" y="9"/>
                    <a:pt x="4" y="6"/>
                    <a:pt x="1" y="2"/>
                  </a:cubicBezTo>
                  <a:cubicBezTo>
                    <a:pt x="1" y="1"/>
                    <a:pt x="0" y="0"/>
                    <a:pt x="1" y="0"/>
                  </a:cubicBezTo>
                  <a:lnTo>
                    <a:pt x="3" y="0"/>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220"/>
            <p:cNvSpPr>
              <a:spLocks/>
            </p:cNvSpPr>
            <p:nvPr/>
          </p:nvSpPr>
          <p:spPr bwMode="auto">
            <a:xfrm>
              <a:off x="206" y="955"/>
              <a:ext cx="0" cy="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0"/>
                    <a:pt x="0" y="0"/>
                    <a:pt x="0" y="0"/>
                  </a:cubicBezTo>
                  <a:cubicBezTo>
                    <a:pt x="0" y="0"/>
                    <a:pt x="0" y="0"/>
                    <a:pt x="0" y="0"/>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 name="Freeform 221"/>
            <p:cNvSpPr>
              <a:spLocks/>
            </p:cNvSpPr>
            <p:nvPr/>
          </p:nvSpPr>
          <p:spPr bwMode="auto">
            <a:xfrm>
              <a:off x="206" y="958"/>
              <a:ext cx="0" cy="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lnTo>
                    <a:pt x="0" y="0"/>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 name="Freeform 222"/>
            <p:cNvSpPr>
              <a:spLocks/>
            </p:cNvSpPr>
            <p:nvPr/>
          </p:nvSpPr>
          <p:spPr bwMode="auto">
            <a:xfrm>
              <a:off x="206" y="953"/>
              <a:ext cx="0" cy="2"/>
            </a:xfrm>
            <a:custGeom>
              <a:avLst/>
              <a:gdLst>
                <a:gd name="T0" fmla="*/ 1 h 1"/>
                <a:gd name="T1" fmla="*/ 1 h 1"/>
                <a:gd name="T2" fmla="*/ 0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1"/>
                  </a:cubicBezTo>
                  <a:cubicBezTo>
                    <a:pt x="0" y="0"/>
                    <a:pt x="0" y="0"/>
                    <a:pt x="0" y="0"/>
                  </a:cubicBezTo>
                  <a:cubicBezTo>
                    <a:pt x="0" y="0"/>
                    <a:pt x="0" y="0"/>
                    <a:pt x="0" y="0"/>
                  </a:cubicBezTo>
                  <a:cubicBezTo>
                    <a:pt x="0" y="0"/>
                    <a:pt x="0" y="0"/>
                    <a:pt x="0" y="1"/>
                  </a:cubicBezTo>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223"/>
            <p:cNvSpPr>
              <a:spLocks/>
            </p:cNvSpPr>
            <p:nvPr/>
          </p:nvSpPr>
          <p:spPr bwMode="auto">
            <a:xfrm>
              <a:off x="1685" y="844"/>
              <a:ext cx="0" cy="5"/>
            </a:xfrm>
            <a:custGeom>
              <a:avLst/>
              <a:gdLst>
                <a:gd name="T0" fmla="*/ 2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2"/>
                  </a:moveTo>
                  <a:cubicBezTo>
                    <a:pt x="0" y="1"/>
                    <a:pt x="0" y="1"/>
                    <a:pt x="0" y="0"/>
                  </a:cubicBezTo>
                  <a:cubicBezTo>
                    <a:pt x="0" y="0"/>
                    <a:pt x="0" y="0"/>
                    <a:pt x="0" y="0"/>
                  </a:cubicBezTo>
                  <a:cubicBezTo>
                    <a:pt x="0" y="2"/>
                    <a:pt x="0" y="2"/>
                    <a:pt x="0" y="2"/>
                  </a:cubicBezTo>
                  <a:cubicBezTo>
                    <a:pt x="0" y="2"/>
                    <a:pt x="0" y="2"/>
                    <a:pt x="0" y="2"/>
                  </a:cubicBezTo>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224"/>
            <p:cNvSpPr>
              <a:spLocks/>
            </p:cNvSpPr>
            <p:nvPr/>
          </p:nvSpPr>
          <p:spPr bwMode="auto">
            <a:xfrm>
              <a:off x="1229" y="837"/>
              <a:ext cx="182" cy="194"/>
            </a:xfrm>
            <a:custGeom>
              <a:avLst/>
              <a:gdLst>
                <a:gd name="T0" fmla="*/ 21 w 77"/>
                <a:gd name="T1" fmla="*/ 8 h 82"/>
                <a:gd name="T2" fmla="*/ 24 w 77"/>
                <a:gd name="T3" fmla="*/ 0 h 82"/>
                <a:gd name="T4" fmla="*/ 28 w 77"/>
                <a:gd name="T5" fmla="*/ 3 h 82"/>
                <a:gd name="T6" fmla="*/ 30 w 77"/>
                <a:gd name="T7" fmla="*/ 4 h 82"/>
                <a:gd name="T8" fmla="*/ 39 w 77"/>
                <a:gd name="T9" fmla="*/ 6 h 82"/>
                <a:gd name="T10" fmla="*/ 38 w 77"/>
                <a:gd name="T11" fmla="*/ 10 h 82"/>
                <a:gd name="T12" fmla="*/ 30 w 77"/>
                <a:gd name="T13" fmla="*/ 12 h 82"/>
                <a:gd name="T14" fmla="*/ 28 w 77"/>
                <a:gd name="T15" fmla="*/ 20 h 82"/>
                <a:gd name="T16" fmla="*/ 36 w 77"/>
                <a:gd name="T17" fmla="*/ 21 h 82"/>
                <a:gd name="T18" fmla="*/ 39 w 77"/>
                <a:gd name="T19" fmla="*/ 22 h 82"/>
                <a:gd name="T20" fmla="*/ 32 w 77"/>
                <a:gd name="T21" fmla="*/ 27 h 82"/>
                <a:gd name="T22" fmla="*/ 29 w 77"/>
                <a:gd name="T23" fmla="*/ 41 h 82"/>
                <a:gd name="T24" fmla="*/ 30 w 77"/>
                <a:gd name="T25" fmla="*/ 42 h 82"/>
                <a:gd name="T26" fmla="*/ 41 w 77"/>
                <a:gd name="T27" fmla="*/ 33 h 82"/>
                <a:gd name="T28" fmla="*/ 44 w 77"/>
                <a:gd name="T29" fmla="*/ 31 h 82"/>
                <a:gd name="T30" fmla="*/ 42 w 77"/>
                <a:gd name="T31" fmla="*/ 30 h 82"/>
                <a:gd name="T32" fmla="*/ 50 w 77"/>
                <a:gd name="T33" fmla="*/ 28 h 82"/>
                <a:gd name="T34" fmla="*/ 48 w 77"/>
                <a:gd name="T35" fmla="*/ 33 h 82"/>
                <a:gd name="T36" fmla="*/ 32 w 77"/>
                <a:gd name="T37" fmla="*/ 45 h 82"/>
                <a:gd name="T38" fmla="*/ 43 w 77"/>
                <a:gd name="T39" fmla="*/ 65 h 82"/>
                <a:gd name="T40" fmla="*/ 65 w 77"/>
                <a:gd name="T41" fmla="*/ 77 h 82"/>
                <a:gd name="T42" fmla="*/ 73 w 77"/>
                <a:gd name="T43" fmla="*/ 78 h 82"/>
                <a:gd name="T44" fmla="*/ 68 w 77"/>
                <a:gd name="T45" fmla="*/ 73 h 82"/>
                <a:gd name="T46" fmla="*/ 68 w 77"/>
                <a:gd name="T47" fmla="*/ 72 h 82"/>
                <a:gd name="T48" fmla="*/ 76 w 77"/>
                <a:gd name="T49" fmla="*/ 78 h 82"/>
                <a:gd name="T50" fmla="*/ 74 w 77"/>
                <a:gd name="T51" fmla="*/ 82 h 82"/>
                <a:gd name="T52" fmla="*/ 44 w 77"/>
                <a:gd name="T53" fmla="*/ 69 h 82"/>
                <a:gd name="T54" fmla="*/ 28 w 77"/>
                <a:gd name="T55" fmla="*/ 60 h 82"/>
                <a:gd name="T56" fmla="*/ 21 w 77"/>
                <a:gd name="T57" fmla="*/ 53 h 82"/>
                <a:gd name="T58" fmla="*/ 14 w 77"/>
                <a:gd name="T59" fmla="*/ 50 h 82"/>
                <a:gd name="T60" fmla="*/ 1 w 77"/>
                <a:gd name="T61" fmla="*/ 69 h 82"/>
                <a:gd name="T62" fmla="*/ 0 w 77"/>
                <a:gd name="T63" fmla="*/ 66 h 82"/>
                <a:gd name="T64" fmla="*/ 6 w 77"/>
                <a:gd name="T65" fmla="*/ 57 h 82"/>
                <a:gd name="T66" fmla="*/ 11 w 77"/>
                <a:gd name="T67" fmla="*/ 47 h 82"/>
                <a:gd name="T68" fmla="*/ 9 w 77"/>
                <a:gd name="T69" fmla="*/ 44 h 82"/>
                <a:gd name="T70" fmla="*/ 12 w 77"/>
                <a:gd name="T71" fmla="*/ 42 h 82"/>
                <a:gd name="T72" fmla="*/ 16 w 77"/>
                <a:gd name="T73" fmla="*/ 39 h 82"/>
                <a:gd name="T74" fmla="*/ 19 w 77"/>
                <a:gd name="T75" fmla="*/ 32 h 82"/>
                <a:gd name="T76" fmla="*/ 12 w 77"/>
                <a:gd name="T77" fmla="*/ 34 h 82"/>
                <a:gd name="T78" fmla="*/ 10 w 77"/>
                <a:gd name="T79" fmla="*/ 31 h 82"/>
                <a:gd name="T80" fmla="*/ 20 w 77"/>
                <a:gd name="T81" fmla="*/ 28 h 82"/>
                <a:gd name="T82" fmla="*/ 25 w 77"/>
                <a:gd name="T83" fmla="*/ 22 h 82"/>
                <a:gd name="T84" fmla="*/ 22 w 77"/>
                <a:gd name="T85" fmla="*/ 11 h 82"/>
                <a:gd name="T86" fmla="*/ 12 w 77"/>
                <a:gd name="T87" fmla="*/ 10 h 82"/>
                <a:gd name="T88" fmla="*/ 16 w 77"/>
                <a:gd name="T89"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 h="82">
                  <a:moveTo>
                    <a:pt x="16" y="7"/>
                  </a:moveTo>
                  <a:cubicBezTo>
                    <a:pt x="18" y="7"/>
                    <a:pt x="19" y="8"/>
                    <a:pt x="21" y="8"/>
                  </a:cubicBezTo>
                  <a:cubicBezTo>
                    <a:pt x="22" y="7"/>
                    <a:pt x="22" y="7"/>
                    <a:pt x="22" y="6"/>
                  </a:cubicBezTo>
                  <a:cubicBezTo>
                    <a:pt x="22" y="4"/>
                    <a:pt x="22" y="2"/>
                    <a:pt x="24" y="0"/>
                  </a:cubicBezTo>
                  <a:cubicBezTo>
                    <a:pt x="25" y="0"/>
                    <a:pt x="25" y="0"/>
                    <a:pt x="25" y="1"/>
                  </a:cubicBezTo>
                  <a:cubicBezTo>
                    <a:pt x="26" y="1"/>
                    <a:pt x="27" y="2"/>
                    <a:pt x="28" y="3"/>
                  </a:cubicBezTo>
                  <a:cubicBezTo>
                    <a:pt x="29" y="3"/>
                    <a:pt x="29" y="4"/>
                    <a:pt x="30" y="4"/>
                  </a:cubicBezTo>
                  <a:cubicBezTo>
                    <a:pt x="30" y="4"/>
                    <a:pt x="30" y="4"/>
                    <a:pt x="30" y="4"/>
                  </a:cubicBezTo>
                  <a:cubicBezTo>
                    <a:pt x="32" y="4"/>
                    <a:pt x="34" y="6"/>
                    <a:pt x="37" y="6"/>
                  </a:cubicBezTo>
                  <a:cubicBezTo>
                    <a:pt x="37" y="5"/>
                    <a:pt x="38" y="6"/>
                    <a:pt x="39" y="6"/>
                  </a:cubicBezTo>
                  <a:cubicBezTo>
                    <a:pt x="40" y="6"/>
                    <a:pt x="40" y="7"/>
                    <a:pt x="40" y="7"/>
                  </a:cubicBezTo>
                  <a:cubicBezTo>
                    <a:pt x="40" y="8"/>
                    <a:pt x="39" y="9"/>
                    <a:pt x="38" y="10"/>
                  </a:cubicBezTo>
                  <a:cubicBezTo>
                    <a:pt x="36" y="11"/>
                    <a:pt x="34" y="11"/>
                    <a:pt x="32" y="11"/>
                  </a:cubicBezTo>
                  <a:cubicBezTo>
                    <a:pt x="32" y="11"/>
                    <a:pt x="31" y="12"/>
                    <a:pt x="30" y="12"/>
                  </a:cubicBezTo>
                  <a:cubicBezTo>
                    <a:pt x="29" y="12"/>
                    <a:pt x="29" y="12"/>
                    <a:pt x="29" y="13"/>
                  </a:cubicBezTo>
                  <a:cubicBezTo>
                    <a:pt x="28" y="15"/>
                    <a:pt x="28" y="18"/>
                    <a:pt x="28" y="20"/>
                  </a:cubicBezTo>
                  <a:cubicBezTo>
                    <a:pt x="28" y="21"/>
                    <a:pt x="29" y="21"/>
                    <a:pt x="30" y="21"/>
                  </a:cubicBezTo>
                  <a:cubicBezTo>
                    <a:pt x="32" y="21"/>
                    <a:pt x="34" y="21"/>
                    <a:pt x="36" y="21"/>
                  </a:cubicBezTo>
                  <a:cubicBezTo>
                    <a:pt x="37" y="20"/>
                    <a:pt x="38" y="20"/>
                    <a:pt x="38" y="20"/>
                  </a:cubicBezTo>
                  <a:cubicBezTo>
                    <a:pt x="40" y="20"/>
                    <a:pt x="40" y="21"/>
                    <a:pt x="39" y="22"/>
                  </a:cubicBezTo>
                  <a:cubicBezTo>
                    <a:pt x="39" y="23"/>
                    <a:pt x="38" y="23"/>
                    <a:pt x="38" y="24"/>
                  </a:cubicBezTo>
                  <a:cubicBezTo>
                    <a:pt x="36" y="25"/>
                    <a:pt x="34" y="26"/>
                    <a:pt x="32" y="27"/>
                  </a:cubicBezTo>
                  <a:cubicBezTo>
                    <a:pt x="31" y="27"/>
                    <a:pt x="30" y="28"/>
                    <a:pt x="30" y="29"/>
                  </a:cubicBezTo>
                  <a:cubicBezTo>
                    <a:pt x="29" y="33"/>
                    <a:pt x="29" y="37"/>
                    <a:pt x="29" y="41"/>
                  </a:cubicBezTo>
                  <a:cubicBezTo>
                    <a:pt x="29" y="41"/>
                    <a:pt x="29" y="42"/>
                    <a:pt x="29" y="42"/>
                  </a:cubicBezTo>
                  <a:cubicBezTo>
                    <a:pt x="30" y="42"/>
                    <a:pt x="30" y="42"/>
                    <a:pt x="30" y="42"/>
                  </a:cubicBezTo>
                  <a:cubicBezTo>
                    <a:pt x="30" y="41"/>
                    <a:pt x="30" y="41"/>
                    <a:pt x="31" y="41"/>
                  </a:cubicBezTo>
                  <a:cubicBezTo>
                    <a:pt x="34" y="38"/>
                    <a:pt x="37" y="35"/>
                    <a:pt x="41" y="33"/>
                  </a:cubicBezTo>
                  <a:cubicBezTo>
                    <a:pt x="42" y="33"/>
                    <a:pt x="42" y="32"/>
                    <a:pt x="43" y="32"/>
                  </a:cubicBezTo>
                  <a:cubicBezTo>
                    <a:pt x="43" y="31"/>
                    <a:pt x="44" y="31"/>
                    <a:pt x="44" y="31"/>
                  </a:cubicBezTo>
                  <a:cubicBezTo>
                    <a:pt x="44" y="30"/>
                    <a:pt x="43" y="30"/>
                    <a:pt x="43" y="30"/>
                  </a:cubicBezTo>
                  <a:cubicBezTo>
                    <a:pt x="43" y="30"/>
                    <a:pt x="42" y="30"/>
                    <a:pt x="42" y="30"/>
                  </a:cubicBezTo>
                  <a:cubicBezTo>
                    <a:pt x="42" y="30"/>
                    <a:pt x="43" y="29"/>
                    <a:pt x="43" y="29"/>
                  </a:cubicBezTo>
                  <a:cubicBezTo>
                    <a:pt x="45" y="29"/>
                    <a:pt x="47" y="28"/>
                    <a:pt x="50" y="28"/>
                  </a:cubicBezTo>
                  <a:cubicBezTo>
                    <a:pt x="51" y="29"/>
                    <a:pt x="51" y="29"/>
                    <a:pt x="51" y="31"/>
                  </a:cubicBezTo>
                  <a:cubicBezTo>
                    <a:pt x="50" y="32"/>
                    <a:pt x="49" y="32"/>
                    <a:pt x="48" y="33"/>
                  </a:cubicBezTo>
                  <a:cubicBezTo>
                    <a:pt x="45" y="35"/>
                    <a:pt x="42" y="36"/>
                    <a:pt x="39" y="38"/>
                  </a:cubicBezTo>
                  <a:cubicBezTo>
                    <a:pt x="37" y="40"/>
                    <a:pt x="34" y="43"/>
                    <a:pt x="32" y="45"/>
                  </a:cubicBezTo>
                  <a:cubicBezTo>
                    <a:pt x="29" y="51"/>
                    <a:pt x="29" y="56"/>
                    <a:pt x="35" y="61"/>
                  </a:cubicBezTo>
                  <a:cubicBezTo>
                    <a:pt x="38" y="62"/>
                    <a:pt x="41" y="64"/>
                    <a:pt x="43" y="65"/>
                  </a:cubicBezTo>
                  <a:cubicBezTo>
                    <a:pt x="46" y="67"/>
                    <a:pt x="49" y="69"/>
                    <a:pt x="52" y="70"/>
                  </a:cubicBezTo>
                  <a:cubicBezTo>
                    <a:pt x="56" y="73"/>
                    <a:pt x="60" y="74"/>
                    <a:pt x="65" y="77"/>
                  </a:cubicBezTo>
                  <a:cubicBezTo>
                    <a:pt x="67" y="78"/>
                    <a:pt x="69" y="78"/>
                    <a:pt x="71" y="78"/>
                  </a:cubicBezTo>
                  <a:cubicBezTo>
                    <a:pt x="72" y="78"/>
                    <a:pt x="72" y="79"/>
                    <a:pt x="73" y="78"/>
                  </a:cubicBezTo>
                  <a:cubicBezTo>
                    <a:pt x="73" y="77"/>
                    <a:pt x="72" y="77"/>
                    <a:pt x="72" y="77"/>
                  </a:cubicBezTo>
                  <a:cubicBezTo>
                    <a:pt x="71" y="76"/>
                    <a:pt x="69" y="75"/>
                    <a:pt x="68" y="73"/>
                  </a:cubicBezTo>
                  <a:cubicBezTo>
                    <a:pt x="68" y="73"/>
                    <a:pt x="68" y="73"/>
                    <a:pt x="68" y="72"/>
                  </a:cubicBezTo>
                  <a:cubicBezTo>
                    <a:pt x="68" y="72"/>
                    <a:pt x="68" y="72"/>
                    <a:pt x="68" y="72"/>
                  </a:cubicBezTo>
                  <a:cubicBezTo>
                    <a:pt x="68" y="71"/>
                    <a:pt x="68" y="71"/>
                    <a:pt x="69" y="72"/>
                  </a:cubicBezTo>
                  <a:cubicBezTo>
                    <a:pt x="71" y="74"/>
                    <a:pt x="74" y="76"/>
                    <a:pt x="76" y="78"/>
                  </a:cubicBezTo>
                  <a:cubicBezTo>
                    <a:pt x="77" y="79"/>
                    <a:pt x="77" y="79"/>
                    <a:pt x="76" y="80"/>
                  </a:cubicBezTo>
                  <a:cubicBezTo>
                    <a:pt x="76" y="81"/>
                    <a:pt x="75" y="82"/>
                    <a:pt x="74" y="82"/>
                  </a:cubicBezTo>
                  <a:cubicBezTo>
                    <a:pt x="71" y="82"/>
                    <a:pt x="69" y="80"/>
                    <a:pt x="66" y="79"/>
                  </a:cubicBezTo>
                  <a:cubicBezTo>
                    <a:pt x="58" y="77"/>
                    <a:pt x="51" y="72"/>
                    <a:pt x="44" y="69"/>
                  </a:cubicBezTo>
                  <a:cubicBezTo>
                    <a:pt x="41" y="68"/>
                    <a:pt x="39" y="66"/>
                    <a:pt x="36" y="65"/>
                  </a:cubicBezTo>
                  <a:cubicBezTo>
                    <a:pt x="34" y="63"/>
                    <a:pt x="31" y="61"/>
                    <a:pt x="28" y="60"/>
                  </a:cubicBezTo>
                  <a:cubicBezTo>
                    <a:pt x="27" y="60"/>
                    <a:pt x="27" y="59"/>
                    <a:pt x="26" y="59"/>
                  </a:cubicBezTo>
                  <a:cubicBezTo>
                    <a:pt x="25" y="56"/>
                    <a:pt x="23" y="55"/>
                    <a:pt x="21" y="53"/>
                  </a:cubicBezTo>
                  <a:cubicBezTo>
                    <a:pt x="20" y="52"/>
                    <a:pt x="18" y="51"/>
                    <a:pt x="16" y="49"/>
                  </a:cubicBezTo>
                  <a:cubicBezTo>
                    <a:pt x="15" y="49"/>
                    <a:pt x="15" y="49"/>
                    <a:pt x="14" y="50"/>
                  </a:cubicBezTo>
                  <a:cubicBezTo>
                    <a:pt x="10" y="56"/>
                    <a:pt x="6" y="62"/>
                    <a:pt x="3" y="68"/>
                  </a:cubicBezTo>
                  <a:cubicBezTo>
                    <a:pt x="3" y="69"/>
                    <a:pt x="2" y="69"/>
                    <a:pt x="1" y="69"/>
                  </a:cubicBezTo>
                  <a:cubicBezTo>
                    <a:pt x="0" y="69"/>
                    <a:pt x="0" y="68"/>
                    <a:pt x="0" y="67"/>
                  </a:cubicBezTo>
                  <a:cubicBezTo>
                    <a:pt x="0" y="67"/>
                    <a:pt x="0" y="66"/>
                    <a:pt x="0" y="66"/>
                  </a:cubicBezTo>
                  <a:cubicBezTo>
                    <a:pt x="0" y="65"/>
                    <a:pt x="1" y="64"/>
                    <a:pt x="1" y="64"/>
                  </a:cubicBezTo>
                  <a:cubicBezTo>
                    <a:pt x="3" y="62"/>
                    <a:pt x="4" y="60"/>
                    <a:pt x="6" y="57"/>
                  </a:cubicBezTo>
                  <a:cubicBezTo>
                    <a:pt x="7" y="55"/>
                    <a:pt x="9" y="52"/>
                    <a:pt x="11" y="49"/>
                  </a:cubicBezTo>
                  <a:cubicBezTo>
                    <a:pt x="11" y="48"/>
                    <a:pt x="11" y="48"/>
                    <a:pt x="11" y="47"/>
                  </a:cubicBezTo>
                  <a:cubicBezTo>
                    <a:pt x="12" y="46"/>
                    <a:pt x="11" y="46"/>
                    <a:pt x="11" y="46"/>
                  </a:cubicBezTo>
                  <a:cubicBezTo>
                    <a:pt x="10" y="46"/>
                    <a:pt x="9" y="45"/>
                    <a:pt x="9" y="44"/>
                  </a:cubicBezTo>
                  <a:cubicBezTo>
                    <a:pt x="9" y="43"/>
                    <a:pt x="10" y="42"/>
                    <a:pt x="11" y="42"/>
                  </a:cubicBezTo>
                  <a:cubicBezTo>
                    <a:pt x="11" y="42"/>
                    <a:pt x="12" y="42"/>
                    <a:pt x="12" y="42"/>
                  </a:cubicBezTo>
                  <a:cubicBezTo>
                    <a:pt x="14" y="43"/>
                    <a:pt x="14" y="42"/>
                    <a:pt x="15" y="41"/>
                  </a:cubicBezTo>
                  <a:cubicBezTo>
                    <a:pt x="15" y="41"/>
                    <a:pt x="15" y="40"/>
                    <a:pt x="16" y="39"/>
                  </a:cubicBezTo>
                  <a:cubicBezTo>
                    <a:pt x="17" y="38"/>
                    <a:pt x="18" y="36"/>
                    <a:pt x="19" y="34"/>
                  </a:cubicBezTo>
                  <a:cubicBezTo>
                    <a:pt x="19" y="33"/>
                    <a:pt x="19" y="33"/>
                    <a:pt x="19" y="32"/>
                  </a:cubicBezTo>
                  <a:cubicBezTo>
                    <a:pt x="19" y="32"/>
                    <a:pt x="18" y="32"/>
                    <a:pt x="17" y="32"/>
                  </a:cubicBezTo>
                  <a:cubicBezTo>
                    <a:pt x="15" y="33"/>
                    <a:pt x="14" y="34"/>
                    <a:pt x="12" y="34"/>
                  </a:cubicBezTo>
                  <a:cubicBezTo>
                    <a:pt x="11" y="35"/>
                    <a:pt x="10" y="34"/>
                    <a:pt x="10" y="34"/>
                  </a:cubicBezTo>
                  <a:cubicBezTo>
                    <a:pt x="9" y="33"/>
                    <a:pt x="9" y="32"/>
                    <a:pt x="10" y="31"/>
                  </a:cubicBezTo>
                  <a:cubicBezTo>
                    <a:pt x="10" y="30"/>
                    <a:pt x="11" y="30"/>
                    <a:pt x="13" y="30"/>
                  </a:cubicBezTo>
                  <a:cubicBezTo>
                    <a:pt x="15" y="29"/>
                    <a:pt x="17" y="28"/>
                    <a:pt x="20" y="28"/>
                  </a:cubicBezTo>
                  <a:cubicBezTo>
                    <a:pt x="20" y="28"/>
                    <a:pt x="20" y="28"/>
                    <a:pt x="20" y="28"/>
                  </a:cubicBezTo>
                  <a:cubicBezTo>
                    <a:pt x="23" y="27"/>
                    <a:pt x="24" y="25"/>
                    <a:pt x="25" y="22"/>
                  </a:cubicBezTo>
                  <a:cubicBezTo>
                    <a:pt x="25" y="19"/>
                    <a:pt x="25" y="17"/>
                    <a:pt x="25" y="14"/>
                  </a:cubicBezTo>
                  <a:cubicBezTo>
                    <a:pt x="25" y="12"/>
                    <a:pt x="24" y="11"/>
                    <a:pt x="22" y="11"/>
                  </a:cubicBezTo>
                  <a:cubicBezTo>
                    <a:pt x="19" y="11"/>
                    <a:pt x="16" y="11"/>
                    <a:pt x="13" y="11"/>
                  </a:cubicBezTo>
                  <a:cubicBezTo>
                    <a:pt x="13" y="11"/>
                    <a:pt x="12" y="11"/>
                    <a:pt x="12" y="10"/>
                  </a:cubicBezTo>
                  <a:cubicBezTo>
                    <a:pt x="12" y="9"/>
                    <a:pt x="12" y="8"/>
                    <a:pt x="13" y="8"/>
                  </a:cubicBezTo>
                  <a:cubicBezTo>
                    <a:pt x="14" y="7"/>
                    <a:pt x="15" y="7"/>
                    <a:pt x="16" y="7"/>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225"/>
            <p:cNvSpPr>
              <a:spLocks/>
            </p:cNvSpPr>
            <p:nvPr/>
          </p:nvSpPr>
          <p:spPr bwMode="auto">
            <a:xfrm>
              <a:off x="1035" y="837"/>
              <a:ext cx="145" cy="180"/>
            </a:xfrm>
            <a:custGeom>
              <a:avLst/>
              <a:gdLst>
                <a:gd name="T0" fmla="*/ 59 w 61"/>
                <a:gd name="T1" fmla="*/ 54 h 76"/>
                <a:gd name="T2" fmla="*/ 59 w 61"/>
                <a:gd name="T3" fmla="*/ 69 h 76"/>
                <a:gd name="T4" fmla="*/ 45 w 61"/>
                <a:gd name="T5" fmla="*/ 73 h 76"/>
                <a:gd name="T6" fmla="*/ 24 w 61"/>
                <a:gd name="T7" fmla="*/ 62 h 76"/>
                <a:gd name="T8" fmla="*/ 22 w 61"/>
                <a:gd name="T9" fmla="*/ 57 h 76"/>
                <a:gd name="T10" fmla="*/ 16 w 61"/>
                <a:gd name="T11" fmla="*/ 65 h 76"/>
                <a:gd name="T12" fmla="*/ 3 w 61"/>
                <a:gd name="T13" fmla="*/ 76 h 76"/>
                <a:gd name="T14" fmla="*/ 0 w 61"/>
                <a:gd name="T15" fmla="*/ 71 h 76"/>
                <a:gd name="T16" fmla="*/ 2 w 61"/>
                <a:gd name="T17" fmla="*/ 71 h 76"/>
                <a:gd name="T18" fmla="*/ 17 w 61"/>
                <a:gd name="T19" fmla="*/ 58 h 76"/>
                <a:gd name="T20" fmla="*/ 19 w 61"/>
                <a:gd name="T21" fmla="*/ 52 h 76"/>
                <a:gd name="T22" fmla="*/ 24 w 61"/>
                <a:gd name="T23" fmla="*/ 48 h 76"/>
                <a:gd name="T24" fmla="*/ 27 w 61"/>
                <a:gd name="T25" fmla="*/ 29 h 76"/>
                <a:gd name="T26" fmla="*/ 28 w 61"/>
                <a:gd name="T27" fmla="*/ 24 h 76"/>
                <a:gd name="T28" fmla="*/ 32 w 61"/>
                <a:gd name="T29" fmla="*/ 29 h 76"/>
                <a:gd name="T30" fmla="*/ 31 w 61"/>
                <a:gd name="T31" fmla="*/ 41 h 76"/>
                <a:gd name="T32" fmla="*/ 34 w 61"/>
                <a:gd name="T33" fmla="*/ 42 h 76"/>
                <a:gd name="T34" fmla="*/ 39 w 61"/>
                <a:gd name="T35" fmla="*/ 25 h 76"/>
                <a:gd name="T36" fmla="*/ 40 w 61"/>
                <a:gd name="T37" fmla="*/ 16 h 76"/>
                <a:gd name="T38" fmla="*/ 27 w 61"/>
                <a:gd name="T39" fmla="*/ 16 h 76"/>
                <a:gd name="T40" fmla="*/ 25 w 61"/>
                <a:gd name="T41" fmla="*/ 33 h 76"/>
                <a:gd name="T42" fmla="*/ 26 w 61"/>
                <a:gd name="T43" fmla="*/ 40 h 76"/>
                <a:gd name="T44" fmla="*/ 23 w 61"/>
                <a:gd name="T45" fmla="*/ 41 h 76"/>
                <a:gd name="T46" fmla="*/ 20 w 61"/>
                <a:gd name="T47" fmla="*/ 24 h 76"/>
                <a:gd name="T48" fmla="*/ 18 w 61"/>
                <a:gd name="T49" fmla="*/ 6 h 76"/>
                <a:gd name="T50" fmla="*/ 17 w 61"/>
                <a:gd name="T51" fmla="*/ 0 h 76"/>
                <a:gd name="T52" fmla="*/ 20 w 61"/>
                <a:gd name="T53" fmla="*/ 1 h 76"/>
                <a:gd name="T54" fmla="*/ 24 w 61"/>
                <a:gd name="T55" fmla="*/ 13 h 76"/>
                <a:gd name="T56" fmla="*/ 31 w 61"/>
                <a:gd name="T57" fmla="*/ 10 h 76"/>
                <a:gd name="T58" fmla="*/ 43 w 61"/>
                <a:gd name="T59" fmla="*/ 15 h 76"/>
                <a:gd name="T60" fmla="*/ 38 w 61"/>
                <a:gd name="T61" fmla="*/ 41 h 76"/>
                <a:gd name="T62" fmla="*/ 32 w 61"/>
                <a:gd name="T63" fmla="*/ 44 h 76"/>
                <a:gd name="T64" fmla="*/ 29 w 61"/>
                <a:gd name="T65" fmla="*/ 45 h 76"/>
                <a:gd name="T66" fmla="*/ 26 w 61"/>
                <a:gd name="T67" fmla="*/ 56 h 76"/>
                <a:gd name="T68" fmla="*/ 30 w 61"/>
                <a:gd name="T69" fmla="*/ 67 h 76"/>
                <a:gd name="T70" fmla="*/ 45 w 61"/>
                <a:gd name="T71" fmla="*/ 70 h 76"/>
                <a:gd name="T72" fmla="*/ 57 w 61"/>
                <a:gd name="T73" fmla="*/ 64 h 76"/>
                <a:gd name="T74" fmla="*/ 56 w 61"/>
                <a:gd name="T75" fmla="*/ 4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76">
                  <a:moveTo>
                    <a:pt x="56" y="46"/>
                  </a:moveTo>
                  <a:cubicBezTo>
                    <a:pt x="57" y="49"/>
                    <a:pt x="58" y="51"/>
                    <a:pt x="59" y="54"/>
                  </a:cubicBezTo>
                  <a:cubicBezTo>
                    <a:pt x="59" y="57"/>
                    <a:pt x="60" y="60"/>
                    <a:pt x="61" y="63"/>
                  </a:cubicBezTo>
                  <a:cubicBezTo>
                    <a:pt x="61" y="65"/>
                    <a:pt x="60" y="67"/>
                    <a:pt x="59" y="69"/>
                  </a:cubicBezTo>
                  <a:cubicBezTo>
                    <a:pt x="59" y="69"/>
                    <a:pt x="59" y="69"/>
                    <a:pt x="59" y="69"/>
                  </a:cubicBezTo>
                  <a:cubicBezTo>
                    <a:pt x="54" y="71"/>
                    <a:pt x="49" y="72"/>
                    <a:pt x="45" y="73"/>
                  </a:cubicBezTo>
                  <a:cubicBezTo>
                    <a:pt x="41" y="74"/>
                    <a:pt x="37" y="74"/>
                    <a:pt x="33" y="73"/>
                  </a:cubicBezTo>
                  <a:cubicBezTo>
                    <a:pt x="28" y="72"/>
                    <a:pt x="24" y="67"/>
                    <a:pt x="24" y="62"/>
                  </a:cubicBezTo>
                  <a:cubicBezTo>
                    <a:pt x="24" y="60"/>
                    <a:pt x="23" y="59"/>
                    <a:pt x="23" y="58"/>
                  </a:cubicBezTo>
                  <a:cubicBezTo>
                    <a:pt x="23" y="57"/>
                    <a:pt x="23" y="57"/>
                    <a:pt x="22" y="57"/>
                  </a:cubicBezTo>
                  <a:cubicBezTo>
                    <a:pt x="22" y="57"/>
                    <a:pt x="22" y="57"/>
                    <a:pt x="21" y="57"/>
                  </a:cubicBezTo>
                  <a:cubicBezTo>
                    <a:pt x="20" y="60"/>
                    <a:pt x="18" y="63"/>
                    <a:pt x="16" y="65"/>
                  </a:cubicBezTo>
                  <a:cubicBezTo>
                    <a:pt x="13" y="68"/>
                    <a:pt x="11" y="71"/>
                    <a:pt x="8" y="74"/>
                  </a:cubicBezTo>
                  <a:cubicBezTo>
                    <a:pt x="6" y="75"/>
                    <a:pt x="5" y="76"/>
                    <a:pt x="3" y="76"/>
                  </a:cubicBezTo>
                  <a:cubicBezTo>
                    <a:pt x="2" y="76"/>
                    <a:pt x="1" y="76"/>
                    <a:pt x="1" y="75"/>
                  </a:cubicBezTo>
                  <a:cubicBezTo>
                    <a:pt x="0" y="74"/>
                    <a:pt x="0" y="73"/>
                    <a:pt x="0" y="71"/>
                  </a:cubicBezTo>
                  <a:cubicBezTo>
                    <a:pt x="0" y="71"/>
                    <a:pt x="0" y="70"/>
                    <a:pt x="1" y="70"/>
                  </a:cubicBezTo>
                  <a:cubicBezTo>
                    <a:pt x="2" y="70"/>
                    <a:pt x="2" y="71"/>
                    <a:pt x="2" y="71"/>
                  </a:cubicBezTo>
                  <a:cubicBezTo>
                    <a:pt x="2" y="72"/>
                    <a:pt x="2" y="72"/>
                    <a:pt x="3" y="72"/>
                  </a:cubicBezTo>
                  <a:cubicBezTo>
                    <a:pt x="9" y="68"/>
                    <a:pt x="13" y="64"/>
                    <a:pt x="17" y="58"/>
                  </a:cubicBezTo>
                  <a:cubicBezTo>
                    <a:pt x="18" y="57"/>
                    <a:pt x="19" y="55"/>
                    <a:pt x="20" y="54"/>
                  </a:cubicBezTo>
                  <a:cubicBezTo>
                    <a:pt x="20" y="53"/>
                    <a:pt x="20" y="53"/>
                    <a:pt x="19" y="52"/>
                  </a:cubicBezTo>
                  <a:cubicBezTo>
                    <a:pt x="19" y="52"/>
                    <a:pt x="19" y="51"/>
                    <a:pt x="20" y="51"/>
                  </a:cubicBezTo>
                  <a:cubicBezTo>
                    <a:pt x="22" y="50"/>
                    <a:pt x="23" y="49"/>
                    <a:pt x="24" y="48"/>
                  </a:cubicBezTo>
                  <a:cubicBezTo>
                    <a:pt x="25" y="46"/>
                    <a:pt x="26" y="43"/>
                    <a:pt x="27" y="41"/>
                  </a:cubicBezTo>
                  <a:cubicBezTo>
                    <a:pt x="28" y="37"/>
                    <a:pt x="29" y="33"/>
                    <a:pt x="27" y="29"/>
                  </a:cubicBezTo>
                  <a:cubicBezTo>
                    <a:pt x="27" y="28"/>
                    <a:pt x="27" y="27"/>
                    <a:pt x="27" y="25"/>
                  </a:cubicBezTo>
                  <a:cubicBezTo>
                    <a:pt x="27" y="25"/>
                    <a:pt x="27" y="24"/>
                    <a:pt x="28" y="24"/>
                  </a:cubicBezTo>
                  <a:cubicBezTo>
                    <a:pt x="29" y="24"/>
                    <a:pt x="30" y="25"/>
                    <a:pt x="31" y="26"/>
                  </a:cubicBezTo>
                  <a:cubicBezTo>
                    <a:pt x="31" y="27"/>
                    <a:pt x="32" y="28"/>
                    <a:pt x="32" y="29"/>
                  </a:cubicBezTo>
                  <a:cubicBezTo>
                    <a:pt x="32" y="33"/>
                    <a:pt x="32" y="36"/>
                    <a:pt x="31" y="40"/>
                  </a:cubicBezTo>
                  <a:cubicBezTo>
                    <a:pt x="30" y="41"/>
                    <a:pt x="31" y="41"/>
                    <a:pt x="31" y="41"/>
                  </a:cubicBezTo>
                  <a:cubicBezTo>
                    <a:pt x="32" y="41"/>
                    <a:pt x="32" y="41"/>
                    <a:pt x="32" y="42"/>
                  </a:cubicBezTo>
                  <a:cubicBezTo>
                    <a:pt x="33" y="43"/>
                    <a:pt x="33" y="43"/>
                    <a:pt x="34" y="42"/>
                  </a:cubicBezTo>
                  <a:cubicBezTo>
                    <a:pt x="35" y="40"/>
                    <a:pt x="35" y="39"/>
                    <a:pt x="36" y="37"/>
                  </a:cubicBezTo>
                  <a:cubicBezTo>
                    <a:pt x="37" y="33"/>
                    <a:pt x="38" y="29"/>
                    <a:pt x="39" y="25"/>
                  </a:cubicBezTo>
                  <a:cubicBezTo>
                    <a:pt x="39" y="24"/>
                    <a:pt x="39" y="22"/>
                    <a:pt x="39" y="20"/>
                  </a:cubicBezTo>
                  <a:cubicBezTo>
                    <a:pt x="40" y="19"/>
                    <a:pt x="40" y="18"/>
                    <a:pt x="40" y="16"/>
                  </a:cubicBezTo>
                  <a:cubicBezTo>
                    <a:pt x="40" y="15"/>
                    <a:pt x="40" y="14"/>
                    <a:pt x="39" y="14"/>
                  </a:cubicBezTo>
                  <a:cubicBezTo>
                    <a:pt x="34" y="13"/>
                    <a:pt x="31" y="14"/>
                    <a:pt x="27" y="16"/>
                  </a:cubicBezTo>
                  <a:cubicBezTo>
                    <a:pt x="25" y="17"/>
                    <a:pt x="25" y="19"/>
                    <a:pt x="25" y="22"/>
                  </a:cubicBezTo>
                  <a:cubicBezTo>
                    <a:pt x="24" y="25"/>
                    <a:pt x="25" y="29"/>
                    <a:pt x="25" y="33"/>
                  </a:cubicBezTo>
                  <a:cubicBezTo>
                    <a:pt x="25" y="34"/>
                    <a:pt x="25" y="35"/>
                    <a:pt x="25" y="36"/>
                  </a:cubicBezTo>
                  <a:cubicBezTo>
                    <a:pt x="26" y="37"/>
                    <a:pt x="26" y="38"/>
                    <a:pt x="26" y="40"/>
                  </a:cubicBezTo>
                  <a:cubicBezTo>
                    <a:pt x="25" y="40"/>
                    <a:pt x="25" y="41"/>
                    <a:pt x="24" y="42"/>
                  </a:cubicBezTo>
                  <a:cubicBezTo>
                    <a:pt x="24" y="42"/>
                    <a:pt x="23" y="42"/>
                    <a:pt x="23" y="41"/>
                  </a:cubicBezTo>
                  <a:cubicBezTo>
                    <a:pt x="21" y="40"/>
                    <a:pt x="22" y="38"/>
                    <a:pt x="21" y="36"/>
                  </a:cubicBezTo>
                  <a:cubicBezTo>
                    <a:pt x="21" y="32"/>
                    <a:pt x="20" y="28"/>
                    <a:pt x="20" y="24"/>
                  </a:cubicBezTo>
                  <a:cubicBezTo>
                    <a:pt x="20" y="23"/>
                    <a:pt x="20" y="22"/>
                    <a:pt x="20" y="22"/>
                  </a:cubicBezTo>
                  <a:cubicBezTo>
                    <a:pt x="21" y="16"/>
                    <a:pt x="19" y="11"/>
                    <a:pt x="18" y="6"/>
                  </a:cubicBezTo>
                  <a:cubicBezTo>
                    <a:pt x="18" y="5"/>
                    <a:pt x="17" y="4"/>
                    <a:pt x="17" y="3"/>
                  </a:cubicBezTo>
                  <a:cubicBezTo>
                    <a:pt x="17" y="2"/>
                    <a:pt x="17" y="1"/>
                    <a:pt x="17" y="0"/>
                  </a:cubicBezTo>
                  <a:cubicBezTo>
                    <a:pt x="17" y="0"/>
                    <a:pt x="17" y="0"/>
                    <a:pt x="18" y="0"/>
                  </a:cubicBezTo>
                  <a:cubicBezTo>
                    <a:pt x="18" y="0"/>
                    <a:pt x="20" y="1"/>
                    <a:pt x="20" y="1"/>
                  </a:cubicBezTo>
                  <a:cubicBezTo>
                    <a:pt x="21" y="4"/>
                    <a:pt x="22" y="7"/>
                    <a:pt x="23" y="10"/>
                  </a:cubicBezTo>
                  <a:cubicBezTo>
                    <a:pt x="23" y="11"/>
                    <a:pt x="23" y="12"/>
                    <a:pt x="24" y="13"/>
                  </a:cubicBezTo>
                  <a:cubicBezTo>
                    <a:pt x="24" y="14"/>
                    <a:pt x="24" y="14"/>
                    <a:pt x="25" y="14"/>
                  </a:cubicBezTo>
                  <a:cubicBezTo>
                    <a:pt x="27" y="12"/>
                    <a:pt x="29" y="11"/>
                    <a:pt x="31" y="10"/>
                  </a:cubicBezTo>
                  <a:cubicBezTo>
                    <a:pt x="34" y="10"/>
                    <a:pt x="37" y="9"/>
                    <a:pt x="39" y="10"/>
                  </a:cubicBezTo>
                  <a:cubicBezTo>
                    <a:pt x="42" y="10"/>
                    <a:pt x="43" y="12"/>
                    <a:pt x="43" y="15"/>
                  </a:cubicBezTo>
                  <a:cubicBezTo>
                    <a:pt x="43" y="19"/>
                    <a:pt x="42" y="23"/>
                    <a:pt x="42" y="27"/>
                  </a:cubicBezTo>
                  <a:cubicBezTo>
                    <a:pt x="41" y="32"/>
                    <a:pt x="39" y="36"/>
                    <a:pt x="38" y="41"/>
                  </a:cubicBezTo>
                  <a:cubicBezTo>
                    <a:pt x="38" y="42"/>
                    <a:pt x="37" y="43"/>
                    <a:pt x="36" y="44"/>
                  </a:cubicBezTo>
                  <a:cubicBezTo>
                    <a:pt x="35" y="45"/>
                    <a:pt x="33" y="45"/>
                    <a:pt x="32" y="44"/>
                  </a:cubicBezTo>
                  <a:cubicBezTo>
                    <a:pt x="31" y="44"/>
                    <a:pt x="31" y="43"/>
                    <a:pt x="30" y="43"/>
                  </a:cubicBezTo>
                  <a:cubicBezTo>
                    <a:pt x="29" y="43"/>
                    <a:pt x="29" y="44"/>
                    <a:pt x="29" y="45"/>
                  </a:cubicBezTo>
                  <a:cubicBezTo>
                    <a:pt x="28" y="46"/>
                    <a:pt x="28" y="47"/>
                    <a:pt x="27" y="49"/>
                  </a:cubicBezTo>
                  <a:cubicBezTo>
                    <a:pt x="25" y="51"/>
                    <a:pt x="25" y="53"/>
                    <a:pt x="26" y="56"/>
                  </a:cubicBezTo>
                  <a:cubicBezTo>
                    <a:pt x="27" y="57"/>
                    <a:pt x="26" y="58"/>
                    <a:pt x="27" y="60"/>
                  </a:cubicBezTo>
                  <a:cubicBezTo>
                    <a:pt x="27" y="62"/>
                    <a:pt x="28" y="65"/>
                    <a:pt x="30" y="67"/>
                  </a:cubicBezTo>
                  <a:cubicBezTo>
                    <a:pt x="32" y="70"/>
                    <a:pt x="35" y="71"/>
                    <a:pt x="38" y="71"/>
                  </a:cubicBezTo>
                  <a:cubicBezTo>
                    <a:pt x="41" y="71"/>
                    <a:pt x="43" y="70"/>
                    <a:pt x="45" y="70"/>
                  </a:cubicBezTo>
                  <a:cubicBezTo>
                    <a:pt x="49" y="69"/>
                    <a:pt x="53" y="68"/>
                    <a:pt x="56" y="66"/>
                  </a:cubicBezTo>
                  <a:cubicBezTo>
                    <a:pt x="57" y="66"/>
                    <a:pt x="57" y="65"/>
                    <a:pt x="57" y="64"/>
                  </a:cubicBezTo>
                  <a:cubicBezTo>
                    <a:pt x="56" y="61"/>
                    <a:pt x="56" y="58"/>
                    <a:pt x="55" y="55"/>
                  </a:cubicBezTo>
                  <a:cubicBezTo>
                    <a:pt x="55" y="52"/>
                    <a:pt x="55" y="50"/>
                    <a:pt x="56" y="48"/>
                  </a:cubicBezTo>
                  <a:cubicBezTo>
                    <a:pt x="56" y="47"/>
                    <a:pt x="56" y="46"/>
                    <a:pt x="56" y="46"/>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226"/>
            <p:cNvSpPr>
              <a:spLocks/>
            </p:cNvSpPr>
            <p:nvPr/>
          </p:nvSpPr>
          <p:spPr bwMode="auto">
            <a:xfrm>
              <a:off x="1335" y="854"/>
              <a:ext cx="90" cy="78"/>
            </a:xfrm>
            <a:custGeom>
              <a:avLst/>
              <a:gdLst>
                <a:gd name="T0" fmla="*/ 37 w 38"/>
                <a:gd name="T1" fmla="*/ 4 h 33"/>
                <a:gd name="T2" fmla="*/ 34 w 38"/>
                <a:gd name="T3" fmla="*/ 14 h 33"/>
                <a:gd name="T4" fmla="*/ 22 w 38"/>
                <a:gd name="T5" fmla="*/ 27 h 33"/>
                <a:gd name="T6" fmla="*/ 17 w 38"/>
                <a:gd name="T7" fmla="*/ 26 h 33"/>
                <a:gd name="T8" fmla="*/ 17 w 38"/>
                <a:gd name="T9" fmla="*/ 25 h 33"/>
                <a:gd name="T10" fmla="*/ 18 w 38"/>
                <a:gd name="T11" fmla="*/ 25 h 33"/>
                <a:gd name="T12" fmla="*/ 21 w 38"/>
                <a:gd name="T13" fmla="*/ 23 h 33"/>
                <a:gd name="T14" fmla="*/ 31 w 38"/>
                <a:gd name="T15" fmla="*/ 11 h 33"/>
                <a:gd name="T16" fmla="*/ 34 w 38"/>
                <a:gd name="T17" fmla="*/ 6 h 33"/>
                <a:gd name="T18" fmla="*/ 33 w 38"/>
                <a:gd name="T19" fmla="*/ 4 h 33"/>
                <a:gd name="T20" fmla="*/ 27 w 38"/>
                <a:gd name="T21" fmla="*/ 3 h 33"/>
                <a:gd name="T22" fmla="*/ 23 w 38"/>
                <a:gd name="T23" fmla="*/ 4 h 33"/>
                <a:gd name="T24" fmla="*/ 22 w 38"/>
                <a:gd name="T25" fmla="*/ 4 h 33"/>
                <a:gd name="T26" fmla="*/ 21 w 38"/>
                <a:gd name="T27" fmla="*/ 6 h 33"/>
                <a:gd name="T28" fmla="*/ 20 w 38"/>
                <a:gd name="T29" fmla="*/ 15 h 33"/>
                <a:gd name="T30" fmla="*/ 15 w 38"/>
                <a:gd name="T31" fmla="*/ 27 h 33"/>
                <a:gd name="T32" fmla="*/ 11 w 38"/>
                <a:gd name="T33" fmla="*/ 32 h 33"/>
                <a:gd name="T34" fmla="*/ 9 w 38"/>
                <a:gd name="T35" fmla="*/ 33 h 33"/>
                <a:gd name="T36" fmla="*/ 9 w 38"/>
                <a:gd name="T37" fmla="*/ 31 h 33"/>
                <a:gd name="T38" fmla="*/ 10 w 38"/>
                <a:gd name="T39" fmla="*/ 30 h 33"/>
                <a:gd name="T40" fmla="*/ 17 w 38"/>
                <a:gd name="T41" fmla="*/ 9 h 33"/>
                <a:gd name="T42" fmla="*/ 16 w 38"/>
                <a:gd name="T43" fmla="*/ 6 h 33"/>
                <a:gd name="T44" fmla="*/ 15 w 38"/>
                <a:gd name="T45" fmla="*/ 6 h 33"/>
                <a:gd name="T46" fmla="*/ 7 w 38"/>
                <a:gd name="T47" fmla="*/ 8 h 33"/>
                <a:gd name="T48" fmla="*/ 2 w 38"/>
                <a:gd name="T49" fmla="*/ 10 h 33"/>
                <a:gd name="T50" fmla="*/ 0 w 38"/>
                <a:gd name="T51" fmla="*/ 9 h 33"/>
                <a:gd name="T52" fmla="*/ 1 w 38"/>
                <a:gd name="T53" fmla="*/ 7 h 33"/>
                <a:gd name="T54" fmla="*/ 4 w 38"/>
                <a:gd name="T55" fmla="*/ 5 h 33"/>
                <a:gd name="T56" fmla="*/ 13 w 38"/>
                <a:gd name="T57" fmla="*/ 2 h 33"/>
                <a:gd name="T58" fmla="*/ 24 w 38"/>
                <a:gd name="T59" fmla="*/ 0 h 33"/>
                <a:gd name="T60" fmla="*/ 33 w 38"/>
                <a:gd name="T61" fmla="*/ 1 h 33"/>
                <a:gd name="T62" fmla="*/ 36 w 38"/>
                <a:gd name="T63" fmla="*/ 2 h 33"/>
                <a:gd name="T64" fmla="*/ 37 w 38"/>
                <a:gd name="T65"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3">
                  <a:moveTo>
                    <a:pt x="37" y="4"/>
                  </a:moveTo>
                  <a:cubicBezTo>
                    <a:pt x="37" y="8"/>
                    <a:pt x="36" y="11"/>
                    <a:pt x="34" y="14"/>
                  </a:cubicBezTo>
                  <a:cubicBezTo>
                    <a:pt x="31" y="19"/>
                    <a:pt x="27" y="23"/>
                    <a:pt x="22" y="27"/>
                  </a:cubicBezTo>
                  <a:cubicBezTo>
                    <a:pt x="21" y="28"/>
                    <a:pt x="18" y="27"/>
                    <a:pt x="17" y="26"/>
                  </a:cubicBezTo>
                  <a:cubicBezTo>
                    <a:pt x="17" y="26"/>
                    <a:pt x="17" y="25"/>
                    <a:pt x="17" y="25"/>
                  </a:cubicBezTo>
                  <a:cubicBezTo>
                    <a:pt x="18" y="24"/>
                    <a:pt x="18" y="24"/>
                    <a:pt x="18" y="25"/>
                  </a:cubicBezTo>
                  <a:cubicBezTo>
                    <a:pt x="19" y="25"/>
                    <a:pt x="20" y="24"/>
                    <a:pt x="21" y="23"/>
                  </a:cubicBezTo>
                  <a:cubicBezTo>
                    <a:pt x="25" y="20"/>
                    <a:pt x="29" y="16"/>
                    <a:pt x="31" y="11"/>
                  </a:cubicBezTo>
                  <a:cubicBezTo>
                    <a:pt x="32" y="10"/>
                    <a:pt x="33" y="8"/>
                    <a:pt x="34" y="6"/>
                  </a:cubicBezTo>
                  <a:cubicBezTo>
                    <a:pt x="34" y="5"/>
                    <a:pt x="33" y="5"/>
                    <a:pt x="33" y="4"/>
                  </a:cubicBezTo>
                  <a:cubicBezTo>
                    <a:pt x="31" y="4"/>
                    <a:pt x="29" y="3"/>
                    <a:pt x="27" y="3"/>
                  </a:cubicBezTo>
                  <a:cubicBezTo>
                    <a:pt x="25" y="3"/>
                    <a:pt x="24" y="4"/>
                    <a:pt x="23" y="4"/>
                  </a:cubicBezTo>
                  <a:cubicBezTo>
                    <a:pt x="23" y="4"/>
                    <a:pt x="23" y="4"/>
                    <a:pt x="22" y="4"/>
                  </a:cubicBezTo>
                  <a:cubicBezTo>
                    <a:pt x="21" y="4"/>
                    <a:pt x="20" y="5"/>
                    <a:pt x="21" y="6"/>
                  </a:cubicBezTo>
                  <a:cubicBezTo>
                    <a:pt x="21" y="9"/>
                    <a:pt x="20" y="12"/>
                    <a:pt x="20" y="15"/>
                  </a:cubicBezTo>
                  <a:cubicBezTo>
                    <a:pt x="19" y="19"/>
                    <a:pt x="16" y="23"/>
                    <a:pt x="15" y="27"/>
                  </a:cubicBezTo>
                  <a:cubicBezTo>
                    <a:pt x="14" y="29"/>
                    <a:pt x="13" y="31"/>
                    <a:pt x="11" y="32"/>
                  </a:cubicBezTo>
                  <a:cubicBezTo>
                    <a:pt x="11" y="33"/>
                    <a:pt x="10" y="33"/>
                    <a:pt x="9" y="33"/>
                  </a:cubicBezTo>
                  <a:cubicBezTo>
                    <a:pt x="9" y="32"/>
                    <a:pt x="9" y="32"/>
                    <a:pt x="9" y="31"/>
                  </a:cubicBezTo>
                  <a:cubicBezTo>
                    <a:pt x="9" y="31"/>
                    <a:pt x="10" y="30"/>
                    <a:pt x="10" y="30"/>
                  </a:cubicBezTo>
                  <a:cubicBezTo>
                    <a:pt x="14" y="23"/>
                    <a:pt x="16" y="17"/>
                    <a:pt x="17" y="9"/>
                  </a:cubicBezTo>
                  <a:cubicBezTo>
                    <a:pt x="17" y="8"/>
                    <a:pt x="16" y="7"/>
                    <a:pt x="16" y="6"/>
                  </a:cubicBezTo>
                  <a:cubicBezTo>
                    <a:pt x="16" y="5"/>
                    <a:pt x="15" y="6"/>
                    <a:pt x="15" y="6"/>
                  </a:cubicBezTo>
                  <a:cubicBezTo>
                    <a:pt x="12" y="6"/>
                    <a:pt x="9" y="7"/>
                    <a:pt x="7" y="8"/>
                  </a:cubicBezTo>
                  <a:cubicBezTo>
                    <a:pt x="5" y="8"/>
                    <a:pt x="3" y="9"/>
                    <a:pt x="2" y="10"/>
                  </a:cubicBezTo>
                  <a:cubicBezTo>
                    <a:pt x="1" y="11"/>
                    <a:pt x="0" y="10"/>
                    <a:pt x="0" y="9"/>
                  </a:cubicBezTo>
                  <a:cubicBezTo>
                    <a:pt x="0" y="8"/>
                    <a:pt x="0" y="7"/>
                    <a:pt x="1" y="7"/>
                  </a:cubicBezTo>
                  <a:cubicBezTo>
                    <a:pt x="1" y="6"/>
                    <a:pt x="2" y="5"/>
                    <a:pt x="4" y="5"/>
                  </a:cubicBezTo>
                  <a:cubicBezTo>
                    <a:pt x="7" y="4"/>
                    <a:pt x="10" y="3"/>
                    <a:pt x="13" y="2"/>
                  </a:cubicBezTo>
                  <a:cubicBezTo>
                    <a:pt x="17" y="2"/>
                    <a:pt x="21" y="1"/>
                    <a:pt x="24" y="0"/>
                  </a:cubicBezTo>
                  <a:cubicBezTo>
                    <a:pt x="27" y="0"/>
                    <a:pt x="30" y="0"/>
                    <a:pt x="33" y="1"/>
                  </a:cubicBezTo>
                  <a:cubicBezTo>
                    <a:pt x="34" y="1"/>
                    <a:pt x="35" y="1"/>
                    <a:pt x="36" y="2"/>
                  </a:cubicBezTo>
                  <a:cubicBezTo>
                    <a:pt x="37" y="2"/>
                    <a:pt x="38" y="3"/>
                    <a:pt x="37" y="4"/>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227"/>
            <p:cNvSpPr>
              <a:spLocks/>
            </p:cNvSpPr>
            <p:nvPr/>
          </p:nvSpPr>
          <p:spPr bwMode="auto">
            <a:xfrm>
              <a:off x="400" y="856"/>
              <a:ext cx="21" cy="175"/>
            </a:xfrm>
            <a:custGeom>
              <a:avLst/>
              <a:gdLst>
                <a:gd name="T0" fmla="*/ 1 w 9"/>
                <a:gd name="T1" fmla="*/ 50 h 74"/>
                <a:gd name="T2" fmla="*/ 5 w 9"/>
                <a:gd name="T3" fmla="*/ 57 h 74"/>
                <a:gd name="T4" fmla="*/ 5 w 9"/>
                <a:gd name="T5" fmla="*/ 53 h 74"/>
                <a:gd name="T6" fmla="*/ 4 w 9"/>
                <a:gd name="T7" fmla="*/ 42 h 74"/>
                <a:gd name="T8" fmla="*/ 5 w 9"/>
                <a:gd name="T9" fmla="*/ 33 h 74"/>
                <a:gd name="T10" fmla="*/ 4 w 9"/>
                <a:gd name="T11" fmla="*/ 28 h 74"/>
                <a:gd name="T12" fmla="*/ 5 w 9"/>
                <a:gd name="T13" fmla="*/ 22 h 74"/>
                <a:gd name="T14" fmla="*/ 4 w 9"/>
                <a:gd name="T15" fmla="*/ 13 h 74"/>
                <a:gd name="T16" fmla="*/ 3 w 9"/>
                <a:gd name="T17" fmla="*/ 10 h 74"/>
                <a:gd name="T18" fmla="*/ 1 w 9"/>
                <a:gd name="T19" fmla="*/ 19 h 74"/>
                <a:gd name="T20" fmla="*/ 1 w 9"/>
                <a:gd name="T21" fmla="*/ 16 h 74"/>
                <a:gd name="T22" fmla="*/ 2 w 9"/>
                <a:gd name="T23" fmla="*/ 9 h 74"/>
                <a:gd name="T24" fmla="*/ 1 w 9"/>
                <a:gd name="T25" fmla="*/ 5 h 74"/>
                <a:gd name="T26" fmla="*/ 0 w 9"/>
                <a:gd name="T27" fmla="*/ 3 h 74"/>
                <a:gd name="T28" fmla="*/ 1 w 9"/>
                <a:gd name="T29" fmla="*/ 1 h 74"/>
                <a:gd name="T30" fmla="*/ 3 w 9"/>
                <a:gd name="T31" fmla="*/ 1 h 74"/>
                <a:gd name="T32" fmla="*/ 6 w 9"/>
                <a:gd name="T33" fmla="*/ 7 h 74"/>
                <a:gd name="T34" fmla="*/ 8 w 9"/>
                <a:gd name="T35" fmla="*/ 22 h 74"/>
                <a:gd name="T36" fmla="*/ 7 w 9"/>
                <a:gd name="T37" fmla="*/ 39 h 74"/>
                <a:gd name="T38" fmla="*/ 8 w 9"/>
                <a:gd name="T39" fmla="*/ 48 h 74"/>
                <a:gd name="T40" fmla="*/ 8 w 9"/>
                <a:gd name="T41" fmla="*/ 55 h 74"/>
                <a:gd name="T42" fmla="*/ 9 w 9"/>
                <a:gd name="T43" fmla="*/ 70 h 74"/>
                <a:gd name="T44" fmla="*/ 8 w 9"/>
                <a:gd name="T45" fmla="*/ 72 h 74"/>
                <a:gd name="T46" fmla="*/ 7 w 9"/>
                <a:gd name="T47" fmla="*/ 74 h 74"/>
                <a:gd name="T48" fmla="*/ 5 w 9"/>
                <a:gd name="T49" fmla="*/ 72 h 74"/>
                <a:gd name="T50" fmla="*/ 2 w 9"/>
                <a:gd name="T51" fmla="*/ 65 h 74"/>
                <a:gd name="T52" fmla="*/ 1 w 9"/>
                <a:gd name="T53" fmla="*/ 5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 h="74">
                  <a:moveTo>
                    <a:pt x="1" y="50"/>
                  </a:moveTo>
                  <a:cubicBezTo>
                    <a:pt x="3" y="52"/>
                    <a:pt x="4" y="54"/>
                    <a:pt x="5" y="57"/>
                  </a:cubicBezTo>
                  <a:cubicBezTo>
                    <a:pt x="5" y="56"/>
                    <a:pt x="5" y="55"/>
                    <a:pt x="5" y="53"/>
                  </a:cubicBezTo>
                  <a:cubicBezTo>
                    <a:pt x="5" y="50"/>
                    <a:pt x="4" y="46"/>
                    <a:pt x="4" y="42"/>
                  </a:cubicBezTo>
                  <a:cubicBezTo>
                    <a:pt x="4" y="39"/>
                    <a:pt x="5" y="36"/>
                    <a:pt x="5" y="33"/>
                  </a:cubicBezTo>
                  <a:cubicBezTo>
                    <a:pt x="5" y="32"/>
                    <a:pt x="4" y="30"/>
                    <a:pt x="4" y="28"/>
                  </a:cubicBezTo>
                  <a:cubicBezTo>
                    <a:pt x="4" y="26"/>
                    <a:pt x="4" y="24"/>
                    <a:pt x="5" y="22"/>
                  </a:cubicBezTo>
                  <a:cubicBezTo>
                    <a:pt x="5" y="19"/>
                    <a:pt x="4" y="16"/>
                    <a:pt x="4" y="13"/>
                  </a:cubicBezTo>
                  <a:cubicBezTo>
                    <a:pt x="3" y="12"/>
                    <a:pt x="3" y="11"/>
                    <a:pt x="3" y="10"/>
                  </a:cubicBezTo>
                  <a:cubicBezTo>
                    <a:pt x="1" y="13"/>
                    <a:pt x="2" y="16"/>
                    <a:pt x="1" y="19"/>
                  </a:cubicBezTo>
                  <a:cubicBezTo>
                    <a:pt x="0" y="18"/>
                    <a:pt x="0" y="17"/>
                    <a:pt x="1" y="16"/>
                  </a:cubicBezTo>
                  <a:cubicBezTo>
                    <a:pt x="1" y="13"/>
                    <a:pt x="1" y="11"/>
                    <a:pt x="2" y="9"/>
                  </a:cubicBezTo>
                  <a:cubicBezTo>
                    <a:pt x="2" y="7"/>
                    <a:pt x="1" y="6"/>
                    <a:pt x="1" y="5"/>
                  </a:cubicBezTo>
                  <a:cubicBezTo>
                    <a:pt x="0" y="4"/>
                    <a:pt x="0" y="4"/>
                    <a:pt x="0" y="3"/>
                  </a:cubicBezTo>
                  <a:cubicBezTo>
                    <a:pt x="0" y="2"/>
                    <a:pt x="0" y="1"/>
                    <a:pt x="1" y="1"/>
                  </a:cubicBezTo>
                  <a:cubicBezTo>
                    <a:pt x="2" y="0"/>
                    <a:pt x="3" y="0"/>
                    <a:pt x="3" y="1"/>
                  </a:cubicBezTo>
                  <a:cubicBezTo>
                    <a:pt x="5" y="3"/>
                    <a:pt x="6" y="5"/>
                    <a:pt x="6" y="7"/>
                  </a:cubicBezTo>
                  <a:cubicBezTo>
                    <a:pt x="7" y="12"/>
                    <a:pt x="8" y="17"/>
                    <a:pt x="8" y="22"/>
                  </a:cubicBezTo>
                  <a:cubicBezTo>
                    <a:pt x="9" y="27"/>
                    <a:pt x="8" y="33"/>
                    <a:pt x="7" y="39"/>
                  </a:cubicBezTo>
                  <a:cubicBezTo>
                    <a:pt x="7" y="42"/>
                    <a:pt x="8" y="45"/>
                    <a:pt x="8" y="48"/>
                  </a:cubicBezTo>
                  <a:cubicBezTo>
                    <a:pt x="8" y="50"/>
                    <a:pt x="8" y="53"/>
                    <a:pt x="8" y="55"/>
                  </a:cubicBezTo>
                  <a:cubicBezTo>
                    <a:pt x="8" y="60"/>
                    <a:pt x="9" y="65"/>
                    <a:pt x="9" y="70"/>
                  </a:cubicBezTo>
                  <a:cubicBezTo>
                    <a:pt x="9" y="71"/>
                    <a:pt x="9" y="72"/>
                    <a:pt x="8" y="72"/>
                  </a:cubicBezTo>
                  <a:cubicBezTo>
                    <a:pt x="8" y="73"/>
                    <a:pt x="7" y="74"/>
                    <a:pt x="7" y="74"/>
                  </a:cubicBezTo>
                  <a:cubicBezTo>
                    <a:pt x="6" y="74"/>
                    <a:pt x="5" y="73"/>
                    <a:pt x="5" y="72"/>
                  </a:cubicBezTo>
                  <a:cubicBezTo>
                    <a:pt x="4" y="70"/>
                    <a:pt x="3" y="68"/>
                    <a:pt x="2" y="65"/>
                  </a:cubicBezTo>
                  <a:cubicBezTo>
                    <a:pt x="1" y="60"/>
                    <a:pt x="1" y="55"/>
                    <a:pt x="1" y="50"/>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228"/>
            <p:cNvSpPr>
              <a:spLocks/>
            </p:cNvSpPr>
            <p:nvPr/>
          </p:nvSpPr>
          <p:spPr bwMode="auto">
            <a:xfrm>
              <a:off x="844" y="969"/>
              <a:ext cx="57" cy="57"/>
            </a:xfrm>
            <a:custGeom>
              <a:avLst/>
              <a:gdLst>
                <a:gd name="T0" fmla="*/ 0 w 24"/>
                <a:gd name="T1" fmla="*/ 2 h 24"/>
                <a:gd name="T2" fmla="*/ 0 w 24"/>
                <a:gd name="T3" fmla="*/ 1 h 24"/>
                <a:gd name="T4" fmla="*/ 4 w 24"/>
                <a:gd name="T5" fmla="*/ 2 h 24"/>
                <a:gd name="T6" fmla="*/ 20 w 24"/>
                <a:gd name="T7" fmla="*/ 18 h 24"/>
                <a:gd name="T8" fmla="*/ 22 w 24"/>
                <a:gd name="T9" fmla="*/ 19 h 24"/>
                <a:gd name="T10" fmla="*/ 23 w 24"/>
                <a:gd name="T11" fmla="*/ 23 h 24"/>
                <a:gd name="T12" fmla="*/ 21 w 24"/>
                <a:gd name="T13" fmla="*/ 23 h 24"/>
                <a:gd name="T14" fmla="*/ 9 w 24"/>
                <a:gd name="T15" fmla="*/ 12 h 24"/>
                <a:gd name="T16" fmla="*/ 1 w 24"/>
                <a:gd name="T17" fmla="*/ 5 h 24"/>
                <a:gd name="T18" fmla="*/ 0 w 24"/>
                <a:gd name="T1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2"/>
                  </a:moveTo>
                  <a:cubicBezTo>
                    <a:pt x="0" y="1"/>
                    <a:pt x="0" y="1"/>
                    <a:pt x="0" y="1"/>
                  </a:cubicBezTo>
                  <a:cubicBezTo>
                    <a:pt x="2" y="0"/>
                    <a:pt x="3" y="1"/>
                    <a:pt x="4" y="2"/>
                  </a:cubicBezTo>
                  <a:cubicBezTo>
                    <a:pt x="10" y="7"/>
                    <a:pt x="15" y="12"/>
                    <a:pt x="20" y="18"/>
                  </a:cubicBezTo>
                  <a:cubicBezTo>
                    <a:pt x="21" y="18"/>
                    <a:pt x="21" y="18"/>
                    <a:pt x="22" y="19"/>
                  </a:cubicBezTo>
                  <a:cubicBezTo>
                    <a:pt x="24" y="20"/>
                    <a:pt x="24" y="22"/>
                    <a:pt x="23" y="23"/>
                  </a:cubicBezTo>
                  <a:cubicBezTo>
                    <a:pt x="22" y="24"/>
                    <a:pt x="21" y="24"/>
                    <a:pt x="21" y="23"/>
                  </a:cubicBezTo>
                  <a:cubicBezTo>
                    <a:pt x="17" y="19"/>
                    <a:pt x="13" y="15"/>
                    <a:pt x="9" y="12"/>
                  </a:cubicBezTo>
                  <a:cubicBezTo>
                    <a:pt x="7" y="10"/>
                    <a:pt x="4" y="7"/>
                    <a:pt x="1" y="5"/>
                  </a:cubicBezTo>
                  <a:cubicBezTo>
                    <a:pt x="0" y="4"/>
                    <a:pt x="0" y="3"/>
                    <a:pt x="0" y="2"/>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229"/>
            <p:cNvSpPr>
              <a:spLocks noEditPoints="1"/>
            </p:cNvSpPr>
            <p:nvPr/>
          </p:nvSpPr>
          <p:spPr bwMode="auto">
            <a:xfrm>
              <a:off x="1477" y="840"/>
              <a:ext cx="196" cy="186"/>
            </a:xfrm>
            <a:custGeom>
              <a:avLst/>
              <a:gdLst>
                <a:gd name="T0" fmla="*/ 76 w 83"/>
                <a:gd name="T1" fmla="*/ 42 h 79"/>
                <a:gd name="T2" fmla="*/ 83 w 83"/>
                <a:gd name="T3" fmla="*/ 27 h 79"/>
                <a:gd name="T4" fmla="*/ 79 w 83"/>
                <a:gd name="T5" fmla="*/ 28 h 79"/>
                <a:gd name="T6" fmla="*/ 72 w 83"/>
                <a:gd name="T7" fmla="*/ 41 h 79"/>
                <a:gd name="T8" fmla="*/ 68 w 83"/>
                <a:gd name="T9" fmla="*/ 30 h 79"/>
                <a:gd name="T10" fmla="*/ 66 w 83"/>
                <a:gd name="T11" fmla="*/ 22 h 79"/>
                <a:gd name="T12" fmla="*/ 67 w 83"/>
                <a:gd name="T13" fmla="*/ 17 h 79"/>
                <a:gd name="T14" fmla="*/ 59 w 83"/>
                <a:gd name="T15" fmla="*/ 12 h 79"/>
                <a:gd name="T16" fmla="*/ 56 w 83"/>
                <a:gd name="T17" fmla="*/ 17 h 79"/>
                <a:gd name="T18" fmla="*/ 41 w 83"/>
                <a:gd name="T19" fmla="*/ 22 h 79"/>
                <a:gd name="T20" fmla="*/ 44 w 83"/>
                <a:gd name="T21" fmla="*/ 25 h 79"/>
                <a:gd name="T22" fmla="*/ 48 w 83"/>
                <a:gd name="T23" fmla="*/ 24 h 79"/>
                <a:gd name="T24" fmla="*/ 44 w 83"/>
                <a:gd name="T25" fmla="*/ 30 h 79"/>
                <a:gd name="T26" fmla="*/ 28 w 83"/>
                <a:gd name="T27" fmla="*/ 45 h 79"/>
                <a:gd name="T28" fmla="*/ 27 w 83"/>
                <a:gd name="T29" fmla="*/ 42 h 79"/>
                <a:gd name="T30" fmla="*/ 32 w 83"/>
                <a:gd name="T31" fmla="*/ 24 h 79"/>
                <a:gd name="T32" fmla="*/ 39 w 83"/>
                <a:gd name="T33" fmla="*/ 20 h 79"/>
                <a:gd name="T34" fmla="*/ 28 w 83"/>
                <a:gd name="T35" fmla="*/ 20 h 79"/>
                <a:gd name="T36" fmla="*/ 23 w 83"/>
                <a:gd name="T37" fmla="*/ 23 h 79"/>
                <a:gd name="T38" fmla="*/ 32 w 83"/>
                <a:gd name="T39" fmla="*/ 13 h 79"/>
                <a:gd name="T40" fmla="*/ 38 w 83"/>
                <a:gd name="T41" fmla="*/ 10 h 79"/>
                <a:gd name="T42" fmla="*/ 24 w 83"/>
                <a:gd name="T43" fmla="*/ 10 h 79"/>
                <a:gd name="T44" fmla="*/ 23 w 83"/>
                <a:gd name="T45" fmla="*/ 4 h 79"/>
                <a:gd name="T46" fmla="*/ 19 w 83"/>
                <a:gd name="T47" fmla="*/ 4 h 79"/>
                <a:gd name="T48" fmla="*/ 12 w 83"/>
                <a:gd name="T49" fmla="*/ 11 h 79"/>
                <a:gd name="T50" fmla="*/ 20 w 83"/>
                <a:gd name="T51" fmla="*/ 15 h 79"/>
                <a:gd name="T52" fmla="*/ 20 w 83"/>
                <a:gd name="T53" fmla="*/ 22 h 79"/>
                <a:gd name="T54" fmla="*/ 7 w 83"/>
                <a:gd name="T55" fmla="*/ 32 h 79"/>
                <a:gd name="T56" fmla="*/ 8 w 83"/>
                <a:gd name="T57" fmla="*/ 36 h 79"/>
                <a:gd name="T58" fmla="*/ 15 w 83"/>
                <a:gd name="T59" fmla="*/ 34 h 79"/>
                <a:gd name="T60" fmla="*/ 12 w 83"/>
                <a:gd name="T61" fmla="*/ 42 h 79"/>
                <a:gd name="T62" fmla="*/ 1 w 83"/>
                <a:gd name="T63" fmla="*/ 65 h 79"/>
                <a:gd name="T64" fmla="*/ 2 w 83"/>
                <a:gd name="T65" fmla="*/ 69 h 79"/>
                <a:gd name="T66" fmla="*/ 12 w 83"/>
                <a:gd name="T67" fmla="*/ 51 h 79"/>
                <a:gd name="T68" fmla="*/ 16 w 83"/>
                <a:gd name="T69" fmla="*/ 46 h 79"/>
                <a:gd name="T70" fmla="*/ 22 w 83"/>
                <a:gd name="T71" fmla="*/ 59 h 79"/>
                <a:gd name="T72" fmla="*/ 26 w 83"/>
                <a:gd name="T73" fmla="*/ 57 h 79"/>
                <a:gd name="T74" fmla="*/ 38 w 83"/>
                <a:gd name="T75" fmla="*/ 65 h 79"/>
                <a:gd name="T76" fmla="*/ 67 w 83"/>
                <a:gd name="T77" fmla="*/ 79 h 79"/>
                <a:gd name="T78" fmla="*/ 67 w 83"/>
                <a:gd name="T79" fmla="*/ 70 h 79"/>
                <a:gd name="T80" fmla="*/ 67 w 83"/>
                <a:gd name="T81" fmla="*/ 74 h 79"/>
                <a:gd name="T82" fmla="*/ 61 w 83"/>
                <a:gd name="T83" fmla="*/ 75 h 79"/>
                <a:gd name="T84" fmla="*/ 39 w 83"/>
                <a:gd name="T85" fmla="*/ 63 h 79"/>
                <a:gd name="T86" fmla="*/ 36 w 83"/>
                <a:gd name="T87" fmla="*/ 41 h 79"/>
                <a:gd name="T88" fmla="*/ 45 w 83"/>
                <a:gd name="T89" fmla="*/ 34 h 79"/>
                <a:gd name="T90" fmla="*/ 46 w 83"/>
                <a:gd name="T91" fmla="*/ 37 h 79"/>
                <a:gd name="T92" fmla="*/ 48 w 83"/>
                <a:gd name="T93" fmla="*/ 56 h 79"/>
                <a:gd name="T94" fmla="*/ 68 w 83"/>
                <a:gd name="T95" fmla="*/ 39 h 79"/>
                <a:gd name="T96" fmla="*/ 64 w 83"/>
                <a:gd name="T97" fmla="*/ 54 h 79"/>
                <a:gd name="T98" fmla="*/ 63 w 83"/>
                <a:gd name="T99" fmla="*/ 59 h 79"/>
                <a:gd name="T100" fmla="*/ 72 w 83"/>
                <a:gd name="T101" fmla="*/ 50 h 79"/>
                <a:gd name="T102" fmla="*/ 81 w 83"/>
                <a:gd name="T103" fmla="*/ 64 h 79"/>
                <a:gd name="T104" fmla="*/ 24 w 83"/>
                <a:gd name="T105" fmla="*/ 39 h 79"/>
                <a:gd name="T106" fmla="*/ 17 w 83"/>
                <a:gd name="T107" fmla="*/ 40 h 79"/>
                <a:gd name="T108" fmla="*/ 23 w 83"/>
                <a:gd name="T109" fmla="*/ 30 h 79"/>
                <a:gd name="T110" fmla="*/ 24 w 83"/>
                <a:gd name="T111" fmla="*/ 29 h 79"/>
                <a:gd name="T112" fmla="*/ 57 w 83"/>
                <a:gd name="T113" fmla="*/ 45 h 79"/>
                <a:gd name="T114" fmla="*/ 48 w 83"/>
                <a:gd name="T115" fmla="*/ 52 h 79"/>
                <a:gd name="T116" fmla="*/ 50 w 83"/>
                <a:gd name="T117" fmla="*/ 31 h 79"/>
                <a:gd name="T118" fmla="*/ 59 w 83"/>
                <a:gd name="T119" fmla="*/ 22 h 79"/>
                <a:gd name="T120" fmla="*/ 65 w 83"/>
                <a:gd name="T121" fmla="*/ 3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 h="79">
                  <a:moveTo>
                    <a:pt x="80" y="57"/>
                  </a:moveTo>
                  <a:cubicBezTo>
                    <a:pt x="78" y="54"/>
                    <a:pt x="77" y="51"/>
                    <a:pt x="75" y="48"/>
                  </a:cubicBezTo>
                  <a:cubicBezTo>
                    <a:pt x="74" y="46"/>
                    <a:pt x="75" y="44"/>
                    <a:pt x="76" y="42"/>
                  </a:cubicBezTo>
                  <a:cubicBezTo>
                    <a:pt x="77" y="41"/>
                    <a:pt x="78" y="40"/>
                    <a:pt x="79" y="38"/>
                  </a:cubicBezTo>
                  <a:cubicBezTo>
                    <a:pt x="79" y="37"/>
                    <a:pt x="80" y="36"/>
                    <a:pt x="81" y="34"/>
                  </a:cubicBezTo>
                  <a:cubicBezTo>
                    <a:pt x="82" y="32"/>
                    <a:pt x="83" y="30"/>
                    <a:pt x="83" y="27"/>
                  </a:cubicBezTo>
                  <a:cubicBezTo>
                    <a:pt x="83" y="26"/>
                    <a:pt x="82" y="26"/>
                    <a:pt x="82" y="25"/>
                  </a:cubicBezTo>
                  <a:cubicBezTo>
                    <a:pt x="81" y="25"/>
                    <a:pt x="80" y="25"/>
                    <a:pt x="79" y="26"/>
                  </a:cubicBezTo>
                  <a:cubicBezTo>
                    <a:pt x="79" y="27"/>
                    <a:pt x="79" y="27"/>
                    <a:pt x="79" y="28"/>
                  </a:cubicBezTo>
                  <a:cubicBezTo>
                    <a:pt x="78" y="30"/>
                    <a:pt x="78" y="32"/>
                    <a:pt x="77" y="34"/>
                  </a:cubicBezTo>
                  <a:cubicBezTo>
                    <a:pt x="76" y="36"/>
                    <a:pt x="74" y="39"/>
                    <a:pt x="73" y="41"/>
                  </a:cubicBezTo>
                  <a:cubicBezTo>
                    <a:pt x="73" y="41"/>
                    <a:pt x="72" y="41"/>
                    <a:pt x="72" y="41"/>
                  </a:cubicBezTo>
                  <a:cubicBezTo>
                    <a:pt x="71" y="40"/>
                    <a:pt x="71" y="39"/>
                    <a:pt x="71" y="39"/>
                  </a:cubicBezTo>
                  <a:cubicBezTo>
                    <a:pt x="71" y="36"/>
                    <a:pt x="70" y="34"/>
                    <a:pt x="70" y="32"/>
                  </a:cubicBezTo>
                  <a:cubicBezTo>
                    <a:pt x="70" y="31"/>
                    <a:pt x="69" y="30"/>
                    <a:pt x="68" y="30"/>
                  </a:cubicBezTo>
                  <a:cubicBezTo>
                    <a:pt x="68" y="30"/>
                    <a:pt x="68" y="29"/>
                    <a:pt x="67" y="29"/>
                  </a:cubicBezTo>
                  <a:cubicBezTo>
                    <a:pt x="66" y="27"/>
                    <a:pt x="66" y="25"/>
                    <a:pt x="65" y="23"/>
                  </a:cubicBezTo>
                  <a:cubicBezTo>
                    <a:pt x="64" y="22"/>
                    <a:pt x="65" y="22"/>
                    <a:pt x="66" y="22"/>
                  </a:cubicBezTo>
                  <a:cubicBezTo>
                    <a:pt x="66" y="22"/>
                    <a:pt x="67" y="22"/>
                    <a:pt x="68" y="22"/>
                  </a:cubicBezTo>
                  <a:cubicBezTo>
                    <a:pt x="69" y="21"/>
                    <a:pt x="70" y="21"/>
                    <a:pt x="69" y="19"/>
                  </a:cubicBezTo>
                  <a:cubicBezTo>
                    <a:pt x="69" y="18"/>
                    <a:pt x="69" y="17"/>
                    <a:pt x="67" y="17"/>
                  </a:cubicBezTo>
                  <a:cubicBezTo>
                    <a:pt x="67" y="17"/>
                    <a:pt x="66" y="18"/>
                    <a:pt x="66" y="18"/>
                  </a:cubicBezTo>
                  <a:cubicBezTo>
                    <a:pt x="64" y="18"/>
                    <a:pt x="63" y="18"/>
                    <a:pt x="62" y="16"/>
                  </a:cubicBezTo>
                  <a:cubicBezTo>
                    <a:pt x="61" y="14"/>
                    <a:pt x="60" y="13"/>
                    <a:pt x="59" y="12"/>
                  </a:cubicBezTo>
                  <a:cubicBezTo>
                    <a:pt x="58" y="11"/>
                    <a:pt x="58" y="11"/>
                    <a:pt x="57" y="11"/>
                  </a:cubicBezTo>
                  <a:cubicBezTo>
                    <a:pt x="56" y="11"/>
                    <a:pt x="56" y="12"/>
                    <a:pt x="56" y="13"/>
                  </a:cubicBezTo>
                  <a:cubicBezTo>
                    <a:pt x="56" y="14"/>
                    <a:pt x="56" y="16"/>
                    <a:pt x="56" y="17"/>
                  </a:cubicBezTo>
                  <a:cubicBezTo>
                    <a:pt x="57" y="19"/>
                    <a:pt x="57" y="19"/>
                    <a:pt x="55" y="19"/>
                  </a:cubicBezTo>
                  <a:cubicBezTo>
                    <a:pt x="53" y="19"/>
                    <a:pt x="50" y="19"/>
                    <a:pt x="47" y="20"/>
                  </a:cubicBezTo>
                  <a:cubicBezTo>
                    <a:pt x="45" y="20"/>
                    <a:pt x="43" y="21"/>
                    <a:pt x="41" y="22"/>
                  </a:cubicBezTo>
                  <a:cubicBezTo>
                    <a:pt x="40" y="23"/>
                    <a:pt x="40" y="23"/>
                    <a:pt x="40" y="25"/>
                  </a:cubicBezTo>
                  <a:cubicBezTo>
                    <a:pt x="40" y="26"/>
                    <a:pt x="41" y="26"/>
                    <a:pt x="41" y="26"/>
                  </a:cubicBezTo>
                  <a:cubicBezTo>
                    <a:pt x="42" y="26"/>
                    <a:pt x="43" y="27"/>
                    <a:pt x="44" y="25"/>
                  </a:cubicBezTo>
                  <a:cubicBezTo>
                    <a:pt x="44" y="24"/>
                    <a:pt x="45" y="24"/>
                    <a:pt x="46" y="24"/>
                  </a:cubicBezTo>
                  <a:cubicBezTo>
                    <a:pt x="46" y="24"/>
                    <a:pt x="47" y="24"/>
                    <a:pt x="48" y="24"/>
                  </a:cubicBezTo>
                  <a:cubicBezTo>
                    <a:pt x="48" y="24"/>
                    <a:pt x="48" y="24"/>
                    <a:pt x="48" y="24"/>
                  </a:cubicBezTo>
                  <a:cubicBezTo>
                    <a:pt x="48" y="26"/>
                    <a:pt x="47" y="27"/>
                    <a:pt x="47" y="28"/>
                  </a:cubicBezTo>
                  <a:cubicBezTo>
                    <a:pt x="47" y="28"/>
                    <a:pt x="47" y="29"/>
                    <a:pt x="46" y="29"/>
                  </a:cubicBezTo>
                  <a:cubicBezTo>
                    <a:pt x="45" y="29"/>
                    <a:pt x="45" y="30"/>
                    <a:pt x="44" y="30"/>
                  </a:cubicBezTo>
                  <a:cubicBezTo>
                    <a:pt x="42" y="32"/>
                    <a:pt x="41" y="33"/>
                    <a:pt x="39" y="35"/>
                  </a:cubicBezTo>
                  <a:cubicBezTo>
                    <a:pt x="36" y="38"/>
                    <a:pt x="32" y="40"/>
                    <a:pt x="29" y="43"/>
                  </a:cubicBezTo>
                  <a:cubicBezTo>
                    <a:pt x="28" y="44"/>
                    <a:pt x="28" y="44"/>
                    <a:pt x="28" y="45"/>
                  </a:cubicBezTo>
                  <a:cubicBezTo>
                    <a:pt x="28" y="45"/>
                    <a:pt x="27" y="45"/>
                    <a:pt x="27" y="45"/>
                  </a:cubicBezTo>
                  <a:cubicBezTo>
                    <a:pt x="27" y="45"/>
                    <a:pt x="27" y="45"/>
                    <a:pt x="27" y="44"/>
                  </a:cubicBezTo>
                  <a:cubicBezTo>
                    <a:pt x="27" y="44"/>
                    <a:pt x="27" y="43"/>
                    <a:pt x="27" y="42"/>
                  </a:cubicBezTo>
                  <a:cubicBezTo>
                    <a:pt x="28" y="40"/>
                    <a:pt x="28" y="37"/>
                    <a:pt x="28" y="34"/>
                  </a:cubicBezTo>
                  <a:cubicBezTo>
                    <a:pt x="28" y="32"/>
                    <a:pt x="28" y="31"/>
                    <a:pt x="28" y="29"/>
                  </a:cubicBezTo>
                  <a:cubicBezTo>
                    <a:pt x="28" y="26"/>
                    <a:pt x="30" y="25"/>
                    <a:pt x="32" y="24"/>
                  </a:cubicBezTo>
                  <a:cubicBezTo>
                    <a:pt x="32" y="24"/>
                    <a:pt x="32" y="24"/>
                    <a:pt x="32" y="24"/>
                  </a:cubicBezTo>
                  <a:cubicBezTo>
                    <a:pt x="34" y="23"/>
                    <a:pt x="35" y="22"/>
                    <a:pt x="37" y="22"/>
                  </a:cubicBezTo>
                  <a:cubicBezTo>
                    <a:pt x="38" y="21"/>
                    <a:pt x="39" y="21"/>
                    <a:pt x="39" y="20"/>
                  </a:cubicBezTo>
                  <a:cubicBezTo>
                    <a:pt x="40" y="18"/>
                    <a:pt x="40" y="18"/>
                    <a:pt x="38" y="17"/>
                  </a:cubicBezTo>
                  <a:cubicBezTo>
                    <a:pt x="37" y="17"/>
                    <a:pt x="37" y="18"/>
                    <a:pt x="36" y="18"/>
                  </a:cubicBezTo>
                  <a:cubicBezTo>
                    <a:pt x="33" y="19"/>
                    <a:pt x="31" y="21"/>
                    <a:pt x="28" y="20"/>
                  </a:cubicBezTo>
                  <a:cubicBezTo>
                    <a:pt x="28" y="20"/>
                    <a:pt x="27" y="21"/>
                    <a:pt x="27" y="21"/>
                  </a:cubicBezTo>
                  <a:cubicBezTo>
                    <a:pt x="26" y="23"/>
                    <a:pt x="25" y="23"/>
                    <a:pt x="24" y="24"/>
                  </a:cubicBezTo>
                  <a:cubicBezTo>
                    <a:pt x="23" y="24"/>
                    <a:pt x="23" y="24"/>
                    <a:pt x="23" y="23"/>
                  </a:cubicBezTo>
                  <a:cubicBezTo>
                    <a:pt x="23" y="21"/>
                    <a:pt x="24" y="18"/>
                    <a:pt x="24" y="16"/>
                  </a:cubicBezTo>
                  <a:cubicBezTo>
                    <a:pt x="24" y="15"/>
                    <a:pt x="25" y="14"/>
                    <a:pt x="26" y="14"/>
                  </a:cubicBezTo>
                  <a:cubicBezTo>
                    <a:pt x="28" y="14"/>
                    <a:pt x="30" y="13"/>
                    <a:pt x="32" y="13"/>
                  </a:cubicBezTo>
                  <a:cubicBezTo>
                    <a:pt x="34" y="13"/>
                    <a:pt x="36" y="13"/>
                    <a:pt x="38" y="13"/>
                  </a:cubicBezTo>
                  <a:cubicBezTo>
                    <a:pt x="38" y="12"/>
                    <a:pt x="39" y="12"/>
                    <a:pt x="39" y="11"/>
                  </a:cubicBezTo>
                  <a:cubicBezTo>
                    <a:pt x="39" y="11"/>
                    <a:pt x="38" y="10"/>
                    <a:pt x="38" y="10"/>
                  </a:cubicBezTo>
                  <a:cubicBezTo>
                    <a:pt x="37" y="10"/>
                    <a:pt x="35" y="9"/>
                    <a:pt x="34" y="10"/>
                  </a:cubicBezTo>
                  <a:cubicBezTo>
                    <a:pt x="31" y="10"/>
                    <a:pt x="28" y="11"/>
                    <a:pt x="25" y="11"/>
                  </a:cubicBezTo>
                  <a:cubicBezTo>
                    <a:pt x="24" y="11"/>
                    <a:pt x="24" y="11"/>
                    <a:pt x="24" y="10"/>
                  </a:cubicBezTo>
                  <a:cubicBezTo>
                    <a:pt x="24" y="9"/>
                    <a:pt x="25" y="8"/>
                    <a:pt x="25" y="7"/>
                  </a:cubicBezTo>
                  <a:cubicBezTo>
                    <a:pt x="25" y="6"/>
                    <a:pt x="25" y="6"/>
                    <a:pt x="25" y="6"/>
                  </a:cubicBezTo>
                  <a:cubicBezTo>
                    <a:pt x="24" y="5"/>
                    <a:pt x="23" y="5"/>
                    <a:pt x="23" y="4"/>
                  </a:cubicBezTo>
                  <a:cubicBezTo>
                    <a:pt x="23" y="3"/>
                    <a:pt x="22" y="2"/>
                    <a:pt x="21" y="1"/>
                  </a:cubicBezTo>
                  <a:cubicBezTo>
                    <a:pt x="21" y="1"/>
                    <a:pt x="21" y="0"/>
                    <a:pt x="20" y="1"/>
                  </a:cubicBezTo>
                  <a:cubicBezTo>
                    <a:pt x="19" y="1"/>
                    <a:pt x="18" y="2"/>
                    <a:pt x="19" y="4"/>
                  </a:cubicBezTo>
                  <a:cubicBezTo>
                    <a:pt x="19" y="5"/>
                    <a:pt x="20" y="7"/>
                    <a:pt x="20" y="9"/>
                  </a:cubicBezTo>
                  <a:cubicBezTo>
                    <a:pt x="20" y="11"/>
                    <a:pt x="20" y="12"/>
                    <a:pt x="18" y="11"/>
                  </a:cubicBezTo>
                  <a:cubicBezTo>
                    <a:pt x="16" y="11"/>
                    <a:pt x="14" y="10"/>
                    <a:pt x="12" y="11"/>
                  </a:cubicBezTo>
                  <a:cubicBezTo>
                    <a:pt x="11" y="11"/>
                    <a:pt x="11" y="12"/>
                    <a:pt x="12" y="13"/>
                  </a:cubicBezTo>
                  <a:cubicBezTo>
                    <a:pt x="13" y="14"/>
                    <a:pt x="16" y="15"/>
                    <a:pt x="18" y="15"/>
                  </a:cubicBezTo>
                  <a:cubicBezTo>
                    <a:pt x="20" y="15"/>
                    <a:pt x="20" y="15"/>
                    <a:pt x="20" y="15"/>
                  </a:cubicBezTo>
                  <a:cubicBezTo>
                    <a:pt x="20" y="15"/>
                    <a:pt x="21" y="15"/>
                    <a:pt x="21" y="15"/>
                  </a:cubicBezTo>
                  <a:cubicBezTo>
                    <a:pt x="21" y="16"/>
                    <a:pt x="21" y="17"/>
                    <a:pt x="21" y="18"/>
                  </a:cubicBezTo>
                  <a:cubicBezTo>
                    <a:pt x="21" y="20"/>
                    <a:pt x="21" y="21"/>
                    <a:pt x="20" y="22"/>
                  </a:cubicBezTo>
                  <a:cubicBezTo>
                    <a:pt x="20" y="24"/>
                    <a:pt x="20" y="27"/>
                    <a:pt x="17" y="28"/>
                  </a:cubicBezTo>
                  <a:cubicBezTo>
                    <a:pt x="16" y="28"/>
                    <a:pt x="15" y="29"/>
                    <a:pt x="14" y="30"/>
                  </a:cubicBezTo>
                  <a:cubicBezTo>
                    <a:pt x="11" y="30"/>
                    <a:pt x="9" y="32"/>
                    <a:pt x="7" y="32"/>
                  </a:cubicBezTo>
                  <a:cubicBezTo>
                    <a:pt x="7" y="33"/>
                    <a:pt x="6" y="33"/>
                    <a:pt x="6" y="33"/>
                  </a:cubicBezTo>
                  <a:cubicBezTo>
                    <a:pt x="6" y="33"/>
                    <a:pt x="5" y="34"/>
                    <a:pt x="6" y="34"/>
                  </a:cubicBezTo>
                  <a:cubicBezTo>
                    <a:pt x="6" y="35"/>
                    <a:pt x="6" y="36"/>
                    <a:pt x="8" y="36"/>
                  </a:cubicBezTo>
                  <a:cubicBezTo>
                    <a:pt x="10" y="35"/>
                    <a:pt x="12" y="34"/>
                    <a:pt x="14" y="33"/>
                  </a:cubicBezTo>
                  <a:cubicBezTo>
                    <a:pt x="15" y="33"/>
                    <a:pt x="15" y="33"/>
                    <a:pt x="15" y="33"/>
                  </a:cubicBezTo>
                  <a:cubicBezTo>
                    <a:pt x="15" y="34"/>
                    <a:pt x="15" y="34"/>
                    <a:pt x="15" y="34"/>
                  </a:cubicBezTo>
                  <a:cubicBezTo>
                    <a:pt x="15" y="35"/>
                    <a:pt x="15" y="35"/>
                    <a:pt x="15" y="36"/>
                  </a:cubicBezTo>
                  <a:cubicBezTo>
                    <a:pt x="14" y="37"/>
                    <a:pt x="14" y="39"/>
                    <a:pt x="13" y="39"/>
                  </a:cubicBezTo>
                  <a:cubicBezTo>
                    <a:pt x="13" y="40"/>
                    <a:pt x="12" y="41"/>
                    <a:pt x="12" y="42"/>
                  </a:cubicBezTo>
                  <a:cubicBezTo>
                    <a:pt x="12" y="42"/>
                    <a:pt x="12" y="43"/>
                    <a:pt x="12" y="44"/>
                  </a:cubicBezTo>
                  <a:cubicBezTo>
                    <a:pt x="10" y="49"/>
                    <a:pt x="8" y="54"/>
                    <a:pt x="5" y="59"/>
                  </a:cubicBezTo>
                  <a:cubicBezTo>
                    <a:pt x="3" y="61"/>
                    <a:pt x="2" y="63"/>
                    <a:pt x="1" y="65"/>
                  </a:cubicBezTo>
                  <a:cubicBezTo>
                    <a:pt x="0" y="66"/>
                    <a:pt x="0" y="67"/>
                    <a:pt x="0" y="67"/>
                  </a:cubicBezTo>
                  <a:cubicBezTo>
                    <a:pt x="0" y="68"/>
                    <a:pt x="0" y="69"/>
                    <a:pt x="1" y="69"/>
                  </a:cubicBezTo>
                  <a:cubicBezTo>
                    <a:pt x="1" y="70"/>
                    <a:pt x="2" y="69"/>
                    <a:pt x="2" y="69"/>
                  </a:cubicBezTo>
                  <a:cubicBezTo>
                    <a:pt x="3" y="68"/>
                    <a:pt x="4" y="67"/>
                    <a:pt x="4" y="67"/>
                  </a:cubicBezTo>
                  <a:cubicBezTo>
                    <a:pt x="4" y="65"/>
                    <a:pt x="5" y="64"/>
                    <a:pt x="6" y="63"/>
                  </a:cubicBezTo>
                  <a:cubicBezTo>
                    <a:pt x="8" y="59"/>
                    <a:pt x="11" y="55"/>
                    <a:pt x="12" y="51"/>
                  </a:cubicBezTo>
                  <a:cubicBezTo>
                    <a:pt x="12" y="50"/>
                    <a:pt x="13" y="50"/>
                    <a:pt x="13" y="49"/>
                  </a:cubicBezTo>
                  <a:cubicBezTo>
                    <a:pt x="14" y="48"/>
                    <a:pt x="14" y="47"/>
                    <a:pt x="15" y="46"/>
                  </a:cubicBezTo>
                  <a:cubicBezTo>
                    <a:pt x="15" y="45"/>
                    <a:pt x="15" y="45"/>
                    <a:pt x="16" y="46"/>
                  </a:cubicBezTo>
                  <a:cubicBezTo>
                    <a:pt x="17" y="47"/>
                    <a:pt x="19" y="48"/>
                    <a:pt x="20" y="50"/>
                  </a:cubicBezTo>
                  <a:cubicBezTo>
                    <a:pt x="21" y="51"/>
                    <a:pt x="22" y="52"/>
                    <a:pt x="22" y="55"/>
                  </a:cubicBezTo>
                  <a:cubicBezTo>
                    <a:pt x="22" y="56"/>
                    <a:pt x="22" y="57"/>
                    <a:pt x="22" y="59"/>
                  </a:cubicBezTo>
                  <a:cubicBezTo>
                    <a:pt x="21" y="60"/>
                    <a:pt x="22" y="61"/>
                    <a:pt x="22" y="62"/>
                  </a:cubicBezTo>
                  <a:cubicBezTo>
                    <a:pt x="23" y="62"/>
                    <a:pt x="24" y="61"/>
                    <a:pt x="25" y="60"/>
                  </a:cubicBezTo>
                  <a:cubicBezTo>
                    <a:pt x="25" y="59"/>
                    <a:pt x="26" y="58"/>
                    <a:pt x="26" y="57"/>
                  </a:cubicBezTo>
                  <a:cubicBezTo>
                    <a:pt x="26" y="56"/>
                    <a:pt x="26" y="56"/>
                    <a:pt x="27" y="56"/>
                  </a:cubicBezTo>
                  <a:cubicBezTo>
                    <a:pt x="27" y="57"/>
                    <a:pt x="28" y="57"/>
                    <a:pt x="28" y="58"/>
                  </a:cubicBezTo>
                  <a:cubicBezTo>
                    <a:pt x="31" y="60"/>
                    <a:pt x="34" y="63"/>
                    <a:pt x="38" y="65"/>
                  </a:cubicBezTo>
                  <a:cubicBezTo>
                    <a:pt x="39" y="66"/>
                    <a:pt x="40" y="66"/>
                    <a:pt x="41" y="67"/>
                  </a:cubicBezTo>
                  <a:cubicBezTo>
                    <a:pt x="47" y="72"/>
                    <a:pt x="52" y="75"/>
                    <a:pt x="59" y="77"/>
                  </a:cubicBezTo>
                  <a:cubicBezTo>
                    <a:pt x="62" y="78"/>
                    <a:pt x="64" y="79"/>
                    <a:pt x="67" y="79"/>
                  </a:cubicBezTo>
                  <a:cubicBezTo>
                    <a:pt x="69" y="79"/>
                    <a:pt x="70" y="78"/>
                    <a:pt x="70" y="76"/>
                  </a:cubicBezTo>
                  <a:cubicBezTo>
                    <a:pt x="70" y="75"/>
                    <a:pt x="69" y="74"/>
                    <a:pt x="69" y="73"/>
                  </a:cubicBezTo>
                  <a:cubicBezTo>
                    <a:pt x="68" y="72"/>
                    <a:pt x="68" y="71"/>
                    <a:pt x="67" y="70"/>
                  </a:cubicBezTo>
                  <a:cubicBezTo>
                    <a:pt x="66" y="70"/>
                    <a:pt x="66" y="70"/>
                    <a:pt x="66" y="70"/>
                  </a:cubicBezTo>
                  <a:cubicBezTo>
                    <a:pt x="66" y="70"/>
                    <a:pt x="66" y="71"/>
                    <a:pt x="66" y="71"/>
                  </a:cubicBezTo>
                  <a:cubicBezTo>
                    <a:pt x="66" y="72"/>
                    <a:pt x="67" y="73"/>
                    <a:pt x="67" y="74"/>
                  </a:cubicBezTo>
                  <a:cubicBezTo>
                    <a:pt x="67" y="75"/>
                    <a:pt x="67" y="76"/>
                    <a:pt x="67" y="76"/>
                  </a:cubicBezTo>
                  <a:cubicBezTo>
                    <a:pt x="66" y="77"/>
                    <a:pt x="65" y="77"/>
                    <a:pt x="65" y="76"/>
                  </a:cubicBezTo>
                  <a:cubicBezTo>
                    <a:pt x="63" y="76"/>
                    <a:pt x="62" y="76"/>
                    <a:pt x="61" y="75"/>
                  </a:cubicBezTo>
                  <a:cubicBezTo>
                    <a:pt x="60" y="75"/>
                    <a:pt x="60" y="75"/>
                    <a:pt x="59" y="75"/>
                  </a:cubicBezTo>
                  <a:cubicBezTo>
                    <a:pt x="54" y="72"/>
                    <a:pt x="49" y="70"/>
                    <a:pt x="45" y="67"/>
                  </a:cubicBezTo>
                  <a:cubicBezTo>
                    <a:pt x="43" y="66"/>
                    <a:pt x="41" y="64"/>
                    <a:pt x="39" y="63"/>
                  </a:cubicBezTo>
                  <a:cubicBezTo>
                    <a:pt x="36" y="60"/>
                    <a:pt x="32" y="58"/>
                    <a:pt x="29" y="55"/>
                  </a:cubicBezTo>
                  <a:cubicBezTo>
                    <a:pt x="27" y="53"/>
                    <a:pt x="28" y="51"/>
                    <a:pt x="28" y="50"/>
                  </a:cubicBezTo>
                  <a:cubicBezTo>
                    <a:pt x="30" y="46"/>
                    <a:pt x="33" y="43"/>
                    <a:pt x="36" y="41"/>
                  </a:cubicBezTo>
                  <a:cubicBezTo>
                    <a:pt x="37" y="40"/>
                    <a:pt x="38" y="40"/>
                    <a:pt x="38" y="39"/>
                  </a:cubicBezTo>
                  <a:cubicBezTo>
                    <a:pt x="39" y="38"/>
                    <a:pt x="40" y="38"/>
                    <a:pt x="41" y="37"/>
                  </a:cubicBezTo>
                  <a:cubicBezTo>
                    <a:pt x="42" y="36"/>
                    <a:pt x="44" y="36"/>
                    <a:pt x="45" y="34"/>
                  </a:cubicBezTo>
                  <a:cubicBezTo>
                    <a:pt x="45" y="34"/>
                    <a:pt x="45" y="34"/>
                    <a:pt x="46" y="33"/>
                  </a:cubicBezTo>
                  <a:cubicBezTo>
                    <a:pt x="46" y="33"/>
                    <a:pt x="46" y="33"/>
                    <a:pt x="46" y="34"/>
                  </a:cubicBezTo>
                  <a:cubicBezTo>
                    <a:pt x="46" y="35"/>
                    <a:pt x="46" y="36"/>
                    <a:pt x="46" y="37"/>
                  </a:cubicBezTo>
                  <a:cubicBezTo>
                    <a:pt x="45" y="41"/>
                    <a:pt x="45" y="44"/>
                    <a:pt x="44" y="48"/>
                  </a:cubicBezTo>
                  <a:cubicBezTo>
                    <a:pt x="44" y="50"/>
                    <a:pt x="44" y="52"/>
                    <a:pt x="44" y="54"/>
                  </a:cubicBezTo>
                  <a:cubicBezTo>
                    <a:pt x="45" y="56"/>
                    <a:pt x="46" y="56"/>
                    <a:pt x="48" y="56"/>
                  </a:cubicBezTo>
                  <a:cubicBezTo>
                    <a:pt x="50" y="55"/>
                    <a:pt x="52" y="54"/>
                    <a:pt x="53" y="53"/>
                  </a:cubicBezTo>
                  <a:cubicBezTo>
                    <a:pt x="58" y="48"/>
                    <a:pt x="61" y="43"/>
                    <a:pt x="66" y="39"/>
                  </a:cubicBezTo>
                  <a:cubicBezTo>
                    <a:pt x="67" y="38"/>
                    <a:pt x="67" y="38"/>
                    <a:pt x="68" y="39"/>
                  </a:cubicBezTo>
                  <a:cubicBezTo>
                    <a:pt x="68" y="40"/>
                    <a:pt x="69" y="42"/>
                    <a:pt x="70" y="44"/>
                  </a:cubicBezTo>
                  <a:cubicBezTo>
                    <a:pt x="70" y="45"/>
                    <a:pt x="70" y="46"/>
                    <a:pt x="69" y="47"/>
                  </a:cubicBezTo>
                  <a:cubicBezTo>
                    <a:pt x="67" y="49"/>
                    <a:pt x="65" y="51"/>
                    <a:pt x="64" y="54"/>
                  </a:cubicBezTo>
                  <a:cubicBezTo>
                    <a:pt x="63" y="55"/>
                    <a:pt x="62" y="56"/>
                    <a:pt x="61" y="56"/>
                  </a:cubicBezTo>
                  <a:cubicBezTo>
                    <a:pt x="60" y="56"/>
                    <a:pt x="60" y="57"/>
                    <a:pt x="60" y="59"/>
                  </a:cubicBezTo>
                  <a:cubicBezTo>
                    <a:pt x="61" y="60"/>
                    <a:pt x="62" y="60"/>
                    <a:pt x="63" y="59"/>
                  </a:cubicBezTo>
                  <a:cubicBezTo>
                    <a:pt x="64" y="58"/>
                    <a:pt x="65" y="57"/>
                    <a:pt x="66" y="56"/>
                  </a:cubicBezTo>
                  <a:cubicBezTo>
                    <a:pt x="67" y="54"/>
                    <a:pt x="69" y="52"/>
                    <a:pt x="71" y="50"/>
                  </a:cubicBezTo>
                  <a:cubicBezTo>
                    <a:pt x="72" y="50"/>
                    <a:pt x="72" y="50"/>
                    <a:pt x="72" y="50"/>
                  </a:cubicBezTo>
                  <a:cubicBezTo>
                    <a:pt x="73" y="52"/>
                    <a:pt x="74" y="53"/>
                    <a:pt x="74" y="54"/>
                  </a:cubicBezTo>
                  <a:cubicBezTo>
                    <a:pt x="76" y="57"/>
                    <a:pt x="77" y="60"/>
                    <a:pt x="79" y="63"/>
                  </a:cubicBezTo>
                  <a:cubicBezTo>
                    <a:pt x="79" y="64"/>
                    <a:pt x="80" y="64"/>
                    <a:pt x="81" y="64"/>
                  </a:cubicBezTo>
                  <a:cubicBezTo>
                    <a:pt x="82" y="63"/>
                    <a:pt x="82" y="62"/>
                    <a:pt x="82" y="61"/>
                  </a:cubicBezTo>
                  <a:cubicBezTo>
                    <a:pt x="81" y="60"/>
                    <a:pt x="81" y="58"/>
                    <a:pt x="80" y="57"/>
                  </a:cubicBezTo>
                  <a:close/>
                  <a:moveTo>
                    <a:pt x="24" y="39"/>
                  </a:moveTo>
                  <a:cubicBezTo>
                    <a:pt x="23" y="42"/>
                    <a:pt x="23" y="45"/>
                    <a:pt x="23" y="48"/>
                  </a:cubicBezTo>
                  <a:cubicBezTo>
                    <a:pt x="21" y="46"/>
                    <a:pt x="18" y="44"/>
                    <a:pt x="17" y="41"/>
                  </a:cubicBezTo>
                  <a:cubicBezTo>
                    <a:pt x="17" y="41"/>
                    <a:pt x="17" y="40"/>
                    <a:pt x="17" y="40"/>
                  </a:cubicBezTo>
                  <a:cubicBezTo>
                    <a:pt x="17" y="37"/>
                    <a:pt x="19" y="35"/>
                    <a:pt x="20" y="32"/>
                  </a:cubicBezTo>
                  <a:cubicBezTo>
                    <a:pt x="20" y="32"/>
                    <a:pt x="21" y="31"/>
                    <a:pt x="22" y="31"/>
                  </a:cubicBezTo>
                  <a:cubicBezTo>
                    <a:pt x="23" y="31"/>
                    <a:pt x="23" y="31"/>
                    <a:pt x="23" y="30"/>
                  </a:cubicBezTo>
                  <a:cubicBezTo>
                    <a:pt x="23" y="29"/>
                    <a:pt x="23" y="29"/>
                    <a:pt x="23" y="29"/>
                  </a:cubicBezTo>
                  <a:cubicBezTo>
                    <a:pt x="23" y="29"/>
                    <a:pt x="23" y="28"/>
                    <a:pt x="24" y="28"/>
                  </a:cubicBezTo>
                  <a:cubicBezTo>
                    <a:pt x="24" y="28"/>
                    <a:pt x="24" y="29"/>
                    <a:pt x="24" y="29"/>
                  </a:cubicBezTo>
                  <a:cubicBezTo>
                    <a:pt x="24" y="32"/>
                    <a:pt x="24" y="36"/>
                    <a:pt x="24" y="39"/>
                  </a:cubicBezTo>
                  <a:close/>
                  <a:moveTo>
                    <a:pt x="65" y="35"/>
                  </a:moveTo>
                  <a:cubicBezTo>
                    <a:pt x="63" y="39"/>
                    <a:pt x="60" y="42"/>
                    <a:pt x="57" y="45"/>
                  </a:cubicBezTo>
                  <a:cubicBezTo>
                    <a:pt x="55" y="46"/>
                    <a:pt x="54" y="48"/>
                    <a:pt x="52" y="49"/>
                  </a:cubicBezTo>
                  <a:cubicBezTo>
                    <a:pt x="51" y="50"/>
                    <a:pt x="50" y="50"/>
                    <a:pt x="50" y="51"/>
                  </a:cubicBezTo>
                  <a:cubicBezTo>
                    <a:pt x="49" y="52"/>
                    <a:pt x="49" y="52"/>
                    <a:pt x="48" y="52"/>
                  </a:cubicBezTo>
                  <a:cubicBezTo>
                    <a:pt x="47" y="51"/>
                    <a:pt x="47" y="51"/>
                    <a:pt x="47" y="50"/>
                  </a:cubicBezTo>
                  <a:cubicBezTo>
                    <a:pt x="48" y="46"/>
                    <a:pt x="48" y="43"/>
                    <a:pt x="49" y="40"/>
                  </a:cubicBezTo>
                  <a:cubicBezTo>
                    <a:pt x="50" y="37"/>
                    <a:pt x="50" y="34"/>
                    <a:pt x="50" y="31"/>
                  </a:cubicBezTo>
                  <a:cubicBezTo>
                    <a:pt x="50" y="29"/>
                    <a:pt x="51" y="27"/>
                    <a:pt x="51" y="25"/>
                  </a:cubicBezTo>
                  <a:cubicBezTo>
                    <a:pt x="52" y="23"/>
                    <a:pt x="53" y="23"/>
                    <a:pt x="55" y="22"/>
                  </a:cubicBezTo>
                  <a:cubicBezTo>
                    <a:pt x="56" y="22"/>
                    <a:pt x="57" y="22"/>
                    <a:pt x="59" y="22"/>
                  </a:cubicBezTo>
                  <a:cubicBezTo>
                    <a:pt x="60" y="22"/>
                    <a:pt x="60" y="22"/>
                    <a:pt x="61" y="23"/>
                  </a:cubicBezTo>
                  <a:cubicBezTo>
                    <a:pt x="63" y="26"/>
                    <a:pt x="64" y="30"/>
                    <a:pt x="66" y="34"/>
                  </a:cubicBezTo>
                  <a:cubicBezTo>
                    <a:pt x="66" y="34"/>
                    <a:pt x="66" y="35"/>
                    <a:pt x="65" y="35"/>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230"/>
            <p:cNvSpPr>
              <a:spLocks noEditPoints="1"/>
            </p:cNvSpPr>
            <p:nvPr/>
          </p:nvSpPr>
          <p:spPr bwMode="auto">
            <a:xfrm>
              <a:off x="745" y="830"/>
              <a:ext cx="161" cy="203"/>
            </a:xfrm>
            <a:custGeom>
              <a:avLst/>
              <a:gdLst>
                <a:gd name="T0" fmla="*/ 39 w 68"/>
                <a:gd name="T1" fmla="*/ 35 h 86"/>
                <a:gd name="T2" fmla="*/ 45 w 68"/>
                <a:gd name="T3" fmla="*/ 32 h 86"/>
                <a:gd name="T4" fmla="*/ 65 w 68"/>
                <a:gd name="T5" fmla="*/ 18 h 86"/>
                <a:gd name="T6" fmla="*/ 67 w 68"/>
                <a:gd name="T7" fmla="*/ 13 h 86"/>
                <a:gd name="T8" fmla="*/ 57 w 68"/>
                <a:gd name="T9" fmla="*/ 12 h 86"/>
                <a:gd name="T10" fmla="*/ 35 w 68"/>
                <a:gd name="T11" fmla="*/ 11 h 86"/>
                <a:gd name="T12" fmla="*/ 28 w 68"/>
                <a:gd name="T13" fmla="*/ 1 h 86"/>
                <a:gd name="T14" fmla="*/ 24 w 68"/>
                <a:gd name="T15" fmla="*/ 1 h 86"/>
                <a:gd name="T16" fmla="*/ 27 w 68"/>
                <a:gd name="T17" fmla="*/ 7 h 86"/>
                <a:gd name="T18" fmla="*/ 32 w 68"/>
                <a:gd name="T19" fmla="*/ 12 h 86"/>
                <a:gd name="T20" fmla="*/ 25 w 68"/>
                <a:gd name="T21" fmla="*/ 14 h 86"/>
                <a:gd name="T22" fmla="*/ 16 w 68"/>
                <a:gd name="T23" fmla="*/ 17 h 86"/>
                <a:gd name="T24" fmla="*/ 14 w 68"/>
                <a:gd name="T25" fmla="*/ 15 h 86"/>
                <a:gd name="T26" fmla="*/ 13 w 68"/>
                <a:gd name="T27" fmla="*/ 10 h 86"/>
                <a:gd name="T28" fmla="*/ 11 w 68"/>
                <a:gd name="T29" fmla="*/ 15 h 86"/>
                <a:gd name="T30" fmla="*/ 16 w 68"/>
                <a:gd name="T31" fmla="*/ 32 h 86"/>
                <a:gd name="T32" fmla="*/ 19 w 68"/>
                <a:gd name="T33" fmla="*/ 33 h 86"/>
                <a:gd name="T34" fmla="*/ 31 w 68"/>
                <a:gd name="T35" fmla="*/ 35 h 86"/>
                <a:gd name="T36" fmla="*/ 34 w 68"/>
                <a:gd name="T37" fmla="*/ 39 h 86"/>
                <a:gd name="T38" fmla="*/ 29 w 68"/>
                <a:gd name="T39" fmla="*/ 40 h 86"/>
                <a:gd name="T40" fmla="*/ 21 w 68"/>
                <a:gd name="T41" fmla="*/ 41 h 86"/>
                <a:gd name="T42" fmla="*/ 16 w 68"/>
                <a:gd name="T43" fmla="*/ 41 h 86"/>
                <a:gd name="T44" fmla="*/ 20 w 68"/>
                <a:gd name="T45" fmla="*/ 44 h 86"/>
                <a:gd name="T46" fmla="*/ 33 w 68"/>
                <a:gd name="T47" fmla="*/ 46 h 86"/>
                <a:gd name="T48" fmla="*/ 28 w 68"/>
                <a:gd name="T49" fmla="*/ 50 h 86"/>
                <a:gd name="T50" fmla="*/ 10 w 68"/>
                <a:gd name="T51" fmla="*/ 55 h 86"/>
                <a:gd name="T52" fmla="*/ 0 w 68"/>
                <a:gd name="T53" fmla="*/ 58 h 86"/>
                <a:gd name="T54" fmla="*/ 3 w 68"/>
                <a:gd name="T55" fmla="*/ 60 h 86"/>
                <a:gd name="T56" fmla="*/ 30 w 68"/>
                <a:gd name="T57" fmla="*/ 52 h 86"/>
                <a:gd name="T58" fmla="*/ 31 w 68"/>
                <a:gd name="T59" fmla="*/ 54 h 86"/>
                <a:gd name="T60" fmla="*/ 24 w 68"/>
                <a:gd name="T61" fmla="*/ 71 h 86"/>
                <a:gd name="T62" fmla="*/ 10 w 68"/>
                <a:gd name="T63" fmla="*/ 83 h 86"/>
                <a:gd name="T64" fmla="*/ 8 w 68"/>
                <a:gd name="T65" fmla="*/ 81 h 86"/>
                <a:gd name="T66" fmla="*/ 7 w 68"/>
                <a:gd name="T67" fmla="*/ 83 h 86"/>
                <a:gd name="T68" fmla="*/ 11 w 68"/>
                <a:gd name="T69" fmla="*/ 86 h 86"/>
                <a:gd name="T70" fmla="*/ 25 w 68"/>
                <a:gd name="T71" fmla="*/ 75 h 86"/>
                <a:gd name="T72" fmla="*/ 37 w 68"/>
                <a:gd name="T73" fmla="*/ 50 h 86"/>
                <a:gd name="T74" fmla="*/ 46 w 68"/>
                <a:gd name="T75" fmla="*/ 47 h 86"/>
                <a:gd name="T76" fmla="*/ 56 w 68"/>
                <a:gd name="T77" fmla="*/ 42 h 86"/>
                <a:gd name="T78" fmla="*/ 66 w 68"/>
                <a:gd name="T79" fmla="*/ 34 h 86"/>
                <a:gd name="T80" fmla="*/ 60 w 68"/>
                <a:gd name="T81" fmla="*/ 32 h 86"/>
                <a:gd name="T82" fmla="*/ 60 w 68"/>
                <a:gd name="T83" fmla="*/ 35 h 86"/>
                <a:gd name="T84" fmla="*/ 60 w 68"/>
                <a:gd name="T85" fmla="*/ 36 h 86"/>
                <a:gd name="T86" fmla="*/ 39 w 68"/>
                <a:gd name="T87" fmla="*/ 45 h 86"/>
                <a:gd name="T88" fmla="*/ 39 w 68"/>
                <a:gd name="T89" fmla="*/ 42 h 86"/>
                <a:gd name="T90" fmla="*/ 38 w 68"/>
                <a:gd name="T91" fmla="*/ 23 h 86"/>
                <a:gd name="T92" fmla="*/ 34 w 68"/>
                <a:gd name="T93" fmla="*/ 26 h 86"/>
                <a:gd name="T94" fmla="*/ 33 w 68"/>
                <a:gd name="T95" fmla="*/ 32 h 86"/>
                <a:gd name="T96" fmla="*/ 28 w 68"/>
                <a:gd name="T97" fmla="*/ 32 h 86"/>
                <a:gd name="T98" fmla="*/ 18 w 68"/>
                <a:gd name="T99" fmla="*/ 28 h 86"/>
                <a:gd name="T100" fmla="*/ 18 w 68"/>
                <a:gd name="T101" fmla="*/ 20 h 86"/>
                <a:gd name="T102" fmla="*/ 31 w 68"/>
                <a:gd name="T103" fmla="*/ 16 h 86"/>
                <a:gd name="T104" fmla="*/ 44 w 68"/>
                <a:gd name="T105" fmla="*/ 15 h 86"/>
                <a:gd name="T106" fmla="*/ 59 w 68"/>
                <a:gd name="T107" fmla="*/ 15 h 86"/>
                <a:gd name="T108" fmla="*/ 57 w 68"/>
                <a:gd name="T109" fmla="*/ 20 h 86"/>
                <a:gd name="T110" fmla="*/ 41 w 68"/>
                <a:gd name="T111" fmla="*/ 33 h 86"/>
                <a:gd name="T112" fmla="*/ 40 w 68"/>
                <a:gd name="T113" fmla="*/ 29 h 86"/>
                <a:gd name="T114" fmla="*/ 38 w 68"/>
                <a:gd name="T11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86">
                  <a:moveTo>
                    <a:pt x="39" y="40"/>
                  </a:moveTo>
                  <a:cubicBezTo>
                    <a:pt x="39" y="39"/>
                    <a:pt x="39" y="37"/>
                    <a:pt x="39" y="35"/>
                  </a:cubicBezTo>
                  <a:cubicBezTo>
                    <a:pt x="39" y="34"/>
                    <a:pt x="40" y="34"/>
                    <a:pt x="41" y="34"/>
                  </a:cubicBezTo>
                  <a:cubicBezTo>
                    <a:pt x="42" y="33"/>
                    <a:pt x="44" y="33"/>
                    <a:pt x="45" y="32"/>
                  </a:cubicBezTo>
                  <a:cubicBezTo>
                    <a:pt x="50" y="31"/>
                    <a:pt x="53" y="29"/>
                    <a:pt x="56" y="26"/>
                  </a:cubicBezTo>
                  <a:cubicBezTo>
                    <a:pt x="59" y="23"/>
                    <a:pt x="62" y="21"/>
                    <a:pt x="65" y="18"/>
                  </a:cubicBezTo>
                  <a:cubicBezTo>
                    <a:pt x="66" y="17"/>
                    <a:pt x="66" y="16"/>
                    <a:pt x="67" y="15"/>
                  </a:cubicBezTo>
                  <a:cubicBezTo>
                    <a:pt x="68" y="14"/>
                    <a:pt x="67" y="13"/>
                    <a:pt x="67" y="13"/>
                  </a:cubicBezTo>
                  <a:cubicBezTo>
                    <a:pt x="66" y="12"/>
                    <a:pt x="66" y="12"/>
                    <a:pt x="65" y="12"/>
                  </a:cubicBezTo>
                  <a:cubicBezTo>
                    <a:pt x="62" y="12"/>
                    <a:pt x="60" y="12"/>
                    <a:pt x="57" y="12"/>
                  </a:cubicBezTo>
                  <a:cubicBezTo>
                    <a:pt x="50" y="12"/>
                    <a:pt x="43" y="11"/>
                    <a:pt x="36" y="12"/>
                  </a:cubicBezTo>
                  <a:cubicBezTo>
                    <a:pt x="36" y="12"/>
                    <a:pt x="35" y="12"/>
                    <a:pt x="35" y="11"/>
                  </a:cubicBezTo>
                  <a:cubicBezTo>
                    <a:pt x="35" y="10"/>
                    <a:pt x="34" y="9"/>
                    <a:pt x="33" y="8"/>
                  </a:cubicBezTo>
                  <a:cubicBezTo>
                    <a:pt x="31" y="6"/>
                    <a:pt x="30" y="3"/>
                    <a:pt x="28" y="1"/>
                  </a:cubicBezTo>
                  <a:cubicBezTo>
                    <a:pt x="27" y="1"/>
                    <a:pt x="26" y="0"/>
                    <a:pt x="25" y="0"/>
                  </a:cubicBezTo>
                  <a:cubicBezTo>
                    <a:pt x="25" y="0"/>
                    <a:pt x="24" y="1"/>
                    <a:pt x="24" y="1"/>
                  </a:cubicBezTo>
                  <a:cubicBezTo>
                    <a:pt x="24" y="2"/>
                    <a:pt x="25" y="4"/>
                    <a:pt x="25" y="5"/>
                  </a:cubicBezTo>
                  <a:cubicBezTo>
                    <a:pt x="25" y="6"/>
                    <a:pt x="26" y="6"/>
                    <a:pt x="27" y="7"/>
                  </a:cubicBezTo>
                  <a:cubicBezTo>
                    <a:pt x="27" y="7"/>
                    <a:pt x="27" y="7"/>
                    <a:pt x="27" y="7"/>
                  </a:cubicBezTo>
                  <a:cubicBezTo>
                    <a:pt x="29" y="8"/>
                    <a:pt x="31" y="10"/>
                    <a:pt x="32" y="12"/>
                  </a:cubicBezTo>
                  <a:cubicBezTo>
                    <a:pt x="32" y="12"/>
                    <a:pt x="32" y="12"/>
                    <a:pt x="32" y="12"/>
                  </a:cubicBezTo>
                  <a:cubicBezTo>
                    <a:pt x="29" y="13"/>
                    <a:pt x="27" y="14"/>
                    <a:pt x="25" y="14"/>
                  </a:cubicBezTo>
                  <a:cubicBezTo>
                    <a:pt x="22" y="14"/>
                    <a:pt x="20" y="15"/>
                    <a:pt x="18" y="16"/>
                  </a:cubicBezTo>
                  <a:cubicBezTo>
                    <a:pt x="17" y="16"/>
                    <a:pt x="17" y="16"/>
                    <a:pt x="16" y="17"/>
                  </a:cubicBezTo>
                  <a:cubicBezTo>
                    <a:pt x="16" y="17"/>
                    <a:pt x="16" y="17"/>
                    <a:pt x="16" y="17"/>
                  </a:cubicBezTo>
                  <a:cubicBezTo>
                    <a:pt x="15" y="17"/>
                    <a:pt x="15" y="16"/>
                    <a:pt x="14" y="15"/>
                  </a:cubicBezTo>
                  <a:cubicBezTo>
                    <a:pt x="14" y="14"/>
                    <a:pt x="14" y="13"/>
                    <a:pt x="14" y="11"/>
                  </a:cubicBezTo>
                  <a:cubicBezTo>
                    <a:pt x="14" y="10"/>
                    <a:pt x="14" y="10"/>
                    <a:pt x="13" y="10"/>
                  </a:cubicBezTo>
                  <a:cubicBezTo>
                    <a:pt x="12" y="11"/>
                    <a:pt x="11" y="11"/>
                    <a:pt x="11" y="12"/>
                  </a:cubicBezTo>
                  <a:cubicBezTo>
                    <a:pt x="11" y="13"/>
                    <a:pt x="10" y="14"/>
                    <a:pt x="11" y="15"/>
                  </a:cubicBezTo>
                  <a:cubicBezTo>
                    <a:pt x="12" y="19"/>
                    <a:pt x="13" y="22"/>
                    <a:pt x="14" y="25"/>
                  </a:cubicBezTo>
                  <a:cubicBezTo>
                    <a:pt x="15" y="27"/>
                    <a:pt x="15" y="29"/>
                    <a:pt x="16" y="32"/>
                  </a:cubicBezTo>
                  <a:cubicBezTo>
                    <a:pt x="16" y="33"/>
                    <a:pt x="16" y="33"/>
                    <a:pt x="17" y="33"/>
                  </a:cubicBezTo>
                  <a:cubicBezTo>
                    <a:pt x="18" y="32"/>
                    <a:pt x="18" y="32"/>
                    <a:pt x="19" y="33"/>
                  </a:cubicBezTo>
                  <a:cubicBezTo>
                    <a:pt x="19" y="33"/>
                    <a:pt x="20" y="33"/>
                    <a:pt x="20" y="33"/>
                  </a:cubicBezTo>
                  <a:cubicBezTo>
                    <a:pt x="24" y="34"/>
                    <a:pt x="27" y="35"/>
                    <a:pt x="31" y="35"/>
                  </a:cubicBezTo>
                  <a:cubicBezTo>
                    <a:pt x="32" y="35"/>
                    <a:pt x="33" y="36"/>
                    <a:pt x="33" y="36"/>
                  </a:cubicBezTo>
                  <a:cubicBezTo>
                    <a:pt x="34" y="37"/>
                    <a:pt x="34" y="38"/>
                    <a:pt x="34" y="39"/>
                  </a:cubicBezTo>
                  <a:cubicBezTo>
                    <a:pt x="34" y="39"/>
                    <a:pt x="34" y="40"/>
                    <a:pt x="33" y="40"/>
                  </a:cubicBezTo>
                  <a:cubicBezTo>
                    <a:pt x="32" y="40"/>
                    <a:pt x="30" y="40"/>
                    <a:pt x="29" y="40"/>
                  </a:cubicBezTo>
                  <a:cubicBezTo>
                    <a:pt x="27" y="41"/>
                    <a:pt x="25" y="40"/>
                    <a:pt x="24" y="41"/>
                  </a:cubicBezTo>
                  <a:cubicBezTo>
                    <a:pt x="23" y="41"/>
                    <a:pt x="22" y="41"/>
                    <a:pt x="21" y="41"/>
                  </a:cubicBezTo>
                  <a:cubicBezTo>
                    <a:pt x="20" y="40"/>
                    <a:pt x="19" y="40"/>
                    <a:pt x="18" y="40"/>
                  </a:cubicBezTo>
                  <a:cubicBezTo>
                    <a:pt x="17" y="40"/>
                    <a:pt x="16" y="40"/>
                    <a:pt x="16" y="41"/>
                  </a:cubicBezTo>
                  <a:cubicBezTo>
                    <a:pt x="16" y="42"/>
                    <a:pt x="16" y="43"/>
                    <a:pt x="17" y="44"/>
                  </a:cubicBezTo>
                  <a:cubicBezTo>
                    <a:pt x="18" y="44"/>
                    <a:pt x="19" y="44"/>
                    <a:pt x="20" y="44"/>
                  </a:cubicBezTo>
                  <a:cubicBezTo>
                    <a:pt x="23" y="44"/>
                    <a:pt x="27" y="44"/>
                    <a:pt x="30" y="43"/>
                  </a:cubicBezTo>
                  <a:cubicBezTo>
                    <a:pt x="33" y="43"/>
                    <a:pt x="33" y="43"/>
                    <a:pt x="33" y="46"/>
                  </a:cubicBezTo>
                  <a:cubicBezTo>
                    <a:pt x="33" y="47"/>
                    <a:pt x="33" y="48"/>
                    <a:pt x="32" y="48"/>
                  </a:cubicBezTo>
                  <a:cubicBezTo>
                    <a:pt x="31" y="49"/>
                    <a:pt x="29" y="49"/>
                    <a:pt x="28" y="50"/>
                  </a:cubicBezTo>
                  <a:cubicBezTo>
                    <a:pt x="25" y="51"/>
                    <a:pt x="22" y="51"/>
                    <a:pt x="19" y="53"/>
                  </a:cubicBezTo>
                  <a:cubicBezTo>
                    <a:pt x="16" y="54"/>
                    <a:pt x="13" y="55"/>
                    <a:pt x="10" y="55"/>
                  </a:cubicBezTo>
                  <a:cubicBezTo>
                    <a:pt x="7" y="55"/>
                    <a:pt x="4" y="56"/>
                    <a:pt x="2" y="57"/>
                  </a:cubicBezTo>
                  <a:cubicBezTo>
                    <a:pt x="1" y="57"/>
                    <a:pt x="0" y="57"/>
                    <a:pt x="0" y="58"/>
                  </a:cubicBezTo>
                  <a:cubicBezTo>
                    <a:pt x="0" y="59"/>
                    <a:pt x="1" y="60"/>
                    <a:pt x="2" y="60"/>
                  </a:cubicBezTo>
                  <a:cubicBezTo>
                    <a:pt x="2" y="60"/>
                    <a:pt x="3" y="60"/>
                    <a:pt x="3" y="60"/>
                  </a:cubicBezTo>
                  <a:cubicBezTo>
                    <a:pt x="6" y="60"/>
                    <a:pt x="8" y="60"/>
                    <a:pt x="11" y="59"/>
                  </a:cubicBezTo>
                  <a:cubicBezTo>
                    <a:pt x="17" y="57"/>
                    <a:pt x="24" y="54"/>
                    <a:pt x="30" y="52"/>
                  </a:cubicBezTo>
                  <a:cubicBezTo>
                    <a:pt x="31" y="52"/>
                    <a:pt x="31" y="52"/>
                    <a:pt x="32" y="52"/>
                  </a:cubicBezTo>
                  <a:cubicBezTo>
                    <a:pt x="32" y="53"/>
                    <a:pt x="32" y="53"/>
                    <a:pt x="31" y="54"/>
                  </a:cubicBezTo>
                  <a:cubicBezTo>
                    <a:pt x="30" y="57"/>
                    <a:pt x="29" y="60"/>
                    <a:pt x="28" y="63"/>
                  </a:cubicBezTo>
                  <a:cubicBezTo>
                    <a:pt x="26" y="66"/>
                    <a:pt x="25" y="69"/>
                    <a:pt x="24" y="71"/>
                  </a:cubicBezTo>
                  <a:cubicBezTo>
                    <a:pt x="22" y="75"/>
                    <a:pt x="20" y="77"/>
                    <a:pt x="17" y="80"/>
                  </a:cubicBezTo>
                  <a:cubicBezTo>
                    <a:pt x="15" y="82"/>
                    <a:pt x="13" y="83"/>
                    <a:pt x="10" y="83"/>
                  </a:cubicBezTo>
                  <a:cubicBezTo>
                    <a:pt x="9" y="83"/>
                    <a:pt x="9" y="83"/>
                    <a:pt x="9" y="81"/>
                  </a:cubicBezTo>
                  <a:cubicBezTo>
                    <a:pt x="9" y="81"/>
                    <a:pt x="9" y="81"/>
                    <a:pt x="8" y="81"/>
                  </a:cubicBezTo>
                  <a:cubicBezTo>
                    <a:pt x="8" y="81"/>
                    <a:pt x="7" y="81"/>
                    <a:pt x="7" y="81"/>
                  </a:cubicBezTo>
                  <a:cubicBezTo>
                    <a:pt x="7" y="82"/>
                    <a:pt x="7" y="82"/>
                    <a:pt x="7" y="83"/>
                  </a:cubicBezTo>
                  <a:cubicBezTo>
                    <a:pt x="8" y="85"/>
                    <a:pt x="8" y="86"/>
                    <a:pt x="10" y="86"/>
                  </a:cubicBezTo>
                  <a:cubicBezTo>
                    <a:pt x="11" y="86"/>
                    <a:pt x="11" y="86"/>
                    <a:pt x="11" y="86"/>
                  </a:cubicBezTo>
                  <a:cubicBezTo>
                    <a:pt x="13" y="86"/>
                    <a:pt x="15" y="85"/>
                    <a:pt x="17" y="84"/>
                  </a:cubicBezTo>
                  <a:cubicBezTo>
                    <a:pt x="20" y="82"/>
                    <a:pt x="23" y="79"/>
                    <a:pt x="25" y="75"/>
                  </a:cubicBezTo>
                  <a:cubicBezTo>
                    <a:pt x="28" y="70"/>
                    <a:pt x="31" y="65"/>
                    <a:pt x="33" y="60"/>
                  </a:cubicBezTo>
                  <a:cubicBezTo>
                    <a:pt x="34" y="56"/>
                    <a:pt x="36" y="53"/>
                    <a:pt x="37" y="50"/>
                  </a:cubicBezTo>
                  <a:cubicBezTo>
                    <a:pt x="37" y="50"/>
                    <a:pt x="37" y="49"/>
                    <a:pt x="38" y="49"/>
                  </a:cubicBezTo>
                  <a:cubicBezTo>
                    <a:pt x="41" y="48"/>
                    <a:pt x="43" y="47"/>
                    <a:pt x="46" y="47"/>
                  </a:cubicBezTo>
                  <a:cubicBezTo>
                    <a:pt x="48" y="46"/>
                    <a:pt x="49" y="46"/>
                    <a:pt x="50" y="45"/>
                  </a:cubicBezTo>
                  <a:cubicBezTo>
                    <a:pt x="52" y="44"/>
                    <a:pt x="54" y="43"/>
                    <a:pt x="56" y="42"/>
                  </a:cubicBezTo>
                  <a:cubicBezTo>
                    <a:pt x="59" y="40"/>
                    <a:pt x="62" y="39"/>
                    <a:pt x="64" y="37"/>
                  </a:cubicBezTo>
                  <a:cubicBezTo>
                    <a:pt x="65" y="36"/>
                    <a:pt x="66" y="35"/>
                    <a:pt x="66" y="34"/>
                  </a:cubicBezTo>
                  <a:cubicBezTo>
                    <a:pt x="66" y="33"/>
                    <a:pt x="66" y="33"/>
                    <a:pt x="65" y="32"/>
                  </a:cubicBezTo>
                  <a:cubicBezTo>
                    <a:pt x="64" y="31"/>
                    <a:pt x="61" y="31"/>
                    <a:pt x="60" y="32"/>
                  </a:cubicBezTo>
                  <a:cubicBezTo>
                    <a:pt x="59" y="32"/>
                    <a:pt x="58" y="33"/>
                    <a:pt x="58" y="33"/>
                  </a:cubicBezTo>
                  <a:cubicBezTo>
                    <a:pt x="58" y="34"/>
                    <a:pt x="59" y="34"/>
                    <a:pt x="60" y="35"/>
                  </a:cubicBezTo>
                  <a:cubicBezTo>
                    <a:pt x="60" y="35"/>
                    <a:pt x="61" y="35"/>
                    <a:pt x="61" y="35"/>
                  </a:cubicBezTo>
                  <a:cubicBezTo>
                    <a:pt x="61" y="36"/>
                    <a:pt x="60" y="36"/>
                    <a:pt x="60" y="36"/>
                  </a:cubicBezTo>
                  <a:cubicBezTo>
                    <a:pt x="54" y="40"/>
                    <a:pt x="48" y="43"/>
                    <a:pt x="41" y="45"/>
                  </a:cubicBezTo>
                  <a:cubicBezTo>
                    <a:pt x="41" y="45"/>
                    <a:pt x="40" y="45"/>
                    <a:pt x="39" y="45"/>
                  </a:cubicBezTo>
                  <a:cubicBezTo>
                    <a:pt x="39" y="45"/>
                    <a:pt x="38" y="45"/>
                    <a:pt x="38" y="45"/>
                  </a:cubicBezTo>
                  <a:cubicBezTo>
                    <a:pt x="39" y="44"/>
                    <a:pt x="38" y="43"/>
                    <a:pt x="39" y="42"/>
                  </a:cubicBezTo>
                  <a:cubicBezTo>
                    <a:pt x="39" y="42"/>
                    <a:pt x="39" y="41"/>
                    <a:pt x="39" y="40"/>
                  </a:cubicBezTo>
                  <a:close/>
                  <a:moveTo>
                    <a:pt x="38" y="23"/>
                  </a:moveTo>
                  <a:cubicBezTo>
                    <a:pt x="35" y="22"/>
                    <a:pt x="34" y="23"/>
                    <a:pt x="34" y="25"/>
                  </a:cubicBezTo>
                  <a:cubicBezTo>
                    <a:pt x="34" y="26"/>
                    <a:pt x="34" y="26"/>
                    <a:pt x="34" y="26"/>
                  </a:cubicBezTo>
                  <a:cubicBezTo>
                    <a:pt x="34" y="27"/>
                    <a:pt x="34" y="29"/>
                    <a:pt x="35" y="30"/>
                  </a:cubicBezTo>
                  <a:cubicBezTo>
                    <a:pt x="35" y="32"/>
                    <a:pt x="34" y="32"/>
                    <a:pt x="33" y="32"/>
                  </a:cubicBezTo>
                  <a:cubicBezTo>
                    <a:pt x="32" y="32"/>
                    <a:pt x="31" y="32"/>
                    <a:pt x="29" y="32"/>
                  </a:cubicBezTo>
                  <a:cubicBezTo>
                    <a:pt x="29" y="32"/>
                    <a:pt x="29" y="32"/>
                    <a:pt x="28" y="32"/>
                  </a:cubicBezTo>
                  <a:cubicBezTo>
                    <a:pt x="25" y="30"/>
                    <a:pt x="22" y="29"/>
                    <a:pt x="19" y="29"/>
                  </a:cubicBezTo>
                  <a:cubicBezTo>
                    <a:pt x="18" y="29"/>
                    <a:pt x="18" y="29"/>
                    <a:pt x="18" y="28"/>
                  </a:cubicBezTo>
                  <a:cubicBezTo>
                    <a:pt x="17" y="26"/>
                    <a:pt x="17" y="24"/>
                    <a:pt x="16" y="22"/>
                  </a:cubicBezTo>
                  <a:cubicBezTo>
                    <a:pt x="16" y="21"/>
                    <a:pt x="17" y="20"/>
                    <a:pt x="18" y="20"/>
                  </a:cubicBezTo>
                  <a:cubicBezTo>
                    <a:pt x="20" y="19"/>
                    <a:pt x="22" y="18"/>
                    <a:pt x="25" y="17"/>
                  </a:cubicBezTo>
                  <a:cubicBezTo>
                    <a:pt x="27" y="17"/>
                    <a:pt x="29" y="17"/>
                    <a:pt x="31" y="16"/>
                  </a:cubicBezTo>
                  <a:cubicBezTo>
                    <a:pt x="34" y="16"/>
                    <a:pt x="38" y="16"/>
                    <a:pt x="42" y="15"/>
                  </a:cubicBezTo>
                  <a:cubicBezTo>
                    <a:pt x="43" y="14"/>
                    <a:pt x="44" y="14"/>
                    <a:pt x="44" y="15"/>
                  </a:cubicBezTo>
                  <a:cubicBezTo>
                    <a:pt x="46" y="15"/>
                    <a:pt x="48" y="15"/>
                    <a:pt x="50" y="15"/>
                  </a:cubicBezTo>
                  <a:cubicBezTo>
                    <a:pt x="53" y="15"/>
                    <a:pt x="56" y="15"/>
                    <a:pt x="59" y="15"/>
                  </a:cubicBezTo>
                  <a:cubicBezTo>
                    <a:pt x="60" y="15"/>
                    <a:pt x="60" y="16"/>
                    <a:pt x="60" y="16"/>
                  </a:cubicBezTo>
                  <a:cubicBezTo>
                    <a:pt x="59" y="18"/>
                    <a:pt x="58" y="19"/>
                    <a:pt x="57" y="20"/>
                  </a:cubicBezTo>
                  <a:cubicBezTo>
                    <a:pt x="52" y="25"/>
                    <a:pt x="48" y="29"/>
                    <a:pt x="42" y="32"/>
                  </a:cubicBezTo>
                  <a:cubicBezTo>
                    <a:pt x="42" y="32"/>
                    <a:pt x="41" y="32"/>
                    <a:pt x="41" y="33"/>
                  </a:cubicBezTo>
                  <a:cubicBezTo>
                    <a:pt x="40" y="33"/>
                    <a:pt x="39" y="33"/>
                    <a:pt x="39" y="32"/>
                  </a:cubicBezTo>
                  <a:cubicBezTo>
                    <a:pt x="39" y="31"/>
                    <a:pt x="39" y="30"/>
                    <a:pt x="40" y="29"/>
                  </a:cubicBezTo>
                  <a:cubicBezTo>
                    <a:pt x="40" y="27"/>
                    <a:pt x="40" y="25"/>
                    <a:pt x="39" y="24"/>
                  </a:cubicBezTo>
                  <a:cubicBezTo>
                    <a:pt x="38" y="24"/>
                    <a:pt x="38" y="23"/>
                    <a:pt x="38" y="23"/>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231"/>
            <p:cNvSpPr>
              <a:spLocks/>
            </p:cNvSpPr>
            <p:nvPr/>
          </p:nvSpPr>
          <p:spPr bwMode="auto">
            <a:xfrm>
              <a:off x="1269" y="915"/>
              <a:ext cx="19" cy="45"/>
            </a:xfrm>
            <a:custGeom>
              <a:avLst/>
              <a:gdLst>
                <a:gd name="T0" fmla="*/ 8 w 8"/>
                <a:gd name="T1" fmla="*/ 10 h 19"/>
                <a:gd name="T2" fmla="*/ 8 w 8"/>
                <a:gd name="T3" fmla="*/ 18 h 19"/>
                <a:gd name="T4" fmla="*/ 7 w 8"/>
                <a:gd name="T5" fmla="*/ 18 h 19"/>
                <a:gd name="T6" fmla="*/ 0 w 8"/>
                <a:gd name="T7" fmla="*/ 13 h 19"/>
                <a:gd name="T8" fmla="*/ 0 w 8"/>
                <a:gd name="T9" fmla="*/ 11 h 19"/>
                <a:gd name="T10" fmla="*/ 6 w 8"/>
                <a:gd name="T11" fmla="*/ 0 h 19"/>
                <a:gd name="T12" fmla="*/ 7 w 8"/>
                <a:gd name="T13" fmla="*/ 0 h 19"/>
                <a:gd name="T14" fmla="*/ 8 w 8"/>
                <a:gd name="T15" fmla="*/ 1 h 19"/>
                <a:gd name="T16" fmla="*/ 8 w 8"/>
                <a:gd name="T17" fmla="*/ 3 h 19"/>
                <a:gd name="T18" fmla="*/ 8 w 8"/>
                <a:gd name="T1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9">
                  <a:moveTo>
                    <a:pt x="8" y="10"/>
                  </a:moveTo>
                  <a:cubicBezTo>
                    <a:pt x="8" y="13"/>
                    <a:pt x="8" y="15"/>
                    <a:pt x="8" y="18"/>
                  </a:cubicBezTo>
                  <a:cubicBezTo>
                    <a:pt x="8" y="19"/>
                    <a:pt x="8" y="19"/>
                    <a:pt x="7" y="18"/>
                  </a:cubicBezTo>
                  <a:cubicBezTo>
                    <a:pt x="5" y="17"/>
                    <a:pt x="3" y="15"/>
                    <a:pt x="0" y="13"/>
                  </a:cubicBezTo>
                  <a:cubicBezTo>
                    <a:pt x="0" y="12"/>
                    <a:pt x="0" y="12"/>
                    <a:pt x="0" y="11"/>
                  </a:cubicBezTo>
                  <a:cubicBezTo>
                    <a:pt x="2" y="7"/>
                    <a:pt x="4" y="4"/>
                    <a:pt x="6" y="0"/>
                  </a:cubicBezTo>
                  <a:cubicBezTo>
                    <a:pt x="7" y="0"/>
                    <a:pt x="7" y="0"/>
                    <a:pt x="7" y="0"/>
                  </a:cubicBezTo>
                  <a:cubicBezTo>
                    <a:pt x="8" y="0"/>
                    <a:pt x="8" y="0"/>
                    <a:pt x="8" y="1"/>
                  </a:cubicBezTo>
                  <a:cubicBezTo>
                    <a:pt x="8" y="1"/>
                    <a:pt x="8" y="2"/>
                    <a:pt x="8" y="3"/>
                  </a:cubicBezTo>
                  <a:cubicBezTo>
                    <a:pt x="8" y="5"/>
                    <a:pt x="8" y="8"/>
                    <a:pt x="8" y="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232"/>
            <p:cNvSpPr>
              <a:spLocks/>
            </p:cNvSpPr>
            <p:nvPr/>
          </p:nvSpPr>
          <p:spPr bwMode="auto">
            <a:xfrm>
              <a:off x="1293" y="849"/>
              <a:ext cx="9" cy="7"/>
            </a:xfrm>
            <a:custGeom>
              <a:avLst/>
              <a:gdLst>
                <a:gd name="T0" fmla="*/ 0 w 4"/>
                <a:gd name="T1" fmla="*/ 0 h 3"/>
                <a:gd name="T2" fmla="*/ 3 w 4"/>
                <a:gd name="T3" fmla="*/ 2 h 3"/>
                <a:gd name="T4" fmla="*/ 4 w 4"/>
                <a:gd name="T5" fmla="*/ 2 h 3"/>
                <a:gd name="T6" fmla="*/ 3 w 4"/>
                <a:gd name="T7" fmla="*/ 3 h 3"/>
                <a:gd name="T8" fmla="*/ 3 w 4"/>
                <a:gd name="T9" fmla="*/ 3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cubicBezTo>
                    <a:pt x="1" y="1"/>
                    <a:pt x="2" y="1"/>
                    <a:pt x="3" y="2"/>
                  </a:cubicBezTo>
                  <a:cubicBezTo>
                    <a:pt x="3" y="2"/>
                    <a:pt x="4" y="2"/>
                    <a:pt x="4" y="2"/>
                  </a:cubicBezTo>
                  <a:cubicBezTo>
                    <a:pt x="4" y="3"/>
                    <a:pt x="3" y="2"/>
                    <a:pt x="3" y="3"/>
                  </a:cubicBezTo>
                  <a:cubicBezTo>
                    <a:pt x="3" y="3"/>
                    <a:pt x="3" y="3"/>
                    <a:pt x="3" y="3"/>
                  </a:cubicBezTo>
                  <a:cubicBezTo>
                    <a:pt x="0" y="3"/>
                    <a:pt x="0" y="2"/>
                    <a:pt x="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233"/>
            <p:cNvSpPr>
              <a:spLocks noEditPoints="1"/>
            </p:cNvSpPr>
            <p:nvPr/>
          </p:nvSpPr>
          <p:spPr bwMode="auto">
            <a:xfrm>
              <a:off x="261" y="882"/>
              <a:ext cx="132" cy="135"/>
            </a:xfrm>
            <a:custGeom>
              <a:avLst/>
              <a:gdLst>
                <a:gd name="T0" fmla="*/ 52 w 56"/>
                <a:gd name="T1" fmla="*/ 27 h 57"/>
                <a:gd name="T2" fmla="*/ 51 w 56"/>
                <a:gd name="T3" fmla="*/ 18 h 57"/>
                <a:gd name="T4" fmla="*/ 50 w 56"/>
                <a:gd name="T5" fmla="*/ 3 h 57"/>
                <a:gd name="T6" fmla="*/ 50 w 56"/>
                <a:gd name="T7" fmla="*/ 1 h 57"/>
                <a:gd name="T8" fmla="*/ 48 w 56"/>
                <a:gd name="T9" fmla="*/ 0 h 57"/>
                <a:gd name="T10" fmla="*/ 46 w 56"/>
                <a:gd name="T11" fmla="*/ 2 h 57"/>
                <a:gd name="T12" fmla="*/ 41 w 56"/>
                <a:gd name="T13" fmla="*/ 9 h 57"/>
                <a:gd name="T14" fmla="*/ 31 w 56"/>
                <a:gd name="T15" fmla="*/ 22 h 57"/>
                <a:gd name="T16" fmla="*/ 16 w 56"/>
                <a:gd name="T17" fmla="*/ 45 h 57"/>
                <a:gd name="T18" fmla="*/ 14 w 56"/>
                <a:gd name="T19" fmla="*/ 48 h 57"/>
                <a:gd name="T20" fmla="*/ 14 w 56"/>
                <a:gd name="T21" fmla="*/ 43 h 57"/>
                <a:gd name="T22" fmla="*/ 14 w 56"/>
                <a:gd name="T23" fmla="*/ 38 h 57"/>
                <a:gd name="T24" fmla="*/ 15 w 56"/>
                <a:gd name="T25" fmla="*/ 38 h 57"/>
                <a:gd name="T26" fmla="*/ 20 w 56"/>
                <a:gd name="T27" fmla="*/ 36 h 57"/>
                <a:gd name="T28" fmla="*/ 25 w 56"/>
                <a:gd name="T29" fmla="*/ 31 h 57"/>
                <a:gd name="T30" fmla="*/ 30 w 56"/>
                <a:gd name="T31" fmla="*/ 20 h 57"/>
                <a:gd name="T32" fmla="*/ 26 w 56"/>
                <a:gd name="T33" fmla="*/ 13 h 57"/>
                <a:gd name="T34" fmla="*/ 21 w 56"/>
                <a:gd name="T35" fmla="*/ 13 h 57"/>
                <a:gd name="T36" fmla="*/ 13 w 56"/>
                <a:gd name="T37" fmla="*/ 14 h 57"/>
                <a:gd name="T38" fmla="*/ 8 w 56"/>
                <a:gd name="T39" fmla="*/ 15 h 57"/>
                <a:gd name="T40" fmla="*/ 2 w 56"/>
                <a:gd name="T41" fmla="*/ 18 h 57"/>
                <a:gd name="T42" fmla="*/ 0 w 56"/>
                <a:gd name="T43" fmla="*/ 20 h 57"/>
                <a:gd name="T44" fmla="*/ 0 w 56"/>
                <a:gd name="T45" fmla="*/ 22 h 57"/>
                <a:gd name="T46" fmla="*/ 2 w 56"/>
                <a:gd name="T47" fmla="*/ 22 h 57"/>
                <a:gd name="T48" fmla="*/ 5 w 56"/>
                <a:gd name="T49" fmla="*/ 21 h 57"/>
                <a:gd name="T50" fmla="*/ 9 w 56"/>
                <a:gd name="T51" fmla="*/ 19 h 57"/>
                <a:gd name="T52" fmla="*/ 10 w 56"/>
                <a:gd name="T53" fmla="*/ 20 h 57"/>
                <a:gd name="T54" fmla="*/ 10 w 56"/>
                <a:gd name="T55" fmla="*/ 23 h 57"/>
                <a:gd name="T56" fmla="*/ 10 w 56"/>
                <a:gd name="T57" fmla="*/ 36 h 57"/>
                <a:gd name="T58" fmla="*/ 9 w 56"/>
                <a:gd name="T59" fmla="*/ 54 h 57"/>
                <a:gd name="T60" fmla="*/ 11 w 56"/>
                <a:gd name="T61" fmla="*/ 56 h 57"/>
                <a:gd name="T62" fmla="*/ 13 w 56"/>
                <a:gd name="T63" fmla="*/ 55 h 57"/>
                <a:gd name="T64" fmla="*/ 17 w 56"/>
                <a:gd name="T65" fmla="*/ 51 h 57"/>
                <a:gd name="T66" fmla="*/ 19 w 56"/>
                <a:gd name="T67" fmla="*/ 46 h 57"/>
                <a:gd name="T68" fmla="*/ 44 w 56"/>
                <a:gd name="T69" fmla="*/ 10 h 57"/>
                <a:gd name="T70" fmla="*/ 45 w 56"/>
                <a:gd name="T71" fmla="*/ 8 h 57"/>
                <a:gd name="T72" fmla="*/ 46 w 56"/>
                <a:gd name="T73" fmla="*/ 8 h 57"/>
                <a:gd name="T74" fmla="*/ 47 w 56"/>
                <a:gd name="T75" fmla="*/ 9 h 57"/>
                <a:gd name="T76" fmla="*/ 47 w 56"/>
                <a:gd name="T77" fmla="*/ 14 h 57"/>
                <a:gd name="T78" fmla="*/ 47 w 56"/>
                <a:gd name="T79" fmla="*/ 25 h 57"/>
                <a:gd name="T80" fmla="*/ 48 w 56"/>
                <a:gd name="T81" fmla="*/ 34 h 57"/>
                <a:gd name="T82" fmla="*/ 49 w 56"/>
                <a:gd name="T83" fmla="*/ 36 h 57"/>
                <a:gd name="T84" fmla="*/ 51 w 56"/>
                <a:gd name="T85" fmla="*/ 35 h 57"/>
                <a:gd name="T86" fmla="*/ 54 w 56"/>
                <a:gd name="T87" fmla="*/ 29 h 57"/>
                <a:gd name="T88" fmla="*/ 56 w 56"/>
                <a:gd name="T89" fmla="*/ 23 h 57"/>
                <a:gd name="T90" fmla="*/ 56 w 56"/>
                <a:gd name="T91" fmla="*/ 19 h 57"/>
                <a:gd name="T92" fmla="*/ 52 w 56"/>
                <a:gd name="T93" fmla="*/ 27 h 57"/>
                <a:gd name="T94" fmla="*/ 15 w 56"/>
                <a:gd name="T95" fmla="*/ 22 h 57"/>
                <a:gd name="T96" fmla="*/ 15 w 56"/>
                <a:gd name="T97" fmla="*/ 19 h 57"/>
                <a:gd name="T98" fmla="*/ 17 w 56"/>
                <a:gd name="T99" fmla="*/ 17 h 57"/>
                <a:gd name="T100" fmla="*/ 18 w 56"/>
                <a:gd name="T101" fmla="*/ 17 h 57"/>
                <a:gd name="T102" fmla="*/ 21 w 56"/>
                <a:gd name="T103" fmla="*/ 16 h 57"/>
                <a:gd name="T104" fmla="*/ 23 w 56"/>
                <a:gd name="T105" fmla="*/ 17 h 57"/>
                <a:gd name="T106" fmla="*/ 26 w 56"/>
                <a:gd name="T107" fmla="*/ 21 h 57"/>
                <a:gd name="T108" fmla="*/ 21 w 56"/>
                <a:gd name="T109" fmla="*/ 30 h 57"/>
                <a:gd name="T110" fmla="*/ 18 w 56"/>
                <a:gd name="T111" fmla="*/ 33 h 57"/>
                <a:gd name="T112" fmla="*/ 16 w 56"/>
                <a:gd name="T113" fmla="*/ 34 h 57"/>
                <a:gd name="T114" fmla="*/ 15 w 56"/>
                <a:gd name="T115" fmla="*/ 32 h 57"/>
                <a:gd name="T116" fmla="*/ 15 w 56"/>
                <a:gd name="T117" fmla="*/ 26 h 57"/>
                <a:gd name="T118" fmla="*/ 15 w 56"/>
                <a:gd name="T119" fmla="*/ 2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 h="57">
                  <a:moveTo>
                    <a:pt x="52" y="27"/>
                  </a:moveTo>
                  <a:cubicBezTo>
                    <a:pt x="52" y="24"/>
                    <a:pt x="51" y="21"/>
                    <a:pt x="51" y="18"/>
                  </a:cubicBezTo>
                  <a:cubicBezTo>
                    <a:pt x="51" y="13"/>
                    <a:pt x="50" y="8"/>
                    <a:pt x="50" y="3"/>
                  </a:cubicBezTo>
                  <a:cubicBezTo>
                    <a:pt x="50" y="2"/>
                    <a:pt x="50" y="2"/>
                    <a:pt x="50" y="1"/>
                  </a:cubicBezTo>
                  <a:cubicBezTo>
                    <a:pt x="50" y="0"/>
                    <a:pt x="49" y="0"/>
                    <a:pt x="48" y="0"/>
                  </a:cubicBezTo>
                  <a:cubicBezTo>
                    <a:pt x="47" y="0"/>
                    <a:pt x="46" y="1"/>
                    <a:pt x="46" y="2"/>
                  </a:cubicBezTo>
                  <a:cubicBezTo>
                    <a:pt x="44" y="4"/>
                    <a:pt x="43" y="7"/>
                    <a:pt x="41" y="9"/>
                  </a:cubicBezTo>
                  <a:cubicBezTo>
                    <a:pt x="37" y="13"/>
                    <a:pt x="34" y="18"/>
                    <a:pt x="31" y="22"/>
                  </a:cubicBezTo>
                  <a:cubicBezTo>
                    <a:pt x="26" y="30"/>
                    <a:pt x="21" y="37"/>
                    <a:pt x="16" y="45"/>
                  </a:cubicBezTo>
                  <a:cubicBezTo>
                    <a:pt x="15" y="46"/>
                    <a:pt x="15" y="47"/>
                    <a:pt x="14" y="48"/>
                  </a:cubicBezTo>
                  <a:cubicBezTo>
                    <a:pt x="14" y="46"/>
                    <a:pt x="13" y="45"/>
                    <a:pt x="14" y="43"/>
                  </a:cubicBezTo>
                  <a:cubicBezTo>
                    <a:pt x="14" y="42"/>
                    <a:pt x="14" y="40"/>
                    <a:pt x="14" y="38"/>
                  </a:cubicBezTo>
                  <a:cubicBezTo>
                    <a:pt x="15" y="38"/>
                    <a:pt x="15" y="37"/>
                    <a:pt x="15" y="38"/>
                  </a:cubicBezTo>
                  <a:cubicBezTo>
                    <a:pt x="17" y="38"/>
                    <a:pt x="19" y="38"/>
                    <a:pt x="20" y="36"/>
                  </a:cubicBezTo>
                  <a:cubicBezTo>
                    <a:pt x="22" y="35"/>
                    <a:pt x="23" y="33"/>
                    <a:pt x="25" y="31"/>
                  </a:cubicBezTo>
                  <a:cubicBezTo>
                    <a:pt x="28" y="28"/>
                    <a:pt x="30" y="25"/>
                    <a:pt x="30" y="20"/>
                  </a:cubicBezTo>
                  <a:cubicBezTo>
                    <a:pt x="31" y="17"/>
                    <a:pt x="30" y="15"/>
                    <a:pt x="26" y="13"/>
                  </a:cubicBezTo>
                  <a:cubicBezTo>
                    <a:pt x="25" y="13"/>
                    <a:pt x="23" y="13"/>
                    <a:pt x="21" y="13"/>
                  </a:cubicBezTo>
                  <a:cubicBezTo>
                    <a:pt x="18" y="13"/>
                    <a:pt x="15" y="13"/>
                    <a:pt x="13" y="14"/>
                  </a:cubicBezTo>
                  <a:cubicBezTo>
                    <a:pt x="11" y="14"/>
                    <a:pt x="10" y="15"/>
                    <a:pt x="8" y="15"/>
                  </a:cubicBezTo>
                  <a:cubicBezTo>
                    <a:pt x="6" y="16"/>
                    <a:pt x="4" y="17"/>
                    <a:pt x="2" y="18"/>
                  </a:cubicBezTo>
                  <a:cubicBezTo>
                    <a:pt x="1" y="18"/>
                    <a:pt x="1" y="19"/>
                    <a:pt x="0" y="20"/>
                  </a:cubicBezTo>
                  <a:cubicBezTo>
                    <a:pt x="0" y="21"/>
                    <a:pt x="0" y="21"/>
                    <a:pt x="0" y="22"/>
                  </a:cubicBezTo>
                  <a:cubicBezTo>
                    <a:pt x="0" y="22"/>
                    <a:pt x="1" y="22"/>
                    <a:pt x="2" y="22"/>
                  </a:cubicBezTo>
                  <a:cubicBezTo>
                    <a:pt x="3" y="22"/>
                    <a:pt x="4" y="21"/>
                    <a:pt x="5" y="21"/>
                  </a:cubicBezTo>
                  <a:cubicBezTo>
                    <a:pt x="6" y="20"/>
                    <a:pt x="8" y="19"/>
                    <a:pt x="9" y="19"/>
                  </a:cubicBezTo>
                  <a:cubicBezTo>
                    <a:pt x="10" y="19"/>
                    <a:pt x="10" y="19"/>
                    <a:pt x="10" y="20"/>
                  </a:cubicBezTo>
                  <a:cubicBezTo>
                    <a:pt x="10" y="21"/>
                    <a:pt x="10" y="22"/>
                    <a:pt x="10" y="23"/>
                  </a:cubicBezTo>
                  <a:cubicBezTo>
                    <a:pt x="11" y="27"/>
                    <a:pt x="10" y="31"/>
                    <a:pt x="10" y="36"/>
                  </a:cubicBezTo>
                  <a:cubicBezTo>
                    <a:pt x="10" y="42"/>
                    <a:pt x="9" y="48"/>
                    <a:pt x="9" y="54"/>
                  </a:cubicBezTo>
                  <a:cubicBezTo>
                    <a:pt x="9" y="55"/>
                    <a:pt x="10" y="56"/>
                    <a:pt x="11" y="56"/>
                  </a:cubicBezTo>
                  <a:cubicBezTo>
                    <a:pt x="12" y="57"/>
                    <a:pt x="13" y="56"/>
                    <a:pt x="13" y="55"/>
                  </a:cubicBezTo>
                  <a:cubicBezTo>
                    <a:pt x="15" y="54"/>
                    <a:pt x="16" y="53"/>
                    <a:pt x="17" y="51"/>
                  </a:cubicBezTo>
                  <a:cubicBezTo>
                    <a:pt x="18" y="50"/>
                    <a:pt x="18" y="48"/>
                    <a:pt x="19" y="46"/>
                  </a:cubicBezTo>
                  <a:cubicBezTo>
                    <a:pt x="27" y="34"/>
                    <a:pt x="36" y="22"/>
                    <a:pt x="44" y="10"/>
                  </a:cubicBezTo>
                  <a:cubicBezTo>
                    <a:pt x="44" y="9"/>
                    <a:pt x="45" y="9"/>
                    <a:pt x="45" y="8"/>
                  </a:cubicBezTo>
                  <a:cubicBezTo>
                    <a:pt x="46" y="8"/>
                    <a:pt x="46" y="7"/>
                    <a:pt x="46" y="8"/>
                  </a:cubicBezTo>
                  <a:cubicBezTo>
                    <a:pt x="47" y="8"/>
                    <a:pt x="47" y="8"/>
                    <a:pt x="47" y="9"/>
                  </a:cubicBezTo>
                  <a:cubicBezTo>
                    <a:pt x="47" y="10"/>
                    <a:pt x="47" y="12"/>
                    <a:pt x="47" y="14"/>
                  </a:cubicBezTo>
                  <a:cubicBezTo>
                    <a:pt x="47" y="18"/>
                    <a:pt x="47" y="21"/>
                    <a:pt x="47" y="25"/>
                  </a:cubicBezTo>
                  <a:cubicBezTo>
                    <a:pt x="48" y="28"/>
                    <a:pt x="48" y="31"/>
                    <a:pt x="48" y="34"/>
                  </a:cubicBezTo>
                  <a:cubicBezTo>
                    <a:pt x="48" y="35"/>
                    <a:pt x="48" y="35"/>
                    <a:pt x="49" y="36"/>
                  </a:cubicBezTo>
                  <a:cubicBezTo>
                    <a:pt x="50" y="36"/>
                    <a:pt x="50" y="36"/>
                    <a:pt x="51" y="35"/>
                  </a:cubicBezTo>
                  <a:cubicBezTo>
                    <a:pt x="53" y="33"/>
                    <a:pt x="54" y="31"/>
                    <a:pt x="54" y="29"/>
                  </a:cubicBezTo>
                  <a:cubicBezTo>
                    <a:pt x="55" y="27"/>
                    <a:pt x="55" y="25"/>
                    <a:pt x="56" y="23"/>
                  </a:cubicBezTo>
                  <a:cubicBezTo>
                    <a:pt x="56" y="22"/>
                    <a:pt x="56" y="20"/>
                    <a:pt x="56" y="19"/>
                  </a:cubicBezTo>
                  <a:cubicBezTo>
                    <a:pt x="55" y="21"/>
                    <a:pt x="54" y="24"/>
                    <a:pt x="52" y="27"/>
                  </a:cubicBezTo>
                  <a:close/>
                  <a:moveTo>
                    <a:pt x="15" y="22"/>
                  </a:moveTo>
                  <a:cubicBezTo>
                    <a:pt x="15" y="21"/>
                    <a:pt x="15" y="20"/>
                    <a:pt x="15" y="19"/>
                  </a:cubicBezTo>
                  <a:cubicBezTo>
                    <a:pt x="15" y="17"/>
                    <a:pt x="15" y="17"/>
                    <a:pt x="17" y="17"/>
                  </a:cubicBezTo>
                  <a:cubicBezTo>
                    <a:pt x="17" y="17"/>
                    <a:pt x="18" y="17"/>
                    <a:pt x="18" y="17"/>
                  </a:cubicBezTo>
                  <a:cubicBezTo>
                    <a:pt x="19" y="17"/>
                    <a:pt x="20" y="16"/>
                    <a:pt x="21" y="16"/>
                  </a:cubicBezTo>
                  <a:cubicBezTo>
                    <a:pt x="22" y="16"/>
                    <a:pt x="23" y="17"/>
                    <a:pt x="23" y="17"/>
                  </a:cubicBezTo>
                  <a:cubicBezTo>
                    <a:pt x="26" y="17"/>
                    <a:pt x="27" y="19"/>
                    <a:pt x="26" y="21"/>
                  </a:cubicBezTo>
                  <a:cubicBezTo>
                    <a:pt x="25" y="25"/>
                    <a:pt x="23" y="28"/>
                    <a:pt x="21" y="30"/>
                  </a:cubicBezTo>
                  <a:cubicBezTo>
                    <a:pt x="20" y="31"/>
                    <a:pt x="19" y="32"/>
                    <a:pt x="18" y="33"/>
                  </a:cubicBezTo>
                  <a:cubicBezTo>
                    <a:pt x="18" y="34"/>
                    <a:pt x="17" y="34"/>
                    <a:pt x="16" y="34"/>
                  </a:cubicBezTo>
                  <a:cubicBezTo>
                    <a:pt x="15" y="33"/>
                    <a:pt x="15" y="33"/>
                    <a:pt x="15" y="32"/>
                  </a:cubicBezTo>
                  <a:cubicBezTo>
                    <a:pt x="15" y="30"/>
                    <a:pt x="15" y="28"/>
                    <a:pt x="15" y="26"/>
                  </a:cubicBezTo>
                  <a:cubicBezTo>
                    <a:pt x="15" y="24"/>
                    <a:pt x="15" y="23"/>
                    <a:pt x="15" y="22"/>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234"/>
            <p:cNvSpPr>
              <a:spLocks noEditPoints="1"/>
            </p:cNvSpPr>
            <p:nvPr/>
          </p:nvSpPr>
          <p:spPr bwMode="auto">
            <a:xfrm>
              <a:off x="981" y="870"/>
              <a:ext cx="78" cy="130"/>
            </a:xfrm>
            <a:custGeom>
              <a:avLst/>
              <a:gdLst>
                <a:gd name="T0" fmla="*/ 32 w 33"/>
                <a:gd name="T1" fmla="*/ 23 h 55"/>
                <a:gd name="T2" fmla="*/ 29 w 33"/>
                <a:gd name="T3" fmla="*/ 27 h 55"/>
                <a:gd name="T4" fmla="*/ 18 w 33"/>
                <a:gd name="T5" fmla="*/ 37 h 55"/>
                <a:gd name="T6" fmla="*/ 20 w 33"/>
                <a:gd name="T7" fmla="*/ 32 h 55"/>
                <a:gd name="T8" fmla="*/ 20 w 33"/>
                <a:gd name="T9" fmla="*/ 23 h 55"/>
                <a:gd name="T10" fmla="*/ 18 w 33"/>
                <a:gd name="T11" fmla="*/ 20 h 55"/>
                <a:gd name="T12" fmla="*/ 20 w 33"/>
                <a:gd name="T13" fmla="*/ 6 h 55"/>
                <a:gd name="T14" fmla="*/ 23 w 33"/>
                <a:gd name="T15" fmla="*/ 3 h 55"/>
                <a:gd name="T16" fmla="*/ 21 w 33"/>
                <a:gd name="T17" fmla="*/ 0 h 55"/>
                <a:gd name="T18" fmla="*/ 18 w 33"/>
                <a:gd name="T19" fmla="*/ 1 h 55"/>
                <a:gd name="T20" fmla="*/ 1 w 33"/>
                <a:gd name="T21" fmla="*/ 5 h 55"/>
                <a:gd name="T22" fmla="*/ 14 w 33"/>
                <a:gd name="T23" fmla="*/ 5 h 55"/>
                <a:gd name="T24" fmla="*/ 14 w 33"/>
                <a:gd name="T25" fmla="*/ 20 h 55"/>
                <a:gd name="T26" fmla="*/ 6 w 33"/>
                <a:gd name="T27" fmla="*/ 18 h 55"/>
                <a:gd name="T28" fmla="*/ 4 w 33"/>
                <a:gd name="T29" fmla="*/ 20 h 55"/>
                <a:gd name="T30" fmla="*/ 8 w 33"/>
                <a:gd name="T31" fmla="*/ 23 h 55"/>
                <a:gd name="T32" fmla="*/ 13 w 33"/>
                <a:gd name="T33" fmla="*/ 38 h 55"/>
                <a:gd name="T34" fmla="*/ 10 w 33"/>
                <a:gd name="T35" fmla="*/ 44 h 55"/>
                <a:gd name="T36" fmla="*/ 1 w 33"/>
                <a:gd name="T37" fmla="*/ 52 h 55"/>
                <a:gd name="T38" fmla="*/ 2 w 33"/>
                <a:gd name="T39" fmla="*/ 55 h 55"/>
                <a:gd name="T40" fmla="*/ 13 w 33"/>
                <a:gd name="T41" fmla="*/ 46 h 55"/>
                <a:gd name="T42" fmla="*/ 19 w 33"/>
                <a:gd name="T43" fmla="*/ 42 h 55"/>
                <a:gd name="T44" fmla="*/ 24 w 33"/>
                <a:gd name="T45" fmla="*/ 35 h 55"/>
                <a:gd name="T46" fmla="*/ 29 w 33"/>
                <a:gd name="T47" fmla="*/ 30 h 55"/>
                <a:gd name="T48" fmla="*/ 33 w 33"/>
                <a:gd name="T49" fmla="*/ 23 h 55"/>
                <a:gd name="T50" fmla="*/ 14 w 33"/>
                <a:gd name="T51" fmla="*/ 27 h 55"/>
                <a:gd name="T52" fmla="*/ 14 w 33"/>
                <a:gd name="T53" fmla="*/ 29 h 55"/>
                <a:gd name="T54" fmla="*/ 13 w 33"/>
                <a:gd name="T55" fmla="*/ 29 h 55"/>
                <a:gd name="T56" fmla="*/ 10 w 33"/>
                <a:gd name="T57" fmla="*/ 25 h 55"/>
                <a:gd name="T58" fmla="*/ 11 w 33"/>
                <a:gd name="T59" fmla="*/ 23 h 55"/>
                <a:gd name="T60" fmla="*/ 14 w 33"/>
                <a:gd name="T61" fmla="*/ 25 h 55"/>
                <a:gd name="T62" fmla="*/ 18 w 33"/>
                <a:gd name="T63" fmla="*/ 31 h 55"/>
                <a:gd name="T64" fmla="*/ 19 w 33"/>
                <a:gd name="T65" fmla="*/ 25 h 55"/>
                <a:gd name="T66" fmla="*/ 20 w 33"/>
                <a:gd name="T67" fmla="*/ 27 h 55"/>
                <a:gd name="T68" fmla="*/ 18 w 33"/>
                <a:gd name="T69"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 h="55">
                  <a:moveTo>
                    <a:pt x="32" y="22"/>
                  </a:moveTo>
                  <a:cubicBezTo>
                    <a:pt x="32" y="22"/>
                    <a:pt x="32" y="23"/>
                    <a:pt x="32" y="23"/>
                  </a:cubicBezTo>
                  <a:cubicBezTo>
                    <a:pt x="31" y="23"/>
                    <a:pt x="31" y="24"/>
                    <a:pt x="30" y="24"/>
                  </a:cubicBezTo>
                  <a:cubicBezTo>
                    <a:pt x="30" y="25"/>
                    <a:pt x="29" y="26"/>
                    <a:pt x="29" y="27"/>
                  </a:cubicBezTo>
                  <a:cubicBezTo>
                    <a:pt x="26" y="30"/>
                    <a:pt x="22" y="33"/>
                    <a:pt x="19" y="37"/>
                  </a:cubicBezTo>
                  <a:cubicBezTo>
                    <a:pt x="19" y="37"/>
                    <a:pt x="19" y="37"/>
                    <a:pt x="18" y="37"/>
                  </a:cubicBezTo>
                  <a:cubicBezTo>
                    <a:pt x="18" y="37"/>
                    <a:pt x="18" y="37"/>
                    <a:pt x="18" y="36"/>
                  </a:cubicBezTo>
                  <a:cubicBezTo>
                    <a:pt x="19" y="35"/>
                    <a:pt x="19" y="33"/>
                    <a:pt x="20" y="32"/>
                  </a:cubicBezTo>
                  <a:cubicBezTo>
                    <a:pt x="21" y="31"/>
                    <a:pt x="22" y="30"/>
                    <a:pt x="22" y="29"/>
                  </a:cubicBezTo>
                  <a:cubicBezTo>
                    <a:pt x="23" y="26"/>
                    <a:pt x="23" y="24"/>
                    <a:pt x="20" y="23"/>
                  </a:cubicBezTo>
                  <a:cubicBezTo>
                    <a:pt x="20" y="23"/>
                    <a:pt x="20" y="23"/>
                    <a:pt x="20" y="22"/>
                  </a:cubicBezTo>
                  <a:cubicBezTo>
                    <a:pt x="19" y="22"/>
                    <a:pt x="18" y="21"/>
                    <a:pt x="18" y="20"/>
                  </a:cubicBezTo>
                  <a:cubicBezTo>
                    <a:pt x="18" y="17"/>
                    <a:pt x="18" y="15"/>
                    <a:pt x="18" y="13"/>
                  </a:cubicBezTo>
                  <a:cubicBezTo>
                    <a:pt x="19" y="11"/>
                    <a:pt x="19" y="9"/>
                    <a:pt x="20" y="6"/>
                  </a:cubicBezTo>
                  <a:cubicBezTo>
                    <a:pt x="20" y="6"/>
                    <a:pt x="20" y="5"/>
                    <a:pt x="21" y="4"/>
                  </a:cubicBezTo>
                  <a:cubicBezTo>
                    <a:pt x="22" y="4"/>
                    <a:pt x="22" y="4"/>
                    <a:pt x="23" y="3"/>
                  </a:cubicBezTo>
                  <a:cubicBezTo>
                    <a:pt x="23" y="2"/>
                    <a:pt x="24" y="1"/>
                    <a:pt x="23" y="1"/>
                  </a:cubicBezTo>
                  <a:cubicBezTo>
                    <a:pt x="23" y="0"/>
                    <a:pt x="22" y="0"/>
                    <a:pt x="21" y="0"/>
                  </a:cubicBezTo>
                  <a:cubicBezTo>
                    <a:pt x="21" y="0"/>
                    <a:pt x="21" y="0"/>
                    <a:pt x="21" y="0"/>
                  </a:cubicBezTo>
                  <a:cubicBezTo>
                    <a:pt x="20" y="0"/>
                    <a:pt x="19" y="1"/>
                    <a:pt x="18" y="1"/>
                  </a:cubicBezTo>
                  <a:cubicBezTo>
                    <a:pt x="14" y="2"/>
                    <a:pt x="9" y="3"/>
                    <a:pt x="4" y="3"/>
                  </a:cubicBezTo>
                  <a:cubicBezTo>
                    <a:pt x="3" y="3"/>
                    <a:pt x="2" y="4"/>
                    <a:pt x="1" y="5"/>
                  </a:cubicBezTo>
                  <a:cubicBezTo>
                    <a:pt x="0" y="6"/>
                    <a:pt x="1" y="7"/>
                    <a:pt x="2" y="7"/>
                  </a:cubicBezTo>
                  <a:cubicBezTo>
                    <a:pt x="6" y="7"/>
                    <a:pt x="10" y="6"/>
                    <a:pt x="14" y="5"/>
                  </a:cubicBezTo>
                  <a:cubicBezTo>
                    <a:pt x="16" y="4"/>
                    <a:pt x="16" y="4"/>
                    <a:pt x="16" y="6"/>
                  </a:cubicBezTo>
                  <a:cubicBezTo>
                    <a:pt x="16" y="11"/>
                    <a:pt x="15" y="16"/>
                    <a:pt x="14" y="20"/>
                  </a:cubicBezTo>
                  <a:cubicBezTo>
                    <a:pt x="14" y="21"/>
                    <a:pt x="14" y="21"/>
                    <a:pt x="14" y="21"/>
                  </a:cubicBezTo>
                  <a:cubicBezTo>
                    <a:pt x="11" y="20"/>
                    <a:pt x="9" y="19"/>
                    <a:pt x="6" y="18"/>
                  </a:cubicBezTo>
                  <a:cubicBezTo>
                    <a:pt x="6" y="18"/>
                    <a:pt x="5" y="18"/>
                    <a:pt x="4" y="18"/>
                  </a:cubicBezTo>
                  <a:cubicBezTo>
                    <a:pt x="3" y="19"/>
                    <a:pt x="3" y="19"/>
                    <a:pt x="4" y="20"/>
                  </a:cubicBezTo>
                  <a:cubicBezTo>
                    <a:pt x="5" y="21"/>
                    <a:pt x="6" y="22"/>
                    <a:pt x="7" y="22"/>
                  </a:cubicBezTo>
                  <a:cubicBezTo>
                    <a:pt x="7" y="22"/>
                    <a:pt x="8" y="23"/>
                    <a:pt x="8" y="23"/>
                  </a:cubicBezTo>
                  <a:cubicBezTo>
                    <a:pt x="10" y="26"/>
                    <a:pt x="12" y="29"/>
                    <a:pt x="13" y="32"/>
                  </a:cubicBezTo>
                  <a:cubicBezTo>
                    <a:pt x="13" y="34"/>
                    <a:pt x="13" y="36"/>
                    <a:pt x="13" y="38"/>
                  </a:cubicBezTo>
                  <a:cubicBezTo>
                    <a:pt x="13" y="40"/>
                    <a:pt x="11" y="41"/>
                    <a:pt x="11" y="44"/>
                  </a:cubicBezTo>
                  <a:cubicBezTo>
                    <a:pt x="11" y="44"/>
                    <a:pt x="10" y="44"/>
                    <a:pt x="10" y="44"/>
                  </a:cubicBezTo>
                  <a:cubicBezTo>
                    <a:pt x="8" y="46"/>
                    <a:pt x="6" y="48"/>
                    <a:pt x="3" y="49"/>
                  </a:cubicBezTo>
                  <a:cubicBezTo>
                    <a:pt x="3" y="50"/>
                    <a:pt x="2" y="51"/>
                    <a:pt x="1" y="52"/>
                  </a:cubicBezTo>
                  <a:cubicBezTo>
                    <a:pt x="0" y="53"/>
                    <a:pt x="1" y="55"/>
                    <a:pt x="2" y="55"/>
                  </a:cubicBezTo>
                  <a:cubicBezTo>
                    <a:pt x="2" y="55"/>
                    <a:pt x="2" y="55"/>
                    <a:pt x="2" y="55"/>
                  </a:cubicBezTo>
                  <a:cubicBezTo>
                    <a:pt x="3" y="54"/>
                    <a:pt x="5" y="54"/>
                    <a:pt x="5" y="53"/>
                  </a:cubicBezTo>
                  <a:cubicBezTo>
                    <a:pt x="8" y="51"/>
                    <a:pt x="11" y="48"/>
                    <a:pt x="13" y="46"/>
                  </a:cubicBezTo>
                  <a:cubicBezTo>
                    <a:pt x="14" y="45"/>
                    <a:pt x="14" y="45"/>
                    <a:pt x="15" y="45"/>
                  </a:cubicBezTo>
                  <a:cubicBezTo>
                    <a:pt x="17" y="45"/>
                    <a:pt x="18" y="44"/>
                    <a:pt x="19" y="42"/>
                  </a:cubicBezTo>
                  <a:cubicBezTo>
                    <a:pt x="19" y="41"/>
                    <a:pt x="19" y="41"/>
                    <a:pt x="20" y="40"/>
                  </a:cubicBezTo>
                  <a:cubicBezTo>
                    <a:pt x="21" y="38"/>
                    <a:pt x="23" y="37"/>
                    <a:pt x="24" y="35"/>
                  </a:cubicBezTo>
                  <a:cubicBezTo>
                    <a:pt x="26" y="34"/>
                    <a:pt x="27" y="32"/>
                    <a:pt x="29" y="31"/>
                  </a:cubicBezTo>
                  <a:cubicBezTo>
                    <a:pt x="29" y="31"/>
                    <a:pt x="29" y="31"/>
                    <a:pt x="29" y="30"/>
                  </a:cubicBezTo>
                  <a:cubicBezTo>
                    <a:pt x="30" y="29"/>
                    <a:pt x="31" y="27"/>
                    <a:pt x="32" y="26"/>
                  </a:cubicBezTo>
                  <a:cubicBezTo>
                    <a:pt x="32" y="25"/>
                    <a:pt x="33" y="24"/>
                    <a:pt x="33" y="23"/>
                  </a:cubicBezTo>
                  <a:cubicBezTo>
                    <a:pt x="33" y="23"/>
                    <a:pt x="33" y="23"/>
                    <a:pt x="32" y="22"/>
                  </a:cubicBezTo>
                  <a:close/>
                  <a:moveTo>
                    <a:pt x="14" y="27"/>
                  </a:moveTo>
                  <a:cubicBezTo>
                    <a:pt x="14" y="27"/>
                    <a:pt x="14" y="27"/>
                    <a:pt x="14" y="27"/>
                  </a:cubicBezTo>
                  <a:cubicBezTo>
                    <a:pt x="14" y="28"/>
                    <a:pt x="14" y="28"/>
                    <a:pt x="14" y="29"/>
                  </a:cubicBezTo>
                  <a:cubicBezTo>
                    <a:pt x="14" y="29"/>
                    <a:pt x="14" y="30"/>
                    <a:pt x="14" y="30"/>
                  </a:cubicBezTo>
                  <a:cubicBezTo>
                    <a:pt x="14" y="30"/>
                    <a:pt x="14" y="30"/>
                    <a:pt x="13" y="29"/>
                  </a:cubicBezTo>
                  <a:cubicBezTo>
                    <a:pt x="12" y="28"/>
                    <a:pt x="12" y="27"/>
                    <a:pt x="11" y="26"/>
                  </a:cubicBezTo>
                  <a:cubicBezTo>
                    <a:pt x="11" y="25"/>
                    <a:pt x="11" y="25"/>
                    <a:pt x="10" y="25"/>
                  </a:cubicBezTo>
                  <a:cubicBezTo>
                    <a:pt x="10" y="25"/>
                    <a:pt x="10" y="24"/>
                    <a:pt x="10" y="23"/>
                  </a:cubicBezTo>
                  <a:cubicBezTo>
                    <a:pt x="10" y="23"/>
                    <a:pt x="10" y="23"/>
                    <a:pt x="11" y="23"/>
                  </a:cubicBezTo>
                  <a:cubicBezTo>
                    <a:pt x="12" y="24"/>
                    <a:pt x="13" y="24"/>
                    <a:pt x="14" y="24"/>
                  </a:cubicBezTo>
                  <a:cubicBezTo>
                    <a:pt x="14" y="24"/>
                    <a:pt x="14" y="24"/>
                    <a:pt x="14" y="25"/>
                  </a:cubicBezTo>
                  <a:cubicBezTo>
                    <a:pt x="14" y="25"/>
                    <a:pt x="14" y="26"/>
                    <a:pt x="14" y="27"/>
                  </a:cubicBezTo>
                  <a:close/>
                  <a:moveTo>
                    <a:pt x="18" y="31"/>
                  </a:moveTo>
                  <a:cubicBezTo>
                    <a:pt x="18" y="29"/>
                    <a:pt x="18" y="28"/>
                    <a:pt x="18" y="27"/>
                  </a:cubicBezTo>
                  <a:cubicBezTo>
                    <a:pt x="18" y="26"/>
                    <a:pt x="18" y="25"/>
                    <a:pt x="19" y="25"/>
                  </a:cubicBezTo>
                  <a:cubicBezTo>
                    <a:pt x="20" y="25"/>
                    <a:pt x="20" y="26"/>
                    <a:pt x="20" y="26"/>
                  </a:cubicBezTo>
                  <a:cubicBezTo>
                    <a:pt x="20" y="27"/>
                    <a:pt x="20" y="27"/>
                    <a:pt x="20" y="27"/>
                  </a:cubicBezTo>
                  <a:cubicBezTo>
                    <a:pt x="20" y="29"/>
                    <a:pt x="19" y="30"/>
                    <a:pt x="19" y="31"/>
                  </a:cubicBezTo>
                  <a:cubicBezTo>
                    <a:pt x="18" y="31"/>
                    <a:pt x="18" y="31"/>
                    <a:pt x="18" y="31"/>
                  </a:cubicBezTo>
                  <a:cubicBezTo>
                    <a:pt x="18" y="31"/>
                    <a:pt x="18" y="31"/>
                    <a:pt x="18" y="31"/>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235"/>
            <p:cNvSpPr>
              <a:spLocks noEditPoints="1"/>
            </p:cNvSpPr>
            <p:nvPr/>
          </p:nvSpPr>
          <p:spPr bwMode="auto">
            <a:xfrm>
              <a:off x="1340" y="927"/>
              <a:ext cx="71" cy="71"/>
            </a:xfrm>
            <a:custGeom>
              <a:avLst/>
              <a:gdLst>
                <a:gd name="T0" fmla="*/ 25 w 30"/>
                <a:gd name="T1" fmla="*/ 19 h 30"/>
                <a:gd name="T2" fmla="*/ 24 w 30"/>
                <a:gd name="T3" fmla="*/ 18 h 30"/>
                <a:gd name="T4" fmla="*/ 27 w 30"/>
                <a:gd name="T5" fmla="*/ 13 h 30"/>
                <a:gd name="T6" fmla="*/ 29 w 30"/>
                <a:gd name="T7" fmla="*/ 8 h 30"/>
                <a:gd name="T8" fmla="*/ 27 w 30"/>
                <a:gd name="T9" fmla="*/ 5 h 30"/>
                <a:gd name="T10" fmla="*/ 20 w 30"/>
                <a:gd name="T11" fmla="*/ 5 h 30"/>
                <a:gd name="T12" fmla="*/ 10 w 30"/>
                <a:gd name="T13" fmla="*/ 8 h 30"/>
                <a:gd name="T14" fmla="*/ 8 w 30"/>
                <a:gd name="T15" fmla="*/ 9 h 30"/>
                <a:gd name="T16" fmla="*/ 7 w 30"/>
                <a:gd name="T17" fmla="*/ 8 h 30"/>
                <a:gd name="T18" fmla="*/ 4 w 30"/>
                <a:gd name="T19" fmla="*/ 2 h 30"/>
                <a:gd name="T20" fmla="*/ 0 w 30"/>
                <a:gd name="T21" fmla="*/ 1 h 30"/>
                <a:gd name="T22" fmla="*/ 0 w 30"/>
                <a:gd name="T23" fmla="*/ 1 h 30"/>
                <a:gd name="T24" fmla="*/ 0 w 30"/>
                <a:gd name="T25" fmla="*/ 3 h 30"/>
                <a:gd name="T26" fmla="*/ 3 w 30"/>
                <a:gd name="T27" fmla="*/ 10 h 30"/>
                <a:gd name="T28" fmla="*/ 2 w 30"/>
                <a:gd name="T29" fmla="*/ 13 h 30"/>
                <a:gd name="T30" fmla="*/ 2 w 30"/>
                <a:gd name="T31" fmla="*/ 16 h 30"/>
                <a:gd name="T32" fmla="*/ 4 w 30"/>
                <a:gd name="T33" fmla="*/ 18 h 30"/>
                <a:gd name="T34" fmla="*/ 6 w 30"/>
                <a:gd name="T35" fmla="*/ 20 h 30"/>
                <a:gd name="T36" fmla="*/ 6 w 30"/>
                <a:gd name="T37" fmla="*/ 23 h 30"/>
                <a:gd name="T38" fmla="*/ 5 w 30"/>
                <a:gd name="T39" fmla="*/ 25 h 30"/>
                <a:gd name="T40" fmla="*/ 7 w 30"/>
                <a:gd name="T41" fmla="*/ 27 h 30"/>
                <a:gd name="T42" fmla="*/ 9 w 30"/>
                <a:gd name="T43" fmla="*/ 28 h 30"/>
                <a:gd name="T44" fmla="*/ 12 w 30"/>
                <a:gd name="T45" fmla="*/ 29 h 30"/>
                <a:gd name="T46" fmla="*/ 13 w 30"/>
                <a:gd name="T47" fmla="*/ 26 h 30"/>
                <a:gd name="T48" fmla="*/ 14 w 30"/>
                <a:gd name="T49" fmla="*/ 25 h 30"/>
                <a:gd name="T50" fmla="*/ 19 w 30"/>
                <a:gd name="T51" fmla="*/ 24 h 30"/>
                <a:gd name="T52" fmla="*/ 26 w 30"/>
                <a:gd name="T53" fmla="*/ 22 h 30"/>
                <a:gd name="T54" fmla="*/ 28 w 30"/>
                <a:gd name="T55" fmla="*/ 20 h 30"/>
                <a:gd name="T56" fmla="*/ 27 w 30"/>
                <a:gd name="T57" fmla="*/ 19 h 30"/>
                <a:gd name="T58" fmla="*/ 25 w 30"/>
                <a:gd name="T59" fmla="*/ 19 h 30"/>
                <a:gd name="T60" fmla="*/ 19 w 30"/>
                <a:gd name="T61" fmla="*/ 18 h 30"/>
                <a:gd name="T62" fmla="*/ 12 w 30"/>
                <a:gd name="T63" fmla="*/ 21 h 30"/>
                <a:gd name="T64" fmla="*/ 11 w 30"/>
                <a:gd name="T65" fmla="*/ 21 h 30"/>
                <a:gd name="T66" fmla="*/ 9 w 30"/>
                <a:gd name="T67" fmla="*/ 17 h 30"/>
                <a:gd name="T68" fmla="*/ 11 w 30"/>
                <a:gd name="T69" fmla="*/ 12 h 30"/>
                <a:gd name="T70" fmla="*/ 18 w 30"/>
                <a:gd name="T71" fmla="*/ 9 h 30"/>
                <a:gd name="T72" fmla="*/ 23 w 30"/>
                <a:gd name="T73" fmla="*/ 9 h 30"/>
                <a:gd name="T74" fmla="*/ 24 w 30"/>
                <a:gd name="T75" fmla="*/ 11 h 30"/>
                <a:gd name="T76" fmla="*/ 19 w 30"/>
                <a:gd name="T77"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30">
                  <a:moveTo>
                    <a:pt x="25" y="19"/>
                  </a:moveTo>
                  <a:cubicBezTo>
                    <a:pt x="24" y="19"/>
                    <a:pt x="24" y="19"/>
                    <a:pt x="24" y="18"/>
                  </a:cubicBezTo>
                  <a:cubicBezTo>
                    <a:pt x="25" y="16"/>
                    <a:pt x="26" y="15"/>
                    <a:pt x="27" y="13"/>
                  </a:cubicBezTo>
                  <a:cubicBezTo>
                    <a:pt x="28" y="12"/>
                    <a:pt x="30" y="10"/>
                    <a:pt x="29" y="8"/>
                  </a:cubicBezTo>
                  <a:cubicBezTo>
                    <a:pt x="29" y="6"/>
                    <a:pt x="29" y="5"/>
                    <a:pt x="27" y="5"/>
                  </a:cubicBezTo>
                  <a:cubicBezTo>
                    <a:pt x="25" y="5"/>
                    <a:pt x="22" y="5"/>
                    <a:pt x="20" y="5"/>
                  </a:cubicBezTo>
                  <a:cubicBezTo>
                    <a:pt x="17" y="6"/>
                    <a:pt x="13" y="6"/>
                    <a:pt x="10" y="8"/>
                  </a:cubicBezTo>
                  <a:cubicBezTo>
                    <a:pt x="9" y="8"/>
                    <a:pt x="9" y="9"/>
                    <a:pt x="8" y="9"/>
                  </a:cubicBezTo>
                  <a:cubicBezTo>
                    <a:pt x="7" y="9"/>
                    <a:pt x="7" y="9"/>
                    <a:pt x="7" y="8"/>
                  </a:cubicBezTo>
                  <a:cubicBezTo>
                    <a:pt x="6" y="6"/>
                    <a:pt x="5" y="4"/>
                    <a:pt x="4" y="2"/>
                  </a:cubicBezTo>
                  <a:cubicBezTo>
                    <a:pt x="3" y="0"/>
                    <a:pt x="1" y="0"/>
                    <a:pt x="0" y="1"/>
                  </a:cubicBezTo>
                  <a:cubicBezTo>
                    <a:pt x="0" y="1"/>
                    <a:pt x="0" y="1"/>
                    <a:pt x="0" y="1"/>
                  </a:cubicBezTo>
                  <a:cubicBezTo>
                    <a:pt x="0" y="2"/>
                    <a:pt x="0" y="3"/>
                    <a:pt x="0" y="3"/>
                  </a:cubicBezTo>
                  <a:cubicBezTo>
                    <a:pt x="1" y="6"/>
                    <a:pt x="2" y="8"/>
                    <a:pt x="3" y="10"/>
                  </a:cubicBezTo>
                  <a:cubicBezTo>
                    <a:pt x="4" y="11"/>
                    <a:pt x="4" y="12"/>
                    <a:pt x="2" y="13"/>
                  </a:cubicBezTo>
                  <a:cubicBezTo>
                    <a:pt x="1" y="14"/>
                    <a:pt x="1" y="14"/>
                    <a:pt x="2" y="16"/>
                  </a:cubicBezTo>
                  <a:cubicBezTo>
                    <a:pt x="3" y="16"/>
                    <a:pt x="3" y="17"/>
                    <a:pt x="4" y="18"/>
                  </a:cubicBezTo>
                  <a:cubicBezTo>
                    <a:pt x="5" y="18"/>
                    <a:pt x="6" y="19"/>
                    <a:pt x="6" y="20"/>
                  </a:cubicBezTo>
                  <a:cubicBezTo>
                    <a:pt x="7" y="22"/>
                    <a:pt x="7" y="23"/>
                    <a:pt x="6" y="23"/>
                  </a:cubicBezTo>
                  <a:cubicBezTo>
                    <a:pt x="5" y="24"/>
                    <a:pt x="5" y="24"/>
                    <a:pt x="5" y="25"/>
                  </a:cubicBezTo>
                  <a:cubicBezTo>
                    <a:pt x="5" y="26"/>
                    <a:pt x="6" y="27"/>
                    <a:pt x="7" y="27"/>
                  </a:cubicBezTo>
                  <a:cubicBezTo>
                    <a:pt x="8" y="27"/>
                    <a:pt x="8" y="27"/>
                    <a:pt x="9" y="28"/>
                  </a:cubicBezTo>
                  <a:cubicBezTo>
                    <a:pt x="10" y="30"/>
                    <a:pt x="11" y="30"/>
                    <a:pt x="12" y="29"/>
                  </a:cubicBezTo>
                  <a:cubicBezTo>
                    <a:pt x="13" y="28"/>
                    <a:pt x="13" y="27"/>
                    <a:pt x="13" y="26"/>
                  </a:cubicBezTo>
                  <a:cubicBezTo>
                    <a:pt x="13" y="26"/>
                    <a:pt x="14" y="26"/>
                    <a:pt x="14" y="25"/>
                  </a:cubicBezTo>
                  <a:cubicBezTo>
                    <a:pt x="16" y="25"/>
                    <a:pt x="17" y="24"/>
                    <a:pt x="19" y="24"/>
                  </a:cubicBezTo>
                  <a:cubicBezTo>
                    <a:pt x="21" y="23"/>
                    <a:pt x="24" y="23"/>
                    <a:pt x="26" y="22"/>
                  </a:cubicBezTo>
                  <a:cubicBezTo>
                    <a:pt x="27" y="22"/>
                    <a:pt x="27" y="21"/>
                    <a:pt x="28" y="20"/>
                  </a:cubicBezTo>
                  <a:cubicBezTo>
                    <a:pt x="28" y="20"/>
                    <a:pt x="28" y="19"/>
                    <a:pt x="27" y="19"/>
                  </a:cubicBezTo>
                  <a:cubicBezTo>
                    <a:pt x="27" y="19"/>
                    <a:pt x="26" y="19"/>
                    <a:pt x="25" y="19"/>
                  </a:cubicBezTo>
                  <a:close/>
                  <a:moveTo>
                    <a:pt x="19" y="18"/>
                  </a:moveTo>
                  <a:cubicBezTo>
                    <a:pt x="17" y="20"/>
                    <a:pt x="15" y="21"/>
                    <a:pt x="12" y="21"/>
                  </a:cubicBezTo>
                  <a:cubicBezTo>
                    <a:pt x="11" y="21"/>
                    <a:pt x="11" y="21"/>
                    <a:pt x="11" y="21"/>
                  </a:cubicBezTo>
                  <a:cubicBezTo>
                    <a:pt x="10" y="19"/>
                    <a:pt x="10" y="18"/>
                    <a:pt x="9" y="17"/>
                  </a:cubicBezTo>
                  <a:cubicBezTo>
                    <a:pt x="8" y="15"/>
                    <a:pt x="9" y="13"/>
                    <a:pt x="11" y="12"/>
                  </a:cubicBezTo>
                  <a:cubicBezTo>
                    <a:pt x="13" y="10"/>
                    <a:pt x="16" y="10"/>
                    <a:pt x="18" y="9"/>
                  </a:cubicBezTo>
                  <a:cubicBezTo>
                    <a:pt x="20" y="9"/>
                    <a:pt x="21" y="9"/>
                    <a:pt x="23" y="9"/>
                  </a:cubicBezTo>
                  <a:cubicBezTo>
                    <a:pt x="25" y="9"/>
                    <a:pt x="25" y="9"/>
                    <a:pt x="24" y="11"/>
                  </a:cubicBezTo>
                  <a:cubicBezTo>
                    <a:pt x="23" y="13"/>
                    <a:pt x="21" y="16"/>
                    <a:pt x="19" y="18"/>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236"/>
            <p:cNvSpPr>
              <a:spLocks/>
            </p:cNvSpPr>
            <p:nvPr/>
          </p:nvSpPr>
          <p:spPr bwMode="auto">
            <a:xfrm>
              <a:off x="476" y="908"/>
              <a:ext cx="123" cy="118"/>
            </a:xfrm>
            <a:custGeom>
              <a:avLst/>
              <a:gdLst>
                <a:gd name="T0" fmla="*/ 5 w 52"/>
                <a:gd name="T1" fmla="*/ 17 h 50"/>
                <a:gd name="T2" fmla="*/ 32 w 52"/>
                <a:gd name="T3" fmla="*/ 11 h 50"/>
                <a:gd name="T4" fmla="*/ 35 w 52"/>
                <a:gd name="T5" fmla="*/ 9 h 50"/>
                <a:gd name="T6" fmla="*/ 32 w 52"/>
                <a:gd name="T7" fmla="*/ 4 h 50"/>
                <a:gd name="T8" fmla="*/ 33 w 52"/>
                <a:gd name="T9" fmla="*/ 0 h 50"/>
                <a:gd name="T10" fmla="*/ 38 w 52"/>
                <a:gd name="T11" fmla="*/ 5 h 50"/>
                <a:gd name="T12" fmla="*/ 40 w 52"/>
                <a:gd name="T13" fmla="*/ 8 h 50"/>
                <a:gd name="T14" fmla="*/ 50 w 52"/>
                <a:gd name="T15" fmla="*/ 5 h 50"/>
                <a:gd name="T16" fmla="*/ 49 w 52"/>
                <a:gd name="T17" fmla="*/ 8 h 50"/>
                <a:gd name="T18" fmla="*/ 42 w 52"/>
                <a:gd name="T19" fmla="*/ 11 h 50"/>
                <a:gd name="T20" fmla="*/ 41 w 52"/>
                <a:gd name="T21" fmla="*/ 13 h 50"/>
                <a:gd name="T22" fmla="*/ 42 w 52"/>
                <a:gd name="T23" fmla="*/ 24 h 50"/>
                <a:gd name="T24" fmla="*/ 43 w 52"/>
                <a:gd name="T25" fmla="*/ 28 h 50"/>
                <a:gd name="T26" fmla="*/ 48 w 52"/>
                <a:gd name="T27" fmla="*/ 31 h 50"/>
                <a:gd name="T28" fmla="*/ 50 w 52"/>
                <a:gd name="T29" fmla="*/ 31 h 50"/>
                <a:gd name="T30" fmla="*/ 51 w 52"/>
                <a:gd name="T31" fmla="*/ 33 h 50"/>
                <a:gd name="T32" fmla="*/ 47 w 52"/>
                <a:gd name="T33" fmla="*/ 35 h 50"/>
                <a:gd name="T34" fmla="*/ 43 w 52"/>
                <a:gd name="T35" fmla="*/ 34 h 50"/>
                <a:gd name="T36" fmla="*/ 40 w 52"/>
                <a:gd name="T37" fmla="*/ 49 h 50"/>
                <a:gd name="T38" fmla="*/ 36 w 52"/>
                <a:gd name="T39" fmla="*/ 46 h 50"/>
                <a:gd name="T40" fmla="*/ 31 w 52"/>
                <a:gd name="T41" fmla="*/ 31 h 50"/>
                <a:gd name="T42" fmla="*/ 31 w 52"/>
                <a:gd name="T43" fmla="*/ 30 h 50"/>
                <a:gd name="T44" fmla="*/ 35 w 52"/>
                <a:gd name="T45" fmla="*/ 37 h 50"/>
                <a:gd name="T46" fmla="*/ 39 w 52"/>
                <a:gd name="T47" fmla="*/ 43 h 50"/>
                <a:gd name="T48" fmla="*/ 39 w 52"/>
                <a:gd name="T49" fmla="*/ 32 h 50"/>
                <a:gd name="T50" fmla="*/ 37 w 52"/>
                <a:gd name="T51" fmla="*/ 30 h 50"/>
                <a:gd name="T52" fmla="*/ 37 w 52"/>
                <a:gd name="T53" fmla="*/ 30 h 50"/>
                <a:gd name="T54" fmla="*/ 37 w 52"/>
                <a:gd name="T55" fmla="*/ 16 h 50"/>
                <a:gd name="T56" fmla="*/ 35 w 52"/>
                <a:gd name="T57" fmla="*/ 13 h 50"/>
                <a:gd name="T58" fmla="*/ 28 w 52"/>
                <a:gd name="T59" fmla="*/ 17 h 50"/>
                <a:gd name="T60" fmla="*/ 28 w 52"/>
                <a:gd name="T61" fmla="*/ 25 h 50"/>
                <a:gd name="T62" fmla="*/ 27 w 52"/>
                <a:gd name="T63" fmla="*/ 30 h 50"/>
                <a:gd name="T64" fmla="*/ 27 w 52"/>
                <a:gd name="T65" fmla="*/ 35 h 50"/>
                <a:gd name="T66" fmla="*/ 17 w 52"/>
                <a:gd name="T67" fmla="*/ 47 h 50"/>
                <a:gd name="T68" fmla="*/ 19 w 52"/>
                <a:gd name="T69" fmla="*/ 40 h 50"/>
                <a:gd name="T70" fmla="*/ 24 w 52"/>
                <a:gd name="T71" fmla="*/ 21 h 50"/>
                <a:gd name="T72" fmla="*/ 22 w 52"/>
                <a:gd name="T73" fmla="*/ 18 h 50"/>
                <a:gd name="T74" fmla="*/ 2 w 52"/>
                <a:gd name="T75" fmla="*/ 21 h 50"/>
                <a:gd name="T76" fmla="*/ 0 w 52"/>
                <a:gd name="T77"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0">
                  <a:moveTo>
                    <a:pt x="0" y="19"/>
                  </a:moveTo>
                  <a:cubicBezTo>
                    <a:pt x="2" y="18"/>
                    <a:pt x="3" y="17"/>
                    <a:pt x="5" y="17"/>
                  </a:cubicBezTo>
                  <a:cubicBezTo>
                    <a:pt x="10" y="17"/>
                    <a:pt x="14" y="16"/>
                    <a:pt x="19" y="15"/>
                  </a:cubicBezTo>
                  <a:cubicBezTo>
                    <a:pt x="23" y="14"/>
                    <a:pt x="28" y="13"/>
                    <a:pt x="32" y="11"/>
                  </a:cubicBezTo>
                  <a:cubicBezTo>
                    <a:pt x="33" y="11"/>
                    <a:pt x="34" y="10"/>
                    <a:pt x="34" y="10"/>
                  </a:cubicBezTo>
                  <a:cubicBezTo>
                    <a:pt x="35" y="10"/>
                    <a:pt x="35" y="9"/>
                    <a:pt x="35" y="9"/>
                  </a:cubicBezTo>
                  <a:cubicBezTo>
                    <a:pt x="35" y="7"/>
                    <a:pt x="34" y="6"/>
                    <a:pt x="33" y="5"/>
                  </a:cubicBezTo>
                  <a:cubicBezTo>
                    <a:pt x="33" y="5"/>
                    <a:pt x="32" y="4"/>
                    <a:pt x="32" y="4"/>
                  </a:cubicBezTo>
                  <a:cubicBezTo>
                    <a:pt x="31" y="3"/>
                    <a:pt x="31" y="2"/>
                    <a:pt x="31" y="1"/>
                  </a:cubicBezTo>
                  <a:cubicBezTo>
                    <a:pt x="32" y="0"/>
                    <a:pt x="32" y="0"/>
                    <a:pt x="33" y="0"/>
                  </a:cubicBezTo>
                  <a:cubicBezTo>
                    <a:pt x="34" y="0"/>
                    <a:pt x="35" y="1"/>
                    <a:pt x="36" y="2"/>
                  </a:cubicBezTo>
                  <a:cubicBezTo>
                    <a:pt x="37" y="3"/>
                    <a:pt x="37" y="4"/>
                    <a:pt x="38" y="5"/>
                  </a:cubicBezTo>
                  <a:cubicBezTo>
                    <a:pt x="38" y="6"/>
                    <a:pt x="38" y="7"/>
                    <a:pt x="39" y="8"/>
                  </a:cubicBezTo>
                  <a:cubicBezTo>
                    <a:pt x="39" y="8"/>
                    <a:pt x="39" y="8"/>
                    <a:pt x="40" y="8"/>
                  </a:cubicBezTo>
                  <a:cubicBezTo>
                    <a:pt x="42" y="7"/>
                    <a:pt x="45" y="6"/>
                    <a:pt x="47" y="5"/>
                  </a:cubicBezTo>
                  <a:cubicBezTo>
                    <a:pt x="48" y="5"/>
                    <a:pt x="49" y="5"/>
                    <a:pt x="50" y="5"/>
                  </a:cubicBezTo>
                  <a:cubicBezTo>
                    <a:pt x="51" y="5"/>
                    <a:pt x="51" y="5"/>
                    <a:pt x="51" y="5"/>
                  </a:cubicBezTo>
                  <a:cubicBezTo>
                    <a:pt x="50" y="6"/>
                    <a:pt x="50" y="7"/>
                    <a:pt x="49" y="8"/>
                  </a:cubicBezTo>
                  <a:cubicBezTo>
                    <a:pt x="49" y="8"/>
                    <a:pt x="48" y="8"/>
                    <a:pt x="48" y="9"/>
                  </a:cubicBezTo>
                  <a:cubicBezTo>
                    <a:pt x="46" y="10"/>
                    <a:pt x="44" y="10"/>
                    <a:pt x="42" y="11"/>
                  </a:cubicBezTo>
                  <a:cubicBezTo>
                    <a:pt x="41" y="12"/>
                    <a:pt x="41" y="12"/>
                    <a:pt x="41" y="12"/>
                  </a:cubicBezTo>
                  <a:cubicBezTo>
                    <a:pt x="41" y="13"/>
                    <a:pt x="41" y="13"/>
                    <a:pt x="41" y="13"/>
                  </a:cubicBezTo>
                  <a:cubicBezTo>
                    <a:pt x="41" y="15"/>
                    <a:pt x="41" y="17"/>
                    <a:pt x="41" y="19"/>
                  </a:cubicBezTo>
                  <a:cubicBezTo>
                    <a:pt x="42" y="21"/>
                    <a:pt x="42" y="22"/>
                    <a:pt x="42" y="24"/>
                  </a:cubicBezTo>
                  <a:cubicBezTo>
                    <a:pt x="42" y="25"/>
                    <a:pt x="42" y="26"/>
                    <a:pt x="42" y="27"/>
                  </a:cubicBezTo>
                  <a:cubicBezTo>
                    <a:pt x="42" y="28"/>
                    <a:pt x="42" y="28"/>
                    <a:pt x="43" y="28"/>
                  </a:cubicBezTo>
                  <a:cubicBezTo>
                    <a:pt x="44" y="29"/>
                    <a:pt x="45" y="30"/>
                    <a:pt x="47" y="30"/>
                  </a:cubicBezTo>
                  <a:cubicBezTo>
                    <a:pt x="47" y="30"/>
                    <a:pt x="47" y="30"/>
                    <a:pt x="48" y="31"/>
                  </a:cubicBezTo>
                  <a:cubicBezTo>
                    <a:pt x="48" y="31"/>
                    <a:pt x="48" y="31"/>
                    <a:pt x="48" y="31"/>
                  </a:cubicBezTo>
                  <a:cubicBezTo>
                    <a:pt x="49" y="32"/>
                    <a:pt x="49" y="32"/>
                    <a:pt x="50" y="31"/>
                  </a:cubicBezTo>
                  <a:cubicBezTo>
                    <a:pt x="51" y="31"/>
                    <a:pt x="51" y="31"/>
                    <a:pt x="51" y="32"/>
                  </a:cubicBezTo>
                  <a:cubicBezTo>
                    <a:pt x="51" y="32"/>
                    <a:pt x="51" y="32"/>
                    <a:pt x="51" y="33"/>
                  </a:cubicBezTo>
                  <a:cubicBezTo>
                    <a:pt x="52" y="35"/>
                    <a:pt x="50" y="35"/>
                    <a:pt x="49" y="35"/>
                  </a:cubicBezTo>
                  <a:cubicBezTo>
                    <a:pt x="48" y="35"/>
                    <a:pt x="47" y="35"/>
                    <a:pt x="47" y="35"/>
                  </a:cubicBezTo>
                  <a:cubicBezTo>
                    <a:pt x="46" y="34"/>
                    <a:pt x="45" y="33"/>
                    <a:pt x="44" y="33"/>
                  </a:cubicBezTo>
                  <a:cubicBezTo>
                    <a:pt x="43" y="33"/>
                    <a:pt x="43" y="33"/>
                    <a:pt x="43" y="34"/>
                  </a:cubicBezTo>
                  <a:cubicBezTo>
                    <a:pt x="43" y="37"/>
                    <a:pt x="43" y="41"/>
                    <a:pt x="43" y="44"/>
                  </a:cubicBezTo>
                  <a:cubicBezTo>
                    <a:pt x="43" y="46"/>
                    <a:pt x="42" y="48"/>
                    <a:pt x="40" y="49"/>
                  </a:cubicBezTo>
                  <a:cubicBezTo>
                    <a:pt x="40" y="50"/>
                    <a:pt x="39" y="50"/>
                    <a:pt x="38" y="49"/>
                  </a:cubicBezTo>
                  <a:cubicBezTo>
                    <a:pt x="37" y="48"/>
                    <a:pt x="36" y="47"/>
                    <a:pt x="36" y="46"/>
                  </a:cubicBezTo>
                  <a:cubicBezTo>
                    <a:pt x="34" y="44"/>
                    <a:pt x="33" y="41"/>
                    <a:pt x="33" y="38"/>
                  </a:cubicBezTo>
                  <a:cubicBezTo>
                    <a:pt x="32" y="36"/>
                    <a:pt x="31" y="33"/>
                    <a:pt x="31" y="31"/>
                  </a:cubicBezTo>
                  <a:cubicBezTo>
                    <a:pt x="31" y="31"/>
                    <a:pt x="31" y="31"/>
                    <a:pt x="31" y="30"/>
                  </a:cubicBezTo>
                  <a:cubicBezTo>
                    <a:pt x="31" y="30"/>
                    <a:pt x="31" y="30"/>
                    <a:pt x="31" y="30"/>
                  </a:cubicBezTo>
                  <a:cubicBezTo>
                    <a:pt x="32" y="30"/>
                    <a:pt x="32" y="30"/>
                    <a:pt x="32" y="30"/>
                  </a:cubicBezTo>
                  <a:cubicBezTo>
                    <a:pt x="33" y="32"/>
                    <a:pt x="34" y="35"/>
                    <a:pt x="35" y="37"/>
                  </a:cubicBezTo>
                  <a:cubicBezTo>
                    <a:pt x="36" y="39"/>
                    <a:pt x="37" y="41"/>
                    <a:pt x="38" y="43"/>
                  </a:cubicBezTo>
                  <a:cubicBezTo>
                    <a:pt x="38" y="43"/>
                    <a:pt x="38" y="43"/>
                    <a:pt x="39" y="43"/>
                  </a:cubicBezTo>
                  <a:cubicBezTo>
                    <a:pt x="39" y="43"/>
                    <a:pt x="39" y="43"/>
                    <a:pt x="39" y="43"/>
                  </a:cubicBezTo>
                  <a:cubicBezTo>
                    <a:pt x="39" y="39"/>
                    <a:pt x="39" y="35"/>
                    <a:pt x="39" y="32"/>
                  </a:cubicBezTo>
                  <a:cubicBezTo>
                    <a:pt x="39" y="31"/>
                    <a:pt x="39" y="31"/>
                    <a:pt x="39" y="31"/>
                  </a:cubicBezTo>
                  <a:cubicBezTo>
                    <a:pt x="38" y="31"/>
                    <a:pt x="37" y="31"/>
                    <a:pt x="37" y="30"/>
                  </a:cubicBezTo>
                  <a:cubicBezTo>
                    <a:pt x="36" y="30"/>
                    <a:pt x="36" y="30"/>
                    <a:pt x="36" y="30"/>
                  </a:cubicBezTo>
                  <a:cubicBezTo>
                    <a:pt x="36" y="30"/>
                    <a:pt x="36" y="30"/>
                    <a:pt x="37" y="30"/>
                  </a:cubicBezTo>
                  <a:cubicBezTo>
                    <a:pt x="38" y="29"/>
                    <a:pt x="39" y="28"/>
                    <a:pt x="39" y="26"/>
                  </a:cubicBezTo>
                  <a:cubicBezTo>
                    <a:pt x="38" y="23"/>
                    <a:pt x="38" y="19"/>
                    <a:pt x="37" y="16"/>
                  </a:cubicBezTo>
                  <a:cubicBezTo>
                    <a:pt x="37" y="15"/>
                    <a:pt x="37" y="14"/>
                    <a:pt x="36" y="14"/>
                  </a:cubicBezTo>
                  <a:cubicBezTo>
                    <a:pt x="36" y="13"/>
                    <a:pt x="36" y="13"/>
                    <a:pt x="35" y="13"/>
                  </a:cubicBezTo>
                  <a:cubicBezTo>
                    <a:pt x="33" y="14"/>
                    <a:pt x="31" y="15"/>
                    <a:pt x="28" y="16"/>
                  </a:cubicBezTo>
                  <a:cubicBezTo>
                    <a:pt x="28" y="16"/>
                    <a:pt x="27" y="17"/>
                    <a:pt x="28" y="17"/>
                  </a:cubicBezTo>
                  <a:cubicBezTo>
                    <a:pt x="28" y="17"/>
                    <a:pt x="28" y="17"/>
                    <a:pt x="28" y="17"/>
                  </a:cubicBezTo>
                  <a:cubicBezTo>
                    <a:pt x="27" y="20"/>
                    <a:pt x="28" y="23"/>
                    <a:pt x="28" y="25"/>
                  </a:cubicBezTo>
                  <a:cubicBezTo>
                    <a:pt x="28" y="26"/>
                    <a:pt x="28" y="26"/>
                    <a:pt x="28" y="27"/>
                  </a:cubicBezTo>
                  <a:cubicBezTo>
                    <a:pt x="27" y="28"/>
                    <a:pt x="27" y="29"/>
                    <a:pt x="27" y="30"/>
                  </a:cubicBezTo>
                  <a:cubicBezTo>
                    <a:pt x="27" y="31"/>
                    <a:pt x="27" y="32"/>
                    <a:pt x="27" y="34"/>
                  </a:cubicBezTo>
                  <a:cubicBezTo>
                    <a:pt x="27" y="34"/>
                    <a:pt x="27" y="34"/>
                    <a:pt x="27" y="35"/>
                  </a:cubicBezTo>
                  <a:cubicBezTo>
                    <a:pt x="25" y="39"/>
                    <a:pt x="22" y="43"/>
                    <a:pt x="20" y="46"/>
                  </a:cubicBezTo>
                  <a:cubicBezTo>
                    <a:pt x="19" y="47"/>
                    <a:pt x="18" y="47"/>
                    <a:pt x="17" y="47"/>
                  </a:cubicBezTo>
                  <a:cubicBezTo>
                    <a:pt x="16" y="46"/>
                    <a:pt x="16" y="46"/>
                    <a:pt x="16" y="45"/>
                  </a:cubicBezTo>
                  <a:cubicBezTo>
                    <a:pt x="17" y="43"/>
                    <a:pt x="18" y="41"/>
                    <a:pt x="19" y="40"/>
                  </a:cubicBezTo>
                  <a:cubicBezTo>
                    <a:pt x="22" y="37"/>
                    <a:pt x="23" y="34"/>
                    <a:pt x="24" y="30"/>
                  </a:cubicBezTo>
                  <a:cubicBezTo>
                    <a:pt x="24" y="27"/>
                    <a:pt x="24" y="24"/>
                    <a:pt x="24" y="21"/>
                  </a:cubicBezTo>
                  <a:cubicBezTo>
                    <a:pt x="24" y="20"/>
                    <a:pt x="24" y="19"/>
                    <a:pt x="24" y="19"/>
                  </a:cubicBezTo>
                  <a:cubicBezTo>
                    <a:pt x="23" y="18"/>
                    <a:pt x="23" y="18"/>
                    <a:pt x="22" y="18"/>
                  </a:cubicBezTo>
                  <a:cubicBezTo>
                    <a:pt x="18" y="19"/>
                    <a:pt x="13" y="20"/>
                    <a:pt x="9" y="21"/>
                  </a:cubicBezTo>
                  <a:cubicBezTo>
                    <a:pt x="7" y="21"/>
                    <a:pt x="4" y="21"/>
                    <a:pt x="2" y="21"/>
                  </a:cubicBezTo>
                  <a:cubicBezTo>
                    <a:pt x="1" y="21"/>
                    <a:pt x="1" y="21"/>
                    <a:pt x="1" y="20"/>
                  </a:cubicBezTo>
                  <a:cubicBezTo>
                    <a:pt x="1" y="20"/>
                    <a:pt x="0" y="20"/>
                    <a:pt x="0" y="19"/>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237"/>
            <p:cNvSpPr>
              <a:spLocks/>
            </p:cNvSpPr>
            <p:nvPr/>
          </p:nvSpPr>
          <p:spPr bwMode="auto">
            <a:xfrm>
              <a:off x="509" y="804"/>
              <a:ext cx="80" cy="104"/>
            </a:xfrm>
            <a:custGeom>
              <a:avLst/>
              <a:gdLst>
                <a:gd name="T0" fmla="*/ 16 w 34"/>
                <a:gd name="T1" fmla="*/ 1 h 44"/>
                <a:gd name="T2" fmla="*/ 20 w 34"/>
                <a:gd name="T3" fmla="*/ 10 h 44"/>
                <a:gd name="T4" fmla="*/ 23 w 34"/>
                <a:gd name="T5" fmla="*/ 18 h 44"/>
                <a:gd name="T6" fmla="*/ 32 w 34"/>
                <a:gd name="T7" fmla="*/ 17 h 44"/>
                <a:gd name="T8" fmla="*/ 34 w 34"/>
                <a:gd name="T9" fmla="*/ 18 h 44"/>
                <a:gd name="T10" fmla="*/ 27 w 34"/>
                <a:gd name="T11" fmla="*/ 22 h 44"/>
                <a:gd name="T12" fmla="*/ 15 w 34"/>
                <a:gd name="T13" fmla="*/ 24 h 44"/>
                <a:gd name="T14" fmla="*/ 14 w 34"/>
                <a:gd name="T15" fmla="*/ 27 h 44"/>
                <a:gd name="T16" fmla="*/ 13 w 34"/>
                <a:gd name="T17" fmla="*/ 28 h 44"/>
                <a:gd name="T18" fmla="*/ 19 w 34"/>
                <a:gd name="T19" fmla="*/ 36 h 44"/>
                <a:gd name="T20" fmla="*/ 27 w 34"/>
                <a:gd name="T21" fmla="*/ 27 h 44"/>
                <a:gd name="T22" fmla="*/ 29 w 34"/>
                <a:gd name="T23" fmla="*/ 24 h 44"/>
                <a:gd name="T24" fmla="*/ 31 w 34"/>
                <a:gd name="T25" fmla="*/ 25 h 44"/>
                <a:gd name="T26" fmla="*/ 29 w 34"/>
                <a:gd name="T27" fmla="*/ 32 h 44"/>
                <a:gd name="T28" fmla="*/ 24 w 34"/>
                <a:gd name="T29" fmla="*/ 38 h 44"/>
                <a:gd name="T30" fmla="*/ 30 w 34"/>
                <a:gd name="T31" fmla="*/ 35 h 44"/>
                <a:gd name="T32" fmla="*/ 33 w 34"/>
                <a:gd name="T33" fmla="*/ 37 h 44"/>
                <a:gd name="T34" fmla="*/ 25 w 34"/>
                <a:gd name="T35" fmla="*/ 41 h 44"/>
                <a:gd name="T36" fmla="*/ 7 w 34"/>
                <a:gd name="T37" fmla="*/ 44 h 44"/>
                <a:gd name="T38" fmla="*/ 3 w 34"/>
                <a:gd name="T39" fmla="*/ 43 h 44"/>
                <a:gd name="T40" fmla="*/ 5 w 34"/>
                <a:gd name="T41" fmla="*/ 41 h 44"/>
                <a:gd name="T42" fmla="*/ 12 w 34"/>
                <a:gd name="T43" fmla="*/ 39 h 44"/>
                <a:gd name="T44" fmla="*/ 14 w 34"/>
                <a:gd name="T45" fmla="*/ 37 h 44"/>
                <a:gd name="T46" fmla="*/ 9 w 34"/>
                <a:gd name="T47" fmla="*/ 29 h 44"/>
                <a:gd name="T48" fmla="*/ 8 w 34"/>
                <a:gd name="T49" fmla="*/ 27 h 44"/>
                <a:gd name="T50" fmla="*/ 9 w 34"/>
                <a:gd name="T51" fmla="*/ 26 h 44"/>
                <a:gd name="T52" fmla="*/ 11 w 34"/>
                <a:gd name="T53" fmla="*/ 25 h 44"/>
                <a:gd name="T54" fmla="*/ 0 w 34"/>
                <a:gd name="T55" fmla="*/ 24 h 44"/>
                <a:gd name="T56" fmla="*/ 4 w 34"/>
                <a:gd name="T57" fmla="*/ 21 h 44"/>
                <a:gd name="T58" fmla="*/ 8 w 34"/>
                <a:gd name="T59" fmla="*/ 22 h 44"/>
                <a:gd name="T60" fmla="*/ 19 w 34"/>
                <a:gd name="T61" fmla="*/ 20 h 44"/>
                <a:gd name="T62" fmla="*/ 16 w 34"/>
                <a:gd name="T63" fmla="*/ 8 h 44"/>
                <a:gd name="T64" fmla="*/ 12 w 34"/>
                <a:gd name="T65" fmla="*/ 5 h 44"/>
                <a:gd name="T66" fmla="*/ 12 w 34"/>
                <a:gd name="T67" fmla="*/ 5 h 44"/>
                <a:gd name="T68" fmla="*/ 14 w 34"/>
                <a:gd name="T6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44">
                  <a:moveTo>
                    <a:pt x="15" y="0"/>
                  </a:moveTo>
                  <a:cubicBezTo>
                    <a:pt x="16" y="0"/>
                    <a:pt x="16" y="1"/>
                    <a:pt x="16" y="1"/>
                  </a:cubicBezTo>
                  <a:cubicBezTo>
                    <a:pt x="17" y="3"/>
                    <a:pt x="18" y="6"/>
                    <a:pt x="19" y="8"/>
                  </a:cubicBezTo>
                  <a:cubicBezTo>
                    <a:pt x="20" y="9"/>
                    <a:pt x="20" y="10"/>
                    <a:pt x="20" y="10"/>
                  </a:cubicBezTo>
                  <a:cubicBezTo>
                    <a:pt x="21" y="12"/>
                    <a:pt x="22" y="13"/>
                    <a:pt x="22" y="14"/>
                  </a:cubicBezTo>
                  <a:cubicBezTo>
                    <a:pt x="22" y="16"/>
                    <a:pt x="22" y="17"/>
                    <a:pt x="23" y="18"/>
                  </a:cubicBezTo>
                  <a:cubicBezTo>
                    <a:pt x="23" y="19"/>
                    <a:pt x="23" y="19"/>
                    <a:pt x="24" y="19"/>
                  </a:cubicBezTo>
                  <a:cubicBezTo>
                    <a:pt x="27" y="18"/>
                    <a:pt x="29" y="18"/>
                    <a:pt x="32" y="17"/>
                  </a:cubicBezTo>
                  <a:cubicBezTo>
                    <a:pt x="32" y="17"/>
                    <a:pt x="33" y="17"/>
                    <a:pt x="33" y="17"/>
                  </a:cubicBezTo>
                  <a:cubicBezTo>
                    <a:pt x="34" y="17"/>
                    <a:pt x="34" y="18"/>
                    <a:pt x="34" y="18"/>
                  </a:cubicBezTo>
                  <a:cubicBezTo>
                    <a:pt x="34" y="20"/>
                    <a:pt x="33" y="21"/>
                    <a:pt x="31" y="21"/>
                  </a:cubicBezTo>
                  <a:cubicBezTo>
                    <a:pt x="29" y="21"/>
                    <a:pt x="28" y="22"/>
                    <a:pt x="27" y="22"/>
                  </a:cubicBezTo>
                  <a:cubicBezTo>
                    <a:pt x="24" y="23"/>
                    <a:pt x="21" y="23"/>
                    <a:pt x="18" y="24"/>
                  </a:cubicBezTo>
                  <a:cubicBezTo>
                    <a:pt x="17" y="24"/>
                    <a:pt x="16" y="24"/>
                    <a:pt x="15" y="24"/>
                  </a:cubicBezTo>
                  <a:cubicBezTo>
                    <a:pt x="15" y="25"/>
                    <a:pt x="15" y="25"/>
                    <a:pt x="15" y="25"/>
                  </a:cubicBezTo>
                  <a:cubicBezTo>
                    <a:pt x="15" y="26"/>
                    <a:pt x="15" y="26"/>
                    <a:pt x="14" y="27"/>
                  </a:cubicBezTo>
                  <a:cubicBezTo>
                    <a:pt x="14" y="27"/>
                    <a:pt x="14" y="27"/>
                    <a:pt x="13" y="27"/>
                  </a:cubicBezTo>
                  <a:cubicBezTo>
                    <a:pt x="13" y="28"/>
                    <a:pt x="13" y="28"/>
                    <a:pt x="13" y="28"/>
                  </a:cubicBezTo>
                  <a:cubicBezTo>
                    <a:pt x="14" y="31"/>
                    <a:pt x="15" y="33"/>
                    <a:pt x="16" y="35"/>
                  </a:cubicBezTo>
                  <a:cubicBezTo>
                    <a:pt x="18" y="37"/>
                    <a:pt x="17" y="37"/>
                    <a:pt x="19" y="36"/>
                  </a:cubicBezTo>
                  <a:cubicBezTo>
                    <a:pt x="22" y="35"/>
                    <a:pt x="24" y="33"/>
                    <a:pt x="26" y="30"/>
                  </a:cubicBezTo>
                  <a:cubicBezTo>
                    <a:pt x="27" y="29"/>
                    <a:pt x="27" y="28"/>
                    <a:pt x="27" y="27"/>
                  </a:cubicBezTo>
                  <a:cubicBezTo>
                    <a:pt x="27" y="27"/>
                    <a:pt x="27" y="26"/>
                    <a:pt x="27" y="26"/>
                  </a:cubicBezTo>
                  <a:cubicBezTo>
                    <a:pt x="27" y="25"/>
                    <a:pt x="28" y="24"/>
                    <a:pt x="29" y="24"/>
                  </a:cubicBezTo>
                  <a:cubicBezTo>
                    <a:pt x="29" y="23"/>
                    <a:pt x="29" y="24"/>
                    <a:pt x="29" y="24"/>
                  </a:cubicBezTo>
                  <a:cubicBezTo>
                    <a:pt x="30" y="24"/>
                    <a:pt x="30" y="24"/>
                    <a:pt x="31" y="25"/>
                  </a:cubicBezTo>
                  <a:cubicBezTo>
                    <a:pt x="31" y="25"/>
                    <a:pt x="31" y="25"/>
                    <a:pt x="31" y="25"/>
                  </a:cubicBezTo>
                  <a:cubicBezTo>
                    <a:pt x="31" y="28"/>
                    <a:pt x="30" y="30"/>
                    <a:pt x="29" y="32"/>
                  </a:cubicBezTo>
                  <a:cubicBezTo>
                    <a:pt x="28" y="34"/>
                    <a:pt x="26" y="35"/>
                    <a:pt x="25" y="37"/>
                  </a:cubicBezTo>
                  <a:cubicBezTo>
                    <a:pt x="24" y="37"/>
                    <a:pt x="24" y="37"/>
                    <a:pt x="24" y="38"/>
                  </a:cubicBezTo>
                  <a:cubicBezTo>
                    <a:pt x="24" y="38"/>
                    <a:pt x="25" y="37"/>
                    <a:pt x="25" y="37"/>
                  </a:cubicBezTo>
                  <a:cubicBezTo>
                    <a:pt x="27" y="37"/>
                    <a:pt x="28" y="36"/>
                    <a:pt x="30" y="35"/>
                  </a:cubicBezTo>
                  <a:cubicBezTo>
                    <a:pt x="31" y="35"/>
                    <a:pt x="32" y="35"/>
                    <a:pt x="33" y="36"/>
                  </a:cubicBezTo>
                  <a:cubicBezTo>
                    <a:pt x="33" y="37"/>
                    <a:pt x="33" y="37"/>
                    <a:pt x="33" y="37"/>
                  </a:cubicBezTo>
                  <a:cubicBezTo>
                    <a:pt x="32" y="38"/>
                    <a:pt x="32" y="38"/>
                    <a:pt x="31" y="39"/>
                  </a:cubicBezTo>
                  <a:cubicBezTo>
                    <a:pt x="29" y="40"/>
                    <a:pt x="27" y="41"/>
                    <a:pt x="25" y="41"/>
                  </a:cubicBezTo>
                  <a:cubicBezTo>
                    <a:pt x="19" y="43"/>
                    <a:pt x="14" y="44"/>
                    <a:pt x="8" y="44"/>
                  </a:cubicBezTo>
                  <a:cubicBezTo>
                    <a:pt x="8" y="44"/>
                    <a:pt x="7" y="44"/>
                    <a:pt x="7" y="44"/>
                  </a:cubicBezTo>
                  <a:cubicBezTo>
                    <a:pt x="6" y="44"/>
                    <a:pt x="5" y="44"/>
                    <a:pt x="4" y="44"/>
                  </a:cubicBezTo>
                  <a:cubicBezTo>
                    <a:pt x="4" y="44"/>
                    <a:pt x="3" y="43"/>
                    <a:pt x="3" y="43"/>
                  </a:cubicBezTo>
                  <a:cubicBezTo>
                    <a:pt x="3" y="43"/>
                    <a:pt x="3" y="42"/>
                    <a:pt x="4" y="42"/>
                  </a:cubicBezTo>
                  <a:cubicBezTo>
                    <a:pt x="4" y="41"/>
                    <a:pt x="4" y="41"/>
                    <a:pt x="5" y="41"/>
                  </a:cubicBezTo>
                  <a:cubicBezTo>
                    <a:pt x="6" y="41"/>
                    <a:pt x="7" y="40"/>
                    <a:pt x="8" y="40"/>
                  </a:cubicBezTo>
                  <a:cubicBezTo>
                    <a:pt x="9" y="40"/>
                    <a:pt x="11" y="40"/>
                    <a:pt x="12" y="39"/>
                  </a:cubicBezTo>
                  <a:cubicBezTo>
                    <a:pt x="13" y="39"/>
                    <a:pt x="13" y="39"/>
                    <a:pt x="14" y="39"/>
                  </a:cubicBezTo>
                  <a:cubicBezTo>
                    <a:pt x="14" y="38"/>
                    <a:pt x="14" y="38"/>
                    <a:pt x="14" y="37"/>
                  </a:cubicBezTo>
                  <a:cubicBezTo>
                    <a:pt x="14" y="37"/>
                    <a:pt x="13" y="36"/>
                    <a:pt x="13" y="35"/>
                  </a:cubicBezTo>
                  <a:cubicBezTo>
                    <a:pt x="12" y="33"/>
                    <a:pt x="10" y="31"/>
                    <a:pt x="9" y="29"/>
                  </a:cubicBezTo>
                  <a:cubicBezTo>
                    <a:pt x="8" y="29"/>
                    <a:pt x="8" y="28"/>
                    <a:pt x="8" y="28"/>
                  </a:cubicBezTo>
                  <a:cubicBezTo>
                    <a:pt x="8" y="28"/>
                    <a:pt x="8" y="27"/>
                    <a:pt x="8" y="27"/>
                  </a:cubicBezTo>
                  <a:cubicBezTo>
                    <a:pt x="8" y="26"/>
                    <a:pt x="8" y="26"/>
                    <a:pt x="8" y="26"/>
                  </a:cubicBezTo>
                  <a:cubicBezTo>
                    <a:pt x="8" y="25"/>
                    <a:pt x="9" y="26"/>
                    <a:pt x="9" y="26"/>
                  </a:cubicBezTo>
                  <a:cubicBezTo>
                    <a:pt x="11" y="26"/>
                    <a:pt x="12" y="26"/>
                    <a:pt x="13" y="25"/>
                  </a:cubicBezTo>
                  <a:cubicBezTo>
                    <a:pt x="13" y="25"/>
                    <a:pt x="12" y="25"/>
                    <a:pt x="11" y="25"/>
                  </a:cubicBezTo>
                  <a:cubicBezTo>
                    <a:pt x="8" y="25"/>
                    <a:pt x="4" y="25"/>
                    <a:pt x="1" y="24"/>
                  </a:cubicBezTo>
                  <a:cubicBezTo>
                    <a:pt x="0" y="24"/>
                    <a:pt x="0" y="24"/>
                    <a:pt x="0" y="24"/>
                  </a:cubicBezTo>
                  <a:cubicBezTo>
                    <a:pt x="1" y="22"/>
                    <a:pt x="1" y="21"/>
                    <a:pt x="3" y="21"/>
                  </a:cubicBezTo>
                  <a:cubicBezTo>
                    <a:pt x="3" y="21"/>
                    <a:pt x="4" y="21"/>
                    <a:pt x="4" y="21"/>
                  </a:cubicBezTo>
                  <a:cubicBezTo>
                    <a:pt x="4" y="21"/>
                    <a:pt x="5" y="21"/>
                    <a:pt x="5" y="21"/>
                  </a:cubicBezTo>
                  <a:cubicBezTo>
                    <a:pt x="6" y="21"/>
                    <a:pt x="7" y="21"/>
                    <a:pt x="8" y="22"/>
                  </a:cubicBezTo>
                  <a:cubicBezTo>
                    <a:pt x="9" y="22"/>
                    <a:pt x="10" y="22"/>
                    <a:pt x="11" y="22"/>
                  </a:cubicBezTo>
                  <a:cubicBezTo>
                    <a:pt x="14" y="21"/>
                    <a:pt x="17" y="21"/>
                    <a:pt x="19" y="20"/>
                  </a:cubicBezTo>
                  <a:cubicBezTo>
                    <a:pt x="21" y="20"/>
                    <a:pt x="21" y="20"/>
                    <a:pt x="20" y="18"/>
                  </a:cubicBezTo>
                  <a:cubicBezTo>
                    <a:pt x="19" y="15"/>
                    <a:pt x="18" y="12"/>
                    <a:pt x="16" y="8"/>
                  </a:cubicBezTo>
                  <a:cubicBezTo>
                    <a:pt x="15" y="7"/>
                    <a:pt x="14" y="6"/>
                    <a:pt x="13" y="6"/>
                  </a:cubicBezTo>
                  <a:cubicBezTo>
                    <a:pt x="13" y="5"/>
                    <a:pt x="13" y="5"/>
                    <a:pt x="12" y="5"/>
                  </a:cubicBezTo>
                  <a:cubicBezTo>
                    <a:pt x="12" y="5"/>
                    <a:pt x="12" y="6"/>
                    <a:pt x="12" y="6"/>
                  </a:cubicBezTo>
                  <a:cubicBezTo>
                    <a:pt x="12" y="5"/>
                    <a:pt x="12" y="5"/>
                    <a:pt x="12" y="5"/>
                  </a:cubicBezTo>
                  <a:cubicBezTo>
                    <a:pt x="12" y="4"/>
                    <a:pt x="12" y="4"/>
                    <a:pt x="12" y="3"/>
                  </a:cubicBezTo>
                  <a:cubicBezTo>
                    <a:pt x="13" y="2"/>
                    <a:pt x="13" y="1"/>
                    <a:pt x="14" y="0"/>
                  </a:cubicBezTo>
                  <a:cubicBezTo>
                    <a:pt x="14" y="0"/>
                    <a:pt x="15" y="0"/>
                    <a:pt x="15" y="0"/>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238"/>
            <p:cNvSpPr>
              <a:spLocks/>
            </p:cNvSpPr>
            <p:nvPr/>
          </p:nvSpPr>
          <p:spPr bwMode="auto">
            <a:xfrm>
              <a:off x="603" y="880"/>
              <a:ext cx="102" cy="160"/>
            </a:xfrm>
            <a:custGeom>
              <a:avLst/>
              <a:gdLst>
                <a:gd name="T0" fmla="*/ 25 w 43"/>
                <a:gd name="T1" fmla="*/ 4 h 68"/>
                <a:gd name="T2" fmla="*/ 19 w 43"/>
                <a:gd name="T3" fmla="*/ 3 h 68"/>
                <a:gd name="T4" fmla="*/ 16 w 43"/>
                <a:gd name="T5" fmla="*/ 4 h 68"/>
                <a:gd name="T6" fmla="*/ 15 w 43"/>
                <a:gd name="T7" fmla="*/ 5 h 68"/>
                <a:gd name="T8" fmla="*/ 14 w 43"/>
                <a:gd name="T9" fmla="*/ 12 h 68"/>
                <a:gd name="T10" fmla="*/ 15 w 43"/>
                <a:gd name="T11" fmla="*/ 30 h 68"/>
                <a:gd name="T12" fmla="*/ 24 w 43"/>
                <a:gd name="T13" fmla="*/ 24 h 68"/>
                <a:gd name="T14" fmla="*/ 25 w 43"/>
                <a:gd name="T15" fmla="*/ 20 h 68"/>
                <a:gd name="T16" fmla="*/ 28 w 43"/>
                <a:gd name="T17" fmla="*/ 19 h 68"/>
                <a:gd name="T18" fmla="*/ 39 w 43"/>
                <a:gd name="T19" fmla="*/ 15 h 68"/>
                <a:gd name="T20" fmla="*/ 43 w 43"/>
                <a:gd name="T21" fmla="*/ 16 h 68"/>
                <a:gd name="T22" fmla="*/ 40 w 43"/>
                <a:gd name="T23" fmla="*/ 20 h 68"/>
                <a:gd name="T24" fmla="*/ 33 w 43"/>
                <a:gd name="T25" fmla="*/ 22 h 68"/>
                <a:gd name="T26" fmla="*/ 30 w 43"/>
                <a:gd name="T27" fmla="*/ 25 h 68"/>
                <a:gd name="T28" fmla="*/ 29 w 43"/>
                <a:gd name="T29" fmla="*/ 52 h 68"/>
                <a:gd name="T30" fmla="*/ 28 w 43"/>
                <a:gd name="T31" fmla="*/ 57 h 68"/>
                <a:gd name="T32" fmla="*/ 27 w 43"/>
                <a:gd name="T33" fmla="*/ 66 h 68"/>
                <a:gd name="T34" fmla="*/ 25 w 43"/>
                <a:gd name="T35" fmla="*/ 68 h 68"/>
                <a:gd name="T36" fmla="*/ 25 w 43"/>
                <a:gd name="T37" fmla="*/ 61 h 68"/>
                <a:gd name="T38" fmla="*/ 26 w 43"/>
                <a:gd name="T39" fmla="*/ 30 h 68"/>
                <a:gd name="T40" fmla="*/ 24 w 43"/>
                <a:gd name="T41" fmla="*/ 28 h 68"/>
                <a:gd name="T42" fmla="*/ 16 w 43"/>
                <a:gd name="T43" fmla="*/ 35 h 68"/>
                <a:gd name="T44" fmla="*/ 14 w 43"/>
                <a:gd name="T45" fmla="*/ 39 h 68"/>
                <a:gd name="T46" fmla="*/ 11 w 43"/>
                <a:gd name="T47" fmla="*/ 37 h 68"/>
                <a:gd name="T48" fmla="*/ 9 w 43"/>
                <a:gd name="T49" fmla="*/ 5 h 68"/>
                <a:gd name="T50" fmla="*/ 7 w 43"/>
                <a:gd name="T51" fmla="*/ 5 h 68"/>
                <a:gd name="T52" fmla="*/ 3 w 43"/>
                <a:gd name="T53" fmla="*/ 8 h 68"/>
                <a:gd name="T54" fmla="*/ 1 w 43"/>
                <a:gd name="T55" fmla="*/ 4 h 68"/>
                <a:gd name="T56" fmla="*/ 11 w 43"/>
                <a:gd name="T57" fmla="*/ 0 h 68"/>
                <a:gd name="T58" fmla="*/ 37 w 43"/>
                <a:gd name="T59" fmla="*/ 0 h 68"/>
                <a:gd name="T60" fmla="*/ 36 w 43"/>
                <a:gd name="T61" fmla="*/ 3 h 68"/>
                <a:gd name="T62" fmla="*/ 26 w 43"/>
                <a:gd name="T6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68">
                  <a:moveTo>
                    <a:pt x="24" y="5"/>
                  </a:moveTo>
                  <a:cubicBezTo>
                    <a:pt x="24" y="4"/>
                    <a:pt x="25" y="4"/>
                    <a:pt x="25" y="4"/>
                  </a:cubicBezTo>
                  <a:cubicBezTo>
                    <a:pt x="24" y="3"/>
                    <a:pt x="23" y="3"/>
                    <a:pt x="22" y="3"/>
                  </a:cubicBezTo>
                  <a:cubicBezTo>
                    <a:pt x="21" y="3"/>
                    <a:pt x="20" y="3"/>
                    <a:pt x="19" y="3"/>
                  </a:cubicBezTo>
                  <a:cubicBezTo>
                    <a:pt x="18" y="3"/>
                    <a:pt x="17" y="4"/>
                    <a:pt x="16" y="4"/>
                  </a:cubicBezTo>
                  <a:cubicBezTo>
                    <a:pt x="16" y="4"/>
                    <a:pt x="16" y="4"/>
                    <a:pt x="16" y="4"/>
                  </a:cubicBezTo>
                  <a:cubicBezTo>
                    <a:pt x="16" y="4"/>
                    <a:pt x="16" y="5"/>
                    <a:pt x="16" y="5"/>
                  </a:cubicBezTo>
                  <a:cubicBezTo>
                    <a:pt x="15" y="5"/>
                    <a:pt x="15" y="5"/>
                    <a:pt x="15" y="5"/>
                  </a:cubicBezTo>
                  <a:cubicBezTo>
                    <a:pt x="14" y="4"/>
                    <a:pt x="14" y="5"/>
                    <a:pt x="13" y="5"/>
                  </a:cubicBezTo>
                  <a:cubicBezTo>
                    <a:pt x="13" y="8"/>
                    <a:pt x="13" y="10"/>
                    <a:pt x="14" y="12"/>
                  </a:cubicBezTo>
                  <a:cubicBezTo>
                    <a:pt x="14" y="17"/>
                    <a:pt x="15" y="22"/>
                    <a:pt x="15" y="27"/>
                  </a:cubicBezTo>
                  <a:cubicBezTo>
                    <a:pt x="15" y="28"/>
                    <a:pt x="15" y="29"/>
                    <a:pt x="15" y="30"/>
                  </a:cubicBezTo>
                  <a:cubicBezTo>
                    <a:pt x="15" y="30"/>
                    <a:pt x="15" y="30"/>
                    <a:pt x="16" y="30"/>
                  </a:cubicBezTo>
                  <a:cubicBezTo>
                    <a:pt x="18" y="28"/>
                    <a:pt x="21" y="26"/>
                    <a:pt x="24" y="24"/>
                  </a:cubicBezTo>
                  <a:cubicBezTo>
                    <a:pt x="25" y="23"/>
                    <a:pt x="25" y="22"/>
                    <a:pt x="25" y="21"/>
                  </a:cubicBezTo>
                  <a:cubicBezTo>
                    <a:pt x="25" y="21"/>
                    <a:pt x="25" y="21"/>
                    <a:pt x="25" y="20"/>
                  </a:cubicBezTo>
                  <a:cubicBezTo>
                    <a:pt x="25" y="19"/>
                    <a:pt x="26" y="18"/>
                    <a:pt x="27" y="19"/>
                  </a:cubicBezTo>
                  <a:cubicBezTo>
                    <a:pt x="27" y="19"/>
                    <a:pt x="28" y="19"/>
                    <a:pt x="28" y="19"/>
                  </a:cubicBezTo>
                  <a:cubicBezTo>
                    <a:pt x="29" y="20"/>
                    <a:pt x="29" y="20"/>
                    <a:pt x="30" y="20"/>
                  </a:cubicBezTo>
                  <a:cubicBezTo>
                    <a:pt x="33" y="18"/>
                    <a:pt x="36" y="17"/>
                    <a:pt x="39" y="15"/>
                  </a:cubicBezTo>
                  <a:cubicBezTo>
                    <a:pt x="40" y="15"/>
                    <a:pt x="41" y="15"/>
                    <a:pt x="43" y="16"/>
                  </a:cubicBezTo>
                  <a:cubicBezTo>
                    <a:pt x="43" y="16"/>
                    <a:pt x="43" y="16"/>
                    <a:pt x="43" y="16"/>
                  </a:cubicBezTo>
                  <a:cubicBezTo>
                    <a:pt x="43" y="18"/>
                    <a:pt x="42" y="19"/>
                    <a:pt x="41" y="20"/>
                  </a:cubicBezTo>
                  <a:cubicBezTo>
                    <a:pt x="41" y="20"/>
                    <a:pt x="41" y="20"/>
                    <a:pt x="40" y="20"/>
                  </a:cubicBezTo>
                  <a:cubicBezTo>
                    <a:pt x="40" y="19"/>
                    <a:pt x="39" y="19"/>
                    <a:pt x="38" y="20"/>
                  </a:cubicBezTo>
                  <a:cubicBezTo>
                    <a:pt x="36" y="20"/>
                    <a:pt x="35" y="21"/>
                    <a:pt x="33" y="22"/>
                  </a:cubicBezTo>
                  <a:cubicBezTo>
                    <a:pt x="32" y="23"/>
                    <a:pt x="31" y="23"/>
                    <a:pt x="30" y="24"/>
                  </a:cubicBezTo>
                  <a:cubicBezTo>
                    <a:pt x="30" y="24"/>
                    <a:pt x="30" y="25"/>
                    <a:pt x="30" y="25"/>
                  </a:cubicBezTo>
                  <a:cubicBezTo>
                    <a:pt x="30" y="31"/>
                    <a:pt x="30" y="36"/>
                    <a:pt x="30" y="42"/>
                  </a:cubicBezTo>
                  <a:cubicBezTo>
                    <a:pt x="30" y="45"/>
                    <a:pt x="30" y="48"/>
                    <a:pt x="29" y="52"/>
                  </a:cubicBezTo>
                  <a:cubicBezTo>
                    <a:pt x="29" y="52"/>
                    <a:pt x="29" y="52"/>
                    <a:pt x="29" y="52"/>
                  </a:cubicBezTo>
                  <a:cubicBezTo>
                    <a:pt x="28" y="53"/>
                    <a:pt x="29" y="55"/>
                    <a:pt x="28" y="57"/>
                  </a:cubicBezTo>
                  <a:cubicBezTo>
                    <a:pt x="28" y="58"/>
                    <a:pt x="28" y="60"/>
                    <a:pt x="28" y="61"/>
                  </a:cubicBezTo>
                  <a:cubicBezTo>
                    <a:pt x="28" y="63"/>
                    <a:pt x="27" y="64"/>
                    <a:pt x="27" y="66"/>
                  </a:cubicBezTo>
                  <a:cubicBezTo>
                    <a:pt x="27" y="67"/>
                    <a:pt x="27" y="67"/>
                    <a:pt x="26" y="68"/>
                  </a:cubicBezTo>
                  <a:cubicBezTo>
                    <a:pt x="26" y="68"/>
                    <a:pt x="26" y="68"/>
                    <a:pt x="25" y="68"/>
                  </a:cubicBezTo>
                  <a:cubicBezTo>
                    <a:pt x="25" y="68"/>
                    <a:pt x="25" y="68"/>
                    <a:pt x="25" y="67"/>
                  </a:cubicBezTo>
                  <a:cubicBezTo>
                    <a:pt x="24" y="65"/>
                    <a:pt x="25" y="63"/>
                    <a:pt x="25" y="61"/>
                  </a:cubicBezTo>
                  <a:cubicBezTo>
                    <a:pt x="25" y="55"/>
                    <a:pt x="26" y="49"/>
                    <a:pt x="26" y="44"/>
                  </a:cubicBezTo>
                  <a:cubicBezTo>
                    <a:pt x="26" y="39"/>
                    <a:pt x="26" y="35"/>
                    <a:pt x="26" y="30"/>
                  </a:cubicBezTo>
                  <a:cubicBezTo>
                    <a:pt x="26" y="30"/>
                    <a:pt x="26" y="29"/>
                    <a:pt x="25" y="28"/>
                  </a:cubicBezTo>
                  <a:cubicBezTo>
                    <a:pt x="25" y="27"/>
                    <a:pt x="25" y="27"/>
                    <a:pt x="24" y="28"/>
                  </a:cubicBezTo>
                  <a:cubicBezTo>
                    <a:pt x="23" y="28"/>
                    <a:pt x="23" y="29"/>
                    <a:pt x="22" y="29"/>
                  </a:cubicBezTo>
                  <a:cubicBezTo>
                    <a:pt x="20" y="31"/>
                    <a:pt x="18" y="33"/>
                    <a:pt x="16" y="35"/>
                  </a:cubicBezTo>
                  <a:cubicBezTo>
                    <a:pt x="16" y="36"/>
                    <a:pt x="16" y="36"/>
                    <a:pt x="16" y="36"/>
                  </a:cubicBezTo>
                  <a:cubicBezTo>
                    <a:pt x="15" y="38"/>
                    <a:pt x="15" y="39"/>
                    <a:pt x="14" y="39"/>
                  </a:cubicBezTo>
                  <a:cubicBezTo>
                    <a:pt x="13" y="40"/>
                    <a:pt x="13" y="40"/>
                    <a:pt x="12" y="40"/>
                  </a:cubicBezTo>
                  <a:cubicBezTo>
                    <a:pt x="12" y="39"/>
                    <a:pt x="11" y="38"/>
                    <a:pt x="11" y="37"/>
                  </a:cubicBezTo>
                  <a:cubicBezTo>
                    <a:pt x="11" y="31"/>
                    <a:pt x="11" y="25"/>
                    <a:pt x="10" y="18"/>
                  </a:cubicBezTo>
                  <a:cubicBezTo>
                    <a:pt x="10" y="14"/>
                    <a:pt x="9" y="9"/>
                    <a:pt x="9" y="5"/>
                  </a:cubicBezTo>
                  <a:cubicBezTo>
                    <a:pt x="8" y="5"/>
                    <a:pt x="8" y="5"/>
                    <a:pt x="8" y="5"/>
                  </a:cubicBezTo>
                  <a:cubicBezTo>
                    <a:pt x="7" y="5"/>
                    <a:pt x="7" y="5"/>
                    <a:pt x="7" y="5"/>
                  </a:cubicBezTo>
                  <a:cubicBezTo>
                    <a:pt x="6" y="6"/>
                    <a:pt x="5" y="6"/>
                    <a:pt x="5" y="7"/>
                  </a:cubicBezTo>
                  <a:cubicBezTo>
                    <a:pt x="4" y="8"/>
                    <a:pt x="4" y="8"/>
                    <a:pt x="3" y="8"/>
                  </a:cubicBezTo>
                  <a:cubicBezTo>
                    <a:pt x="2" y="9"/>
                    <a:pt x="1" y="9"/>
                    <a:pt x="1" y="8"/>
                  </a:cubicBezTo>
                  <a:cubicBezTo>
                    <a:pt x="0" y="6"/>
                    <a:pt x="0" y="5"/>
                    <a:pt x="1" y="4"/>
                  </a:cubicBezTo>
                  <a:cubicBezTo>
                    <a:pt x="2" y="3"/>
                    <a:pt x="3" y="3"/>
                    <a:pt x="4" y="2"/>
                  </a:cubicBezTo>
                  <a:cubicBezTo>
                    <a:pt x="6" y="1"/>
                    <a:pt x="8" y="1"/>
                    <a:pt x="11" y="0"/>
                  </a:cubicBezTo>
                  <a:cubicBezTo>
                    <a:pt x="17" y="0"/>
                    <a:pt x="22" y="0"/>
                    <a:pt x="28" y="0"/>
                  </a:cubicBezTo>
                  <a:cubicBezTo>
                    <a:pt x="31" y="0"/>
                    <a:pt x="34" y="0"/>
                    <a:pt x="37" y="0"/>
                  </a:cubicBezTo>
                  <a:cubicBezTo>
                    <a:pt x="38" y="0"/>
                    <a:pt x="38" y="1"/>
                    <a:pt x="38" y="1"/>
                  </a:cubicBezTo>
                  <a:cubicBezTo>
                    <a:pt x="38" y="2"/>
                    <a:pt x="37" y="3"/>
                    <a:pt x="36" y="3"/>
                  </a:cubicBezTo>
                  <a:cubicBezTo>
                    <a:pt x="35" y="4"/>
                    <a:pt x="34" y="4"/>
                    <a:pt x="33" y="4"/>
                  </a:cubicBezTo>
                  <a:cubicBezTo>
                    <a:pt x="31" y="4"/>
                    <a:pt x="28" y="5"/>
                    <a:pt x="26" y="5"/>
                  </a:cubicBezTo>
                  <a:cubicBezTo>
                    <a:pt x="25" y="5"/>
                    <a:pt x="24" y="5"/>
                    <a:pt x="24" y="5"/>
                  </a:cubicBezTo>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pic>
        <p:nvPicPr>
          <p:cNvPr id="260" name="图片 259" descr="70A3FEB4-2678-4569-A8C4-0A362573F1F9.png"/>
          <p:cNvPicPr>
            <a:picLocks noChangeAspect="1"/>
          </p:cNvPicPr>
          <p:nvPr userDrawn="1"/>
        </p:nvPicPr>
        <p:blipFill rotWithShape="1">
          <a:blip r:embed="rId2" cstate="screen">
            <a:extLst>
              <a:ext uri="{28A0092B-C50C-407E-A947-70E740481C1C}">
                <a14:useLocalDpi xmlns:a14="http://schemas.microsoft.com/office/drawing/2010/main"/>
              </a:ext>
            </a:extLst>
          </a:blip>
          <a:srcRect l="1235"/>
          <a:stretch/>
        </p:blipFill>
        <p:spPr>
          <a:xfrm>
            <a:off x="2" y="2423407"/>
            <a:ext cx="1800077" cy="973346"/>
          </a:xfrm>
          <a:prstGeom prst="rect">
            <a:avLst/>
          </a:prstGeom>
        </p:spPr>
      </p:pic>
      <p:pic>
        <p:nvPicPr>
          <p:cNvPr id="261" name="图片 260" descr="854D2B96-05FD-4F38-8147-7B2C80144785.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36965" y="2423407"/>
            <a:ext cx="1801224" cy="973345"/>
          </a:xfrm>
          <a:prstGeom prst="rect">
            <a:avLst/>
          </a:prstGeom>
        </p:spPr>
      </p:pic>
      <p:pic>
        <p:nvPicPr>
          <p:cNvPr id="262" name="图片 261" descr="73ADB5F6-E5E5-40A5-92C7-F28ADC56966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3930" y="2423407"/>
            <a:ext cx="1790912" cy="973346"/>
          </a:xfrm>
          <a:prstGeom prst="rect">
            <a:avLst/>
          </a:prstGeom>
        </p:spPr>
      </p:pic>
      <p:pic>
        <p:nvPicPr>
          <p:cNvPr id="263" name="图片 262" descr="EC78F34B-3996-4035-8B0D-71A339C311AF.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497288" y="2423407"/>
            <a:ext cx="1801117" cy="973345"/>
          </a:xfrm>
          <a:prstGeom prst="rect">
            <a:avLst/>
          </a:prstGeom>
        </p:spPr>
      </p:pic>
      <p:pic>
        <p:nvPicPr>
          <p:cNvPr id="264" name="图片 263" descr="CAB66940-28D0-46A3-A807-03E6E0B64C1B.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334252" y="2423407"/>
            <a:ext cx="1809749" cy="973346"/>
          </a:xfrm>
          <a:prstGeom prst="rect">
            <a:avLst/>
          </a:prstGeom>
        </p:spPr>
      </p:pic>
    </p:spTree>
    <p:extLst>
      <p:ext uri="{BB962C8B-B14F-4D97-AF65-F5344CB8AC3E}">
        <p14:creationId xmlns:p14="http://schemas.microsoft.com/office/powerpoint/2010/main" val="349910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95536" y="264034"/>
            <a:ext cx="6795136" cy="430451"/>
          </a:xfrm>
        </p:spPr>
        <p:txBody>
          <a:bodyPr/>
          <a:lstStyle/>
          <a:p>
            <a:r>
              <a:rPr lang="zh-CN" altLang="en-US"/>
              <a:t>单击此处编辑母版标题样式</a:t>
            </a:r>
          </a:p>
        </p:txBody>
      </p:sp>
    </p:spTree>
    <p:extLst>
      <p:ext uri="{BB962C8B-B14F-4D97-AF65-F5344CB8AC3E}">
        <p14:creationId xmlns:p14="http://schemas.microsoft.com/office/powerpoint/2010/main" val="91388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30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底版式">
    <p:spTree>
      <p:nvGrpSpPr>
        <p:cNvPr id="1" name=""/>
        <p:cNvGrpSpPr/>
        <p:nvPr/>
      </p:nvGrpSpPr>
      <p:grpSpPr>
        <a:xfrm>
          <a:off x="0" y="0"/>
          <a:ext cx="0" cy="0"/>
          <a:chOff x="0" y="0"/>
          <a:chExt cx="0" cy="0"/>
        </a:xfrm>
      </p:grpSpPr>
      <p:pic>
        <p:nvPicPr>
          <p:cNvPr id="18" name="图片 17" descr="邀请函 烫银-03.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61822"/>
          <a:stretch/>
        </p:blipFill>
        <p:spPr>
          <a:xfrm>
            <a:off x="611560" y="3435846"/>
            <a:ext cx="8048463" cy="1728192"/>
          </a:xfrm>
          <a:prstGeom prst="rect">
            <a:avLst/>
          </a:prstGeom>
        </p:spPr>
      </p:pic>
      <p:pic>
        <p:nvPicPr>
          <p:cNvPr id="19" name="图片 18" descr="邀请函 烫银-03.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38018" b="47593"/>
          <a:stretch/>
        </p:blipFill>
        <p:spPr>
          <a:xfrm>
            <a:off x="0" y="1779663"/>
            <a:ext cx="9144000" cy="740047"/>
          </a:xfrm>
          <a:prstGeom prst="rect">
            <a:avLst/>
          </a:prstGeom>
        </p:spPr>
      </p:pic>
    </p:spTree>
    <p:extLst>
      <p:ext uri="{BB962C8B-B14F-4D97-AF65-F5344CB8AC3E}">
        <p14:creationId xmlns:p14="http://schemas.microsoft.com/office/powerpoint/2010/main" val="3831844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5180" y="4612150"/>
            <a:ext cx="2872981" cy="197870"/>
          </a:xfrm>
          <a:custGeom>
            <a:avLst/>
            <a:gdLst>
              <a:gd name="T0" fmla="*/ 0 w 1100"/>
              <a:gd name="T1" fmla="*/ 0 h 76"/>
              <a:gd name="T2" fmla="*/ 1092 w 1100"/>
              <a:gd name="T3" fmla="*/ 0 h 76"/>
              <a:gd name="T4" fmla="*/ 1095 w 1100"/>
              <a:gd name="T5" fmla="*/ 7 h 76"/>
              <a:gd name="T6" fmla="*/ 1024 w 1100"/>
              <a:gd name="T7" fmla="*/ 69 h 76"/>
              <a:gd name="T8" fmla="*/ 1004 w 1100"/>
              <a:gd name="T9" fmla="*/ 76 h 76"/>
              <a:gd name="T10" fmla="*/ 0 w 1100"/>
              <a:gd name="T11" fmla="*/ 76 h 76"/>
              <a:gd name="T12" fmla="*/ 0 w 1100"/>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100" h="76">
                <a:moveTo>
                  <a:pt x="0" y="0"/>
                </a:moveTo>
                <a:cubicBezTo>
                  <a:pt x="1092" y="0"/>
                  <a:pt x="1092" y="0"/>
                  <a:pt x="1092" y="0"/>
                </a:cubicBezTo>
                <a:cubicBezTo>
                  <a:pt x="1098" y="0"/>
                  <a:pt x="1100" y="3"/>
                  <a:pt x="1095" y="7"/>
                </a:cubicBezTo>
                <a:cubicBezTo>
                  <a:pt x="1024" y="69"/>
                  <a:pt x="1024" y="69"/>
                  <a:pt x="1024" y="69"/>
                </a:cubicBezTo>
                <a:cubicBezTo>
                  <a:pt x="1019" y="73"/>
                  <a:pt x="1010" y="76"/>
                  <a:pt x="1004" y="76"/>
                </a:cubicBezTo>
                <a:cubicBezTo>
                  <a:pt x="0" y="76"/>
                  <a:pt x="0" y="76"/>
                  <a:pt x="0" y="76"/>
                </a:cubicBezTo>
                <a:lnTo>
                  <a:pt x="0" y="0"/>
                </a:lnTo>
                <a:close/>
              </a:path>
            </a:pathLst>
          </a:custGeom>
          <a:solidFill>
            <a:srgbClr val="D3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 name="标题占位符 1"/>
          <p:cNvSpPr>
            <a:spLocks noGrp="1"/>
          </p:cNvSpPr>
          <p:nvPr>
            <p:ph type="title"/>
          </p:nvPr>
        </p:nvSpPr>
        <p:spPr>
          <a:xfrm>
            <a:off x="395536" y="264034"/>
            <a:ext cx="6795136" cy="430451"/>
          </a:xfrm>
          <a:prstGeom prst="rect">
            <a:avLst/>
          </a:prstGeom>
        </p:spPr>
        <p:txBody>
          <a:bodyPr vert="horz" lIns="91440" tIns="45720" rIns="91440" bIns="45720" rtlCol="0" anchor="t" anchorCtr="0">
            <a:normAutofit/>
          </a:bodyPr>
          <a:lstStyle/>
          <a:p>
            <a:r>
              <a:rPr lang="zh-CN" altLang="en-US" dirty="0"/>
              <a:t>单击此处编辑母版标题样式</a:t>
            </a:r>
          </a:p>
        </p:txBody>
      </p:sp>
      <p:sp>
        <p:nvSpPr>
          <p:cNvPr id="3" name="文本占位符 2"/>
          <p:cNvSpPr>
            <a:spLocks noGrp="1"/>
          </p:cNvSpPr>
          <p:nvPr>
            <p:ph type="body" idx="1"/>
          </p:nvPr>
        </p:nvSpPr>
        <p:spPr>
          <a:xfrm>
            <a:off x="395537" y="699543"/>
            <a:ext cx="8352929" cy="389508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8" name="组合 7"/>
          <p:cNvGrpSpPr/>
          <p:nvPr/>
        </p:nvGrpSpPr>
        <p:grpSpPr>
          <a:xfrm>
            <a:off x="7252338" y="261892"/>
            <a:ext cx="1909987" cy="432593"/>
            <a:chOff x="6766560" y="339502"/>
            <a:chExt cx="2397125" cy="542925"/>
          </a:xfrm>
        </p:grpSpPr>
        <p:sp>
          <p:nvSpPr>
            <p:cNvPr id="9" name="Freeform 11"/>
            <p:cNvSpPr>
              <a:spLocks/>
            </p:cNvSpPr>
            <p:nvPr/>
          </p:nvSpPr>
          <p:spPr bwMode="auto">
            <a:xfrm>
              <a:off x="6766560" y="339502"/>
              <a:ext cx="2397125" cy="542925"/>
            </a:xfrm>
            <a:custGeom>
              <a:avLst/>
              <a:gdLst>
                <a:gd name="T0" fmla="*/ 639 w 639"/>
                <a:gd name="T1" fmla="*/ 0 h 145"/>
                <a:gd name="T2" fmla="*/ 139 w 639"/>
                <a:gd name="T3" fmla="*/ 0 h 145"/>
                <a:gd name="T4" fmla="*/ 120 w 639"/>
                <a:gd name="T5" fmla="*/ 9 h 145"/>
                <a:gd name="T6" fmla="*/ 4 w 639"/>
                <a:gd name="T7" fmla="*/ 137 h 145"/>
                <a:gd name="T8" fmla="*/ 8 w 639"/>
                <a:gd name="T9" fmla="*/ 145 h 145"/>
                <a:gd name="T10" fmla="*/ 639 w 639"/>
                <a:gd name="T11" fmla="*/ 145 h 145"/>
                <a:gd name="T12" fmla="*/ 639 w 639"/>
                <a:gd name="T13" fmla="*/ 0 h 145"/>
              </a:gdLst>
              <a:ahLst/>
              <a:cxnLst>
                <a:cxn ang="0">
                  <a:pos x="T0" y="T1"/>
                </a:cxn>
                <a:cxn ang="0">
                  <a:pos x="T2" y="T3"/>
                </a:cxn>
                <a:cxn ang="0">
                  <a:pos x="T4" y="T5"/>
                </a:cxn>
                <a:cxn ang="0">
                  <a:pos x="T6" y="T7"/>
                </a:cxn>
                <a:cxn ang="0">
                  <a:pos x="T8" y="T9"/>
                </a:cxn>
                <a:cxn ang="0">
                  <a:pos x="T10" y="T11"/>
                </a:cxn>
                <a:cxn ang="0">
                  <a:pos x="T12" y="T13"/>
                </a:cxn>
              </a:cxnLst>
              <a:rect l="0" t="0" r="r" b="b"/>
              <a:pathLst>
                <a:path w="639" h="145">
                  <a:moveTo>
                    <a:pt x="639" y="0"/>
                  </a:moveTo>
                  <a:cubicBezTo>
                    <a:pt x="139" y="0"/>
                    <a:pt x="139" y="0"/>
                    <a:pt x="139" y="0"/>
                  </a:cubicBezTo>
                  <a:cubicBezTo>
                    <a:pt x="132" y="0"/>
                    <a:pt x="124" y="4"/>
                    <a:pt x="120" y="9"/>
                  </a:cubicBezTo>
                  <a:cubicBezTo>
                    <a:pt x="4" y="137"/>
                    <a:pt x="4" y="137"/>
                    <a:pt x="4" y="137"/>
                  </a:cubicBezTo>
                  <a:cubicBezTo>
                    <a:pt x="0" y="141"/>
                    <a:pt x="2" y="145"/>
                    <a:pt x="8" y="145"/>
                  </a:cubicBezTo>
                  <a:cubicBezTo>
                    <a:pt x="639" y="145"/>
                    <a:pt x="639" y="145"/>
                    <a:pt x="639" y="145"/>
                  </a:cubicBezTo>
                  <a:lnTo>
                    <a:pt x="639" y="0"/>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0" name="组合 9"/>
            <p:cNvGrpSpPr/>
            <p:nvPr/>
          </p:nvGrpSpPr>
          <p:grpSpPr>
            <a:xfrm>
              <a:off x="7524328" y="449832"/>
              <a:ext cx="1082676" cy="322263"/>
              <a:chOff x="8964488" y="1610692"/>
              <a:chExt cx="1082676" cy="322263"/>
            </a:xfrm>
          </p:grpSpPr>
          <p:sp>
            <p:nvSpPr>
              <p:cNvPr id="11" name="Freeform 16"/>
              <p:cNvSpPr>
                <a:spLocks/>
              </p:cNvSpPr>
              <p:nvPr/>
            </p:nvSpPr>
            <p:spPr bwMode="auto">
              <a:xfrm>
                <a:off x="8964488" y="1610692"/>
                <a:ext cx="460375" cy="319087"/>
              </a:xfrm>
              <a:custGeom>
                <a:avLst/>
                <a:gdLst>
                  <a:gd name="T0" fmla="*/ 245 w 290"/>
                  <a:gd name="T1" fmla="*/ 132 h 201"/>
                  <a:gd name="T2" fmla="*/ 250 w 290"/>
                  <a:gd name="T3" fmla="*/ 123 h 201"/>
                  <a:gd name="T4" fmla="*/ 290 w 290"/>
                  <a:gd name="T5" fmla="*/ 3 h 201"/>
                  <a:gd name="T6" fmla="*/ 227 w 290"/>
                  <a:gd name="T7" fmla="*/ 59 h 201"/>
                  <a:gd name="T8" fmla="*/ 222 w 290"/>
                  <a:gd name="T9" fmla="*/ 45 h 201"/>
                  <a:gd name="T10" fmla="*/ 219 w 290"/>
                  <a:gd name="T11" fmla="*/ 36 h 201"/>
                  <a:gd name="T12" fmla="*/ 210 w 290"/>
                  <a:gd name="T13" fmla="*/ 24 h 201"/>
                  <a:gd name="T14" fmla="*/ 189 w 290"/>
                  <a:gd name="T15" fmla="*/ 7 h 201"/>
                  <a:gd name="T16" fmla="*/ 160 w 290"/>
                  <a:gd name="T17" fmla="*/ 0 h 201"/>
                  <a:gd name="T18" fmla="*/ 130 w 290"/>
                  <a:gd name="T19" fmla="*/ 0 h 201"/>
                  <a:gd name="T20" fmla="*/ 97 w 290"/>
                  <a:gd name="T21" fmla="*/ 10 h 201"/>
                  <a:gd name="T22" fmla="*/ 64 w 290"/>
                  <a:gd name="T23" fmla="*/ 26 h 201"/>
                  <a:gd name="T24" fmla="*/ 35 w 290"/>
                  <a:gd name="T25" fmla="*/ 50 h 201"/>
                  <a:gd name="T26" fmla="*/ 14 w 290"/>
                  <a:gd name="T27" fmla="*/ 78 h 201"/>
                  <a:gd name="T28" fmla="*/ 2 w 290"/>
                  <a:gd name="T29" fmla="*/ 106 h 201"/>
                  <a:gd name="T30" fmla="*/ 0 w 290"/>
                  <a:gd name="T31" fmla="*/ 135 h 201"/>
                  <a:gd name="T32" fmla="*/ 7 w 290"/>
                  <a:gd name="T33" fmla="*/ 161 h 201"/>
                  <a:gd name="T34" fmla="*/ 23 w 290"/>
                  <a:gd name="T35" fmla="*/ 182 h 201"/>
                  <a:gd name="T36" fmla="*/ 47 w 290"/>
                  <a:gd name="T37" fmla="*/ 196 h 201"/>
                  <a:gd name="T38" fmla="*/ 73 w 290"/>
                  <a:gd name="T39" fmla="*/ 201 h 201"/>
                  <a:gd name="T40" fmla="*/ 104 w 290"/>
                  <a:gd name="T41" fmla="*/ 201 h 201"/>
                  <a:gd name="T42" fmla="*/ 137 w 290"/>
                  <a:gd name="T43" fmla="*/ 191 h 201"/>
                  <a:gd name="T44" fmla="*/ 151 w 290"/>
                  <a:gd name="T45" fmla="*/ 175 h 201"/>
                  <a:gd name="T46" fmla="*/ 125 w 290"/>
                  <a:gd name="T47" fmla="*/ 184 h 201"/>
                  <a:gd name="T48" fmla="*/ 99 w 290"/>
                  <a:gd name="T49" fmla="*/ 189 h 201"/>
                  <a:gd name="T50" fmla="*/ 75 w 290"/>
                  <a:gd name="T51" fmla="*/ 184 h 201"/>
                  <a:gd name="T52" fmla="*/ 54 w 290"/>
                  <a:gd name="T53" fmla="*/ 177 h 201"/>
                  <a:gd name="T54" fmla="*/ 38 w 290"/>
                  <a:gd name="T55" fmla="*/ 163 h 201"/>
                  <a:gd name="T56" fmla="*/ 26 w 290"/>
                  <a:gd name="T57" fmla="*/ 142 h 201"/>
                  <a:gd name="T58" fmla="*/ 26 w 290"/>
                  <a:gd name="T59" fmla="*/ 116 h 201"/>
                  <a:gd name="T60" fmla="*/ 31 w 290"/>
                  <a:gd name="T61" fmla="*/ 92 h 201"/>
                  <a:gd name="T62" fmla="*/ 45 w 290"/>
                  <a:gd name="T63" fmla="*/ 66 h 201"/>
                  <a:gd name="T64" fmla="*/ 66 w 290"/>
                  <a:gd name="T65" fmla="*/ 45 h 201"/>
                  <a:gd name="T66" fmla="*/ 92 w 290"/>
                  <a:gd name="T67" fmla="*/ 26 h 201"/>
                  <a:gd name="T68" fmla="*/ 120 w 290"/>
                  <a:gd name="T69" fmla="*/ 14 h 201"/>
                  <a:gd name="T70" fmla="*/ 149 w 290"/>
                  <a:gd name="T71" fmla="*/ 12 h 201"/>
                  <a:gd name="T72" fmla="*/ 175 w 290"/>
                  <a:gd name="T73" fmla="*/ 14 h 201"/>
                  <a:gd name="T74" fmla="*/ 196 w 290"/>
                  <a:gd name="T75" fmla="*/ 26 h 201"/>
                  <a:gd name="T76" fmla="*/ 212 w 290"/>
                  <a:gd name="T77" fmla="*/ 43 h 201"/>
                  <a:gd name="T78" fmla="*/ 217 w 290"/>
                  <a:gd name="T79" fmla="*/ 52 h 201"/>
                  <a:gd name="T80" fmla="*/ 219 w 290"/>
                  <a:gd name="T81" fmla="*/ 62 h 201"/>
                  <a:gd name="T82" fmla="*/ 222 w 290"/>
                  <a:gd name="T83" fmla="*/ 71 h 201"/>
                  <a:gd name="T84" fmla="*/ 222 w 290"/>
                  <a:gd name="T85" fmla="*/ 83 h 201"/>
                  <a:gd name="T86" fmla="*/ 219 w 290"/>
                  <a:gd name="T87" fmla="*/ 95 h 201"/>
                  <a:gd name="T88" fmla="*/ 217 w 290"/>
                  <a:gd name="T89" fmla="*/ 106 h 201"/>
                  <a:gd name="T90" fmla="*/ 212 w 290"/>
                  <a:gd name="T91" fmla="*/ 118 h 201"/>
                  <a:gd name="T92" fmla="*/ 205 w 290"/>
                  <a:gd name="T93" fmla="*/ 128 h 201"/>
                  <a:gd name="T94" fmla="*/ 198 w 290"/>
                  <a:gd name="T95" fmla="*/ 139 h 201"/>
                  <a:gd name="T96" fmla="*/ 189 w 290"/>
                  <a:gd name="T97" fmla="*/ 149 h 201"/>
                  <a:gd name="T98" fmla="*/ 186 w 290"/>
                  <a:gd name="T99" fmla="*/ 154 h 201"/>
                  <a:gd name="T100" fmla="*/ 191 w 290"/>
                  <a:gd name="T101" fmla="*/ 154 h 201"/>
                  <a:gd name="T102" fmla="*/ 196 w 290"/>
                  <a:gd name="T103" fmla="*/ 154 h 201"/>
                  <a:gd name="T104" fmla="*/ 203 w 290"/>
                  <a:gd name="T105" fmla="*/ 154 h 201"/>
                  <a:gd name="T106" fmla="*/ 205 w 290"/>
                  <a:gd name="T107" fmla="*/ 154 h 201"/>
                  <a:gd name="T108" fmla="*/ 205 w 290"/>
                  <a:gd name="T109" fmla="*/ 154 h 201"/>
                  <a:gd name="T110" fmla="*/ 208 w 290"/>
                  <a:gd name="T111" fmla="*/ 154 h 201"/>
                  <a:gd name="T112" fmla="*/ 215 w 290"/>
                  <a:gd name="T113" fmla="*/ 151 h 201"/>
                  <a:gd name="T114" fmla="*/ 227 w 290"/>
                  <a:gd name="T115" fmla="*/ 146 h 201"/>
                  <a:gd name="T116" fmla="*/ 236 w 290"/>
                  <a:gd name="T117" fmla="*/ 14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 h="201">
                    <a:moveTo>
                      <a:pt x="238" y="139"/>
                    </a:moveTo>
                    <a:lnTo>
                      <a:pt x="238" y="139"/>
                    </a:lnTo>
                    <a:lnTo>
                      <a:pt x="241" y="137"/>
                    </a:lnTo>
                    <a:lnTo>
                      <a:pt x="241" y="135"/>
                    </a:lnTo>
                    <a:lnTo>
                      <a:pt x="243" y="135"/>
                    </a:lnTo>
                    <a:lnTo>
                      <a:pt x="245" y="132"/>
                    </a:lnTo>
                    <a:lnTo>
                      <a:pt x="245" y="130"/>
                    </a:lnTo>
                    <a:lnTo>
                      <a:pt x="248" y="130"/>
                    </a:lnTo>
                    <a:lnTo>
                      <a:pt x="248" y="128"/>
                    </a:lnTo>
                    <a:lnTo>
                      <a:pt x="250" y="125"/>
                    </a:lnTo>
                    <a:lnTo>
                      <a:pt x="250" y="125"/>
                    </a:lnTo>
                    <a:lnTo>
                      <a:pt x="250" y="123"/>
                    </a:lnTo>
                    <a:lnTo>
                      <a:pt x="253" y="121"/>
                    </a:lnTo>
                    <a:lnTo>
                      <a:pt x="253" y="118"/>
                    </a:lnTo>
                    <a:lnTo>
                      <a:pt x="253" y="118"/>
                    </a:lnTo>
                    <a:lnTo>
                      <a:pt x="255" y="116"/>
                    </a:lnTo>
                    <a:lnTo>
                      <a:pt x="255" y="113"/>
                    </a:lnTo>
                    <a:lnTo>
                      <a:pt x="290" y="3"/>
                    </a:lnTo>
                    <a:lnTo>
                      <a:pt x="248" y="3"/>
                    </a:lnTo>
                    <a:lnTo>
                      <a:pt x="227" y="69"/>
                    </a:lnTo>
                    <a:lnTo>
                      <a:pt x="227" y="66"/>
                    </a:lnTo>
                    <a:lnTo>
                      <a:pt x="227" y="64"/>
                    </a:lnTo>
                    <a:lnTo>
                      <a:pt x="227" y="62"/>
                    </a:lnTo>
                    <a:lnTo>
                      <a:pt x="227" y="59"/>
                    </a:lnTo>
                    <a:lnTo>
                      <a:pt x="227" y="57"/>
                    </a:lnTo>
                    <a:lnTo>
                      <a:pt x="227" y="55"/>
                    </a:lnTo>
                    <a:lnTo>
                      <a:pt x="224" y="52"/>
                    </a:lnTo>
                    <a:lnTo>
                      <a:pt x="224" y="50"/>
                    </a:lnTo>
                    <a:lnTo>
                      <a:pt x="224" y="47"/>
                    </a:lnTo>
                    <a:lnTo>
                      <a:pt x="222" y="45"/>
                    </a:lnTo>
                    <a:lnTo>
                      <a:pt x="222" y="43"/>
                    </a:lnTo>
                    <a:lnTo>
                      <a:pt x="222" y="40"/>
                    </a:lnTo>
                    <a:lnTo>
                      <a:pt x="219" y="40"/>
                    </a:lnTo>
                    <a:lnTo>
                      <a:pt x="219" y="38"/>
                    </a:lnTo>
                    <a:lnTo>
                      <a:pt x="219" y="38"/>
                    </a:lnTo>
                    <a:lnTo>
                      <a:pt x="219" y="36"/>
                    </a:lnTo>
                    <a:lnTo>
                      <a:pt x="217" y="36"/>
                    </a:lnTo>
                    <a:lnTo>
                      <a:pt x="217" y="33"/>
                    </a:lnTo>
                    <a:lnTo>
                      <a:pt x="217" y="33"/>
                    </a:lnTo>
                    <a:lnTo>
                      <a:pt x="215" y="31"/>
                    </a:lnTo>
                    <a:lnTo>
                      <a:pt x="212" y="29"/>
                    </a:lnTo>
                    <a:lnTo>
                      <a:pt x="210" y="24"/>
                    </a:lnTo>
                    <a:lnTo>
                      <a:pt x="208" y="22"/>
                    </a:lnTo>
                    <a:lnTo>
                      <a:pt x="203" y="19"/>
                    </a:lnTo>
                    <a:lnTo>
                      <a:pt x="201" y="14"/>
                    </a:lnTo>
                    <a:lnTo>
                      <a:pt x="196" y="12"/>
                    </a:lnTo>
                    <a:lnTo>
                      <a:pt x="191" y="10"/>
                    </a:lnTo>
                    <a:lnTo>
                      <a:pt x="189" y="7"/>
                    </a:lnTo>
                    <a:lnTo>
                      <a:pt x="184" y="7"/>
                    </a:lnTo>
                    <a:lnTo>
                      <a:pt x="179" y="5"/>
                    </a:lnTo>
                    <a:lnTo>
                      <a:pt x="175" y="3"/>
                    </a:lnTo>
                    <a:lnTo>
                      <a:pt x="170" y="3"/>
                    </a:lnTo>
                    <a:lnTo>
                      <a:pt x="165" y="0"/>
                    </a:lnTo>
                    <a:lnTo>
                      <a:pt x="160" y="0"/>
                    </a:lnTo>
                    <a:lnTo>
                      <a:pt x="156" y="0"/>
                    </a:lnTo>
                    <a:lnTo>
                      <a:pt x="151" y="0"/>
                    </a:lnTo>
                    <a:lnTo>
                      <a:pt x="144" y="0"/>
                    </a:lnTo>
                    <a:lnTo>
                      <a:pt x="139" y="0"/>
                    </a:lnTo>
                    <a:lnTo>
                      <a:pt x="134" y="0"/>
                    </a:lnTo>
                    <a:lnTo>
                      <a:pt x="130" y="0"/>
                    </a:lnTo>
                    <a:lnTo>
                      <a:pt x="123" y="0"/>
                    </a:lnTo>
                    <a:lnTo>
                      <a:pt x="118" y="3"/>
                    </a:lnTo>
                    <a:lnTo>
                      <a:pt x="113" y="3"/>
                    </a:lnTo>
                    <a:lnTo>
                      <a:pt x="106" y="5"/>
                    </a:lnTo>
                    <a:lnTo>
                      <a:pt x="101" y="7"/>
                    </a:lnTo>
                    <a:lnTo>
                      <a:pt x="97" y="10"/>
                    </a:lnTo>
                    <a:lnTo>
                      <a:pt x="90" y="12"/>
                    </a:lnTo>
                    <a:lnTo>
                      <a:pt x="85" y="14"/>
                    </a:lnTo>
                    <a:lnTo>
                      <a:pt x="80" y="17"/>
                    </a:lnTo>
                    <a:lnTo>
                      <a:pt x="73" y="19"/>
                    </a:lnTo>
                    <a:lnTo>
                      <a:pt x="68" y="22"/>
                    </a:lnTo>
                    <a:lnTo>
                      <a:pt x="64" y="26"/>
                    </a:lnTo>
                    <a:lnTo>
                      <a:pt x="59" y="29"/>
                    </a:lnTo>
                    <a:lnTo>
                      <a:pt x="54" y="33"/>
                    </a:lnTo>
                    <a:lnTo>
                      <a:pt x="49" y="38"/>
                    </a:lnTo>
                    <a:lnTo>
                      <a:pt x="45" y="40"/>
                    </a:lnTo>
                    <a:lnTo>
                      <a:pt x="40" y="45"/>
                    </a:lnTo>
                    <a:lnTo>
                      <a:pt x="35" y="50"/>
                    </a:lnTo>
                    <a:lnTo>
                      <a:pt x="31" y="55"/>
                    </a:lnTo>
                    <a:lnTo>
                      <a:pt x="28" y="59"/>
                    </a:lnTo>
                    <a:lnTo>
                      <a:pt x="23" y="64"/>
                    </a:lnTo>
                    <a:lnTo>
                      <a:pt x="21" y="69"/>
                    </a:lnTo>
                    <a:lnTo>
                      <a:pt x="19" y="73"/>
                    </a:lnTo>
                    <a:lnTo>
                      <a:pt x="14" y="78"/>
                    </a:lnTo>
                    <a:lnTo>
                      <a:pt x="12" y="83"/>
                    </a:lnTo>
                    <a:lnTo>
                      <a:pt x="9" y="88"/>
                    </a:lnTo>
                    <a:lnTo>
                      <a:pt x="7" y="92"/>
                    </a:lnTo>
                    <a:lnTo>
                      <a:pt x="7" y="97"/>
                    </a:lnTo>
                    <a:lnTo>
                      <a:pt x="5" y="102"/>
                    </a:lnTo>
                    <a:lnTo>
                      <a:pt x="2" y="106"/>
                    </a:lnTo>
                    <a:lnTo>
                      <a:pt x="2" y="111"/>
                    </a:lnTo>
                    <a:lnTo>
                      <a:pt x="0" y="116"/>
                    </a:lnTo>
                    <a:lnTo>
                      <a:pt x="0" y="121"/>
                    </a:lnTo>
                    <a:lnTo>
                      <a:pt x="0" y="125"/>
                    </a:lnTo>
                    <a:lnTo>
                      <a:pt x="0" y="130"/>
                    </a:lnTo>
                    <a:lnTo>
                      <a:pt x="0" y="135"/>
                    </a:lnTo>
                    <a:lnTo>
                      <a:pt x="0" y="139"/>
                    </a:lnTo>
                    <a:lnTo>
                      <a:pt x="2" y="144"/>
                    </a:lnTo>
                    <a:lnTo>
                      <a:pt x="2" y="149"/>
                    </a:lnTo>
                    <a:lnTo>
                      <a:pt x="5" y="154"/>
                    </a:lnTo>
                    <a:lnTo>
                      <a:pt x="5" y="156"/>
                    </a:lnTo>
                    <a:lnTo>
                      <a:pt x="7" y="161"/>
                    </a:lnTo>
                    <a:lnTo>
                      <a:pt x="9" y="165"/>
                    </a:lnTo>
                    <a:lnTo>
                      <a:pt x="12" y="170"/>
                    </a:lnTo>
                    <a:lnTo>
                      <a:pt x="14" y="172"/>
                    </a:lnTo>
                    <a:lnTo>
                      <a:pt x="16" y="175"/>
                    </a:lnTo>
                    <a:lnTo>
                      <a:pt x="21" y="179"/>
                    </a:lnTo>
                    <a:lnTo>
                      <a:pt x="23" y="182"/>
                    </a:lnTo>
                    <a:lnTo>
                      <a:pt x="26" y="184"/>
                    </a:lnTo>
                    <a:lnTo>
                      <a:pt x="31" y="187"/>
                    </a:lnTo>
                    <a:lnTo>
                      <a:pt x="33" y="189"/>
                    </a:lnTo>
                    <a:lnTo>
                      <a:pt x="38" y="191"/>
                    </a:lnTo>
                    <a:lnTo>
                      <a:pt x="42" y="194"/>
                    </a:lnTo>
                    <a:lnTo>
                      <a:pt x="47" y="196"/>
                    </a:lnTo>
                    <a:lnTo>
                      <a:pt x="49" y="196"/>
                    </a:lnTo>
                    <a:lnTo>
                      <a:pt x="54" y="198"/>
                    </a:lnTo>
                    <a:lnTo>
                      <a:pt x="59" y="198"/>
                    </a:lnTo>
                    <a:lnTo>
                      <a:pt x="64" y="201"/>
                    </a:lnTo>
                    <a:lnTo>
                      <a:pt x="68" y="201"/>
                    </a:lnTo>
                    <a:lnTo>
                      <a:pt x="73" y="201"/>
                    </a:lnTo>
                    <a:lnTo>
                      <a:pt x="78" y="201"/>
                    </a:lnTo>
                    <a:lnTo>
                      <a:pt x="83" y="201"/>
                    </a:lnTo>
                    <a:lnTo>
                      <a:pt x="90" y="201"/>
                    </a:lnTo>
                    <a:lnTo>
                      <a:pt x="94" y="201"/>
                    </a:lnTo>
                    <a:lnTo>
                      <a:pt x="99" y="201"/>
                    </a:lnTo>
                    <a:lnTo>
                      <a:pt x="104" y="201"/>
                    </a:lnTo>
                    <a:lnTo>
                      <a:pt x="108" y="198"/>
                    </a:lnTo>
                    <a:lnTo>
                      <a:pt x="116" y="198"/>
                    </a:lnTo>
                    <a:lnTo>
                      <a:pt x="120" y="196"/>
                    </a:lnTo>
                    <a:lnTo>
                      <a:pt x="125" y="194"/>
                    </a:lnTo>
                    <a:lnTo>
                      <a:pt x="130" y="194"/>
                    </a:lnTo>
                    <a:lnTo>
                      <a:pt x="137" y="191"/>
                    </a:lnTo>
                    <a:lnTo>
                      <a:pt x="142" y="189"/>
                    </a:lnTo>
                    <a:lnTo>
                      <a:pt x="146" y="187"/>
                    </a:lnTo>
                    <a:lnTo>
                      <a:pt x="151" y="182"/>
                    </a:lnTo>
                    <a:lnTo>
                      <a:pt x="156" y="179"/>
                    </a:lnTo>
                    <a:lnTo>
                      <a:pt x="156" y="172"/>
                    </a:lnTo>
                    <a:lnTo>
                      <a:pt x="151" y="175"/>
                    </a:lnTo>
                    <a:lnTo>
                      <a:pt x="149" y="177"/>
                    </a:lnTo>
                    <a:lnTo>
                      <a:pt x="144" y="177"/>
                    </a:lnTo>
                    <a:lnTo>
                      <a:pt x="139" y="179"/>
                    </a:lnTo>
                    <a:lnTo>
                      <a:pt x="134" y="182"/>
                    </a:lnTo>
                    <a:lnTo>
                      <a:pt x="130" y="182"/>
                    </a:lnTo>
                    <a:lnTo>
                      <a:pt x="125" y="184"/>
                    </a:lnTo>
                    <a:lnTo>
                      <a:pt x="120" y="184"/>
                    </a:lnTo>
                    <a:lnTo>
                      <a:pt x="118" y="187"/>
                    </a:lnTo>
                    <a:lnTo>
                      <a:pt x="113" y="187"/>
                    </a:lnTo>
                    <a:lnTo>
                      <a:pt x="108" y="187"/>
                    </a:lnTo>
                    <a:lnTo>
                      <a:pt x="104" y="187"/>
                    </a:lnTo>
                    <a:lnTo>
                      <a:pt x="99" y="189"/>
                    </a:lnTo>
                    <a:lnTo>
                      <a:pt x="94" y="189"/>
                    </a:lnTo>
                    <a:lnTo>
                      <a:pt x="92" y="187"/>
                    </a:lnTo>
                    <a:lnTo>
                      <a:pt x="87" y="187"/>
                    </a:lnTo>
                    <a:lnTo>
                      <a:pt x="83" y="187"/>
                    </a:lnTo>
                    <a:lnTo>
                      <a:pt x="80" y="187"/>
                    </a:lnTo>
                    <a:lnTo>
                      <a:pt x="75" y="184"/>
                    </a:lnTo>
                    <a:lnTo>
                      <a:pt x="71" y="184"/>
                    </a:lnTo>
                    <a:lnTo>
                      <a:pt x="68" y="184"/>
                    </a:lnTo>
                    <a:lnTo>
                      <a:pt x="64" y="182"/>
                    </a:lnTo>
                    <a:lnTo>
                      <a:pt x="61" y="179"/>
                    </a:lnTo>
                    <a:lnTo>
                      <a:pt x="57" y="179"/>
                    </a:lnTo>
                    <a:lnTo>
                      <a:pt x="54" y="177"/>
                    </a:lnTo>
                    <a:lnTo>
                      <a:pt x="52" y="175"/>
                    </a:lnTo>
                    <a:lnTo>
                      <a:pt x="47" y="172"/>
                    </a:lnTo>
                    <a:lnTo>
                      <a:pt x="45" y="170"/>
                    </a:lnTo>
                    <a:lnTo>
                      <a:pt x="42" y="168"/>
                    </a:lnTo>
                    <a:lnTo>
                      <a:pt x="40" y="165"/>
                    </a:lnTo>
                    <a:lnTo>
                      <a:pt x="38" y="163"/>
                    </a:lnTo>
                    <a:lnTo>
                      <a:pt x="35" y="158"/>
                    </a:lnTo>
                    <a:lnTo>
                      <a:pt x="33" y="156"/>
                    </a:lnTo>
                    <a:lnTo>
                      <a:pt x="31" y="151"/>
                    </a:lnTo>
                    <a:lnTo>
                      <a:pt x="28" y="149"/>
                    </a:lnTo>
                    <a:lnTo>
                      <a:pt x="28" y="144"/>
                    </a:lnTo>
                    <a:lnTo>
                      <a:pt x="26" y="142"/>
                    </a:lnTo>
                    <a:lnTo>
                      <a:pt x="26" y="137"/>
                    </a:lnTo>
                    <a:lnTo>
                      <a:pt x="26" y="132"/>
                    </a:lnTo>
                    <a:lnTo>
                      <a:pt x="23" y="128"/>
                    </a:lnTo>
                    <a:lnTo>
                      <a:pt x="23" y="125"/>
                    </a:lnTo>
                    <a:lnTo>
                      <a:pt x="23" y="121"/>
                    </a:lnTo>
                    <a:lnTo>
                      <a:pt x="26" y="116"/>
                    </a:lnTo>
                    <a:lnTo>
                      <a:pt x="26" y="111"/>
                    </a:lnTo>
                    <a:lnTo>
                      <a:pt x="26" y="109"/>
                    </a:lnTo>
                    <a:lnTo>
                      <a:pt x="26" y="104"/>
                    </a:lnTo>
                    <a:lnTo>
                      <a:pt x="28" y="99"/>
                    </a:lnTo>
                    <a:lnTo>
                      <a:pt x="28" y="95"/>
                    </a:lnTo>
                    <a:lnTo>
                      <a:pt x="31" y="92"/>
                    </a:lnTo>
                    <a:lnTo>
                      <a:pt x="33" y="88"/>
                    </a:lnTo>
                    <a:lnTo>
                      <a:pt x="35" y="83"/>
                    </a:lnTo>
                    <a:lnTo>
                      <a:pt x="38" y="78"/>
                    </a:lnTo>
                    <a:lnTo>
                      <a:pt x="40" y="73"/>
                    </a:lnTo>
                    <a:lnTo>
                      <a:pt x="42" y="71"/>
                    </a:lnTo>
                    <a:lnTo>
                      <a:pt x="45" y="66"/>
                    </a:lnTo>
                    <a:lnTo>
                      <a:pt x="47" y="62"/>
                    </a:lnTo>
                    <a:lnTo>
                      <a:pt x="52" y="59"/>
                    </a:lnTo>
                    <a:lnTo>
                      <a:pt x="54" y="55"/>
                    </a:lnTo>
                    <a:lnTo>
                      <a:pt x="59" y="52"/>
                    </a:lnTo>
                    <a:lnTo>
                      <a:pt x="61" y="47"/>
                    </a:lnTo>
                    <a:lnTo>
                      <a:pt x="66" y="45"/>
                    </a:lnTo>
                    <a:lnTo>
                      <a:pt x="71" y="40"/>
                    </a:lnTo>
                    <a:lnTo>
                      <a:pt x="73" y="38"/>
                    </a:lnTo>
                    <a:lnTo>
                      <a:pt x="78" y="36"/>
                    </a:lnTo>
                    <a:lnTo>
                      <a:pt x="83" y="31"/>
                    </a:lnTo>
                    <a:lnTo>
                      <a:pt x="87" y="29"/>
                    </a:lnTo>
                    <a:lnTo>
                      <a:pt x="92" y="26"/>
                    </a:lnTo>
                    <a:lnTo>
                      <a:pt x="97" y="24"/>
                    </a:lnTo>
                    <a:lnTo>
                      <a:pt x="101" y="22"/>
                    </a:lnTo>
                    <a:lnTo>
                      <a:pt x="106" y="19"/>
                    </a:lnTo>
                    <a:lnTo>
                      <a:pt x="111" y="19"/>
                    </a:lnTo>
                    <a:lnTo>
                      <a:pt x="116" y="17"/>
                    </a:lnTo>
                    <a:lnTo>
                      <a:pt x="120" y="14"/>
                    </a:lnTo>
                    <a:lnTo>
                      <a:pt x="125" y="14"/>
                    </a:lnTo>
                    <a:lnTo>
                      <a:pt x="130" y="14"/>
                    </a:lnTo>
                    <a:lnTo>
                      <a:pt x="134" y="12"/>
                    </a:lnTo>
                    <a:lnTo>
                      <a:pt x="139" y="12"/>
                    </a:lnTo>
                    <a:lnTo>
                      <a:pt x="144" y="12"/>
                    </a:lnTo>
                    <a:lnTo>
                      <a:pt x="149" y="12"/>
                    </a:lnTo>
                    <a:lnTo>
                      <a:pt x="153" y="12"/>
                    </a:lnTo>
                    <a:lnTo>
                      <a:pt x="158" y="12"/>
                    </a:lnTo>
                    <a:lnTo>
                      <a:pt x="163" y="12"/>
                    </a:lnTo>
                    <a:lnTo>
                      <a:pt x="168" y="14"/>
                    </a:lnTo>
                    <a:lnTo>
                      <a:pt x="170" y="14"/>
                    </a:lnTo>
                    <a:lnTo>
                      <a:pt x="175" y="14"/>
                    </a:lnTo>
                    <a:lnTo>
                      <a:pt x="179" y="17"/>
                    </a:lnTo>
                    <a:lnTo>
                      <a:pt x="182" y="19"/>
                    </a:lnTo>
                    <a:lnTo>
                      <a:pt x="186" y="19"/>
                    </a:lnTo>
                    <a:lnTo>
                      <a:pt x="191" y="22"/>
                    </a:lnTo>
                    <a:lnTo>
                      <a:pt x="193" y="24"/>
                    </a:lnTo>
                    <a:lnTo>
                      <a:pt x="196" y="26"/>
                    </a:lnTo>
                    <a:lnTo>
                      <a:pt x="201" y="29"/>
                    </a:lnTo>
                    <a:lnTo>
                      <a:pt x="203" y="31"/>
                    </a:lnTo>
                    <a:lnTo>
                      <a:pt x="205" y="36"/>
                    </a:lnTo>
                    <a:lnTo>
                      <a:pt x="208" y="38"/>
                    </a:lnTo>
                    <a:lnTo>
                      <a:pt x="210" y="40"/>
                    </a:lnTo>
                    <a:lnTo>
                      <a:pt x="212" y="43"/>
                    </a:lnTo>
                    <a:lnTo>
                      <a:pt x="212" y="45"/>
                    </a:lnTo>
                    <a:lnTo>
                      <a:pt x="212" y="45"/>
                    </a:lnTo>
                    <a:lnTo>
                      <a:pt x="215" y="47"/>
                    </a:lnTo>
                    <a:lnTo>
                      <a:pt x="215" y="47"/>
                    </a:lnTo>
                    <a:lnTo>
                      <a:pt x="215" y="50"/>
                    </a:lnTo>
                    <a:lnTo>
                      <a:pt x="217" y="52"/>
                    </a:lnTo>
                    <a:lnTo>
                      <a:pt x="217" y="52"/>
                    </a:lnTo>
                    <a:lnTo>
                      <a:pt x="217" y="55"/>
                    </a:lnTo>
                    <a:lnTo>
                      <a:pt x="217" y="57"/>
                    </a:lnTo>
                    <a:lnTo>
                      <a:pt x="219" y="57"/>
                    </a:lnTo>
                    <a:lnTo>
                      <a:pt x="219" y="59"/>
                    </a:lnTo>
                    <a:lnTo>
                      <a:pt x="219" y="62"/>
                    </a:lnTo>
                    <a:lnTo>
                      <a:pt x="219" y="64"/>
                    </a:lnTo>
                    <a:lnTo>
                      <a:pt x="219" y="64"/>
                    </a:lnTo>
                    <a:lnTo>
                      <a:pt x="219" y="66"/>
                    </a:lnTo>
                    <a:lnTo>
                      <a:pt x="219" y="69"/>
                    </a:lnTo>
                    <a:lnTo>
                      <a:pt x="219" y="69"/>
                    </a:lnTo>
                    <a:lnTo>
                      <a:pt x="222" y="71"/>
                    </a:lnTo>
                    <a:lnTo>
                      <a:pt x="222" y="73"/>
                    </a:lnTo>
                    <a:lnTo>
                      <a:pt x="222" y="76"/>
                    </a:lnTo>
                    <a:lnTo>
                      <a:pt x="222" y="76"/>
                    </a:lnTo>
                    <a:lnTo>
                      <a:pt x="222" y="78"/>
                    </a:lnTo>
                    <a:lnTo>
                      <a:pt x="222" y="80"/>
                    </a:lnTo>
                    <a:lnTo>
                      <a:pt x="222" y="83"/>
                    </a:lnTo>
                    <a:lnTo>
                      <a:pt x="219" y="85"/>
                    </a:lnTo>
                    <a:lnTo>
                      <a:pt x="219" y="85"/>
                    </a:lnTo>
                    <a:lnTo>
                      <a:pt x="219" y="88"/>
                    </a:lnTo>
                    <a:lnTo>
                      <a:pt x="219" y="90"/>
                    </a:lnTo>
                    <a:lnTo>
                      <a:pt x="219" y="92"/>
                    </a:lnTo>
                    <a:lnTo>
                      <a:pt x="219" y="95"/>
                    </a:lnTo>
                    <a:lnTo>
                      <a:pt x="219" y="95"/>
                    </a:lnTo>
                    <a:lnTo>
                      <a:pt x="219" y="97"/>
                    </a:lnTo>
                    <a:lnTo>
                      <a:pt x="217" y="99"/>
                    </a:lnTo>
                    <a:lnTo>
                      <a:pt x="217" y="102"/>
                    </a:lnTo>
                    <a:lnTo>
                      <a:pt x="217" y="104"/>
                    </a:lnTo>
                    <a:lnTo>
                      <a:pt x="217" y="106"/>
                    </a:lnTo>
                    <a:lnTo>
                      <a:pt x="215" y="109"/>
                    </a:lnTo>
                    <a:lnTo>
                      <a:pt x="215" y="109"/>
                    </a:lnTo>
                    <a:lnTo>
                      <a:pt x="215" y="111"/>
                    </a:lnTo>
                    <a:lnTo>
                      <a:pt x="212" y="113"/>
                    </a:lnTo>
                    <a:lnTo>
                      <a:pt x="212" y="116"/>
                    </a:lnTo>
                    <a:lnTo>
                      <a:pt x="212" y="118"/>
                    </a:lnTo>
                    <a:lnTo>
                      <a:pt x="210" y="118"/>
                    </a:lnTo>
                    <a:lnTo>
                      <a:pt x="210" y="121"/>
                    </a:lnTo>
                    <a:lnTo>
                      <a:pt x="210" y="123"/>
                    </a:lnTo>
                    <a:lnTo>
                      <a:pt x="208" y="125"/>
                    </a:lnTo>
                    <a:lnTo>
                      <a:pt x="208" y="125"/>
                    </a:lnTo>
                    <a:lnTo>
                      <a:pt x="205" y="128"/>
                    </a:lnTo>
                    <a:lnTo>
                      <a:pt x="205" y="130"/>
                    </a:lnTo>
                    <a:lnTo>
                      <a:pt x="203" y="132"/>
                    </a:lnTo>
                    <a:lnTo>
                      <a:pt x="203" y="132"/>
                    </a:lnTo>
                    <a:lnTo>
                      <a:pt x="201" y="135"/>
                    </a:lnTo>
                    <a:lnTo>
                      <a:pt x="201" y="137"/>
                    </a:lnTo>
                    <a:lnTo>
                      <a:pt x="198" y="139"/>
                    </a:lnTo>
                    <a:lnTo>
                      <a:pt x="196" y="139"/>
                    </a:lnTo>
                    <a:lnTo>
                      <a:pt x="196" y="142"/>
                    </a:lnTo>
                    <a:lnTo>
                      <a:pt x="193" y="144"/>
                    </a:lnTo>
                    <a:lnTo>
                      <a:pt x="191" y="144"/>
                    </a:lnTo>
                    <a:lnTo>
                      <a:pt x="191" y="146"/>
                    </a:lnTo>
                    <a:lnTo>
                      <a:pt x="189" y="149"/>
                    </a:lnTo>
                    <a:lnTo>
                      <a:pt x="186" y="149"/>
                    </a:lnTo>
                    <a:lnTo>
                      <a:pt x="184" y="151"/>
                    </a:lnTo>
                    <a:lnTo>
                      <a:pt x="184" y="154"/>
                    </a:lnTo>
                    <a:lnTo>
                      <a:pt x="184" y="154"/>
                    </a:lnTo>
                    <a:lnTo>
                      <a:pt x="184" y="154"/>
                    </a:lnTo>
                    <a:lnTo>
                      <a:pt x="186" y="154"/>
                    </a:lnTo>
                    <a:lnTo>
                      <a:pt x="186" y="154"/>
                    </a:lnTo>
                    <a:lnTo>
                      <a:pt x="186" y="154"/>
                    </a:lnTo>
                    <a:lnTo>
                      <a:pt x="189" y="154"/>
                    </a:lnTo>
                    <a:lnTo>
                      <a:pt x="189" y="154"/>
                    </a:lnTo>
                    <a:lnTo>
                      <a:pt x="191" y="154"/>
                    </a:lnTo>
                    <a:lnTo>
                      <a:pt x="191" y="154"/>
                    </a:lnTo>
                    <a:lnTo>
                      <a:pt x="191" y="154"/>
                    </a:lnTo>
                    <a:lnTo>
                      <a:pt x="193" y="154"/>
                    </a:lnTo>
                    <a:lnTo>
                      <a:pt x="193" y="154"/>
                    </a:lnTo>
                    <a:lnTo>
                      <a:pt x="196" y="154"/>
                    </a:lnTo>
                    <a:lnTo>
                      <a:pt x="196" y="154"/>
                    </a:lnTo>
                    <a:lnTo>
                      <a:pt x="196" y="154"/>
                    </a:lnTo>
                    <a:lnTo>
                      <a:pt x="198" y="154"/>
                    </a:lnTo>
                    <a:lnTo>
                      <a:pt x="198" y="154"/>
                    </a:lnTo>
                    <a:lnTo>
                      <a:pt x="201" y="154"/>
                    </a:lnTo>
                    <a:lnTo>
                      <a:pt x="201" y="154"/>
                    </a:lnTo>
                    <a:lnTo>
                      <a:pt x="201" y="154"/>
                    </a:lnTo>
                    <a:lnTo>
                      <a:pt x="203" y="154"/>
                    </a:lnTo>
                    <a:lnTo>
                      <a:pt x="203" y="154"/>
                    </a:lnTo>
                    <a:lnTo>
                      <a:pt x="203" y="154"/>
                    </a:lnTo>
                    <a:lnTo>
                      <a:pt x="205" y="154"/>
                    </a:lnTo>
                    <a:lnTo>
                      <a:pt x="205" y="154"/>
                    </a:lnTo>
                    <a:lnTo>
                      <a:pt x="205" y="154"/>
                    </a:lnTo>
                    <a:lnTo>
                      <a:pt x="205" y="154"/>
                    </a:lnTo>
                    <a:lnTo>
                      <a:pt x="205" y="154"/>
                    </a:lnTo>
                    <a:lnTo>
                      <a:pt x="205" y="154"/>
                    </a:lnTo>
                    <a:lnTo>
                      <a:pt x="205" y="154"/>
                    </a:lnTo>
                    <a:lnTo>
                      <a:pt x="205" y="154"/>
                    </a:lnTo>
                    <a:lnTo>
                      <a:pt x="205" y="154"/>
                    </a:lnTo>
                    <a:lnTo>
                      <a:pt x="205" y="154"/>
                    </a:lnTo>
                    <a:lnTo>
                      <a:pt x="208" y="154"/>
                    </a:lnTo>
                    <a:lnTo>
                      <a:pt x="208" y="154"/>
                    </a:lnTo>
                    <a:lnTo>
                      <a:pt x="208" y="154"/>
                    </a:lnTo>
                    <a:lnTo>
                      <a:pt x="208" y="154"/>
                    </a:lnTo>
                    <a:lnTo>
                      <a:pt x="208" y="154"/>
                    </a:lnTo>
                    <a:lnTo>
                      <a:pt x="208" y="154"/>
                    </a:lnTo>
                    <a:lnTo>
                      <a:pt x="208" y="154"/>
                    </a:lnTo>
                    <a:lnTo>
                      <a:pt x="208" y="154"/>
                    </a:lnTo>
                    <a:lnTo>
                      <a:pt x="210" y="154"/>
                    </a:lnTo>
                    <a:lnTo>
                      <a:pt x="210" y="154"/>
                    </a:lnTo>
                    <a:lnTo>
                      <a:pt x="212" y="154"/>
                    </a:lnTo>
                    <a:lnTo>
                      <a:pt x="215" y="151"/>
                    </a:lnTo>
                    <a:lnTo>
                      <a:pt x="217" y="151"/>
                    </a:lnTo>
                    <a:lnTo>
                      <a:pt x="219" y="151"/>
                    </a:lnTo>
                    <a:lnTo>
                      <a:pt x="222" y="151"/>
                    </a:lnTo>
                    <a:lnTo>
                      <a:pt x="222" y="149"/>
                    </a:lnTo>
                    <a:lnTo>
                      <a:pt x="224" y="149"/>
                    </a:lnTo>
                    <a:lnTo>
                      <a:pt x="227" y="146"/>
                    </a:lnTo>
                    <a:lnTo>
                      <a:pt x="229" y="146"/>
                    </a:lnTo>
                    <a:lnTo>
                      <a:pt x="229" y="146"/>
                    </a:lnTo>
                    <a:lnTo>
                      <a:pt x="231" y="144"/>
                    </a:lnTo>
                    <a:lnTo>
                      <a:pt x="234" y="144"/>
                    </a:lnTo>
                    <a:lnTo>
                      <a:pt x="234" y="142"/>
                    </a:lnTo>
                    <a:lnTo>
                      <a:pt x="236" y="142"/>
                    </a:lnTo>
                    <a:lnTo>
                      <a:pt x="238"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Freeform 17"/>
              <p:cNvSpPr>
                <a:spLocks/>
              </p:cNvSpPr>
              <p:nvPr/>
            </p:nvSpPr>
            <p:spPr bwMode="auto">
              <a:xfrm>
                <a:off x="9383588" y="1888505"/>
                <a:ext cx="38100" cy="44450"/>
              </a:xfrm>
              <a:custGeom>
                <a:avLst/>
                <a:gdLst>
                  <a:gd name="T0" fmla="*/ 19 w 24"/>
                  <a:gd name="T1" fmla="*/ 12 h 28"/>
                  <a:gd name="T2" fmla="*/ 5 w 24"/>
                  <a:gd name="T3" fmla="*/ 12 h 28"/>
                  <a:gd name="T4" fmla="*/ 5 w 24"/>
                  <a:gd name="T5" fmla="*/ 0 h 28"/>
                  <a:gd name="T6" fmla="*/ 0 w 24"/>
                  <a:gd name="T7" fmla="*/ 0 h 28"/>
                  <a:gd name="T8" fmla="*/ 0 w 24"/>
                  <a:gd name="T9" fmla="*/ 28 h 28"/>
                  <a:gd name="T10" fmla="*/ 5 w 24"/>
                  <a:gd name="T11" fmla="*/ 28 h 28"/>
                  <a:gd name="T12" fmla="*/ 5 w 24"/>
                  <a:gd name="T13" fmla="*/ 14 h 28"/>
                  <a:gd name="T14" fmla="*/ 19 w 24"/>
                  <a:gd name="T15" fmla="*/ 14 h 28"/>
                  <a:gd name="T16" fmla="*/ 19 w 24"/>
                  <a:gd name="T17" fmla="*/ 28 h 28"/>
                  <a:gd name="T18" fmla="*/ 24 w 24"/>
                  <a:gd name="T19" fmla="*/ 28 h 28"/>
                  <a:gd name="T20" fmla="*/ 24 w 24"/>
                  <a:gd name="T21" fmla="*/ 0 h 28"/>
                  <a:gd name="T22" fmla="*/ 19 w 24"/>
                  <a:gd name="T23" fmla="*/ 0 h 28"/>
                  <a:gd name="T24" fmla="*/ 19 w 24"/>
                  <a:gd name="T25"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8">
                    <a:moveTo>
                      <a:pt x="19" y="12"/>
                    </a:moveTo>
                    <a:lnTo>
                      <a:pt x="5" y="12"/>
                    </a:lnTo>
                    <a:lnTo>
                      <a:pt x="5" y="0"/>
                    </a:lnTo>
                    <a:lnTo>
                      <a:pt x="0" y="0"/>
                    </a:lnTo>
                    <a:lnTo>
                      <a:pt x="0" y="28"/>
                    </a:lnTo>
                    <a:lnTo>
                      <a:pt x="5" y="28"/>
                    </a:lnTo>
                    <a:lnTo>
                      <a:pt x="5" y="14"/>
                    </a:lnTo>
                    <a:lnTo>
                      <a:pt x="19" y="14"/>
                    </a:lnTo>
                    <a:lnTo>
                      <a:pt x="19" y="28"/>
                    </a:lnTo>
                    <a:lnTo>
                      <a:pt x="24" y="28"/>
                    </a:lnTo>
                    <a:lnTo>
                      <a:pt x="24" y="0"/>
                    </a:lnTo>
                    <a:lnTo>
                      <a:pt x="19" y="0"/>
                    </a:lnTo>
                    <a:lnTo>
                      <a:pt x="1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Freeform 18"/>
              <p:cNvSpPr>
                <a:spLocks/>
              </p:cNvSpPr>
              <p:nvPr/>
            </p:nvSpPr>
            <p:spPr bwMode="auto">
              <a:xfrm>
                <a:off x="9432801" y="1888505"/>
                <a:ext cx="33338" cy="44450"/>
              </a:xfrm>
              <a:custGeom>
                <a:avLst/>
                <a:gdLst>
                  <a:gd name="T0" fmla="*/ 19 w 21"/>
                  <a:gd name="T1" fmla="*/ 21 h 28"/>
                  <a:gd name="T2" fmla="*/ 2 w 21"/>
                  <a:gd name="T3" fmla="*/ 0 h 28"/>
                  <a:gd name="T4" fmla="*/ 0 w 21"/>
                  <a:gd name="T5" fmla="*/ 0 h 28"/>
                  <a:gd name="T6" fmla="*/ 0 w 21"/>
                  <a:gd name="T7" fmla="*/ 28 h 28"/>
                  <a:gd name="T8" fmla="*/ 2 w 21"/>
                  <a:gd name="T9" fmla="*/ 28 h 28"/>
                  <a:gd name="T10" fmla="*/ 2 w 21"/>
                  <a:gd name="T11" fmla="*/ 4 h 28"/>
                  <a:gd name="T12" fmla="*/ 17 w 21"/>
                  <a:gd name="T13" fmla="*/ 28 h 28"/>
                  <a:gd name="T14" fmla="*/ 21 w 21"/>
                  <a:gd name="T15" fmla="*/ 28 h 28"/>
                  <a:gd name="T16" fmla="*/ 21 w 21"/>
                  <a:gd name="T17" fmla="*/ 0 h 28"/>
                  <a:gd name="T18" fmla="*/ 19 w 21"/>
                  <a:gd name="T19" fmla="*/ 0 h 28"/>
                  <a:gd name="T20" fmla="*/ 19 w 21"/>
                  <a:gd name="T2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8">
                    <a:moveTo>
                      <a:pt x="19" y="21"/>
                    </a:moveTo>
                    <a:lnTo>
                      <a:pt x="2" y="0"/>
                    </a:lnTo>
                    <a:lnTo>
                      <a:pt x="0" y="0"/>
                    </a:lnTo>
                    <a:lnTo>
                      <a:pt x="0" y="28"/>
                    </a:lnTo>
                    <a:lnTo>
                      <a:pt x="2" y="28"/>
                    </a:lnTo>
                    <a:lnTo>
                      <a:pt x="2" y="4"/>
                    </a:lnTo>
                    <a:lnTo>
                      <a:pt x="17" y="28"/>
                    </a:lnTo>
                    <a:lnTo>
                      <a:pt x="21" y="28"/>
                    </a:lnTo>
                    <a:lnTo>
                      <a:pt x="21" y="0"/>
                    </a:lnTo>
                    <a:lnTo>
                      <a:pt x="19" y="0"/>
                    </a:lnTo>
                    <a:lnTo>
                      <a:pt x="19"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19"/>
              <p:cNvSpPr>
                <a:spLocks/>
              </p:cNvSpPr>
              <p:nvPr/>
            </p:nvSpPr>
            <p:spPr bwMode="auto">
              <a:xfrm>
                <a:off x="9297863" y="1888505"/>
                <a:ext cx="33338" cy="44450"/>
              </a:xfrm>
              <a:custGeom>
                <a:avLst/>
                <a:gdLst>
                  <a:gd name="T0" fmla="*/ 5 w 21"/>
                  <a:gd name="T1" fmla="*/ 14 h 28"/>
                  <a:gd name="T2" fmla="*/ 19 w 21"/>
                  <a:gd name="T3" fmla="*/ 14 h 28"/>
                  <a:gd name="T4" fmla="*/ 19 w 21"/>
                  <a:gd name="T5" fmla="*/ 12 h 28"/>
                  <a:gd name="T6" fmla="*/ 5 w 21"/>
                  <a:gd name="T7" fmla="*/ 12 h 28"/>
                  <a:gd name="T8" fmla="*/ 5 w 21"/>
                  <a:gd name="T9" fmla="*/ 2 h 28"/>
                  <a:gd name="T10" fmla="*/ 21 w 21"/>
                  <a:gd name="T11" fmla="*/ 2 h 28"/>
                  <a:gd name="T12" fmla="*/ 21 w 21"/>
                  <a:gd name="T13" fmla="*/ 0 h 28"/>
                  <a:gd name="T14" fmla="*/ 0 w 21"/>
                  <a:gd name="T15" fmla="*/ 0 h 28"/>
                  <a:gd name="T16" fmla="*/ 0 w 21"/>
                  <a:gd name="T17" fmla="*/ 28 h 28"/>
                  <a:gd name="T18" fmla="*/ 21 w 21"/>
                  <a:gd name="T19" fmla="*/ 28 h 28"/>
                  <a:gd name="T20" fmla="*/ 21 w 21"/>
                  <a:gd name="T21" fmla="*/ 23 h 28"/>
                  <a:gd name="T22" fmla="*/ 5 w 21"/>
                  <a:gd name="T23" fmla="*/ 23 h 28"/>
                  <a:gd name="T24" fmla="*/ 5 w 21"/>
                  <a:gd name="T2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8">
                    <a:moveTo>
                      <a:pt x="5" y="14"/>
                    </a:moveTo>
                    <a:lnTo>
                      <a:pt x="19" y="14"/>
                    </a:lnTo>
                    <a:lnTo>
                      <a:pt x="19" y="12"/>
                    </a:lnTo>
                    <a:lnTo>
                      <a:pt x="5" y="12"/>
                    </a:lnTo>
                    <a:lnTo>
                      <a:pt x="5" y="2"/>
                    </a:lnTo>
                    <a:lnTo>
                      <a:pt x="21" y="2"/>
                    </a:lnTo>
                    <a:lnTo>
                      <a:pt x="21" y="0"/>
                    </a:lnTo>
                    <a:lnTo>
                      <a:pt x="0" y="0"/>
                    </a:lnTo>
                    <a:lnTo>
                      <a:pt x="0" y="28"/>
                    </a:lnTo>
                    <a:lnTo>
                      <a:pt x="21" y="28"/>
                    </a:lnTo>
                    <a:lnTo>
                      <a:pt x="21" y="23"/>
                    </a:lnTo>
                    <a:lnTo>
                      <a:pt x="5" y="23"/>
                    </a:lnTo>
                    <a:lnTo>
                      <a:pt x="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20"/>
              <p:cNvSpPr>
                <a:spLocks/>
              </p:cNvSpPr>
              <p:nvPr/>
            </p:nvSpPr>
            <p:spPr bwMode="auto">
              <a:xfrm>
                <a:off x="9339138" y="1883742"/>
                <a:ext cx="38100" cy="49212"/>
              </a:xfrm>
              <a:custGeom>
                <a:avLst/>
                <a:gdLst>
                  <a:gd name="T0" fmla="*/ 19 w 24"/>
                  <a:gd name="T1" fmla="*/ 24 h 31"/>
                  <a:gd name="T2" fmla="*/ 19 w 24"/>
                  <a:gd name="T3" fmla="*/ 24 h 31"/>
                  <a:gd name="T4" fmla="*/ 17 w 24"/>
                  <a:gd name="T5" fmla="*/ 26 h 31"/>
                  <a:gd name="T6" fmla="*/ 14 w 24"/>
                  <a:gd name="T7" fmla="*/ 26 h 31"/>
                  <a:gd name="T8" fmla="*/ 14 w 24"/>
                  <a:gd name="T9" fmla="*/ 29 h 31"/>
                  <a:gd name="T10" fmla="*/ 12 w 24"/>
                  <a:gd name="T11" fmla="*/ 29 h 31"/>
                  <a:gd name="T12" fmla="*/ 9 w 24"/>
                  <a:gd name="T13" fmla="*/ 26 h 31"/>
                  <a:gd name="T14" fmla="*/ 7 w 24"/>
                  <a:gd name="T15" fmla="*/ 26 h 31"/>
                  <a:gd name="T16" fmla="*/ 7 w 24"/>
                  <a:gd name="T17" fmla="*/ 24 h 31"/>
                  <a:gd name="T18" fmla="*/ 5 w 24"/>
                  <a:gd name="T19" fmla="*/ 24 h 31"/>
                  <a:gd name="T20" fmla="*/ 5 w 24"/>
                  <a:gd name="T21" fmla="*/ 22 h 31"/>
                  <a:gd name="T22" fmla="*/ 2 w 24"/>
                  <a:gd name="T23" fmla="*/ 19 h 31"/>
                  <a:gd name="T24" fmla="*/ 2 w 24"/>
                  <a:gd name="T25" fmla="*/ 17 h 31"/>
                  <a:gd name="T26" fmla="*/ 2 w 24"/>
                  <a:gd name="T27" fmla="*/ 15 h 31"/>
                  <a:gd name="T28" fmla="*/ 2 w 24"/>
                  <a:gd name="T29" fmla="*/ 12 h 31"/>
                  <a:gd name="T30" fmla="*/ 5 w 24"/>
                  <a:gd name="T31" fmla="*/ 10 h 31"/>
                  <a:gd name="T32" fmla="*/ 5 w 24"/>
                  <a:gd name="T33" fmla="*/ 10 h 31"/>
                  <a:gd name="T34" fmla="*/ 7 w 24"/>
                  <a:gd name="T35" fmla="*/ 7 h 31"/>
                  <a:gd name="T36" fmla="*/ 7 w 24"/>
                  <a:gd name="T37" fmla="*/ 5 h 31"/>
                  <a:gd name="T38" fmla="*/ 9 w 24"/>
                  <a:gd name="T39" fmla="*/ 5 h 31"/>
                  <a:gd name="T40" fmla="*/ 12 w 24"/>
                  <a:gd name="T41" fmla="*/ 5 h 31"/>
                  <a:gd name="T42" fmla="*/ 14 w 24"/>
                  <a:gd name="T43" fmla="*/ 5 h 31"/>
                  <a:gd name="T44" fmla="*/ 17 w 24"/>
                  <a:gd name="T45" fmla="*/ 5 h 31"/>
                  <a:gd name="T46" fmla="*/ 17 w 24"/>
                  <a:gd name="T47" fmla="*/ 5 h 31"/>
                  <a:gd name="T48" fmla="*/ 17 w 24"/>
                  <a:gd name="T49" fmla="*/ 7 h 31"/>
                  <a:gd name="T50" fmla="*/ 19 w 24"/>
                  <a:gd name="T51" fmla="*/ 7 h 31"/>
                  <a:gd name="T52" fmla="*/ 19 w 24"/>
                  <a:gd name="T53" fmla="*/ 10 h 31"/>
                  <a:gd name="T54" fmla="*/ 24 w 24"/>
                  <a:gd name="T55" fmla="*/ 10 h 31"/>
                  <a:gd name="T56" fmla="*/ 24 w 24"/>
                  <a:gd name="T57" fmla="*/ 7 h 31"/>
                  <a:gd name="T58" fmla="*/ 24 w 24"/>
                  <a:gd name="T59" fmla="*/ 7 h 31"/>
                  <a:gd name="T60" fmla="*/ 21 w 24"/>
                  <a:gd name="T61" fmla="*/ 5 h 31"/>
                  <a:gd name="T62" fmla="*/ 19 w 24"/>
                  <a:gd name="T63" fmla="*/ 3 h 31"/>
                  <a:gd name="T64" fmla="*/ 17 w 24"/>
                  <a:gd name="T65" fmla="*/ 3 h 31"/>
                  <a:gd name="T66" fmla="*/ 14 w 24"/>
                  <a:gd name="T67" fmla="*/ 0 h 31"/>
                  <a:gd name="T68" fmla="*/ 12 w 24"/>
                  <a:gd name="T69" fmla="*/ 0 h 31"/>
                  <a:gd name="T70" fmla="*/ 7 w 24"/>
                  <a:gd name="T71" fmla="*/ 3 h 31"/>
                  <a:gd name="T72" fmla="*/ 5 w 24"/>
                  <a:gd name="T73" fmla="*/ 3 h 31"/>
                  <a:gd name="T74" fmla="*/ 5 w 24"/>
                  <a:gd name="T75" fmla="*/ 5 h 31"/>
                  <a:gd name="T76" fmla="*/ 2 w 24"/>
                  <a:gd name="T77" fmla="*/ 7 h 31"/>
                  <a:gd name="T78" fmla="*/ 0 w 24"/>
                  <a:gd name="T79" fmla="*/ 10 h 31"/>
                  <a:gd name="T80" fmla="*/ 0 w 24"/>
                  <a:gd name="T81" fmla="*/ 12 h 31"/>
                  <a:gd name="T82" fmla="*/ 0 w 24"/>
                  <a:gd name="T83" fmla="*/ 15 h 31"/>
                  <a:gd name="T84" fmla="*/ 0 w 24"/>
                  <a:gd name="T85" fmla="*/ 17 h 31"/>
                  <a:gd name="T86" fmla="*/ 0 w 24"/>
                  <a:gd name="T87" fmla="*/ 22 h 31"/>
                  <a:gd name="T88" fmla="*/ 0 w 24"/>
                  <a:gd name="T89" fmla="*/ 24 h 31"/>
                  <a:gd name="T90" fmla="*/ 2 w 24"/>
                  <a:gd name="T91" fmla="*/ 26 h 31"/>
                  <a:gd name="T92" fmla="*/ 5 w 24"/>
                  <a:gd name="T93" fmla="*/ 29 h 31"/>
                  <a:gd name="T94" fmla="*/ 5 w 24"/>
                  <a:gd name="T95" fmla="*/ 29 h 31"/>
                  <a:gd name="T96" fmla="*/ 7 w 24"/>
                  <a:gd name="T97" fmla="*/ 29 h 31"/>
                  <a:gd name="T98" fmla="*/ 9 w 24"/>
                  <a:gd name="T99" fmla="*/ 31 h 31"/>
                  <a:gd name="T100" fmla="*/ 12 w 24"/>
                  <a:gd name="T101" fmla="*/ 31 h 31"/>
                  <a:gd name="T102" fmla="*/ 17 w 24"/>
                  <a:gd name="T103" fmla="*/ 31 h 31"/>
                  <a:gd name="T104" fmla="*/ 17 w 24"/>
                  <a:gd name="T105" fmla="*/ 31 h 31"/>
                  <a:gd name="T106" fmla="*/ 19 w 24"/>
                  <a:gd name="T107" fmla="*/ 29 h 31"/>
                  <a:gd name="T108" fmla="*/ 19 w 24"/>
                  <a:gd name="T109" fmla="*/ 29 h 31"/>
                  <a:gd name="T110" fmla="*/ 21 w 24"/>
                  <a:gd name="T111" fmla="*/ 26 h 31"/>
                  <a:gd name="T112" fmla="*/ 24 w 24"/>
                  <a:gd name="T113" fmla="*/ 24 h 31"/>
                  <a:gd name="T114" fmla="*/ 21 w 24"/>
                  <a:gd name="T115"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 h="31">
                    <a:moveTo>
                      <a:pt x="21" y="22"/>
                    </a:moveTo>
                    <a:lnTo>
                      <a:pt x="21" y="22"/>
                    </a:lnTo>
                    <a:lnTo>
                      <a:pt x="19" y="24"/>
                    </a:lnTo>
                    <a:lnTo>
                      <a:pt x="19" y="24"/>
                    </a:lnTo>
                    <a:lnTo>
                      <a:pt x="19" y="24"/>
                    </a:lnTo>
                    <a:lnTo>
                      <a:pt x="19" y="24"/>
                    </a:lnTo>
                    <a:lnTo>
                      <a:pt x="19" y="26"/>
                    </a:lnTo>
                    <a:lnTo>
                      <a:pt x="17" y="26"/>
                    </a:lnTo>
                    <a:lnTo>
                      <a:pt x="17" y="26"/>
                    </a:lnTo>
                    <a:lnTo>
                      <a:pt x="17" y="26"/>
                    </a:lnTo>
                    <a:lnTo>
                      <a:pt x="17" y="26"/>
                    </a:lnTo>
                    <a:lnTo>
                      <a:pt x="14" y="26"/>
                    </a:lnTo>
                    <a:lnTo>
                      <a:pt x="14" y="26"/>
                    </a:lnTo>
                    <a:lnTo>
                      <a:pt x="14" y="29"/>
                    </a:lnTo>
                    <a:lnTo>
                      <a:pt x="14" y="29"/>
                    </a:lnTo>
                    <a:lnTo>
                      <a:pt x="12" y="29"/>
                    </a:lnTo>
                    <a:lnTo>
                      <a:pt x="12" y="29"/>
                    </a:lnTo>
                    <a:lnTo>
                      <a:pt x="12" y="29"/>
                    </a:lnTo>
                    <a:lnTo>
                      <a:pt x="9" y="29"/>
                    </a:lnTo>
                    <a:lnTo>
                      <a:pt x="9" y="26"/>
                    </a:lnTo>
                    <a:lnTo>
                      <a:pt x="9" y="26"/>
                    </a:lnTo>
                    <a:lnTo>
                      <a:pt x="9" y="26"/>
                    </a:lnTo>
                    <a:lnTo>
                      <a:pt x="7" y="26"/>
                    </a:lnTo>
                    <a:lnTo>
                      <a:pt x="7" y="26"/>
                    </a:lnTo>
                    <a:lnTo>
                      <a:pt x="7" y="26"/>
                    </a:lnTo>
                    <a:lnTo>
                      <a:pt x="7" y="26"/>
                    </a:lnTo>
                    <a:lnTo>
                      <a:pt x="7" y="24"/>
                    </a:lnTo>
                    <a:lnTo>
                      <a:pt x="5" y="24"/>
                    </a:lnTo>
                    <a:lnTo>
                      <a:pt x="5" y="24"/>
                    </a:lnTo>
                    <a:lnTo>
                      <a:pt x="5" y="24"/>
                    </a:lnTo>
                    <a:lnTo>
                      <a:pt x="5" y="24"/>
                    </a:lnTo>
                    <a:lnTo>
                      <a:pt x="5" y="22"/>
                    </a:lnTo>
                    <a:lnTo>
                      <a:pt x="5" y="22"/>
                    </a:lnTo>
                    <a:lnTo>
                      <a:pt x="5" y="22"/>
                    </a:lnTo>
                    <a:lnTo>
                      <a:pt x="2" y="19"/>
                    </a:lnTo>
                    <a:lnTo>
                      <a:pt x="2" y="19"/>
                    </a:lnTo>
                    <a:lnTo>
                      <a:pt x="2" y="19"/>
                    </a:lnTo>
                    <a:lnTo>
                      <a:pt x="2" y="17"/>
                    </a:lnTo>
                    <a:lnTo>
                      <a:pt x="2" y="17"/>
                    </a:lnTo>
                    <a:lnTo>
                      <a:pt x="2" y="17"/>
                    </a:lnTo>
                    <a:lnTo>
                      <a:pt x="2" y="15"/>
                    </a:lnTo>
                    <a:lnTo>
                      <a:pt x="2" y="15"/>
                    </a:lnTo>
                    <a:lnTo>
                      <a:pt x="2" y="15"/>
                    </a:lnTo>
                    <a:lnTo>
                      <a:pt x="2" y="12"/>
                    </a:lnTo>
                    <a:lnTo>
                      <a:pt x="2" y="12"/>
                    </a:lnTo>
                    <a:lnTo>
                      <a:pt x="5" y="12"/>
                    </a:lnTo>
                    <a:lnTo>
                      <a:pt x="5" y="12"/>
                    </a:lnTo>
                    <a:lnTo>
                      <a:pt x="5" y="10"/>
                    </a:lnTo>
                    <a:lnTo>
                      <a:pt x="5" y="10"/>
                    </a:lnTo>
                    <a:lnTo>
                      <a:pt x="5" y="10"/>
                    </a:lnTo>
                    <a:lnTo>
                      <a:pt x="5" y="10"/>
                    </a:lnTo>
                    <a:lnTo>
                      <a:pt x="5" y="7"/>
                    </a:lnTo>
                    <a:lnTo>
                      <a:pt x="5" y="7"/>
                    </a:lnTo>
                    <a:lnTo>
                      <a:pt x="7" y="7"/>
                    </a:lnTo>
                    <a:lnTo>
                      <a:pt x="7" y="7"/>
                    </a:lnTo>
                    <a:lnTo>
                      <a:pt x="7" y="5"/>
                    </a:lnTo>
                    <a:lnTo>
                      <a:pt x="7" y="5"/>
                    </a:lnTo>
                    <a:lnTo>
                      <a:pt x="9" y="5"/>
                    </a:lnTo>
                    <a:lnTo>
                      <a:pt x="9" y="5"/>
                    </a:lnTo>
                    <a:lnTo>
                      <a:pt x="9" y="5"/>
                    </a:lnTo>
                    <a:lnTo>
                      <a:pt x="9" y="5"/>
                    </a:lnTo>
                    <a:lnTo>
                      <a:pt x="12" y="5"/>
                    </a:lnTo>
                    <a:lnTo>
                      <a:pt x="12" y="5"/>
                    </a:lnTo>
                    <a:lnTo>
                      <a:pt x="12" y="5"/>
                    </a:lnTo>
                    <a:lnTo>
                      <a:pt x="14" y="5"/>
                    </a:lnTo>
                    <a:lnTo>
                      <a:pt x="14" y="5"/>
                    </a:lnTo>
                    <a:lnTo>
                      <a:pt x="14" y="5"/>
                    </a:lnTo>
                    <a:lnTo>
                      <a:pt x="14" y="5"/>
                    </a:lnTo>
                    <a:lnTo>
                      <a:pt x="17" y="5"/>
                    </a:lnTo>
                    <a:lnTo>
                      <a:pt x="17" y="5"/>
                    </a:lnTo>
                    <a:lnTo>
                      <a:pt x="17" y="5"/>
                    </a:lnTo>
                    <a:lnTo>
                      <a:pt x="17" y="5"/>
                    </a:lnTo>
                    <a:lnTo>
                      <a:pt x="17" y="5"/>
                    </a:lnTo>
                    <a:lnTo>
                      <a:pt x="17" y="5"/>
                    </a:lnTo>
                    <a:lnTo>
                      <a:pt x="17" y="7"/>
                    </a:lnTo>
                    <a:lnTo>
                      <a:pt x="19" y="7"/>
                    </a:lnTo>
                    <a:lnTo>
                      <a:pt x="19" y="7"/>
                    </a:lnTo>
                    <a:lnTo>
                      <a:pt x="19" y="7"/>
                    </a:lnTo>
                    <a:lnTo>
                      <a:pt x="19" y="7"/>
                    </a:lnTo>
                    <a:lnTo>
                      <a:pt x="19" y="10"/>
                    </a:lnTo>
                    <a:lnTo>
                      <a:pt x="19" y="10"/>
                    </a:lnTo>
                    <a:lnTo>
                      <a:pt x="19" y="10"/>
                    </a:lnTo>
                    <a:lnTo>
                      <a:pt x="24" y="10"/>
                    </a:lnTo>
                    <a:lnTo>
                      <a:pt x="24" y="10"/>
                    </a:lnTo>
                    <a:lnTo>
                      <a:pt x="24" y="10"/>
                    </a:lnTo>
                    <a:lnTo>
                      <a:pt x="24" y="7"/>
                    </a:lnTo>
                    <a:lnTo>
                      <a:pt x="24" y="7"/>
                    </a:lnTo>
                    <a:lnTo>
                      <a:pt x="24" y="7"/>
                    </a:lnTo>
                    <a:lnTo>
                      <a:pt x="24" y="7"/>
                    </a:lnTo>
                    <a:lnTo>
                      <a:pt x="24" y="7"/>
                    </a:lnTo>
                    <a:lnTo>
                      <a:pt x="21" y="5"/>
                    </a:lnTo>
                    <a:lnTo>
                      <a:pt x="21" y="5"/>
                    </a:lnTo>
                    <a:lnTo>
                      <a:pt x="21" y="5"/>
                    </a:lnTo>
                    <a:lnTo>
                      <a:pt x="21" y="5"/>
                    </a:lnTo>
                    <a:lnTo>
                      <a:pt x="19" y="3"/>
                    </a:lnTo>
                    <a:lnTo>
                      <a:pt x="19" y="3"/>
                    </a:lnTo>
                    <a:lnTo>
                      <a:pt x="19" y="3"/>
                    </a:lnTo>
                    <a:lnTo>
                      <a:pt x="17" y="3"/>
                    </a:lnTo>
                    <a:lnTo>
                      <a:pt x="17" y="3"/>
                    </a:lnTo>
                    <a:lnTo>
                      <a:pt x="17" y="3"/>
                    </a:lnTo>
                    <a:lnTo>
                      <a:pt x="14" y="3"/>
                    </a:lnTo>
                    <a:lnTo>
                      <a:pt x="14" y="0"/>
                    </a:lnTo>
                    <a:lnTo>
                      <a:pt x="12" y="0"/>
                    </a:lnTo>
                    <a:lnTo>
                      <a:pt x="12" y="0"/>
                    </a:lnTo>
                    <a:lnTo>
                      <a:pt x="12" y="0"/>
                    </a:lnTo>
                    <a:lnTo>
                      <a:pt x="9" y="3"/>
                    </a:lnTo>
                    <a:lnTo>
                      <a:pt x="9" y="3"/>
                    </a:lnTo>
                    <a:lnTo>
                      <a:pt x="7" y="3"/>
                    </a:lnTo>
                    <a:lnTo>
                      <a:pt x="7" y="3"/>
                    </a:lnTo>
                    <a:lnTo>
                      <a:pt x="7" y="3"/>
                    </a:lnTo>
                    <a:lnTo>
                      <a:pt x="5" y="3"/>
                    </a:lnTo>
                    <a:lnTo>
                      <a:pt x="5" y="3"/>
                    </a:lnTo>
                    <a:lnTo>
                      <a:pt x="5" y="5"/>
                    </a:lnTo>
                    <a:lnTo>
                      <a:pt x="5" y="5"/>
                    </a:lnTo>
                    <a:lnTo>
                      <a:pt x="2" y="5"/>
                    </a:lnTo>
                    <a:lnTo>
                      <a:pt x="2" y="5"/>
                    </a:lnTo>
                    <a:lnTo>
                      <a:pt x="2" y="7"/>
                    </a:lnTo>
                    <a:lnTo>
                      <a:pt x="2" y="7"/>
                    </a:lnTo>
                    <a:lnTo>
                      <a:pt x="0" y="7"/>
                    </a:lnTo>
                    <a:lnTo>
                      <a:pt x="0" y="10"/>
                    </a:lnTo>
                    <a:lnTo>
                      <a:pt x="0" y="10"/>
                    </a:lnTo>
                    <a:lnTo>
                      <a:pt x="0" y="10"/>
                    </a:lnTo>
                    <a:lnTo>
                      <a:pt x="0" y="12"/>
                    </a:lnTo>
                    <a:lnTo>
                      <a:pt x="0" y="12"/>
                    </a:lnTo>
                    <a:lnTo>
                      <a:pt x="0" y="15"/>
                    </a:lnTo>
                    <a:lnTo>
                      <a:pt x="0" y="15"/>
                    </a:lnTo>
                    <a:lnTo>
                      <a:pt x="0" y="17"/>
                    </a:lnTo>
                    <a:lnTo>
                      <a:pt x="0" y="17"/>
                    </a:lnTo>
                    <a:lnTo>
                      <a:pt x="0" y="17"/>
                    </a:lnTo>
                    <a:lnTo>
                      <a:pt x="0" y="19"/>
                    </a:lnTo>
                    <a:lnTo>
                      <a:pt x="0" y="19"/>
                    </a:lnTo>
                    <a:lnTo>
                      <a:pt x="0" y="22"/>
                    </a:lnTo>
                    <a:lnTo>
                      <a:pt x="0" y="22"/>
                    </a:lnTo>
                    <a:lnTo>
                      <a:pt x="0" y="24"/>
                    </a:lnTo>
                    <a:lnTo>
                      <a:pt x="0" y="24"/>
                    </a:lnTo>
                    <a:lnTo>
                      <a:pt x="0" y="24"/>
                    </a:lnTo>
                    <a:lnTo>
                      <a:pt x="2" y="26"/>
                    </a:lnTo>
                    <a:lnTo>
                      <a:pt x="2" y="26"/>
                    </a:lnTo>
                    <a:lnTo>
                      <a:pt x="2" y="26"/>
                    </a:lnTo>
                    <a:lnTo>
                      <a:pt x="2" y="26"/>
                    </a:lnTo>
                    <a:lnTo>
                      <a:pt x="5" y="29"/>
                    </a:lnTo>
                    <a:lnTo>
                      <a:pt x="5" y="29"/>
                    </a:lnTo>
                    <a:lnTo>
                      <a:pt x="5" y="29"/>
                    </a:lnTo>
                    <a:lnTo>
                      <a:pt x="5" y="29"/>
                    </a:lnTo>
                    <a:lnTo>
                      <a:pt x="5" y="29"/>
                    </a:lnTo>
                    <a:lnTo>
                      <a:pt x="7" y="29"/>
                    </a:lnTo>
                    <a:lnTo>
                      <a:pt x="7" y="29"/>
                    </a:lnTo>
                    <a:lnTo>
                      <a:pt x="7" y="31"/>
                    </a:lnTo>
                    <a:lnTo>
                      <a:pt x="9" y="31"/>
                    </a:lnTo>
                    <a:lnTo>
                      <a:pt x="9" y="31"/>
                    </a:lnTo>
                    <a:lnTo>
                      <a:pt x="9" y="31"/>
                    </a:lnTo>
                    <a:lnTo>
                      <a:pt x="12" y="31"/>
                    </a:lnTo>
                    <a:lnTo>
                      <a:pt x="12" y="31"/>
                    </a:lnTo>
                    <a:lnTo>
                      <a:pt x="14" y="31"/>
                    </a:lnTo>
                    <a:lnTo>
                      <a:pt x="14" y="31"/>
                    </a:lnTo>
                    <a:lnTo>
                      <a:pt x="17" y="31"/>
                    </a:lnTo>
                    <a:lnTo>
                      <a:pt x="17" y="31"/>
                    </a:lnTo>
                    <a:lnTo>
                      <a:pt x="17" y="31"/>
                    </a:lnTo>
                    <a:lnTo>
                      <a:pt x="17" y="31"/>
                    </a:lnTo>
                    <a:lnTo>
                      <a:pt x="19" y="29"/>
                    </a:lnTo>
                    <a:lnTo>
                      <a:pt x="19" y="29"/>
                    </a:lnTo>
                    <a:lnTo>
                      <a:pt x="19" y="29"/>
                    </a:lnTo>
                    <a:lnTo>
                      <a:pt x="19" y="29"/>
                    </a:lnTo>
                    <a:lnTo>
                      <a:pt x="19" y="29"/>
                    </a:lnTo>
                    <a:lnTo>
                      <a:pt x="19" y="29"/>
                    </a:lnTo>
                    <a:lnTo>
                      <a:pt x="21" y="29"/>
                    </a:lnTo>
                    <a:lnTo>
                      <a:pt x="21" y="26"/>
                    </a:lnTo>
                    <a:lnTo>
                      <a:pt x="21" y="26"/>
                    </a:lnTo>
                    <a:lnTo>
                      <a:pt x="24" y="26"/>
                    </a:lnTo>
                    <a:lnTo>
                      <a:pt x="24" y="24"/>
                    </a:lnTo>
                    <a:lnTo>
                      <a:pt x="24" y="24"/>
                    </a:lnTo>
                    <a:lnTo>
                      <a:pt x="24" y="22"/>
                    </a:lnTo>
                    <a:lnTo>
                      <a:pt x="24" y="22"/>
                    </a:lnTo>
                    <a:lnTo>
                      <a:pt x="21" y="22"/>
                    </a:lnTo>
                    <a:lnTo>
                      <a:pt x="21"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21"/>
              <p:cNvSpPr>
                <a:spLocks noEditPoints="1"/>
              </p:cNvSpPr>
              <p:nvPr/>
            </p:nvSpPr>
            <p:spPr bwMode="auto">
              <a:xfrm>
                <a:off x="9042276" y="1674192"/>
                <a:ext cx="222250" cy="180975"/>
              </a:xfrm>
              <a:custGeom>
                <a:avLst/>
                <a:gdLst>
                  <a:gd name="T0" fmla="*/ 140 w 140"/>
                  <a:gd name="T1" fmla="*/ 38 h 114"/>
                  <a:gd name="T2" fmla="*/ 140 w 140"/>
                  <a:gd name="T3" fmla="*/ 29 h 114"/>
                  <a:gd name="T4" fmla="*/ 137 w 140"/>
                  <a:gd name="T5" fmla="*/ 19 h 114"/>
                  <a:gd name="T6" fmla="*/ 130 w 140"/>
                  <a:gd name="T7" fmla="*/ 10 h 114"/>
                  <a:gd name="T8" fmla="*/ 123 w 140"/>
                  <a:gd name="T9" fmla="*/ 5 h 114"/>
                  <a:gd name="T10" fmla="*/ 109 w 140"/>
                  <a:gd name="T11" fmla="*/ 3 h 114"/>
                  <a:gd name="T12" fmla="*/ 83 w 140"/>
                  <a:gd name="T13" fmla="*/ 0 h 114"/>
                  <a:gd name="T14" fmla="*/ 67 w 140"/>
                  <a:gd name="T15" fmla="*/ 3 h 114"/>
                  <a:gd name="T16" fmla="*/ 57 w 140"/>
                  <a:gd name="T17" fmla="*/ 5 h 114"/>
                  <a:gd name="T18" fmla="*/ 48 w 140"/>
                  <a:gd name="T19" fmla="*/ 7 h 114"/>
                  <a:gd name="T20" fmla="*/ 34 w 140"/>
                  <a:gd name="T21" fmla="*/ 19 h 114"/>
                  <a:gd name="T22" fmla="*/ 24 w 140"/>
                  <a:gd name="T23" fmla="*/ 29 h 114"/>
                  <a:gd name="T24" fmla="*/ 62 w 140"/>
                  <a:gd name="T25" fmla="*/ 36 h 114"/>
                  <a:gd name="T26" fmla="*/ 69 w 140"/>
                  <a:gd name="T27" fmla="*/ 31 h 114"/>
                  <a:gd name="T28" fmla="*/ 76 w 140"/>
                  <a:gd name="T29" fmla="*/ 26 h 114"/>
                  <a:gd name="T30" fmla="*/ 85 w 140"/>
                  <a:gd name="T31" fmla="*/ 26 h 114"/>
                  <a:gd name="T32" fmla="*/ 95 w 140"/>
                  <a:gd name="T33" fmla="*/ 29 h 114"/>
                  <a:gd name="T34" fmla="*/ 97 w 140"/>
                  <a:gd name="T35" fmla="*/ 33 h 114"/>
                  <a:gd name="T36" fmla="*/ 95 w 140"/>
                  <a:gd name="T37" fmla="*/ 38 h 114"/>
                  <a:gd name="T38" fmla="*/ 85 w 140"/>
                  <a:gd name="T39" fmla="*/ 43 h 114"/>
                  <a:gd name="T40" fmla="*/ 74 w 140"/>
                  <a:gd name="T41" fmla="*/ 45 h 114"/>
                  <a:gd name="T42" fmla="*/ 55 w 140"/>
                  <a:gd name="T43" fmla="*/ 50 h 114"/>
                  <a:gd name="T44" fmla="*/ 36 w 140"/>
                  <a:gd name="T45" fmla="*/ 55 h 114"/>
                  <a:gd name="T46" fmla="*/ 19 w 140"/>
                  <a:gd name="T47" fmla="*/ 59 h 114"/>
                  <a:gd name="T48" fmla="*/ 10 w 140"/>
                  <a:gd name="T49" fmla="*/ 69 h 114"/>
                  <a:gd name="T50" fmla="*/ 3 w 140"/>
                  <a:gd name="T51" fmla="*/ 78 h 114"/>
                  <a:gd name="T52" fmla="*/ 0 w 140"/>
                  <a:gd name="T53" fmla="*/ 88 h 114"/>
                  <a:gd name="T54" fmla="*/ 0 w 140"/>
                  <a:gd name="T55" fmla="*/ 92 h 114"/>
                  <a:gd name="T56" fmla="*/ 3 w 140"/>
                  <a:gd name="T57" fmla="*/ 102 h 114"/>
                  <a:gd name="T58" fmla="*/ 10 w 140"/>
                  <a:gd name="T59" fmla="*/ 109 h 114"/>
                  <a:gd name="T60" fmla="*/ 15 w 140"/>
                  <a:gd name="T61" fmla="*/ 111 h 114"/>
                  <a:gd name="T62" fmla="*/ 22 w 140"/>
                  <a:gd name="T63" fmla="*/ 114 h 114"/>
                  <a:gd name="T64" fmla="*/ 31 w 140"/>
                  <a:gd name="T65" fmla="*/ 114 h 114"/>
                  <a:gd name="T66" fmla="*/ 45 w 140"/>
                  <a:gd name="T67" fmla="*/ 114 h 114"/>
                  <a:gd name="T68" fmla="*/ 57 w 140"/>
                  <a:gd name="T69" fmla="*/ 111 h 114"/>
                  <a:gd name="T70" fmla="*/ 67 w 140"/>
                  <a:gd name="T71" fmla="*/ 106 h 114"/>
                  <a:gd name="T72" fmla="*/ 76 w 140"/>
                  <a:gd name="T73" fmla="*/ 99 h 114"/>
                  <a:gd name="T74" fmla="*/ 78 w 140"/>
                  <a:gd name="T75" fmla="*/ 102 h 114"/>
                  <a:gd name="T76" fmla="*/ 78 w 140"/>
                  <a:gd name="T77" fmla="*/ 111 h 114"/>
                  <a:gd name="T78" fmla="*/ 119 w 140"/>
                  <a:gd name="T79" fmla="*/ 111 h 114"/>
                  <a:gd name="T80" fmla="*/ 119 w 140"/>
                  <a:gd name="T81" fmla="*/ 104 h 114"/>
                  <a:gd name="T82" fmla="*/ 126 w 140"/>
                  <a:gd name="T83" fmla="*/ 85 h 114"/>
                  <a:gd name="T84" fmla="*/ 135 w 140"/>
                  <a:gd name="T85" fmla="*/ 52 h 114"/>
                  <a:gd name="T86" fmla="*/ 83 w 140"/>
                  <a:gd name="T87" fmla="*/ 76 h 114"/>
                  <a:gd name="T88" fmla="*/ 78 w 140"/>
                  <a:gd name="T89" fmla="*/ 81 h 114"/>
                  <a:gd name="T90" fmla="*/ 74 w 140"/>
                  <a:gd name="T91" fmla="*/ 85 h 114"/>
                  <a:gd name="T92" fmla="*/ 67 w 140"/>
                  <a:gd name="T93" fmla="*/ 88 h 114"/>
                  <a:gd name="T94" fmla="*/ 55 w 140"/>
                  <a:gd name="T95" fmla="*/ 90 h 114"/>
                  <a:gd name="T96" fmla="*/ 48 w 140"/>
                  <a:gd name="T97" fmla="*/ 90 h 114"/>
                  <a:gd name="T98" fmla="*/ 45 w 140"/>
                  <a:gd name="T99" fmla="*/ 88 h 114"/>
                  <a:gd name="T100" fmla="*/ 45 w 140"/>
                  <a:gd name="T101" fmla="*/ 83 h 114"/>
                  <a:gd name="T102" fmla="*/ 45 w 140"/>
                  <a:gd name="T103" fmla="*/ 78 h 114"/>
                  <a:gd name="T104" fmla="*/ 48 w 140"/>
                  <a:gd name="T105" fmla="*/ 73 h 114"/>
                  <a:gd name="T106" fmla="*/ 57 w 140"/>
                  <a:gd name="T107" fmla="*/ 69 h 114"/>
                  <a:gd name="T108" fmla="*/ 69 w 140"/>
                  <a:gd name="T109" fmla="*/ 66 h 114"/>
                  <a:gd name="T110" fmla="*/ 90 w 140"/>
                  <a:gd name="T111" fmla="*/ 5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14">
                    <a:moveTo>
                      <a:pt x="135" y="50"/>
                    </a:moveTo>
                    <a:lnTo>
                      <a:pt x="137" y="48"/>
                    </a:lnTo>
                    <a:lnTo>
                      <a:pt x="137" y="45"/>
                    </a:lnTo>
                    <a:lnTo>
                      <a:pt x="140" y="43"/>
                    </a:lnTo>
                    <a:lnTo>
                      <a:pt x="140" y="40"/>
                    </a:lnTo>
                    <a:lnTo>
                      <a:pt x="140" y="40"/>
                    </a:lnTo>
                    <a:lnTo>
                      <a:pt x="140" y="38"/>
                    </a:lnTo>
                    <a:lnTo>
                      <a:pt x="140" y="38"/>
                    </a:lnTo>
                    <a:lnTo>
                      <a:pt x="140" y="36"/>
                    </a:lnTo>
                    <a:lnTo>
                      <a:pt x="140" y="36"/>
                    </a:lnTo>
                    <a:lnTo>
                      <a:pt x="140" y="36"/>
                    </a:lnTo>
                    <a:lnTo>
                      <a:pt x="140" y="33"/>
                    </a:lnTo>
                    <a:lnTo>
                      <a:pt x="140" y="33"/>
                    </a:lnTo>
                    <a:lnTo>
                      <a:pt x="140" y="31"/>
                    </a:lnTo>
                    <a:lnTo>
                      <a:pt x="140" y="31"/>
                    </a:lnTo>
                    <a:lnTo>
                      <a:pt x="140" y="29"/>
                    </a:lnTo>
                    <a:lnTo>
                      <a:pt x="140" y="26"/>
                    </a:lnTo>
                    <a:lnTo>
                      <a:pt x="140" y="26"/>
                    </a:lnTo>
                    <a:lnTo>
                      <a:pt x="140" y="24"/>
                    </a:lnTo>
                    <a:lnTo>
                      <a:pt x="140" y="24"/>
                    </a:lnTo>
                    <a:lnTo>
                      <a:pt x="140" y="22"/>
                    </a:lnTo>
                    <a:lnTo>
                      <a:pt x="137" y="22"/>
                    </a:lnTo>
                    <a:lnTo>
                      <a:pt x="137" y="19"/>
                    </a:lnTo>
                    <a:lnTo>
                      <a:pt x="137" y="19"/>
                    </a:lnTo>
                    <a:lnTo>
                      <a:pt x="137" y="17"/>
                    </a:lnTo>
                    <a:lnTo>
                      <a:pt x="135" y="17"/>
                    </a:lnTo>
                    <a:lnTo>
                      <a:pt x="135" y="15"/>
                    </a:lnTo>
                    <a:lnTo>
                      <a:pt x="135" y="15"/>
                    </a:lnTo>
                    <a:lnTo>
                      <a:pt x="135" y="12"/>
                    </a:lnTo>
                    <a:lnTo>
                      <a:pt x="133" y="12"/>
                    </a:lnTo>
                    <a:lnTo>
                      <a:pt x="133" y="12"/>
                    </a:lnTo>
                    <a:lnTo>
                      <a:pt x="130" y="10"/>
                    </a:lnTo>
                    <a:lnTo>
                      <a:pt x="130" y="10"/>
                    </a:lnTo>
                    <a:lnTo>
                      <a:pt x="130" y="10"/>
                    </a:lnTo>
                    <a:lnTo>
                      <a:pt x="128" y="7"/>
                    </a:lnTo>
                    <a:lnTo>
                      <a:pt x="128" y="7"/>
                    </a:lnTo>
                    <a:lnTo>
                      <a:pt x="126" y="7"/>
                    </a:lnTo>
                    <a:lnTo>
                      <a:pt x="126" y="5"/>
                    </a:lnTo>
                    <a:lnTo>
                      <a:pt x="123" y="5"/>
                    </a:lnTo>
                    <a:lnTo>
                      <a:pt x="123" y="5"/>
                    </a:lnTo>
                    <a:lnTo>
                      <a:pt x="121" y="5"/>
                    </a:lnTo>
                    <a:lnTo>
                      <a:pt x="121" y="3"/>
                    </a:lnTo>
                    <a:lnTo>
                      <a:pt x="119" y="3"/>
                    </a:lnTo>
                    <a:lnTo>
                      <a:pt x="119" y="3"/>
                    </a:lnTo>
                    <a:lnTo>
                      <a:pt x="116" y="3"/>
                    </a:lnTo>
                    <a:lnTo>
                      <a:pt x="114" y="3"/>
                    </a:lnTo>
                    <a:lnTo>
                      <a:pt x="111" y="3"/>
                    </a:lnTo>
                    <a:lnTo>
                      <a:pt x="109" y="3"/>
                    </a:lnTo>
                    <a:lnTo>
                      <a:pt x="107" y="3"/>
                    </a:lnTo>
                    <a:lnTo>
                      <a:pt x="102" y="0"/>
                    </a:lnTo>
                    <a:lnTo>
                      <a:pt x="100" y="0"/>
                    </a:lnTo>
                    <a:lnTo>
                      <a:pt x="95" y="0"/>
                    </a:lnTo>
                    <a:lnTo>
                      <a:pt x="93" y="0"/>
                    </a:lnTo>
                    <a:lnTo>
                      <a:pt x="88" y="0"/>
                    </a:lnTo>
                    <a:lnTo>
                      <a:pt x="85" y="0"/>
                    </a:lnTo>
                    <a:lnTo>
                      <a:pt x="83" y="0"/>
                    </a:lnTo>
                    <a:lnTo>
                      <a:pt x="81" y="0"/>
                    </a:lnTo>
                    <a:lnTo>
                      <a:pt x="78" y="0"/>
                    </a:lnTo>
                    <a:lnTo>
                      <a:pt x="74" y="3"/>
                    </a:lnTo>
                    <a:lnTo>
                      <a:pt x="71" y="3"/>
                    </a:lnTo>
                    <a:lnTo>
                      <a:pt x="69" y="3"/>
                    </a:lnTo>
                    <a:lnTo>
                      <a:pt x="67" y="3"/>
                    </a:lnTo>
                    <a:lnTo>
                      <a:pt x="67" y="3"/>
                    </a:lnTo>
                    <a:lnTo>
                      <a:pt x="67" y="3"/>
                    </a:lnTo>
                    <a:lnTo>
                      <a:pt x="64" y="3"/>
                    </a:lnTo>
                    <a:lnTo>
                      <a:pt x="64" y="3"/>
                    </a:lnTo>
                    <a:lnTo>
                      <a:pt x="62" y="3"/>
                    </a:lnTo>
                    <a:lnTo>
                      <a:pt x="62" y="3"/>
                    </a:lnTo>
                    <a:lnTo>
                      <a:pt x="59" y="3"/>
                    </a:lnTo>
                    <a:lnTo>
                      <a:pt x="59" y="5"/>
                    </a:lnTo>
                    <a:lnTo>
                      <a:pt x="57" y="5"/>
                    </a:lnTo>
                    <a:lnTo>
                      <a:pt x="57" y="5"/>
                    </a:lnTo>
                    <a:lnTo>
                      <a:pt x="55" y="5"/>
                    </a:lnTo>
                    <a:lnTo>
                      <a:pt x="55" y="5"/>
                    </a:lnTo>
                    <a:lnTo>
                      <a:pt x="52" y="5"/>
                    </a:lnTo>
                    <a:lnTo>
                      <a:pt x="52" y="7"/>
                    </a:lnTo>
                    <a:lnTo>
                      <a:pt x="50" y="7"/>
                    </a:lnTo>
                    <a:lnTo>
                      <a:pt x="50" y="7"/>
                    </a:lnTo>
                    <a:lnTo>
                      <a:pt x="48" y="7"/>
                    </a:lnTo>
                    <a:lnTo>
                      <a:pt x="48" y="7"/>
                    </a:lnTo>
                    <a:lnTo>
                      <a:pt x="45" y="10"/>
                    </a:lnTo>
                    <a:lnTo>
                      <a:pt x="43" y="10"/>
                    </a:lnTo>
                    <a:lnTo>
                      <a:pt x="41" y="12"/>
                    </a:lnTo>
                    <a:lnTo>
                      <a:pt x="41" y="12"/>
                    </a:lnTo>
                    <a:lnTo>
                      <a:pt x="38" y="15"/>
                    </a:lnTo>
                    <a:lnTo>
                      <a:pt x="36" y="17"/>
                    </a:lnTo>
                    <a:lnTo>
                      <a:pt x="34" y="17"/>
                    </a:lnTo>
                    <a:lnTo>
                      <a:pt x="34" y="19"/>
                    </a:lnTo>
                    <a:lnTo>
                      <a:pt x="31" y="19"/>
                    </a:lnTo>
                    <a:lnTo>
                      <a:pt x="29" y="22"/>
                    </a:lnTo>
                    <a:lnTo>
                      <a:pt x="29" y="24"/>
                    </a:lnTo>
                    <a:lnTo>
                      <a:pt x="26" y="26"/>
                    </a:lnTo>
                    <a:lnTo>
                      <a:pt x="26" y="26"/>
                    </a:lnTo>
                    <a:lnTo>
                      <a:pt x="24" y="29"/>
                    </a:lnTo>
                    <a:lnTo>
                      <a:pt x="24" y="29"/>
                    </a:lnTo>
                    <a:lnTo>
                      <a:pt x="24" y="29"/>
                    </a:lnTo>
                    <a:lnTo>
                      <a:pt x="22" y="31"/>
                    </a:lnTo>
                    <a:lnTo>
                      <a:pt x="22" y="31"/>
                    </a:lnTo>
                    <a:lnTo>
                      <a:pt x="22" y="33"/>
                    </a:lnTo>
                    <a:lnTo>
                      <a:pt x="19" y="33"/>
                    </a:lnTo>
                    <a:lnTo>
                      <a:pt x="59" y="38"/>
                    </a:lnTo>
                    <a:lnTo>
                      <a:pt x="62" y="38"/>
                    </a:lnTo>
                    <a:lnTo>
                      <a:pt x="62" y="36"/>
                    </a:lnTo>
                    <a:lnTo>
                      <a:pt x="62" y="36"/>
                    </a:lnTo>
                    <a:lnTo>
                      <a:pt x="64" y="33"/>
                    </a:lnTo>
                    <a:lnTo>
                      <a:pt x="64" y="33"/>
                    </a:lnTo>
                    <a:lnTo>
                      <a:pt x="64" y="33"/>
                    </a:lnTo>
                    <a:lnTo>
                      <a:pt x="67" y="31"/>
                    </a:lnTo>
                    <a:lnTo>
                      <a:pt x="67" y="31"/>
                    </a:lnTo>
                    <a:lnTo>
                      <a:pt x="67" y="31"/>
                    </a:lnTo>
                    <a:lnTo>
                      <a:pt x="69" y="31"/>
                    </a:lnTo>
                    <a:lnTo>
                      <a:pt x="69" y="31"/>
                    </a:lnTo>
                    <a:lnTo>
                      <a:pt x="69" y="29"/>
                    </a:lnTo>
                    <a:lnTo>
                      <a:pt x="71" y="29"/>
                    </a:lnTo>
                    <a:lnTo>
                      <a:pt x="71" y="29"/>
                    </a:lnTo>
                    <a:lnTo>
                      <a:pt x="71" y="29"/>
                    </a:lnTo>
                    <a:lnTo>
                      <a:pt x="74" y="29"/>
                    </a:lnTo>
                    <a:lnTo>
                      <a:pt x="74" y="29"/>
                    </a:lnTo>
                    <a:lnTo>
                      <a:pt x="76" y="26"/>
                    </a:lnTo>
                    <a:lnTo>
                      <a:pt x="76" y="26"/>
                    </a:lnTo>
                    <a:lnTo>
                      <a:pt x="76" y="26"/>
                    </a:lnTo>
                    <a:lnTo>
                      <a:pt x="78" y="26"/>
                    </a:lnTo>
                    <a:lnTo>
                      <a:pt x="78" y="26"/>
                    </a:lnTo>
                    <a:lnTo>
                      <a:pt x="81" y="26"/>
                    </a:lnTo>
                    <a:lnTo>
                      <a:pt x="81" y="26"/>
                    </a:lnTo>
                    <a:lnTo>
                      <a:pt x="83" y="26"/>
                    </a:lnTo>
                    <a:lnTo>
                      <a:pt x="83" y="26"/>
                    </a:lnTo>
                    <a:lnTo>
                      <a:pt x="85" y="26"/>
                    </a:lnTo>
                    <a:lnTo>
                      <a:pt x="85" y="26"/>
                    </a:lnTo>
                    <a:lnTo>
                      <a:pt x="88" y="26"/>
                    </a:lnTo>
                    <a:lnTo>
                      <a:pt x="88" y="26"/>
                    </a:lnTo>
                    <a:lnTo>
                      <a:pt x="90" y="26"/>
                    </a:lnTo>
                    <a:lnTo>
                      <a:pt x="90" y="29"/>
                    </a:lnTo>
                    <a:lnTo>
                      <a:pt x="93" y="29"/>
                    </a:lnTo>
                    <a:lnTo>
                      <a:pt x="95" y="29"/>
                    </a:lnTo>
                    <a:lnTo>
                      <a:pt x="95" y="29"/>
                    </a:lnTo>
                    <a:lnTo>
                      <a:pt x="95" y="29"/>
                    </a:lnTo>
                    <a:lnTo>
                      <a:pt x="97" y="29"/>
                    </a:lnTo>
                    <a:lnTo>
                      <a:pt x="97" y="31"/>
                    </a:lnTo>
                    <a:lnTo>
                      <a:pt x="97" y="31"/>
                    </a:lnTo>
                    <a:lnTo>
                      <a:pt x="97" y="31"/>
                    </a:lnTo>
                    <a:lnTo>
                      <a:pt x="97" y="31"/>
                    </a:lnTo>
                    <a:lnTo>
                      <a:pt x="97" y="33"/>
                    </a:lnTo>
                    <a:lnTo>
                      <a:pt x="97" y="33"/>
                    </a:lnTo>
                    <a:lnTo>
                      <a:pt x="97" y="33"/>
                    </a:lnTo>
                    <a:lnTo>
                      <a:pt x="97" y="33"/>
                    </a:lnTo>
                    <a:lnTo>
                      <a:pt x="97" y="36"/>
                    </a:lnTo>
                    <a:lnTo>
                      <a:pt x="97" y="36"/>
                    </a:lnTo>
                    <a:lnTo>
                      <a:pt x="97" y="36"/>
                    </a:lnTo>
                    <a:lnTo>
                      <a:pt x="97" y="38"/>
                    </a:lnTo>
                    <a:lnTo>
                      <a:pt x="97" y="38"/>
                    </a:lnTo>
                    <a:lnTo>
                      <a:pt x="95" y="38"/>
                    </a:lnTo>
                    <a:lnTo>
                      <a:pt x="95" y="38"/>
                    </a:lnTo>
                    <a:lnTo>
                      <a:pt x="95" y="40"/>
                    </a:lnTo>
                    <a:lnTo>
                      <a:pt x="95" y="40"/>
                    </a:lnTo>
                    <a:lnTo>
                      <a:pt x="93" y="40"/>
                    </a:lnTo>
                    <a:lnTo>
                      <a:pt x="90" y="40"/>
                    </a:lnTo>
                    <a:lnTo>
                      <a:pt x="90" y="43"/>
                    </a:lnTo>
                    <a:lnTo>
                      <a:pt x="88" y="43"/>
                    </a:lnTo>
                    <a:lnTo>
                      <a:pt x="85" y="43"/>
                    </a:lnTo>
                    <a:lnTo>
                      <a:pt x="83" y="43"/>
                    </a:lnTo>
                    <a:lnTo>
                      <a:pt x="81" y="43"/>
                    </a:lnTo>
                    <a:lnTo>
                      <a:pt x="78" y="45"/>
                    </a:lnTo>
                    <a:lnTo>
                      <a:pt x="78" y="45"/>
                    </a:lnTo>
                    <a:lnTo>
                      <a:pt x="76" y="45"/>
                    </a:lnTo>
                    <a:lnTo>
                      <a:pt x="76" y="45"/>
                    </a:lnTo>
                    <a:lnTo>
                      <a:pt x="74" y="45"/>
                    </a:lnTo>
                    <a:lnTo>
                      <a:pt x="74" y="45"/>
                    </a:lnTo>
                    <a:lnTo>
                      <a:pt x="71" y="48"/>
                    </a:lnTo>
                    <a:lnTo>
                      <a:pt x="69" y="48"/>
                    </a:lnTo>
                    <a:lnTo>
                      <a:pt x="67" y="48"/>
                    </a:lnTo>
                    <a:lnTo>
                      <a:pt x="64" y="48"/>
                    </a:lnTo>
                    <a:lnTo>
                      <a:pt x="62" y="48"/>
                    </a:lnTo>
                    <a:lnTo>
                      <a:pt x="59" y="48"/>
                    </a:lnTo>
                    <a:lnTo>
                      <a:pt x="57" y="50"/>
                    </a:lnTo>
                    <a:lnTo>
                      <a:pt x="55" y="50"/>
                    </a:lnTo>
                    <a:lnTo>
                      <a:pt x="52" y="50"/>
                    </a:lnTo>
                    <a:lnTo>
                      <a:pt x="50" y="50"/>
                    </a:lnTo>
                    <a:lnTo>
                      <a:pt x="48" y="50"/>
                    </a:lnTo>
                    <a:lnTo>
                      <a:pt x="45" y="52"/>
                    </a:lnTo>
                    <a:lnTo>
                      <a:pt x="43" y="52"/>
                    </a:lnTo>
                    <a:lnTo>
                      <a:pt x="41" y="52"/>
                    </a:lnTo>
                    <a:lnTo>
                      <a:pt x="38" y="52"/>
                    </a:lnTo>
                    <a:lnTo>
                      <a:pt x="36" y="55"/>
                    </a:lnTo>
                    <a:lnTo>
                      <a:pt x="34" y="55"/>
                    </a:lnTo>
                    <a:lnTo>
                      <a:pt x="31" y="55"/>
                    </a:lnTo>
                    <a:lnTo>
                      <a:pt x="29" y="57"/>
                    </a:lnTo>
                    <a:lnTo>
                      <a:pt x="26" y="57"/>
                    </a:lnTo>
                    <a:lnTo>
                      <a:pt x="24" y="57"/>
                    </a:lnTo>
                    <a:lnTo>
                      <a:pt x="24" y="59"/>
                    </a:lnTo>
                    <a:lnTo>
                      <a:pt x="22" y="59"/>
                    </a:lnTo>
                    <a:lnTo>
                      <a:pt x="19" y="59"/>
                    </a:lnTo>
                    <a:lnTo>
                      <a:pt x="19" y="62"/>
                    </a:lnTo>
                    <a:lnTo>
                      <a:pt x="17" y="62"/>
                    </a:lnTo>
                    <a:lnTo>
                      <a:pt x="17" y="62"/>
                    </a:lnTo>
                    <a:lnTo>
                      <a:pt x="15" y="64"/>
                    </a:lnTo>
                    <a:lnTo>
                      <a:pt x="15" y="64"/>
                    </a:lnTo>
                    <a:lnTo>
                      <a:pt x="12" y="66"/>
                    </a:lnTo>
                    <a:lnTo>
                      <a:pt x="12" y="66"/>
                    </a:lnTo>
                    <a:lnTo>
                      <a:pt x="10" y="69"/>
                    </a:lnTo>
                    <a:lnTo>
                      <a:pt x="10" y="69"/>
                    </a:lnTo>
                    <a:lnTo>
                      <a:pt x="8" y="71"/>
                    </a:lnTo>
                    <a:lnTo>
                      <a:pt x="8" y="71"/>
                    </a:lnTo>
                    <a:lnTo>
                      <a:pt x="8" y="73"/>
                    </a:lnTo>
                    <a:lnTo>
                      <a:pt x="5" y="73"/>
                    </a:lnTo>
                    <a:lnTo>
                      <a:pt x="5" y="76"/>
                    </a:lnTo>
                    <a:lnTo>
                      <a:pt x="5" y="76"/>
                    </a:lnTo>
                    <a:lnTo>
                      <a:pt x="3" y="78"/>
                    </a:lnTo>
                    <a:lnTo>
                      <a:pt x="3" y="81"/>
                    </a:lnTo>
                    <a:lnTo>
                      <a:pt x="3" y="81"/>
                    </a:lnTo>
                    <a:lnTo>
                      <a:pt x="3" y="83"/>
                    </a:lnTo>
                    <a:lnTo>
                      <a:pt x="3" y="83"/>
                    </a:lnTo>
                    <a:lnTo>
                      <a:pt x="0" y="85"/>
                    </a:lnTo>
                    <a:lnTo>
                      <a:pt x="0" y="85"/>
                    </a:lnTo>
                    <a:lnTo>
                      <a:pt x="0" y="85"/>
                    </a:lnTo>
                    <a:lnTo>
                      <a:pt x="0" y="88"/>
                    </a:lnTo>
                    <a:lnTo>
                      <a:pt x="0" y="88"/>
                    </a:lnTo>
                    <a:lnTo>
                      <a:pt x="0" y="88"/>
                    </a:lnTo>
                    <a:lnTo>
                      <a:pt x="0" y="90"/>
                    </a:lnTo>
                    <a:lnTo>
                      <a:pt x="0" y="90"/>
                    </a:lnTo>
                    <a:lnTo>
                      <a:pt x="0" y="90"/>
                    </a:lnTo>
                    <a:lnTo>
                      <a:pt x="0" y="92"/>
                    </a:lnTo>
                    <a:lnTo>
                      <a:pt x="0" y="92"/>
                    </a:lnTo>
                    <a:lnTo>
                      <a:pt x="0" y="92"/>
                    </a:lnTo>
                    <a:lnTo>
                      <a:pt x="0" y="95"/>
                    </a:lnTo>
                    <a:lnTo>
                      <a:pt x="0" y="95"/>
                    </a:lnTo>
                    <a:lnTo>
                      <a:pt x="0" y="95"/>
                    </a:lnTo>
                    <a:lnTo>
                      <a:pt x="3" y="97"/>
                    </a:lnTo>
                    <a:lnTo>
                      <a:pt x="3" y="97"/>
                    </a:lnTo>
                    <a:lnTo>
                      <a:pt x="3" y="99"/>
                    </a:lnTo>
                    <a:lnTo>
                      <a:pt x="3" y="99"/>
                    </a:lnTo>
                    <a:lnTo>
                      <a:pt x="3" y="102"/>
                    </a:lnTo>
                    <a:lnTo>
                      <a:pt x="5" y="102"/>
                    </a:lnTo>
                    <a:lnTo>
                      <a:pt x="5" y="104"/>
                    </a:lnTo>
                    <a:lnTo>
                      <a:pt x="5" y="104"/>
                    </a:lnTo>
                    <a:lnTo>
                      <a:pt x="8" y="106"/>
                    </a:lnTo>
                    <a:lnTo>
                      <a:pt x="8" y="106"/>
                    </a:lnTo>
                    <a:lnTo>
                      <a:pt x="8" y="106"/>
                    </a:lnTo>
                    <a:lnTo>
                      <a:pt x="10" y="109"/>
                    </a:lnTo>
                    <a:lnTo>
                      <a:pt x="10" y="109"/>
                    </a:lnTo>
                    <a:lnTo>
                      <a:pt x="10" y="109"/>
                    </a:lnTo>
                    <a:lnTo>
                      <a:pt x="10" y="109"/>
                    </a:lnTo>
                    <a:lnTo>
                      <a:pt x="12" y="109"/>
                    </a:lnTo>
                    <a:lnTo>
                      <a:pt x="12" y="109"/>
                    </a:lnTo>
                    <a:lnTo>
                      <a:pt x="12" y="111"/>
                    </a:lnTo>
                    <a:lnTo>
                      <a:pt x="12" y="111"/>
                    </a:lnTo>
                    <a:lnTo>
                      <a:pt x="15" y="111"/>
                    </a:lnTo>
                    <a:lnTo>
                      <a:pt x="15" y="111"/>
                    </a:lnTo>
                    <a:lnTo>
                      <a:pt x="15" y="111"/>
                    </a:lnTo>
                    <a:lnTo>
                      <a:pt x="17" y="111"/>
                    </a:lnTo>
                    <a:lnTo>
                      <a:pt x="17" y="111"/>
                    </a:lnTo>
                    <a:lnTo>
                      <a:pt x="17" y="114"/>
                    </a:lnTo>
                    <a:lnTo>
                      <a:pt x="19" y="114"/>
                    </a:lnTo>
                    <a:lnTo>
                      <a:pt x="19" y="114"/>
                    </a:lnTo>
                    <a:lnTo>
                      <a:pt x="19" y="114"/>
                    </a:lnTo>
                    <a:lnTo>
                      <a:pt x="22" y="114"/>
                    </a:lnTo>
                    <a:lnTo>
                      <a:pt x="22" y="114"/>
                    </a:lnTo>
                    <a:lnTo>
                      <a:pt x="24" y="114"/>
                    </a:lnTo>
                    <a:lnTo>
                      <a:pt x="24" y="114"/>
                    </a:lnTo>
                    <a:lnTo>
                      <a:pt x="26" y="114"/>
                    </a:lnTo>
                    <a:lnTo>
                      <a:pt x="26" y="114"/>
                    </a:lnTo>
                    <a:lnTo>
                      <a:pt x="29" y="114"/>
                    </a:lnTo>
                    <a:lnTo>
                      <a:pt x="29" y="114"/>
                    </a:lnTo>
                    <a:lnTo>
                      <a:pt x="31" y="114"/>
                    </a:lnTo>
                    <a:lnTo>
                      <a:pt x="34" y="114"/>
                    </a:lnTo>
                    <a:lnTo>
                      <a:pt x="34" y="114"/>
                    </a:lnTo>
                    <a:lnTo>
                      <a:pt x="36" y="114"/>
                    </a:lnTo>
                    <a:lnTo>
                      <a:pt x="38" y="114"/>
                    </a:lnTo>
                    <a:lnTo>
                      <a:pt x="41" y="114"/>
                    </a:lnTo>
                    <a:lnTo>
                      <a:pt x="41" y="114"/>
                    </a:lnTo>
                    <a:lnTo>
                      <a:pt x="43" y="114"/>
                    </a:lnTo>
                    <a:lnTo>
                      <a:pt x="45" y="114"/>
                    </a:lnTo>
                    <a:lnTo>
                      <a:pt x="48" y="114"/>
                    </a:lnTo>
                    <a:lnTo>
                      <a:pt x="48" y="114"/>
                    </a:lnTo>
                    <a:lnTo>
                      <a:pt x="50" y="114"/>
                    </a:lnTo>
                    <a:lnTo>
                      <a:pt x="52" y="111"/>
                    </a:lnTo>
                    <a:lnTo>
                      <a:pt x="52" y="111"/>
                    </a:lnTo>
                    <a:lnTo>
                      <a:pt x="55" y="111"/>
                    </a:lnTo>
                    <a:lnTo>
                      <a:pt x="57" y="111"/>
                    </a:lnTo>
                    <a:lnTo>
                      <a:pt x="57" y="111"/>
                    </a:lnTo>
                    <a:lnTo>
                      <a:pt x="59" y="109"/>
                    </a:lnTo>
                    <a:lnTo>
                      <a:pt x="59" y="109"/>
                    </a:lnTo>
                    <a:lnTo>
                      <a:pt x="62" y="109"/>
                    </a:lnTo>
                    <a:lnTo>
                      <a:pt x="62" y="109"/>
                    </a:lnTo>
                    <a:lnTo>
                      <a:pt x="64" y="109"/>
                    </a:lnTo>
                    <a:lnTo>
                      <a:pt x="64" y="106"/>
                    </a:lnTo>
                    <a:lnTo>
                      <a:pt x="64" y="106"/>
                    </a:lnTo>
                    <a:lnTo>
                      <a:pt x="67" y="106"/>
                    </a:lnTo>
                    <a:lnTo>
                      <a:pt x="67" y="106"/>
                    </a:lnTo>
                    <a:lnTo>
                      <a:pt x="69" y="104"/>
                    </a:lnTo>
                    <a:lnTo>
                      <a:pt x="69" y="104"/>
                    </a:lnTo>
                    <a:lnTo>
                      <a:pt x="71" y="104"/>
                    </a:lnTo>
                    <a:lnTo>
                      <a:pt x="74" y="102"/>
                    </a:lnTo>
                    <a:lnTo>
                      <a:pt x="74" y="102"/>
                    </a:lnTo>
                    <a:lnTo>
                      <a:pt x="76" y="102"/>
                    </a:lnTo>
                    <a:lnTo>
                      <a:pt x="76" y="99"/>
                    </a:lnTo>
                    <a:lnTo>
                      <a:pt x="78" y="99"/>
                    </a:lnTo>
                    <a:lnTo>
                      <a:pt x="78" y="99"/>
                    </a:lnTo>
                    <a:lnTo>
                      <a:pt x="78" y="99"/>
                    </a:lnTo>
                    <a:lnTo>
                      <a:pt x="78" y="99"/>
                    </a:lnTo>
                    <a:lnTo>
                      <a:pt x="78" y="102"/>
                    </a:lnTo>
                    <a:lnTo>
                      <a:pt x="78" y="102"/>
                    </a:lnTo>
                    <a:lnTo>
                      <a:pt x="78" y="102"/>
                    </a:lnTo>
                    <a:lnTo>
                      <a:pt x="78" y="102"/>
                    </a:lnTo>
                    <a:lnTo>
                      <a:pt x="78" y="104"/>
                    </a:lnTo>
                    <a:lnTo>
                      <a:pt x="78" y="104"/>
                    </a:lnTo>
                    <a:lnTo>
                      <a:pt x="78" y="106"/>
                    </a:lnTo>
                    <a:lnTo>
                      <a:pt x="78" y="106"/>
                    </a:lnTo>
                    <a:lnTo>
                      <a:pt x="78" y="106"/>
                    </a:lnTo>
                    <a:lnTo>
                      <a:pt x="78" y="109"/>
                    </a:lnTo>
                    <a:lnTo>
                      <a:pt x="78" y="109"/>
                    </a:lnTo>
                    <a:lnTo>
                      <a:pt x="78" y="111"/>
                    </a:lnTo>
                    <a:lnTo>
                      <a:pt x="78" y="111"/>
                    </a:lnTo>
                    <a:lnTo>
                      <a:pt x="78" y="111"/>
                    </a:lnTo>
                    <a:lnTo>
                      <a:pt x="78" y="111"/>
                    </a:lnTo>
                    <a:lnTo>
                      <a:pt x="88" y="111"/>
                    </a:lnTo>
                    <a:lnTo>
                      <a:pt x="107" y="111"/>
                    </a:lnTo>
                    <a:lnTo>
                      <a:pt x="116" y="111"/>
                    </a:lnTo>
                    <a:lnTo>
                      <a:pt x="121" y="111"/>
                    </a:lnTo>
                    <a:lnTo>
                      <a:pt x="119" y="111"/>
                    </a:lnTo>
                    <a:lnTo>
                      <a:pt x="119" y="111"/>
                    </a:lnTo>
                    <a:lnTo>
                      <a:pt x="119" y="109"/>
                    </a:lnTo>
                    <a:lnTo>
                      <a:pt x="119" y="109"/>
                    </a:lnTo>
                    <a:lnTo>
                      <a:pt x="119" y="109"/>
                    </a:lnTo>
                    <a:lnTo>
                      <a:pt x="119" y="106"/>
                    </a:lnTo>
                    <a:lnTo>
                      <a:pt x="119" y="106"/>
                    </a:lnTo>
                    <a:lnTo>
                      <a:pt x="119" y="106"/>
                    </a:lnTo>
                    <a:lnTo>
                      <a:pt x="119" y="104"/>
                    </a:lnTo>
                    <a:lnTo>
                      <a:pt x="119" y="104"/>
                    </a:lnTo>
                    <a:lnTo>
                      <a:pt x="119" y="104"/>
                    </a:lnTo>
                    <a:lnTo>
                      <a:pt x="119" y="104"/>
                    </a:lnTo>
                    <a:lnTo>
                      <a:pt x="119" y="102"/>
                    </a:lnTo>
                    <a:lnTo>
                      <a:pt x="119" y="102"/>
                    </a:lnTo>
                    <a:lnTo>
                      <a:pt x="121" y="97"/>
                    </a:lnTo>
                    <a:lnTo>
                      <a:pt x="123" y="90"/>
                    </a:lnTo>
                    <a:lnTo>
                      <a:pt x="126" y="85"/>
                    </a:lnTo>
                    <a:lnTo>
                      <a:pt x="126" y="81"/>
                    </a:lnTo>
                    <a:lnTo>
                      <a:pt x="128" y="76"/>
                    </a:lnTo>
                    <a:lnTo>
                      <a:pt x="130" y="71"/>
                    </a:lnTo>
                    <a:lnTo>
                      <a:pt x="130" y="66"/>
                    </a:lnTo>
                    <a:lnTo>
                      <a:pt x="133" y="64"/>
                    </a:lnTo>
                    <a:lnTo>
                      <a:pt x="133" y="59"/>
                    </a:lnTo>
                    <a:lnTo>
                      <a:pt x="135" y="57"/>
                    </a:lnTo>
                    <a:lnTo>
                      <a:pt x="135" y="52"/>
                    </a:lnTo>
                    <a:lnTo>
                      <a:pt x="135" y="50"/>
                    </a:lnTo>
                    <a:close/>
                    <a:moveTo>
                      <a:pt x="88" y="66"/>
                    </a:moveTo>
                    <a:lnTo>
                      <a:pt x="85" y="69"/>
                    </a:lnTo>
                    <a:lnTo>
                      <a:pt x="85" y="71"/>
                    </a:lnTo>
                    <a:lnTo>
                      <a:pt x="85" y="71"/>
                    </a:lnTo>
                    <a:lnTo>
                      <a:pt x="83" y="73"/>
                    </a:lnTo>
                    <a:lnTo>
                      <a:pt x="83" y="73"/>
                    </a:lnTo>
                    <a:lnTo>
                      <a:pt x="83" y="76"/>
                    </a:lnTo>
                    <a:lnTo>
                      <a:pt x="83" y="76"/>
                    </a:lnTo>
                    <a:lnTo>
                      <a:pt x="83" y="76"/>
                    </a:lnTo>
                    <a:lnTo>
                      <a:pt x="81" y="78"/>
                    </a:lnTo>
                    <a:lnTo>
                      <a:pt x="81" y="78"/>
                    </a:lnTo>
                    <a:lnTo>
                      <a:pt x="81" y="78"/>
                    </a:lnTo>
                    <a:lnTo>
                      <a:pt x="81" y="78"/>
                    </a:lnTo>
                    <a:lnTo>
                      <a:pt x="78" y="81"/>
                    </a:lnTo>
                    <a:lnTo>
                      <a:pt x="78" y="81"/>
                    </a:lnTo>
                    <a:lnTo>
                      <a:pt x="78" y="83"/>
                    </a:lnTo>
                    <a:lnTo>
                      <a:pt x="76" y="83"/>
                    </a:lnTo>
                    <a:lnTo>
                      <a:pt x="76" y="83"/>
                    </a:lnTo>
                    <a:lnTo>
                      <a:pt x="76" y="83"/>
                    </a:lnTo>
                    <a:lnTo>
                      <a:pt x="76" y="85"/>
                    </a:lnTo>
                    <a:lnTo>
                      <a:pt x="74" y="85"/>
                    </a:lnTo>
                    <a:lnTo>
                      <a:pt x="74" y="85"/>
                    </a:lnTo>
                    <a:lnTo>
                      <a:pt x="74" y="85"/>
                    </a:lnTo>
                    <a:lnTo>
                      <a:pt x="71" y="85"/>
                    </a:lnTo>
                    <a:lnTo>
                      <a:pt x="71" y="88"/>
                    </a:lnTo>
                    <a:lnTo>
                      <a:pt x="71" y="88"/>
                    </a:lnTo>
                    <a:lnTo>
                      <a:pt x="69" y="88"/>
                    </a:lnTo>
                    <a:lnTo>
                      <a:pt x="69" y="88"/>
                    </a:lnTo>
                    <a:lnTo>
                      <a:pt x="69" y="88"/>
                    </a:lnTo>
                    <a:lnTo>
                      <a:pt x="67" y="88"/>
                    </a:lnTo>
                    <a:lnTo>
                      <a:pt x="67" y="88"/>
                    </a:lnTo>
                    <a:lnTo>
                      <a:pt x="64" y="90"/>
                    </a:lnTo>
                    <a:lnTo>
                      <a:pt x="64" y="90"/>
                    </a:lnTo>
                    <a:lnTo>
                      <a:pt x="62" y="90"/>
                    </a:lnTo>
                    <a:lnTo>
                      <a:pt x="62" y="90"/>
                    </a:lnTo>
                    <a:lnTo>
                      <a:pt x="59" y="90"/>
                    </a:lnTo>
                    <a:lnTo>
                      <a:pt x="57" y="90"/>
                    </a:lnTo>
                    <a:lnTo>
                      <a:pt x="57" y="90"/>
                    </a:lnTo>
                    <a:lnTo>
                      <a:pt x="55" y="90"/>
                    </a:lnTo>
                    <a:lnTo>
                      <a:pt x="55" y="90"/>
                    </a:lnTo>
                    <a:lnTo>
                      <a:pt x="52" y="90"/>
                    </a:lnTo>
                    <a:lnTo>
                      <a:pt x="52" y="90"/>
                    </a:lnTo>
                    <a:lnTo>
                      <a:pt x="50" y="90"/>
                    </a:lnTo>
                    <a:lnTo>
                      <a:pt x="50" y="90"/>
                    </a:lnTo>
                    <a:lnTo>
                      <a:pt x="50" y="90"/>
                    </a:lnTo>
                    <a:lnTo>
                      <a:pt x="50" y="90"/>
                    </a:lnTo>
                    <a:lnTo>
                      <a:pt x="48" y="90"/>
                    </a:lnTo>
                    <a:lnTo>
                      <a:pt x="48" y="90"/>
                    </a:lnTo>
                    <a:lnTo>
                      <a:pt x="48" y="90"/>
                    </a:lnTo>
                    <a:lnTo>
                      <a:pt x="48" y="90"/>
                    </a:lnTo>
                    <a:lnTo>
                      <a:pt x="48" y="88"/>
                    </a:lnTo>
                    <a:lnTo>
                      <a:pt x="48" y="88"/>
                    </a:lnTo>
                    <a:lnTo>
                      <a:pt x="45" y="88"/>
                    </a:lnTo>
                    <a:lnTo>
                      <a:pt x="45" y="88"/>
                    </a:lnTo>
                    <a:lnTo>
                      <a:pt x="45" y="88"/>
                    </a:lnTo>
                    <a:lnTo>
                      <a:pt x="45" y="88"/>
                    </a:lnTo>
                    <a:lnTo>
                      <a:pt x="45" y="85"/>
                    </a:lnTo>
                    <a:lnTo>
                      <a:pt x="45" y="85"/>
                    </a:lnTo>
                    <a:lnTo>
                      <a:pt x="45" y="85"/>
                    </a:lnTo>
                    <a:lnTo>
                      <a:pt x="45" y="85"/>
                    </a:lnTo>
                    <a:lnTo>
                      <a:pt x="45" y="85"/>
                    </a:lnTo>
                    <a:lnTo>
                      <a:pt x="45" y="83"/>
                    </a:lnTo>
                    <a:lnTo>
                      <a:pt x="45" y="83"/>
                    </a:lnTo>
                    <a:lnTo>
                      <a:pt x="45" y="83"/>
                    </a:lnTo>
                    <a:lnTo>
                      <a:pt x="45" y="83"/>
                    </a:lnTo>
                    <a:lnTo>
                      <a:pt x="45" y="81"/>
                    </a:lnTo>
                    <a:lnTo>
                      <a:pt x="45" y="81"/>
                    </a:lnTo>
                    <a:lnTo>
                      <a:pt x="45" y="81"/>
                    </a:lnTo>
                    <a:lnTo>
                      <a:pt x="45" y="81"/>
                    </a:lnTo>
                    <a:lnTo>
                      <a:pt x="45" y="78"/>
                    </a:lnTo>
                    <a:lnTo>
                      <a:pt x="45" y="78"/>
                    </a:lnTo>
                    <a:lnTo>
                      <a:pt x="45" y="78"/>
                    </a:lnTo>
                    <a:lnTo>
                      <a:pt x="45" y="78"/>
                    </a:lnTo>
                    <a:lnTo>
                      <a:pt x="45" y="76"/>
                    </a:lnTo>
                    <a:lnTo>
                      <a:pt x="48" y="76"/>
                    </a:lnTo>
                    <a:lnTo>
                      <a:pt x="48" y="76"/>
                    </a:lnTo>
                    <a:lnTo>
                      <a:pt x="48" y="76"/>
                    </a:lnTo>
                    <a:lnTo>
                      <a:pt x="48" y="76"/>
                    </a:lnTo>
                    <a:lnTo>
                      <a:pt x="48" y="73"/>
                    </a:lnTo>
                    <a:lnTo>
                      <a:pt x="48" y="73"/>
                    </a:lnTo>
                    <a:lnTo>
                      <a:pt x="50" y="73"/>
                    </a:lnTo>
                    <a:lnTo>
                      <a:pt x="50" y="73"/>
                    </a:lnTo>
                    <a:lnTo>
                      <a:pt x="50" y="71"/>
                    </a:lnTo>
                    <a:lnTo>
                      <a:pt x="52" y="71"/>
                    </a:lnTo>
                    <a:lnTo>
                      <a:pt x="52" y="71"/>
                    </a:lnTo>
                    <a:lnTo>
                      <a:pt x="55" y="71"/>
                    </a:lnTo>
                    <a:lnTo>
                      <a:pt x="57" y="69"/>
                    </a:lnTo>
                    <a:lnTo>
                      <a:pt x="59" y="69"/>
                    </a:lnTo>
                    <a:lnTo>
                      <a:pt x="62" y="69"/>
                    </a:lnTo>
                    <a:lnTo>
                      <a:pt x="64" y="66"/>
                    </a:lnTo>
                    <a:lnTo>
                      <a:pt x="67" y="66"/>
                    </a:lnTo>
                    <a:lnTo>
                      <a:pt x="67" y="66"/>
                    </a:lnTo>
                    <a:lnTo>
                      <a:pt x="69" y="66"/>
                    </a:lnTo>
                    <a:lnTo>
                      <a:pt x="69" y="66"/>
                    </a:lnTo>
                    <a:lnTo>
                      <a:pt x="69" y="66"/>
                    </a:lnTo>
                    <a:lnTo>
                      <a:pt x="71" y="64"/>
                    </a:lnTo>
                    <a:lnTo>
                      <a:pt x="74" y="64"/>
                    </a:lnTo>
                    <a:lnTo>
                      <a:pt x="76" y="64"/>
                    </a:lnTo>
                    <a:lnTo>
                      <a:pt x="78" y="64"/>
                    </a:lnTo>
                    <a:lnTo>
                      <a:pt x="83" y="62"/>
                    </a:lnTo>
                    <a:lnTo>
                      <a:pt x="85" y="62"/>
                    </a:lnTo>
                    <a:lnTo>
                      <a:pt x="88" y="62"/>
                    </a:lnTo>
                    <a:lnTo>
                      <a:pt x="90" y="59"/>
                    </a:lnTo>
                    <a:lnTo>
                      <a:pt x="88"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22"/>
              <p:cNvSpPr>
                <a:spLocks/>
              </p:cNvSpPr>
              <p:nvPr/>
            </p:nvSpPr>
            <p:spPr bwMode="auto">
              <a:xfrm>
                <a:off x="9256588" y="1888505"/>
                <a:ext cx="33338" cy="44450"/>
              </a:xfrm>
              <a:custGeom>
                <a:avLst/>
                <a:gdLst>
                  <a:gd name="T0" fmla="*/ 0 w 21"/>
                  <a:gd name="T1" fmla="*/ 2 h 28"/>
                  <a:gd name="T2" fmla="*/ 9 w 21"/>
                  <a:gd name="T3" fmla="*/ 2 h 28"/>
                  <a:gd name="T4" fmla="*/ 9 w 21"/>
                  <a:gd name="T5" fmla="*/ 28 h 28"/>
                  <a:gd name="T6" fmla="*/ 12 w 21"/>
                  <a:gd name="T7" fmla="*/ 28 h 28"/>
                  <a:gd name="T8" fmla="*/ 12 w 21"/>
                  <a:gd name="T9" fmla="*/ 2 h 28"/>
                  <a:gd name="T10" fmla="*/ 21 w 21"/>
                  <a:gd name="T11" fmla="*/ 2 h 28"/>
                  <a:gd name="T12" fmla="*/ 21 w 21"/>
                  <a:gd name="T13" fmla="*/ 0 h 28"/>
                  <a:gd name="T14" fmla="*/ 0 w 21"/>
                  <a:gd name="T15" fmla="*/ 0 h 28"/>
                  <a:gd name="T16" fmla="*/ 0 w 21"/>
                  <a:gd name="T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
                    <a:moveTo>
                      <a:pt x="0" y="2"/>
                    </a:moveTo>
                    <a:lnTo>
                      <a:pt x="9" y="2"/>
                    </a:lnTo>
                    <a:lnTo>
                      <a:pt x="9" y="28"/>
                    </a:lnTo>
                    <a:lnTo>
                      <a:pt x="12" y="28"/>
                    </a:lnTo>
                    <a:lnTo>
                      <a:pt x="12" y="2"/>
                    </a:lnTo>
                    <a:lnTo>
                      <a:pt x="21" y="2"/>
                    </a:lnTo>
                    <a:lnTo>
                      <a:pt x="21" y="0"/>
                    </a:lnTo>
                    <a:lnTo>
                      <a:pt x="0"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23"/>
              <p:cNvSpPr>
                <a:spLocks noEditPoints="1"/>
              </p:cNvSpPr>
              <p:nvPr/>
            </p:nvSpPr>
            <p:spPr bwMode="auto">
              <a:xfrm>
                <a:off x="9474076" y="1883742"/>
                <a:ext cx="44450" cy="49212"/>
              </a:xfrm>
              <a:custGeom>
                <a:avLst/>
                <a:gdLst>
                  <a:gd name="T0" fmla="*/ 28 w 28"/>
                  <a:gd name="T1" fmla="*/ 12 h 31"/>
                  <a:gd name="T2" fmla="*/ 26 w 28"/>
                  <a:gd name="T3" fmla="*/ 7 h 31"/>
                  <a:gd name="T4" fmla="*/ 24 w 28"/>
                  <a:gd name="T5" fmla="*/ 5 h 31"/>
                  <a:gd name="T6" fmla="*/ 21 w 28"/>
                  <a:gd name="T7" fmla="*/ 3 h 31"/>
                  <a:gd name="T8" fmla="*/ 17 w 28"/>
                  <a:gd name="T9" fmla="*/ 3 h 31"/>
                  <a:gd name="T10" fmla="*/ 14 w 28"/>
                  <a:gd name="T11" fmla="*/ 0 h 31"/>
                  <a:gd name="T12" fmla="*/ 9 w 28"/>
                  <a:gd name="T13" fmla="*/ 3 h 31"/>
                  <a:gd name="T14" fmla="*/ 7 w 28"/>
                  <a:gd name="T15" fmla="*/ 3 h 31"/>
                  <a:gd name="T16" fmla="*/ 5 w 28"/>
                  <a:gd name="T17" fmla="*/ 5 h 31"/>
                  <a:gd name="T18" fmla="*/ 5 w 28"/>
                  <a:gd name="T19" fmla="*/ 5 h 31"/>
                  <a:gd name="T20" fmla="*/ 2 w 28"/>
                  <a:gd name="T21" fmla="*/ 7 h 31"/>
                  <a:gd name="T22" fmla="*/ 2 w 28"/>
                  <a:gd name="T23" fmla="*/ 12 h 31"/>
                  <a:gd name="T24" fmla="*/ 0 w 28"/>
                  <a:gd name="T25" fmla="*/ 15 h 31"/>
                  <a:gd name="T26" fmla="*/ 0 w 28"/>
                  <a:gd name="T27" fmla="*/ 17 h 31"/>
                  <a:gd name="T28" fmla="*/ 0 w 28"/>
                  <a:gd name="T29" fmla="*/ 22 h 31"/>
                  <a:gd name="T30" fmla="*/ 2 w 28"/>
                  <a:gd name="T31" fmla="*/ 24 h 31"/>
                  <a:gd name="T32" fmla="*/ 5 w 28"/>
                  <a:gd name="T33" fmla="*/ 26 h 31"/>
                  <a:gd name="T34" fmla="*/ 7 w 28"/>
                  <a:gd name="T35" fmla="*/ 29 h 31"/>
                  <a:gd name="T36" fmla="*/ 12 w 28"/>
                  <a:gd name="T37" fmla="*/ 31 h 31"/>
                  <a:gd name="T38" fmla="*/ 14 w 28"/>
                  <a:gd name="T39" fmla="*/ 31 h 31"/>
                  <a:gd name="T40" fmla="*/ 19 w 28"/>
                  <a:gd name="T41" fmla="*/ 31 h 31"/>
                  <a:gd name="T42" fmla="*/ 21 w 28"/>
                  <a:gd name="T43" fmla="*/ 29 h 31"/>
                  <a:gd name="T44" fmla="*/ 24 w 28"/>
                  <a:gd name="T45" fmla="*/ 26 h 31"/>
                  <a:gd name="T46" fmla="*/ 26 w 28"/>
                  <a:gd name="T47" fmla="*/ 24 h 31"/>
                  <a:gd name="T48" fmla="*/ 28 w 28"/>
                  <a:gd name="T49" fmla="*/ 19 h 31"/>
                  <a:gd name="T50" fmla="*/ 28 w 28"/>
                  <a:gd name="T51" fmla="*/ 15 h 31"/>
                  <a:gd name="T52" fmla="*/ 24 w 28"/>
                  <a:gd name="T53" fmla="*/ 19 h 31"/>
                  <a:gd name="T54" fmla="*/ 24 w 28"/>
                  <a:gd name="T55" fmla="*/ 22 h 31"/>
                  <a:gd name="T56" fmla="*/ 24 w 28"/>
                  <a:gd name="T57" fmla="*/ 22 h 31"/>
                  <a:gd name="T58" fmla="*/ 21 w 28"/>
                  <a:gd name="T59" fmla="*/ 24 h 31"/>
                  <a:gd name="T60" fmla="*/ 19 w 28"/>
                  <a:gd name="T61" fmla="*/ 26 h 31"/>
                  <a:gd name="T62" fmla="*/ 19 w 28"/>
                  <a:gd name="T63" fmla="*/ 26 h 31"/>
                  <a:gd name="T64" fmla="*/ 17 w 28"/>
                  <a:gd name="T65" fmla="*/ 26 h 31"/>
                  <a:gd name="T66" fmla="*/ 14 w 28"/>
                  <a:gd name="T67" fmla="*/ 29 h 31"/>
                  <a:gd name="T68" fmla="*/ 12 w 28"/>
                  <a:gd name="T69" fmla="*/ 29 h 31"/>
                  <a:gd name="T70" fmla="*/ 12 w 28"/>
                  <a:gd name="T71" fmla="*/ 26 h 31"/>
                  <a:gd name="T72" fmla="*/ 9 w 28"/>
                  <a:gd name="T73" fmla="*/ 26 h 31"/>
                  <a:gd name="T74" fmla="*/ 7 w 28"/>
                  <a:gd name="T75" fmla="*/ 26 h 31"/>
                  <a:gd name="T76" fmla="*/ 7 w 28"/>
                  <a:gd name="T77" fmla="*/ 24 h 31"/>
                  <a:gd name="T78" fmla="*/ 5 w 28"/>
                  <a:gd name="T79" fmla="*/ 22 h 31"/>
                  <a:gd name="T80" fmla="*/ 5 w 28"/>
                  <a:gd name="T81" fmla="*/ 19 h 31"/>
                  <a:gd name="T82" fmla="*/ 5 w 28"/>
                  <a:gd name="T83" fmla="*/ 17 h 31"/>
                  <a:gd name="T84" fmla="*/ 5 w 28"/>
                  <a:gd name="T85" fmla="*/ 12 h 31"/>
                  <a:gd name="T86" fmla="*/ 5 w 28"/>
                  <a:gd name="T87" fmla="*/ 10 h 31"/>
                  <a:gd name="T88" fmla="*/ 7 w 28"/>
                  <a:gd name="T89" fmla="*/ 10 h 31"/>
                  <a:gd name="T90" fmla="*/ 7 w 28"/>
                  <a:gd name="T91" fmla="*/ 7 h 31"/>
                  <a:gd name="T92" fmla="*/ 12 w 28"/>
                  <a:gd name="T93" fmla="*/ 5 h 31"/>
                  <a:gd name="T94" fmla="*/ 14 w 28"/>
                  <a:gd name="T95" fmla="*/ 5 h 31"/>
                  <a:gd name="T96" fmla="*/ 17 w 28"/>
                  <a:gd name="T97" fmla="*/ 5 h 31"/>
                  <a:gd name="T98" fmla="*/ 19 w 28"/>
                  <a:gd name="T99" fmla="*/ 7 h 31"/>
                  <a:gd name="T100" fmla="*/ 21 w 28"/>
                  <a:gd name="T101" fmla="*/ 7 h 31"/>
                  <a:gd name="T102" fmla="*/ 24 w 28"/>
                  <a:gd name="T103" fmla="*/ 10 h 31"/>
                  <a:gd name="T104" fmla="*/ 24 w 28"/>
                  <a:gd name="T105" fmla="*/ 15 h 31"/>
                  <a:gd name="T106" fmla="*/ 24 w 28"/>
                  <a:gd name="T107"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1">
                    <a:moveTo>
                      <a:pt x="28" y="15"/>
                    </a:moveTo>
                    <a:lnTo>
                      <a:pt x="28" y="12"/>
                    </a:lnTo>
                    <a:lnTo>
                      <a:pt x="28" y="12"/>
                    </a:lnTo>
                    <a:lnTo>
                      <a:pt x="28" y="12"/>
                    </a:lnTo>
                    <a:lnTo>
                      <a:pt x="26" y="10"/>
                    </a:lnTo>
                    <a:lnTo>
                      <a:pt x="26" y="10"/>
                    </a:lnTo>
                    <a:lnTo>
                      <a:pt x="26" y="7"/>
                    </a:lnTo>
                    <a:lnTo>
                      <a:pt x="26" y="7"/>
                    </a:lnTo>
                    <a:lnTo>
                      <a:pt x="26" y="7"/>
                    </a:lnTo>
                    <a:lnTo>
                      <a:pt x="24" y="5"/>
                    </a:lnTo>
                    <a:lnTo>
                      <a:pt x="24" y="5"/>
                    </a:lnTo>
                    <a:lnTo>
                      <a:pt x="24" y="5"/>
                    </a:lnTo>
                    <a:lnTo>
                      <a:pt x="24" y="5"/>
                    </a:lnTo>
                    <a:lnTo>
                      <a:pt x="21" y="3"/>
                    </a:lnTo>
                    <a:lnTo>
                      <a:pt x="21" y="3"/>
                    </a:lnTo>
                    <a:lnTo>
                      <a:pt x="21" y="3"/>
                    </a:lnTo>
                    <a:lnTo>
                      <a:pt x="19" y="3"/>
                    </a:lnTo>
                    <a:lnTo>
                      <a:pt x="19" y="3"/>
                    </a:lnTo>
                    <a:lnTo>
                      <a:pt x="19" y="3"/>
                    </a:lnTo>
                    <a:lnTo>
                      <a:pt x="17" y="3"/>
                    </a:lnTo>
                    <a:lnTo>
                      <a:pt x="17" y="3"/>
                    </a:lnTo>
                    <a:lnTo>
                      <a:pt x="14" y="0"/>
                    </a:lnTo>
                    <a:lnTo>
                      <a:pt x="14" y="0"/>
                    </a:lnTo>
                    <a:lnTo>
                      <a:pt x="14" y="0"/>
                    </a:lnTo>
                    <a:lnTo>
                      <a:pt x="12" y="0"/>
                    </a:lnTo>
                    <a:lnTo>
                      <a:pt x="12" y="3"/>
                    </a:lnTo>
                    <a:lnTo>
                      <a:pt x="12" y="3"/>
                    </a:lnTo>
                    <a:lnTo>
                      <a:pt x="9" y="3"/>
                    </a:lnTo>
                    <a:lnTo>
                      <a:pt x="9" y="3"/>
                    </a:lnTo>
                    <a:lnTo>
                      <a:pt x="9" y="3"/>
                    </a:lnTo>
                    <a:lnTo>
                      <a:pt x="9" y="3"/>
                    </a:lnTo>
                    <a:lnTo>
                      <a:pt x="7" y="3"/>
                    </a:lnTo>
                    <a:lnTo>
                      <a:pt x="7" y="3"/>
                    </a:lnTo>
                    <a:lnTo>
                      <a:pt x="7" y="3"/>
                    </a:lnTo>
                    <a:lnTo>
                      <a:pt x="7" y="3"/>
                    </a:lnTo>
                    <a:lnTo>
                      <a:pt x="5" y="5"/>
                    </a:lnTo>
                    <a:lnTo>
                      <a:pt x="5" y="5"/>
                    </a:lnTo>
                    <a:lnTo>
                      <a:pt x="5" y="5"/>
                    </a:lnTo>
                    <a:lnTo>
                      <a:pt x="5" y="5"/>
                    </a:lnTo>
                    <a:lnTo>
                      <a:pt x="5" y="5"/>
                    </a:lnTo>
                    <a:lnTo>
                      <a:pt x="2" y="7"/>
                    </a:lnTo>
                    <a:lnTo>
                      <a:pt x="2" y="7"/>
                    </a:lnTo>
                    <a:lnTo>
                      <a:pt x="2" y="7"/>
                    </a:lnTo>
                    <a:lnTo>
                      <a:pt x="2" y="7"/>
                    </a:lnTo>
                    <a:lnTo>
                      <a:pt x="2" y="10"/>
                    </a:lnTo>
                    <a:lnTo>
                      <a:pt x="2" y="10"/>
                    </a:lnTo>
                    <a:lnTo>
                      <a:pt x="2" y="10"/>
                    </a:lnTo>
                    <a:lnTo>
                      <a:pt x="2" y="12"/>
                    </a:lnTo>
                    <a:lnTo>
                      <a:pt x="0" y="12"/>
                    </a:lnTo>
                    <a:lnTo>
                      <a:pt x="0" y="12"/>
                    </a:lnTo>
                    <a:lnTo>
                      <a:pt x="0" y="12"/>
                    </a:lnTo>
                    <a:lnTo>
                      <a:pt x="0" y="15"/>
                    </a:lnTo>
                    <a:lnTo>
                      <a:pt x="0" y="15"/>
                    </a:lnTo>
                    <a:lnTo>
                      <a:pt x="0" y="15"/>
                    </a:lnTo>
                    <a:lnTo>
                      <a:pt x="0" y="17"/>
                    </a:lnTo>
                    <a:lnTo>
                      <a:pt x="0" y="17"/>
                    </a:lnTo>
                    <a:lnTo>
                      <a:pt x="0" y="19"/>
                    </a:lnTo>
                    <a:lnTo>
                      <a:pt x="0" y="19"/>
                    </a:lnTo>
                    <a:lnTo>
                      <a:pt x="0" y="19"/>
                    </a:lnTo>
                    <a:lnTo>
                      <a:pt x="0" y="22"/>
                    </a:lnTo>
                    <a:lnTo>
                      <a:pt x="2" y="22"/>
                    </a:lnTo>
                    <a:lnTo>
                      <a:pt x="2" y="24"/>
                    </a:lnTo>
                    <a:lnTo>
                      <a:pt x="2" y="24"/>
                    </a:lnTo>
                    <a:lnTo>
                      <a:pt x="2" y="24"/>
                    </a:lnTo>
                    <a:lnTo>
                      <a:pt x="2" y="26"/>
                    </a:lnTo>
                    <a:lnTo>
                      <a:pt x="5" y="26"/>
                    </a:lnTo>
                    <a:lnTo>
                      <a:pt x="5" y="26"/>
                    </a:lnTo>
                    <a:lnTo>
                      <a:pt x="5" y="26"/>
                    </a:lnTo>
                    <a:lnTo>
                      <a:pt x="5" y="29"/>
                    </a:lnTo>
                    <a:lnTo>
                      <a:pt x="7" y="29"/>
                    </a:lnTo>
                    <a:lnTo>
                      <a:pt x="7" y="29"/>
                    </a:lnTo>
                    <a:lnTo>
                      <a:pt x="7" y="29"/>
                    </a:lnTo>
                    <a:lnTo>
                      <a:pt x="9" y="29"/>
                    </a:lnTo>
                    <a:lnTo>
                      <a:pt x="9" y="31"/>
                    </a:lnTo>
                    <a:lnTo>
                      <a:pt x="9" y="31"/>
                    </a:lnTo>
                    <a:lnTo>
                      <a:pt x="12" y="31"/>
                    </a:lnTo>
                    <a:lnTo>
                      <a:pt x="12" y="31"/>
                    </a:lnTo>
                    <a:lnTo>
                      <a:pt x="14" y="31"/>
                    </a:lnTo>
                    <a:lnTo>
                      <a:pt x="14" y="31"/>
                    </a:lnTo>
                    <a:lnTo>
                      <a:pt x="14" y="31"/>
                    </a:lnTo>
                    <a:lnTo>
                      <a:pt x="17" y="31"/>
                    </a:lnTo>
                    <a:lnTo>
                      <a:pt x="17" y="31"/>
                    </a:lnTo>
                    <a:lnTo>
                      <a:pt x="19" y="31"/>
                    </a:lnTo>
                    <a:lnTo>
                      <a:pt x="19" y="31"/>
                    </a:lnTo>
                    <a:lnTo>
                      <a:pt x="19" y="29"/>
                    </a:lnTo>
                    <a:lnTo>
                      <a:pt x="21" y="29"/>
                    </a:lnTo>
                    <a:lnTo>
                      <a:pt x="21" y="29"/>
                    </a:lnTo>
                    <a:lnTo>
                      <a:pt x="21" y="29"/>
                    </a:lnTo>
                    <a:lnTo>
                      <a:pt x="24" y="29"/>
                    </a:lnTo>
                    <a:lnTo>
                      <a:pt x="24" y="29"/>
                    </a:lnTo>
                    <a:lnTo>
                      <a:pt x="24" y="26"/>
                    </a:lnTo>
                    <a:lnTo>
                      <a:pt x="24" y="26"/>
                    </a:lnTo>
                    <a:lnTo>
                      <a:pt x="26" y="26"/>
                    </a:lnTo>
                    <a:lnTo>
                      <a:pt x="26" y="24"/>
                    </a:lnTo>
                    <a:lnTo>
                      <a:pt x="26" y="24"/>
                    </a:lnTo>
                    <a:lnTo>
                      <a:pt x="26" y="24"/>
                    </a:lnTo>
                    <a:lnTo>
                      <a:pt x="26" y="22"/>
                    </a:lnTo>
                    <a:lnTo>
                      <a:pt x="26" y="22"/>
                    </a:lnTo>
                    <a:lnTo>
                      <a:pt x="28" y="19"/>
                    </a:lnTo>
                    <a:lnTo>
                      <a:pt x="28" y="19"/>
                    </a:lnTo>
                    <a:lnTo>
                      <a:pt x="28" y="19"/>
                    </a:lnTo>
                    <a:lnTo>
                      <a:pt x="28" y="17"/>
                    </a:lnTo>
                    <a:lnTo>
                      <a:pt x="28" y="17"/>
                    </a:lnTo>
                    <a:lnTo>
                      <a:pt x="28" y="15"/>
                    </a:lnTo>
                    <a:lnTo>
                      <a:pt x="28" y="15"/>
                    </a:lnTo>
                    <a:close/>
                    <a:moveTo>
                      <a:pt x="24" y="17"/>
                    </a:moveTo>
                    <a:lnTo>
                      <a:pt x="24" y="17"/>
                    </a:lnTo>
                    <a:lnTo>
                      <a:pt x="24" y="19"/>
                    </a:lnTo>
                    <a:lnTo>
                      <a:pt x="24" y="19"/>
                    </a:lnTo>
                    <a:lnTo>
                      <a:pt x="24" y="19"/>
                    </a:lnTo>
                    <a:lnTo>
                      <a:pt x="24" y="19"/>
                    </a:lnTo>
                    <a:lnTo>
                      <a:pt x="24" y="22"/>
                    </a:lnTo>
                    <a:lnTo>
                      <a:pt x="24" y="22"/>
                    </a:lnTo>
                    <a:lnTo>
                      <a:pt x="24" y="22"/>
                    </a:lnTo>
                    <a:lnTo>
                      <a:pt x="24" y="22"/>
                    </a:lnTo>
                    <a:lnTo>
                      <a:pt x="24" y="22"/>
                    </a:lnTo>
                    <a:lnTo>
                      <a:pt x="21" y="24"/>
                    </a:lnTo>
                    <a:lnTo>
                      <a:pt x="21" y="24"/>
                    </a:lnTo>
                    <a:lnTo>
                      <a:pt x="21" y="24"/>
                    </a:lnTo>
                    <a:lnTo>
                      <a:pt x="21" y="24"/>
                    </a:lnTo>
                    <a:lnTo>
                      <a:pt x="21" y="24"/>
                    </a:lnTo>
                    <a:lnTo>
                      <a:pt x="21" y="26"/>
                    </a:lnTo>
                    <a:lnTo>
                      <a:pt x="21" y="26"/>
                    </a:lnTo>
                    <a:lnTo>
                      <a:pt x="19" y="26"/>
                    </a:lnTo>
                    <a:lnTo>
                      <a:pt x="19" y="26"/>
                    </a:lnTo>
                    <a:lnTo>
                      <a:pt x="19" y="26"/>
                    </a:lnTo>
                    <a:lnTo>
                      <a:pt x="19" y="26"/>
                    </a:lnTo>
                    <a:lnTo>
                      <a:pt x="19" y="26"/>
                    </a:lnTo>
                    <a:lnTo>
                      <a:pt x="19" y="26"/>
                    </a:lnTo>
                    <a:lnTo>
                      <a:pt x="17" y="26"/>
                    </a:lnTo>
                    <a:lnTo>
                      <a:pt x="17" y="26"/>
                    </a:lnTo>
                    <a:lnTo>
                      <a:pt x="17" y="26"/>
                    </a:lnTo>
                    <a:lnTo>
                      <a:pt x="17" y="29"/>
                    </a:lnTo>
                    <a:lnTo>
                      <a:pt x="17" y="29"/>
                    </a:lnTo>
                    <a:lnTo>
                      <a:pt x="14" y="29"/>
                    </a:lnTo>
                    <a:lnTo>
                      <a:pt x="14" y="29"/>
                    </a:lnTo>
                    <a:lnTo>
                      <a:pt x="14" y="29"/>
                    </a:lnTo>
                    <a:lnTo>
                      <a:pt x="14" y="29"/>
                    </a:lnTo>
                    <a:lnTo>
                      <a:pt x="14" y="29"/>
                    </a:lnTo>
                    <a:lnTo>
                      <a:pt x="12" y="29"/>
                    </a:lnTo>
                    <a:lnTo>
                      <a:pt x="12" y="29"/>
                    </a:lnTo>
                    <a:lnTo>
                      <a:pt x="12" y="26"/>
                    </a:lnTo>
                    <a:lnTo>
                      <a:pt x="12" y="26"/>
                    </a:lnTo>
                    <a:lnTo>
                      <a:pt x="12" y="26"/>
                    </a:lnTo>
                    <a:lnTo>
                      <a:pt x="9" y="26"/>
                    </a:lnTo>
                    <a:lnTo>
                      <a:pt x="9" y="26"/>
                    </a:lnTo>
                    <a:lnTo>
                      <a:pt x="9" y="26"/>
                    </a:lnTo>
                    <a:lnTo>
                      <a:pt x="9" y="26"/>
                    </a:lnTo>
                    <a:lnTo>
                      <a:pt x="9" y="26"/>
                    </a:lnTo>
                    <a:lnTo>
                      <a:pt x="7" y="26"/>
                    </a:lnTo>
                    <a:lnTo>
                      <a:pt x="7" y="26"/>
                    </a:lnTo>
                    <a:lnTo>
                      <a:pt x="7" y="26"/>
                    </a:lnTo>
                    <a:lnTo>
                      <a:pt x="7" y="24"/>
                    </a:lnTo>
                    <a:lnTo>
                      <a:pt x="7" y="24"/>
                    </a:lnTo>
                    <a:lnTo>
                      <a:pt x="7" y="24"/>
                    </a:lnTo>
                    <a:lnTo>
                      <a:pt x="7" y="24"/>
                    </a:lnTo>
                    <a:lnTo>
                      <a:pt x="7" y="24"/>
                    </a:lnTo>
                    <a:lnTo>
                      <a:pt x="5" y="22"/>
                    </a:lnTo>
                    <a:lnTo>
                      <a:pt x="5" y="22"/>
                    </a:lnTo>
                    <a:lnTo>
                      <a:pt x="5" y="22"/>
                    </a:lnTo>
                    <a:lnTo>
                      <a:pt x="5" y="22"/>
                    </a:lnTo>
                    <a:lnTo>
                      <a:pt x="5" y="22"/>
                    </a:lnTo>
                    <a:lnTo>
                      <a:pt x="5" y="19"/>
                    </a:lnTo>
                    <a:lnTo>
                      <a:pt x="5" y="19"/>
                    </a:lnTo>
                    <a:lnTo>
                      <a:pt x="5" y="19"/>
                    </a:lnTo>
                    <a:lnTo>
                      <a:pt x="5" y="17"/>
                    </a:lnTo>
                    <a:lnTo>
                      <a:pt x="5" y="17"/>
                    </a:lnTo>
                    <a:lnTo>
                      <a:pt x="5" y="17"/>
                    </a:lnTo>
                    <a:lnTo>
                      <a:pt x="5" y="15"/>
                    </a:lnTo>
                    <a:lnTo>
                      <a:pt x="5" y="15"/>
                    </a:lnTo>
                    <a:lnTo>
                      <a:pt x="5" y="15"/>
                    </a:lnTo>
                    <a:lnTo>
                      <a:pt x="5" y="12"/>
                    </a:lnTo>
                    <a:lnTo>
                      <a:pt x="5" y="12"/>
                    </a:lnTo>
                    <a:lnTo>
                      <a:pt x="5" y="12"/>
                    </a:lnTo>
                    <a:lnTo>
                      <a:pt x="5" y="12"/>
                    </a:lnTo>
                    <a:lnTo>
                      <a:pt x="5" y="10"/>
                    </a:lnTo>
                    <a:lnTo>
                      <a:pt x="5" y="10"/>
                    </a:lnTo>
                    <a:lnTo>
                      <a:pt x="5" y="10"/>
                    </a:lnTo>
                    <a:lnTo>
                      <a:pt x="7" y="10"/>
                    </a:lnTo>
                    <a:lnTo>
                      <a:pt x="7" y="10"/>
                    </a:lnTo>
                    <a:lnTo>
                      <a:pt x="7" y="7"/>
                    </a:lnTo>
                    <a:lnTo>
                      <a:pt x="7" y="7"/>
                    </a:lnTo>
                    <a:lnTo>
                      <a:pt x="7" y="7"/>
                    </a:lnTo>
                    <a:lnTo>
                      <a:pt x="7" y="7"/>
                    </a:lnTo>
                    <a:lnTo>
                      <a:pt x="9" y="7"/>
                    </a:lnTo>
                    <a:lnTo>
                      <a:pt x="9" y="5"/>
                    </a:lnTo>
                    <a:lnTo>
                      <a:pt x="9" y="5"/>
                    </a:lnTo>
                    <a:lnTo>
                      <a:pt x="12" y="5"/>
                    </a:lnTo>
                    <a:lnTo>
                      <a:pt x="12" y="5"/>
                    </a:lnTo>
                    <a:lnTo>
                      <a:pt x="14" y="5"/>
                    </a:lnTo>
                    <a:lnTo>
                      <a:pt x="14" y="5"/>
                    </a:lnTo>
                    <a:lnTo>
                      <a:pt x="14" y="5"/>
                    </a:lnTo>
                    <a:lnTo>
                      <a:pt x="17" y="5"/>
                    </a:lnTo>
                    <a:lnTo>
                      <a:pt x="17" y="5"/>
                    </a:lnTo>
                    <a:lnTo>
                      <a:pt x="17" y="5"/>
                    </a:lnTo>
                    <a:lnTo>
                      <a:pt x="17" y="5"/>
                    </a:lnTo>
                    <a:lnTo>
                      <a:pt x="19" y="5"/>
                    </a:lnTo>
                    <a:lnTo>
                      <a:pt x="19" y="5"/>
                    </a:lnTo>
                    <a:lnTo>
                      <a:pt x="19" y="5"/>
                    </a:lnTo>
                    <a:lnTo>
                      <a:pt x="19" y="7"/>
                    </a:lnTo>
                    <a:lnTo>
                      <a:pt x="21" y="7"/>
                    </a:lnTo>
                    <a:lnTo>
                      <a:pt x="21" y="7"/>
                    </a:lnTo>
                    <a:lnTo>
                      <a:pt x="21" y="7"/>
                    </a:lnTo>
                    <a:lnTo>
                      <a:pt x="21" y="7"/>
                    </a:lnTo>
                    <a:lnTo>
                      <a:pt x="21" y="10"/>
                    </a:lnTo>
                    <a:lnTo>
                      <a:pt x="24" y="10"/>
                    </a:lnTo>
                    <a:lnTo>
                      <a:pt x="24" y="10"/>
                    </a:lnTo>
                    <a:lnTo>
                      <a:pt x="24" y="10"/>
                    </a:lnTo>
                    <a:lnTo>
                      <a:pt x="24" y="12"/>
                    </a:lnTo>
                    <a:lnTo>
                      <a:pt x="24" y="12"/>
                    </a:lnTo>
                    <a:lnTo>
                      <a:pt x="24" y="12"/>
                    </a:lnTo>
                    <a:lnTo>
                      <a:pt x="24" y="15"/>
                    </a:lnTo>
                    <a:lnTo>
                      <a:pt x="24" y="15"/>
                    </a:lnTo>
                    <a:lnTo>
                      <a:pt x="24" y="15"/>
                    </a:lnTo>
                    <a:lnTo>
                      <a:pt x="24" y="17"/>
                    </a:lnTo>
                    <a:lnTo>
                      <a:pt x="2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24"/>
              <p:cNvSpPr>
                <a:spLocks/>
              </p:cNvSpPr>
              <p:nvPr/>
            </p:nvSpPr>
            <p:spPr bwMode="auto">
              <a:xfrm>
                <a:off x="9653463" y="1888505"/>
                <a:ext cx="41275" cy="44450"/>
              </a:xfrm>
              <a:custGeom>
                <a:avLst/>
                <a:gdLst>
                  <a:gd name="T0" fmla="*/ 17 w 26"/>
                  <a:gd name="T1" fmla="*/ 7 h 28"/>
                  <a:gd name="T2" fmla="*/ 17 w 26"/>
                  <a:gd name="T3" fmla="*/ 9 h 28"/>
                  <a:gd name="T4" fmla="*/ 17 w 26"/>
                  <a:gd name="T5" fmla="*/ 9 h 28"/>
                  <a:gd name="T6" fmla="*/ 14 w 26"/>
                  <a:gd name="T7" fmla="*/ 12 h 28"/>
                  <a:gd name="T8" fmla="*/ 14 w 26"/>
                  <a:gd name="T9" fmla="*/ 12 h 28"/>
                  <a:gd name="T10" fmla="*/ 14 w 26"/>
                  <a:gd name="T11" fmla="*/ 12 h 28"/>
                  <a:gd name="T12" fmla="*/ 12 w 26"/>
                  <a:gd name="T13" fmla="*/ 9 h 28"/>
                  <a:gd name="T14" fmla="*/ 12 w 26"/>
                  <a:gd name="T15" fmla="*/ 9 h 28"/>
                  <a:gd name="T16" fmla="*/ 12 w 26"/>
                  <a:gd name="T17" fmla="*/ 7 h 28"/>
                  <a:gd name="T18" fmla="*/ 5 w 26"/>
                  <a:gd name="T19" fmla="*/ 0 h 28"/>
                  <a:gd name="T20" fmla="*/ 0 w 26"/>
                  <a:gd name="T21" fmla="*/ 0 h 28"/>
                  <a:gd name="T22" fmla="*/ 12 w 26"/>
                  <a:gd name="T23" fmla="*/ 16 h 28"/>
                  <a:gd name="T24" fmla="*/ 12 w 26"/>
                  <a:gd name="T25" fmla="*/ 28 h 28"/>
                  <a:gd name="T26" fmla="*/ 17 w 26"/>
                  <a:gd name="T27" fmla="*/ 28 h 28"/>
                  <a:gd name="T28" fmla="*/ 17 w 26"/>
                  <a:gd name="T29" fmla="*/ 16 h 28"/>
                  <a:gd name="T30" fmla="*/ 26 w 26"/>
                  <a:gd name="T31" fmla="*/ 0 h 28"/>
                  <a:gd name="T32" fmla="*/ 24 w 26"/>
                  <a:gd name="T33" fmla="*/ 0 h 28"/>
                  <a:gd name="T34" fmla="*/ 17 w 26"/>
                  <a:gd name="T35"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8">
                    <a:moveTo>
                      <a:pt x="17" y="7"/>
                    </a:moveTo>
                    <a:lnTo>
                      <a:pt x="17" y="9"/>
                    </a:lnTo>
                    <a:lnTo>
                      <a:pt x="17" y="9"/>
                    </a:lnTo>
                    <a:lnTo>
                      <a:pt x="14" y="12"/>
                    </a:lnTo>
                    <a:lnTo>
                      <a:pt x="14" y="12"/>
                    </a:lnTo>
                    <a:lnTo>
                      <a:pt x="14" y="12"/>
                    </a:lnTo>
                    <a:lnTo>
                      <a:pt x="12" y="9"/>
                    </a:lnTo>
                    <a:lnTo>
                      <a:pt x="12" y="9"/>
                    </a:lnTo>
                    <a:lnTo>
                      <a:pt x="12" y="7"/>
                    </a:lnTo>
                    <a:lnTo>
                      <a:pt x="5" y="0"/>
                    </a:lnTo>
                    <a:lnTo>
                      <a:pt x="0" y="0"/>
                    </a:lnTo>
                    <a:lnTo>
                      <a:pt x="12" y="16"/>
                    </a:lnTo>
                    <a:lnTo>
                      <a:pt x="12" y="28"/>
                    </a:lnTo>
                    <a:lnTo>
                      <a:pt x="17" y="28"/>
                    </a:lnTo>
                    <a:lnTo>
                      <a:pt x="17" y="16"/>
                    </a:lnTo>
                    <a:lnTo>
                      <a:pt x="26" y="0"/>
                    </a:lnTo>
                    <a:lnTo>
                      <a:pt x="24" y="0"/>
                    </a:lnTo>
                    <a:lnTo>
                      <a:pt x="1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25"/>
              <p:cNvSpPr>
                <a:spLocks noEditPoints="1"/>
              </p:cNvSpPr>
              <p:nvPr/>
            </p:nvSpPr>
            <p:spPr bwMode="auto">
              <a:xfrm>
                <a:off x="9829676" y="1674192"/>
                <a:ext cx="217488" cy="180975"/>
              </a:xfrm>
              <a:custGeom>
                <a:avLst/>
                <a:gdLst>
                  <a:gd name="T0" fmla="*/ 137 w 137"/>
                  <a:gd name="T1" fmla="*/ 22 h 114"/>
                  <a:gd name="T2" fmla="*/ 130 w 137"/>
                  <a:gd name="T3" fmla="*/ 12 h 114"/>
                  <a:gd name="T4" fmla="*/ 123 w 137"/>
                  <a:gd name="T5" fmla="*/ 5 h 114"/>
                  <a:gd name="T6" fmla="*/ 114 w 137"/>
                  <a:gd name="T7" fmla="*/ 3 h 114"/>
                  <a:gd name="T8" fmla="*/ 85 w 137"/>
                  <a:gd name="T9" fmla="*/ 0 h 114"/>
                  <a:gd name="T10" fmla="*/ 64 w 137"/>
                  <a:gd name="T11" fmla="*/ 3 h 114"/>
                  <a:gd name="T12" fmla="*/ 57 w 137"/>
                  <a:gd name="T13" fmla="*/ 5 h 114"/>
                  <a:gd name="T14" fmla="*/ 48 w 137"/>
                  <a:gd name="T15" fmla="*/ 7 h 114"/>
                  <a:gd name="T16" fmla="*/ 33 w 137"/>
                  <a:gd name="T17" fmla="*/ 17 h 114"/>
                  <a:gd name="T18" fmla="*/ 24 w 137"/>
                  <a:gd name="T19" fmla="*/ 29 h 114"/>
                  <a:gd name="T20" fmla="*/ 59 w 137"/>
                  <a:gd name="T21" fmla="*/ 38 h 114"/>
                  <a:gd name="T22" fmla="*/ 66 w 137"/>
                  <a:gd name="T23" fmla="*/ 31 h 114"/>
                  <a:gd name="T24" fmla="*/ 71 w 137"/>
                  <a:gd name="T25" fmla="*/ 29 h 114"/>
                  <a:gd name="T26" fmla="*/ 81 w 137"/>
                  <a:gd name="T27" fmla="*/ 26 h 114"/>
                  <a:gd name="T28" fmla="*/ 90 w 137"/>
                  <a:gd name="T29" fmla="*/ 29 h 114"/>
                  <a:gd name="T30" fmla="*/ 95 w 137"/>
                  <a:gd name="T31" fmla="*/ 31 h 114"/>
                  <a:gd name="T32" fmla="*/ 95 w 137"/>
                  <a:gd name="T33" fmla="*/ 38 h 114"/>
                  <a:gd name="T34" fmla="*/ 88 w 137"/>
                  <a:gd name="T35" fmla="*/ 43 h 114"/>
                  <a:gd name="T36" fmla="*/ 73 w 137"/>
                  <a:gd name="T37" fmla="*/ 45 h 114"/>
                  <a:gd name="T38" fmla="*/ 59 w 137"/>
                  <a:gd name="T39" fmla="*/ 48 h 114"/>
                  <a:gd name="T40" fmla="*/ 38 w 137"/>
                  <a:gd name="T41" fmla="*/ 52 h 114"/>
                  <a:gd name="T42" fmla="*/ 22 w 137"/>
                  <a:gd name="T43" fmla="*/ 59 h 114"/>
                  <a:gd name="T44" fmla="*/ 10 w 137"/>
                  <a:gd name="T45" fmla="*/ 66 h 114"/>
                  <a:gd name="T46" fmla="*/ 3 w 137"/>
                  <a:gd name="T47" fmla="*/ 76 h 114"/>
                  <a:gd name="T48" fmla="*/ 0 w 137"/>
                  <a:gd name="T49" fmla="*/ 85 h 114"/>
                  <a:gd name="T50" fmla="*/ 0 w 137"/>
                  <a:gd name="T51" fmla="*/ 92 h 114"/>
                  <a:gd name="T52" fmla="*/ 0 w 137"/>
                  <a:gd name="T53" fmla="*/ 99 h 114"/>
                  <a:gd name="T54" fmla="*/ 5 w 137"/>
                  <a:gd name="T55" fmla="*/ 106 h 114"/>
                  <a:gd name="T56" fmla="*/ 10 w 137"/>
                  <a:gd name="T57" fmla="*/ 111 h 114"/>
                  <a:gd name="T58" fmla="*/ 17 w 137"/>
                  <a:gd name="T59" fmla="*/ 114 h 114"/>
                  <a:gd name="T60" fmla="*/ 24 w 137"/>
                  <a:gd name="T61" fmla="*/ 114 h 114"/>
                  <a:gd name="T62" fmla="*/ 38 w 137"/>
                  <a:gd name="T63" fmla="*/ 114 h 114"/>
                  <a:gd name="T64" fmla="*/ 52 w 137"/>
                  <a:gd name="T65" fmla="*/ 111 h 114"/>
                  <a:gd name="T66" fmla="*/ 62 w 137"/>
                  <a:gd name="T67" fmla="*/ 109 h 114"/>
                  <a:gd name="T68" fmla="*/ 71 w 137"/>
                  <a:gd name="T69" fmla="*/ 102 h 114"/>
                  <a:gd name="T70" fmla="*/ 76 w 137"/>
                  <a:gd name="T71" fmla="*/ 102 h 114"/>
                  <a:gd name="T72" fmla="*/ 76 w 137"/>
                  <a:gd name="T73" fmla="*/ 106 h 114"/>
                  <a:gd name="T74" fmla="*/ 107 w 137"/>
                  <a:gd name="T75" fmla="*/ 111 h 114"/>
                  <a:gd name="T76" fmla="*/ 116 w 137"/>
                  <a:gd name="T77" fmla="*/ 106 h 114"/>
                  <a:gd name="T78" fmla="*/ 116 w 137"/>
                  <a:gd name="T79" fmla="*/ 102 h 114"/>
                  <a:gd name="T80" fmla="*/ 130 w 137"/>
                  <a:gd name="T81" fmla="*/ 64 h 114"/>
                  <a:gd name="T82" fmla="*/ 137 w 137"/>
                  <a:gd name="T83" fmla="*/ 40 h 114"/>
                  <a:gd name="T84" fmla="*/ 137 w 137"/>
                  <a:gd name="T85" fmla="*/ 31 h 114"/>
                  <a:gd name="T86" fmla="*/ 81 w 137"/>
                  <a:gd name="T87" fmla="*/ 76 h 114"/>
                  <a:gd name="T88" fmla="*/ 78 w 137"/>
                  <a:gd name="T89" fmla="*/ 81 h 114"/>
                  <a:gd name="T90" fmla="*/ 73 w 137"/>
                  <a:gd name="T91" fmla="*/ 85 h 114"/>
                  <a:gd name="T92" fmla="*/ 66 w 137"/>
                  <a:gd name="T93" fmla="*/ 88 h 114"/>
                  <a:gd name="T94" fmla="*/ 57 w 137"/>
                  <a:gd name="T95" fmla="*/ 90 h 114"/>
                  <a:gd name="T96" fmla="*/ 48 w 137"/>
                  <a:gd name="T97" fmla="*/ 90 h 114"/>
                  <a:gd name="T98" fmla="*/ 45 w 137"/>
                  <a:gd name="T99" fmla="*/ 88 h 114"/>
                  <a:gd name="T100" fmla="*/ 43 w 137"/>
                  <a:gd name="T101" fmla="*/ 85 h 114"/>
                  <a:gd name="T102" fmla="*/ 43 w 137"/>
                  <a:gd name="T103" fmla="*/ 81 h 114"/>
                  <a:gd name="T104" fmla="*/ 45 w 137"/>
                  <a:gd name="T105" fmla="*/ 76 h 114"/>
                  <a:gd name="T106" fmla="*/ 55 w 137"/>
                  <a:gd name="T107" fmla="*/ 69 h 114"/>
                  <a:gd name="T108" fmla="*/ 66 w 137"/>
                  <a:gd name="T109" fmla="*/ 66 h 114"/>
                  <a:gd name="T110" fmla="*/ 88 w 137"/>
                  <a:gd name="T111" fmla="*/ 5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7" h="114">
                    <a:moveTo>
                      <a:pt x="137" y="31"/>
                    </a:moveTo>
                    <a:lnTo>
                      <a:pt x="137" y="29"/>
                    </a:lnTo>
                    <a:lnTo>
                      <a:pt x="137" y="26"/>
                    </a:lnTo>
                    <a:lnTo>
                      <a:pt x="137" y="26"/>
                    </a:lnTo>
                    <a:lnTo>
                      <a:pt x="137" y="24"/>
                    </a:lnTo>
                    <a:lnTo>
                      <a:pt x="137" y="24"/>
                    </a:lnTo>
                    <a:lnTo>
                      <a:pt x="137" y="22"/>
                    </a:lnTo>
                    <a:lnTo>
                      <a:pt x="137" y="22"/>
                    </a:lnTo>
                    <a:lnTo>
                      <a:pt x="135" y="19"/>
                    </a:lnTo>
                    <a:lnTo>
                      <a:pt x="135" y="19"/>
                    </a:lnTo>
                    <a:lnTo>
                      <a:pt x="135" y="17"/>
                    </a:lnTo>
                    <a:lnTo>
                      <a:pt x="135" y="17"/>
                    </a:lnTo>
                    <a:lnTo>
                      <a:pt x="133" y="15"/>
                    </a:lnTo>
                    <a:lnTo>
                      <a:pt x="133" y="15"/>
                    </a:lnTo>
                    <a:lnTo>
                      <a:pt x="133" y="12"/>
                    </a:lnTo>
                    <a:lnTo>
                      <a:pt x="130" y="12"/>
                    </a:lnTo>
                    <a:lnTo>
                      <a:pt x="130" y="12"/>
                    </a:lnTo>
                    <a:lnTo>
                      <a:pt x="130" y="10"/>
                    </a:lnTo>
                    <a:lnTo>
                      <a:pt x="128" y="10"/>
                    </a:lnTo>
                    <a:lnTo>
                      <a:pt x="128" y="10"/>
                    </a:lnTo>
                    <a:lnTo>
                      <a:pt x="125" y="7"/>
                    </a:lnTo>
                    <a:lnTo>
                      <a:pt x="125" y="7"/>
                    </a:lnTo>
                    <a:lnTo>
                      <a:pt x="123" y="7"/>
                    </a:lnTo>
                    <a:lnTo>
                      <a:pt x="123" y="5"/>
                    </a:lnTo>
                    <a:lnTo>
                      <a:pt x="123" y="5"/>
                    </a:lnTo>
                    <a:lnTo>
                      <a:pt x="121" y="5"/>
                    </a:lnTo>
                    <a:lnTo>
                      <a:pt x="121" y="5"/>
                    </a:lnTo>
                    <a:lnTo>
                      <a:pt x="118" y="3"/>
                    </a:lnTo>
                    <a:lnTo>
                      <a:pt x="116" y="3"/>
                    </a:lnTo>
                    <a:lnTo>
                      <a:pt x="116" y="3"/>
                    </a:lnTo>
                    <a:lnTo>
                      <a:pt x="114" y="3"/>
                    </a:lnTo>
                    <a:lnTo>
                      <a:pt x="114" y="3"/>
                    </a:lnTo>
                    <a:lnTo>
                      <a:pt x="111" y="3"/>
                    </a:lnTo>
                    <a:lnTo>
                      <a:pt x="107" y="3"/>
                    </a:lnTo>
                    <a:lnTo>
                      <a:pt x="104" y="3"/>
                    </a:lnTo>
                    <a:lnTo>
                      <a:pt x="102" y="0"/>
                    </a:lnTo>
                    <a:lnTo>
                      <a:pt x="97" y="0"/>
                    </a:lnTo>
                    <a:lnTo>
                      <a:pt x="95" y="0"/>
                    </a:lnTo>
                    <a:lnTo>
                      <a:pt x="90" y="0"/>
                    </a:lnTo>
                    <a:lnTo>
                      <a:pt x="85" y="0"/>
                    </a:lnTo>
                    <a:lnTo>
                      <a:pt x="83" y="0"/>
                    </a:lnTo>
                    <a:lnTo>
                      <a:pt x="81" y="0"/>
                    </a:lnTo>
                    <a:lnTo>
                      <a:pt x="78" y="0"/>
                    </a:lnTo>
                    <a:lnTo>
                      <a:pt x="76" y="0"/>
                    </a:lnTo>
                    <a:lnTo>
                      <a:pt x="73" y="3"/>
                    </a:lnTo>
                    <a:lnTo>
                      <a:pt x="71" y="3"/>
                    </a:lnTo>
                    <a:lnTo>
                      <a:pt x="69" y="3"/>
                    </a:lnTo>
                    <a:lnTo>
                      <a:pt x="64" y="3"/>
                    </a:lnTo>
                    <a:lnTo>
                      <a:pt x="64" y="3"/>
                    </a:lnTo>
                    <a:lnTo>
                      <a:pt x="64" y="3"/>
                    </a:lnTo>
                    <a:lnTo>
                      <a:pt x="62" y="3"/>
                    </a:lnTo>
                    <a:lnTo>
                      <a:pt x="62" y="3"/>
                    </a:lnTo>
                    <a:lnTo>
                      <a:pt x="59" y="3"/>
                    </a:lnTo>
                    <a:lnTo>
                      <a:pt x="59" y="3"/>
                    </a:lnTo>
                    <a:lnTo>
                      <a:pt x="57" y="3"/>
                    </a:lnTo>
                    <a:lnTo>
                      <a:pt x="57" y="5"/>
                    </a:lnTo>
                    <a:lnTo>
                      <a:pt x="55" y="5"/>
                    </a:lnTo>
                    <a:lnTo>
                      <a:pt x="55" y="5"/>
                    </a:lnTo>
                    <a:lnTo>
                      <a:pt x="52" y="5"/>
                    </a:lnTo>
                    <a:lnTo>
                      <a:pt x="52" y="5"/>
                    </a:lnTo>
                    <a:lnTo>
                      <a:pt x="50" y="5"/>
                    </a:lnTo>
                    <a:lnTo>
                      <a:pt x="50" y="7"/>
                    </a:lnTo>
                    <a:lnTo>
                      <a:pt x="50" y="7"/>
                    </a:lnTo>
                    <a:lnTo>
                      <a:pt x="48" y="7"/>
                    </a:lnTo>
                    <a:lnTo>
                      <a:pt x="48" y="7"/>
                    </a:lnTo>
                    <a:lnTo>
                      <a:pt x="45" y="7"/>
                    </a:lnTo>
                    <a:lnTo>
                      <a:pt x="43" y="10"/>
                    </a:lnTo>
                    <a:lnTo>
                      <a:pt x="43" y="10"/>
                    </a:lnTo>
                    <a:lnTo>
                      <a:pt x="40" y="12"/>
                    </a:lnTo>
                    <a:lnTo>
                      <a:pt x="38" y="12"/>
                    </a:lnTo>
                    <a:lnTo>
                      <a:pt x="36" y="15"/>
                    </a:lnTo>
                    <a:lnTo>
                      <a:pt x="33" y="17"/>
                    </a:lnTo>
                    <a:lnTo>
                      <a:pt x="33" y="17"/>
                    </a:lnTo>
                    <a:lnTo>
                      <a:pt x="31" y="19"/>
                    </a:lnTo>
                    <a:lnTo>
                      <a:pt x="29" y="19"/>
                    </a:lnTo>
                    <a:lnTo>
                      <a:pt x="29" y="22"/>
                    </a:lnTo>
                    <a:lnTo>
                      <a:pt x="26" y="24"/>
                    </a:lnTo>
                    <a:lnTo>
                      <a:pt x="24" y="26"/>
                    </a:lnTo>
                    <a:lnTo>
                      <a:pt x="24" y="26"/>
                    </a:lnTo>
                    <a:lnTo>
                      <a:pt x="24" y="29"/>
                    </a:lnTo>
                    <a:lnTo>
                      <a:pt x="22" y="29"/>
                    </a:lnTo>
                    <a:lnTo>
                      <a:pt x="22" y="29"/>
                    </a:lnTo>
                    <a:lnTo>
                      <a:pt x="22" y="31"/>
                    </a:lnTo>
                    <a:lnTo>
                      <a:pt x="19" y="31"/>
                    </a:lnTo>
                    <a:lnTo>
                      <a:pt x="19" y="33"/>
                    </a:lnTo>
                    <a:lnTo>
                      <a:pt x="19" y="33"/>
                    </a:lnTo>
                    <a:lnTo>
                      <a:pt x="57" y="38"/>
                    </a:lnTo>
                    <a:lnTo>
                      <a:pt x="59" y="38"/>
                    </a:lnTo>
                    <a:lnTo>
                      <a:pt x="59" y="36"/>
                    </a:lnTo>
                    <a:lnTo>
                      <a:pt x="62" y="36"/>
                    </a:lnTo>
                    <a:lnTo>
                      <a:pt x="62" y="33"/>
                    </a:lnTo>
                    <a:lnTo>
                      <a:pt x="62" y="33"/>
                    </a:lnTo>
                    <a:lnTo>
                      <a:pt x="64" y="33"/>
                    </a:lnTo>
                    <a:lnTo>
                      <a:pt x="64" y="31"/>
                    </a:lnTo>
                    <a:lnTo>
                      <a:pt x="64" y="31"/>
                    </a:lnTo>
                    <a:lnTo>
                      <a:pt x="66" y="31"/>
                    </a:lnTo>
                    <a:lnTo>
                      <a:pt x="66" y="31"/>
                    </a:lnTo>
                    <a:lnTo>
                      <a:pt x="66" y="31"/>
                    </a:lnTo>
                    <a:lnTo>
                      <a:pt x="66" y="29"/>
                    </a:lnTo>
                    <a:lnTo>
                      <a:pt x="69" y="29"/>
                    </a:lnTo>
                    <a:lnTo>
                      <a:pt x="69" y="29"/>
                    </a:lnTo>
                    <a:lnTo>
                      <a:pt x="71" y="29"/>
                    </a:lnTo>
                    <a:lnTo>
                      <a:pt x="71" y="29"/>
                    </a:lnTo>
                    <a:lnTo>
                      <a:pt x="71" y="29"/>
                    </a:lnTo>
                    <a:lnTo>
                      <a:pt x="73" y="26"/>
                    </a:lnTo>
                    <a:lnTo>
                      <a:pt x="73" y="26"/>
                    </a:lnTo>
                    <a:lnTo>
                      <a:pt x="76" y="26"/>
                    </a:lnTo>
                    <a:lnTo>
                      <a:pt x="76" y="26"/>
                    </a:lnTo>
                    <a:lnTo>
                      <a:pt x="78" y="26"/>
                    </a:lnTo>
                    <a:lnTo>
                      <a:pt x="78" y="26"/>
                    </a:lnTo>
                    <a:lnTo>
                      <a:pt x="81" y="26"/>
                    </a:lnTo>
                    <a:lnTo>
                      <a:pt x="81" y="26"/>
                    </a:lnTo>
                    <a:lnTo>
                      <a:pt x="83" y="26"/>
                    </a:lnTo>
                    <a:lnTo>
                      <a:pt x="83" y="26"/>
                    </a:lnTo>
                    <a:lnTo>
                      <a:pt x="85" y="26"/>
                    </a:lnTo>
                    <a:lnTo>
                      <a:pt x="85" y="26"/>
                    </a:lnTo>
                    <a:lnTo>
                      <a:pt x="88" y="26"/>
                    </a:lnTo>
                    <a:lnTo>
                      <a:pt x="88" y="26"/>
                    </a:lnTo>
                    <a:lnTo>
                      <a:pt x="90" y="29"/>
                    </a:lnTo>
                    <a:lnTo>
                      <a:pt x="90" y="29"/>
                    </a:lnTo>
                    <a:lnTo>
                      <a:pt x="92" y="29"/>
                    </a:lnTo>
                    <a:lnTo>
                      <a:pt x="92" y="29"/>
                    </a:lnTo>
                    <a:lnTo>
                      <a:pt x="95" y="29"/>
                    </a:lnTo>
                    <a:lnTo>
                      <a:pt x="95" y="29"/>
                    </a:lnTo>
                    <a:lnTo>
                      <a:pt x="95" y="31"/>
                    </a:lnTo>
                    <a:lnTo>
                      <a:pt x="95" y="31"/>
                    </a:lnTo>
                    <a:lnTo>
                      <a:pt x="95" y="31"/>
                    </a:lnTo>
                    <a:lnTo>
                      <a:pt x="95" y="31"/>
                    </a:lnTo>
                    <a:lnTo>
                      <a:pt x="95" y="33"/>
                    </a:lnTo>
                    <a:lnTo>
                      <a:pt x="95" y="33"/>
                    </a:lnTo>
                    <a:lnTo>
                      <a:pt x="95" y="33"/>
                    </a:lnTo>
                    <a:lnTo>
                      <a:pt x="95" y="33"/>
                    </a:lnTo>
                    <a:lnTo>
                      <a:pt x="95" y="36"/>
                    </a:lnTo>
                    <a:lnTo>
                      <a:pt x="95" y="36"/>
                    </a:lnTo>
                    <a:lnTo>
                      <a:pt x="95" y="36"/>
                    </a:lnTo>
                    <a:lnTo>
                      <a:pt x="95" y="38"/>
                    </a:lnTo>
                    <a:lnTo>
                      <a:pt x="95" y="38"/>
                    </a:lnTo>
                    <a:lnTo>
                      <a:pt x="95" y="38"/>
                    </a:lnTo>
                    <a:lnTo>
                      <a:pt x="95" y="38"/>
                    </a:lnTo>
                    <a:lnTo>
                      <a:pt x="95" y="40"/>
                    </a:lnTo>
                    <a:lnTo>
                      <a:pt x="92" y="40"/>
                    </a:lnTo>
                    <a:lnTo>
                      <a:pt x="92" y="40"/>
                    </a:lnTo>
                    <a:lnTo>
                      <a:pt x="90" y="40"/>
                    </a:lnTo>
                    <a:lnTo>
                      <a:pt x="88" y="43"/>
                    </a:lnTo>
                    <a:lnTo>
                      <a:pt x="85" y="43"/>
                    </a:lnTo>
                    <a:lnTo>
                      <a:pt x="83" y="43"/>
                    </a:lnTo>
                    <a:lnTo>
                      <a:pt x="81" y="43"/>
                    </a:lnTo>
                    <a:lnTo>
                      <a:pt x="81" y="43"/>
                    </a:lnTo>
                    <a:lnTo>
                      <a:pt x="78" y="45"/>
                    </a:lnTo>
                    <a:lnTo>
                      <a:pt x="76" y="45"/>
                    </a:lnTo>
                    <a:lnTo>
                      <a:pt x="76" y="45"/>
                    </a:lnTo>
                    <a:lnTo>
                      <a:pt x="73" y="45"/>
                    </a:lnTo>
                    <a:lnTo>
                      <a:pt x="73" y="45"/>
                    </a:lnTo>
                    <a:lnTo>
                      <a:pt x="71" y="45"/>
                    </a:lnTo>
                    <a:lnTo>
                      <a:pt x="69" y="48"/>
                    </a:lnTo>
                    <a:lnTo>
                      <a:pt x="66" y="48"/>
                    </a:lnTo>
                    <a:lnTo>
                      <a:pt x="64" y="48"/>
                    </a:lnTo>
                    <a:lnTo>
                      <a:pt x="62" y="48"/>
                    </a:lnTo>
                    <a:lnTo>
                      <a:pt x="62" y="48"/>
                    </a:lnTo>
                    <a:lnTo>
                      <a:pt x="59" y="48"/>
                    </a:lnTo>
                    <a:lnTo>
                      <a:pt x="57" y="50"/>
                    </a:lnTo>
                    <a:lnTo>
                      <a:pt x="52" y="50"/>
                    </a:lnTo>
                    <a:lnTo>
                      <a:pt x="50" y="50"/>
                    </a:lnTo>
                    <a:lnTo>
                      <a:pt x="48" y="50"/>
                    </a:lnTo>
                    <a:lnTo>
                      <a:pt x="45" y="50"/>
                    </a:lnTo>
                    <a:lnTo>
                      <a:pt x="43" y="52"/>
                    </a:lnTo>
                    <a:lnTo>
                      <a:pt x="40" y="52"/>
                    </a:lnTo>
                    <a:lnTo>
                      <a:pt x="38" y="52"/>
                    </a:lnTo>
                    <a:lnTo>
                      <a:pt x="36" y="52"/>
                    </a:lnTo>
                    <a:lnTo>
                      <a:pt x="33" y="55"/>
                    </a:lnTo>
                    <a:lnTo>
                      <a:pt x="31" y="55"/>
                    </a:lnTo>
                    <a:lnTo>
                      <a:pt x="29" y="55"/>
                    </a:lnTo>
                    <a:lnTo>
                      <a:pt x="26" y="57"/>
                    </a:lnTo>
                    <a:lnTo>
                      <a:pt x="24" y="57"/>
                    </a:lnTo>
                    <a:lnTo>
                      <a:pt x="24" y="57"/>
                    </a:lnTo>
                    <a:lnTo>
                      <a:pt x="22" y="59"/>
                    </a:lnTo>
                    <a:lnTo>
                      <a:pt x="19" y="59"/>
                    </a:lnTo>
                    <a:lnTo>
                      <a:pt x="19" y="59"/>
                    </a:lnTo>
                    <a:lnTo>
                      <a:pt x="17" y="62"/>
                    </a:lnTo>
                    <a:lnTo>
                      <a:pt x="14" y="62"/>
                    </a:lnTo>
                    <a:lnTo>
                      <a:pt x="14" y="62"/>
                    </a:lnTo>
                    <a:lnTo>
                      <a:pt x="12" y="64"/>
                    </a:lnTo>
                    <a:lnTo>
                      <a:pt x="12" y="64"/>
                    </a:lnTo>
                    <a:lnTo>
                      <a:pt x="10" y="66"/>
                    </a:lnTo>
                    <a:lnTo>
                      <a:pt x="10" y="66"/>
                    </a:lnTo>
                    <a:lnTo>
                      <a:pt x="7" y="69"/>
                    </a:lnTo>
                    <a:lnTo>
                      <a:pt x="7" y="69"/>
                    </a:lnTo>
                    <a:lnTo>
                      <a:pt x="7" y="71"/>
                    </a:lnTo>
                    <a:lnTo>
                      <a:pt x="5" y="71"/>
                    </a:lnTo>
                    <a:lnTo>
                      <a:pt x="5" y="73"/>
                    </a:lnTo>
                    <a:lnTo>
                      <a:pt x="5" y="73"/>
                    </a:lnTo>
                    <a:lnTo>
                      <a:pt x="3" y="76"/>
                    </a:lnTo>
                    <a:lnTo>
                      <a:pt x="3" y="76"/>
                    </a:lnTo>
                    <a:lnTo>
                      <a:pt x="3" y="78"/>
                    </a:lnTo>
                    <a:lnTo>
                      <a:pt x="0" y="81"/>
                    </a:lnTo>
                    <a:lnTo>
                      <a:pt x="0" y="81"/>
                    </a:lnTo>
                    <a:lnTo>
                      <a:pt x="0" y="83"/>
                    </a:lnTo>
                    <a:lnTo>
                      <a:pt x="0" y="83"/>
                    </a:lnTo>
                    <a:lnTo>
                      <a:pt x="0" y="85"/>
                    </a:lnTo>
                    <a:lnTo>
                      <a:pt x="0" y="85"/>
                    </a:lnTo>
                    <a:lnTo>
                      <a:pt x="0" y="88"/>
                    </a:lnTo>
                    <a:lnTo>
                      <a:pt x="0" y="88"/>
                    </a:lnTo>
                    <a:lnTo>
                      <a:pt x="0" y="88"/>
                    </a:lnTo>
                    <a:lnTo>
                      <a:pt x="0" y="90"/>
                    </a:lnTo>
                    <a:lnTo>
                      <a:pt x="0" y="90"/>
                    </a:lnTo>
                    <a:lnTo>
                      <a:pt x="0" y="90"/>
                    </a:lnTo>
                    <a:lnTo>
                      <a:pt x="0" y="92"/>
                    </a:lnTo>
                    <a:lnTo>
                      <a:pt x="0" y="92"/>
                    </a:lnTo>
                    <a:lnTo>
                      <a:pt x="0" y="92"/>
                    </a:lnTo>
                    <a:lnTo>
                      <a:pt x="0" y="95"/>
                    </a:lnTo>
                    <a:lnTo>
                      <a:pt x="0" y="95"/>
                    </a:lnTo>
                    <a:lnTo>
                      <a:pt x="0" y="97"/>
                    </a:lnTo>
                    <a:lnTo>
                      <a:pt x="0" y="97"/>
                    </a:lnTo>
                    <a:lnTo>
                      <a:pt x="0" y="97"/>
                    </a:lnTo>
                    <a:lnTo>
                      <a:pt x="0" y="99"/>
                    </a:lnTo>
                    <a:lnTo>
                      <a:pt x="0" y="99"/>
                    </a:lnTo>
                    <a:lnTo>
                      <a:pt x="3" y="102"/>
                    </a:lnTo>
                    <a:lnTo>
                      <a:pt x="3" y="102"/>
                    </a:lnTo>
                    <a:lnTo>
                      <a:pt x="3" y="102"/>
                    </a:lnTo>
                    <a:lnTo>
                      <a:pt x="3" y="104"/>
                    </a:lnTo>
                    <a:lnTo>
                      <a:pt x="3" y="104"/>
                    </a:lnTo>
                    <a:lnTo>
                      <a:pt x="5" y="104"/>
                    </a:lnTo>
                    <a:lnTo>
                      <a:pt x="5" y="106"/>
                    </a:lnTo>
                    <a:lnTo>
                      <a:pt x="5" y="106"/>
                    </a:lnTo>
                    <a:lnTo>
                      <a:pt x="7" y="106"/>
                    </a:lnTo>
                    <a:lnTo>
                      <a:pt x="7" y="109"/>
                    </a:lnTo>
                    <a:lnTo>
                      <a:pt x="7" y="109"/>
                    </a:lnTo>
                    <a:lnTo>
                      <a:pt x="7" y="109"/>
                    </a:lnTo>
                    <a:lnTo>
                      <a:pt x="10" y="109"/>
                    </a:lnTo>
                    <a:lnTo>
                      <a:pt x="10" y="109"/>
                    </a:lnTo>
                    <a:lnTo>
                      <a:pt x="10" y="109"/>
                    </a:lnTo>
                    <a:lnTo>
                      <a:pt x="10" y="111"/>
                    </a:lnTo>
                    <a:lnTo>
                      <a:pt x="12" y="111"/>
                    </a:lnTo>
                    <a:lnTo>
                      <a:pt x="12" y="111"/>
                    </a:lnTo>
                    <a:lnTo>
                      <a:pt x="12" y="111"/>
                    </a:lnTo>
                    <a:lnTo>
                      <a:pt x="14" y="111"/>
                    </a:lnTo>
                    <a:lnTo>
                      <a:pt x="14" y="111"/>
                    </a:lnTo>
                    <a:lnTo>
                      <a:pt x="14" y="111"/>
                    </a:lnTo>
                    <a:lnTo>
                      <a:pt x="17" y="114"/>
                    </a:lnTo>
                    <a:lnTo>
                      <a:pt x="17" y="114"/>
                    </a:lnTo>
                    <a:lnTo>
                      <a:pt x="17" y="114"/>
                    </a:lnTo>
                    <a:lnTo>
                      <a:pt x="19" y="114"/>
                    </a:lnTo>
                    <a:lnTo>
                      <a:pt x="19" y="114"/>
                    </a:lnTo>
                    <a:lnTo>
                      <a:pt x="22" y="114"/>
                    </a:lnTo>
                    <a:lnTo>
                      <a:pt x="22" y="114"/>
                    </a:lnTo>
                    <a:lnTo>
                      <a:pt x="22" y="114"/>
                    </a:lnTo>
                    <a:lnTo>
                      <a:pt x="24" y="114"/>
                    </a:lnTo>
                    <a:lnTo>
                      <a:pt x="24" y="114"/>
                    </a:lnTo>
                    <a:lnTo>
                      <a:pt x="26" y="114"/>
                    </a:lnTo>
                    <a:lnTo>
                      <a:pt x="29" y="114"/>
                    </a:lnTo>
                    <a:lnTo>
                      <a:pt x="29" y="114"/>
                    </a:lnTo>
                    <a:lnTo>
                      <a:pt x="31" y="114"/>
                    </a:lnTo>
                    <a:lnTo>
                      <a:pt x="31" y="114"/>
                    </a:lnTo>
                    <a:lnTo>
                      <a:pt x="33" y="114"/>
                    </a:lnTo>
                    <a:lnTo>
                      <a:pt x="36" y="114"/>
                    </a:lnTo>
                    <a:lnTo>
                      <a:pt x="38" y="114"/>
                    </a:lnTo>
                    <a:lnTo>
                      <a:pt x="40" y="114"/>
                    </a:lnTo>
                    <a:lnTo>
                      <a:pt x="40" y="114"/>
                    </a:lnTo>
                    <a:lnTo>
                      <a:pt x="43" y="114"/>
                    </a:lnTo>
                    <a:lnTo>
                      <a:pt x="45" y="114"/>
                    </a:lnTo>
                    <a:lnTo>
                      <a:pt x="48" y="114"/>
                    </a:lnTo>
                    <a:lnTo>
                      <a:pt x="48" y="114"/>
                    </a:lnTo>
                    <a:lnTo>
                      <a:pt x="50" y="111"/>
                    </a:lnTo>
                    <a:lnTo>
                      <a:pt x="52" y="111"/>
                    </a:lnTo>
                    <a:lnTo>
                      <a:pt x="52" y="111"/>
                    </a:lnTo>
                    <a:lnTo>
                      <a:pt x="55" y="111"/>
                    </a:lnTo>
                    <a:lnTo>
                      <a:pt x="57" y="111"/>
                    </a:lnTo>
                    <a:lnTo>
                      <a:pt x="57" y="109"/>
                    </a:lnTo>
                    <a:lnTo>
                      <a:pt x="59" y="109"/>
                    </a:lnTo>
                    <a:lnTo>
                      <a:pt x="59" y="109"/>
                    </a:lnTo>
                    <a:lnTo>
                      <a:pt x="59" y="109"/>
                    </a:lnTo>
                    <a:lnTo>
                      <a:pt x="62" y="109"/>
                    </a:lnTo>
                    <a:lnTo>
                      <a:pt x="62" y="106"/>
                    </a:lnTo>
                    <a:lnTo>
                      <a:pt x="64" y="106"/>
                    </a:lnTo>
                    <a:lnTo>
                      <a:pt x="64" y="106"/>
                    </a:lnTo>
                    <a:lnTo>
                      <a:pt x="64" y="106"/>
                    </a:lnTo>
                    <a:lnTo>
                      <a:pt x="66" y="104"/>
                    </a:lnTo>
                    <a:lnTo>
                      <a:pt x="69" y="104"/>
                    </a:lnTo>
                    <a:lnTo>
                      <a:pt x="69" y="104"/>
                    </a:lnTo>
                    <a:lnTo>
                      <a:pt x="71" y="102"/>
                    </a:lnTo>
                    <a:lnTo>
                      <a:pt x="71" y="102"/>
                    </a:lnTo>
                    <a:lnTo>
                      <a:pt x="73" y="102"/>
                    </a:lnTo>
                    <a:lnTo>
                      <a:pt x="76" y="99"/>
                    </a:lnTo>
                    <a:lnTo>
                      <a:pt x="76" y="99"/>
                    </a:lnTo>
                    <a:lnTo>
                      <a:pt x="76" y="99"/>
                    </a:lnTo>
                    <a:lnTo>
                      <a:pt x="76" y="99"/>
                    </a:lnTo>
                    <a:lnTo>
                      <a:pt x="76" y="99"/>
                    </a:lnTo>
                    <a:lnTo>
                      <a:pt x="76" y="102"/>
                    </a:lnTo>
                    <a:lnTo>
                      <a:pt x="76" y="102"/>
                    </a:lnTo>
                    <a:lnTo>
                      <a:pt x="76" y="102"/>
                    </a:lnTo>
                    <a:lnTo>
                      <a:pt x="76" y="102"/>
                    </a:lnTo>
                    <a:lnTo>
                      <a:pt x="76" y="104"/>
                    </a:lnTo>
                    <a:lnTo>
                      <a:pt x="76" y="104"/>
                    </a:lnTo>
                    <a:lnTo>
                      <a:pt x="76" y="106"/>
                    </a:lnTo>
                    <a:lnTo>
                      <a:pt x="76" y="106"/>
                    </a:lnTo>
                    <a:lnTo>
                      <a:pt x="76" y="106"/>
                    </a:lnTo>
                    <a:lnTo>
                      <a:pt x="76" y="109"/>
                    </a:lnTo>
                    <a:lnTo>
                      <a:pt x="76" y="109"/>
                    </a:lnTo>
                    <a:lnTo>
                      <a:pt x="78" y="111"/>
                    </a:lnTo>
                    <a:lnTo>
                      <a:pt x="78" y="111"/>
                    </a:lnTo>
                    <a:lnTo>
                      <a:pt x="78" y="111"/>
                    </a:lnTo>
                    <a:lnTo>
                      <a:pt x="78" y="111"/>
                    </a:lnTo>
                    <a:lnTo>
                      <a:pt x="85" y="111"/>
                    </a:lnTo>
                    <a:lnTo>
                      <a:pt x="107" y="111"/>
                    </a:lnTo>
                    <a:lnTo>
                      <a:pt x="114" y="111"/>
                    </a:lnTo>
                    <a:lnTo>
                      <a:pt x="118" y="111"/>
                    </a:lnTo>
                    <a:lnTo>
                      <a:pt x="118" y="111"/>
                    </a:lnTo>
                    <a:lnTo>
                      <a:pt x="118" y="111"/>
                    </a:lnTo>
                    <a:lnTo>
                      <a:pt x="118" y="109"/>
                    </a:lnTo>
                    <a:lnTo>
                      <a:pt x="116" y="109"/>
                    </a:lnTo>
                    <a:lnTo>
                      <a:pt x="116" y="109"/>
                    </a:lnTo>
                    <a:lnTo>
                      <a:pt x="116" y="106"/>
                    </a:lnTo>
                    <a:lnTo>
                      <a:pt x="116" y="106"/>
                    </a:lnTo>
                    <a:lnTo>
                      <a:pt x="116" y="106"/>
                    </a:lnTo>
                    <a:lnTo>
                      <a:pt x="116" y="104"/>
                    </a:lnTo>
                    <a:lnTo>
                      <a:pt x="116" y="104"/>
                    </a:lnTo>
                    <a:lnTo>
                      <a:pt x="116" y="104"/>
                    </a:lnTo>
                    <a:lnTo>
                      <a:pt x="116" y="104"/>
                    </a:lnTo>
                    <a:lnTo>
                      <a:pt x="116" y="102"/>
                    </a:lnTo>
                    <a:lnTo>
                      <a:pt x="116" y="102"/>
                    </a:lnTo>
                    <a:lnTo>
                      <a:pt x="118" y="97"/>
                    </a:lnTo>
                    <a:lnTo>
                      <a:pt x="121" y="90"/>
                    </a:lnTo>
                    <a:lnTo>
                      <a:pt x="123" y="85"/>
                    </a:lnTo>
                    <a:lnTo>
                      <a:pt x="125" y="81"/>
                    </a:lnTo>
                    <a:lnTo>
                      <a:pt x="125" y="76"/>
                    </a:lnTo>
                    <a:lnTo>
                      <a:pt x="128" y="71"/>
                    </a:lnTo>
                    <a:lnTo>
                      <a:pt x="128" y="66"/>
                    </a:lnTo>
                    <a:lnTo>
                      <a:pt x="130" y="64"/>
                    </a:lnTo>
                    <a:lnTo>
                      <a:pt x="130" y="59"/>
                    </a:lnTo>
                    <a:lnTo>
                      <a:pt x="133" y="57"/>
                    </a:lnTo>
                    <a:lnTo>
                      <a:pt x="133" y="52"/>
                    </a:lnTo>
                    <a:lnTo>
                      <a:pt x="135" y="50"/>
                    </a:lnTo>
                    <a:lnTo>
                      <a:pt x="135" y="48"/>
                    </a:lnTo>
                    <a:lnTo>
                      <a:pt x="135" y="45"/>
                    </a:lnTo>
                    <a:lnTo>
                      <a:pt x="137" y="43"/>
                    </a:lnTo>
                    <a:lnTo>
                      <a:pt x="137" y="40"/>
                    </a:lnTo>
                    <a:lnTo>
                      <a:pt x="137" y="38"/>
                    </a:lnTo>
                    <a:lnTo>
                      <a:pt x="137" y="38"/>
                    </a:lnTo>
                    <a:lnTo>
                      <a:pt x="137" y="36"/>
                    </a:lnTo>
                    <a:lnTo>
                      <a:pt x="137" y="36"/>
                    </a:lnTo>
                    <a:lnTo>
                      <a:pt x="137" y="36"/>
                    </a:lnTo>
                    <a:lnTo>
                      <a:pt x="137" y="33"/>
                    </a:lnTo>
                    <a:lnTo>
                      <a:pt x="137" y="33"/>
                    </a:lnTo>
                    <a:lnTo>
                      <a:pt x="137" y="31"/>
                    </a:lnTo>
                    <a:lnTo>
                      <a:pt x="137" y="31"/>
                    </a:lnTo>
                    <a:close/>
                    <a:moveTo>
                      <a:pt x="85" y="66"/>
                    </a:moveTo>
                    <a:lnTo>
                      <a:pt x="85" y="69"/>
                    </a:lnTo>
                    <a:lnTo>
                      <a:pt x="83" y="71"/>
                    </a:lnTo>
                    <a:lnTo>
                      <a:pt x="83" y="71"/>
                    </a:lnTo>
                    <a:lnTo>
                      <a:pt x="83" y="73"/>
                    </a:lnTo>
                    <a:lnTo>
                      <a:pt x="83" y="73"/>
                    </a:lnTo>
                    <a:lnTo>
                      <a:pt x="81" y="76"/>
                    </a:lnTo>
                    <a:lnTo>
                      <a:pt x="81" y="76"/>
                    </a:lnTo>
                    <a:lnTo>
                      <a:pt x="81" y="76"/>
                    </a:lnTo>
                    <a:lnTo>
                      <a:pt x="81" y="78"/>
                    </a:lnTo>
                    <a:lnTo>
                      <a:pt x="81" y="78"/>
                    </a:lnTo>
                    <a:lnTo>
                      <a:pt x="78" y="78"/>
                    </a:lnTo>
                    <a:lnTo>
                      <a:pt x="78" y="78"/>
                    </a:lnTo>
                    <a:lnTo>
                      <a:pt x="78" y="81"/>
                    </a:lnTo>
                    <a:lnTo>
                      <a:pt x="78" y="81"/>
                    </a:lnTo>
                    <a:lnTo>
                      <a:pt x="76" y="81"/>
                    </a:lnTo>
                    <a:lnTo>
                      <a:pt x="76" y="81"/>
                    </a:lnTo>
                    <a:lnTo>
                      <a:pt x="76" y="83"/>
                    </a:lnTo>
                    <a:lnTo>
                      <a:pt x="76" y="83"/>
                    </a:lnTo>
                    <a:lnTo>
                      <a:pt x="73" y="83"/>
                    </a:lnTo>
                    <a:lnTo>
                      <a:pt x="73" y="83"/>
                    </a:lnTo>
                    <a:lnTo>
                      <a:pt x="73" y="85"/>
                    </a:lnTo>
                    <a:lnTo>
                      <a:pt x="73" y="85"/>
                    </a:lnTo>
                    <a:lnTo>
                      <a:pt x="71" y="85"/>
                    </a:lnTo>
                    <a:lnTo>
                      <a:pt x="71" y="85"/>
                    </a:lnTo>
                    <a:lnTo>
                      <a:pt x="71" y="85"/>
                    </a:lnTo>
                    <a:lnTo>
                      <a:pt x="69" y="88"/>
                    </a:lnTo>
                    <a:lnTo>
                      <a:pt x="69" y="88"/>
                    </a:lnTo>
                    <a:lnTo>
                      <a:pt x="66" y="88"/>
                    </a:lnTo>
                    <a:lnTo>
                      <a:pt x="66" y="88"/>
                    </a:lnTo>
                    <a:lnTo>
                      <a:pt x="66" y="88"/>
                    </a:lnTo>
                    <a:lnTo>
                      <a:pt x="66" y="88"/>
                    </a:lnTo>
                    <a:lnTo>
                      <a:pt x="64" y="88"/>
                    </a:lnTo>
                    <a:lnTo>
                      <a:pt x="64" y="90"/>
                    </a:lnTo>
                    <a:lnTo>
                      <a:pt x="62" y="90"/>
                    </a:lnTo>
                    <a:lnTo>
                      <a:pt x="62" y="90"/>
                    </a:lnTo>
                    <a:lnTo>
                      <a:pt x="59" y="90"/>
                    </a:lnTo>
                    <a:lnTo>
                      <a:pt x="57" y="90"/>
                    </a:lnTo>
                    <a:lnTo>
                      <a:pt x="57" y="90"/>
                    </a:lnTo>
                    <a:lnTo>
                      <a:pt x="55" y="90"/>
                    </a:lnTo>
                    <a:lnTo>
                      <a:pt x="55" y="90"/>
                    </a:lnTo>
                    <a:lnTo>
                      <a:pt x="52" y="90"/>
                    </a:lnTo>
                    <a:lnTo>
                      <a:pt x="50" y="90"/>
                    </a:lnTo>
                    <a:lnTo>
                      <a:pt x="50" y="90"/>
                    </a:lnTo>
                    <a:lnTo>
                      <a:pt x="50" y="90"/>
                    </a:lnTo>
                    <a:lnTo>
                      <a:pt x="48" y="90"/>
                    </a:lnTo>
                    <a:lnTo>
                      <a:pt x="48" y="90"/>
                    </a:lnTo>
                    <a:lnTo>
                      <a:pt x="48" y="90"/>
                    </a:lnTo>
                    <a:lnTo>
                      <a:pt x="48" y="90"/>
                    </a:lnTo>
                    <a:lnTo>
                      <a:pt x="48" y="90"/>
                    </a:lnTo>
                    <a:lnTo>
                      <a:pt x="45" y="90"/>
                    </a:lnTo>
                    <a:lnTo>
                      <a:pt x="45" y="90"/>
                    </a:lnTo>
                    <a:lnTo>
                      <a:pt x="45" y="88"/>
                    </a:lnTo>
                    <a:lnTo>
                      <a:pt x="45" y="88"/>
                    </a:lnTo>
                    <a:lnTo>
                      <a:pt x="45" y="88"/>
                    </a:lnTo>
                    <a:lnTo>
                      <a:pt x="45" y="88"/>
                    </a:lnTo>
                    <a:lnTo>
                      <a:pt x="43" y="88"/>
                    </a:lnTo>
                    <a:lnTo>
                      <a:pt x="43" y="88"/>
                    </a:lnTo>
                    <a:lnTo>
                      <a:pt x="43" y="85"/>
                    </a:lnTo>
                    <a:lnTo>
                      <a:pt x="43" y="85"/>
                    </a:lnTo>
                    <a:lnTo>
                      <a:pt x="43" y="85"/>
                    </a:lnTo>
                    <a:lnTo>
                      <a:pt x="43" y="85"/>
                    </a:lnTo>
                    <a:lnTo>
                      <a:pt x="43" y="85"/>
                    </a:lnTo>
                    <a:lnTo>
                      <a:pt x="43" y="83"/>
                    </a:lnTo>
                    <a:lnTo>
                      <a:pt x="43" y="83"/>
                    </a:lnTo>
                    <a:lnTo>
                      <a:pt x="43" y="83"/>
                    </a:lnTo>
                    <a:lnTo>
                      <a:pt x="43" y="83"/>
                    </a:lnTo>
                    <a:lnTo>
                      <a:pt x="43" y="81"/>
                    </a:lnTo>
                    <a:lnTo>
                      <a:pt x="43" y="81"/>
                    </a:lnTo>
                    <a:lnTo>
                      <a:pt x="43" y="81"/>
                    </a:lnTo>
                    <a:lnTo>
                      <a:pt x="43" y="81"/>
                    </a:lnTo>
                    <a:lnTo>
                      <a:pt x="43" y="78"/>
                    </a:lnTo>
                    <a:lnTo>
                      <a:pt x="43" y="78"/>
                    </a:lnTo>
                    <a:lnTo>
                      <a:pt x="43" y="78"/>
                    </a:lnTo>
                    <a:lnTo>
                      <a:pt x="43" y="78"/>
                    </a:lnTo>
                    <a:lnTo>
                      <a:pt x="45" y="76"/>
                    </a:lnTo>
                    <a:lnTo>
                      <a:pt x="45" y="76"/>
                    </a:lnTo>
                    <a:lnTo>
                      <a:pt x="45" y="76"/>
                    </a:lnTo>
                    <a:lnTo>
                      <a:pt x="45" y="76"/>
                    </a:lnTo>
                    <a:lnTo>
                      <a:pt x="45" y="73"/>
                    </a:lnTo>
                    <a:lnTo>
                      <a:pt x="48" y="73"/>
                    </a:lnTo>
                    <a:lnTo>
                      <a:pt x="48" y="73"/>
                    </a:lnTo>
                    <a:lnTo>
                      <a:pt x="50" y="71"/>
                    </a:lnTo>
                    <a:lnTo>
                      <a:pt x="50" y="71"/>
                    </a:lnTo>
                    <a:lnTo>
                      <a:pt x="52" y="71"/>
                    </a:lnTo>
                    <a:lnTo>
                      <a:pt x="52" y="71"/>
                    </a:lnTo>
                    <a:lnTo>
                      <a:pt x="55" y="69"/>
                    </a:lnTo>
                    <a:lnTo>
                      <a:pt x="57" y="69"/>
                    </a:lnTo>
                    <a:lnTo>
                      <a:pt x="59" y="69"/>
                    </a:lnTo>
                    <a:lnTo>
                      <a:pt x="62" y="66"/>
                    </a:lnTo>
                    <a:lnTo>
                      <a:pt x="64" y="66"/>
                    </a:lnTo>
                    <a:lnTo>
                      <a:pt x="66" y="66"/>
                    </a:lnTo>
                    <a:lnTo>
                      <a:pt x="66" y="66"/>
                    </a:lnTo>
                    <a:lnTo>
                      <a:pt x="66" y="66"/>
                    </a:lnTo>
                    <a:lnTo>
                      <a:pt x="66" y="66"/>
                    </a:lnTo>
                    <a:lnTo>
                      <a:pt x="71" y="64"/>
                    </a:lnTo>
                    <a:lnTo>
                      <a:pt x="73" y="64"/>
                    </a:lnTo>
                    <a:lnTo>
                      <a:pt x="76" y="64"/>
                    </a:lnTo>
                    <a:lnTo>
                      <a:pt x="78" y="64"/>
                    </a:lnTo>
                    <a:lnTo>
                      <a:pt x="81" y="62"/>
                    </a:lnTo>
                    <a:lnTo>
                      <a:pt x="83" y="62"/>
                    </a:lnTo>
                    <a:lnTo>
                      <a:pt x="85" y="62"/>
                    </a:lnTo>
                    <a:lnTo>
                      <a:pt x="88" y="59"/>
                    </a:lnTo>
                    <a:lnTo>
                      <a:pt x="85"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26"/>
              <p:cNvSpPr>
                <a:spLocks/>
              </p:cNvSpPr>
              <p:nvPr/>
            </p:nvSpPr>
            <p:spPr bwMode="auto">
              <a:xfrm>
                <a:off x="9609013" y="1883742"/>
                <a:ext cx="41275" cy="49212"/>
              </a:xfrm>
              <a:custGeom>
                <a:avLst/>
                <a:gdLst>
                  <a:gd name="T0" fmla="*/ 24 w 26"/>
                  <a:gd name="T1" fmla="*/ 24 h 31"/>
                  <a:gd name="T2" fmla="*/ 21 w 26"/>
                  <a:gd name="T3" fmla="*/ 26 h 31"/>
                  <a:gd name="T4" fmla="*/ 19 w 26"/>
                  <a:gd name="T5" fmla="*/ 26 h 31"/>
                  <a:gd name="T6" fmla="*/ 17 w 26"/>
                  <a:gd name="T7" fmla="*/ 26 h 31"/>
                  <a:gd name="T8" fmla="*/ 17 w 26"/>
                  <a:gd name="T9" fmla="*/ 29 h 31"/>
                  <a:gd name="T10" fmla="*/ 14 w 26"/>
                  <a:gd name="T11" fmla="*/ 29 h 31"/>
                  <a:gd name="T12" fmla="*/ 12 w 26"/>
                  <a:gd name="T13" fmla="*/ 26 h 31"/>
                  <a:gd name="T14" fmla="*/ 9 w 26"/>
                  <a:gd name="T15" fmla="*/ 26 h 31"/>
                  <a:gd name="T16" fmla="*/ 7 w 26"/>
                  <a:gd name="T17" fmla="*/ 26 h 31"/>
                  <a:gd name="T18" fmla="*/ 7 w 26"/>
                  <a:gd name="T19" fmla="*/ 24 h 31"/>
                  <a:gd name="T20" fmla="*/ 5 w 26"/>
                  <a:gd name="T21" fmla="*/ 22 h 31"/>
                  <a:gd name="T22" fmla="*/ 5 w 26"/>
                  <a:gd name="T23" fmla="*/ 22 h 31"/>
                  <a:gd name="T24" fmla="*/ 5 w 26"/>
                  <a:gd name="T25" fmla="*/ 17 h 31"/>
                  <a:gd name="T26" fmla="*/ 5 w 26"/>
                  <a:gd name="T27" fmla="*/ 15 h 31"/>
                  <a:gd name="T28" fmla="*/ 5 w 26"/>
                  <a:gd name="T29" fmla="*/ 12 h 31"/>
                  <a:gd name="T30" fmla="*/ 5 w 26"/>
                  <a:gd name="T31" fmla="*/ 10 h 31"/>
                  <a:gd name="T32" fmla="*/ 7 w 26"/>
                  <a:gd name="T33" fmla="*/ 7 h 31"/>
                  <a:gd name="T34" fmla="*/ 9 w 26"/>
                  <a:gd name="T35" fmla="*/ 5 h 31"/>
                  <a:gd name="T36" fmla="*/ 12 w 26"/>
                  <a:gd name="T37" fmla="*/ 5 h 31"/>
                  <a:gd name="T38" fmla="*/ 14 w 26"/>
                  <a:gd name="T39" fmla="*/ 5 h 31"/>
                  <a:gd name="T40" fmla="*/ 17 w 26"/>
                  <a:gd name="T41" fmla="*/ 5 h 31"/>
                  <a:gd name="T42" fmla="*/ 17 w 26"/>
                  <a:gd name="T43" fmla="*/ 5 h 31"/>
                  <a:gd name="T44" fmla="*/ 19 w 26"/>
                  <a:gd name="T45" fmla="*/ 5 h 31"/>
                  <a:gd name="T46" fmla="*/ 21 w 26"/>
                  <a:gd name="T47" fmla="*/ 7 h 31"/>
                  <a:gd name="T48" fmla="*/ 21 w 26"/>
                  <a:gd name="T49" fmla="*/ 7 h 31"/>
                  <a:gd name="T50" fmla="*/ 21 w 26"/>
                  <a:gd name="T51" fmla="*/ 10 h 31"/>
                  <a:gd name="T52" fmla="*/ 26 w 26"/>
                  <a:gd name="T53" fmla="*/ 10 h 31"/>
                  <a:gd name="T54" fmla="*/ 26 w 26"/>
                  <a:gd name="T55" fmla="*/ 7 h 31"/>
                  <a:gd name="T56" fmla="*/ 24 w 26"/>
                  <a:gd name="T57" fmla="*/ 5 h 31"/>
                  <a:gd name="T58" fmla="*/ 24 w 26"/>
                  <a:gd name="T59" fmla="*/ 5 h 31"/>
                  <a:gd name="T60" fmla="*/ 21 w 26"/>
                  <a:gd name="T61" fmla="*/ 3 h 31"/>
                  <a:gd name="T62" fmla="*/ 19 w 26"/>
                  <a:gd name="T63" fmla="*/ 3 h 31"/>
                  <a:gd name="T64" fmla="*/ 17 w 26"/>
                  <a:gd name="T65" fmla="*/ 3 h 31"/>
                  <a:gd name="T66" fmla="*/ 14 w 26"/>
                  <a:gd name="T67" fmla="*/ 0 h 31"/>
                  <a:gd name="T68" fmla="*/ 12 w 26"/>
                  <a:gd name="T69" fmla="*/ 3 h 31"/>
                  <a:gd name="T70" fmla="*/ 9 w 26"/>
                  <a:gd name="T71" fmla="*/ 3 h 31"/>
                  <a:gd name="T72" fmla="*/ 7 w 26"/>
                  <a:gd name="T73" fmla="*/ 3 h 31"/>
                  <a:gd name="T74" fmla="*/ 5 w 26"/>
                  <a:gd name="T75" fmla="*/ 5 h 31"/>
                  <a:gd name="T76" fmla="*/ 2 w 26"/>
                  <a:gd name="T77" fmla="*/ 7 h 31"/>
                  <a:gd name="T78" fmla="*/ 0 w 26"/>
                  <a:gd name="T79" fmla="*/ 10 h 31"/>
                  <a:gd name="T80" fmla="*/ 0 w 26"/>
                  <a:gd name="T81" fmla="*/ 15 h 31"/>
                  <a:gd name="T82" fmla="*/ 0 w 26"/>
                  <a:gd name="T83" fmla="*/ 17 h 31"/>
                  <a:gd name="T84" fmla="*/ 0 w 26"/>
                  <a:gd name="T85" fmla="*/ 19 h 31"/>
                  <a:gd name="T86" fmla="*/ 0 w 26"/>
                  <a:gd name="T87" fmla="*/ 22 h 31"/>
                  <a:gd name="T88" fmla="*/ 2 w 26"/>
                  <a:gd name="T89" fmla="*/ 24 h 31"/>
                  <a:gd name="T90" fmla="*/ 5 w 26"/>
                  <a:gd name="T91" fmla="*/ 26 h 31"/>
                  <a:gd name="T92" fmla="*/ 7 w 26"/>
                  <a:gd name="T93" fmla="*/ 29 h 31"/>
                  <a:gd name="T94" fmla="*/ 9 w 26"/>
                  <a:gd name="T95" fmla="*/ 29 h 31"/>
                  <a:gd name="T96" fmla="*/ 12 w 26"/>
                  <a:gd name="T97" fmla="*/ 31 h 31"/>
                  <a:gd name="T98" fmla="*/ 14 w 26"/>
                  <a:gd name="T99" fmla="*/ 31 h 31"/>
                  <a:gd name="T100" fmla="*/ 17 w 26"/>
                  <a:gd name="T101" fmla="*/ 31 h 31"/>
                  <a:gd name="T102" fmla="*/ 19 w 26"/>
                  <a:gd name="T103" fmla="*/ 31 h 31"/>
                  <a:gd name="T104" fmla="*/ 21 w 26"/>
                  <a:gd name="T105" fmla="*/ 29 h 31"/>
                  <a:gd name="T106" fmla="*/ 24 w 26"/>
                  <a:gd name="T107" fmla="*/ 29 h 31"/>
                  <a:gd name="T108" fmla="*/ 26 w 26"/>
                  <a:gd name="T109"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 h="31">
                    <a:moveTo>
                      <a:pt x="14" y="19"/>
                    </a:moveTo>
                    <a:lnTo>
                      <a:pt x="24" y="19"/>
                    </a:lnTo>
                    <a:lnTo>
                      <a:pt x="24" y="24"/>
                    </a:lnTo>
                    <a:lnTo>
                      <a:pt x="21" y="24"/>
                    </a:lnTo>
                    <a:lnTo>
                      <a:pt x="21" y="24"/>
                    </a:lnTo>
                    <a:lnTo>
                      <a:pt x="21" y="26"/>
                    </a:lnTo>
                    <a:lnTo>
                      <a:pt x="21" y="26"/>
                    </a:lnTo>
                    <a:lnTo>
                      <a:pt x="21" y="26"/>
                    </a:lnTo>
                    <a:lnTo>
                      <a:pt x="19" y="26"/>
                    </a:lnTo>
                    <a:lnTo>
                      <a:pt x="19" y="26"/>
                    </a:lnTo>
                    <a:lnTo>
                      <a:pt x="19" y="26"/>
                    </a:lnTo>
                    <a:lnTo>
                      <a:pt x="17" y="26"/>
                    </a:lnTo>
                    <a:lnTo>
                      <a:pt x="17" y="26"/>
                    </a:lnTo>
                    <a:lnTo>
                      <a:pt x="17" y="29"/>
                    </a:lnTo>
                    <a:lnTo>
                      <a:pt x="17" y="29"/>
                    </a:lnTo>
                    <a:lnTo>
                      <a:pt x="14" y="29"/>
                    </a:lnTo>
                    <a:lnTo>
                      <a:pt x="14" y="29"/>
                    </a:lnTo>
                    <a:lnTo>
                      <a:pt x="14" y="29"/>
                    </a:lnTo>
                    <a:lnTo>
                      <a:pt x="12" y="29"/>
                    </a:lnTo>
                    <a:lnTo>
                      <a:pt x="12" y="26"/>
                    </a:lnTo>
                    <a:lnTo>
                      <a:pt x="12" y="26"/>
                    </a:lnTo>
                    <a:lnTo>
                      <a:pt x="12" y="26"/>
                    </a:lnTo>
                    <a:lnTo>
                      <a:pt x="9" y="26"/>
                    </a:lnTo>
                    <a:lnTo>
                      <a:pt x="9" y="26"/>
                    </a:lnTo>
                    <a:lnTo>
                      <a:pt x="9" y="26"/>
                    </a:lnTo>
                    <a:lnTo>
                      <a:pt x="9" y="26"/>
                    </a:lnTo>
                    <a:lnTo>
                      <a:pt x="7" y="26"/>
                    </a:lnTo>
                    <a:lnTo>
                      <a:pt x="7" y="26"/>
                    </a:lnTo>
                    <a:lnTo>
                      <a:pt x="7" y="24"/>
                    </a:lnTo>
                    <a:lnTo>
                      <a:pt x="7" y="24"/>
                    </a:lnTo>
                    <a:lnTo>
                      <a:pt x="7" y="24"/>
                    </a:lnTo>
                    <a:lnTo>
                      <a:pt x="5" y="24"/>
                    </a:lnTo>
                    <a:lnTo>
                      <a:pt x="5" y="22"/>
                    </a:lnTo>
                    <a:lnTo>
                      <a:pt x="5" y="22"/>
                    </a:lnTo>
                    <a:lnTo>
                      <a:pt x="5" y="22"/>
                    </a:lnTo>
                    <a:lnTo>
                      <a:pt x="5" y="22"/>
                    </a:lnTo>
                    <a:lnTo>
                      <a:pt x="5" y="19"/>
                    </a:lnTo>
                    <a:lnTo>
                      <a:pt x="5" y="19"/>
                    </a:lnTo>
                    <a:lnTo>
                      <a:pt x="5" y="17"/>
                    </a:lnTo>
                    <a:lnTo>
                      <a:pt x="5" y="17"/>
                    </a:lnTo>
                    <a:lnTo>
                      <a:pt x="5" y="17"/>
                    </a:lnTo>
                    <a:lnTo>
                      <a:pt x="5" y="15"/>
                    </a:lnTo>
                    <a:lnTo>
                      <a:pt x="5" y="15"/>
                    </a:lnTo>
                    <a:lnTo>
                      <a:pt x="5" y="15"/>
                    </a:lnTo>
                    <a:lnTo>
                      <a:pt x="5" y="12"/>
                    </a:lnTo>
                    <a:lnTo>
                      <a:pt x="5" y="12"/>
                    </a:lnTo>
                    <a:lnTo>
                      <a:pt x="5" y="10"/>
                    </a:lnTo>
                    <a:lnTo>
                      <a:pt x="5" y="10"/>
                    </a:lnTo>
                    <a:lnTo>
                      <a:pt x="5" y="10"/>
                    </a:lnTo>
                    <a:lnTo>
                      <a:pt x="7" y="7"/>
                    </a:lnTo>
                    <a:lnTo>
                      <a:pt x="7" y="7"/>
                    </a:lnTo>
                    <a:lnTo>
                      <a:pt x="7" y="7"/>
                    </a:lnTo>
                    <a:lnTo>
                      <a:pt x="7" y="7"/>
                    </a:lnTo>
                    <a:lnTo>
                      <a:pt x="9" y="5"/>
                    </a:lnTo>
                    <a:lnTo>
                      <a:pt x="9" y="5"/>
                    </a:lnTo>
                    <a:lnTo>
                      <a:pt x="12" y="5"/>
                    </a:lnTo>
                    <a:lnTo>
                      <a:pt x="12" y="5"/>
                    </a:lnTo>
                    <a:lnTo>
                      <a:pt x="12" y="5"/>
                    </a:lnTo>
                    <a:lnTo>
                      <a:pt x="14" y="5"/>
                    </a:lnTo>
                    <a:lnTo>
                      <a:pt x="14" y="5"/>
                    </a:lnTo>
                    <a:lnTo>
                      <a:pt x="14" y="5"/>
                    </a:lnTo>
                    <a:lnTo>
                      <a:pt x="14" y="5"/>
                    </a:lnTo>
                    <a:lnTo>
                      <a:pt x="17" y="5"/>
                    </a:lnTo>
                    <a:lnTo>
                      <a:pt x="17" y="5"/>
                    </a:lnTo>
                    <a:lnTo>
                      <a:pt x="17" y="5"/>
                    </a:lnTo>
                    <a:lnTo>
                      <a:pt x="17" y="5"/>
                    </a:lnTo>
                    <a:lnTo>
                      <a:pt x="19" y="5"/>
                    </a:lnTo>
                    <a:lnTo>
                      <a:pt x="19" y="5"/>
                    </a:lnTo>
                    <a:lnTo>
                      <a:pt x="19" y="5"/>
                    </a:lnTo>
                    <a:lnTo>
                      <a:pt x="19" y="5"/>
                    </a:lnTo>
                    <a:lnTo>
                      <a:pt x="19" y="7"/>
                    </a:lnTo>
                    <a:lnTo>
                      <a:pt x="21" y="7"/>
                    </a:lnTo>
                    <a:lnTo>
                      <a:pt x="21" y="7"/>
                    </a:lnTo>
                    <a:lnTo>
                      <a:pt x="21" y="7"/>
                    </a:lnTo>
                    <a:lnTo>
                      <a:pt x="21" y="7"/>
                    </a:lnTo>
                    <a:lnTo>
                      <a:pt x="21" y="7"/>
                    </a:lnTo>
                    <a:lnTo>
                      <a:pt x="21" y="10"/>
                    </a:lnTo>
                    <a:lnTo>
                      <a:pt x="21" y="10"/>
                    </a:lnTo>
                    <a:lnTo>
                      <a:pt x="24" y="10"/>
                    </a:lnTo>
                    <a:lnTo>
                      <a:pt x="26" y="10"/>
                    </a:lnTo>
                    <a:lnTo>
                      <a:pt x="26" y="10"/>
                    </a:lnTo>
                    <a:lnTo>
                      <a:pt x="26" y="7"/>
                    </a:lnTo>
                    <a:lnTo>
                      <a:pt x="26" y="7"/>
                    </a:lnTo>
                    <a:lnTo>
                      <a:pt x="26" y="7"/>
                    </a:lnTo>
                    <a:lnTo>
                      <a:pt x="26" y="7"/>
                    </a:lnTo>
                    <a:lnTo>
                      <a:pt x="24" y="7"/>
                    </a:lnTo>
                    <a:lnTo>
                      <a:pt x="24" y="5"/>
                    </a:lnTo>
                    <a:lnTo>
                      <a:pt x="24" y="5"/>
                    </a:lnTo>
                    <a:lnTo>
                      <a:pt x="24" y="5"/>
                    </a:lnTo>
                    <a:lnTo>
                      <a:pt x="24" y="5"/>
                    </a:lnTo>
                    <a:lnTo>
                      <a:pt x="24" y="5"/>
                    </a:lnTo>
                    <a:lnTo>
                      <a:pt x="21" y="3"/>
                    </a:lnTo>
                    <a:lnTo>
                      <a:pt x="21" y="3"/>
                    </a:lnTo>
                    <a:lnTo>
                      <a:pt x="21" y="3"/>
                    </a:lnTo>
                    <a:lnTo>
                      <a:pt x="21" y="3"/>
                    </a:lnTo>
                    <a:lnTo>
                      <a:pt x="19" y="3"/>
                    </a:lnTo>
                    <a:lnTo>
                      <a:pt x="19" y="3"/>
                    </a:lnTo>
                    <a:lnTo>
                      <a:pt x="17" y="3"/>
                    </a:lnTo>
                    <a:lnTo>
                      <a:pt x="17" y="3"/>
                    </a:lnTo>
                    <a:lnTo>
                      <a:pt x="17" y="0"/>
                    </a:lnTo>
                    <a:lnTo>
                      <a:pt x="14" y="0"/>
                    </a:lnTo>
                    <a:lnTo>
                      <a:pt x="14" y="0"/>
                    </a:lnTo>
                    <a:lnTo>
                      <a:pt x="14" y="0"/>
                    </a:lnTo>
                    <a:lnTo>
                      <a:pt x="12" y="0"/>
                    </a:lnTo>
                    <a:lnTo>
                      <a:pt x="12" y="3"/>
                    </a:lnTo>
                    <a:lnTo>
                      <a:pt x="9" y="3"/>
                    </a:lnTo>
                    <a:lnTo>
                      <a:pt x="9" y="3"/>
                    </a:lnTo>
                    <a:lnTo>
                      <a:pt x="9" y="3"/>
                    </a:lnTo>
                    <a:lnTo>
                      <a:pt x="7" y="3"/>
                    </a:lnTo>
                    <a:lnTo>
                      <a:pt x="7" y="3"/>
                    </a:lnTo>
                    <a:lnTo>
                      <a:pt x="7" y="3"/>
                    </a:lnTo>
                    <a:lnTo>
                      <a:pt x="5" y="5"/>
                    </a:lnTo>
                    <a:lnTo>
                      <a:pt x="5" y="5"/>
                    </a:lnTo>
                    <a:lnTo>
                      <a:pt x="5" y="5"/>
                    </a:lnTo>
                    <a:lnTo>
                      <a:pt x="2" y="5"/>
                    </a:lnTo>
                    <a:lnTo>
                      <a:pt x="2" y="7"/>
                    </a:lnTo>
                    <a:lnTo>
                      <a:pt x="2" y="7"/>
                    </a:lnTo>
                    <a:lnTo>
                      <a:pt x="2" y="7"/>
                    </a:lnTo>
                    <a:lnTo>
                      <a:pt x="2" y="10"/>
                    </a:lnTo>
                    <a:lnTo>
                      <a:pt x="0" y="10"/>
                    </a:lnTo>
                    <a:lnTo>
                      <a:pt x="0" y="12"/>
                    </a:lnTo>
                    <a:lnTo>
                      <a:pt x="0" y="12"/>
                    </a:lnTo>
                    <a:lnTo>
                      <a:pt x="0" y="15"/>
                    </a:lnTo>
                    <a:lnTo>
                      <a:pt x="0" y="15"/>
                    </a:lnTo>
                    <a:lnTo>
                      <a:pt x="0" y="15"/>
                    </a:lnTo>
                    <a:lnTo>
                      <a:pt x="0" y="17"/>
                    </a:lnTo>
                    <a:lnTo>
                      <a:pt x="0" y="17"/>
                    </a:lnTo>
                    <a:lnTo>
                      <a:pt x="0" y="19"/>
                    </a:lnTo>
                    <a:lnTo>
                      <a:pt x="0" y="19"/>
                    </a:lnTo>
                    <a:lnTo>
                      <a:pt x="0" y="19"/>
                    </a:lnTo>
                    <a:lnTo>
                      <a:pt x="0" y="22"/>
                    </a:lnTo>
                    <a:lnTo>
                      <a:pt x="0" y="22"/>
                    </a:lnTo>
                    <a:lnTo>
                      <a:pt x="2" y="24"/>
                    </a:lnTo>
                    <a:lnTo>
                      <a:pt x="2" y="24"/>
                    </a:lnTo>
                    <a:lnTo>
                      <a:pt x="2" y="24"/>
                    </a:lnTo>
                    <a:lnTo>
                      <a:pt x="2" y="26"/>
                    </a:lnTo>
                    <a:lnTo>
                      <a:pt x="2" y="26"/>
                    </a:lnTo>
                    <a:lnTo>
                      <a:pt x="5" y="26"/>
                    </a:lnTo>
                    <a:lnTo>
                      <a:pt x="5" y="29"/>
                    </a:lnTo>
                    <a:lnTo>
                      <a:pt x="5" y="29"/>
                    </a:lnTo>
                    <a:lnTo>
                      <a:pt x="7" y="29"/>
                    </a:lnTo>
                    <a:lnTo>
                      <a:pt x="7" y="29"/>
                    </a:lnTo>
                    <a:lnTo>
                      <a:pt x="7" y="29"/>
                    </a:lnTo>
                    <a:lnTo>
                      <a:pt x="9" y="29"/>
                    </a:lnTo>
                    <a:lnTo>
                      <a:pt x="9" y="31"/>
                    </a:lnTo>
                    <a:lnTo>
                      <a:pt x="9" y="31"/>
                    </a:lnTo>
                    <a:lnTo>
                      <a:pt x="12" y="31"/>
                    </a:lnTo>
                    <a:lnTo>
                      <a:pt x="12" y="31"/>
                    </a:lnTo>
                    <a:lnTo>
                      <a:pt x="14" y="31"/>
                    </a:lnTo>
                    <a:lnTo>
                      <a:pt x="14" y="31"/>
                    </a:lnTo>
                    <a:lnTo>
                      <a:pt x="17" y="31"/>
                    </a:lnTo>
                    <a:lnTo>
                      <a:pt x="17" y="31"/>
                    </a:lnTo>
                    <a:lnTo>
                      <a:pt x="17" y="31"/>
                    </a:lnTo>
                    <a:lnTo>
                      <a:pt x="17" y="31"/>
                    </a:lnTo>
                    <a:lnTo>
                      <a:pt x="19" y="31"/>
                    </a:lnTo>
                    <a:lnTo>
                      <a:pt x="19" y="31"/>
                    </a:lnTo>
                    <a:lnTo>
                      <a:pt x="19" y="31"/>
                    </a:lnTo>
                    <a:lnTo>
                      <a:pt x="21" y="31"/>
                    </a:lnTo>
                    <a:lnTo>
                      <a:pt x="21" y="29"/>
                    </a:lnTo>
                    <a:lnTo>
                      <a:pt x="21" y="29"/>
                    </a:lnTo>
                    <a:lnTo>
                      <a:pt x="24" y="29"/>
                    </a:lnTo>
                    <a:lnTo>
                      <a:pt x="24" y="29"/>
                    </a:lnTo>
                    <a:lnTo>
                      <a:pt x="26" y="29"/>
                    </a:lnTo>
                    <a:lnTo>
                      <a:pt x="26" y="26"/>
                    </a:lnTo>
                    <a:lnTo>
                      <a:pt x="26" y="17"/>
                    </a:lnTo>
                    <a:lnTo>
                      <a:pt x="14" y="17"/>
                    </a:lnTo>
                    <a:lnTo>
                      <a:pt x="14"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27"/>
              <p:cNvSpPr>
                <a:spLocks/>
              </p:cNvSpPr>
              <p:nvPr/>
            </p:nvSpPr>
            <p:spPr bwMode="auto">
              <a:xfrm>
                <a:off x="9612188" y="1678955"/>
                <a:ext cx="225425" cy="176212"/>
              </a:xfrm>
              <a:custGeom>
                <a:avLst/>
                <a:gdLst>
                  <a:gd name="T0" fmla="*/ 81 w 142"/>
                  <a:gd name="T1" fmla="*/ 59 h 111"/>
                  <a:gd name="T2" fmla="*/ 81 w 142"/>
                  <a:gd name="T3" fmla="*/ 59 h 111"/>
                  <a:gd name="T4" fmla="*/ 81 w 142"/>
                  <a:gd name="T5" fmla="*/ 63 h 111"/>
                  <a:gd name="T6" fmla="*/ 78 w 142"/>
                  <a:gd name="T7" fmla="*/ 66 h 111"/>
                  <a:gd name="T8" fmla="*/ 76 w 142"/>
                  <a:gd name="T9" fmla="*/ 68 h 111"/>
                  <a:gd name="T10" fmla="*/ 74 w 142"/>
                  <a:gd name="T11" fmla="*/ 70 h 111"/>
                  <a:gd name="T12" fmla="*/ 71 w 142"/>
                  <a:gd name="T13" fmla="*/ 73 h 111"/>
                  <a:gd name="T14" fmla="*/ 69 w 142"/>
                  <a:gd name="T15" fmla="*/ 75 h 111"/>
                  <a:gd name="T16" fmla="*/ 66 w 142"/>
                  <a:gd name="T17" fmla="*/ 78 h 111"/>
                  <a:gd name="T18" fmla="*/ 64 w 142"/>
                  <a:gd name="T19" fmla="*/ 78 h 111"/>
                  <a:gd name="T20" fmla="*/ 62 w 142"/>
                  <a:gd name="T21" fmla="*/ 78 h 111"/>
                  <a:gd name="T22" fmla="*/ 59 w 142"/>
                  <a:gd name="T23" fmla="*/ 80 h 111"/>
                  <a:gd name="T24" fmla="*/ 55 w 142"/>
                  <a:gd name="T25" fmla="*/ 80 h 111"/>
                  <a:gd name="T26" fmla="*/ 55 w 142"/>
                  <a:gd name="T27" fmla="*/ 80 h 111"/>
                  <a:gd name="T28" fmla="*/ 52 w 142"/>
                  <a:gd name="T29" fmla="*/ 80 h 111"/>
                  <a:gd name="T30" fmla="*/ 52 w 142"/>
                  <a:gd name="T31" fmla="*/ 78 h 111"/>
                  <a:gd name="T32" fmla="*/ 50 w 142"/>
                  <a:gd name="T33" fmla="*/ 78 h 111"/>
                  <a:gd name="T34" fmla="*/ 50 w 142"/>
                  <a:gd name="T35" fmla="*/ 78 h 111"/>
                  <a:gd name="T36" fmla="*/ 48 w 142"/>
                  <a:gd name="T37" fmla="*/ 75 h 111"/>
                  <a:gd name="T38" fmla="*/ 48 w 142"/>
                  <a:gd name="T39" fmla="*/ 75 h 111"/>
                  <a:gd name="T40" fmla="*/ 48 w 142"/>
                  <a:gd name="T41" fmla="*/ 73 h 111"/>
                  <a:gd name="T42" fmla="*/ 48 w 142"/>
                  <a:gd name="T43" fmla="*/ 73 h 111"/>
                  <a:gd name="T44" fmla="*/ 45 w 142"/>
                  <a:gd name="T45" fmla="*/ 70 h 111"/>
                  <a:gd name="T46" fmla="*/ 45 w 142"/>
                  <a:gd name="T47" fmla="*/ 68 h 111"/>
                  <a:gd name="T48" fmla="*/ 48 w 142"/>
                  <a:gd name="T49" fmla="*/ 66 h 111"/>
                  <a:gd name="T50" fmla="*/ 3 w 142"/>
                  <a:gd name="T51" fmla="*/ 75 h 111"/>
                  <a:gd name="T52" fmla="*/ 0 w 142"/>
                  <a:gd name="T53" fmla="*/ 80 h 111"/>
                  <a:gd name="T54" fmla="*/ 0 w 142"/>
                  <a:gd name="T55" fmla="*/ 82 h 111"/>
                  <a:gd name="T56" fmla="*/ 0 w 142"/>
                  <a:gd name="T57" fmla="*/ 85 h 111"/>
                  <a:gd name="T58" fmla="*/ 0 w 142"/>
                  <a:gd name="T59" fmla="*/ 87 h 111"/>
                  <a:gd name="T60" fmla="*/ 0 w 142"/>
                  <a:gd name="T61" fmla="*/ 89 h 111"/>
                  <a:gd name="T62" fmla="*/ 0 w 142"/>
                  <a:gd name="T63" fmla="*/ 94 h 111"/>
                  <a:gd name="T64" fmla="*/ 3 w 142"/>
                  <a:gd name="T65" fmla="*/ 96 h 111"/>
                  <a:gd name="T66" fmla="*/ 3 w 142"/>
                  <a:gd name="T67" fmla="*/ 101 h 111"/>
                  <a:gd name="T68" fmla="*/ 5 w 142"/>
                  <a:gd name="T69" fmla="*/ 103 h 111"/>
                  <a:gd name="T70" fmla="*/ 7 w 142"/>
                  <a:gd name="T71" fmla="*/ 106 h 111"/>
                  <a:gd name="T72" fmla="*/ 12 w 142"/>
                  <a:gd name="T73" fmla="*/ 108 h 111"/>
                  <a:gd name="T74" fmla="*/ 15 w 142"/>
                  <a:gd name="T75" fmla="*/ 108 h 111"/>
                  <a:gd name="T76" fmla="*/ 17 w 142"/>
                  <a:gd name="T77" fmla="*/ 111 h 111"/>
                  <a:gd name="T78" fmla="*/ 22 w 142"/>
                  <a:gd name="T79" fmla="*/ 111 h 111"/>
                  <a:gd name="T80" fmla="*/ 24 w 142"/>
                  <a:gd name="T81" fmla="*/ 111 h 111"/>
                  <a:gd name="T82" fmla="*/ 24 w 142"/>
                  <a:gd name="T83" fmla="*/ 111 h 111"/>
                  <a:gd name="T84" fmla="*/ 26 w 142"/>
                  <a:gd name="T85" fmla="*/ 111 h 111"/>
                  <a:gd name="T86" fmla="*/ 26 w 142"/>
                  <a:gd name="T87" fmla="*/ 111 h 111"/>
                  <a:gd name="T88" fmla="*/ 31 w 142"/>
                  <a:gd name="T89" fmla="*/ 111 h 111"/>
                  <a:gd name="T90" fmla="*/ 36 w 142"/>
                  <a:gd name="T91" fmla="*/ 111 h 111"/>
                  <a:gd name="T92" fmla="*/ 38 w 142"/>
                  <a:gd name="T93" fmla="*/ 111 h 111"/>
                  <a:gd name="T94" fmla="*/ 43 w 142"/>
                  <a:gd name="T95" fmla="*/ 108 h 111"/>
                  <a:gd name="T96" fmla="*/ 48 w 142"/>
                  <a:gd name="T97" fmla="*/ 108 h 111"/>
                  <a:gd name="T98" fmla="*/ 52 w 142"/>
                  <a:gd name="T99" fmla="*/ 106 h 111"/>
                  <a:gd name="T100" fmla="*/ 57 w 142"/>
                  <a:gd name="T101" fmla="*/ 103 h 111"/>
                  <a:gd name="T102" fmla="*/ 59 w 142"/>
                  <a:gd name="T103" fmla="*/ 101 h 111"/>
                  <a:gd name="T104" fmla="*/ 64 w 142"/>
                  <a:gd name="T105" fmla="*/ 99 h 111"/>
                  <a:gd name="T106" fmla="*/ 66 w 142"/>
                  <a:gd name="T107" fmla="*/ 96 h 111"/>
                  <a:gd name="T108" fmla="*/ 71 w 142"/>
                  <a:gd name="T109" fmla="*/ 94 h 111"/>
                  <a:gd name="T110" fmla="*/ 142 w 142"/>
                  <a:gd name="T11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 h="111">
                    <a:moveTo>
                      <a:pt x="102" y="0"/>
                    </a:moveTo>
                    <a:lnTo>
                      <a:pt x="81" y="59"/>
                    </a:lnTo>
                    <a:lnTo>
                      <a:pt x="81" y="59"/>
                    </a:lnTo>
                    <a:lnTo>
                      <a:pt x="81" y="59"/>
                    </a:lnTo>
                    <a:lnTo>
                      <a:pt x="81" y="59"/>
                    </a:lnTo>
                    <a:lnTo>
                      <a:pt x="81" y="59"/>
                    </a:lnTo>
                    <a:lnTo>
                      <a:pt x="81" y="61"/>
                    </a:lnTo>
                    <a:lnTo>
                      <a:pt x="81" y="63"/>
                    </a:lnTo>
                    <a:lnTo>
                      <a:pt x="81" y="63"/>
                    </a:lnTo>
                    <a:lnTo>
                      <a:pt x="78" y="63"/>
                    </a:lnTo>
                    <a:lnTo>
                      <a:pt x="78" y="66"/>
                    </a:lnTo>
                    <a:lnTo>
                      <a:pt x="78" y="66"/>
                    </a:lnTo>
                    <a:lnTo>
                      <a:pt x="78" y="68"/>
                    </a:lnTo>
                    <a:lnTo>
                      <a:pt x="78" y="68"/>
                    </a:lnTo>
                    <a:lnTo>
                      <a:pt x="76" y="68"/>
                    </a:lnTo>
                    <a:lnTo>
                      <a:pt x="76" y="70"/>
                    </a:lnTo>
                    <a:lnTo>
                      <a:pt x="76" y="70"/>
                    </a:lnTo>
                    <a:lnTo>
                      <a:pt x="74" y="70"/>
                    </a:lnTo>
                    <a:lnTo>
                      <a:pt x="74" y="73"/>
                    </a:lnTo>
                    <a:lnTo>
                      <a:pt x="74" y="73"/>
                    </a:lnTo>
                    <a:lnTo>
                      <a:pt x="71" y="73"/>
                    </a:lnTo>
                    <a:lnTo>
                      <a:pt x="71" y="73"/>
                    </a:lnTo>
                    <a:lnTo>
                      <a:pt x="71" y="75"/>
                    </a:lnTo>
                    <a:lnTo>
                      <a:pt x="69" y="75"/>
                    </a:lnTo>
                    <a:lnTo>
                      <a:pt x="69" y="75"/>
                    </a:lnTo>
                    <a:lnTo>
                      <a:pt x="69" y="75"/>
                    </a:lnTo>
                    <a:lnTo>
                      <a:pt x="66" y="78"/>
                    </a:lnTo>
                    <a:lnTo>
                      <a:pt x="66" y="78"/>
                    </a:lnTo>
                    <a:lnTo>
                      <a:pt x="66" y="78"/>
                    </a:lnTo>
                    <a:lnTo>
                      <a:pt x="64" y="78"/>
                    </a:lnTo>
                    <a:lnTo>
                      <a:pt x="64" y="78"/>
                    </a:lnTo>
                    <a:lnTo>
                      <a:pt x="62" y="78"/>
                    </a:lnTo>
                    <a:lnTo>
                      <a:pt x="62" y="78"/>
                    </a:lnTo>
                    <a:lnTo>
                      <a:pt x="62" y="80"/>
                    </a:lnTo>
                    <a:lnTo>
                      <a:pt x="59" y="80"/>
                    </a:lnTo>
                    <a:lnTo>
                      <a:pt x="59" y="80"/>
                    </a:lnTo>
                    <a:lnTo>
                      <a:pt x="57" y="80"/>
                    </a:lnTo>
                    <a:lnTo>
                      <a:pt x="57" y="80"/>
                    </a:lnTo>
                    <a:lnTo>
                      <a:pt x="55" y="80"/>
                    </a:lnTo>
                    <a:lnTo>
                      <a:pt x="55" y="80"/>
                    </a:lnTo>
                    <a:lnTo>
                      <a:pt x="55" y="80"/>
                    </a:lnTo>
                    <a:lnTo>
                      <a:pt x="55" y="80"/>
                    </a:lnTo>
                    <a:lnTo>
                      <a:pt x="55" y="80"/>
                    </a:lnTo>
                    <a:lnTo>
                      <a:pt x="52" y="80"/>
                    </a:lnTo>
                    <a:lnTo>
                      <a:pt x="52" y="80"/>
                    </a:lnTo>
                    <a:lnTo>
                      <a:pt x="52" y="80"/>
                    </a:lnTo>
                    <a:lnTo>
                      <a:pt x="52" y="80"/>
                    </a:lnTo>
                    <a:lnTo>
                      <a:pt x="52" y="78"/>
                    </a:lnTo>
                    <a:lnTo>
                      <a:pt x="50" y="78"/>
                    </a:lnTo>
                    <a:lnTo>
                      <a:pt x="50" y="78"/>
                    </a:lnTo>
                    <a:lnTo>
                      <a:pt x="50" y="78"/>
                    </a:lnTo>
                    <a:lnTo>
                      <a:pt x="50" y="78"/>
                    </a:lnTo>
                    <a:lnTo>
                      <a:pt x="50" y="78"/>
                    </a:lnTo>
                    <a:lnTo>
                      <a:pt x="50" y="78"/>
                    </a:lnTo>
                    <a:lnTo>
                      <a:pt x="50" y="78"/>
                    </a:lnTo>
                    <a:lnTo>
                      <a:pt x="48" y="75"/>
                    </a:lnTo>
                    <a:lnTo>
                      <a:pt x="48" y="75"/>
                    </a:lnTo>
                    <a:lnTo>
                      <a:pt x="48" y="75"/>
                    </a:lnTo>
                    <a:lnTo>
                      <a:pt x="48" y="75"/>
                    </a:lnTo>
                    <a:lnTo>
                      <a:pt x="48" y="75"/>
                    </a:lnTo>
                    <a:lnTo>
                      <a:pt x="48" y="75"/>
                    </a:lnTo>
                    <a:lnTo>
                      <a:pt x="48" y="73"/>
                    </a:lnTo>
                    <a:lnTo>
                      <a:pt x="48" y="73"/>
                    </a:lnTo>
                    <a:lnTo>
                      <a:pt x="48" y="73"/>
                    </a:lnTo>
                    <a:lnTo>
                      <a:pt x="48" y="73"/>
                    </a:lnTo>
                    <a:lnTo>
                      <a:pt x="48" y="73"/>
                    </a:lnTo>
                    <a:lnTo>
                      <a:pt x="48" y="73"/>
                    </a:lnTo>
                    <a:lnTo>
                      <a:pt x="45" y="70"/>
                    </a:lnTo>
                    <a:lnTo>
                      <a:pt x="45" y="70"/>
                    </a:lnTo>
                    <a:lnTo>
                      <a:pt x="45" y="70"/>
                    </a:lnTo>
                    <a:lnTo>
                      <a:pt x="45" y="70"/>
                    </a:lnTo>
                    <a:lnTo>
                      <a:pt x="45" y="68"/>
                    </a:lnTo>
                    <a:lnTo>
                      <a:pt x="48" y="68"/>
                    </a:lnTo>
                    <a:lnTo>
                      <a:pt x="48" y="68"/>
                    </a:lnTo>
                    <a:lnTo>
                      <a:pt x="48" y="66"/>
                    </a:lnTo>
                    <a:lnTo>
                      <a:pt x="69" y="0"/>
                    </a:lnTo>
                    <a:lnTo>
                      <a:pt x="26" y="0"/>
                    </a:lnTo>
                    <a:lnTo>
                      <a:pt x="3" y="75"/>
                    </a:lnTo>
                    <a:lnTo>
                      <a:pt x="0" y="78"/>
                    </a:lnTo>
                    <a:lnTo>
                      <a:pt x="0" y="78"/>
                    </a:lnTo>
                    <a:lnTo>
                      <a:pt x="0" y="80"/>
                    </a:lnTo>
                    <a:lnTo>
                      <a:pt x="0" y="80"/>
                    </a:lnTo>
                    <a:lnTo>
                      <a:pt x="0" y="82"/>
                    </a:lnTo>
                    <a:lnTo>
                      <a:pt x="0" y="82"/>
                    </a:lnTo>
                    <a:lnTo>
                      <a:pt x="0" y="82"/>
                    </a:lnTo>
                    <a:lnTo>
                      <a:pt x="0" y="85"/>
                    </a:lnTo>
                    <a:lnTo>
                      <a:pt x="0" y="85"/>
                    </a:lnTo>
                    <a:lnTo>
                      <a:pt x="0" y="85"/>
                    </a:lnTo>
                    <a:lnTo>
                      <a:pt x="0" y="87"/>
                    </a:lnTo>
                    <a:lnTo>
                      <a:pt x="0" y="87"/>
                    </a:lnTo>
                    <a:lnTo>
                      <a:pt x="0" y="87"/>
                    </a:lnTo>
                    <a:lnTo>
                      <a:pt x="0" y="89"/>
                    </a:lnTo>
                    <a:lnTo>
                      <a:pt x="0" y="89"/>
                    </a:lnTo>
                    <a:lnTo>
                      <a:pt x="0" y="92"/>
                    </a:lnTo>
                    <a:lnTo>
                      <a:pt x="0" y="92"/>
                    </a:lnTo>
                    <a:lnTo>
                      <a:pt x="0" y="94"/>
                    </a:lnTo>
                    <a:lnTo>
                      <a:pt x="0" y="94"/>
                    </a:lnTo>
                    <a:lnTo>
                      <a:pt x="3" y="96"/>
                    </a:lnTo>
                    <a:lnTo>
                      <a:pt x="3" y="96"/>
                    </a:lnTo>
                    <a:lnTo>
                      <a:pt x="3" y="99"/>
                    </a:lnTo>
                    <a:lnTo>
                      <a:pt x="3" y="99"/>
                    </a:lnTo>
                    <a:lnTo>
                      <a:pt x="3" y="101"/>
                    </a:lnTo>
                    <a:lnTo>
                      <a:pt x="5" y="101"/>
                    </a:lnTo>
                    <a:lnTo>
                      <a:pt x="5" y="101"/>
                    </a:lnTo>
                    <a:lnTo>
                      <a:pt x="5" y="103"/>
                    </a:lnTo>
                    <a:lnTo>
                      <a:pt x="7" y="103"/>
                    </a:lnTo>
                    <a:lnTo>
                      <a:pt x="7" y="103"/>
                    </a:lnTo>
                    <a:lnTo>
                      <a:pt x="7" y="106"/>
                    </a:lnTo>
                    <a:lnTo>
                      <a:pt x="10" y="106"/>
                    </a:lnTo>
                    <a:lnTo>
                      <a:pt x="10" y="106"/>
                    </a:lnTo>
                    <a:lnTo>
                      <a:pt x="12" y="108"/>
                    </a:lnTo>
                    <a:lnTo>
                      <a:pt x="12" y="108"/>
                    </a:lnTo>
                    <a:lnTo>
                      <a:pt x="12" y="108"/>
                    </a:lnTo>
                    <a:lnTo>
                      <a:pt x="15" y="108"/>
                    </a:lnTo>
                    <a:lnTo>
                      <a:pt x="15" y="111"/>
                    </a:lnTo>
                    <a:lnTo>
                      <a:pt x="17" y="111"/>
                    </a:lnTo>
                    <a:lnTo>
                      <a:pt x="17" y="111"/>
                    </a:lnTo>
                    <a:lnTo>
                      <a:pt x="19" y="111"/>
                    </a:lnTo>
                    <a:lnTo>
                      <a:pt x="19" y="111"/>
                    </a:lnTo>
                    <a:lnTo>
                      <a:pt x="22" y="111"/>
                    </a:lnTo>
                    <a:lnTo>
                      <a:pt x="22" y="111"/>
                    </a:lnTo>
                    <a:lnTo>
                      <a:pt x="24" y="111"/>
                    </a:lnTo>
                    <a:lnTo>
                      <a:pt x="24" y="111"/>
                    </a:lnTo>
                    <a:lnTo>
                      <a:pt x="24" y="111"/>
                    </a:lnTo>
                    <a:lnTo>
                      <a:pt x="24" y="111"/>
                    </a:lnTo>
                    <a:lnTo>
                      <a:pt x="24" y="111"/>
                    </a:lnTo>
                    <a:lnTo>
                      <a:pt x="24" y="111"/>
                    </a:lnTo>
                    <a:lnTo>
                      <a:pt x="26" y="111"/>
                    </a:lnTo>
                    <a:lnTo>
                      <a:pt x="26" y="111"/>
                    </a:lnTo>
                    <a:lnTo>
                      <a:pt x="26" y="111"/>
                    </a:lnTo>
                    <a:lnTo>
                      <a:pt x="26" y="111"/>
                    </a:lnTo>
                    <a:lnTo>
                      <a:pt x="26" y="111"/>
                    </a:lnTo>
                    <a:lnTo>
                      <a:pt x="26" y="111"/>
                    </a:lnTo>
                    <a:lnTo>
                      <a:pt x="29" y="111"/>
                    </a:lnTo>
                    <a:lnTo>
                      <a:pt x="31" y="111"/>
                    </a:lnTo>
                    <a:lnTo>
                      <a:pt x="31" y="111"/>
                    </a:lnTo>
                    <a:lnTo>
                      <a:pt x="33" y="111"/>
                    </a:lnTo>
                    <a:lnTo>
                      <a:pt x="36" y="111"/>
                    </a:lnTo>
                    <a:lnTo>
                      <a:pt x="36" y="111"/>
                    </a:lnTo>
                    <a:lnTo>
                      <a:pt x="38" y="111"/>
                    </a:lnTo>
                    <a:lnTo>
                      <a:pt x="38" y="111"/>
                    </a:lnTo>
                    <a:lnTo>
                      <a:pt x="40" y="111"/>
                    </a:lnTo>
                    <a:lnTo>
                      <a:pt x="43" y="111"/>
                    </a:lnTo>
                    <a:lnTo>
                      <a:pt x="43" y="108"/>
                    </a:lnTo>
                    <a:lnTo>
                      <a:pt x="45" y="108"/>
                    </a:lnTo>
                    <a:lnTo>
                      <a:pt x="48" y="108"/>
                    </a:lnTo>
                    <a:lnTo>
                      <a:pt x="48" y="108"/>
                    </a:lnTo>
                    <a:lnTo>
                      <a:pt x="50" y="108"/>
                    </a:lnTo>
                    <a:lnTo>
                      <a:pt x="50" y="106"/>
                    </a:lnTo>
                    <a:lnTo>
                      <a:pt x="52" y="106"/>
                    </a:lnTo>
                    <a:lnTo>
                      <a:pt x="52" y="106"/>
                    </a:lnTo>
                    <a:lnTo>
                      <a:pt x="55" y="103"/>
                    </a:lnTo>
                    <a:lnTo>
                      <a:pt x="57" y="103"/>
                    </a:lnTo>
                    <a:lnTo>
                      <a:pt x="57" y="103"/>
                    </a:lnTo>
                    <a:lnTo>
                      <a:pt x="59" y="103"/>
                    </a:lnTo>
                    <a:lnTo>
                      <a:pt x="59" y="101"/>
                    </a:lnTo>
                    <a:lnTo>
                      <a:pt x="62" y="101"/>
                    </a:lnTo>
                    <a:lnTo>
                      <a:pt x="62" y="101"/>
                    </a:lnTo>
                    <a:lnTo>
                      <a:pt x="64" y="99"/>
                    </a:lnTo>
                    <a:lnTo>
                      <a:pt x="64" y="99"/>
                    </a:lnTo>
                    <a:lnTo>
                      <a:pt x="66" y="96"/>
                    </a:lnTo>
                    <a:lnTo>
                      <a:pt x="66" y="96"/>
                    </a:lnTo>
                    <a:lnTo>
                      <a:pt x="69" y="96"/>
                    </a:lnTo>
                    <a:lnTo>
                      <a:pt x="69" y="94"/>
                    </a:lnTo>
                    <a:lnTo>
                      <a:pt x="71" y="94"/>
                    </a:lnTo>
                    <a:lnTo>
                      <a:pt x="66" y="108"/>
                    </a:lnTo>
                    <a:lnTo>
                      <a:pt x="107" y="108"/>
                    </a:lnTo>
                    <a:lnTo>
                      <a:pt x="142"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28"/>
              <p:cNvSpPr>
                <a:spLocks/>
              </p:cNvSpPr>
              <p:nvPr/>
            </p:nvSpPr>
            <p:spPr bwMode="auto">
              <a:xfrm>
                <a:off x="9383588" y="1615455"/>
                <a:ext cx="225425" cy="239712"/>
              </a:xfrm>
              <a:custGeom>
                <a:avLst/>
                <a:gdLst>
                  <a:gd name="T0" fmla="*/ 142 w 142"/>
                  <a:gd name="T1" fmla="*/ 63 h 151"/>
                  <a:gd name="T2" fmla="*/ 142 w 142"/>
                  <a:gd name="T3" fmla="*/ 61 h 151"/>
                  <a:gd name="T4" fmla="*/ 142 w 142"/>
                  <a:gd name="T5" fmla="*/ 56 h 151"/>
                  <a:gd name="T6" fmla="*/ 140 w 142"/>
                  <a:gd name="T7" fmla="*/ 54 h 151"/>
                  <a:gd name="T8" fmla="*/ 140 w 142"/>
                  <a:gd name="T9" fmla="*/ 52 h 151"/>
                  <a:gd name="T10" fmla="*/ 137 w 142"/>
                  <a:gd name="T11" fmla="*/ 49 h 151"/>
                  <a:gd name="T12" fmla="*/ 135 w 142"/>
                  <a:gd name="T13" fmla="*/ 44 h 151"/>
                  <a:gd name="T14" fmla="*/ 133 w 142"/>
                  <a:gd name="T15" fmla="*/ 44 h 151"/>
                  <a:gd name="T16" fmla="*/ 128 w 142"/>
                  <a:gd name="T17" fmla="*/ 42 h 151"/>
                  <a:gd name="T18" fmla="*/ 125 w 142"/>
                  <a:gd name="T19" fmla="*/ 40 h 151"/>
                  <a:gd name="T20" fmla="*/ 123 w 142"/>
                  <a:gd name="T21" fmla="*/ 40 h 151"/>
                  <a:gd name="T22" fmla="*/ 118 w 142"/>
                  <a:gd name="T23" fmla="*/ 40 h 151"/>
                  <a:gd name="T24" fmla="*/ 118 w 142"/>
                  <a:gd name="T25" fmla="*/ 40 h 151"/>
                  <a:gd name="T26" fmla="*/ 116 w 142"/>
                  <a:gd name="T27" fmla="*/ 40 h 151"/>
                  <a:gd name="T28" fmla="*/ 116 w 142"/>
                  <a:gd name="T29" fmla="*/ 40 h 151"/>
                  <a:gd name="T30" fmla="*/ 111 w 142"/>
                  <a:gd name="T31" fmla="*/ 40 h 151"/>
                  <a:gd name="T32" fmla="*/ 107 w 142"/>
                  <a:gd name="T33" fmla="*/ 40 h 151"/>
                  <a:gd name="T34" fmla="*/ 102 w 142"/>
                  <a:gd name="T35" fmla="*/ 40 h 151"/>
                  <a:gd name="T36" fmla="*/ 97 w 142"/>
                  <a:gd name="T37" fmla="*/ 42 h 151"/>
                  <a:gd name="T38" fmla="*/ 95 w 142"/>
                  <a:gd name="T39" fmla="*/ 42 h 151"/>
                  <a:gd name="T40" fmla="*/ 90 w 142"/>
                  <a:gd name="T41" fmla="*/ 44 h 151"/>
                  <a:gd name="T42" fmla="*/ 85 w 142"/>
                  <a:gd name="T43" fmla="*/ 47 h 151"/>
                  <a:gd name="T44" fmla="*/ 83 w 142"/>
                  <a:gd name="T45" fmla="*/ 49 h 151"/>
                  <a:gd name="T46" fmla="*/ 78 w 142"/>
                  <a:gd name="T47" fmla="*/ 52 h 151"/>
                  <a:gd name="T48" fmla="*/ 76 w 142"/>
                  <a:gd name="T49" fmla="*/ 54 h 151"/>
                  <a:gd name="T50" fmla="*/ 71 w 142"/>
                  <a:gd name="T51" fmla="*/ 56 h 151"/>
                  <a:gd name="T52" fmla="*/ 0 w 142"/>
                  <a:gd name="T53" fmla="*/ 151 h 151"/>
                  <a:gd name="T54" fmla="*/ 59 w 142"/>
                  <a:gd name="T55" fmla="*/ 92 h 151"/>
                  <a:gd name="T56" fmla="*/ 62 w 142"/>
                  <a:gd name="T57" fmla="*/ 92 h 151"/>
                  <a:gd name="T58" fmla="*/ 62 w 142"/>
                  <a:gd name="T59" fmla="*/ 87 h 151"/>
                  <a:gd name="T60" fmla="*/ 64 w 142"/>
                  <a:gd name="T61" fmla="*/ 85 h 151"/>
                  <a:gd name="T62" fmla="*/ 66 w 142"/>
                  <a:gd name="T63" fmla="*/ 82 h 151"/>
                  <a:gd name="T64" fmla="*/ 66 w 142"/>
                  <a:gd name="T65" fmla="*/ 80 h 151"/>
                  <a:gd name="T66" fmla="*/ 69 w 142"/>
                  <a:gd name="T67" fmla="*/ 77 h 151"/>
                  <a:gd name="T68" fmla="*/ 71 w 142"/>
                  <a:gd name="T69" fmla="*/ 75 h 151"/>
                  <a:gd name="T70" fmla="*/ 74 w 142"/>
                  <a:gd name="T71" fmla="*/ 73 h 151"/>
                  <a:gd name="T72" fmla="*/ 78 w 142"/>
                  <a:gd name="T73" fmla="*/ 73 h 151"/>
                  <a:gd name="T74" fmla="*/ 81 w 142"/>
                  <a:gd name="T75" fmla="*/ 70 h 151"/>
                  <a:gd name="T76" fmla="*/ 83 w 142"/>
                  <a:gd name="T77" fmla="*/ 70 h 151"/>
                  <a:gd name="T78" fmla="*/ 85 w 142"/>
                  <a:gd name="T79" fmla="*/ 70 h 151"/>
                  <a:gd name="T80" fmla="*/ 88 w 142"/>
                  <a:gd name="T81" fmla="*/ 70 h 151"/>
                  <a:gd name="T82" fmla="*/ 90 w 142"/>
                  <a:gd name="T83" fmla="*/ 70 h 151"/>
                  <a:gd name="T84" fmla="*/ 92 w 142"/>
                  <a:gd name="T85" fmla="*/ 73 h 151"/>
                  <a:gd name="T86" fmla="*/ 95 w 142"/>
                  <a:gd name="T87" fmla="*/ 75 h 151"/>
                  <a:gd name="T88" fmla="*/ 95 w 142"/>
                  <a:gd name="T89" fmla="*/ 75 h 151"/>
                  <a:gd name="T90" fmla="*/ 95 w 142"/>
                  <a:gd name="T91" fmla="*/ 77 h 151"/>
                  <a:gd name="T92" fmla="*/ 95 w 142"/>
                  <a:gd name="T93" fmla="*/ 80 h 151"/>
                  <a:gd name="T94" fmla="*/ 95 w 142"/>
                  <a:gd name="T95" fmla="*/ 80 h 151"/>
                  <a:gd name="T96" fmla="*/ 95 w 142"/>
                  <a:gd name="T97" fmla="*/ 82 h 151"/>
                  <a:gd name="T98" fmla="*/ 116 w 142"/>
                  <a:gd name="T99" fmla="*/ 151 h 151"/>
                  <a:gd name="T100" fmla="*/ 140 w 142"/>
                  <a:gd name="T101" fmla="*/ 73 h 151"/>
                  <a:gd name="T102" fmla="*/ 142 w 142"/>
                  <a:gd name="T103" fmla="*/ 70 h 151"/>
                  <a:gd name="T104" fmla="*/ 142 w 142"/>
                  <a:gd name="T105" fmla="*/ 68 h 151"/>
                  <a:gd name="T106" fmla="*/ 142 w 142"/>
                  <a:gd name="T107" fmla="*/ 6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2" h="151">
                    <a:moveTo>
                      <a:pt x="142" y="66"/>
                    </a:moveTo>
                    <a:lnTo>
                      <a:pt x="142" y="66"/>
                    </a:lnTo>
                    <a:lnTo>
                      <a:pt x="142" y="63"/>
                    </a:lnTo>
                    <a:lnTo>
                      <a:pt x="142" y="63"/>
                    </a:lnTo>
                    <a:lnTo>
                      <a:pt x="142" y="61"/>
                    </a:lnTo>
                    <a:lnTo>
                      <a:pt x="142" y="61"/>
                    </a:lnTo>
                    <a:lnTo>
                      <a:pt x="142" y="59"/>
                    </a:lnTo>
                    <a:lnTo>
                      <a:pt x="142" y="59"/>
                    </a:lnTo>
                    <a:lnTo>
                      <a:pt x="142" y="56"/>
                    </a:lnTo>
                    <a:lnTo>
                      <a:pt x="142" y="56"/>
                    </a:lnTo>
                    <a:lnTo>
                      <a:pt x="142" y="54"/>
                    </a:lnTo>
                    <a:lnTo>
                      <a:pt x="140" y="54"/>
                    </a:lnTo>
                    <a:lnTo>
                      <a:pt x="140" y="54"/>
                    </a:lnTo>
                    <a:lnTo>
                      <a:pt x="140" y="52"/>
                    </a:lnTo>
                    <a:lnTo>
                      <a:pt x="140" y="52"/>
                    </a:lnTo>
                    <a:lnTo>
                      <a:pt x="137" y="49"/>
                    </a:lnTo>
                    <a:lnTo>
                      <a:pt x="137" y="49"/>
                    </a:lnTo>
                    <a:lnTo>
                      <a:pt x="137" y="49"/>
                    </a:lnTo>
                    <a:lnTo>
                      <a:pt x="137" y="47"/>
                    </a:lnTo>
                    <a:lnTo>
                      <a:pt x="135" y="47"/>
                    </a:lnTo>
                    <a:lnTo>
                      <a:pt x="135" y="44"/>
                    </a:lnTo>
                    <a:lnTo>
                      <a:pt x="135" y="44"/>
                    </a:lnTo>
                    <a:lnTo>
                      <a:pt x="133" y="44"/>
                    </a:lnTo>
                    <a:lnTo>
                      <a:pt x="133" y="44"/>
                    </a:lnTo>
                    <a:lnTo>
                      <a:pt x="130" y="42"/>
                    </a:lnTo>
                    <a:lnTo>
                      <a:pt x="130" y="42"/>
                    </a:lnTo>
                    <a:lnTo>
                      <a:pt x="128" y="42"/>
                    </a:lnTo>
                    <a:lnTo>
                      <a:pt x="128" y="42"/>
                    </a:lnTo>
                    <a:lnTo>
                      <a:pt x="128" y="40"/>
                    </a:lnTo>
                    <a:lnTo>
                      <a:pt x="125" y="40"/>
                    </a:lnTo>
                    <a:lnTo>
                      <a:pt x="125" y="40"/>
                    </a:lnTo>
                    <a:lnTo>
                      <a:pt x="123" y="40"/>
                    </a:lnTo>
                    <a:lnTo>
                      <a:pt x="123" y="40"/>
                    </a:lnTo>
                    <a:lnTo>
                      <a:pt x="121" y="40"/>
                    </a:lnTo>
                    <a:lnTo>
                      <a:pt x="121" y="40"/>
                    </a:lnTo>
                    <a:lnTo>
                      <a:pt x="118" y="40"/>
                    </a:lnTo>
                    <a:lnTo>
                      <a:pt x="118" y="40"/>
                    </a:lnTo>
                    <a:lnTo>
                      <a:pt x="118" y="40"/>
                    </a:lnTo>
                    <a:lnTo>
                      <a:pt x="118" y="40"/>
                    </a:lnTo>
                    <a:lnTo>
                      <a:pt x="116" y="40"/>
                    </a:lnTo>
                    <a:lnTo>
                      <a:pt x="116" y="40"/>
                    </a:lnTo>
                    <a:lnTo>
                      <a:pt x="116" y="40"/>
                    </a:lnTo>
                    <a:lnTo>
                      <a:pt x="116" y="40"/>
                    </a:lnTo>
                    <a:lnTo>
                      <a:pt x="116" y="40"/>
                    </a:lnTo>
                    <a:lnTo>
                      <a:pt x="116" y="40"/>
                    </a:lnTo>
                    <a:lnTo>
                      <a:pt x="116" y="40"/>
                    </a:lnTo>
                    <a:lnTo>
                      <a:pt x="114" y="40"/>
                    </a:lnTo>
                    <a:lnTo>
                      <a:pt x="111" y="40"/>
                    </a:lnTo>
                    <a:lnTo>
                      <a:pt x="111" y="40"/>
                    </a:lnTo>
                    <a:lnTo>
                      <a:pt x="109" y="40"/>
                    </a:lnTo>
                    <a:lnTo>
                      <a:pt x="107" y="40"/>
                    </a:lnTo>
                    <a:lnTo>
                      <a:pt x="107" y="40"/>
                    </a:lnTo>
                    <a:lnTo>
                      <a:pt x="104" y="40"/>
                    </a:lnTo>
                    <a:lnTo>
                      <a:pt x="102" y="40"/>
                    </a:lnTo>
                    <a:lnTo>
                      <a:pt x="102" y="40"/>
                    </a:lnTo>
                    <a:lnTo>
                      <a:pt x="99" y="40"/>
                    </a:lnTo>
                    <a:lnTo>
                      <a:pt x="97" y="42"/>
                    </a:lnTo>
                    <a:lnTo>
                      <a:pt x="97" y="42"/>
                    </a:lnTo>
                    <a:lnTo>
                      <a:pt x="95" y="42"/>
                    </a:lnTo>
                    <a:lnTo>
                      <a:pt x="95" y="42"/>
                    </a:lnTo>
                    <a:lnTo>
                      <a:pt x="92" y="42"/>
                    </a:lnTo>
                    <a:lnTo>
                      <a:pt x="90" y="44"/>
                    </a:lnTo>
                    <a:lnTo>
                      <a:pt x="90" y="44"/>
                    </a:lnTo>
                    <a:lnTo>
                      <a:pt x="88" y="44"/>
                    </a:lnTo>
                    <a:lnTo>
                      <a:pt x="88" y="44"/>
                    </a:lnTo>
                    <a:lnTo>
                      <a:pt x="85" y="47"/>
                    </a:lnTo>
                    <a:lnTo>
                      <a:pt x="85" y="47"/>
                    </a:lnTo>
                    <a:lnTo>
                      <a:pt x="83" y="47"/>
                    </a:lnTo>
                    <a:lnTo>
                      <a:pt x="83" y="49"/>
                    </a:lnTo>
                    <a:lnTo>
                      <a:pt x="81" y="49"/>
                    </a:lnTo>
                    <a:lnTo>
                      <a:pt x="81" y="49"/>
                    </a:lnTo>
                    <a:lnTo>
                      <a:pt x="78" y="52"/>
                    </a:lnTo>
                    <a:lnTo>
                      <a:pt x="78" y="52"/>
                    </a:lnTo>
                    <a:lnTo>
                      <a:pt x="76" y="54"/>
                    </a:lnTo>
                    <a:lnTo>
                      <a:pt x="76" y="54"/>
                    </a:lnTo>
                    <a:lnTo>
                      <a:pt x="74" y="54"/>
                    </a:lnTo>
                    <a:lnTo>
                      <a:pt x="74" y="56"/>
                    </a:lnTo>
                    <a:lnTo>
                      <a:pt x="71" y="56"/>
                    </a:lnTo>
                    <a:lnTo>
                      <a:pt x="90" y="0"/>
                    </a:lnTo>
                    <a:lnTo>
                      <a:pt x="48" y="0"/>
                    </a:lnTo>
                    <a:lnTo>
                      <a:pt x="0" y="151"/>
                    </a:lnTo>
                    <a:lnTo>
                      <a:pt x="40" y="151"/>
                    </a:lnTo>
                    <a:lnTo>
                      <a:pt x="59" y="92"/>
                    </a:lnTo>
                    <a:lnTo>
                      <a:pt x="59" y="92"/>
                    </a:lnTo>
                    <a:lnTo>
                      <a:pt x="62" y="92"/>
                    </a:lnTo>
                    <a:lnTo>
                      <a:pt x="62" y="92"/>
                    </a:lnTo>
                    <a:lnTo>
                      <a:pt x="62" y="92"/>
                    </a:lnTo>
                    <a:lnTo>
                      <a:pt x="62" y="89"/>
                    </a:lnTo>
                    <a:lnTo>
                      <a:pt x="62" y="87"/>
                    </a:lnTo>
                    <a:lnTo>
                      <a:pt x="62" y="87"/>
                    </a:lnTo>
                    <a:lnTo>
                      <a:pt x="62" y="85"/>
                    </a:lnTo>
                    <a:lnTo>
                      <a:pt x="64" y="85"/>
                    </a:lnTo>
                    <a:lnTo>
                      <a:pt x="64" y="85"/>
                    </a:lnTo>
                    <a:lnTo>
                      <a:pt x="64" y="82"/>
                    </a:lnTo>
                    <a:lnTo>
                      <a:pt x="64" y="82"/>
                    </a:lnTo>
                    <a:lnTo>
                      <a:pt x="66" y="82"/>
                    </a:lnTo>
                    <a:lnTo>
                      <a:pt x="66" y="80"/>
                    </a:lnTo>
                    <a:lnTo>
                      <a:pt x="66" y="80"/>
                    </a:lnTo>
                    <a:lnTo>
                      <a:pt x="66" y="80"/>
                    </a:lnTo>
                    <a:lnTo>
                      <a:pt x="69" y="77"/>
                    </a:lnTo>
                    <a:lnTo>
                      <a:pt x="69" y="77"/>
                    </a:lnTo>
                    <a:lnTo>
                      <a:pt x="69" y="77"/>
                    </a:lnTo>
                    <a:lnTo>
                      <a:pt x="71" y="77"/>
                    </a:lnTo>
                    <a:lnTo>
                      <a:pt x="71" y="75"/>
                    </a:lnTo>
                    <a:lnTo>
                      <a:pt x="71" y="75"/>
                    </a:lnTo>
                    <a:lnTo>
                      <a:pt x="74" y="75"/>
                    </a:lnTo>
                    <a:lnTo>
                      <a:pt x="74" y="75"/>
                    </a:lnTo>
                    <a:lnTo>
                      <a:pt x="74" y="73"/>
                    </a:lnTo>
                    <a:lnTo>
                      <a:pt x="76" y="73"/>
                    </a:lnTo>
                    <a:lnTo>
                      <a:pt x="76" y="73"/>
                    </a:lnTo>
                    <a:lnTo>
                      <a:pt x="78" y="73"/>
                    </a:lnTo>
                    <a:lnTo>
                      <a:pt x="78" y="73"/>
                    </a:lnTo>
                    <a:lnTo>
                      <a:pt x="78" y="73"/>
                    </a:lnTo>
                    <a:lnTo>
                      <a:pt x="81" y="70"/>
                    </a:lnTo>
                    <a:lnTo>
                      <a:pt x="81" y="70"/>
                    </a:lnTo>
                    <a:lnTo>
                      <a:pt x="83" y="70"/>
                    </a:lnTo>
                    <a:lnTo>
                      <a:pt x="83" y="70"/>
                    </a:lnTo>
                    <a:lnTo>
                      <a:pt x="85" y="70"/>
                    </a:lnTo>
                    <a:lnTo>
                      <a:pt x="85" y="70"/>
                    </a:lnTo>
                    <a:lnTo>
                      <a:pt x="85" y="70"/>
                    </a:lnTo>
                    <a:lnTo>
                      <a:pt x="88" y="70"/>
                    </a:lnTo>
                    <a:lnTo>
                      <a:pt x="88" y="70"/>
                    </a:lnTo>
                    <a:lnTo>
                      <a:pt x="88" y="70"/>
                    </a:lnTo>
                    <a:lnTo>
                      <a:pt x="88" y="70"/>
                    </a:lnTo>
                    <a:lnTo>
                      <a:pt x="90" y="70"/>
                    </a:lnTo>
                    <a:lnTo>
                      <a:pt x="90" y="70"/>
                    </a:lnTo>
                    <a:lnTo>
                      <a:pt x="90" y="73"/>
                    </a:lnTo>
                    <a:lnTo>
                      <a:pt x="92" y="73"/>
                    </a:lnTo>
                    <a:lnTo>
                      <a:pt x="92" y="73"/>
                    </a:lnTo>
                    <a:lnTo>
                      <a:pt x="92" y="73"/>
                    </a:lnTo>
                    <a:lnTo>
                      <a:pt x="95" y="75"/>
                    </a:lnTo>
                    <a:lnTo>
                      <a:pt x="95" y="75"/>
                    </a:lnTo>
                    <a:lnTo>
                      <a:pt x="95" y="75"/>
                    </a:lnTo>
                    <a:lnTo>
                      <a:pt x="95" y="75"/>
                    </a:lnTo>
                    <a:lnTo>
                      <a:pt x="95" y="75"/>
                    </a:lnTo>
                    <a:lnTo>
                      <a:pt x="95" y="77"/>
                    </a:lnTo>
                    <a:lnTo>
                      <a:pt x="95" y="77"/>
                    </a:lnTo>
                    <a:lnTo>
                      <a:pt x="95" y="77"/>
                    </a:lnTo>
                    <a:lnTo>
                      <a:pt x="95" y="77"/>
                    </a:lnTo>
                    <a:lnTo>
                      <a:pt x="95" y="77"/>
                    </a:lnTo>
                    <a:lnTo>
                      <a:pt x="95" y="80"/>
                    </a:lnTo>
                    <a:lnTo>
                      <a:pt x="95" y="80"/>
                    </a:lnTo>
                    <a:lnTo>
                      <a:pt x="95" y="80"/>
                    </a:lnTo>
                    <a:lnTo>
                      <a:pt x="95" y="80"/>
                    </a:lnTo>
                    <a:lnTo>
                      <a:pt x="95" y="82"/>
                    </a:lnTo>
                    <a:lnTo>
                      <a:pt x="95" y="82"/>
                    </a:lnTo>
                    <a:lnTo>
                      <a:pt x="95" y="82"/>
                    </a:lnTo>
                    <a:lnTo>
                      <a:pt x="95" y="85"/>
                    </a:lnTo>
                    <a:lnTo>
                      <a:pt x="74" y="151"/>
                    </a:lnTo>
                    <a:lnTo>
                      <a:pt x="116" y="151"/>
                    </a:lnTo>
                    <a:lnTo>
                      <a:pt x="140" y="75"/>
                    </a:lnTo>
                    <a:lnTo>
                      <a:pt x="140" y="73"/>
                    </a:lnTo>
                    <a:lnTo>
                      <a:pt x="140" y="73"/>
                    </a:lnTo>
                    <a:lnTo>
                      <a:pt x="142" y="73"/>
                    </a:lnTo>
                    <a:lnTo>
                      <a:pt x="142" y="73"/>
                    </a:lnTo>
                    <a:lnTo>
                      <a:pt x="142" y="70"/>
                    </a:lnTo>
                    <a:lnTo>
                      <a:pt x="142" y="70"/>
                    </a:lnTo>
                    <a:lnTo>
                      <a:pt x="142" y="68"/>
                    </a:lnTo>
                    <a:lnTo>
                      <a:pt x="142" y="68"/>
                    </a:lnTo>
                    <a:lnTo>
                      <a:pt x="142" y="68"/>
                    </a:lnTo>
                    <a:lnTo>
                      <a:pt x="142" y="66"/>
                    </a:lnTo>
                    <a:lnTo>
                      <a:pt x="14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29"/>
              <p:cNvSpPr>
                <a:spLocks/>
              </p:cNvSpPr>
              <p:nvPr/>
            </p:nvSpPr>
            <p:spPr bwMode="auto">
              <a:xfrm>
                <a:off x="9526463" y="1888505"/>
                <a:ext cx="26988" cy="44450"/>
              </a:xfrm>
              <a:custGeom>
                <a:avLst/>
                <a:gdLst>
                  <a:gd name="T0" fmla="*/ 2 w 17"/>
                  <a:gd name="T1" fmla="*/ 0 h 28"/>
                  <a:gd name="T2" fmla="*/ 0 w 17"/>
                  <a:gd name="T3" fmla="*/ 0 h 28"/>
                  <a:gd name="T4" fmla="*/ 0 w 17"/>
                  <a:gd name="T5" fmla="*/ 28 h 28"/>
                  <a:gd name="T6" fmla="*/ 17 w 17"/>
                  <a:gd name="T7" fmla="*/ 28 h 28"/>
                  <a:gd name="T8" fmla="*/ 17 w 17"/>
                  <a:gd name="T9" fmla="*/ 23 h 28"/>
                  <a:gd name="T10" fmla="*/ 2 w 17"/>
                  <a:gd name="T11" fmla="*/ 23 h 28"/>
                  <a:gd name="T12" fmla="*/ 2 w 17"/>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7" h="28">
                    <a:moveTo>
                      <a:pt x="2" y="0"/>
                    </a:moveTo>
                    <a:lnTo>
                      <a:pt x="0" y="0"/>
                    </a:lnTo>
                    <a:lnTo>
                      <a:pt x="0" y="28"/>
                    </a:lnTo>
                    <a:lnTo>
                      <a:pt x="17" y="28"/>
                    </a:lnTo>
                    <a:lnTo>
                      <a:pt x="17" y="23"/>
                    </a:lnTo>
                    <a:lnTo>
                      <a:pt x="2" y="23"/>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30"/>
              <p:cNvSpPr>
                <a:spLocks noEditPoints="1"/>
              </p:cNvSpPr>
              <p:nvPr/>
            </p:nvSpPr>
            <p:spPr bwMode="auto">
              <a:xfrm>
                <a:off x="9559801" y="1883742"/>
                <a:ext cx="41275" cy="49212"/>
              </a:xfrm>
              <a:custGeom>
                <a:avLst/>
                <a:gdLst>
                  <a:gd name="T0" fmla="*/ 26 w 26"/>
                  <a:gd name="T1" fmla="*/ 10 h 31"/>
                  <a:gd name="T2" fmla="*/ 24 w 26"/>
                  <a:gd name="T3" fmla="*/ 7 h 31"/>
                  <a:gd name="T4" fmla="*/ 22 w 26"/>
                  <a:gd name="T5" fmla="*/ 5 h 31"/>
                  <a:gd name="T6" fmla="*/ 19 w 26"/>
                  <a:gd name="T7" fmla="*/ 3 h 31"/>
                  <a:gd name="T8" fmla="*/ 14 w 26"/>
                  <a:gd name="T9" fmla="*/ 3 h 31"/>
                  <a:gd name="T10" fmla="*/ 12 w 26"/>
                  <a:gd name="T11" fmla="*/ 0 h 31"/>
                  <a:gd name="T12" fmla="*/ 10 w 26"/>
                  <a:gd name="T13" fmla="*/ 3 h 31"/>
                  <a:gd name="T14" fmla="*/ 7 w 26"/>
                  <a:gd name="T15" fmla="*/ 3 h 31"/>
                  <a:gd name="T16" fmla="*/ 5 w 26"/>
                  <a:gd name="T17" fmla="*/ 5 h 31"/>
                  <a:gd name="T18" fmla="*/ 3 w 26"/>
                  <a:gd name="T19" fmla="*/ 7 h 31"/>
                  <a:gd name="T20" fmla="*/ 0 w 26"/>
                  <a:gd name="T21" fmla="*/ 10 h 31"/>
                  <a:gd name="T22" fmla="*/ 0 w 26"/>
                  <a:gd name="T23" fmla="*/ 12 h 31"/>
                  <a:gd name="T24" fmla="*/ 0 w 26"/>
                  <a:gd name="T25" fmla="*/ 15 h 31"/>
                  <a:gd name="T26" fmla="*/ 0 w 26"/>
                  <a:gd name="T27" fmla="*/ 19 h 31"/>
                  <a:gd name="T28" fmla="*/ 0 w 26"/>
                  <a:gd name="T29" fmla="*/ 22 h 31"/>
                  <a:gd name="T30" fmla="*/ 3 w 26"/>
                  <a:gd name="T31" fmla="*/ 24 h 31"/>
                  <a:gd name="T32" fmla="*/ 3 w 26"/>
                  <a:gd name="T33" fmla="*/ 26 h 31"/>
                  <a:gd name="T34" fmla="*/ 5 w 26"/>
                  <a:gd name="T35" fmla="*/ 29 h 31"/>
                  <a:gd name="T36" fmla="*/ 10 w 26"/>
                  <a:gd name="T37" fmla="*/ 31 h 31"/>
                  <a:gd name="T38" fmla="*/ 14 w 26"/>
                  <a:gd name="T39" fmla="*/ 31 h 31"/>
                  <a:gd name="T40" fmla="*/ 17 w 26"/>
                  <a:gd name="T41" fmla="*/ 31 h 31"/>
                  <a:gd name="T42" fmla="*/ 22 w 26"/>
                  <a:gd name="T43" fmla="*/ 29 h 31"/>
                  <a:gd name="T44" fmla="*/ 24 w 26"/>
                  <a:gd name="T45" fmla="*/ 26 h 31"/>
                  <a:gd name="T46" fmla="*/ 26 w 26"/>
                  <a:gd name="T47" fmla="*/ 24 h 31"/>
                  <a:gd name="T48" fmla="*/ 26 w 26"/>
                  <a:gd name="T49" fmla="*/ 19 h 31"/>
                  <a:gd name="T50" fmla="*/ 26 w 26"/>
                  <a:gd name="T51" fmla="*/ 17 h 31"/>
                  <a:gd name="T52" fmla="*/ 24 w 26"/>
                  <a:gd name="T53" fmla="*/ 17 h 31"/>
                  <a:gd name="T54" fmla="*/ 24 w 26"/>
                  <a:gd name="T55" fmla="*/ 19 h 31"/>
                  <a:gd name="T56" fmla="*/ 22 w 26"/>
                  <a:gd name="T57" fmla="*/ 22 h 31"/>
                  <a:gd name="T58" fmla="*/ 22 w 26"/>
                  <a:gd name="T59" fmla="*/ 24 h 31"/>
                  <a:gd name="T60" fmla="*/ 19 w 26"/>
                  <a:gd name="T61" fmla="*/ 26 h 31"/>
                  <a:gd name="T62" fmla="*/ 19 w 26"/>
                  <a:gd name="T63" fmla="*/ 26 h 31"/>
                  <a:gd name="T64" fmla="*/ 17 w 26"/>
                  <a:gd name="T65" fmla="*/ 26 h 31"/>
                  <a:gd name="T66" fmla="*/ 14 w 26"/>
                  <a:gd name="T67" fmla="*/ 29 h 31"/>
                  <a:gd name="T68" fmla="*/ 12 w 26"/>
                  <a:gd name="T69" fmla="*/ 29 h 31"/>
                  <a:gd name="T70" fmla="*/ 12 w 26"/>
                  <a:gd name="T71" fmla="*/ 29 h 31"/>
                  <a:gd name="T72" fmla="*/ 10 w 26"/>
                  <a:gd name="T73" fmla="*/ 26 h 31"/>
                  <a:gd name="T74" fmla="*/ 7 w 26"/>
                  <a:gd name="T75" fmla="*/ 26 h 31"/>
                  <a:gd name="T76" fmla="*/ 7 w 26"/>
                  <a:gd name="T77" fmla="*/ 24 h 31"/>
                  <a:gd name="T78" fmla="*/ 5 w 26"/>
                  <a:gd name="T79" fmla="*/ 24 h 31"/>
                  <a:gd name="T80" fmla="*/ 5 w 26"/>
                  <a:gd name="T81" fmla="*/ 22 h 31"/>
                  <a:gd name="T82" fmla="*/ 3 w 26"/>
                  <a:gd name="T83" fmla="*/ 19 h 31"/>
                  <a:gd name="T84" fmla="*/ 3 w 26"/>
                  <a:gd name="T85" fmla="*/ 17 h 31"/>
                  <a:gd name="T86" fmla="*/ 3 w 26"/>
                  <a:gd name="T87" fmla="*/ 15 h 31"/>
                  <a:gd name="T88" fmla="*/ 5 w 26"/>
                  <a:gd name="T89" fmla="*/ 12 h 31"/>
                  <a:gd name="T90" fmla="*/ 5 w 26"/>
                  <a:gd name="T91" fmla="*/ 10 h 31"/>
                  <a:gd name="T92" fmla="*/ 7 w 26"/>
                  <a:gd name="T93" fmla="*/ 7 h 31"/>
                  <a:gd name="T94" fmla="*/ 7 w 26"/>
                  <a:gd name="T95" fmla="*/ 7 h 31"/>
                  <a:gd name="T96" fmla="*/ 10 w 26"/>
                  <a:gd name="T97" fmla="*/ 5 h 31"/>
                  <a:gd name="T98" fmla="*/ 12 w 26"/>
                  <a:gd name="T99" fmla="*/ 5 h 31"/>
                  <a:gd name="T100" fmla="*/ 14 w 26"/>
                  <a:gd name="T101" fmla="*/ 5 h 31"/>
                  <a:gd name="T102" fmla="*/ 17 w 26"/>
                  <a:gd name="T103" fmla="*/ 5 h 31"/>
                  <a:gd name="T104" fmla="*/ 19 w 26"/>
                  <a:gd name="T105" fmla="*/ 7 h 31"/>
                  <a:gd name="T106" fmla="*/ 22 w 26"/>
                  <a:gd name="T107" fmla="*/ 10 h 31"/>
                  <a:gd name="T108" fmla="*/ 24 w 26"/>
                  <a:gd name="T109" fmla="*/ 12 h 31"/>
                  <a:gd name="T110" fmla="*/ 24 w 26"/>
                  <a:gd name="T111"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 h="31">
                    <a:moveTo>
                      <a:pt x="26" y="12"/>
                    </a:moveTo>
                    <a:lnTo>
                      <a:pt x="26" y="12"/>
                    </a:lnTo>
                    <a:lnTo>
                      <a:pt x="26" y="12"/>
                    </a:lnTo>
                    <a:lnTo>
                      <a:pt x="26" y="10"/>
                    </a:lnTo>
                    <a:lnTo>
                      <a:pt x="26" y="10"/>
                    </a:lnTo>
                    <a:lnTo>
                      <a:pt x="26" y="7"/>
                    </a:lnTo>
                    <a:lnTo>
                      <a:pt x="24" y="7"/>
                    </a:lnTo>
                    <a:lnTo>
                      <a:pt x="24" y="7"/>
                    </a:lnTo>
                    <a:lnTo>
                      <a:pt x="24" y="5"/>
                    </a:lnTo>
                    <a:lnTo>
                      <a:pt x="24" y="5"/>
                    </a:lnTo>
                    <a:lnTo>
                      <a:pt x="22" y="5"/>
                    </a:lnTo>
                    <a:lnTo>
                      <a:pt x="22" y="5"/>
                    </a:lnTo>
                    <a:lnTo>
                      <a:pt x="22" y="3"/>
                    </a:lnTo>
                    <a:lnTo>
                      <a:pt x="22" y="3"/>
                    </a:lnTo>
                    <a:lnTo>
                      <a:pt x="19" y="3"/>
                    </a:lnTo>
                    <a:lnTo>
                      <a:pt x="19" y="3"/>
                    </a:lnTo>
                    <a:lnTo>
                      <a:pt x="19" y="3"/>
                    </a:lnTo>
                    <a:lnTo>
                      <a:pt x="17" y="3"/>
                    </a:lnTo>
                    <a:lnTo>
                      <a:pt x="17" y="3"/>
                    </a:lnTo>
                    <a:lnTo>
                      <a:pt x="14" y="3"/>
                    </a:lnTo>
                    <a:lnTo>
                      <a:pt x="14" y="0"/>
                    </a:lnTo>
                    <a:lnTo>
                      <a:pt x="14" y="0"/>
                    </a:lnTo>
                    <a:lnTo>
                      <a:pt x="12" y="0"/>
                    </a:lnTo>
                    <a:lnTo>
                      <a:pt x="12" y="0"/>
                    </a:lnTo>
                    <a:lnTo>
                      <a:pt x="12" y="3"/>
                    </a:lnTo>
                    <a:lnTo>
                      <a:pt x="10" y="3"/>
                    </a:lnTo>
                    <a:lnTo>
                      <a:pt x="10" y="3"/>
                    </a:lnTo>
                    <a:lnTo>
                      <a:pt x="10" y="3"/>
                    </a:lnTo>
                    <a:lnTo>
                      <a:pt x="10" y="3"/>
                    </a:lnTo>
                    <a:lnTo>
                      <a:pt x="7" y="3"/>
                    </a:lnTo>
                    <a:lnTo>
                      <a:pt x="7" y="3"/>
                    </a:lnTo>
                    <a:lnTo>
                      <a:pt x="7" y="3"/>
                    </a:lnTo>
                    <a:lnTo>
                      <a:pt x="5" y="3"/>
                    </a:lnTo>
                    <a:lnTo>
                      <a:pt x="5" y="3"/>
                    </a:lnTo>
                    <a:lnTo>
                      <a:pt x="5" y="5"/>
                    </a:lnTo>
                    <a:lnTo>
                      <a:pt x="5" y="5"/>
                    </a:lnTo>
                    <a:lnTo>
                      <a:pt x="5" y="5"/>
                    </a:lnTo>
                    <a:lnTo>
                      <a:pt x="3" y="5"/>
                    </a:lnTo>
                    <a:lnTo>
                      <a:pt x="3" y="5"/>
                    </a:lnTo>
                    <a:lnTo>
                      <a:pt x="3" y="7"/>
                    </a:lnTo>
                    <a:lnTo>
                      <a:pt x="3" y="7"/>
                    </a:lnTo>
                    <a:lnTo>
                      <a:pt x="3" y="7"/>
                    </a:lnTo>
                    <a:lnTo>
                      <a:pt x="0" y="7"/>
                    </a:lnTo>
                    <a:lnTo>
                      <a:pt x="0" y="10"/>
                    </a:lnTo>
                    <a:lnTo>
                      <a:pt x="0" y="10"/>
                    </a:lnTo>
                    <a:lnTo>
                      <a:pt x="0" y="10"/>
                    </a:lnTo>
                    <a:lnTo>
                      <a:pt x="0" y="12"/>
                    </a:lnTo>
                    <a:lnTo>
                      <a:pt x="0" y="12"/>
                    </a:lnTo>
                    <a:lnTo>
                      <a:pt x="0" y="12"/>
                    </a:lnTo>
                    <a:lnTo>
                      <a:pt x="0" y="12"/>
                    </a:lnTo>
                    <a:lnTo>
                      <a:pt x="0" y="15"/>
                    </a:lnTo>
                    <a:lnTo>
                      <a:pt x="0" y="15"/>
                    </a:lnTo>
                    <a:lnTo>
                      <a:pt x="0" y="15"/>
                    </a:lnTo>
                    <a:lnTo>
                      <a:pt x="0" y="17"/>
                    </a:lnTo>
                    <a:lnTo>
                      <a:pt x="0" y="17"/>
                    </a:lnTo>
                    <a:lnTo>
                      <a:pt x="0" y="19"/>
                    </a:lnTo>
                    <a:lnTo>
                      <a:pt x="0" y="19"/>
                    </a:lnTo>
                    <a:lnTo>
                      <a:pt x="0" y="19"/>
                    </a:lnTo>
                    <a:lnTo>
                      <a:pt x="0" y="22"/>
                    </a:lnTo>
                    <a:lnTo>
                      <a:pt x="0" y="22"/>
                    </a:lnTo>
                    <a:lnTo>
                      <a:pt x="0" y="24"/>
                    </a:lnTo>
                    <a:lnTo>
                      <a:pt x="0" y="24"/>
                    </a:lnTo>
                    <a:lnTo>
                      <a:pt x="3" y="24"/>
                    </a:lnTo>
                    <a:lnTo>
                      <a:pt x="3" y="24"/>
                    </a:lnTo>
                    <a:lnTo>
                      <a:pt x="3" y="24"/>
                    </a:lnTo>
                    <a:lnTo>
                      <a:pt x="3" y="26"/>
                    </a:lnTo>
                    <a:lnTo>
                      <a:pt x="3" y="26"/>
                    </a:lnTo>
                    <a:lnTo>
                      <a:pt x="3" y="26"/>
                    </a:lnTo>
                    <a:lnTo>
                      <a:pt x="5" y="26"/>
                    </a:lnTo>
                    <a:lnTo>
                      <a:pt x="5" y="29"/>
                    </a:lnTo>
                    <a:lnTo>
                      <a:pt x="5" y="29"/>
                    </a:lnTo>
                    <a:lnTo>
                      <a:pt x="5" y="29"/>
                    </a:lnTo>
                    <a:lnTo>
                      <a:pt x="7" y="29"/>
                    </a:lnTo>
                    <a:lnTo>
                      <a:pt x="7" y="29"/>
                    </a:lnTo>
                    <a:lnTo>
                      <a:pt x="10" y="31"/>
                    </a:lnTo>
                    <a:lnTo>
                      <a:pt x="10" y="31"/>
                    </a:lnTo>
                    <a:lnTo>
                      <a:pt x="10" y="31"/>
                    </a:lnTo>
                    <a:lnTo>
                      <a:pt x="12" y="31"/>
                    </a:lnTo>
                    <a:lnTo>
                      <a:pt x="12" y="31"/>
                    </a:lnTo>
                    <a:lnTo>
                      <a:pt x="14" y="31"/>
                    </a:lnTo>
                    <a:lnTo>
                      <a:pt x="14" y="31"/>
                    </a:lnTo>
                    <a:lnTo>
                      <a:pt x="14" y="31"/>
                    </a:lnTo>
                    <a:lnTo>
                      <a:pt x="17" y="31"/>
                    </a:lnTo>
                    <a:lnTo>
                      <a:pt x="17" y="31"/>
                    </a:lnTo>
                    <a:lnTo>
                      <a:pt x="17" y="31"/>
                    </a:lnTo>
                    <a:lnTo>
                      <a:pt x="19" y="29"/>
                    </a:lnTo>
                    <a:lnTo>
                      <a:pt x="19" y="29"/>
                    </a:lnTo>
                    <a:lnTo>
                      <a:pt x="22" y="29"/>
                    </a:lnTo>
                    <a:lnTo>
                      <a:pt x="22" y="29"/>
                    </a:lnTo>
                    <a:lnTo>
                      <a:pt x="22" y="29"/>
                    </a:lnTo>
                    <a:lnTo>
                      <a:pt x="22" y="29"/>
                    </a:lnTo>
                    <a:lnTo>
                      <a:pt x="24" y="26"/>
                    </a:lnTo>
                    <a:lnTo>
                      <a:pt x="24" y="26"/>
                    </a:lnTo>
                    <a:lnTo>
                      <a:pt x="24" y="26"/>
                    </a:lnTo>
                    <a:lnTo>
                      <a:pt x="24" y="24"/>
                    </a:lnTo>
                    <a:lnTo>
                      <a:pt x="26" y="24"/>
                    </a:lnTo>
                    <a:lnTo>
                      <a:pt x="26" y="24"/>
                    </a:lnTo>
                    <a:lnTo>
                      <a:pt x="26" y="22"/>
                    </a:lnTo>
                    <a:lnTo>
                      <a:pt x="26" y="22"/>
                    </a:lnTo>
                    <a:lnTo>
                      <a:pt x="26" y="19"/>
                    </a:lnTo>
                    <a:lnTo>
                      <a:pt x="26" y="19"/>
                    </a:lnTo>
                    <a:lnTo>
                      <a:pt x="26" y="19"/>
                    </a:lnTo>
                    <a:lnTo>
                      <a:pt x="26" y="17"/>
                    </a:lnTo>
                    <a:lnTo>
                      <a:pt x="26" y="17"/>
                    </a:lnTo>
                    <a:lnTo>
                      <a:pt x="26" y="15"/>
                    </a:lnTo>
                    <a:lnTo>
                      <a:pt x="26" y="15"/>
                    </a:lnTo>
                    <a:lnTo>
                      <a:pt x="26" y="12"/>
                    </a:lnTo>
                    <a:close/>
                    <a:moveTo>
                      <a:pt x="24" y="17"/>
                    </a:moveTo>
                    <a:lnTo>
                      <a:pt x="24" y="17"/>
                    </a:lnTo>
                    <a:lnTo>
                      <a:pt x="24" y="19"/>
                    </a:lnTo>
                    <a:lnTo>
                      <a:pt x="24" y="19"/>
                    </a:lnTo>
                    <a:lnTo>
                      <a:pt x="24" y="19"/>
                    </a:lnTo>
                    <a:lnTo>
                      <a:pt x="24" y="19"/>
                    </a:lnTo>
                    <a:lnTo>
                      <a:pt x="22" y="22"/>
                    </a:lnTo>
                    <a:lnTo>
                      <a:pt x="22" y="22"/>
                    </a:lnTo>
                    <a:lnTo>
                      <a:pt x="22" y="22"/>
                    </a:lnTo>
                    <a:lnTo>
                      <a:pt x="22" y="22"/>
                    </a:lnTo>
                    <a:lnTo>
                      <a:pt x="22" y="22"/>
                    </a:lnTo>
                    <a:lnTo>
                      <a:pt x="22" y="24"/>
                    </a:lnTo>
                    <a:lnTo>
                      <a:pt x="22" y="24"/>
                    </a:lnTo>
                    <a:lnTo>
                      <a:pt x="22" y="24"/>
                    </a:lnTo>
                    <a:lnTo>
                      <a:pt x="22" y="24"/>
                    </a:lnTo>
                    <a:lnTo>
                      <a:pt x="22" y="24"/>
                    </a:lnTo>
                    <a:lnTo>
                      <a:pt x="19" y="26"/>
                    </a:lnTo>
                    <a:lnTo>
                      <a:pt x="19" y="26"/>
                    </a:lnTo>
                    <a:lnTo>
                      <a:pt x="19" y="26"/>
                    </a:lnTo>
                    <a:lnTo>
                      <a:pt x="19" y="26"/>
                    </a:lnTo>
                    <a:lnTo>
                      <a:pt x="19" y="26"/>
                    </a:lnTo>
                    <a:lnTo>
                      <a:pt x="19" y="26"/>
                    </a:lnTo>
                    <a:lnTo>
                      <a:pt x="17" y="26"/>
                    </a:lnTo>
                    <a:lnTo>
                      <a:pt x="17" y="26"/>
                    </a:lnTo>
                    <a:lnTo>
                      <a:pt x="17" y="26"/>
                    </a:lnTo>
                    <a:lnTo>
                      <a:pt x="17" y="26"/>
                    </a:lnTo>
                    <a:lnTo>
                      <a:pt x="17" y="26"/>
                    </a:lnTo>
                    <a:lnTo>
                      <a:pt x="14" y="29"/>
                    </a:lnTo>
                    <a:lnTo>
                      <a:pt x="14" y="29"/>
                    </a:lnTo>
                    <a:lnTo>
                      <a:pt x="14" y="29"/>
                    </a:lnTo>
                    <a:lnTo>
                      <a:pt x="14" y="29"/>
                    </a:lnTo>
                    <a:lnTo>
                      <a:pt x="14" y="29"/>
                    </a:lnTo>
                    <a:lnTo>
                      <a:pt x="12" y="29"/>
                    </a:lnTo>
                    <a:lnTo>
                      <a:pt x="12" y="29"/>
                    </a:lnTo>
                    <a:lnTo>
                      <a:pt x="12" y="29"/>
                    </a:lnTo>
                    <a:lnTo>
                      <a:pt x="12" y="29"/>
                    </a:lnTo>
                    <a:lnTo>
                      <a:pt x="12" y="29"/>
                    </a:lnTo>
                    <a:lnTo>
                      <a:pt x="10" y="26"/>
                    </a:lnTo>
                    <a:lnTo>
                      <a:pt x="10" y="26"/>
                    </a:lnTo>
                    <a:lnTo>
                      <a:pt x="10" y="26"/>
                    </a:lnTo>
                    <a:lnTo>
                      <a:pt x="10" y="26"/>
                    </a:lnTo>
                    <a:lnTo>
                      <a:pt x="10" y="26"/>
                    </a:lnTo>
                    <a:lnTo>
                      <a:pt x="10" y="26"/>
                    </a:lnTo>
                    <a:lnTo>
                      <a:pt x="7" y="26"/>
                    </a:lnTo>
                    <a:lnTo>
                      <a:pt x="7" y="26"/>
                    </a:lnTo>
                    <a:lnTo>
                      <a:pt x="7" y="26"/>
                    </a:lnTo>
                    <a:lnTo>
                      <a:pt x="7" y="26"/>
                    </a:lnTo>
                    <a:lnTo>
                      <a:pt x="7" y="26"/>
                    </a:lnTo>
                    <a:lnTo>
                      <a:pt x="7" y="24"/>
                    </a:lnTo>
                    <a:lnTo>
                      <a:pt x="5" y="24"/>
                    </a:lnTo>
                    <a:lnTo>
                      <a:pt x="5" y="24"/>
                    </a:lnTo>
                    <a:lnTo>
                      <a:pt x="5" y="24"/>
                    </a:lnTo>
                    <a:lnTo>
                      <a:pt x="5" y="24"/>
                    </a:lnTo>
                    <a:lnTo>
                      <a:pt x="5" y="22"/>
                    </a:lnTo>
                    <a:lnTo>
                      <a:pt x="5" y="22"/>
                    </a:lnTo>
                    <a:lnTo>
                      <a:pt x="5" y="22"/>
                    </a:lnTo>
                    <a:lnTo>
                      <a:pt x="5" y="22"/>
                    </a:lnTo>
                    <a:lnTo>
                      <a:pt x="5" y="22"/>
                    </a:lnTo>
                    <a:lnTo>
                      <a:pt x="5" y="19"/>
                    </a:lnTo>
                    <a:lnTo>
                      <a:pt x="3" y="19"/>
                    </a:lnTo>
                    <a:lnTo>
                      <a:pt x="3" y="19"/>
                    </a:lnTo>
                    <a:lnTo>
                      <a:pt x="3" y="19"/>
                    </a:lnTo>
                    <a:lnTo>
                      <a:pt x="3" y="17"/>
                    </a:lnTo>
                    <a:lnTo>
                      <a:pt x="3" y="17"/>
                    </a:lnTo>
                    <a:lnTo>
                      <a:pt x="3" y="17"/>
                    </a:lnTo>
                    <a:lnTo>
                      <a:pt x="3" y="17"/>
                    </a:lnTo>
                    <a:lnTo>
                      <a:pt x="3" y="15"/>
                    </a:lnTo>
                    <a:lnTo>
                      <a:pt x="3" y="15"/>
                    </a:lnTo>
                    <a:lnTo>
                      <a:pt x="3" y="15"/>
                    </a:lnTo>
                    <a:lnTo>
                      <a:pt x="3" y="12"/>
                    </a:lnTo>
                    <a:lnTo>
                      <a:pt x="5" y="12"/>
                    </a:lnTo>
                    <a:lnTo>
                      <a:pt x="5" y="12"/>
                    </a:lnTo>
                    <a:lnTo>
                      <a:pt x="5" y="12"/>
                    </a:lnTo>
                    <a:lnTo>
                      <a:pt x="5" y="10"/>
                    </a:lnTo>
                    <a:lnTo>
                      <a:pt x="5" y="10"/>
                    </a:lnTo>
                    <a:lnTo>
                      <a:pt x="5" y="10"/>
                    </a:lnTo>
                    <a:lnTo>
                      <a:pt x="5" y="10"/>
                    </a:lnTo>
                    <a:lnTo>
                      <a:pt x="5" y="10"/>
                    </a:lnTo>
                    <a:lnTo>
                      <a:pt x="5" y="7"/>
                    </a:lnTo>
                    <a:lnTo>
                      <a:pt x="7" y="7"/>
                    </a:lnTo>
                    <a:lnTo>
                      <a:pt x="7" y="7"/>
                    </a:lnTo>
                    <a:lnTo>
                      <a:pt x="7" y="7"/>
                    </a:lnTo>
                    <a:lnTo>
                      <a:pt x="7" y="7"/>
                    </a:lnTo>
                    <a:lnTo>
                      <a:pt x="7" y="7"/>
                    </a:lnTo>
                    <a:lnTo>
                      <a:pt x="7" y="7"/>
                    </a:lnTo>
                    <a:lnTo>
                      <a:pt x="7" y="5"/>
                    </a:lnTo>
                    <a:lnTo>
                      <a:pt x="10" y="5"/>
                    </a:lnTo>
                    <a:lnTo>
                      <a:pt x="10" y="5"/>
                    </a:lnTo>
                    <a:lnTo>
                      <a:pt x="10" y="5"/>
                    </a:lnTo>
                    <a:lnTo>
                      <a:pt x="10" y="5"/>
                    </a:lnTo>
                    <a:lnTo>
                      <a:pt x="10" y="5"/>
                    </a:lnTo>
                    <a:lnTo>
                      <a:pt x="12" y="5"/>
                    </a:lnTo>
                    <a:lnTo>
                      <a:pt x="12" y="5"/>
                    </a:lnTo>
                    <a:lnTo>
                      <a:pt x="12" y="5"/>
                    </a:lnTo>
                    <a:lnTo>
                      <a:pt x="14" y="5"/>
                    </a:lnTo>
                    <a:lnTo>
                      <a:pt x="14" y="5"/>
                    </a:lnTo>
                    <a:lnTo>
                      <a:pt x="14" y="5"/>
                    </a:lnTo>
                    <a:lnTo>
                      <a:pt x="14" y="5"/>
                    </a:lnTo>
                    <a:lnTo>
                      <a:pt x="17" y="5"/>
                    </a:lnTo>
                    <a:lnTo>
                      <a:pt x="17" y="5"/>
                    </a:lnTo>
                    <a:lnTo>
                      <a:pt x="17" y="5"/>
                    </a:lnTo>
                    <a:lnTo>
                      <a:pt x="17" y="5"/>
                    </a:lnTo>
                    <a:lnTo>
                      <a:pt x="19" y="5"/>
                    </a:lnTo>
                    <a:lnTo>
                      <a:pt x="19" y="7"/>
                    </a:lnTo>
                    <a:lnTo>
                      <a:pt x="19" y="7"/>
                    </a:lnTo>
                    <a:lnTo>
                      <a:pt x="19" y="7"/>
                    </a:lnTo>
                    <a:lnTo>
                      <a:pt x="22" y="7"/>
                    </a:lnTo>
                    <a:lnTo>
                      <a:pt x="22" y="7"/>
                    </a:lnTo>
                    <a:lnTo>
                      <a:pt x="22" y="10"/>
                    </a:lnTo>
                    <a:lnTo>
                      <a:pt x="22" y="10"/>
                    </a:lnTo>
                    <a:lnTo>
                      <a:pt x="22" y="10"/>
                    </a:lnTo>
                    <a:lnTo>
                      <a:pt x="22" y="12"/>
                    </a:lnTo>
                    <a:lnTo>
                      <a:pt x="24" y="12"/>
                    </a:lnTo>
                    <a:lnTo>
                      <a:pt x="24" y="15"/>
                    </a:lnTo>
                    <a:lnTo>
                      <a:pt x="24" y="15"/>
                    </a:lnTo>
                    <a:lnTo>
                      <a:pt x="24" y="15"/>
                    </a:lnTo>
                    <a:lnTo>
                      <a:pt x="24" y="17"/>
                    </a:lnTo>
                    <a:lnTo>
                      <a:pt x="2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cxnSp>
        <p:nvCxnSpPr>
          <p:cNvPr id="26" name="直接连接符 25"/>
          <p:cNvCxnSpPr/>
          <p:nvPr/>
        </p:nvCxnSpPr>
        <p:spPr>
          <a:xfrm>
            <a:off x="5330" y="699542"/>
            <a:ext cx="7232492" cy="0"/>
          </a:xfrm>
          <a:prstGeom prst="line">
            <a:avLst/>
          </a:prstGeom>
          <a:ln w="25400">
            <a:gradFill flip="none" rotWithShape="1">
              <a:gsLst>
                <a:gs pos="0">
                  <a:schemeClr val="bg1">
                    <a:lumMod val="85000"/>
                  </a:schemeClr>
                </a:gs>
                <a:gs pos="69000">
                  <a:schemeClr val="bg1">
                    <a:lumMod val="85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5536" y="4614454"/>
            <a:ext cx="2220480" cy="200055"/>
          </a:xfrm>
          <a:prstGeom prst="rect">
            <a:avLst/>
          </a:prstGeom>
          <a:noFill/>
        </p:spPr>
        <p:txBody>
          <a:bodyPr wrap="none" rtlCol="0">
            <a:spAutoFit/>
          </a:bodyPr>
          <a:lstStyle/>
          <a:p>
            <a:r>
              <a:rPr lang="zh-CN" altLang="en-US" sz="700" dirty="0">
                <a:solidFill>
                  <a:prstClr val="white"/>
                </a:solidFill>
              </a:rPr>
              <a:t>浙江大华技术股份有限公司  </a:t>
            </a:r>
            <a:r>
              <a:rPr lang="en-US" altLang="zh-CN" sz="700" dirty="0">
                <a:solidFill>
                  <a:prstClr val="white"/>
                </a:solidFill>
              </a:rPr>
              <a:t>|  www.dahuatech.com</a:t>
            </a:r>
            <a:endParaRPr lang="zh-CN" altLang="en-US" sz="700" dirty="0">
              <a:solidFill>
                <a:prstClr val="white"/>
              </a:solidFill>
            </a:endParaRPr>
          </a:p>
        </p:txBody>
      </p:sp>
      <p:sp>
        <p:nvSpPr>
          <p:cNvPr id="4" name="矩形 3"/>
          <p:cNvSpPr/>
          <p:nvPr/>
        </p:nvSpPr>
        <p:spPr>
          <a:xfrm>
            <a:off x="8464285" y="4602874"/>
            <a:ext cx="356187" cy="261610"/>
          </a:xfrm>
          <a:prstGeom prst="rect">
            <a:avLst/>
          </a:prstGeom>
        </p:spPr>
        <p:txBody>
          <a:bodyPr wrap="none">
            <a:spAutoFit/>
          </a:bodyPr>
          <a:lstStyle/>
          <a:p>
            <a:pPr algn="ctr"/>
            <a:fld id="{370DD2FE-AA2B-4D88-817E-345AF6AFD87D}" type="slidenum">
              <a:rPr lang="zh-CN" altLang="en-US" sz="1100">
                <a:solidFill>
                  <a:prstClr val="white">
                    <a:lumMod val="75000"/>
                  </a:prstClr>
                </a:solidFill>
              </a:rPr>
              <a:pPr algn="ctr"/>
              <a:t>‹#›</a:t>
            </a:fld>
            <a:endParaRPr lang="zh-CN" altLang="en-US" sz="1100" dirty="0">
              <a:solidFill>
                <a:prstClr val="white">
                  <a:lumMod val="75000"/>
                </a:prstClr>
              </a:solidFill>
            </a:endParaRPr>
          </a:p>
        </p:txBody>
      </p:sp>
      <p:sp>
        <p:nvSpPr>
          <p:cNvPr id="5" name="GSEDS_d46a6755_d76b96a4_1_9">
            <a:extLst>
              <a:ext uri="{FF2B5EF4-FFF2-40B4-BE49-F238E27FC236}">
                <a16:creationId xmlns:a16="http://schemas.microsoft.com/office/drawing/2014/main" id="{0AE6E049-B21A-469D-8C01-6B747661A6C6}"/>
              </a:ext>
            </a:extLst>
          </p:cNvPr>
          <p:cNvSpPr txBox="1">
            <a:spLocks noChangeAspect="1"/>
          </p:cNvSpPr>
          <p:nvPr userDrawn="1"/>
        </p:nvSpPr>
        <p:spPr>
          <a:xfrm rot="18900000">
            <a:off x="1645558" y="2263973"/>
            <a:ext cx="5852884" cy="615553"/>
          </a:xfrm>
          <a:prstGeom prst="rect">
            <a:avLst/>
          </a:prstGeom>
          <a:noFill/>
        </p:spPr>
        <p:txBody>
          <a:bodyPr vert="horz" wrap="none" rtlCol="0" anchor="ctr" anchorCtr="1">
            <a:spAutoFit/>
          </a:bodyPr>
          <a:lstStyle/>
          <a:p>
            <a:r>
              <a:rPr kumimoji="0" lang="en-US" altLang="zh-CN" sz="3400" b="0" i="0" u="none" normalizeH="0">
                <a:solidFill>
                  <a:srgbClr val="808080">
                    <a:alpha val="2353"/>
                  </a:srgbClr>
                </a:solidFill>
                <a:latin typeface="宋体" panose="02010600030101010101" pitchFamily="2" charset="-122"/>
                <a:ea typeface="宋体" panose="02010600030101010101" pitchFamily="2" charset="-122"/>
                <a:sym typeface="宋体" panose="02010600030101010101" pitchFamily="2" charset="-122"/>
              </a:rPr>
              <a:t>485322  da hua  2024-09-03</a:t>
            </a:r>
            <a:endParaRPr kumimoji="0" lang="zh-CN" altLang="en-US" sz="3400" b="0" i="0" u="none" normalizeH="0">
              <a:solidFill>
                <a:srgbClr val="808080">
                  <a:alpha val="2353"/>
                </a:srgbClr>
              </a:solidFill>
              <a:latin typeface="宋体" panose="02010600030101010101" pitchFamily="2" charset="-122"/>
              <a:ea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287021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1800" b="1" kern="1200">
          <a:solidFill>
            <a:srgbClr val="E6001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ctrTitle" idx="4294967295"/>
          </p:nvPr>
        </p:nvSpPr>
        <p:spPr>
          <a:xfrm>
            <a:off x="2051720" y="1059582"/>
            <a:ext cx="6408712" cy="864096"/>
          </a:xfrm>
        </p:spPr>
        <p:txBody>
          <a:bodyPr>
            <a:noAutofit/>
          </a:bodyPr>
          <a:lstStyle/>
          <a:p>
            <a:pPr algn="r"/>
            <a:r>
              <a:rPr lang="zh-CN" altLang="en-US" sz="2800" dirty="0">
                <a:latin typeface="+mn-ea"/>
                <a:ea typeface="+mn-ea"/>
              </a:rPr>
              <a:t>试用期双月述职报告</a:t>
            </a:r>
            <a:br>
              <a:rPr lang="en-US" altLang="zh-CN" sz="2800" dirty="0">
                <a:latin typeface="+mn-ea"/>
                <a:ea typeface="+mn-ea"/>
              </a:rPr>
            </a:br>
            <a:r>
              <a:rPr lang="en-US" altLang="zh-CN" sz="2800" dirty="0">
                <a:latin typeface="+mn-ea"/>
                <a:ea typeface="+mn-ea"/>
              </a:rPr>
              <a:t>           ——</a:t>
            </a:r>
            <a:r>
              <a:rPr lang="zh-CN" altLang="en-US" sz="2800" dirty="0">
                <a:latin typeface="+mn-ea"/>
                <a:ea typeface="+mn-ea"/>
              </a:rPr>
              <a:t>（李文昊）</a:t>
            </a:r>
          </a:p>
        </p:txBody>
      </p:sp>
      <p:sp>
        <p:nvSpPr>
          <p:cNvPr id="15" name="Text Box 8"/>
          <p:cNvSpPr txBox="1">
            <a:spLocks noChangeArrowheads="1"/>
          </p:cNvSpPr>
          <p:nvPr/>
        </p:nvSpPr>
        <p:spPr bwMode="auto">
          <a:xfrm>
            <a:off x="4499992" y="4097142"/>
            <a:ext cx="4536504" cy="630942"/>
          </a:xfrm>
          <a:prstGeom prst="rect">
            <a:avLst/>
          </a:prstGeom>
          <a:noFill/>
          <a:ln w="12700" algn="ctr">
            <a:noFill/>
            <a:miter lim="800000"/>
            <a:headEnd/>
            <a:tailEnd/>
          </a:ln>
        </p:spPr>
        <p:txBody>
          <a:bodyPr wrap="square">
            <a:spAutoFit/>
          </a:bodyPr>
          <a:lstStyle/>
          <a:p>
            <a:pPr>
              <a:spcBef>
                <a:spcPct val="50000"/>
              </a:spcBef>
            </a:pPr>
            <a:r>
              <a:rPr lang="zh-CN" altLang="en-US" sz="1400" b="1" dirty="0">
                <a:latin typeface="宋体" charset="-122"/>
              </a:rPr>
              <a:t>岗位：助理大数据工程师  部门：视图智能服务开发部</a:t>
            </a:r>
            <a:endParaRPr lang="en-US" altLang="zh-CN" sz="1400" b="1" dirty="0">
              <a:latin typeface="宋体" charset="-122"/>
            </a:endParaRPr>
          </a:p>
          <a:p>
            <a:pPr>
              <a:spcBef>
                <a:spcPct val="50000"/>
              </a:spcBef>
            </a:pPr>
            <a:r>
              <a:rPr lang="zh-CN" altLang="en-US" sz="1400" b="1" dirty="0">
                <a:latin typeface="宋体" charset="-122"/>
              </a:rPr>
              <a:t>导师：徐益标   </a:t>
            </a:r>
            <a:r>
              <a:rPr lang="en-US" altLang="zh-CN" sz="1400" b="1" dirty="0">
                <a:latin typeface="宋体" charset="-122"/>
              </a:rPr>
              <a:t>      </a:t>
            </a:r>
            <a:r>
              <a:rPr lang="zh-CN" altLang="en-US" sz="1400" b="1" dirty="0">
                <a:latin typeface="宋体" charset="-122"/>
              </a:rPr>
              <a:t>   入职时间： </a:t>
            </a:r>
            <a:r>
              <a:rPr lang="en-US" altLang="zh-CN" sz="1400" b="1" dirty="0">
                <a:latin typeface="宋体" charset="-122"/>
              </a:rPr>
              <a:t>2024.07.01</a:t>
            </a:r>
            <a:endParaRPr lang="zh-CN" altLang="en-US" sz="1400" b="1" dirty="0">
              <a:latin typeface="宋体" charset="-122"/>
            </a:endParaRPr>
          </a:p>
        </p:txBody>
      </p:sp>
    </p:spTree>
    <p:extLst>
      <p:ext uri="{BB962C8B-B14F-4D97-AF65-F5344CB8AC3E}">
        <p14:creationId xmlns:p14="http://schemas.microsoft.com/office/powerpoint/2010/main" val="300970155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pic>
        <p:nvPicPr>
          <p:cNvPr id="6" name="图片 5">
            <a:extLst>
              <a:ext uri="{FF2B5EF4-FFF2-40B4-BE49-F238E27FC236}">
                <a16:creationId xmlns:a16="http://schemas.microsoft.com/office/drawing/2014/main" id="{296D90AD-F5A8-4A0C-82BE-267BFCB1FEA3}"/>
              </a:ext>
            </a:extLst>
          </p:cNvPr>
          <p:cNvPicPr>
            <a:picLocks noChangeAspect="1"/>
          </p:cNvPicPr>
          <p:nvPr/>
        </p:nvPicPr>
        <p:blipFill rotWithShape="1">
          <a:blip r:embed="rId2">
            <a:extLst>
              <a:ext uri="{28A0092B-C50C-407E-A947-70E740481C1C}">
                <a14:useLocalDpi xmlns:a14="http://schemas.microsoft.com/office/drawing/2010/main" val="0"/>
              </a:ext>
            </a:extLst>
          </a:blip>
          <a:srcRect r="-452" b="20601"/>
          <a:stretch/>
        </p:blipFill>
        <p:spPr>
          <a:xfrm>
            <a:off x="107504" y="843558"/>
            <a:ext cx="5400600" cy="4048329"/>
          </a:xfrm>
          <a:prstGeom prst="rect">
            <a:avLst/>
          </a:prstGeom>
        </p:spPr>
      </p:pic>
      <p:pic>
        <p:nvPicPr>
          <p:cNvPr id="8" name="图片 7">
            <a:extLst>
              <a:ext uri="{FF2B5EF4-FFF2-40B4-BE49-F238E27FC236}">
                <a16:creationId xmlns:a16="http://schemas.microsoft.com/office/drawing/2014/main" id="{EF26E4E1-5455-4F72-AE2D-602770485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808738"/>
            <a:ext cx="6447599" cy="4117967"/>
          </a:xfrm>
          <a:prstGeom prst="rect">
            <a:avLst/>
          </a:prstGeom>
        </p:spPr>
      </p:pic>
      <p:pic>
        <p:nvPicPr>
          <p:cNvPr id="10" name="图片 9">
            <a:extLst>
              <a:ext uri="{FF2B5EF4-FFF2-40B4-BE49-F238E27FC236}">
                <a16:creationId xmlns:a16="http://schemas.microsoft.com/office/drawing/2014/main" id="{FEC95DA6-4530-418B-AE91-58AECE061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877" y="771550"/>
            <a:ext cx="5376387" cy="4334762"/>
          </a:xfrm>
          <a:prstGeom prst="rect">
            <a:avLst/>
          </a:prstGeom>
        </p:spPr>
      </p:pic>
    </p:spTree>
    <p:extLst>
      <p:ext uri="{BB962C8B-B14F-4D97-AF65-F5344CB8AC3E}">
        <p14:creationId xmlns:p14="http://schemas.microsoft.com/office/powerpoint/2010/main" val="115963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pic>
        <p:nvPicPr>
          <p:cNvPr id="6" name="图片 5">
            <a:extLst>
              <a:ext uri="{FF2B5EF4-FFF2-40B4-BE49-F238E27FC236}">
                <a16:creationId xmlns:a16="http://schemas.microsoft.com/office/drawing/2014/main" id="{02489E90-9B2A-114F-B34F-3EB85DADBC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525828"/>
            <a:ext cx="3087993" cy="4413646"/>
          </a:xfrm>
          <a:prstGeom prst="rect">
            <a:avLst/>
          </a:prstGeom>
        </p:spPr>
      </p:pic>
      <p:pic>
        <p:nvPicPr>
          <p:cNvPr id="8" name="图片 7">
            <a:extLst>
              <a:ext uri="{FF2B5EF4-FFF2-40B4-BE49-F238E27FC236}">
                <a16:creationId xmlns:a16="http://schemas.microsoft.com/office/drawing/2014/main" id="{012C49D5-AB80-5840-8920-F77A5FEF8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987574"/>
            <a:ext cx="4032448" cy="3512132"/>
          </a:xfrm>
          <a:prstGeom prst="rect">
            <a:avLst/>
          </a:prstGeom>
        </p:spPr>
      </p:pic>
    </p:spTree>
    <p:extLst>
      <p:ext uri="{BB962C8B-B14F-4D97-AF65-F5344CB8AC3E}">
        <p14:creationId xmlns:p14="http://schemas.microsoft.com/office/powerpoint/2010/main" val="5475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sp>
        <p:nvSpPr>
          <p:cNvPr id="2" name="矩形 1">
            <a:extLst>
              <a:ext uri="{FF2B5EF4-FFF2-40B4-BE49-F238E27FC236}">
                <a16:creationId xmlns:a16="http://schemas.microsoft.com/office/drawing/2014/main" id="{D8B6A300-1C35-4444-BBA4-6615F7F968FE}"/>
              </a:ext>
            </a:extLst>
          </p:cNvPr>
          <p:cNvSpPr/>
          <p:nvPr/>
        </p:nvSpPr>
        <p:spPr>
          <a:xfrm>
            <a:off x="35496" y="736279"/>
            <a:ext cx="2646878" cy="338554"/>
          </a:xfrm>
          <a:prstGeom prst="rect">
            <a:avLst/>
          </a:prstGeom>
        </p:spPr>
        <p:txBody>
          <a:bodyPr wrap="none">
            <a:spAutoFit/>
          </a:bodyPr>
          <a:lstStyle/>
          <a:p>
            <a:r>
              <a:rPr lang="zh-CN" altLang="en-US" sz="1600" dirty="0">
                <a:latin typeface="Songti SC" panose="02010600040101010101" pitchFamily="2" charset="-122"/>
                <a:ea typeface="Songti SC" panose="02010600040101010101" pitchFamily="2" charset="-122"/>
              </a:rPr>
              <a:t>京山市静态库图片缺失问题</a:t>
            </a:r>
            <a:endParaRPr lang="zh-CN" altLang="en-US" sz="1600" dirty="0"/>
          </a:p>
        </p:txBody>
      </p:sp>
      <p:sp>
        <p:nvSpPr>
          <p:cNvPr id="5" name="文本框 4">
            <a:extLst>
              <a:ext uri="{FF2B5EF4-FFF2-40B4-BE49-F238E27FC236}">
                <a16:creationId xmlns:a16="http://schemas.microsoft.com/office/drawing/2014/main" id="{14C6E092-402A-2F40-B98D-58ED0BB8A678}"/>
              </a:ext>
            </a:extLst>
          </p:cNvPr>
          <p:cNvSpPr txBox="1"/>
          <p:nvPr/>
        </p:nvSpPr>
        <p:spPr>
          <a:xfrm>
            <a:off x="179512" y="1126294"/>
            <a:ext cx="543739" cy="307777"/>
          </a:xfrm>
          <a:prstGeom prst="rect">
            <a:avLst/>
          </a:prstGeom>
          <a:noFill/>
        </p:spPr>
        <p:txBody>
          <a:bodyPr wrap="none" rtlCol="0">
            <a:spAutoFit/>
          </a:bodyPr>
          <a:lstStyle/>
          <a:p>
            <a:r>
              <a:rPr kumimoji="1" lang="zh-CN" altLang="en-US" sz="1400" dirty="0">
                <a:solidFill>
                  <a:srgbClr val="C00000"/>
                </a:solidFill>
                <a:latin typeface="Songti SC" panose="02010600040101010101" pitchFamily="2" charset="-122"/>
                <a:ea typeface="Songti SC" panose="02010600040101010101" pitchFamily="2" charset="-122"/>
              </a:rPr>
              <a:t>背景</a:t>
            </a:r>
          </a:p>
        </p:txBody>
      </p:sp>
      <p:sp>
        <p:nvSpPr>
          <p:cNvPr id="7" name="文本框 6">
            <a:extLst>
              <a:ext uri="{FF2B5EF4-FFF2-40B4-BE49-F238E27FC236}">
                <a16:creationId xmlns:a16="http://schemas.microsoft.com/office/drawing/2014/main" id="{FC059D14-53C1-EC4B-BB14-B8BD58EB6582}"/>
              </a:ext>
            </a:extLst>
          </p:cNvPr>
          <p:cNvSpPr txBox="1"/>
          <p:nvPr/>
        </p:nvSpPr>
        <p:spPr>
          <a:xfrm>
            <a:off x="693549" y="1131590"/>
            <a:ext cx="6842501" cy="771943"/>
          </a:xfrm>
          <a:prstGeom prst="rect">
            <a:avLst/>
          </a:prstGeom>
          <a:noFill/>
        </p:spPr>
        <p:txBody>
          <a:bodyPr wrap="square" rtlCol="0">
            <a:spAutoFit/>
          </a:bodyPr>
          <a:lstStyle/>
          <a:p>
            <a:pPr>
              <a:lnSpc>
                <a:spcPct val="125000"/>
              </a:lnSpc>
            </a:pPr>
            <a:r>
              <a:rPr kumimoji="1" lang="zh-CN" altLang="en-US" sz="1200" dirty="0">
                <a:latin typeface="Songti SC" panose="02010600040101010101" pitchFamily="2" charset="-122"/>
                <a:ea typeface="Songti SC" panose="02010600040101010101" pitchFamily="2" charset="-122"/>
              </a:rPr>
              <a:t>        京山市静态库图片丢失，现场反馈可能是之前换卡断电，导致磁盘文件受损丢失；但是云数据库中保留了库成员的记录；并且平台自己的数据库也保留了库成员的记录以及平台自身对静态库成员图片有备份。</a:t>
            </a:r>
          </a:p>
        </p:txBody>
      </p:sp>
      <p:sp>
        <p:nvSpPr>
          <p:cNvPr id="8" name="文本框 7">
            <a:extLst>
              <a:ext uri="{FF2B5EF4-FFF2-40B4-BE49-F238E27FC236}">
                <a16:creationId xmlns:a16="http://schemas.microsoft.com/office/drawing/2014/main" id="{7D601F02-5DEA-6840-B0F9-D67EE2EC6711}"/>
              </a:ext>
            </a:extLst>
          </p:cNvPr>
          <p:cNvSpPr txBox="1"/>
          <p:nvPr/>
        </p:nvSpPr>
        <p:spPr>
          <a:xfrm>
            <a:off x="164661" y="2022755"/>
            <a:ext cx="543739" cy="307777"/>
          </a:xfrm>
          <a:prstGeom prst="rect">
            <a:avLst/>
          </a:prstGeom>
          <a:noFill/>
        </p:spPr>
        <p:txBody>
          <a:bodyPr wrap="none" rtlCol="0">
            <a:spAutoFit/>
          </a:bodyPr>
          <a:lstStyle/>
          <a:p>
            <a:r>
              <a:rPr kumimoji="1" lang="zh-CN" altLang="en-US" sz="1400" dirty="0">
                <a:solidFill>
                  <a:srgbClr val="C00000"/>
                </a:solidFill>
                <a:latin typeface="Songti SC" panose="02010600040101010101" pitchFamily="2" charset="-122"/>
                <a:ea typeface="Songti SC" panose="02010600040101010101" pitchFamily="2" charset="-122"/>
              </a:rPr>
              <a:t>需求</a:t>
            </a:r>
          </a:p>
        </p:txBody>
      </p:sp>
      <p:sp>
        <p:nvSpPr>
          <p:cNvPr id="9" name="文本框 8">
            <a:extLst>
              <a:ext uri="{FF2B5EF4-FFF2-40B4-BE49-F238E27FC236}">
                <a16:creationId xmlns:a16="http://schemas.microsoft.com/office/drawing/2014/main" id="{E282CCA7-E2E8-1248-B015-F8E6CB8F382F}"/>
              </a:ext>
            </a:extLst>
          </p:cNvPr>
          <p:cNvSpPr txBox="1"/>
          <p:nvPr/>
        </p:nvSpPr>
        <p:spPr>
          <a:xfrm>
            <a:off x="740062" y="2088852"/>
            <a:ext cx="3435556" cy="541110"/>
          </a:xfrm>
          <a:prstGeom prst="rect">
            <a:avLst/>
          </a:prstGeom>
          <a:noFill/>
        </p:spPr>
        <p:txBody>
          <a:bodyPr wrap="none" rtlCol="0">
            <a:spAutoFit/>
          </a:bodyPr>
          <a:lstStyle/>
          <a:p>
            <a:pPr marL="228600" indent="-228600">
              <a:lnSpc>
                <a:spcPct val="125000"/>
              </a:lnSpc>
              <a:buAutoNum type="arabicPeriod"/>
            </a:pPr>
            <a:r>
              <a:rPr kumimoji="1" lang="zh-CN" altLang="en-US" sz="1200" dirty="0">
                <a:latin typeface="Songti SC" panose="02010600040101010101" pitchFamily="2" charset="-122"/>
                <a:ea typeface="Songti SC" panose="02010600040101010101" pitchFamily="2" charset="-122"/>
              </a:rPr>
              <a:t>找到丢失的图片；</a:t>
            </a:r>
            <a:endParaRPr kumimoji="1" lang="en-US" altLang="zh-CN" sz="1200" dirty="0">
              <a:latin typeface="Songti SC" panose="02010600040101010101" pitchFamily="2" charset="-122"/>
              <a:ea typeface="Songti SC" panose="02010600040101010101" pitchFamily="2" charset="-122"/>
            </a:endParaRPr>
          </a:p>
          <a:p>
            <a:pPr marL="228600" indent="-228600">
              <a:lnSpc>
                <a:spcPct val="125000"/>
              </a:lnSpc>
              <a:buAutoNum type="arabicPeriod"/>
            </a:pPr>
            <a:r>
              <a:rPr kumimoji="1" lang="zh-CN" altLang="en-US" sz="1200" dirty="0">
                <a:latin typeface="Songti SC" panose="02010600040101010101" pitchFamily="2" charset="-122"/>
                <a:ea typeface="Songti SC" panose="02010600040101010101" pitchFamily="2" charset="-122"/>
              </a:rPr>
              <a:t>把丢失的图片从平台数据库恢复到</a:t>
            </a:r>
            <a:r>
              <a:rPr kumimoji="1" lang="en-US" altLang="zh-CN" sz="1200" dirty="0">
                <a:latin typeface="Songti SC" panose="02010600040101010101" pitchFamily="2" charset="-122"/>
                <a:ea typeface="Songti SC" panose="02010600040101010101" pitchFamily="2" charset="-122"/>
              </a:rPr>
              <a:t> PF </a:t>
            </a:r>
            <a:r>
              <a:rPr kumimoji="1" lang="zh-CN" altLang="en-US" sz="1200" dirty="0">
                <a:latin typeface="Songti SC" panose="02010600040101010101" pitchFamily="2" charset="-122"/>
                <a:ea typeface="Songti SC" panose="02010600040101010101" pitchFamily="2" charset="-122"/>
              </a:rPr>
              <a:t>保存。</a:t>
            </a:r>
          </a:p>
        </p:txBody>
      </p:sp>
      <p:sp>
        <p:nvSpPr>
          <p:cNvPr id="10" name="文本框 9">
            <a:extLst>
              <a:ext uri="{FF2B5EF4-FFF2-40B4-BE49-F238E27FC236}">
                <a16:creationId xmlns:a16="http://schemas.microsoft.com/office/drawing/2014/main" id="{8BD76D43-7EBA-4043-ADF7-200D867D7D74}"/>
              </a:ext>
            </a:extLst>
          </p:cNvPr>
          <p:cNvSpPr txBox="1"/>
          <p:nvPr/>
        </p:nvSpPr>
        <p:spPr>
          <a:xfrm>
            <a:off x="179512" y="2794698"/>
            <a:ext cx="902811" cy="307777"/>
          </a:xfrm>
          <a:prstGeom prst="rect">
            <a:avLst/>
          </a:prstGeom>
          <a:noFill/>
        </p:spPr>
        <p:txBody>
          <a:bodyPr wrap="none" rtlCol="0">
            <a:spAutoFit/>
          </a:bodyPr>
          <a:lstStyle/>
          <a:p>
            <a:r>
              <a:rPr kumimoji="1" lang="zh-CN" altLang="en-US" sz="1400" dirty="0">
                <a:solidFill>
                  <a:srgbClr val="C00000"/>
                </a:solidFill>
                <a:latin typeface="Songti SC" panose="02010600040101010101" pitchFamily="2" charset="-122"/>
                <a:ea typeface="Songti SC" panose="02010600040101010101" pitchFamily="2" charset="-122"/>
              </a:rPr>
              <a:t>解决策略</a:t>
            </a:r>
          </a:p>
        </p:txBody>
      </p:sp>
      <p:sp>
        <p:nvSpPr>
          <p:cNvPr id="4" name="文本框 3">
            <a:extLst>
              <a:ext uri="{FF2B5EF4-FFF2-40B4-BE49-F238E27FC236}">
                <a16:creationId xmlns:a16="http://schemas.microsoft.com/office/drawing/2014/main" id="{668AB4BB-A9BD-2341-B102-5CE1082B739A}"/>
              </a:ext>
            </a:extLst>
          </p:cNvPr>
          <p:cNvSpPr txBox="1"/>
          <p:nvPr/>
        </p:nvSpPr>
        <p:spPr>
          <a:xfrm>
            <a:off x="630917" y="3081094"/>
            <a:ext cx="4673074" cy="1233607"/>
          </a:xfrm>
          <a:prstGeom prst="rect">
            <a:avLst/>
          </a:prstGeom>
          <a:noFill/>
        </p:spPr>
        <p:txBody>
          <a:bodyPr wrap="none" rtlCol="0">
            <a:spAutoFit/>
          </a:bodyPr>
          <a:lstStyle/>
          <a:p>
            <a:pPr>
              <a:lnSpc>
                <a:spcPct val="125000"/>
              </a:lnSpc>
            </a:pPr>
            <a:r>
              <a:rPr kumimoji="1" lang="zh-CN" altLang="en-US" sz="1200" dirty="0">
                <a:latin typeface="Songti SC" panose="02010600040101010101" pitchFamily="2" charset="-122"/>
                <a:ea typeface="Songti SC" panose="02010600040101010101" pitchFamily="2" charset="-122"/>
              </a:rPr>
              <a:t>使用 生产者、消费者设计模式。</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en-US" altLang="zh-CN" sz="1200" dirty="0">
                <a:latin typeface="Songti SC" panose="02010600040101010101" pitchFamily="2" charset="-122"/>
                <a:ea typeface="Songti SC" panose="02010600040101010101" pitchFamily="2" charset="-122"/>
              </a:rPr>
              <a:t>1.</a:t>
            </a:r>
            <a:r>
              <a:rPr kumimoji="1" lang="zh-CN" altLang="en-US" sz="1200" dirty="0">
                <a:latin typeface="Songti SC" panose="02010600040101010101" pitchFamily="2" charset="-122"/>
                <a:ea typeface="Songti SC" panose="02010600040101010101" pitchFamily="2" charset="-122"/>
              </a:rPr>
              <a:t> 单线程异步查询云库，将查询结果放入</a:t>
            </a:r>
            <a:r>
              <a:rPr kumimoji="1" lang="en-US" altLang="zh-CN" sz="1200" dirty="0">
                <a:latin typeface="Songti SC" panose="02010600040101010101" pitchFamily="2" charset="-122"/>
                <a:ea typeface="Songti SC" panose="02010600040101010101" pitchFamily="2" charset="-122"/>
              </a:rPr>
              <a:t> Queue</a:t>
            </a:r>
            <a:r>
              <a:rPr kumimoji="1" lang="zh-CN" altLang="en-US" sz="1200" dirty="0">
                <a:latin typeface="Songti SC" panose="02010600040101010101" pitchFamily="2" charset="-122"/>
                <a:ea typeface="Songti SC" panose="02010600040101010101" pitchFamily="2" charset="-122"/>
              </a:rPr>
              <a:t>；</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zh-CN" altLang="en-US" sz="1200" dirty="0">
                <a:latin typeface="Songti SC" panose="02010600040101010101" pitchFamily="2" charset="-122"/>
                <a:ea typeface="Songti SC" panose="02010600040101010101" pitchFamily="2" charset="-122"/>
              </a:rPr>
              <a:t>多线程从</a:t>
            </a:r>
            <a:r>
              <a:rPr kumimoji="1" lang="en-US" altLang="zh-CN" sz="1200" dirty="0">
                <a:latin typeface="Songti SC" panose="02010600040101010101" pitchFamily="2" charset="-122"/>
                <a:ea typeface="Songti SC" panose="02010600040101010101" pitchFamily="2" charset="-122"/>
              </a:rPr>
              <a:t> Queue </a:t>
            </a:r>
            <a:r>
              <a:rPr kumimoji="1" lang="zh-CN" altLang="en-US" sz="1200" dirty="0">
                <a:latin typeface="Songti SC" panose="02010600040101010101" pitchFamily="2" charset="-122"/>
                <a:ea typeface="Songti SC" panose="02010600040101010101" pitchFamily="2" charset="-122"/>
              </a:rPr>
              <a:t>中取图片信息，异步判断该图片是否在本地存在；</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zh-CN" altLang="en-US" sz="1200" dirty="0">
                <a:latin typeface="Songti SC" panose="02010600040101010101" pitchFamily="2" charset="-122"/>
                <a:ea typeface="Songti SC" panose="02010600040101010101" pitchFamily="2" charset="-122"/>
              </a:rPr>
              <a:t>批量写入</a:t>
            </a:r>
            <a:r>
              <a:rPr kumimoji="1" lang="en-US" altLang="zh-CN" sz="1200" dirty="0" err="1">
                <a:latin typeface="Songti SC" panose="02010600040101010101" pitchFamily="2" charset="-122"/>
                <a:ea typeface="Songti SC" panose="02010600040101010101" pitchFamily="2" charset="-122"/>
              </a:rPr>
              <a:t>missPicture.txt</a:t>
            </a:r>
            <a:r>
              <a:rPr kumimoji="1" lang="en-US" altLang="zh-CN" sz="1200" dirty="0">
                <a:latin typeface="Songti SC" panose="02010600040101010101" pitchFamily="2" charset="-122"/>
                <a:ea typeface="Songti SC" panose="02010600040101010101" pitchFamily="2" charset="-122"/>
              </a:rPr>
              <a:t> </a:t>
            </a:r>
            <a:r>
              <a:rPr kumimoji="1" lang="zh-CN" altLang="en-US" sz="1200" dirty="0">
                <a:latin typeface="Songti SC" panose="02010600040101010101" pitchFamily="2" charset="-122"/>
                <a:ea typeface="Songti SC" panose="02010600040101010101" pitchFamily="2" charset="-122"/>
              </a:rPr>
              <a:t>文件。</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en-US" altLang="zh-CN" sz="1200" dirty="0">
                <a:latin typeface="Songti SC" panose="02010600040101010101" pitchFamily="2" charset="-122"/>
                <a:ea typeface="Songti SC" panose="02010600040101010101" pitchFamily="2" charset="-122"/>
              </a:rPr>
              <a:t>2.</a:t>
            </a:r>
            <a:r>
              <a:rPr kumimoji="1" lang="zh-CN" altLang="en-US" sz="1200" dirty="0">
                <a:latin typeface="Songti SC" panose="02010600040101010101" pitchFamily="2" charset="-122"/>
                <a:ea typeface="Songti SC" panose="02010600040101010101" pitchFamily="2" charset="-122"/>
              </a:rPr>
              <a:t> 从</a:t>
            </a:r>
            <a:r>
              <a:rPr kumimoji="1" lang="en-US" altLang="zh-CN" sz="1200" dirty="0">
                <a:latin typeface="Songti SC" panose="02010600040101010101" pitchFamily="2" charset="-122"/>
                <a:ea typeface="Songti SC" panose="02010600040101010101" pitchFamily="2" charset="-122"/>
              </a:rPr>
              <a:t> </a:t>
            </a:r>
            <a:r>
              <a:rPr kumimoji="1" lang="en-US" altLang="zh-CN" sz="1200" dirty="0" err="1">
                <a:latin typeface="Songti SC" panose="02010600040101010101" pitchFamily="2" charset="-122"/>
                <a:ea typeface="Songti SC" panose="02010600040101010101" pitchFamily="2" charset="-122"/>
              </a:rPr>
              <a:t>missPicture.txt</a:t>
            </a:r>
            <a:r>
              <a:rPr kumimoji="1" lang="en-US" altLang="zh-CN" sz="1200" dirty="0">
                <a:latin typeface="Songti SC" panose="02010600040101010101" pitchFamily="2" charset="-122"/>
                <a:ea typeface="Songti SC" panose="02010600040101010101" pitchFamily="2" charset="-122"/>
              </a:rPr>
              <a:t> </a:t>
            </a:r>
            <a:r>
              <a:rPr kumimoji="1" lang="zh-CN" altLang="en-US" sz="1200" dirty="0">
                <a:latin typeface="Songti SC" panose="02010600040101010101" pitchFamily="2" charset="-122"/>
                <a:ea typeface="Songti SC" panose="02010600040101010101" pitchFamily="2" charset="-122"/>
              </a:rPr>
              <a:t>读取图片信息，下载恢复到本地。</a:t>
            </a:r>
          </a:p>
        </p:txBody>
      </p:sp>
      <p:sp>
        <p:nvSpPr>
          <p:cNvPr id="6" name="文本框 5">
            <a:extLst>
              <a:ext uri="{FF2B5EF4-FFF2-40B4-BE49-F238E27FC236}">
                <a16:creationId xmlns:a16="http://schemas.microsoft.com/office/drawing/2014/main" id="{C5994227-762D-9345-8874-EF997E4416BA}"/>
              </a:ext>
            </a:extLst>
          </p:cNvPr>
          <p:cNvSpPr txBox="1"/>
          <p:nvPr/>
        </p:nvSpPr>
        <p:spPr>
          <a:xfrm>
            <a:off x="6059401" y="3663702"/>
            <a:ext cx="2440092" cy="541110"/>
          </a:xfrm>
          <a:prstGeom prst="rect">
            <a:avLst/>
          </a:prstGeom>
          <a:solidFill>
            <a:schemeClr val="bg1">
              <a:lumMod val="75000"/>
            </a:schemeClr>
          </a:solidFill>
        </p:spPr>
        <p:txBody>
          <a:bodyPr wrap="none" rtlCol="0">
            <a:spAutoFit/>
          </a:bodyPr>
          <a:lstStyle/>
          <a:p>
            <a:pPr>
              <a:lnSpc>
                <a:spcPct val="125000"/>
              </a:lnSpc>
            </a:pPr>
            <a:r>
              <a:rPr kumimoji="1" lang="zh-CN" altLang="en-US" sz="1200" dirty="0">
                <a:latin typeface="Songti SC" panose="02010600040101010101" pitchFamily="2" charset="-122"/>
                <a:ea typeface="Songti SC" panose="02010600040101010101" pitchFamily="2" charset="-122"/>
              </a:rPr>
              <a:t>从云库 </a:t>
            </a:r>
            <a:r>
              <a:rPr kumimoji="1" lang="en-US" altLang="zh-CN" sz="1200" b="1" dirty="0">
                <a:latin typeface="Songti SC" panose="02010600040101010101" pitchFamily="2" charset="-122"/>
                <a:ea typeface="Songti SC" panose="02010600040101010101" pitchFamily="2" charset="-122"/>
              </a:rPr>
              <a:t>300</a:t>
            </a:r>
            <a:r>
              <a:rPr kumimoji="1" lang="zh-CN" altLang="en-US" sz="1200" b="1" dirty="0">
                <a:latin typeface="Songti SC" panose="02010600040101010101" pitchFamily="2" charset="-122"/>
                <a:ea typeface="Songti SC" panose="02010600040101010101" pitchFamily="2" charset="-122"/>
              </a:rPr>
              <a:t>万</a:t>
            </a:r>
            <a:r>
              <a:rPr kumimoji="1" lang="zh-CN" altLang="en-US" sz="1200" dirty="0">
                <a:latin typeface="Songti SC" panose="02010600040101010101" pitchFamily="2" charset="-122"/>
                <a:ea typeface="Songti SC" panose="02010600040101010101" pitchFamily="2" charset="-122"/>
              </a:rPr>
              <a:t>张图片，找出本地不</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zh-CN" altLang="en-US" sz="1200" dirty="0">
                <a:latin typeface="Songti SC" panose="02010600040101010101" pitchFamily="2" charset="-122"/>
                <a:ea typeface="Songti SC" panose="02010600040101010101" pitchFamily="2" charset="-122"/>
              </a:rPr>
              <a:t>存在的 </a:t>
            </a:r>
            <a:r>
              <a:rPr kumimoji="1" lang="en-US" altLang="zh-CN" sz="1200" b="1" dirty="0">
                <a:latin typeface="Songti SC" panose="02010600040101010101" pitchFamily="2" charset="-122"/>
                <a:ea typeface="Songti SC" panose="02010600040101010101" pitchFamily="2" charset="-122"/>
              </a:rPr>
              <a:t>162 </a:t>
            </a:r>
            <a:r>
              <a:rPr kumimoji="1" lang="zh-CN" altLang="en-US" sz="1200" b="1" dirty="0">
                <a:latin typeface="Songti SC" panose="02010600040101010101" pitchFamily="2" charset="-122"/>
                <a:ea typeface="Songti SC" panose="02010600040101010101" pitchFamily="2" charset="-122"/>
              </a:rPr>
              <a:t>万</a:t>
            </a:r>
            <a:r>
              <a:rPr kumimoji="1" lang="zh-CN" altLang="en-US" sz="1200" dirty="0">
                <a:latin typeface="Songti SC" panose="02010600040101010101" pitchFamily="2" charset="-122"/>
                <a:ea typeface="Songti SC" panose="02010600040101010101" pitchFamily="2" charset="-122"/>
              </a:rPr>
              <a:t>张图片，耗时 </a:t>
            </a:r>
            <a:r>
              <a:rPr kumimoji="1" lang="en-US" altLang="zh-CN" sz="1200" b="1" dirty="0">
                <a:latin typeface="Songti SC" panose="02010600040101010101" pitchFamily="2" charset="-122"/>
                <a:ea typeface="Songti SC" panose="02010600040101010101" pitchFamily="2" charset="-122"/>
              </a:rPr>
              <a:t>84s</a:t>
            </a:r>
            <a:r>
              <a:rPr kumimoji="1" lang="zh-CN" altLang="en-US" sz="1200" dirty="0">
                <a:latin typeface="Songti SC" panose="02010600040101010101" pitchFamily="2" charset="-122"/>
                <a:ea typeface="Songti SC" panose="02010600040101010101" pitchFamily="2" charset="-122"/>
              </a:rPr>
              <a:t>。</a:t>
            </a:r>
          </a:p>
        </p:txBody>
      </p:sp>
    </p:spTree>
    <p:extLst>
      <p:ext uri="{BB962C8B-B14F-4D97-AF65-F5344CB8AC3E}">
        <p14:creationId xmlns:p14="http://schemas.microsoft.com/office/powerpoint/2010/main" val="249746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525214"/>
          </a:xfrm>
        </p:spPr>
        <p:txBody>
          <a:bodyPr/>
          <a:lstStyle/>
          <a:p>
            <a:r>
              <a:rPr lang="zh-CN" altLang="en-US" dirty="0"/>
              <a:t>二、试用期个人业绩达成分析</a:t>
            </a:r>
          </a:p>
        </p:txBody>
      </p:sp>
      <p:sp>
        <p:nvSpPr>
          <p:cNvPr id="2" name="文本框 1">
            <a:extLst>
              <a:ext uri="{FF2B5EF4-FFF2-40B4-BE49-F238E27FC236}">
                <a16:creationId xmlns:a16="http://schemas.microsoft.com/office/drawing/2014/main" id="{FD49435C-EDB1-4805-BAA8-A3B57BDBA72B}"/>
              </a:ext>
            </a:extLst>
          </p:cNvPr>
          <p:cNvSpPr txBox="1"/>
          <p:nvPr/>
        </p:nvSpPr>
        <p:spPr>
          <a:xfrm>
            <a:off x="251520" y="771550"/>
            <a:ext cx="2088232" cy="400110"/>
          </a:xfrm>
          <a:prstGeom prst="rect">
            <a:avLst/>
          </a:prstGeom>
          <a:noFill/>
        </p:spPr>
        <p:txBody>
          <a:bodyPr wrap="square" rtlCol="0">
            <a:spAutoFit/>
          </a:bodyPr>
          <a:lstStyle/>
          <a:p>
            <a:r>
              <a:rPr lang="zh-CN" altLang="en-US" sz="2000" dirty="0">
                <a:solidFill>
                  <a:srgbClr val="FF0000"/>
                </a:solidFill>
                <a:latin typeface="Songti SC"/>
              </a:rPr>
              <a:t>业务学习的收获</a:t>
            </a:r>
          </a:p>
        </p:txBody>
      </p:sp>
      <p:sp>
        <p:nvSpPr>
          <p:cNvPr id="4" name="文本框 3">
            <a:extLst>
              <a:ext uri="{FF2B5EF4-FFF2-40B4-BE49-F238E27FC236}">
                <a16:creationId xmlns:a16="http://schemas.microsoft.com/office/drawing/2014/main" id="{C2BD06A9-EA9E-4955-A657-100330E6BAAA}"/>
              </a:ext>
            </a:extLst>
          </p:cNvPr>
          <p:cNvSpPr txBox="1"/>
          <p:nvPr/>
        </p:nvSpPr>
        <p:spPr>
          <a:xfrm>
            <a:off x="611560" y="1243668"/>
            <a:ext cx="1728192" cy="369332"/>
          </a:xfrm>
          <a:prstGeom prst="rect">
            <a:avLst/>
          </a:prstGeom>
          <a:noFill/>
        </p:spPr>
        <p:txBody>
          <a:bodyPr wrap="square" rtlCol="0">
            <a:spAutoFit/>
          </a:bodyPr>
          <a:lstStyle/>
          <a:p>
            <a:r>
              <a:rPr lang="en-US" altLang="zh-CN" dirty="0"/>
              <a:t>1. </a:t>
            </a:r>
            <a:r>
              <a:rPr lang="zh-CN" altLang="en-US" dirty="0"/>
              <a:t>技术栈</a:t>
            </a:r>
          </a:p>
        </p:txBody>
      </p:sp>
      <p:sp>
        <p:nvSpPr>
          <p:cNvPr id="5" name="文本框 4">
            <a:extLst>
              <a:ext uri="{FF2B5EF4-FFF2-40B4-BE49-F238E27FC236}">
                <a16:creationId xmlns:a16="http://schemas.microsoft.com/office/drawing/2014/main" id="{8302F438-6BCB-44D1-912C-FCF6E3F4BDAB}"/>
              </a:ext>
            </a:extLst>
          </p:cNvPr>
          <p:cNvSpPr txBox="1"/>
          <p:nvPr/>
        </p:nvSpPr>
        <p:spPr>
          <a:xfrm>
            <a:off x="1115616" y="1685008"/>
            <a:ext cx="6552728" cy="369332"/>
          </a:xfrm>
          <a:prstGeom prst="rect">
            <a:avLst/>
          </a:prstGeom>
          <a:noFill/>
        </p:spPr>
        <p:txBody>
          <a:bodyPr wrap="square" rtlCol="0">
            <a:spAutoFit/>
          </a:bodyPr>
          <a:lstStyle/>
          <a:p>
            <a:r>
              <a:rPr lang="zh-CN" altLang="en-US" dirty="0"/>
              <a:t>学习掌握了</a:t>
            </a:r>
            <a:r>
              <a:rPr lang="en-US" altLang="zh-CN" dirty="0" err="1"/>
              <a:t>gRPC</a:t>
            </a:r>
            <a:r>
              <a:rPr lang="zh-CN" altLang="en-US" dirty="0"/>
              <a:t>技术，了解单向流和双向流的使用方式及场景；</a:t>
            </a:r>
          </a:p>
        </p:txBody>
      </p:sp>
      <p:sp>
        <p:nvSpPr>
          <p:cNvPr id="6" name="文本框 5">
            <a:extLst>
              <a:ext uri="{FF2B5EF4-FFF2-40B4-BE49-F238E27FC236}">
                <a16:creationId xmlns:a16="http://schemas.microsoft.com/office/drawing/2014/main" id="{3F09FD21-1CCB-44B3-A0B5-202A54269C7B}"/>
              </a:ext>
            </a:extLst>
          </p:cNvPr>
          <p:cNvSpPr txBox="1"/>
          <p:nvPr/>
        </p:nvSpPr>
        <p:spPr>
          <a:xfrm>
            <a:off x="1115616" y="2098402"/>
            <a:ext cx="6552728" cy="369332"/>
          </a:xfrm>
          <a:prstGeom prst="rect">
            <a:avLst/>
          </a:prstGeom>
          <a:noFill/>
        </p:spPr>
        <p:txBody>
          <a:bodyPr wrap="square" rtlCol="0">
            <a:spAutoFit/>
          </a:bodyPr>
          <a:lstStyle/>
          <a:p>
            <a:r>
              <a:rPr lang="en-US" altLang="zh-CN" dirty="0"/>
              <a:t>Stream</a:t>
            </a:r>
            <a:r>
              <a:rPr lang="zh-CN" altLang="en-US" dirty="0"/>
              <a:t>流以及异步编程的使用；</a:t>
            </a:r>
          </a:p>
        </p:txBody>
      </p:sp>
      <p:sp>
        <p:nvSpPr>
          <p:cNvPr id="7" name="文本框 6">
            <a:extLst>
              <a:ext uri="{FF2B5EF4-FFF2-40B4-BE49-F238E27FC236}">
                <a16:creationId xmlns:a16="http://schemas.microsoft.com/office/drawing/2014/main" id="{AA801349-0DC8-47A4-9B49-5913CB73DF83}"/>
              </a:ext>
            </a:extLst>
          </p:cNvPr>
          <p:cNvSpPr txBox="1"/>
          <p:nvPr/>
        </p:nvSpPr>
        <p:spPr>
          <a:xfrm>
            <a:off x="1115616" y="2515933"/>
            <a:ext cx="6552728" cy="369332"/>
          </a:xfrm>
          <a:prstGeom prst="rect">
            <a:avLst/>
          </a:prstGeom>
          <a:noFill/>
        </p:spPr>
        <p:txBody>
          <a:bodyPr wrap="square" rtlCol="0">
            <a:spAutoFit/>
          </a:bodyPr>
          <a:lstStyle/>
          <a:p>
            <a:r>
              <a:rPr lang="zh-CN" altLang="en-US" dirty="0"/>
              <a:t>代码风格，多用设计模式；</a:t>
            </a:r>
          </a:p>
        </p:txBody>
      </p:sp>
      <p:sp>
        <p:nvSpPr>
          <p:cNvPr id="8" name="文本框 7">
            <a:extLst>
              <a:ext uri="{FF2B5EF4-FFF2-40B4-BE49-F238E27FC236}">
                <a16:creationId xmlns:a16="http://schemas.microsoft.com/office/drawing/2014/main" id="{106D4932-B242-4A9A-A655-79DF762FF310}"/>
              </a:ext>
            </a:extLst>
          </p:cNvPr>
          <p:cNvSpPr txBox="1"/>
          <p:nvPr/>
        </p:nvSpPr>
        <p:spPr>
          <a:xfrm>
            <a:off x="611560" y="3284199"/>
            <a:ext cx="1728192" cy="369332"/>
          </a:xfrm>
          <a:prstGeom prst="rect">
            <a:avLst/>
          </a:prstGeom>
          <a:noFill/>
        </p:spPr>
        <p:txBody>
          <a:bodyPr wrap="square" rtlCol="0">
            <a:spAutoFit/>
          </a:bodyPr>
          <a:lstStyle/>
          <a:p>
            <a:r>
              <a:rPr lang="en-US" altLang="zh-CN" dirty="0"/>
              <a:t>2. </a:t>
            </a:r>
            <a:r>
              <a:rPr lang="zh-CN" altLang="en-US" dirty="0"/>
              <a:t>团队协作</a:t>
            </a:r>
          </a:p>
        </p:txBody>
      </p:sp>
      <p:sp>
        <p:nvSpPr>
          <p:cNvPr id="9" name="文本框 8">
            <a:extLst>
              <a:ext uri="{FF2B5EF4-FFF2-40B4-BE49-F238E27FC236}">
                <a16:creationId xmlns:a16="http://schemas.microsoft.com/office/drawing/2014/main" id="{D7F4D923-FB83-4C81-AED7-5DA648247C85}"/>
              </a:ext>
            </a:extLst>
          </p:cNvPr>
          <p:cNvSpPr txBox="1"/>
          <p:nvPr/>
        </p:nvSpPr>
        <p:spPr>
          <a:xfrm>
            <a:off x="1043608" y="3737820"/>
            <a:ext cx="6552728" cy="369332"/>
          </a:xfrm>
          <a:prstGeom prst="rect">
            <a:avLst/>
          </a:prstGeom>
          <a:noFill/>
        </p:spPr>
        <p:txBody>
          <a:bodyPr wrap="square" rtlCol="0">
            <a:spAutoFit/>
          </a:bodyPr>
          <a:lstStyle/>
          <a:p>
            <a:r>
              <a:rPr lang="zh-CN" altLang="en-US" dirty="0"/>
              <a:t>项目开发的成功离不开团队的紧密协作</a:t>
            </a:r>
          </a:p>
        </p:txBody>
      </p:sp>
      <p:sp>
        <p:nvSpPr>
          <p:cNvPr id="10" name="文本框 9">
            <a:extLst>
              <a:ext uri="{FF2B5EF4-FFF2-40B4-BE49-F238E27FC236}">
                <a16:creationId xmlns:a16="http://schemas.microsoft.com/office/drawing/2014/main" id="{47EA4F8D-3D4F-47CE-B2ED-97C8CCB39D01}"/>
              </a:ext>
            </a:extLst>
          </p:cNvPr>
          <p:cNvSpPr txBox="1"/>
          <p:nvPr/>
        </p:nvSpPr>
        <p:spPr>
          <a:xfrm>
            <a:off x="539552" y="4255692"/>
            <a:ext cx="3096344" cy="369332"/>
          </a:xfrm>
          <a:prstGeom prst="rect">
            <a:avLst/>
          </a:prstGeom>
          <a:noFill/>
        </p:spPr>
        <p:txBody>
          <a:bodyPr wrap="square" rtlCol="0">
            <a:spAutoFit/>
          </a:bodyPr>
          <a:lstStyle/>
          <a:p>
            <a:r>
              <a:rPr lang="en-US" altLang="zh-CN" dirty="0"/>
              <a:t>3. </a:t>
            </a:r>
            <a:r>
              <a:rPr lang="zh-CN" altLang="en-US" dirty="0"/>
              <a:t>持续学习新知识，新技能</a:t>
            </a:r>
          </a:p>
        </p:txBody>
      </p:sp>
      <p:sp>
        <p:nvSpPr>
          <p:cNvPr id="11" name="文本框 10">
            <a:extLst>
              <a:ext uri="{FF2B5EF4-FFF2-40B4-BE49-F238E27FC236}">
                <a16:creationId xmlns:a16="http://schemas.microsoft.com/office/drawing/2014/main" id="{F6C9C151-EAD0-4224-BF4B-6ED119810962}"/>
              </a:ext>
            </a:extLst>
          </p:cNvPr>
          <p:cNvSpPr txBox="1"/>
          <p:nvPr/>
        </p:nvSpPr>
        <p:spPr>
          <a:xfrm>
            <a:off x="1115616" y="2927409"/>
            <a:ext cx="6552728" cy="369332"/>
          </a:xfrm>
          <a:prstGeom prst="rect">
            <a:avLst/>
          </a:prstGeom>
          <a:noFill/>
        </p:spPr>
        <p:txBody>
          <a:bodyPr wrap="square" rtlCol="0">
            <a:spAutoFit/>
          </a:bodyPr>
          <a:lstStyle/>
          <a:p>
            <a:r>
              <a:rPr lang="zh-CN" altLang="en-US" dirty="0"/>
              <a:t>写代码要有风险意识，时刻预防异常和</a:t>
            </a:r>
            <a:r>
              <a:rPr lang="en-US" altLang="zh-CN" dirty="0"/>
              <a:t>null</a:t>
            </a:r>
            <a:endParaRPr lang="zh-CN" altLang="en-US" dirty="0"/>
          </a:p>
        </p:txBody>
      </p:sp>
    </p:spTree>
    <p:extLst>
      <p:ext uri="{BB962C8B-B14F-4D97-AF65-F5344CB8AC3E}">
        <p14:creationId xmlns:p14="http://schemas.microsoft.com/office/powerpoint/2010/main" val="287455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三、转正后重点工作计划</a:t>
            </a:r>
          </a:p>
        </p:txBody>
      </p:sp>
      <p:sp>
        <p:nvSpPr>
          <p:cNvPr id="5" name="文本框 4">
            <a:extLst>
              <a:ext uri="{FF2B5EF4-FFF2-40B4-BE49-F238E27FC236}">
                <a16:creationId xmlns:a16="http://schemas.microsoft.com/office/drawing/2014/main" id="{0D117DD7-9B12-084E-8B80-616F71C8976A}"/>
              </a:ext>
            </a:extLst>
          </p:cNvPr>
          <p:cNvSpPr txBox="1"/>
          <p:nvPr/>
        </p:nvSpPr>
        <p:spPr>
          <a:xfrm>
            <a:off x="3681505" y="3914939"/>
            <a:ext cx="2806022" cy="484659"/>
          </a:xfrm>
          <a:prstGeom prst="rect">
            <a:avLst/>
          </a:prstGeom>
          <a:noFill/>
        </p:spPr>
        <p:txBody>
          <a:bodyPr wrap="square" rtlCol="0">
            <a:spAutoFit/>
          </a:bodyPr>
          <a:lstStyle/>
          <a:p>
            <a:endParaRPr lang="zh-CN" altLang="en-US" dirty="0" err="1">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73A7B5B-C357-EB49-9F08-9A1C499E8C6A}"/>
              </a:ext>
            </a:extLst>
          </p:cNvPr>
          <p:cNvSpPr/>
          <p:nvPr/>
        </p:nvSpPr>
        <p:spPr>
          <a:xfrm>
            <a:off x="1209633" y="2410160"/>
            <a:ext cx="488491" cy="536952"/>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0" compatLnSpc="1"/>
          <a:lstStyle/>
          <a:p>
            <a:pPr algn="ctr" defTabSz="4912983">
              <a:lnSpc>
                <a:spcPct val="90000"/>
              </a:lnSpc>
              <a:buClr>
                <a:srgbClr val="CC9900"/>
              </a:buClr>
            </a:pPr>
            <a:r>
              <a:rPr lang="zh-CN" altLang="en-US" sz="1050" dirty="0">
                <a:solidFill>
                  <a:schemeClr val="tx1"/>
                </a:solidFill>
                <a:latin typeface="+mn-ea"/>
              </a:rPr>
              <a:t>项目</a:t>
            </a:r>
            <a:endParaRPr lang="en-US" altLang="zh-CN" sz="1050" dirty="0">
              <a:solidFill>
                <a:schemeClr val="tx1"/>
              </a:solidFill>
              <a:latin typeface="+mn-ea"/>
            </a:endParaRPr>
          </a:p>
          <a:p>
            <a:pPr algn="ctr" defTabSz="4912983">
              <a:lnSpc>
                <a:spcPct val="90000"/>
              </a:lnSpc>
              <a:buClr>
                <a:srgbClr val="CC9900"/>
              </a:buClr>
            </a:pPr>
            <a:r>
              <a:rPr lang="zh-CN" altLang="en-US" sz="1050" dirty="0">
                <a:solidFill>
                  <a:schemeClr val="tx1"/>
                </a:solidFill>
                <a:latin typeface="+mn-ea"/>
              </a:rPr>
              <a:t>维护</a:t>
            </a:r>
          </a:p>
        </p:txBody>
      </p:sp>
      <p:sp>
        <p:nvSpPr>
          <p:cNvPr id="7" name="右箭头 6">
            <a:extLst>
              <a:ext uri="{FF2B5EF4-FFF2-40B4-BE49-F238E27FC236}">
                <a16:creationId xmlns:a16="http://schemas.microsoft.com/office/drawing/2014/main" id="{134320E7-93BB-F64F-82FE-75E253ACBF09}"/>
              </a:ext>
            </a:extLst>
          </p:cNvPr>
          <p:cNvSpPr/>
          <p:nvPr/>
        </p:nvSpPr>
        <p:spPr>
          <a:xfrm rot="19257112">
            <a:off x="3039000" y="1790880"/>
            <a:ext cx="316362" cy="26847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chemeClr val="tx1"/>
              </a:solidFill>
            </a:endParaRPr>
          </a:p>
        </p:txBody>
      </p:sp>
      <p:sp>
        <p:nvSpPr>
          <p:cNvPr id="8" name="右箭头 7">
            <a:extLst>
              <a:ext uri="{FF2B5EF4-FFF2-40B4-BE49-F238E27FC236}">
                <a16:creationId xmlns:a16="http://schemas.microsoft.com/office/drawing/2014/main" id="{7151E9E9-8CC2-DA40-84B0-2A48A920C626}"/>
              </a:ext>
            </a:extLst>
          </p:cNvPr>
          <p:cNvSpPr/>
          <p:nvPr/>
        </p:nvSpPr>
        <p:spPr>
          <a:xfrm>
            <a:off x="5987649" y="2560511"/>
            <a:ext cx="316362" cy="26847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chemeClr val="tx1"/>
              </a:solidFill>
            </a:endParaRPr>
          </a:p>
        </p:txBody>
      </p:sp>
      <p:sp>
        <p:nvSpPr>
          <p:cNvPr id="9" name="右箭头 8">
            <a:extLst>
              <a:ext uri="{FF2B5EF4-FFF2-40B4-BE49-F238E27FC236}">
                <a16:creationId xmlns:a16="http://schemas.microsoft.com/office/drawing/2014/main" id="{A677E984-71EE-1341-90AD-D87DBF295D29}"/>
              </a:ext>
            </a:extLst>
          </p:cNvPr>
          <p:cNvSpPr/>
          <p:nvPr/>
        </p:nvSpPr>
        <p:spPr>
          <a:xfrm rot="1662268">
            <a:off x="3087723" y="3687779"/>
            <a:ext cx="316362" cy="26847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chemeClr val="tx1"/>
              </a:solidFill>
            </a:endParaRPr>
          </a:p>
        </p:txBody>
      </p:sp>
      <p:sp>
        <p:nvSpPr>
          <p:cNvPr id="11" name="矩形 10">
            <a:extLst>
              <a:ext uri="{FF2B5EF4-FFF2-40B4-BE49-F238E27FC236}">
                <a16:creationId xmlns:a16="http://schemas.microsoft.com/office/drawing/2014/main" id="{22304787-9C55-8C40-9152-5F1365217227}"/>
              </a:ext>
            </a:extLst>
          </p:cNvPr>
          <p:cNvSpPr/>
          <p:nvPr/>
        </p:nvSpPr>
        <p:spPr>
          <a:xfrm>
            <a:off x="2612391" y="2410160"/>
            <a:ext cx="488491" cy="536952"/>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0" compatLnSpc="1"/>
          <a:lstStyle/>
          <a:p>
            <a:pPr algn="ctr" defTabSz="4912983">
              <a:lnSpc>
                <a:spcPct val="90000"/>
              </a:lnSpc>
              <a:buClr>
                <a:srgbClr val="CC9900"/>
              </a:buClr>
            </a:pPr>
            <a:r>
              <a:rPr lang="zh-CN" altLang="en-US" sz="1050" dirty="0">
                <a:solidFill>
                  <a:schemeClr val="tx1"/>
                </a:solidFill>
                <a:latin typeface="+mn-ea"/>
              </a:rPr>
              <a:t>需求</a:t>
            </a:r>
            <a:endParaRPr lang="en-US" altLang="zh-CN" sz="1050" dirty="0">
              <a:solidFill>
                <a:schemeClr val="tx1"/>
              </a:solidFill>
              <a:latin typeface="+mn-ea"/>
            </a:endParaRPr>
          </a:p>
          <a:p>
            <a:pPr algn="ctr" defTabSz="4912983">
              <a:lnSpc>
                <a:spcPct val="90000"/>
              </a:lnSpc>
              <a:buClr>
                <a:srgbClr val="CC9900"/>
              </a:buClr>
            </a:pPr>
            <a:r>
              <a:rPr lang="zh-CN" altLang="en-US" sz="1050" dirty="0">
                <a:solidFill>
                  <a:schemeClr val="tx1"/>
                </a:solidFill>
                <a:latin typeface="+mn-ea"/>
              </a:rPr>
              <a:t>开发</a:t>
            </a:r>
          </a:p>
        </p:txBody>
      </p:sp>
      <p:sp>
        <p:nvSpPr>
          <p:cNvPr id="12" name="矩形 11">
            <a:extLst>
              <a:ext uri="{FF2B5EF4-FFF2-40B4-BE49-F238E27FC236}">
                <a16:creationId xmlns:a16="http://schemas.microsoft.com/office/drawing/2014/main" id="{17AF7BA5-B280-3E4D-96AA-696E932C73EA}"/>
              </a:ext>
            </a:extLst>
          </p:cNvPr>
          <p:cNvSpPr/>
          <p:nvPr/>
        </p:nvSpPr>
        <p:spPr>
          <a:xfrm>
            <a:off x="5378505" y="2420182"/>
            <a:ext cx="488491" cy="536952"/>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0" compatLnSpc="1"/>
          <a:lstStyle/>
          <a:p>
            <a:pPr algn="ctr" defTabSz="4912983">
              <a:lnSpc>
                <a:spcPct val="90000"/>
              </a:lnSpc>
              <a:buClr>
                <a:srgbClr val="CC9900"/>
              </a:buClr>
            </a:pPr>
            <a:r>
              <a:rPr lang="en-US" altLang="zh-CN" sz="1050" dirty="0">
                <a:solidFill>
                  <a:schemeClr val="tx1"/>
                </a:solidFill>
                <a:latin typeface="+mn-ea"/>
              </a:rPr>
              <a:t>SE</a:t>
            </a:r>
            <a:endParaRPr lang="zh-CN" altLang="en-US" sz="1050" dirty="0">
              <a:solidFill>
                <a:schemeClr val="tx1"/>
              </a:solidFill>
              <a:latin typeface="+mn-ea"/>
            </a:endParaRPr>
          </a:p>
        </p:txBody>
      </p:sp>
      <p:sp>
        <p:nvSpPr>
          <p:cNvPr id="13" name="矩形 12">
            <a:extLst>
              <a:ext uri="{FF2B5EF4-FFF2-40B4-BE49-F238E27FC236}">
                <a16:creationId xmlns:a16="http://schemas.microsoft.com/office/drawing/2014/main" id="{A861CE2F-86C9-714E-9503-CDA254D2FC4A}"/>
              </a:ext>
            </a:extLst>
          </p:cNvPr>
          <p:cNvSpPr/>
          <p:nvPr/>
        </p:nvSpPr>
        <p:spPr>
          <a:xfrm>
            <a:off x="3914785" y="1506630"/>
            <a:ext cx="571595" cy="536952"/>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0" compatLnSpc="1"/>
          <a:lstStyle/>
          <a:p>
            <a:pPr algn="ctr" defTabSz="4912983">
              <a:lnSpc>
                <a:spcPct val="90000"/>
              </a:lnSpc>
              <a:buClr>
                <a:srgbClr val="CC9900"/>
              </a:buClr>
            </a:pPr>
            <a:r>
              <a:rPr lang="zh-CN" altLang="en-US" sz="1050" dirty="0">
                <a:solidFill>
                  <a:schemeClr val="tx1"/>
                </a:solidFill>
                <a:latin typeface="+mn-ea"/>
              </a:rPr>
              <a:t>软件</a:t>
            </a:r>
            <a:r>
              <a:rPr lang="en-US" altLang="zh-CN" sz="1050" dirty="0">
                <a:solidFill>
                  <a:schemeClr val="tx1"/>
                </a:solidFill>
                <a:latin typeface="+mn-ea"/>
              </a:rPr>
              <a:t>PL</a:t>
            </a:r>
            <a:endParaRPr lang="zh-CN" altLang="en-US" sz="1050" dirty="0">
              <a:solidFill>
                <a:schemeClr val="tx1"/>
              </a:solidFill>
              <a:latin typeface="+mn-ea"/>
            </a:endParaRPr>
          </a:p>
        </p:txBody>
      </p:sp>
      <p:sp>
        <p:nvSpPr>
          <p:cNvPr id="14" name="文本框 59">
            <a:extLst>
              <a:ext uri="{FF2B5EF4-FFF2-40B4-BE49-F238E27FC236}">
                <a16:creationId xmlns:a16="http://schemas.microsoft.com/office/drawing/2014/main" id="{8786E4FC-AF0B-8F4A-B38A-4F997166D56D}"/>
              </a:ext>
            </a:extLst>
          </p:cNvPr>
          <p:cNvSpPr txBox="1"/>
          <p:nvPr/>
        </p:nvSpPr>
        <p:spPr>
          <a:xfrm>
            <a:off x="1098882" y="3088876"/>
            <a:ext cx="709991" cy="584775"/>
          </a:xfrm>
          <a:prstGeom prst="rect">
            <a:avLst/>
          </a:prstGeom>
          <a:noFill/>
        </p:spPr>
        <p:txBody>
          <a:bodyPr wrap="square" rtlCol="0">
            <a:spAutoFit/>
          </a:bodyPr>
          <a:lstStyle>
            <a:defPPr>
              <a:defRPr lang="zh-CN"/>
            </a:defPPr>
            <a:lvl1pPr>
              <a:defRPr sz="1600" b="1">
                <a:solidFill>
                  <a:schemeClr val="bg1"/>
                </a:solidFill>
                <a:latin typeface="Agency FB" panose="020B0503020202020204" pitchFamily="34" charset="0"/>
              </a:defRPr>
            </a:lvl1pPr>
          </a:lstStyle>
          <a:p>
            <a:r>
              <a:rPr lang="zh-CN" altLang="en-US" sz="800" b="0" dirty="0">
                <a:solidFill>
                  <a:schemeClr val="tx1"/>
                </a:solidFill>
                <a:latin typeface="Songti SC" panose="02010600040101010101" pitchFamily="2" charset="-122"/>
                <a:ea typeface="Songti SC" panose="02010600040101010101" pitchFamily="2" charset="-122"/>
              </a:rPr>
              <a:t>熟悉打包环境，</a:t>
            </a:r>
            <a:r>
              <a:rPr lang="en-US" altLang="zh-CN" sz="800" b="0" dirty="0">
                <a:solidFill>
                  <a:schemeClr val="tx1"/>
                </a:solidFill>
                <a:latin typeface="Songti SC" panose="02010600040101010101" pitchFamily="2" charset="-122"/>
                <a:ea typeface="Songti SC" panose="02010600040101010101" pitchFamily="2" charset="-122"/>
              </a:rPr>
              <a:t>java/go</a:t>
            </a:r>
            <a:r>
              <a:rPr lang="zh-CN" altLang="en-US" sz="800" b="0" dirty="0">
                <a:solidFill>
                  <a:schemeClr val="tx1"/>
                </a:solidFill>
                <a:latin typeface="Songti SC" panose="02010600040101010101" pitchFamily="2" charset="-122"/>
                <a:ea typeface="Songti SC" panose="02010600040101010101" pitchFamily="2" charset="-122"/>
              </a:rPr>
              <a:t>语言，了解业务</a:t>
            </a:r>
          </a:p>
        </p:txBody>
      </p:sp>
      <p:sp>
        <p:nvSpPr>
          <p:cNvPr id="15" name="文本框 59">
            <a:extLst>
              <a:ext uri="{FF2B5EF4-FFF2-40B4-BE49-F238E27FC236}">
                <a16:creationId xmlns:a16="http://schemas.microsoft.com/office/drawing/2014/main" id="{C647CCC2-BCE7-184F-8096-36AFEA7D70D5}"/>
              </a:ext>
            </a:extLst>
          </p:cNvPr>
          <p:cNvSpPr txBox="1"/>
          <p:nvPr/>
        </p:nvSpPr>
        <p:spPr>
          <a:xfrm>
            <a:off x="2494413" y="3051698"/>
            <a:ext cx="770176" cy="584775"/>
          </a:xfrm>
          <a:prstGeom prst="rect">
            <a:avLst/>
          </a:prstGeom>
          <a:noFill/>
        </p:spPr>
        <p:txBody>
          <a:bodyPr wrap="square" rtlCol="0">
            <a:spAutoFit/>
          </a:bodyPr>
          <a:lstStyle>
            <a:defPPr>
              <a:defRPr lang="zh-CN"/>
            </a:defPPr>
            <a:lvl1pPr>
              <a:defRPr sz="1600" b="1">
                <a:solidFill>
                  <a:schemeClr val="bg1"/>
                </a:solidFill>
                <a:latin typeface="Agency FB" panose="020B0503020202020204" pitchFamily="34" charset="0"/>
              </a:defRPr>
            </a:lvl1pPr>
          </a:lstStyle>
          <a:p>
            <a:r>
              <a:rPr lang="zh-CN" altLang="en-US" sz="800" b="0" dirty="0">
                <a:solidFill>
                  <a:schemeClr val="tx1"/>
                </a:solidFill>
                <a:latin typeface="Songti SC" panose="02010600040101010101" pitchFamily="2" charset="-122"/>
                <a:ea typeface="Songti SC" panose="02010600040101010101" pitchFamily="2" charset="-122"/>
              </a:rPr>
              <a:t>熟悉业务流程和编码规范，熟练运用</a:t>
            </a:r>
            <a:r>
              <a:rPr lang="en-US" altLang="zh-CN" sz="800" b="0" dirty="0">
                <a:solidFill>
                  <a:schemeClr val="tx1"/>
                </a:solidFill>
                <a:latin typeface="Songti SC" panose="02010600040101010101" pitchFamily="2" charset="-122"/>
                <a:ea typeface="Songti SC" panose="02010600040101010101" pitchFamily="2" charset="-122"/>
              </a:rPr>
              <a:t>Java</a:t>
            </a:r>
            <a:endParaRPr lang="zh-CN" altLang="en-US" sz="800" b="0" dirty="0">
              <a:solidFill>
                <a:schemeClr val="tx1"/>
              </a:solidFill>
              <a:latin typeface="Songti SC" panose="02010600040101010101" pitchFamily="2" charset="-122"/>
              <a:ea typeface="Songti SC" panose="02010600040101010101" pitchFamily="2" charset="-122"/>
            </a:endParaRPr>
          </a:p>
        </p:txBody>
      </p:sp>
      <p:sp>
        <p:nvSpPr>
          <p:cNvPr id="16" name="文本框 59">
            <a:extLst>
              <a:ext uri="{FF2B5EF4-FFF2-40B4-BE49-F238E27FC236}">
                <a16:creationId xmlns:a16="http://schemas.microsoft.com/office/drawing/2014/main" id="{693360B1-8FDB-2842-93A9-276274B05176}"/>
              </a:ext>
            </a:extLst>
          </p:cNvPr>
          <p:cNvSpPr txBox="1"/>
          <p:nvPr/>
        </p:nvSpPr>
        <p:spPr>
          <a:xfrm>
            <a:off x="6274714" y="3074719"/>
            <a:ext cx="930889" cy="584775"/>
          </a:xfrm>
          <a:prstGeom prst="rect">
            <a:avLst/>
          </a:prstGeom>
          <a:noFill/>
        </p:spPr>
        <p:txBody>
          <a:bodyPr wrap="square" rtlCol="0">
            <a:spAutoFit/>
          </a:bodyPr>
          <a:lstStyle>
            <a:defPPr>
              <a:defRPr lang="zh-CN"/>
            </a:defPPr>
            <a:lvl1pPr>
              <a:defRPr sz="2400" b="1">
                <a:solidFill>
                  <a:schemeClr val="bg1"/>
                </a:solidFill>
                <a:latin typeface="Agency FB" panose="020B0503020202020204" pitchFamily="34" charset="0"/>
              </a:defRPr>
            </a:lvl1pPr>
          </a:lstStyle>
          <a:p>
            <a:r>
              <a:rPr lang="zh-CN" altLang="en-US" sz="800" b="0" dirty="0">
                <a:solidFill>
                  <a:schemeClr val="tx1"/>
                </a:solidFill>
                <a:latin typeface="Songti SC" panose="02010600040101010101" pitchFamily="2" charset="-122"/>
                <a:ea typeface="Songti SC" panose="02010600040101010101" pitchFamily="2" charset="-122"/>
              </a:rPr>
              <a:t>精通某个领域的业务，以及各个产品差异，主导领域演进</a:t>
            </a:r>
          </a:p>
        </p:txBody>
      </p:sp>
      <p:sp>
        <p:nvSpPr>
          <p:cNvPr id="17" name="文本框 59">
            <a:extLst>
              <a:ext uri="{FF2B5EF4-FFF2-40B4-BE49-F238E27FC236}">
                <a16:creationId xmlns:a16="http://schemas.microsoft.com/office/drawing/2014/main" id="{93A62558-1F10-BA4E-AC92-D26AC00B9740}"/>
              </a:ext>
            </a:extLst>
          </p:cNvPr>
          <p:cNvSpPr txBox="1"/>
          <p:nvPr/>
        </p:nvSpPr>
        <p:spPr>
          <a:xfrm>
            <a:off x="4610409" y="1403121"/>
            <a:ext cx="1044062" cy="707886"/>
          </a:xfrm>
          <a:prstGeom prst="rect">
            <a:avLst/>
          </a:prstGeom>
          <a:noFill/>
        </p:spPr>
        <p:txBody>
          <a:bodyPr wrap="square" rtlCol="0">
            <a:spAutoFit/>
          </a:bodyPr>
          <a:lstStyle>
            <a:defPPr>
              <a:defRPr lang="zh-CN"/>
            </a:defPPr>
            <a:lvl1pPr>
              <a:defRPr sz="1600" b="1">
                <a:solidFill>
                  <a:schemeClr val="bg1"/>
                </a:solidFill>
                <a:latin typeface="Agency FB" panose="020B0503020202020204" pitchFamily="34" charset="0"/>
              </a:defRPr>
            </a:lvl1pPr>
          </a:lstStyle>
          <a:p>
            <a:r>
              <a:rPr lang="zh-CN" altLang="en-US" sz="800" b="0" dirty="0">
                <a:solidFill>
                  <a:schemeClr val="tx1"/>
                </a:solidFill>
                <a:latin typeface="Songti SC" panose="02010600040101010101" pitchFamily="2" charset="-122"/>
                <a:ea typeface="Songti SC" panose="02010600040101010101" pitchFamily="2" charset="-122"/>
              </a:rPr>
              <a:t>熟悉软件开发流程，较好的沟通能力和推动能力，把控需求开发各环节的质量和进度</a:t>
            </a:r>
          </a:p>
        </p:txBody>
      </p:sp>
      <p:sp>
        <p:nvSpPr>
          <p:cNvPr id="18" name="矩形 17">
            <a:extLst>
              <a:ext uri="{FF2B5EF4-FFF2-40B4-BE49-F238E27FC236}">
                <a16:creationId xmlns:a16="http://schemas.microsoft.com/office/drawing/2014/main" id="{E77051D1-39FE-CB45-9C0A-D33BB6964EB8}"/>
              </a:ext>
            </a:extLst>
          </p:cNvPr>
          <p:cNvSpPr/>
          <p:nvPr/>
        </p:nvSpPr>
        <p:spPr>
          <a:xfrm>
            <a:off x="6425385" y="2418427"/>
            <a:ext cx="571595" cy="536952"/>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0" compatLnSpc="1"/>
          <a:lstStyle/>
          <a:p>
            <a:pPr algn="ctr" defTabSz="4912983">
              <a:lnSpc>
                <a:spcPct val="90000"/>
              </a:lnSpc>
              <a:buClr>
                <a:srgbClr val="CC9900"/>
              </a:buClr>
            </a:pPr>
            <a:r>
              <a:rPr lang="zh-CN" altLang="en-US" sz="1050" dirty="0">
                <a:solidFill>
                  <a:schemeClr val="tx1"/>
                </a:solidFill>
                <a:latin typeface="+mn-ea"/>
              </a:rPr>
              <a:t>领域</a:t>
            </a:r>
            <a:endParaRPr lang="en-US" altLang="zh-CN" sz="1050" dirty="0">
              <a:solidFill>
                <a:schemeClr val="tx1"/>
              </a:solidFill>
              <a:latin typeface="+mn-ea"/>
            </a:endParaRPr>
          </a:p>
          <a:p>
            <a:pPr algn="ctr" defTabSz="4912983">
              <a:lnSpc>
                <a:spcPct val="90000"/>
              </a:lnSpc>
              <a:buClr>
                <a:srgbClr val="CC9900"/>
              </a:buClr>
            </a:pPr>
            <a:r>
              <a:rPr lang="zh-CN" altLang="en-US" sz="1050" dirty="0">
                <a:solidFill>
                  <a:schemeClr val="tx1"/>
                </a:solidFill>
                <a:latin typeface="+mn-ea"/>
              </a:rPr>
              <a:t>专家</a:t>
            </a:r>
          </a:p>
        </p:txBody>
      </p:sp>
      <p:sp>
        <p:nvSpPr>
          <p:cNvPr id="19" name="矩形 18">
            <a:extLst>
              <a:ext uri="{FF2B5EF4-FFF2-40B4-BE49-F238E27FC236}">
                <a16:creationId xmlns:a16="http://schemas.microsoft.com/office/drawing/2014/main" id="{B81CD133-5066-D94A-A1F4-AEA7C0607F96}"/>
              </a:ext>
            </a:extLst>
          </p:cNvPr>
          <p:cNvSpPr/>
          <p:nvPr/>
        </p:nvSpPr>
        <p:spPr>
          <a:xfrm>
            <a:off x="3949981" y="3659494"/>
            <a:ext cx="571595" cy="536952"/>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0" compatLnSpc="1"/>
          <a:lstStyle/>
          <a:p>
            <a:pPr algn="ctr" defTabSz="4912983">
              <a:lnSpc>
                <a:spcPct val="90000"/>
              </a:lnSpc>
              <a:buClr>
                <a:srgbClr val="CC9900"/>
              </a:buClr>
            </a:pPr>
            <a:r>
              <a:rPr lang="zh-CN" altLang="en-US" sz="1050" dirty="0">
                <a:solidFill>
                  <a:schemeClr val="tx1"/>
                </a:solidFill>
                <a:latin typeface="+mn-ea"/>
              </a:rPr>
              <a:t>项目</a:t>
            </a:r>
            <a:endParaRPr lang="en-US" altLang="zh-CN" sz="1050" dirty="0">
              <a:solidFill>
                <a:schemeClr val="tx1"/>
              </a:solidFill>
              <a:latin typeface="+mn-ea"/>
            </a:endParaRPr>
          </a:p>
          <a:p>
            <a:pPr algn="ctr" defTabSz="4912983">
              <a:lnSpc>
                <a:spcPct val="90000"/>
              </a:lnSpc>
              <a:buClr>
                <a:srgbClr val="CC9900"/>
              </a:buClr>
            </a:pPr>
            <a:r>
              <a:rPr lang="zh-CN" altLang="en-US" sz="1050" dirty="0">
                <a:solidFill>
                  <a:schemeClr val="tx1"/>
                </a:solidFill>
                <a:latin typeface="+mn-ea"/>
              </a:rPr>
              <a:t>管理</a:t>
            </a:r>
          </a:p>
        </p:txBody>
      </p:sp>
      <p:sp>
        <p:nvSpPr>
          <p:cNvPr id="20" name="右箭头 19">
            <a:extLst>
              <a:ext uri="{FF2B5EF4-FFF2-40B4-BE49-F238E27FC236}">
                <a16:creationId xmlns:a16="http://schemas.microsoft.com/office/drawing/2014/main" id="{B507E0CE-75ED-7842-8324-B3FF318F0E3C}"/>
              </a:ext>
            </a:extLst>
          </p:cNvPr>
          <p:cNvSpPr/>
          <p:nvPr/>
        </p:nvSpPr>
        <p:spPr>
          <a:xfrm>
            <a:off x="3365105" y="2544401"/>
            <a:ext cx="316362" cy="26847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chemeClr val="tx1"/>
              </a:solidFill>
            </a:endParaRPr>
          </a:p>
        </p:txBody>
      </p:sp>
      <p:sp>
        <p:nvSpPr>
          <p:cNvPr id="21" name="右箭头 20">
            <a:extLst>
              <a:ext uri="{FF2B5EF4-FFF2-40B4-BE49-F238E27FC236}">
                <a16:creationId xmlns:a16="http://schemas.microsoft.com/office/drawing/2014/main" id="{26A32EAD-D5AB-8F46-A43F-1A899B0FBDFC}"/>
              </a:ext>
            </a:extLst>
          </p:cNvPr>
          <p:cNvSpPr/>
          <p:nvPr/>
        </p:nvSpPr>
        <p:spPr>
          <a:xfrm>
            <a:off x="2041691" y="2544401"/>
            <a:ext cx="316362" cy="26847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chemeClr val="tx1"/>
              </a:solidFill>
            </a:endParaRPr>
          </a:p>
        </p:txBody>
      </p:sp>
      <p:sp>
        <p:nvSpPr>
          <p:cNvPr id="22" name="矩形 21">
            <a:extLst>
              <a:ext uri="{FF2B5EF4-FFF2-40B4-BE49-F238E27FC236}">
                <a16:creationId xmlns:a16="http://schemas.microsoft.com/office/drawing/2014/main" id="{4118CD60-4D3A-AE4B-80B1-E77449F0B9A5}"/>
              </a:ext>
            </a:extLst>
          </p:cNvPr>
          <p:cNvSpPr/>
          <p:nvPr/>
        </p:nvSpPr>
        <p:spPr>
          <a:xfrm>
            <a:off x="3977205" y="2412866"/>
            <a:ext cx="488491" cy="536952"/>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0" compatLnSpc="1"/>
          <a:lstStyle/>
          <a:p>
            <a:pPr algn="ctr" defTabSz="4912983">
              <a:lnSpc>
                <a:spcPct val="90000"/>
              </a:lnSpc>
              <a:buClr>
                <a:srgbClr val="CC9900"/>
              </a:buClr>
            </a:pPr>
            <a:r>
              <a:rPr lang="zh-CN" altLang="en-US" sz="1050" dirty="0">
                <a:solidFill>
                  <a:schemeClr val="tx1"/>
                </a:solidFill>
                <a:latin typeface="+mn-ea"/>
              </a:rPr>
              <a:t>模块</a:t>
            </a:r>
            <a:endParaRPr lang="en-US" altLang="zh-CN" sz="1050" dirty="0">
              <a:solidFill>
                <a:schemeClr val="tx1"/>
              </a:solidFill>
              <a:latin typeface="+mn-ea"/>
            </a:endParaRPr>
          </a:p>
          <a:p>
            <a:pPr algn="ctr" defTabSz="4912983">
              <a:lnSpc>
                <a:spcPct val="90000"/>
              </a:lnSpc>
              <a:buClr>
                <a:srgbClr val="CC9900"/>
              </a:buClr>
            </a:pPr>
            <a:r>
              <a:rPr lang="zh-CN" altLang="en-US" sz="1050" dirty="0">
                <a:solidFill>
                  <a:schemeClr val="tx1"/>
                </a:solidFill>
                <a:latin typeface="+mn-ea"/>
              </a:rPr>
              <a:t>负责人</a:t>
            </a:r>
          </a:p>
        </p:txBody>
      </p:sp>
      <p:sp>
        <p:nvSpPr>
          <p:cNvPr id="23" name="右箭头 22">
            <a:extLst>
              <a:ext uri="{FF2B5EF4-FFF2-40B4-BE49-F238E27FC236}">
                <a16:creationId xmlns:a16="http://schemas.microsoft.com/office/drawing/2014/main" id="{CE7AA078-1D4E-0446-BC74-7665027F4BDF}"/>
              </a:ext>
            </a:extLst>
          </p:cNvPr>
          <p:cNvSpPr/>
          <p:nvPr/>
        </p:nvSpPr>
        <p:spPr>
          <a:xfrm>
            <a:off x="4748163" y="2547106"/>
            <a:ext cx="316362" cy="26847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chemeClr val="tx1"/>
              </a:solidFill>
            </a:endParaRPr>
          </a:p>
        </p:txBody>
      </p:sp>
      <p:sp>
        <p:nvSpPr>
          <p:cNvPr id="24" name="文本框 59">
            <a:extLst>
              <a:ext uri="{FF2B5EF4-FFF2-40B4-BE49-F238E27FC236}">
                <a16:creationId xmlns:a16="http://schemas.microsoft.com/office/drawing/2014/main" id="{0148E47A-FCE2-0545-BA82-EAD4CC3477F5}"/>
              </a:ext>
            </a:extLst>
          </p:cNvPr>
          <p:cNvSpPr txBox="1"/>
          <p:nvPr/>
        </p:nvSpPr>
        <p:spPr>
          <a:xfrm>
            <a:off x="3847530" y="3056065"/>
            <a:ext cx="706104" cy="461665"/>
          </a:xfrm>
          <a:prstGeom prst="rect">
            <a:avLst/>
          </a:prstGeom>
          <a:noFill/>
        </p:spPr>
        <p:txBody>
          <a:bodyPr wrap="square" rtlCol="0">
            <a:spAutoFit/>
          </a:bodyPr>
          <a:lstStyle>
            <a:defPPr>
              <a:defRPr lang="zh-CN"/>
            </a:defPPr>
            <a:lvl1pPr>
              <a:defRPr sz="1600" b="1">
                <a:solidFill>
                  <a:schemeClr val="bg1"/>
                </a:solidFill>
                <a:latin typeface="Agency FB" panose="020B0503020202020204" pitchFamily="34" charset="0"/>
              </a:defRPr>
            </a:lvl1pPr>
          </a:lstStyle>
          <a:p>
            <a:r>
              <a:rPr lang="zh-CN" altLang="en-US" sz="800" b="0" dirty="0">
                <a:solidFill>
                  <a:schemeClr val="tx1"/>
                </a:solidFill>
                <a:latin typeface="Songti SC" panose="02010600040101010101" pitchFamily="2" charset="-122"/>
                <a:ea typeface="Songti SC" panose="02010600040101010101" pitchFamily="2" charset="-122"/>
              </a:rPr>
              <a:t>精通某些领域的业务和流程</a:t>
            </a:r>
          </a:p>
        </p:txBody>
      </p:sp>
      <p:sp>
        <p:nvSpPr>
          <p:cNvPr id="25" name="文本框 59">
            <a:extLst>
              <a:ext uri="{FF2B5EF4-FFF2-40B4-BE49-F238E27FC236}">
                <a16:creationId xmlns:a16="http://schemas.microsoft.com/office/drawing/2014/main" id="{3F9ECEA0-949D-424E-92DB-EB35207D631E}"/>
              </a:ext>
            </a:extLst>
          </p:cNvPr>
          <p:cNvSpPr txBox="1"/>
          <p:nvPr/>
        </p:nvSpPr>
        <p:spPr>
          <a:xfrm>
            <a:off x="5286353" y="3060929"/>
            <a:ext cx="658390" cy="584775"/>
          </a:xfrm>
          <a:prstGeom prst="rect">
            <a:avLst/>
          </a:prstGeom>
          <a:noFill/>
        </p:spPr>
        <p:txBody>
          <a:bodyPr wrap="square" rtlCol="0">
            <a:spAutoFit/>
          </a:bodyPr>
          <a:lstStyle>
            <a:defPPr>
              <a:defRPr lang="zh-CN"/>
            </a:defPPr>
            <a:lvl1pPr>
              <a:defRPr sz="1600" b="1">
                <a:solidFill>
                  <a:schemeClr val="bg1"/>
                </a:solidFill>
                <a:latin typeface="Agency FB" panose="020B0503020202020204" pitchFamily="34" charset="0"/>
              </a:defRPr>
            </a:lvl1pPr>
          </a:lstStyle>
          <a:p>
            <a:r>
              <a:rPr lang="zh-CN" altLang="en-US" sz="800" b="0" dirty="0">
                <a:solidFill>
                  <a:schemeClr val="tx1"/>
                </a:solidFill>
                <a:latin typeface="Songti SC" panose="02010600040101010101" pitchFamily="2" charset="-122"/>
                <a:ea typeface="Songti SC" panose="02010600040101010101" pitchFamily="2" charset="-122"/>
              </a:rPr>
              <a:t>熟悉软件框架，设计领域内业务方案</a:t>
            </a:r>
          </a:p>
        </p:txBody>
      </p:sp>
      <p:sp>
        <p:nvSpPr>
          <p:cNvPr id="26" name="矩形 25">
            <a:extLst>
              <a:ext uri="{FF2B5EF4-FFF2-40B4-BE49-F238E27FC236}">
                <a16:creationId xmlns:a16="http://schemas.microsoft.com/office/drawing/2014/main" id="{CCCA3624-86CE-4343-93CB-6AFEB4F9F7B4}"/>
              </a:ext>
            </a:extLst>
          </p:cNvPr>
          <p:cNvSpPr/>
          <p:nvPr/>
        </p:nvSpPr>
        <p:spPr>
          <a:xfrm>
            <a:off x="646505" y="1273354"/>
            <a:ext cx="8035687" cy="302658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b="1" dirty="0">
              <a:solidFill>
                <a:schemeClr val="tx1"/>
              </a:solidFill>
            </a:endParaRPr>
          </a:p>
        </p:txBody>
      </p:sp>
      <p:sp>
        <p:nvSpPr>
          <p:cNvPr id="27" name="矩形 26">
            <a:extLst>
              <a:ext uri="{FF2B5EF4-FFF2-40B4-BE49-F238E27FC236}">
                <a16:creationId xmlns:a16="http://schemas.microsoft.com/office/drawing/2014/main" id="{854E1D14-AB8A-AE42-9FB9-225A1E21B44E}"/>
              </a:ext>
            </a:extLst>
          </p:cNvPr>
          <p:cNvSpPr/>
          <p:nvPr/>
        </p:nvSpPr>
        <p:spPr>
          <a:xfrm>
            <a:off x="196869" y="1263975"/>
            <a:ext cx="443915" cy="3035967"/>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none" lIns="91403" tIns="45702" rIns="91403" bIns="45702" numCol="1" rtlCol="0" anchor="ctr" anchorCtr="0" compatLnSpc="1"/>
          <a:lstStyle/>
          <a:p>
            <a:pPr algn="ctr" defTabSz="4912983">
              <a:lnSpc>
                <a:spcPct val="90000"/>
              </a:lnSpc>
              <a:buClr>
                <a:srgbClr val="CC9900"/>
              </a:buClr>
            </a:pPr>
            <a:r>
              <a:rPr lang="zh-CN" altLang="en-US" sz="1200" dirty="0">
                <a:solidFill>
                  <a:schemeClr val="tx1"/>
                </a:solidFill>
                <a:latin typeface="Songti SC" panose="02010600040101010101" pitchFamily="2" charset="-122"/>
                <a:ea typeface="Songti SC" panose="02010600040101010101" pitchFamily="2" charset="-122"/>
              </a:rPr>
              <a:t>大数据开发工程师的发展通道</a:t>
            </a:r>
            <a:endParaRPr lang="en-US" altLang="zh-CN" sz="1200" dirty="0">
              <a:solidFill>
                <a:schemeClr val="tx1"/>
              </a:solidFill>
              <a:latin typeface="Songti SC" panose="02010600040101010101" pitchFamily="2" charset="-122"/>
              <a:ea typeface="Songti SC" panose="02010600040101010101" pitchFamily="2" charset="-122"/>
            </a:endParaRPr>
          </a:p>
        </p:txBody>
      </p:sp>
      <p:sp>
        <p:nvSpPr>
          <p:cNvPr id="28" name="右箭头 27">
            <a:extLst>
              <a:ext uri="{FF2B5EF4-FFF2-40B4-BE49-F238E27FC236}">
                <a16:creationId xmlns:a16="http://schemas.microsoft.com/office/drawing/2014/main" id="{DAC77929-7E46-D347-898B-344351A5BFA8}"/>
              </a:ext>
            </a:extLst>
          </p:cNvPr>
          <p:cNvSpPr/>
          <p:nvPr/>
        </p:nvSpPr>
        <p:spPr>
          <a:xfrm>
            <a:off x="7194392" y="2552244"/>
            <a:ext cx="316362" cy="26847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chemeClr val="tx1"/>
              </a:solidFill>
            </a:endParaRPr>
          </a:p>
        </p:txBody>
      </p:sp>
      <p:sp>
        <p:nvSpPr>
          <p:cNvPr id="29" name="矩形 28">
            <a:extLst>
              <a:ext uri="{FF2B5EF4-FFF2-40B4-BE49-F238E27FC236}">
                <a16:creationId xmlns:a16="http://schemas.microsoft.com/office/drawing/2014/main" id="{99870A61-2FC8-B047-A67C-270D65749A0A}"/>
              </a:ext>
            </a:extLst>
          </p:cNvPr>
          <p:cNvSpPr/>
          <p:nvPr/>
        </p:nvSpPr>
        <p:spPr>
          <a:xfrm>
            <a:off x="7632128" y="2410160"/>
            <a:ext cx="571595" cy="536952"/>
          </a:xfrm>
          <a:prstGeom prst="rect">
            <a:avLst/>
          </a:prstGeom>
          <a:gradFill flip="none" rotWithShape="1">
            <a:gsLst>
              <a:gs pos="70000">
                <a:schemeClr val="accent5">
                  <a:alpha val="0"/>
                </a:schemeClr>
              </a:gs>
              <a:gs pos="100000">
                <a:schemeClr val="accent5">
                  <a:alpha val="41000"/>
                </a:schemeClr>
              </a:gs>
            </a:gsLst>
            <a:path path="shape">
              <a:fillToRect l="50000" t="50000" r="50000" b="50000"/>
            </a:path>
            <a:tileRect/>
          </a:gradFill>
          <a:ln w="952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0" compatLnSpc="1"/>
          <a:lstStyle/>
          <a:p>
            <a:pPr algn="ctr" defTabSz="4912983">
              <a:lnSpc>
                <a:spcPct val="90000"/>
              </a:lnSpc>
              <a:buClr>
                <a:srgbClr val="CC9900"/>
              </a:buClr>
            </a:pPr>
            <a:r>
              <a:rPr lang="zh-CN" altLang="en-US" sz="1050" dirty="0">
                <a:solidFill>
                  <a:schemeClr val="tx1"/>
                </a:solidFill>
                <a:latin typeface="+mn-ea"/>
              </a:rPr>
              <a:t>架构师</a:t>
            </a:r>
          </a:p>
        </p:txBody>
      </p:sp>
      <p:sp>
        <p:nvSpPr>
          <p:cNvPr id="30" name="文本框 59">
            <a:extLst>
              <a:ext uri="{FF2B5EF4-FFF2-40B4-BE49-F238E27FC236}">
                <a16:creationId xmlns:a16="http://schemas.microsoft.com/office/drawing/2014/main" id="{DDF849F7-DEA2-C048-B5B8-972B75BEB5E5}"/>
              </a:ext>
            </a:extLst>
          </p:cNvPr>
          <p:cNvSpPr txBox="1"/>
          <p:nvPr/>
        </p:nvSpPr>
        <p:spPr>
          <a:xfrm>
            <a:off x="7478453" y="3088876"/>
            <a:ext cx="930889" cy="461665"/>
          </a:xfrm>
          <a:prstGeom prst="rect">
            <a:avLst/>
          </a:prstGeom>
          <a:noFill/>
        </p:spPr>
        <p:txBody>
          <a:bodyPr wrap="square" rtlCol="0">
            <a:spAutoFit/>
          </a:bodyPr>
          <a:lstStyle>
            <a:defPPr>
              <a:defRPr lang="zh-CN"/>
            </a:defPPr>
            <a:lvl1pPr>
              <a:defRPr sz="2400" b="1">
                <a:solidFill>
                  <a:schemeClr val="bg1"/>
                </a:solidFill>
                <a:latin typeface="Agency FB" panose="020B0503020202020204" pitchFamily="34" charset="0"/>
              </a:defRPr>
            </a:lvl1pPr>
          </a:lstStyle>
          <a:p>
            <a:r>
              <a:rPr lang="zh-CN" altLang="en-US" sz="800" b="0" dirty="0">
                <a:solidFill>
                  <a:schemeClr val="tx1"/>
                </a:solidFill>
                <a:latin typeface="Songti SC" panose="02010600040101010101" pitchFamily="2" charset="-122"/>
                <a:ea typeface="Songti SC" panose="02010600040101010101" pitchFamily="2" charset="-122"/>
              </a:rPr>
              <a:t>精通产品软件框架和业务差异，后续的发展趋势</a:t>
            </a:r>
          </a:p>
        </p:txBody>
      </p:sp>
      <p:sp>
        <p:nvSpPr>
          <p:cNvPr id="2" name="圆角矩形 1">
            <a:extLst>
              <a:ext uri="{FF2B5EF4-FFF2-40B4-BE49-F238E27FC236}">
                <a16:creationId xmlns:a16="http://schemas.microsoft.com/office/drawing/2014/main" id="{367A72FA-B38E-9440-A3D0-EB7C41E66A34}"/>
              </a:ext>
            </a:extLst>
          </p:cNvPr>
          <p:cNvSpPr/>
          <p:nvPr/>
        </p:nvSpPr>
        <p:spPr>
          <a:xfrm>
            <a:off x="1043608" y="2270778"/>
            <a:ext cx="3566801" cy="7901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3444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三、转正后重点工作计划</a:t>
            </a:r>
          </a:p>
        </p:txBody>
      </p:sp>
      <p:graphicFrame>
        <p:nvGraphicFramePr>
          <p:cNvPr id="4" name="表格 3">
            <a:extLst>
              <a:ext uri="{FF2B5EF4-FFF2-40B4-BE49-F238E27FC236}">
                <a16:creationId xmlns:a16="http://schemas.microsoft.com/office/drawing/2014/main" id="{C5C10ABA-C7B1-D341-9DE1-5510DCD0FE1B}"/>
              </a:ext>
            </a:extLst>
          </p:cNvPr>
          <p:cNvGraphicFramePr>
            <a:graphicFrameLocks noGrp="1"/>
          </p:cNvGraphicFramePr>
          <p:nvPr>
            <p:extLst>
              <p:ext uri="{D42A27DB-BD31-4B8C-83A1-F6EECF244321}">
                <p14:modId xmlns:p14="http://schemas.microsoft.com/office/powerpoint/2010/main" val="29906003"/>
              </p:ext>
            </p:extLst>
          </p:nvPr>
        </p:nvGraphicFramePr>
        <p:xfrm>
          <a:off x="1403648" y="843558"/>
          <a:ext cx="6096000" cy="363829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51282572"/>
                    </a:ext>
                  </a:extLst>
                </a:gridCol>
                <a:gridCol w="2032000">
                  <a:extLst>
                    <a:ext uri="{9D8B030D-6E8A-4147-A177-3AD203B41FA5}">
                      <a16:colId xmlns:a16="http://schemas.microsoft.com/office/drawing/2014/main" val="702202520"/>
                    </a:ext>
                  </a:extLst>
                </a:gridCol>
                <a:gridCol w="2032000">
                  <a:extLst>
                    <a:ext uri="{9D8B030D-6E8A-4147-A177-3AD203B41FA5}">
                      <a16:colId xmlns:a16="http://schemas.microsoft.com/office/drawing/2014/main" val="2866103895"/>
                    </a:ext>
                  </a:extLst>
                </a:gridCol>
              </a:tblGrid>
              <a:tr h="370840">
                <a:tc>
                  <a:txBody>
                    <a:bodyPr/>
                    <a:lstStyle/>
                    <a:p>
                      <a:pPr algn="ctr"/>
                      <a:r>
                        <a:rPr lang="zh-CN" altLang="en-US" b="1" i="0" dirty="0">
                          <a:solidFill>
                            <a:schemeClr val="tx1"/>
                          </a:solidFill>
                          <a:latin typeface="Songti SC" panose="02010600040101010101" pitchFamily="2" charset="-122"/>
                          <a:ea typeface="Songti SC" panose="02010600040101010101" pitchFamily="2" charset="-122"/>
                        </a:rPr>
                        <a:t>短期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alpha val="55000"/>
                      </a:schemeClr>
                    </a:solidFill>
                  </a:tcPr>
                </a:tc>
                <a:tc>
                  <a:txBody>
                    <a:bodyPr/>
                    <a:lstStyle/>
                    <a:p>
                      <a:pPr algn="ctr"/>
                      <a:r>
                        <a:rPr lang="zh-CN" altLang="en-US" b="1" i="0" dirty="0">
                          <a:solidFill>
                            <a:schemeClr val="tx1"/>
                          </a:solidFill>
                          <a:latin typeface="Songti SC" panose="02010600040101010101" pitchFamily="2" charset="-122"/>
                          <a:ea typeface="Songti SC" panose="02010600040101010101" pitchFamily="2" charset="-122"/>
                        </a:rPr>
                        <a:t>中期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alpha val="55000"/>
                      </a:schemeClr>
                    </a:solidFill>
                  </a:tcPr>
                </a:tc>
                <a:tc>
                  <a:txBody>
                    <a:bodyPr/>
                    <a:lstStyle/>
                    <a:p>
                      <a:pPr algn="ctr"/>
                      <a:r>
                        <a:rPr lang="zh-CN" altLang="en-US" b="1" i="0" dirty="0">
                          <a:solidFill>
                            <a:schemeClr val="tx1"/>
                          </a:solidFill>
                          <a:latin typeface="Songti SC" panose="02010600040101010101" pitchFamily="2" charset="-122"/>
                          <a:ea typeface="Songti SC" panose="02010600040101010101" pitchFamily="2" charset="-122"/>
                        </a:rPr>
                        <a:t>长期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alpha val="55000"/>
                      </a:schemeClr>
                    </a:solidFill>
                  </a:tcPr>
                </a:tc>
                <a:extLst>
                  <a:ext uri="{0D108BD9-81ED-4DB2-BD59-A6C34878D82A}">
                    <a16:rowId xmlns:a16="http://schemas.microsoft.com/office/drawing/2014/main" val="61420509"/>
                  </a:ext>
                </a:extLst>
              </a:tr>
              <a:tr h="3052240">
                <a:tc>
                  <a:txBody>
                    <a:bodyPr/>
                    <a:lstStyle/>
                    <a:p>
                      <a:pPr marL="342900" indent="-342900" algn="l">
                        <a:lnSpc>
                          <a:spcPct val="125000"/>
                        </a:lnSpc>
                        <a:buAutoNum type="arabicPeriod"/>
                      </a:pPr>
                      <a:r>
                        <a:rPr lang="zh-CN" altLang="en-US" sz="1400" b="0" i="0" dirty="0">
                          <a:latin typeface="Songti SC" panose="02010600040101010101" pitchFamily="2" charset="-122"/>
                          <a:ea typeface="Songti SC" panose="02010600040101010101" pitchFamily="2" charset="-122"/>
                        </a:rPr>
                        <a:t>尽快熟悉感知服务、认知服务全部业务；</a:t>
                      </a:r>
                      <a:endParaRPr lang="en-US" altLang="zh-CN" sz="1400" b="0" i="0" dirty="0">
                        <a:latin typeface="Songti SC" panose="02010600040101010101" pitchFamily="2" charset="-122"/>
                        <a:ea typeface="Songti SC" panose="02010600040101010101" pitchFamily="2" charset="-122"/>
                      </a:endParaRPr>
                    </a:p>
                    <a:p>
                      <a:pPr marL="342900" indent="-342900" algn="l">
                        <a:lnSpc>
                          <a:spcPct val="125000"/>
                        </a:lnSpc>
                        <a:buAutoNum type="arabicPeriod"/>
                      </a:pPr>
                      <a:r>
                        <a:rPr lang="zh-CN" altLang="en-US" sz="1400" b="0" i="0" dirty="0">
                          <a:latin typeface="Songti SC" panose="02010600040101010101" pitchFamily="2" charset="-122"/>
                          <a:ea typeface="Songti SC" panose="02010600040101010101" pitchFamily="2" charset="-122"/>
                        </a:rPr>
                        <a:t>熟悉团队项目的开发、打包流程，能够配合完成某些功能模块的开发；</a:t>
                      </a:r>
                      <a:endParaRPr lang="en-US" altLang="zh-CN" sz="1400" b="0" i="0" dirty="0">
                        <a:latin typeface="Songti SC" panose="02010600040101010101" pitchFamily="2" charset="-122"/>
                        <a:ea typeface="Songti SC" panose="02010600040101010101" pitchFamily="2" charset="-122"/>
                      </a:endParaRPr>
                    </a:p>
                    <a:p>
                      <a:pPr marL="342900" indent="-342900" algn="l">
                        <a:lnSpc>
                          <a:spcPct val="125000"/>
                        </a:lnSpc>
                        <a:buAutoNum type="arabicPeriod"/>
                      </a:pPr>
                      <a:r>
                        <a:rPr lang="zh-CN" altLang="en-US" sz="1400" b="0" i="0" dirty="0">
                          <a:latin typeface="Songti SC" panose="02010600040101010101" pitchFamily="2" charset="-122"/>
                          <a:ea typeface="Songti SC" panose="02010600040101010101" pitchFamily="2" charset="-122"/>
                        </a:rPr>
                        <a:t>要能够更加熟练地看问题，争取能够独立解决一些现场、家里问题；</a:t>
                      </a:r>
                      <a:endParaRPr lang="en-US" altLang="zh-CN" sz="1400" b="0" i="0" dirty="0">
                        <a:latin typeface="Songti SC" panose="02010600040101010101" pitchFamily="2" charset="-122"/>
                        <a:ea typeface="Songti SC" panose="02010600040101010101" pitchFamily="2" charset="-122"/>
                      </a:endParaRPr>
                    </a:p>
                    <a:p>
                      <a:pPr marL="342900" indent="-342900" algn="l">
                        <a:lnSpc>
                          <a:spcPct val="125000"/>
                        </a:lnSpc>
                        <a:buAutoNum type="arabicPeriod"/>
                      </a:pPr>
                      <a:r>
                        <a:rPr lang="zh-CN" altLang="en-US" sz="1400" b="0" i="0" dirty="0">
                          <a:latin typeface="Songti SC" panose="02010600040101010101" pitchFamily="2" charset="-122"/>
                          <a:ea typeface="Songti SC" panose="02010600040101010101" pitchFamily="2" charset="-122"/>
                        </a:rPr>
                        <a:t>掌握更多项目中需要的技术栈；</a:t>
                      </a:r>
                      <a:endParaRPr lang="en-US" altLang="zh-CN" sz="1400" b="0" i="0" dirty="0">
                        <a:latin typeface="Songti SC" panose="02010600040101010101" pitchFamily="2" charset="-122"/>
                        <a:ea typeface="Songti SC"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lgn="l" defTabSz="914400" rtl="0" eaLnBrk="1" latinLnBrk="0" hangingPunct="1">
                        <a:lnSpc>
                          <a:spcPct val="125000"/>
                        </a:lnSpc>
                        <a:buAutoNum type="arabicPeriod"/>
                      </a:pPr>
                      <a:r>
                        <a:rPr lang="zh-CN" altLang="en-US" sz="1400" b="0" i="0" kern="1200" dirty="0">
                          <a:solidFill>
                            <a:schemeClr val="dk1"/>
                          </a:solidFill>
                          <a:latin typeface="Songti SC" panose="02010600040101010101" pitchFamily="2" charset="-122"/>
                          <a:ea typeface="Songti SC" panose="02010600040101010101" pitchFamily="2" charset="-122"/>
                          <a:cs typeface="+mn-cs"/>
                        </a:rPr>
                        <a:t>能够独立负责一些模块的开发任务；</a:t>
                      </a:r>
                      <a:endParaRPr lang="en-US" altLang="zh-CN" sz="1400" b="0" i="0" kern="1200" dirty="0">
                        <a:solidFill>
                          <a:schemeClr val="dk1"/>
                        </a:solidFill>
                        <a:latin typeface="Songti SC" panose="02010600040101010101" pitchFamily="2" charset="-122"/>
                        <a:ea typeface="Songti SC" panose="02010600040101010101" pitchFamily="2" charset="-122"/>
                        <a:cs typeface="+mn-cs"/>
                      </a:endParaRPr>
                    </a:p>
                    <a:p>
                      <a:pPr marL="342900" indent="-342900" algn="l" defTabSz="914400" rtl="0" eaLnBrk="1" latinLnBrk="0" hangingPunct="1">
                        <a:lnSpc>
                          <a:spcPct val="125000"/>
                        </a:lnSpc>
                        <a:buAutoNum type="arabicPeriod"/>
                      </a:pPr>
                      <a:r>
                        <a:rPr lang="zh-CN" altLang="en-US" sz="1400" b="0" i="0" kern="1200" dirty="0">
                          <a:solidFill>
                            <a:schemeClr val="dk1"/>
                          </a:solidFill>
                          <a:latin typeface="Songti SC" panose="02010600040101010101" pitchFamily="2" charset="-122"/>
                          <a:ea typeface="Songti SC" panose="02010600040101010101" pitchFamily="2" charset="-122"/>
                          <a:cs typeface="+mn-cs"/>
                        </a:rPr>
                        <a:t>能够高质量完成开发任务</a:t>
                      </a:r>
                      <a:endParaRPr lang="en-US" altLang="zh-CN" sz="1400" b="0" i="0" kern="1200" dirty="0">
                        <a:solidFill>
                          <a:schemeClr val="dk1"/>
                        </a:solidFill>
                        <a:latin typeface="Songti SC" panose="02010600040101010101" pitchFamily="2" charset="-122"/>
                        <a:ea typeface="Songti SC" panose="02010600040101010101" pitchFamily="2" charset="-122"/>
                        <a:cs typeface="+mn-cs"/>
                      </a:endParaRPr>
                    </a:p>
                    <a:p>
                      <a:pPr marL="342900" indent="-342900" algn="l" defTabSz="914400" rtl="0" eaLnBrk="1" latinLnBrk="0" hangingPunct="1">
                        <a:lnSpc>
                          <a:spcPct val="125000"/>
                        </a:lnSpc>
                        <a:buAutoNum type="arabicPeriod"/>
                      </a:pPr>
                      <a:r>
                        <a:rPr lang="zh-CN" altLang="en-US" sz="1400" b="0" i="0" kern="1200" dirty="0">
                          <a:solidFill>
                            <a:schemeClr val="dk1"/>
                          </a:solidFill>
                          <a:latin typeface="Songti SC" panose="02010600040101010101" pitchFamily="2" charset="-122"/>
                          <a:ea typeface="Songti SC" panose="02010600040101010101" pitchFamily="2" charset="-122"/>
                          <a:cs typeface="+mn-cs"/>
                        </a:rPr>
                        <a:t>成为高级开发工程师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lgn="l" defTabSz="914400" rtl="0" eaLnBrk="1" latinLnBrk="0" hangingPunct="1">
                        <a:lnSpc>
                          <a:spcPct val="125000"/>
                        </a:lnSpc>
                        <a:buAutoNum type="arabicPeriod"/>
                      </a:pPr>
                      <a:r>
                        <a:rPr lang="zh-CN" altLang="en-US" sz="1400" b="0" i="0" kern="1200" dirty="0">
                          <a:solidFill>
                            <a:schemeClr val="dk1"/>
                          </a:solidFill>
                          <a:latin typeface="Songti SC" panose="02010600040101010101" pitchFamily="2" charset="-122"/>
                          <a:ea typeface="Songti SC" panose="02010600040101010101" pitchFamily="2" charset="-122"/>
                          <a:cs typeface="+mn-cs"/>
                        </a:rPr>
                        <a:t> 精通技术、精通业务、精通产品架构</a:t>
                      </a:r>
                      <a:endParaRPr lang="en-US" altLang="zh-CN" sz="1400" b="0" i="0" kern="1200" dirty="0">
                        <a:solidFill>
                          <a:schemeClr val="dk1"/>
                        </a:solidFill>
                        <a:latin typeface="Songti SC" panose="02010600040101010101" pitchFamily="2" charset="-122"/>
                        <a:ea typeface="Songti SC" panose="02010600040101010101" pitchFamily="2" charset="-122"/>
                        <a:cs typeface="+mn-cs"/>
                      </a:endParaRPr>
                    </a:p>
                    <a:p>
                      <a:pPr marL="342900" indent="-342900" algn="l" defTabSz="914400" rtl="0" eaLnBrk="1" latinLnBrk="0" hangingPunct="1">
                        <a:lnSpc>
                          <a:spcPct val="125000"/>
                        </a:lnSpc>
                        <a:buAutoNum type="arabicPeriod"/>
                      </a:pPr>
                      <a:r>
                        <a:rPr lang="zh-CN" altLang="en-US" sz="1400" b="0" i="0" kern="1200" dirty="0">
                          <a:solidFill>
                            <a:schemeClr val="dk1"/>
                          </a:solidFill>
                          <a:latin typeface="Songti SC" panose="02010600040101010101" pitchFamily="2" charset="-122"/>
                          <a:ea typeface="Songti SC" panose="02010600040101010101" pitchFamily="2" charset="-122"/>
                          <a:cs typeface="+mn-cs"/>
                        </a:rPr>
                        <a:t>资深开发工程师</a:t>
                      </a:r>
                      <a:endParaRPr lang="en-US" altLang="zh-CN" sz="1400" b="0" i="0" kern="1200" dirty="0">
                        <a:solidFill>
                          <a:schemeClr val="dk1"/>
                        </a:solidFill>
                        <a:latin typeface="Songti SC" panose="02010600040101010101" pitchFamily="2" charset="-122"/>
                        <a:ea typeface="Songti SC" panose="02010600040101010101" pitchFamily="2" charset="-122"/>
                        <a:cs typeface="+mn-cs"/>
                      </a:endParaRPr>
                    </a:p>
                    <a:p>
                      <a:pPr algn="ctr"/>
                      <a:endParaRPr lang="en-US" altLang="zh-CN" sz="1400" b="0" i="0" kern="1200" dirty="0">
                        <a:solidFill>
                          <a:schemeClr val="dk1"/>
                        </a:solidFill>
                        <a:latin typeface="Songti SC" panose="02010600040101010101" pitchFamily="2" charset="-122"/>
                        <a:ea typeface="Songti SC" panose="02010600040101010101" pitchFamily="2" charset="-122"/>
                        <a:cs typeface="+mn-cs"/>
                      </a:endParaRPr>
                    </a:p>
                    <a:p>
                      <a:pPr algn="ctr"/>
                      <a:endParaRPr lang="en-US" altLang="zh-CN" sz="1400" b="0" i="0" kern="1200" dirty="0">
                        <a:solidFill>
                          <a:schemeClr val="dk1"/>
                        </a:solidFill>
                        <a:latin typeface="Songti SC" panose="02010600040101010101" pitchFamily="2" charset="-122"/>
                        <a:ea typeface="Songti SC" panose="02010600040101010101" pitchFamily="2" charset="-122"/>
                        <a:cs typeface="+mn-cs"/>
                      </a:endParaRPr>
                    </a:p>
                    <a:p>
                      <a:pPr algn="ctr"/>
                      <a:endParaRPr lang="zh-CN" altLang="en-US" sz="1400" b="0" i="0" kern="1200" dirty="0">
                        <a:solidFill>
                          <a:schemeClr val="dk1"/>
                        </a:solidFill>
                        <a:latin typeface="Songti SC" panose="02010600040101010101" pitchFamily="2" charset="-122"/>
                        <a:ea typeface="Songti SC"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3055527"/>
                  </a:ext>
                </a:extLst>
              </a:tr>
            </a:tbl>
          </a:graphicData>
        </a:graphic>
      </p:graphicFrame>
    </p:spTree>
    <p:extLst>
      <p:ext uri="{BB962C8B-B14F-4D97-AF65-F5344CB8AC3E}">
        <p14:creationId xmlns:p14="http://schemas.microsoft.com/office/powerpoint/2010/main" val="118485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669230"/>
          </a:xfrm>
        </p:spPr>
        <p:txBody>
          <a:bodyPr/>
          <a:lstStyle/>
          <a:p>
            <a:r>
              <a:rPr lang="zh-CN" altLang="en-US" dirty="0"/>
              <a:t>四、个人优劣势分析</a:t>
            </a:r>
          </a:p>
        </p:txBody>
      </p:sp>
      <p:sp>
        <p:nvSpPr>
          <p:cNvPr id="6" name="圆角矩形 5">
            <a:extLst>
              <a:ext uri="{FF2B5EF4-FFF2-40B4-BE49-F238E27FC236}">
                <a16:creationId xmlns:a16="http://schemas.microsoft.com/office/drawing/2014/main" id="{B8F3EC52-1707-A341-9B4A-C7D2B9ED7D04}"/>
              </a:ext>
            </a:extLst>
          </p:cNvPr>
          <p:cNvSpPr/>
          <p:nvPr/>
        </p:nvSpPr>
        <p:spPr>
          <a:xfrm>
            <a:off x="3093511" y="1309482"/>
            <a:ext cx="2414593" cy="2189259"/>
          </a:xfrm>
          <a:prstGeom prst="roundRect">
            <a:avLst>
              <a:gd name="adj" fmla="val 4573"/>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0" name="组合 39">
            <a:extLst>
              <a:ext uri="{FF2B5EF4-FFF2-40B4-BE49-F238E27FC236}">
                <a16:creationId xmlns:a16="http://schemas.microsoft.com/office/drawing/2014/main" id="{77612672-74A9-EE48-A076-11D4D237C2B0}"/>
              </a:ext>
            </a:extLst>
          </p:cNvPr>
          <p:cNvGrpSpPr/>
          <p:nvPr/>
        </p:nvGrpSpPr>
        <p:grpSpPr>
          <a:xfrm>
            <a:off x="3159964" y="1648728"/>
            <a:ext cx="257470" cy="241354"/>
            <a:chOff x="2498876" y="1516696"/>
            <a:chExt cx="257470" cy="241354"/>
          </a:xfrm>
        </p:grpSpPr>
        <p:sp>
          <p:nvSpPr>
            <p:cNvPr id="36" name="矩形: 圆角 47">
              <a:extLst>
                <a:ext uri="{FF2B5EF4-FFF2-40B4-BE49-F238E27FC236}">
                  <a16:creationId xmlns:a16="http://schemas.microsoft.com/office/drawing/2014/main" id="{CA08C382-20FC-CB47-8E3B-48AFB027938D}"/>
                </a:ext>
              </a:extLst>
            </p:cNvPr>
            <p:cNvSpPr/>
            <p:nvPr/>
          </p:nvSpPr>
          <p:spPr>
            <a:xfrm rot="18863000">
              <a:off x="2506934" y="1508638"/>
              <a:ext cx="241354" cy="2574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48">
              <a:extLst>
                <a:ext uri="{FF2B5EF4-FFF2-40B4-BE49-F238E27FC236}">
                  <a16:creationId xmlns:a16="http://schemas.microsoft.com/office/drawing/2014/main" id="{6D6AD804-7B1E-3B4D-8C08-E962A1071B55}"/>
                </a:ext>
              </a:extLst>
            </p:cNvPr>
            <p:cNvSpPr/>
            <p:nvPr/>
          </p:nvSpPr>
          <p:spPr>
            <a:xfrm>
              <a:off x="2545016" y="1562564"/>
              <a:ext cx="165191" cy="149618"/>
            </a:xfrm>
            <a:custGeom>
              <a:avLst/>
              <a:gdLst>
                <a:gd name="connsiteX0" fmla="*/ 142023 w 607558"/>
                <a:gd name="connsiteY0" fmla="*/ 384530 h 587023"/>
                <a:gd name="connsiteX1" fmla="*/ 131390 w 607558"/>
                <a:gd name="connsiteY1" fmla="*/ 394389 h 587023"/>
                <a:gd name="connsiteX2" fmla="*/ 142023 w 607558"/>
                <a:gd name="connsiteY2" fmla="*/ 405007 h 587023"/>
                <a:gd name="connsiteX3" fmla="*/ 394929 w 607558"/>
                <a:gd name="connsiteY3" fmla="*/ 405007 h 587023"/>
                <a:gd name="connsiteX4" fmla="*/ 404803 w 607558"/>
                <a:gd name="connsiteY4" fmla="*/ 394389 h 587023"/>
                <a:gd name="connsiteX5" fmla="*/ 394929 w 607558"/>
                <a:gd name="connsiteY5" fmla="*/ 384530 h 587023"/>
                <a:gd name="connsiteX6" fmla="*/ 142023 w 607558"/>
                <a:gd name="connsiteY6" fmla="*/ 313999 h 587023"/>
                <a:gd name="connsiteX7" fmla="*/ 131390 w 607558"/>
                <a:gd name="connsiteY7" fmla="*/ 323858 h 587023"/>
                <a:gd name="connsiteX8" fmla="*/ 142023 w 607558"/>
                <a:gd name="connsiteY8" fmla="*/ 333717 h 587023"/>
                <a:gd name="connsiteX9" fmla="*/ 394929 w 607558"/>
                <a:gd name="connsiteY9" fmla="*/ 333717 h 587023"/>
                <a:gd name="connsiteX10" fmla="*/ 404803 w 607558"/>
                <a:gd name="connsiteY10" fmla="*/ 323858 h 587023"/>
                <a:gd name="connsiteX11" fmla="*/ 394929 w 607558"/>
                <a:gd name="connsiteY11" fmla="*/ 313999 h 587023"/>
                <a:gd name="connsiteX12" fmla="*/ 197465 w 607558"/>
                <a:gd name="connsiteY12" fmla="*/ 242709 h 587023"/>
                <a:gd name="connsiteX13" fmla="*/ 187592 w 607558"/>
                <a:gd name="connsiteY13" fmla="*/ 253327 h 587023"/>
                <a:gd name="connsiteX14" fmla="*/ 197465 w 607558"/>
                <a:gd name="connsiteY14" fmla="*/ 263186 h 587023"/>
                <a:gd name="connsiteX15" fmla="*/ 339488 w 607558"/>
                <a:gd name="connsiteY15" fmla="*/ 263186 h 587023"/>
                <a:gd name="connsiteX16" fmla="*/ 349361 w 607558"/>
                <a:gd name="connsiteY16" fmla="*/ 253327 h 587023"/>
                <a:gd name="connsiteX17" fmla="*/ 339488 w 607558"/>
                <a:gd name="connsiteY17" fmla="*/ 242709 h 587023"/>
                <a:gd name="connsiteX18" fmla="*/ 263540 w 607558"/>
                <a:gd name="connsiteY18" fmla="*/ 87237 h 587023"/>
                <a:gd name="connsiteX19" fmla="*/ 526319 w 607558"/>
                <a:gd name="connsiteY19" fmla="*/ 323858 h 587023"/>
                <a:gd name="connsiteX20" fmla="*/ 263540 w 607558"/>
                <a:gd name="connsiteY20" fmla="*/ 560479 h 587023"/>
                <a:gd name="connsiteX21" fmla="*/ 156453 w 607558"/>
                <a:gd name="connsiteY21" fmla="*/ 540002 h 587023"/>
                <a:gd name="connsiteX22" fmla="*/ 11393 w 607558"/>
                <a:gd name="connsiteY22" fmla="*/ 587023 h 587023"/>
                <a:gd name="connsiteX23" fmla="*/ 9874 w 607558"/>
                <a:gd name="connsiteY23" fmla="*/ 587023 h 587023"/>
                <a:gd name="connsiteX24" fmla="*/ 760 w 607558"/>
                <a:gd name="connsiteY24" fmla="*/ 580956 h 587023"/>
                <a:gd name="connsiteX25" fmla="*/ 3039 w 607558"/>
                <a:gd name="connsiteY25" fmla="*/ 569580 h 587023"/>
                <a:gd name="connsiteX26" fmla="*/ 41772 w 607558"/>
                <a:gd name="connsiteY26" fmla="*/ 451269 h 587023"/>
                <a:gd name="connsiteX27" fmla="*/ 1 w 607558"/>
                <a:gd name="connsiteY27" fmla="*/ 323858 h 587023"/>
                <a:gd name="connsiteX28" fmla="*/ 263540 w 607558"/>
                <a:gd name="connsiteY28" fmla="*/ 87237 h 587023"/>
                <a:gd name="connsiteX29" fmla="*/ 344012 w 607558"/>
                <a:gd name="connsiteY29" fmla="*/ 0 h 587023"/>
                <a:gd name="connsiteX30" fmla="*/ 607558 w 607558"/>
                <a:gd name="connsiteY30" fmla="*/ 237437 h 587023"/>
                <a:gd name="connsiteX31" fmla="*/ 565785 w 607558"/>
                <a:gd name="connsiteY31" fmla="*/ 364880 h 587023"/>
                <a:gd name="connsiteX32" fmla="*/ 604520 w 607558"/>
                <a:gd name="connsiteY32" fmla="*/ 482461 h 587023"/>
                <a:gd name="connsiteX33" fmla="*/ 606798 w 607558"/>
                <a:gd name="connsiteY33" fmla="*/ 494598 h 587023"/>
                <a:gd name="connsiteX34" fmla="*/ 597684 w 607558"/>
                <a:gd name="connsiteY34" fmla="*/ 499908 h 587023"/>
                <a:gd name="connsiteX35" fmla="*/ 596165 w 607558"/>
                <a:gd name="connsiteY35" fmla="*/ 499908 h 587023"/>
                <a:gd name="connsiteX36" fmla="*/ 493633 w 607558"/>
                <a:gd name="connsiteY36" fmla="*/ 473358 h 587023"/>
                <a:gd name="connsiteX37" fmla="*/ 546798 w 607558"/>
                <a:gd name="connsiteY37" fmla="*/ 323916 h 587023"/>
                <a:gd name="connsiteX38" fmla="*/ 263505 w 607558"/>
                <a:gd name="connsiteY38" fmla="*/ 66755 h 587023"/>
                <a:gd name="connsiteX39" fmla="*/ 133630 w 607558"/>
                <a:gd name="connsiteY39" fmla="*/ 95582 h 587023"/>
                <a:gd name="connsiteX40" fmla="*/ 344012 w 607558"/>
                <a:gd name="connsiteY40" fmla="*/ 0 h 58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7558" h="587023">
                  <a:moveTo>
                    <a:pt x="142023" y="384530"/>
                  </a:moveTo>
                  <a:cubicBezTo>
                    <a:pt x="135947" y="384530"/>
                    <a:pt x="131390" y="389081"/>
                    <a:pt x="131390" y="394389"/>
                  </a:cubicBezTo>
                  <a:cubicBezTo>
                    <a:pt x="131390" y="400457"/>
                    <a:pt x="135947" y="405007"/>
                    <a:pt x="142023" y="405007"/>
                  </a:cubicBezTo>
                  <a:lnTo>
                    <a:pt x="394929" y="405007"/>
                  </a:lnTo>
                  <a:cubicBezTo>
                    <a:pt x="400246" y="405007"/>
                    <a:pt x="404803" y="400457"/>
                    <a:pt x="404803" y="394389"/>
                  </a:cubicBezTo>
                  <a:cubicBezTo>
                    <a:pt x="404803" y="389081"/>
                    <a:pt x="400246" y="384530"/>
                    <a:pt x="394929" y="384530"/>
                  </a:cubicBezTo>
                  <a:close/>
                  <a:moveTo>
                    <a:pt x="142023" y="313999"/>
                  </a:moveTo>
                  <a:cubicBezTo>
                    <a:pt x="135947" y="313999"/>
                    <a:pt x="131390" y="318549"/>
                    <a:pt x="131390" y="323858"/>
                  </a:cubicBezTo>
                  <a:cubicBezTo>
                    <a:pt x="131390" y="329167"/>
                    <a:pt x="135947" y="333717"/>
                    <a:pt x="142023" y="333717"/>
                  </a:cubicBezTo>
                  <a:lnTo>
                    <a:pt x="394929" y="333717"/>
                  </a:lnTo>
                  <a:cubicBezTo>
                    <a:pt x="400246" y="333717"/>
                    <a:pt x="404803" y="329167"/>
                    <a:pt x="404803" y="323858"/>
                  </a:cubicBezTo>
                  <a:cubicBezTo>
                    <a:pt x="404803" y="318549"/>
                    <a:pt x="400246" y="313999"/>
                    <a:pt x="394929" y="313999"/>
                  </a:cubicBezTo>
                  <a:close/>
                  <a:moveTo>
                    <a:pt x="197465" y="242709"/>
                  </a:moveTo>
                  <a:cubicBezTo>
                    <a:pt x="192149" y="242709"/>
                    <a:pt x="187592" y="247260"/>
                    <a:pt x="187592" y="253327"/>
                  </a:cubicBezTo>
                  <a:cubicBezTo>
                    <a:pt x="187592" y="258636"/>
                    <a:pt x="192149" y="263186"/>
                    <a:pt x="197465" y="263186"/>
                  </a:cubicBezTo>
                  <a:lnTo>
                    <a:pt x="339488" y="263186"/>
                  </a:lnTo>
                  <a:cubicBezTo>
                    <a:pt x="344804" y="263186"/>
                    <a:pt x="349361" y="258636"/>
                    <a:pt x="349361" y="253327"/>
                  </a:cubicBezTo>
                  <a:cubicBezTo>
                    <a:pt x="349361" y="247260"/>
                    <a:pt x="344804" y="242709"/>
                    <a:pt x="339488" y="242709"/>
                  </a:cubicBezTo>
                  <a:close/>
                  <a:moveTo>
                    <a:pt x="263540" y="87237"/>
                  </a:moveTo>
                  <a:cubicBezTo>
                    <a:pt x="408600" y="87237"/>
                    <a:pt x="526319" y="193413"/>
                    <a:pt x="526319" y="323858"/>
                  </a:cubicBezTo>
                  <a:cubicBezTo>
                    <a:pt x="526319" y="454303"/>
                    <a:pt x="408600" y="560479"/>
                    <a:pt x="263540" y="560479"/>
                  </a:cubicBezTo>
                  <a:cubicBezTo>
                    <a:pt x="226325" y="560479"/>
                    <a:pt x="189870" y="553654"/>
                    <a:pt x="156453" y="540002"/>
                  </a:cubicBezTo>
                  <a:cubicBezTo>
                    <a:pt x="97214" y="574130"/>
                    <a:pt x="15190" y="586265"/>
                    <a:pt x="11393" y="587023"/>
                  </a:cubicBezTo>
                  <a:cubicBezTo>
                    <a:pt x="11393" y="587023"/>
                    <a:pt x="10633" y="587023"/>
                    <a:pt x="9874" y="587023"/>
                  </a:cubicBezTo>
                  <a:cubicBezTo>
                    <a:pt x="6077" y="587023"/>
                    <a:pt x="3039" y="584748"/>
                    <a:pt x="760" y="580956"/>
                  </a:cubicBezTo>
                  <a:cubicBezTo>
                    <a:pt x="-759" y="577164"/>
                    <a:pt x="1" y="572614"/>
                    <a:pt x="3039" y="569580"/>
                  </a:cubicBezTo>
                  <a:cubicBezTo>
                    <a:pt x="22785" y="549862"/>
                    <a:pt x="36456" y="508149"/>
                    <a:pt x="41772" y="451269"/>
                  </a:cubicBezTo>
                  <a:cubicBezTo>
                    <a:pt x="14431" y="413349"/>
                    <a:pt x="1" y="369362"/>
                    <a:pt x="1" y="323858"/>
                  </a:cubicBezTo>
                  <a:cubicBezTo>
                    <a:pt x="1" y="193413"/>
                    <a:pt x="118479" y="87237"/>
                    <a:pt x="263540" y="87237"/>
                  </a:cubicBezTo>
                  <a:close/>
                  <a:moveTo>
                    <a:pt x="344012" y="0"/>
                  </a:moveTo>
                  <a:cubicBezTo>
                    <a:pt x="489076" y="0"/>
                    <a:pt x="607558" y="106202"/>
                    <a:pt x="607558" y="237437"/>
                  </a:cubicBezTo>
                  <a:cubicBezTo>
                    <a:pt x="607558" y="282953"/>
                    <a:pt x="593127" y="326951"/>
                    <a:pt x="565785" y="364880"/>
                  </a:cubicBezTo>
                  <a:cubicBezTo>
                    <a:pt x="571102" y="421015"/>
                    <a:pt x="584773" y="462737"/>
                    <a:pt x="604520" y="482461"/>
                  </a:cubicBezTo>
                  <a:cubicBezTo>
                    <a:pt x="607558" y="485495"/>
                    <a:pt x="608317" y="490805"/>
                    <a:pt x="606798" y="494598"/>
                  </a:cubicBezTo>
                  <a:cubicBezTo>
                    <a:pt x="604520" y="497632"/>
                    <a:pt x="601482" y="499908"/>
                    <a:pt x="597684" y="499908"/>
                  </a:cubicBezTo>
                  <a:cubicBezTo>
                    <a:pt x="596925" y="499908"/>
                    <a:pt x="596165" y="499908"/>
                    <a:pt x="596165" y="499908"/>
                  </a:cubicBezTo>
                  <a:cubicBezTo>
                    <a:pt x="593887" y="499908"/>
                    <a:pt x="543760" y="492322"/>
                    <a:pt x="493633" y="473358"/>
                  </a:cubicBezTo>
                  <a:cubicBezTo>
                    <a:pt x="527051" y="430877"/>
                    <a:pt x="546798" y="379293"/>
                    <a:pt x="546798" y="323916"/>
                  </a:cubicBezTo>
                  <a:cubicBezTo>
                    <a:pt x="546798" y="182061"/>
                    <a:pt x="419961" y="66755"/>
                    <a:pt x="263505" y="66755"/>
                  </a:cubicBezTo>
                  <a:cubicBezTo>
                    <a:pt x="216416" y="66755"/>
                    <a:pt x="172365" y="77376"/>
                    <a:pt x="133630" y="95582"/>
                  </a:cubicBezTo>
                  <a:cubicBezTo>
                    <a:pt x="182238" y="36412"/>
                    <a:pt x="260467" y="0"/>
                    <a:pt x="3440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组合 10">
            <a:extLst>
              <a:ext uri="{FF2B5EF4-FFF2-40B4-BE49-F238E27FC236}">
                <a16:creationId xmlns:a16="http://schemas.microsoft.com/office/drawing/2014/main" id="{EA410DAC-ADB8-AF41-95EB-F060B14B67AE}"/>
              </a:ext>
            </a:extLst>
          </p:cNvPr>
          <p:cNvGrpSpPr/>
          <p:nvPr/>
        </p:nvGrpSpPr>
        <p:grpSpPr>
          <a:xfrm>
            <a:off x="3228367" y="2988695"/>
            <a:ext cx="257470" cy="241354"/>
            <a:chOff x="3700978" y="4925145"/>
            <a:chExt cx="595375" cy="595375"/>
          </a:xfrm>
        </p:grpSpPr>
        <p:sp>
          <p:nvSpPr>
            <p:cNvPr id="32" name="矩形: 圆角 43">
              <a:extLst>
                <a:ext uri="{FF2B5EF4-FFF2-40B4-BE49-F238E27FC236}">
                  <a16:creationId xmlns:a16="http://schemas.microsoft.com/office/drawing/2014/main" id="{DB98E194-E005-F042-9C9D-D37587B54326}"/>
                </a:ext>
              </a:extLst>
            </p:cNvPr>
            <p:cNvSpPr/>
            <p:nvPr/>
          </p:nvSpPr>
          <p:spPr>
            <a:xfrm rot="18863000">
              <a:off x="3700978" y="4925145"/>
              <a:ext cx="595375" cy="59537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形状 44">
              <a:extLst>
                <a:ext uri="{FF2B5EF4-FFF2-40B4-BE49-F238E27FC236}">
                  <a16:creationId xmlns:a16="http://schemas.microsoft.com/office/drawing/2014/main" id="{1E6DBFDD-8D72-ED4A-9151-23A58AA8019A}"/>
                </a:ext>
              </a:extLst>
            </p:cNvPr>
            <p:cNvSpPr/>
            <p:nvPr/>
          </p:nvSpPr>
          <p:spPr>
            <a:xfrm>
              <a:off x="3807671" y="5050658"/>
              <a:ext cx="381989" cy="344348"/>
            </a:xfrm>
            <a:custGeom>
              <a:avLst/>
              <a:gdLst>
                <a:gd name="T0" fmla="*/ 5553 w 8160"/>
                <a:gd name="T1" fmla="*/ 6233 h 7366"/>
                <a:gd name="T2" fmla="*/ 5553 w 8160"/>
                <a:gd name="T3" fmla="*/ 6775 h 7366"/>
                <a:gd name="T4" fmla="*/ 5421 w 8160"/>
                <a:gd name="T5" fmla="*/ 6981 h 7366"/>
                <a:gd name="T6" fmla="*/ 2777 w 8160"/>
                <a:gd name="T7" fmla="*/ 7366 h 7366"/>
                <a:gd name="T8" fmla="*/ 132 w 8160"/>
                <a:gd name="T9" fmla="*/ 6981 h 7366"/>
                <a:gd name="T10" fmla="*/ 0 w 8160"/>
                <a:gd name="T11" fmla="*/ 6775 h 7366"/>
                <a:gd name="T12" fmla="*/ 0 w 8160"/>
                <a:gd name="T13" fmla="*/ 6233 h 7366"/>
                <a:gd name="T14" fmla="*/ 1407 w 8160"/>
                <a:gd name="T15" fmla="*/ 4658 h 7366"/>
                <a:gd name="T16" fmla="*/ 1486 w 8160"/>
                <a:gd name="T17" fmla="*/ 4679 h 7366"/>
                <a:gd name="T18" fmla="*/ 2777 w 8160"/>
                <a:gd name="T19" fmla="*/ 5100 h 7366"/>
                <a:gd name="T20" fmla="*/ 4068 w 8160"/>
                <a:gd name="T21" fmla="*/ 4679 h 7366"/>
                <a:gd name="T22" fmla="*/ 4147 w 8160"/>
                <a:gd name="T23" fmla="*/ 4658 h 7366"/>
                <a:gd name="T24" fmla="*/ 5553 w 8160"/>
                <a:gd name="T25" fmla="*/ 6233 h 7366"/>
                <a:gd name="T26" fmla="*/ 1133 w 8160"/>
                <a:gd name="T27" fmla="*/ 2890 h 7366"/>
                <a:gd name="T28" fmla="*/ 2777 w 8160"/>
                <a:gd name="T29" fmla="*/ 1246 h 7366"/>
                <a:gd name="T30" fmla="*/ 4420 w 8160"/>
                <a:gd name="T31" fmla="*/ 2890 h 7366"/>
                <a:gd name="T32" fmla="*/ 2777 w 8160"/>
                <a:gd name="T33" fmla="*/ 4533 h 7366"/>
                <a:gd name="T34" fmla="*/ 1133 w 8160"/>
                <a:gd name="T35" fmla="*/ 2890 h 7366"/>
                <a:gd name="T36" fmla="*/ 1999 w 8160"/>
                <a:gd name="T37" fmla="*/ 3542 h 7366"/>
                <a:gd name="T38" fmla="*/ 2778 w 8160"/>
                <a:gd name="T39" fmla="*/ 3975 h 7366"/>
                <a:gd name="T40" fmla="*/ 3557 w 8160"/>
                <a:gd name="T41" fmla="*/ 3542 h 7366"/>
                <a:gd name="T42" fmla="*/ 1999 w 8160"/>
                <a:gd name="T43" fmla="*/ 3542 h 7366"/>
                <a:gd name="T44" fmla="*/ 7820 w 8160"/>
                <a:gd name="T45" fmla="*/ 0 h 7366"/>
                <a:gd name="T46" fmla="*/ 5100 w 8160"/>
                <a:gd name="T47" fmla="*/ 0 h 7366"/>
                <a:gd name="T48" fmla="*/ 4760 w 8160"/>
                <a:gd name="T49" fmla="*/ 340 h 7366"/>
                <a:gd name="T50" fmla="*/ 4760 w 8160"/>
                <a:gd name="T51" fmla="*/ 1930 h 7366"/>
                <a:gd name="T52" fmla="*/ 5097 w 8160"/>
                <a:gd name="T53" fmla="*/ 2266 h 7366"/>
                <a:gd name="T54" fmla="*/ 5100 w 8160"/>
                <a:gd name="T55" fmla="*/ 2266 h 7366"/>
                <a:gd name="T56" fmla="*/ 5100 w 8160"/>
                <a:gd name="T57" fmla="*/ 2720 h 7366"/>
                <a:gd name="T58" fmla="*/ 5281 w 8160"/>
                <a:gd name="T59" fmla="*/ 2810 h 7366"/>
                <a:gd name="T60" fmla="*/ 5976 w 8160"/>
                <a:gd name="T61" fmla="*/ 2289 h 7366"/>
                <a:gd name="T62" fmla="*/ 6044 w 8160"/>
                <a:gd name="T63" fmla="*/ 2266 h 7366"/>
                <a:gd name="T64" fmla="*/ 7820 w 8160"/>
                <a:gd name="T65" fmla="*/ 2266 h 7366"/>
                <a:gd name="T66" fmla="*/ 8160 w 8160"/>
                <a:gd name="T67" fmla="*/ 1926 h 7366"/>
                <a:gd name="T68" fmla="*/ 8160 w 8160"/>
                <a:gd name="T69" fmla="*/ 340 h 7366"/>
                <a:gd name="T70" fmla="*/ 7820 w 8160"/>
                <a:gd name="T71" fmla="*/ 0 h 7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60" h="7366">
                  <a:moveTo>
                    <a:pt x="5553" y="6233"/>
                  </a:moveTo>
                  <a:lnTo>
                    <a:pt x="5553" y="6775"/>
                  </a:lnTo>
                  <a:cubicBezTo>
                    <a:pt x="5553" y="6855"/>
                    <a:pt x="5494" y="6948"/>
                    <a:pt x="5421" y="6981"/>
                  </a:cubicBezTo>
                  <a:cubicBezTo>
                    <a:pt x="5137" y="7107"/>
                    <a:pt x="4361" y="7366"/>
                    <a:pt x="2777" y="7366"/>
                  </a:cubicBezTo>
                  <a:cubicBezTo>
                    <a:pt x="1192" y="7366"/>
                    <a:pt x="417" y="7107"/>
                    <a:pt x="132" y="6981"/>
                  </a:cubicBezTo>
                  <a:cubicBezTo>
                    <a:pt x="59" y="6948"/>
                    <a:pt x="0" y="6855"/>
                    <a:pt x="0" y="6775"/>
                  </a:cubicBezTo>
                  <a:lnTo>
                    <a:pt x="0" y="6233"/>
                  </a:lnTo>
                  <a:cubicBezTo>
                    <a:pt x="0" y="5421"/>
                    <a:pt x="618" y="4748"/>
                    <a:pt x="1407" y="4658"/>
                  </a:cubicBezTo>
                  <a:cubicBezTo>
                    <a:pt x="1431" y="4655"/>
                    <a:pt x="1466" y="4665"/>
                    <a:pt x="1486" y="4679"/>
                  </a:cubicBezTo>
                  <a:cubicBezTo>
                    <a:pt x="1849" y="4943"/>
                    <a:pt x="2294" y="5100"/>
                    <a:pt x="2777" y="5100"/>
                  </a:cubicBezTo>
                  <a:cubicBezTo>
                    <a:pt x="3259" y="5100"/>
                    <a:pt x="3704" y="4943"/>
                    <a:pt x="4068" y="4679"/>
                  </a:cubicBezTo>
                  <a:cubicBezTo>
                    <a:pt x="4087" y="4665"/>
                    <a:pt x="4123" y="4655"/>
                    <a:pt x="4147" y="4658"/>
                  </a:cubicBezTo>
                  <a:cubicBezTo>
                    <a:pt x="4935" y="4748"/>
                    <a:pt x="5553" y="5421"/>
                    <a:pt x="5553" y="6233"/>
                  </a:cubicBezTo>
                  <a:close/>
                  <a:moveTo>
                    <a:pt x="1133" y="2890"/>
                  </a:moveTo>
                  <a:cubicBezTo>
                    <a:pt x="1133" y="1982"/>
                    <a:pt x="1869" y="1246"/>
                    <a:pt x="2777" y="1246"/>
                  </a:cubicBezTo>
                  <a:cubicBezTo>
                    <a:pt x="3684" y="1246"/>
                    <a:pt x="4420" y="1982"/>
                    <a:pt x="4420" y="2890"/>
                  </a:cubicBezTo>
                  <a:cubicBezTo>
                    <a:pt x="4420" y="3797"/>
                    <a:pt x="3684" y="4533"/>
                    <a:pt x="2777" y="4533"/>
                  </a:cubicBezTo>
                  <a:cubicBezTo>
                    <a:pt x="1869" y="4533"/>
                    <a:pt x="1133" y="3797"/>
                    <a:pt x="1133" y="2890"/>
                  </a:cubicBezTo>
                  <a:close/>
                  <a:moveTo>
                    <a:pt x="1999" y="3542"/>
                  </a:moveTo>
                  <a:cubicBezTo>
                    <a:pt x="2074" y="3789"/>
                    <a:pt x="2394" y="3975"/>
                    <a:pt x="2778" y="3975"/>
                  </a:cubicBezTo>
                  <a:cubicBezTo>
                    <a:pt x="3162" y="3975"/>
                    <a:pt x="3482" y="3789"/>
                    <a:pt x="3557" y="3542"/>
                  </a:cubicBezTo>
                  <a:lnTo>
                    <a:pt x="1999" y="3542"/>
                  </a:lnTo>
                  <a:close/>
                  <a:moveTo>
                    <a:pt x="7820" y="0"/>
                  </a:moveTo>
                  <a:lnTo>
                    <a:pt x="5100" y="0"/>
                  </a:lnTo>
                  <a:cubicBezTo>
                    <a:pt x="4913" y="0"/>
                    <a:pt x="4760" y="153"/>
                    <a:pt x="4760" y="340"/>
                  </a:cubicBezTo>
                  <a:lnTo>
                    <a:pt x="4760" y="1930"/>
                  </a:lnTo>
                  <a:cubicBezTo>
                    <a:pt x="4760" y="2115"/>
                    <a:pt x="4911" y="2266"/>
                    <a:pt x="5097" y="2266"/>
                  </a:cubicBezTo>
                  <a:lnTo>
                    <a:pt x="5100" y="2266"/>
                  </a:lnTo>
                  <a:lnTo>
                    <a:pt x="5100" y="2720"/>
                  </a:lnTo>
                  <a:cubicBezTo>
                    <a:pt x="5100" y="2813"/>
                    <a:pt x="5207" y="2866"/>
                    <a:pt x="5281" y="2810"/>
                  </a:cubicBezTo>
                  <a:lnTo>
                    <a:pt x="5976" y="2289"/>
                  </a:lnTo>
                  <a:cubicBezTo>
                    <a:pt x="5993" y="2277"/>
                    <a:pt x="6024" y="2266"/>
                    <a:pt x="6044" y="2266"/>
                  </a:cubicBezTo>
                  <a:lnTo>
                    <a:pt x="7820" y="2266"/>
                  </a:lnTo>
                  <a:cubicBezTo>
                    <a:pt x="8007" y="2266"/>
                    <a:pt x="8160" y="2113"/>
                    <a:pt x="8160" y="1926"/>
                  </a:cubicBezTo>
                  <a:lnTo>
                    <a:pt x="8160" y="340"/>
                  </a:lnTo>
                  <a:cubicBezTo>
                    <a:pt x="8160" y="153"/>
                    <a:pt x="8007" y="0"/>
                    <a:pt x="78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p>
          </p:txBody>
        </p:sp>
      </p:grpSp>
      <p:grpSp>
        <p:nvGrpSpPr>
          <p:cNvPr id="12" name="组合 11">
            <a:extLst>
              <a:ext uri="{FF2B5EF4-FFF2-40B4-BE49-F238E27FC236}">
                <a16:creationId xmlns:a16="http://schemas.microsoft.com/office/drawing/2014/main" id="{6EE963FF-15D4-C044-BA8D-B958CE89AEE5}"/>
              </a:ext>
            </a:extLst>
          </p:cNvPr>
          <p:cNvGrpSpPr/>
          <p:nvPr/>
        </p:nvGrpSpPr>
        <p:grpSpPr>
          <a:xfrm>
            <a:off x="5037913" y="1706340"/>
            <a:ext cx="257470" cy="241354"/>
            <a:chOff x="7885381" y="1761812"/>
            <a:chExt cx="595375" cy="595375"/>
          </a:xfrm>
        </p:grpSpPr>
        <p:sp>
          <p:nvSpPr>
            <p:cNvPr id="28" name="矩形: 圆角 39">
              <a:extLst>
                <a:ext uri="{FF2B5EF4-FFF2-40B4-BE49-F238E27FC236}">
                  <a16:creationId xmlns:a16="http://schemas.microsoft.com/office/drawing/2014/main" id="{1F5826EB-1066-6A4A-A528-8B759E6263F3}"/>
                </a:ext>
              </a:extLst>
            </p:cNvPr>
            <p:cNvSpPr/>
            <p:nvPr/>
          </p:nvSpPr>
          <p:spPr>
            <a:xfrm rot="18863000">
              <a:off x="7885381" y="1761812"/>
              <a:ext cx="595375" cy="59537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形状 40">
              <a:extLst>
                <a:ext uri="{FF2B5EF4-FFF2-40B4-BE49-F238E27FC236}">
                  <a16:creationId xmlns:a16="http://schemas.microsoft.com/office/drawing/2014/main" id="{C86B61DF-220B-0748-A486-0F1B9225C38F}"/>
                </a:ext>
              </a:extLst>
            </p:cNvPr>
            <p:cNvSpPr/>
            <p:nvPr/>
          </p:nvSpPr>
          <p:spPr>
            <a:xfrm>
              <a:off x="7992074" y="1917381"/>
              <a:ext cx="381989" cy="284235"/>
            </a:xfrm>
            <a:custGeom>
              <a:avLst/>
              <a:gdLst>
                <a:gd name="connsiteX0" fmla="*/ 499217 w 606368"/>
                <a:gd name="connsiteY0" fmla="*/ 80374 h 451195"/>
                <a:gd name="connsiteX1" fmla="*/ 499217 w 606368"/>
                <a:gd name="connsiteY1" fmla="*/ 103086 h 451195"/>
                <a:gd name="connsiteX2" fmla="*/ 522059 w 606368"/>
                <a:gd name="connsiteY2" fmla="*/ 103086 h 451195"/>
                <a:gd name="connsiteX3" fmla="*/ 522059 w 606368"/>
                <a:gd name="connsiteY3" fmla="*/ 80374 h 451195"/>
                <a:gd name="connsiteX4" fmla="*/ 461519 w 606368"/>
                <a:gd name="connsiteY4" fmla="*/ 80374 h 451195"/>
                <a:gd name="connsiteX5" fmla="*/ 461519 w 606368"/>
                <a:gd name="connsiteY5" fmla="*/ 103086 h 451195"/>
                <a:gd name="connsiteX6" fmla="*/ 484268 w 606368"/>
                <a:gd name="connsiteY6" fmla="*/ 103086 h 451195"/>
                <a:gd name="connsiteX7" fmla="*/ 484268 w 606368"/>
                <a:gd name="connsiteY7" fmla="*/ 80374 h 451195"/>
                <a:gd name="connsiteX8" fmla="*/ 423728 w 606368"/>
                <a:gd name="connsiteY8" fmla="*/ 80374 h 451195"/>
                <a:gd name="connsiteX9" fmla="*/ 423728 w 606368"/>
                <a:gd name="connsiteY9" fmla="*/ 103086 h 451195"/>
                <a:gd name="connsiteX10" fmla="*/ 446477 w 606368"/>
                <a:gd name="connsiteY10" fmla="*/ 103086 h 451195"/>
                <a:gd name="connsiteX11" fmla="*/ 446477 w 606368"/>
                <a:gd name="connsiteY11" fmla="*/ 80374 h 451195"/>
                <a:gd name="connsiteX12" fmla="*/ 195355 w 606368"/>
                <a:gd name="connsiteY12" fmla="*/ 3561 h 451195"/>
                <a:gd name="connsiteX13" fmla="*/ 241299 w 606368"/>
                <a:gd name="connsiteY13" fmla="*/ 22608 h 451195"/>
                <a:gd name="connsiteX14" fmla="*/ 313810 w 606368"/>
                <a:gd name="connsiteY14" fmla="*/ 163616 h 451195"/>
                <a:gd name="connsiteX15" fmla="*/ 349090 w 606368"/>
                <a:gd name="connsiteY15" fmla="*/ 254006 h 451195"/>
                <a:gd name="connsiteX16" fmla="*/ 257268 w 606368"/>
                <a:gd name="connsiteY16" fmla="*/ 282931 h 451195"/>
                <a:gd name="connsiteX17" fmla="*/ 257268 w 606368"/>
                <a:gd name="connsiteY17" fmla="*/ 289235 h 451195"/>
                <a:gd name="connsiteX18" fmla="*/ 257268 w 606368"/>
                <a:gd name="connsiteY18" fmla="*/ 310002 h 451195"/>
                <a:gd name="connsiteX19" fmla="*/ 264510 w 606368"/>
                <a:gd name="connsiteY19" fmla="*/ 323351 h 451195"/>
                <a:gd name="connsiteX20" fmla="*/ 266181 w 606368"/>
                <a:gd name="connsiteY20" fmla="*/ 324371 h 451195"/>
                <a:gd name="connsiteX21" fmla="*/ 333771 w 606368"/>
                <a:gd name="connsiteY21" fmla="*/ 348104 h 451195"/>
                <a:gd name="connsiteX22" fmla="*/ 376479 w 606368"/>
                <a:gd name="connsiteY22" fmla="*/ 364143 h 451195"/>
                <a:gd name="connsiteX23" fmla="*/ 405539 w 606368"/>
                <a:gd name="connsiteY23" fmla="*/ 405305 h 451195"/>
                <a:gd name="connsiteX24" fmla="*/ 405539 w 606368"/>
                <a:gd name="connsiteY24" fmla="*/ 451010 h 451195"/>
                <a:gd name="connsiteX25" fmla="*/ 202770 w 606368"/>
                <a:gd name="connsiteY25" fmla="*/ 451195 h 451195"/>
                <a:gd name="connsiteX26" fmla="*/ 0 w 606368"/>
                <a:gd name="connsiteY26" fmla="*/ 451010 h 451195"/>
                <a:gd name="connsiteX27" fmla="*/ 0 w 606368"/>
                <a:gd name="connsiteY27" fmla="*/ 405305 h 451195"/>
                <a:gd name="connsiteX28" fmla="*/ 29060 w 606368"/>
                <a:gd name="connsiteY28" fmla="*/ 364143 h 451195"/>
                <a:gd name="connsiteX29" fmla="*/ 71768 w 606368"/>
                <a:gd name="connsiteY29" fmla="*/ 348104 h 451195"/>
                <a:gd name="connsiteX30" fmla="*/ 139358 w 606368"/>
                <a:gd name="connsiteY30" fmla="*/ 324371 h 451195"/>
                <a:gd name="connsiteX31" fmla="*/ 140843 w 606368"/>
                <a:gd name="connsiteY31" fmla="*/ 323444 h 451195"/>
                <a:gd name="connsiteX32" fmla="*/ 141029 w 606368"/>
                <a:gd name="connsiteY32" fmla="*/ 323351 h 451195"/>
                <a:gd name="connsiteX33" fmla="*/ 148271 w 606368"/>
                <a:gd name="connsiteY33" fmla="*/ 310002 h 451195"/>
                <a:gd name="connsiteX34" fmla="*/ 148271 w 606368"/>
                <a:gd name="connsiteY34" fmla="*/ 289235 h 451195"/>
                <a:gd name="connsiteX35" fmla="*/ 148271 w 606368"/>
                <a:gd name="connsiteY35" fmla="*/ 282931 h 451195"/>
                <a:gd name="connsiteX36" fmla="*/ 54963 w 606368"/>
                <a:gd name="connsiteY36" fmla="*/ 252801 h 451195"/>
                <a:gd name="connsiteX37" fmla="*/ 93586 w 606368"/>
                <a:gd name="connsiteY37" fmla="*/ 143777 h 451195"/>
                <a:gd name="connsiteX38" fmla="*/ 159690 w 606368"/>
                <a:gd name="connsiteY38" fmla="*/ 10371 h 451195"/>
                <a:gd name="connsiteX39" fmla="*/ 195355 w 606368"/>
                <a:gd name="connsiteY39" fmla="*/ 3561 h 451195"/>
                <a:gd name="connsiteX40" fmla="*/ 431249 w 606368"/>
                <a:gd name="connsiteY40" fmla="*/ 0 h 451195"/>
                <a:gd name="connsiteX41" fmla="*/ 514630 w 606368"/>
                <a:gd name="connsiteY41" fmla="*/ 0 h 451195"/>
                <a:gd name="connsiteX42" fmla="*/ 606368 w 606368"/>
                <a:gd name="connsiteY42" fmla="*/ 91683 h 451195"/>
                <a:gd name="connsiteX43" fmla="*/ 514445 w 606368"/>
                <a:gd name="connsiteY43" fmla="*/ 183459 h 451195"/>
                <a:gd name="connsiteX44" fmla="*/ 452234 w 606368"/>
                <a:gd name="connsiteY44" fmla="*/ 183459 h 451195"/>
                <a:gd name="connsiteX45" fmla="*/ 409986 w 606368"/>
                <a:gd name="connsiteY45" fmla="*/ 225546 h 451195"/>
                <a:gd name="connsiteX46" fmla="*/ 402187 w 606368"/>
                <a:gd name="connsiteY46" fmla="*/ 222394 h 451195"/>
                <a:gd name="connsiteX47" fmla="*/ 402187 w 606368"/>
                <a:gd name="connsiteY47" fmla="*/ 178639 h 451195"/>
                <a:gd name="connsiteX48" fmla="*/ 339419 w 606368"/>
                <a:gd name="connsiteY48" fmla="*/ 91683 h 451195"/>
                <a:gd name="connsiteX49" fmla="*/ 431249 w 606368"/>
                <a:gd name="connsiteY49" fmla="*/ 0 h 45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6368" h="451195">
                  <a:moveTo>
                    <a:pt x="499217" y="80374"/>
                  </a:moveTo>
                  <a:lnTo>
                    <a:pt x="499217" y="103086"/>
                  </a:lnTo>
                  <a:lnTo>
                    <a:pt x="522059" y="103086"/>
                  </a:lnTo>
                  <a:lnTo>
                    <a:pt x="522059" y="80374"/>
                  </a:lnTo>
                  <a:close/>
                  <a:moveTo>
                    <a:pt x="461519" y="80374"/>
                  </a:moveTo>
                  <a:lnTo>
                    <a:pt x="461519" y="103086"/>
                  </a:lnTo>
                  <a:lnTo>
                    <a:pt x="484268" y="103086"/>
                  </a:lnTo>
                  <a:lnTo>
                    <a:pt x="484268" y="80374"/>
                  </a:lnTo>
                  <a:close/>
                  <a:moveTo>
                    <a:pt x="423728" y="80374"/>
                  </a:moveTo>
                  <a:lnTo>
                    <a:pt x="423728" y="103086"/>
                  </a:lnTo>
                  <a:lnTo>
                    <a:pt x="446477" y="103086"/>
                  </a:lnTo>
                  <a:lnTo>
                    <a:pt x="446477" y="80374"/>
                  </a:lnTo>
                  <a:close/>
                  <a:moveTo>
                    <a:pt x="195355" y="3561"/>
                  </a:moveTo>
                  <a:cubicBezTo>
                    <a:pt x="225946" y="4096"/>
                    <a:pt x="241299" y="22608"/>
                    <a:pt x="241299" y="22608"/>
                  </a:cubicBezTo>
                  <a:cubicBezTo>
                    <a:pt x="304154" y="16768"/>
                    <a:pt x="321609" y="85371"/>
                    <a:pt x="313810" y="163616"/>
                  </a:cubicBezTo>
                  <a:cubicBezTo>
                    <a:pt x="306104" y="241862"/>
                    <a:pt x="349090" y="254006"/>
                    <a:pt x="349090" y="254006"/>
                  </a:cubicBezTo>
                  <a:cubicBezTo>
                    <a:pt x="319473" y="284136"/>
                    <a:pt x="257268" y="282931"/>
                    <a:pt x="257268" y="282931"/>
                  </a:cubicBezTo>
                  <a:lnTo>
                    <a:pt x="257268" y="289235"/>
                  </a:lnTo>
                  <a:lnTo>
                    <a:pt x="257268" y="310002"/>
                  </a:lnTo>
                  <a:cubicBezTo>
                    <a:pt x="257268" y="315471"/>
                    <a:pt x="259961" y="320478"/>
                    <a:pt x="264510" y="323351"/>
                  </a:cubicBezTo>
                  <a:lnTo>
                    <a:pt x="266181" y="324371"/>
                  </a:lnTo>
                  <a:cubicBezTo>
                    <a:pt x="287721" y="335682"/>
                    <a:pt x="333028" y="347548"/>
                    <a:pt x="333771" y="348104"/>
                  </a:cubicBezTo>
                  <a:cubicBezTo>
                    <a:pt x="334700" y="348568"/>
                    <a:pt x="348719" y="351164"/>
                    <a:pt x="376479" y="364143"/>
                  </a:cubicBezTo>
                  <a:cubicBezTo>
                    <a:pt x="404054" y="377122"/>
                    <a:pt x="405539" y="405305"/>
                    <a:pt x="405539" y="405305"/>
                  </a:cubicBezTo>
                  <a:lnTo>
                    <a:pt x="405539" y="451010"/>
                  </a:lnTo>
                  <a:lnTo>
                    <a:pt x="202770" y="451195"/>
                  </a:lnTo>
                  <a:lnTo>
                    <a:pt x="0" y="451010"/>
                  </a:lnTo>
                  <a:lnTo>
                    <a:pt x="0" y="405305"/>
                  </a:lnTo>
                  <a:cubicBezTo>
                    <a:pt x="0" y="405305"/>
                    <a:pt x="1485" y="377122"/>
                    <a:pt x="29060" y="364143"/>
                  </a:cubicBezTo>
                  <a:cubicBezTo>
                    <a:pt x="56727" y="351164"/>
                    <a:pt x="70839" y="348568"/>
                    <a:pt x="71768" y="348104"/>
                  </a:cubicBezTo>
                  <a:cubicBezTo>
                    <a:pt x="72696" y="347548"/>
                    <a:pt x="117818" y="335682"/>
                    <a:pt x="139358" y="324371"/>
                  </a:cubicBezTo>
                  <a:cubicBezTo>
                    <a:pt x="139915" y="324093"/>
                    <a:pt x="140379" y="323815"/>
                    <a:pt x="140843" y="323444"/>
                  </a:cubicBezTo>
                  <a:cubicBezTo>
                    <a:pt x="140843" y="323444"/>
                    <a:pt x="141029" y="323444"/>
                    <a:pt x="141029" y="323351"/>
                  </a:cubicBezTo>
                  <a:cubicBezTo>
                    <a:pt x="145578" y="320385"/>
                    <a:pt x="148271" y="315286"/>
                    <a:pt x="148271" y="310002"/>
                  </a:cubicBezTo>
                  <a:lnTo>
                    <a:pt x="148271" y="289235"/>
                  </a:lnTo>
                  <a:lnTo>
                    <a:pt x="148271" y="282931"/>
                  </a:lnTo>
                  <a:cubicBezTo>
                    <a:pt x="76224" y="283580"/>
                    <a:pt x="54963" y="252801"/>
                    <a:pt x="54963" y="252801"/>
                  </a:cubicBezTo>
                  <a:cubicBezTo>
                    <a:pt x="54963" y="252801"/>
                    <a:pt x="96093" y="252152"/>
                    <a:pt x="93586" y="143777"/>
                  </a:cubicBezTo>
                  <a:cubicBezTo>
                    <a:pt x="90986" y="35309"/>
                    <a:pt x="141029" y="17417"/>
                    <a:pt x="159690" y="10371"/>
                  </a:cubicBezTo>
                  <a:cubicBezTo>
                    <a:pt x="173269" y="5202"/>
                    <a:pt x="185158" y="3383"/>
                    <a:pt x="195355" y="3561"/>
                  </a:cubicBezTo>
                  <a:close/>
                  <a:moveTo>
                    <a:pt x="431249" y="0"/>
                  </a:moveTo>
                  <a:lnTo>
                    <a:pt x="514630" y="0"/>
                  </a:lnTo>
                  <a:cubicBezTo>
                    <a:pt x="565235" y="0"/>
                    <a:pt x="606368" y="41068"/>
                    <a:pt x="606368" y="91683"/>
                  </a:cubicBezTo>
                  <a:cubicBezTo>
                    <a:pt x="606368" y="142392"/>
                    <a:pt x="565235" y="183459"/>
                    <a:pt x="514445" y="183459"/>
                  </a:cubicBezTo>
                  <a:lnTo>
                    <a:pt x="452234" y="183459"/>
                  </a:lnTo>
                  <a:lnTo>
                    <a:pt x="409986" y="225546"/>
                  </a:lnTo>
                  <a:cubicBezTo>
                    <a:pt x="407108" y="228420"/>
                    <a:pt x="402187" y="226473"/>
                    <a:pt x="402187" y="222394"/>
                  </a:cubicBezTo>
                  <a:lnTo>
                    <a:pt x="402187" y="178639"/>
                  </a:lnTo>
                  <a:cubicBezTo>
                    <a:pt x="365789" y="166495"/>
                    <a:pt x="339419" y="132287"/>
                    <a:pt x="339419" y="91683"/>
                  </a:cubicBezTo>
                  <a:cubicBezTo>
                    <a:pt x="339419" y="41068"/>
                    <a:pt x="380552" y="0"/>
                    <a:pt x="431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p>
          </p:txBody>
        </p:sp>
      </p:grpSp>
      <p:grpSp>
        <p:nvGrpSpPr>
          <p:cNvPr id="13" name="组合 12">
            <a:extLst>
              <a:ext uri="{FF2B5EF4-FFF2-40B4-BE49-F238E27FC236}">
                <a16:creationId xmlns:a16="http://schemas.microsoft.com/office/drawing/2014/main" id="{1B8986D8-ABBF-2E41-8F40-0BC91EC1A593}"/>
              </a:ext>
            </a:extLst>
          </p:cNvPr>
          <p:cNvGrpSpPr/>
          <p:nvPr/>
        </p:nvGrpSpPr>
        <p:grpSpPr>
          <a:xfrm>
            <a:off x="5057549" y="2977987"/>
            <a:ext cx="257470" cy="241355"/>
            <a:chOff x="7930790" y="4898710"/>
            <a:chExt cx="595375" cy="595375"/>
          </a:xfrm>
        </p:grpSpPr>
        <p:sp>
          <p:nvSpPr>
            <p:cNvPr id="24" name="矩形: 圆角 35">
              <a:extLst>
                <a:ext uri="{FF2B5EF4-FFF2-40B4-BE49-F238E27FC236}">
                  <a16:creationId xmlns:a16="http://schemas.microsoft.com/office/drawing/2014/main" id="{8A6B9CF1-B82E-1140-9E91-0AE07AB051E8}"/>
                </a:ext>
              </a:extLst>
            </p:cNvPr>
            <p:cNvSpPr/>
            <p:nvPr/>
          </p:nvSpPr>
          <p:spPr>
            <a:xfrm rot="18863000">
              <a:off x="7930790" y="4898710"/>
              <a:ext cx="595375" cy="5953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36">
              <a:extLst>
                <a:ext uri="{FF2B5EF4-FFF2-40B4-BE49-F238E27FC236}">
                  <a16:creationId xmlns:a16="http://schemas.microsoft.com/office/drawing/2014/main" id="{24FC39EE-A44C-924E-9534-6C8A717FE54F}"/>
                </a:ext>
              </a:extLst>
            </p:cNvPr>
            <p:cNvSpPr/>
            <p:nvPr/>
          </p:nvSpPr>
          <p:spPr>
            <a:xfrm>
              <a:off x="8087499" y="5005403"/>
              <a:ext cx="281957" cy="381989"/>
            </a:xfrm>
            <a:custGeom>
              <a:avLst/>
              <a:gdLst>
                <a:gd name="connsiteX0" fmla="*/ 208129 w 405697"/>
                <a:gd name="connsiteY0" fmla="*/ 274814 h 549628"/>
                <a:gd name="connsiteX1" fmla="*/ 245406 w 405697"/>
                <a:gd name="connsiteY1" fmla="*/ 274814 h 549628"/>
                <a:gd name="connsiteX2" fmla="*/ 245406 w 405697"/>
                <a:gd name="connsiteY2" fmla="*/ 365107 h 549628"/>
                <a:gd name="connsiteX3" fmla="*/ 208129 w 405697"/>
                <a:gd name="connsiteY3" fmla="*/ 365107 h 549628"/>
                <a:gd name="connsiteX4" fmla="*/ 254518 w 405697"/>
                <a:gd name="connsiteY4" fmla="*/ 248927 h 549628"/>
                <a:gd name="connsiteX5" fmla="*/ 292002 w 405697"/>
                <a:gd name="connsiteY5" fmla="*/ 248927 h 549628"/>
                <a:gd name="connsiteX6" fmla="*/ 292002 w 405697"/>
                <a:gd name="connsiteY6" fmla="*/ 365107 h 549628"/>
                <a:gd name="connsiteX7" fmla="*/ 254518 w 405697"/>
                <a:gd name="connsiteY7" fmla="*/ 365107 h 549628"/>
                <a:gd name="connsiteX8" fmla="*/ 384988 w 405697"/>
                <a:gd name="connsiteY8" fmla="*/ 197361 h 549628"/>
                <a:gd name="connsiteX9" fmla="*/ 405697 w 405697"/>
                <a:gd name="connsiteY9" fmla="*/ 197361 h 549628"/>
                <a:gd name="connsiteX10" fmla="*/ 405697 w 405697"/>
                <a:gd name="connsiteY10" fmla="*/ 255347 h 549628"/>
                <a:gd name="connsiteX11" fmla="*/ 384988 w 405697"/>
                <a:gd name="connsiteY11" fmla="*/ 255347 h 549628"/>
                <a:gd name="connsiteX12" fmla="*/ 353924 w 405697"/>
                <a:gd name="connsiteY12" fmla="*/ 197361 h 549628"/>
                <a:gd name="connsiteX13" fmla="*/ 366898 w 405697"/>
                <a:gd name="connsiteY13" fmla="*/ 197361 h 549628"/>
                <a:gd name="connsiteX14" fmla="*/ 366898 w 405697"/>
                <a:gd name="connsiteY14" fmla="*/ 255347 h 549628"/>
                <a:gd name="connsiteX15" fmla="*/ 353924 w 405697"/>
                <a:gd name="connsiteY15" fmla="*/ 255347 h 549628"/>
                <a:gd name="connsiteX16" fmla="*/ 299665 w 405697"/>
                <a:gd name="connsiteY16" fmla="*/ 197361 h 549628"/>
                <a:gd name="connsiteX17" fmla="*/ 337149 w 405697"/>
                <a:gd name="connsiteY17" fmla="*/ 197361 h 549628"/>
                <a:gd name="connsiteX18" fmla="*/ 337149 w 405697"/>
                <a:gd name="connsiteY18" fmla="*/ 365107 h 549628"/>
                <a:gd name="connsiteX19" fmla="*/ 299665 w 405697"/>
                <a:gd name="connsiteY19" fmla="*/ 365107 h 549628"/>
                <a:gd name="connsiteX20" fmla="*/ 71081 w 405697"/>
                <a:gd name="connsiteY20" fmla="*/ 166504 h 549628"/>
                <a:gd name="connsiteX21" fmla="*/ 99513 w 405697"/>
                <a:gd name="connsiteY21" fmla="*/ 201333 h 549628"/>
                <a:gd name="connsiteX22" fmla="*/ 129237 w 405697"/>
                <a:gd name="connsiteY22" fmla="*/ 166504 h 549628"/>
                <a:gd name="connsiteX23" fmla="*/ 173178 w 405697"/>
                <a:gd name="connsiteY23" fmla="*/ 166504 h 549628"/>
                <a:gd name="connsiteX24" fmla="*/ 174373 w 405697"/>
                <a:gd name="connsiteY24" fmla="*/ 166504 h 549628"/>
                <a:gd name="connsiteX25" fmla="*/ 174373 w 405697"/>
                <a:gd name="connsiteY25" fmla="*/ 301126 h 549628"/>
                <a:gd name="connsiteX26" fmla="*/ 171886 w 405697"/>
                <a:gd name="connsiteY26" fmla="*/ 345811 h 549628"/>
                <a:gd name="connsiteX27" fmla="*/ 166716 w 405697"/>
                <a:gd name="connsiteY27" fmla="*/ 345811 h 549628"/>
                <a:gd name="connsiteX28" fmla="*/ 166716 w 405697"/>
                <a:gd name="connsiteY28" fmla="*/ 363871 h 549628"/>
                <a:gd name="connsiteX29" fmla="*/ 166716 w 405697"/>
                <a:gd name="connsiteY29" fmla="*/ 376771 h 549628"/>
                <a:gd name="connsiteX30" fmla="*/ 166716 w 405697"/>
                <a:gd name="connsiteY30" fmla="*/ 514799 h 549628"/>
                <a:gd name="connsiteX31" fmla="*/ 173178 w 405697"/>
                <a:gd name="connsiteY31" fmla="*/ 514799 h 549628"/>
                <a:gd name="connsiteX32" fmla="*/ 204195 w 405697"/>
                <a:gd name="connsiteY32" fmla="*/ 521248 h 549628"/>
                <a:gd name="connsiteX33" fmla="*/ 204195 w 405697"/>
                <a:gd name="connsiteY33" fmla="*/ 549628 h 549628"/>
                <a:gd name="connsiteX34" fmla="*/ 177055 w 405697"/>
                <a:gd name="connsiteY34" fmla="*/ 549628 h 549628"/>
                <a:gd name="connsiteX35" fmla="*/ 146038 w 405697"/>
                <a:gd name="connsiteY35" fmla="*/ 544468 h 549628"/>
                <a:gd name="connsiteX36" fmla="*/ 146038 w 405697"/>
                <a:gd name="connsiteY36" fmla="*/ 549628 h 549628"/>
                <a:gd name="connsiteX37" fmla="*/ 111144 w 405697"/>
                <a:gd name="connsiteY37" fmla="*/ 549628 h 549628"/>
                <a:gd name="connsiteX38" fmla="*/ 111144 w 405697"/>
                <a:gd name="connsiteY38" fmla="*/ 518668 h 549628"/>
                <a:gd name="connsiteX39" fmla="*/ 111144 w 405697"/>
                <a:gd name="connsiteY39" fmla="*/ 514799 h 549628"/>
                <a:gd name="connsiteX40" fmla="*/ 111144 w 405697"/>
                <a:gd name="connsiteY40" fmla="*/ 376771 h 549628"/>
                <a:gd name="connsiteX41" fmla="*/ 91759 w 405697"/>
                <a:gd name="connsiteY41" fmla="*/ 376771 h 549628"/>
                <a:gd name="connsiteX42" fmla="*/ 91759 w 405697"/>
                <a:gd name="connsiteY42" fmla="*/ 514799 h 549628"/>
                <a:gd name="connsiteX43" fmla="*/ 91759 w 405697"/>
                <a:gd name="connsiteY43" fmla="*/ 518668 h 549628"/>
                <a:gd name="connsiteX44" fmla="*/ 91759 w 405697"/>
                <a:gd name="connsiteY44" fmla="*/ 549628 h 549628"/>
                <a:gd name="connsiteX45" fmla="*/ 58157 w 405697"/>
                <a:gd name="connsiteY45" fmla="*/ 549628 h 549628"/>
                <a:gd name="connsiteX46" fmla="*/ 58157 w 405697"/>
                <a:gd name="connsiteY46" fmla="*/ 544468 h 549628"/>
                <a:gd name="connsiteX47" fmla="*/ 27140 w 405697"/>
                <a:gd name="connsiteY47" fmla="*/ 549628 h 549628"/>
                <a:gd name="connsiteX48" fmla="*/ 0 w 405697"/>
                <a:gd name="connsiteY48" fmla="*/ 549628 h 549628"/>
                <a:gd name="connsiteX49" fmla="*/ 0 w 405697"/>
                <a:gd name="connsiteY49" fmla="*/ 521248 h 549628"/>
                <a:gd name="connsiteX50" fmla="*/ 31017 w 405697"/>
                <a:gd name="connsiteY50" fmla="*/ 514799 h 549628"/>
                <a:gd name="connsiteX51" fmla="*/ 36186 w 405697"/>
                <a:gd name="connsiteY51" fmla="*/ 514799 h 549628"/>
                <a:gd name="connsiteX52" fmla="*/ 36186 w 405697"/>
                <a:gd name="connsiteY52" fmla="*/ 376771 h 549628"/>
                <a:gd name="connsiteX53" fmla="*/ 36186 w 405697"/>
                <a:gd name="connsiteY53" fmla="*/ 363871 h 549628"/>
                <a:gd name="connsiteX54" fmla="*/ 36186 w 405697"/>
                <a:gd name="connsiteY54" fmla="*/ 345811 h 549628"/>
                <a:gd name="connsiteX55" fmla="*/ 32309 w 405697"/>
                <a:gd name="connsiteY55" fmla="*/ 345811 h 549628"/>
                <a:gd name="connsiteX56" fmla="*/ 31017 w 405697"/>
                <a:gd name="connsiteY56" fmla="*/ 317432 h 549628"/>
                <a:gd name="connsiteX57" fmla="*/ 5169 w 405697"/>
                <a:gd name="connsiteY57" fmla="*/ 317432 h 549628"/>
                <a:gd name="connsiteX58" fmla="*/ 9047 w 405697"/>
                <a:gd name="connsiteY58" fmla="*/ 175534 h 549628"/>
                <a:gd name="connsiteX59" fmla="*/ 233809 w 405697"/>
                <a:gd name="connsiteY59" fmla="*/ 152258 h 549628"/>
                <a:gd name="connsiteX60" fmla="*/ 333421 w 405697"/>
                <a:gd name="connsiteY60" fmla="*/ 152258 h 549628"/>
                <a:gd name="connsiteX61" fmla="*/ 333421 w 405697"/>
                <a:gd name="connsiteY61" fmla="*/ 163812 h 549628"/>
                <a:gd name="connsiteX62" fmla="*/ 233809 w 405697"/>
                <a:gd name="connsiteY62" fmla="*/ 163812 h 549628"/>
                <a:gd name="connsiteX63" fmla="*/ 333421 w 405697"/>
                <a:gd name="connsiteY63" fmla="*/ 134197 h 549628"/>
                <a:gd name="connsiteX64" fmla="*/ 384988 w 405697"/>
                <a:gd name="connsiteY64" fmla="*/ 134197 h 549628"/>
                <a:gd name="connsiteX65" fmla="*/ 384988 w 405697"/>
                <a:gd name="connsiteY65" fmla="*/ 197361 h 549628"/>
                <a:gd name="connsiteX66" fmla="*/ 366898 w 405697"/>
                <a:gd name="connsiteY66" fmla="*/ 197361 h 549628"/>
                <a:gd name="connsiteX67" fmla="*/ 366898 w 405697"/>
                <a:gd name="connsiteY67" fmla="*/ 152258 h 549628"/>
                <a:gd name="connsiteX68" fmla="*/ 333421 w 405697"/>
                <a:gd name="connsiteY68" fmla="*/ 152258 h 549628"/>
                <a:gd name="connsiteX69" fmla="*/ 174373 w 405697"/>
                <a:gd name="connsiteY69" fmla="*/ 134197 h 549628"/>
                <a:gd name="connsiteX70" fmla="*/ 233809 w 405697"/>
                <a:gd name="connsiteY70" fmla="*/ 134197 h 549628"/>
                <a:gd name="connsiteX71" fmla="*/ 233809 w 405697"/>
                <a:gd name="connsiteY71" fmla="*/ 152258 h 549628"/>
                <a:gd name="connsiteX72" fmla="*/ 192463 w 405697"/>
                <a:gd name="connsiteY72" fmla="*/ 152258 h 549628"/>
                <a:gd name="connsiteX73" fmla="*/ 192463 w 405697"/>
                <a:gd name="connsiteY73" fmla="*/ 398660 h 549628"/>
                <a:gd name="connsiteX74" fmla="*/ 366898 w 405697"/>
                <a:gd name="connsiteY74" fmla="*/ 398660 h 549628"/>
                <a:gd name="connsiteX75" fmla="*/ 366898 w 405697"/>
                <a:gd name="connsiteY75" fmla="*/ 255347 h 549628"/>
                <a:gd name="connsiteX76" fmla="*/ 384988 w 405697"/>
                <a:gd name="connsiteY76" fmla="*/ 255347 h 549628"/>
                <a:gd name="connsiteX77" fmla="*/ 384988 w 405697"/>
                <a:gd name="connsiteY77" fmla="*/ 415431 h 549628"/>
                <a:gd name="connsiteX78" fmla="*/ 174373 w 405697"/>
                <a:gd name="connsiteY78" fmla="*/ 415431 h 549628"/>
                <a:gd name="connsiteX79" fmla="*/ 174373 w 405697"/>
                <a:gd name="connsiteY79" fmla="*/ 301126 h 549628"/>
                <a:gd name="connsiteX80" fmla="*/ 179640 w 405697"/>
                <a:gd name="connsiteY80" fmla="*/ 206493 h 549628"/>
                <a:gd name="connsiteX81" fmla="*/ 183517 w 405697"/>
                <a:gd name="connsiteY81" fmla="*/ 207783 h 549628"/>
                <a:gd name="connsiteX82" fmla="*/ 183517 w 405697"/>
                <a:gd name="connsiteY82" fmla="*/ 166504 h 549628"/>
                <a:gd name="connsiteX83" fmla="*/ 174373 w 405697"/>
                <a:gd name="connsiteY83" fmla="*/ 166504 h 549628"/>
                <a:gd name="connsiteX84" fmla="*/ 282968 w 405697"/>
                <a:gd name="connsiteY84" fmla="*/ 112250 h 549628"/>
                <a:gd name="connsiteX85" fmla="*/ 276500 w 405697"/>
                <a:gd name="connsiteY85" fmla="*/ 119984 h 549628"/>
                <a:gd name="connsiteX86" fmla="*/ 282968 w 405697"/>
                <a:gd name="connsiteY86" fmla="*/ 127718 h 549628"/>
                <a:gd name="connsiteX87" fmla="*/ 290730 w 405697"/>
                <a:gd name="connsiteY87" fmla="*/ 119984 h 549628"/>
                <a:gd name="connsiteX88" fmla="*/ 282968 w 405697"/>
                <a:gd name="connsiteY88" fmla="*/ 112250 h 549628"/>
                <a:gd name="connsiteX89" fmla="*/ 282968 w 405697"/>
                <a:gd name="connsiteY89" fmla="*/ 100648 h 549628"/>
                <a:gd name="connsiteX90" fmla="*/ 302373 w 405697"/>
                <a:gd name="connsiteY90" fmla="*/ 118695 h 549628"/>
                <a:gd name="connsiteX91" fmla="*/ 333421 w 405697"/>
                <a:gd name="connsiteY91" fmla="*/ 118695 h 549628"/>
                <a:gd name="connsiteX92" fmla="*/ 333421 w 405697"/>
                <a:gd name="connsiteY92" fmla="*/ 134197 h 549628"/>
                <a:gd name="connsiteX93" fmla="*/ 233809 w 405697"/>
                <a:gd name="connsiteY93" fmla="*/ 134197 h 549628"/>
                <a:gd name="connsiteX94" fmla="*/ 233809 w 405697"/>
                <a:gd name="connsiteY94" fmla="*/ 118695 h 549628"/>
                <a:gd name="connsiteX95" fmla="*/ 264857 w 405697"/>
                <a:gd name="connsiteY95" fmla="*/ 118695 h 549628"/>
                <a:gd name="connsiteX96" fmla="*/ 282968 w 405697"/>
                <a:gd name="connsiteY96" fmla="*/ 100648 h 549628"/>
                <a:gd name="connsiteX97" fmla="*/ 100855 w 405697"/>
                <a:gd name="connsiteY97" fmla="*/ 0 h 549628"/>
                <a:gd name="connsiteX98" fmla="*/ 178308 w 405697"/>
                <a:gd name="connsiteY98" fmla="*/ 77453 h 549628"/>
                <a:gd name="connsiteX99" fmla="*/ 100855 w 405697"/>
                <a:gd name="connsiteY99" fmla="*/ 154906 h 549628"/>
                <a:gd name="connsiteX100" fmla="*/ 23402 w 405697"/>
                <a:gd name="connsiteY100" fmla="*/ 77453 h 549628"/>
                <a:gd name="connsiteX101" fmla="*/ 100855 w 405697"/>
                <a:gd name="connsiteY101" fmla="*/ 0 h 54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05697" h="549628">
                  <a:moveTo>
                    <a:pt x="208129" y="274814"/>
                  </a:moveTo>
                  <a:lnTo>
                    <a:pt x="245406" y="274814"/>
                  </a:lnTo>
                  <a:lnTo>
                    <a:pt x="245406" y="365107"/>
                  </a:lnTo>
                  <a:lnTo>
                    <a:pt x="208129" y="365107"/>
                  </a:lnTo>
                  <a:close/>
                  <a:moveTo>
                    <a:pt x="254518" y="248927"/>
                  </a:moveTo>
                  <a:lnTo>
                    <a:pt x="292002" y="248927"/>
                  </a:lnTo>
                  <a:lnTo>
                    <a:pt x="292002" y="365107"/>
                  </a:lnTo>
                  <a:lnTo>
                    <a:pt x="254518" y="365107"/>
                  </a:lnTo>
                  <a:close/>
                  <a:moveTo>
                    <a:pt x="384988" y="197361"/>
                  </a:moveTo>
                  <a:lnTo>
                    <a:pt x="405697" y="197361"/>
                  </a:lnTo>
                  <a:lnTo>
                    <a:pt x="405697" y="255347"/>
                  </a:lnTo>
                  <a:lnTo>
                    <a:pt x="384988" y="255347"/>
                  </a:lnTo>
                  <a:close/>
                  <a:moveTo>
                    <a:pt x="353924" y="197361"/>
                  </a:moveTo>
                  <a:lnTo>
                    <a:pt x="366898" y="197361"/>
                  </a:lnTo>
                  <a:lnTo>
                    <a:pt x="366898" y="255347"/>
                  </a:lnTo>
                  <a:lnTo>
                    <a:pt x="353924" y="255347"/>
                  </a:lnTo>
                  <a:close/>
                  <a:moveTo>
                    <a:pt x="299665" y="197361"/>
                  </a:moveTo>
                  <a:lnTo>
                    <a:pt x="337149" y="197361"/>
                  </a:lnTo>
                  <a:lnTo>
                    <a:pt x="337149" y="365107"/>
                  </a:lnTo>
                  <a:lnTo>
                    <a:pt x="299665" y="365107"/>
                  </a:lnTo>
                  <a:close/>
                  <a:moveTo>
                    <a:pt x="71081" y="166504"/>
                  </a:moveTo>
                  <a:lnTo>
                    <a:pt x="99513" y="201333"/>
                  </a:lnTo>
                  <a:lnTo>
                    <a:pt x="129237" y="166504"/>
                  </a:lnTo>
                  <a:lnTo>
                    <a:pt x="173178" y="166504"/>
                  </a:lnTo>
                  <a:lnTo>
                    <a:pt x="174373" y="166504"/>
                  </a:lnTo>
                  <a:lnTo>
                    <a:pt x="174373" y="301126"/>
                  </a:lnTo>
                  <a:lnTo>
                    <a:pt x="171886" y="345811"/>
                  </a:lnTo>
                  <a:lnTo>
                    <a:pt x="166716" y="345811"/>
                  </a:lnTo>
                  <a:lnTo>
                    <a:pt x="166716" y="363871"/>
                  </a:lnTo>
                  <a:lnTo>
                    <a:pt x="166716" y="376771"/>
                  </a:lnTo>
                  <a:lnTo>
                    <a:pt x="166716" y="514799"/>
                  </a:lnTo>
                  <a:lnTo>
                    <a:pt x="173178" y="514799"/>
                  </a:lnTo>
                  <a:lnTo>
                    <a:pt x="204195" y="521248"/>
                  </a:lnTo>
                  <a:lnTo>
                    <a:pt x="204195" y="549628"/>
                  </a:lnTo>
                  <a:lnTo>
                    <a:pt x="177055" y="549628"/>
                  </a:lnTo>
                  <a:lnTo>
                    <a:pt x="146038" y="544468"/>
                  </a:lnTo>
                  <a:lnTo>
                    <a:pt x="146038" y="549628"/>
                  </a:lnTo>
                  <a:lnTo>
                    <a:pt x="111144" y="549628"/>
                  </a:lnTo>
                  <a:lnTo>
                    <a:pt x="111144" y="518668"/>
                  </a:lnTo>
                  <a:lnTo>
                    <a:pt x="111144" y="514799"/>
                  </a:lnTo>
                  <a:lnTo>
                    <a:pt x="111144" y="376771"/>
                  </a:lnTo>
                  <a:lnTo>
                    <a:pt x="91759" y="376771"/>
                  </a:lnTo>
                  <a:lnTo>
                    <a:pt x="91759" y="514799"/>
                  </a:lnTo>
                  <a:lnTo>
                    <a:pt x="91759" y="518668"/>
                  </a:lnTo>
                  <a:lnTo>
                    <a:pt x="91759" y="549628"/>
                  </a:lnTo>
                  <a:lnTo>
                    <a:pt x="58157" y="549628"/>
                  </a:lnTo>
                  <a:lnTo>
                    <a:pt x="58157" y="544468"/>
                  </a:lnTo>
                  <a:lnTo>
                    <a:pt x="27140" y="549628"/>
                  </a:lnTo>
                  <a:lnTo>
                    <a:pt x="0" y="549628"/>
                  </a:lnTo>
                  <a:lnTo>
                    <a:pt x="0" y="521248"/>
                  </a:lnTo>
                  <a:lnTo>
                    <a:pt x="31017" y="514799"/>
                  </a:lnTo>
                  <a:lnTo>
                    <a:pt x="36186" y="514799"/>
                  </a:lnTo>
                  <a:lnTo>
                    <a:pt x="36186" y="376771"/>
                  </a:lnTo>
                  <a:lnTo>
                    <a:pt x="36186" y="363871"/>
                  </a:lnTo>
                  <a:lnTo>
                    <a:pt x="36186" y="345811"/>
                  </a:lnTo>
                  <a:lnTo>
                    <a:pt x="32309" y="345811"/>
                  </a:lnTo>
                  <a:lnTo>
                    <a:pt x="31017" y="317432"/>
                  </a:lnTo>
                  <a:lnTo>
                    <a:pt x="5169" y="317432"/>
                  </a:lnTo>
                  <a:lnTo>
                    <a:pt x="9047" y="175534"/>
                  </a:lnTo>
                  <a:close/>
                  <a:moveTo>
                    <a:pt x="233809" y="152258"/>
                  </a:moveTo>
                  <a:lnTo>
                    <a:pt x="333421" y="152258"/>
                  </a:lnTo>
                  <a:lnTo>
                    <a:pt x="333421" y="163812"/>
                  </a:lnTo>
                  <a:lnTo>
                    <a:pt x="233809" y="163812"/>
                  </a:lnTo>
                  <a:close/>
                  <a:moveTo>
                    <a:pt x="333421" y="134197"/>
                  </a:moveTo>
                  <a:lnTo>
                    <a:pt x="384988" y="134197"/>
                  </a:lnTo>
                  <a:lnTo>
                    <a:pt x="384988" y="197361"/>
                  </a:lnTo>
                  <a:lnTo>
                    <a:pt x="366898" y="197361"/>
                  </a:lnTo>
                  <a:lnTo>
                    <a:pt x="366898" y="152258"/>
                  </a:lnTo>
                  <a:lnTo>
                    <a:pt x="333421" y="152258"/>
                  </a:lnTo>
                  <a:close/>
                  <a:moveTo>
                    <a:pt x="174373" y="134197"/>
                  </a:moveTo>
                  <a:lnTo>
                    <a:pt x="233809" y="134197"/>
                  </a:lnTo>
                  <a:lnTo>
                    <a:pt x="233809" y="152258"/>
                  </a:lnTo>
                  <a:lnTo>
                    <a:pt x="192463" y="152258"/>
                  </a:lnTo>
                  <a:lnTo>
                    <a:pt x="192463" y="398660"/>
                  </a:lnTo>
                  <a:lnTo>
                    <a:pt x="366898" y="398660"/>
                  </a:lnTo>
                  <a:lnTo>
                    <a:pt x="366898" y="255347"/>
                  </a:lnTo>
                  <a:lnTo>
                    <a:pt x="384988" y="255347"/>
                  </a:lnTo>
                  <a:lnTo>
                    <a:pt x="384988" y="415431"/>
                  </a:lnTo>
                  <a:lnTo>
                    <a:pt x="174373" y="415431"/>
                  </a:lnTo>
                  <a:lnTo>
                    <a:pt x="174373" y="301126"/>
                  </a:lnTo>
                  <a:lnTo>
                    <a:pt x="179640" y="206493"/>
                  </a:lnTo>
                  <a:lnTo>
                    <a:pt x="183517" y="207783"/>
                  </a:lnTo>
                  <a:lnTo>
                    <a:pt x="183517" y="166504"/>
                  </a:lnTo>
                  <a:lnTo>
                    <a:pt x="174373" y="166504"/>
                  </a:lnTo>
                  <a:close/>
                  <a:moveTo>
                    <a:pt x="282968" y="112250"/>
                  </a:moveTo>
                  <a:cubicBezTo>
                    <a:pt x="279087" y="112250"/>
                    <a:pt x="276500" y="114828"/>
                    <a:pt x="276500" y="119984"/>
                  </a:cubicBezTo>
                  <a:cubicBezTo>
                    <a:pt x="276500" y="123851"/>
                    <a:pt x="279087" y="127718"/>
                    <a:pt x="282968" y="127718"/>
                  </a:cubicBezTo>
                  <a:cubicBezTo>
                    <a:pt x="288143" y="127718"/>
                    <a:pt x="290730" y="123851"/>
                    <a:pt x="290730" y="119984"/>
                  </a:cubicBezTo>
                  <a:cubicBezTo>
                    <a:pt x="290730" y="114828"/>
                    <a:pt x="288143" y="112250"/>
                    <a:pt x="282968" y="112250"/>
                  </a:cubicBezTo>
                  <a:close/>
                  <a:moveTo>
                    <a:pt x="282968" y="100648"/>
                  </a:moveTo>
                  <a:cubicBezTo>
                    <a:pt x="293317" y="100648"/>
                    <a:pt x="302373" y="108382"/>
                    <a:pt x="302373" y="118695"/>
                  </a:cubicBezTo>
                  <a:lnTo>
                    <a:pt x="333421" y="118695"/>
                  </a:lnTo>
                  <a:lnTo>
                    <a:pt x="333421" y="134197"/>
                  </a:lnTo>
                  <a:lnTo>
                    <a:pt x="233809" y="134197"/>
                  </a:lnTo>
                  <a:lnTo>
                    <a:pt x="233809" y="118695"/>
                  </a:lnTo>
                  <a:lnTo>
                    <a:pt x="264857" y="118695"/>
                  </a:lnTo>
                  <a:cubicBezTo>
                    <a:pt x="264857" y="108382"/>
                    <a:pt x="272619" y="100648"/>
                    <a:pt x="282968" y="100648"/>
                  </a:cubicBezTo>
                  <a:close/>
                  <a:moveTo>
                    <a:pt x="100855" y="0"/>
                  </a:moveTo>
                  <a:cubicBezTo>
                    <a:pt x="143631" y="0"/>
                    <a:pt x="178308" y="34677"/>
                    <a:pt x="178308" y="77453"/>
                  </a:cubicBezTo>
                  <a:cubicBezTo>
                    <a:pt x="178308" y="120229"/>
                    <a:pt x="143631" y="154906"/>
                    <a:pt x="100855" y="154906"/>
                  </a:cubicBezTo>
                  <a:cubicBezTo>
                    <a:pt x="58079" y="154906"/>
                    <a:pt x="23402" y="120229"/>
                    <a:pt x="23402" y="77453"/>
                  </a:cubicBezTo>
                  <a:cubicBezTo>
                    <a:pt x="23402" y="34677"/>
                    <a:pt x="58079" y="0"/>
                    <a:pt x="1008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p>
          </p:txBody>
        </p:sp>
      </p:grpSp>
      <p:grpSp>
        <p:nvGrpSpPr>
          <p:cNvPr id="14" name="组合 13">
            <a:extLst>
              <a:ext uri="{FF2B5EF4-FFF2-40B4-BE49-F238E27FC236}">
                <a16:creationId xmlns:a16="http://schemas.microsoft.com/office/drawing/2014/main" id="{7F299580-C04F-C246-90AC-2EEF8D1989E7}"/>
              </a:ext>
            </a:extLst>
          </p:cNvPr>
          <p:cNvGrpSpPr/>
          <p:nvPr/>
        </p:nvGrpSpPr>
        <p:grpSpPr>
          <a:xfrm>
            <a:off x="3442260" y="1730288"/>
            <a:ext cx="1596302" cy="1442210"/>
            <a:chOff x="4195590" y="1820887"/>
            <a:chExt cx="3691300" cy="3557658"/>
          </a:xfrm>
        </p:grpSpPr>
        <p:sp>
          <p:nvSpPr>
            <p:cNvPr id="15" name="矩形: 圆角 26">
              <a:extLst>
                <a:ext uri="{FF2B5EF4-FFF2-40B4-BE49-F238E27FC236}">
                  <a16:creationId xmlns:a16="http://schemas.microsoft.com/office/drawing/2014/main" id="{DC377454-4ED5-1A4A-9D51-5AF303D0EC77}"/>
                </a:ext>
              </a:extLst>
            </p:cNvPr>
            <p:cNvSpPr/>
            <p:nvPr/>
          </p:nvSpPr>
          <p:spPr>
            <a:xfrm rot="18863000">
              <a:off x="4777724" y="2320274"/>
              <a:ext cx="2623853" cy="2623853"/>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27">
              <a:extLst>
                <a:ext uri="{FF2B5EF4-FFF2-40B4-BE49-F238E27FC236}">
                  <a16:creationId xmlns:a16="http://schemas.microsoft.com/office/drawing/2014/main" id="{9E9FB6F0-8003-4F46-B036-35ADD0804DA6}"/>
                </a:ext>
              </a:extLst>
            </p:cNvPr>
            <p:cNvSpPr/>
            <p:nvPr/>
          </p:nvSpPr>
          <p:spPr>
            <a:xfrm rot="18863000">
              <a:off x="5260352" y="2802902"/>
              <a:ext cx="1658597" cy="16585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28">
              <a:extLst>
                <a:ext uri="{FF2B5EF4-FFF2-40B4-BE49-F238E27FC236}">
                  <a16:creationId xmlns:a16="http://schemas.microsoft.com/office/drawing/2014/main" id="{527F1B4C-7B5E-DD4D-B4D6-57FB5F1CA892}"/>
                </a:ext>
              </a:extLst>
            </p:cNvPr>
            <p:cNvSpPr/>
            <p:nvPr/>
          </p:nvSpPr>
          <p:spPr>
            <a:xfrm rot="18863000">
              <a:off x="4677454" y="2220004"/>
              <a:ext cx="2824393" cy="2824393"/>
            </a:xfrm>
            <a:prstGeom prst="roundRect">
              <a:avLst/>
            </a:prstGeom>
            <a:noFill/>
            <a:ln w="12700">
              <a:solidFill>
                <a:schemeClr val="accent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29">
              <a:extLst>
                <a:ext uri="{FF2B5EF4-FFF2-40B4-BE49-F238E27FC236}">
                  <a16:creationId xmlns:a16="http://schemas.microsoft.com/office/drawing/2014/main" id="{18BC9C58-B541-B04C-A292-2D8E51C3C589}"/>
                </a:ext>
              </a:extLst>
            </p:cNvPr>
            <p:cNvSpPr/>
            <p:nvPr/>
          </p:nvSpPr>
          <p:spPr>
            <a:xfrm rot="18863000">
              <a:off x="4343305" y="1885855"/>
              <a:ext cx="3492690" cy="3492690"/>
            </a:xfrm>
            <a:prstGeom prst="roundRect">
              <a:avLst/>
            </a:prstGeom>
            <a:noFill/>
            <a:ln w="1270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30">
              <a:extLst>
                <a:ext uri="{FF2B5EF4-FFF2-40B4-BE49-F238E27FC236}">
                  <a16:creationId xmlns:a16="http://schemas.microsoft.com/office/drawing/2014/main" id="{F884E56B-8DDD-B147-B5DC-5371B91B09C0}"/>
                </a:ext>
              </a:extLst>
            </p:cNvPr>
            <p:cNvSpPr/>
            <p:nvPr/>
          </p:nvSpPr>
          <p:spPr>
            <a:xfrm>
              <a:off x="5739752" y="3283605"/>
              <a:ext cx="699796" cy="697190"/>
            </a:xfrm>
            <a:custGeom>
              <a:avLst/>
              <a:gdLst>
                <a:gd name="T0" fmla="*/ 6256 w 6533"/>
                <a:gd name="T1" fmla="*/ 0 h 6519"/>
                <a:gd name="T2" fmla="*/ 277 w 6533"/>
                <a:gd name="T3" fmla="*/ 0 h 6519"/>
                <a:gd name="T4" fmla="*/ 0 w 6533"/>
                <a:gd name="T5" fmla="*/ 278 h 6519"/>
                <a:gd name="T6" fmla="*/ 0 w 6533"/>
                <a:gd name="T7" fmla="*/ 5202 h 6519"/>
                <a:gd name="T8" fmla="*/ 277 w 6533"/>
                <a:gd name="T9" fmla="*/ 5479 h 6519"/>
                <a:gd name="T10" fmla="*/ 2983 w 6533"/>
                <a:gd name="T11" fmla="*/ 5479 h 6519"/>
                <a:gd name="T12" fmla="*/ 2983 w 6533"/>
                <a:gd name="T13" fmla="*/ 5964 h 6519"/>
                <a:gd name="T14" fmla="*/ 2413 w 6533"/>
                <a:gd name="T15" fmla="*/ 5964 h 6519"/>
                <a:gd name="T16" fmla="*/ 2136 w 6533"/>
                <a:gd name="T17" fmla="*/ 6242 h 6519"/>
                <a:gd name="T18" fmla="*/ 2413 w 6533"/>
                <a:gd name="T19" fmla="*/ 6519 h 6519"/>
                <a:gd name="T20" fmla="*/ 4105 w 6533"/>
                <a:gd name="T21" fmla="*/ 6519 h 6519"/>
                <a:gd name="T22" fmla="*/ 4369 w 6533"/>
                <a:gd name="T23" fmla="*/ 6242 h 6519"/>
                <a:gd name="T24" fmla="*/ 4092 w 6533"/>
                <a:gd name="T25" fmla="*/ 5964 h 6519"/>
                <a:gd name="T26" fmla="*/ 3537 w 6533"/>
                <a:gd name="T27" fmla="*/ 5964 h 6519"/>
                <a:gd name="T28" fmla="*/ 3537 w 6533"/>
                <a:gd name="T29" fmla="*/ 5479 h 6519"/>
                <a:gd name="T30" fmla="*/ 6243 w 6533"/>
                <a:gd name="T31" fmla="*/ 5479 h 6519"/>
                <a:gd name="T32" fmla="*/ 6533 w 6533"/>
                <a:gd name="T33" fmla="*/ 5202 h 6519"/>
                <a:gd name="T34" fmla="*/ 6533 w 6533"/>
                <a:gd name="T35" fmla="*/ 278 h 6519"/>
                <a:gd name="T36" fmla="*/ 6256 w 6533"/>
                <a:gd name="T37" fmla="*/ 0 h 6519"/>
                <a:gd name="T38" fmla="*/ 5979 w 6533"/>
                <a:gd name="T39" fmla="*/ 542 h 6519"/>
                <a:gd name="T40" fmla="*/ 5979 w 6533"/>
                <a:gd name="T41" fmla="*/ 2262 h 6519"/>
                <a:gd name="T42" fmla="*/ 5049 w 6533"/>
                <a:gd name="T43" fmla="*/ 2262 h 6519"/>
                <a:gd name="T44" fmla="*/ 4855 w 6533"/>
                <a:gd name="T45" fmla="*/ 2344 h 6519"/>
                <a:gd name="T46" fmla="*/ 4508 w 6533"/>
                <a:gd name="T47" fmla="*/ 2719 h 6519"/>
                <a:gd name="T48" fmla="*/ 4356 w 6533"/>
                <a:gd name="T49" fmla="*/ 2372 h 6519"/>
                <a:gd name="T50" fmla="*/ 4107 w 6533"/>
                <a:gd name="T51" fmla="*/ 2206 h 6519"/>
                <a:gd name="T52" fmla="*/ 3357 w 6533"/>
                <a:gd name="T53" fmla="*/ 2206 h 6519"/>
                <a:gd name="T54" fmla="*/ 3136 w 6533"/>
                <a:gd name="T55" fmla="*/ 2316 h 6519"/>
                <a:gd name="T56" fmla="*/ 2984 w 6533"/>
                <a:gd name="T57" fmla="*/ 2538 h 6519"/>
                <a:gd name="T58" fmla="*/ 2679 w 6533"/>
                <a:gd name="T59" fmla="*/ 1747 h 6519"/>
                <a:gd name="T60" fmla="*/ 2193 w 6533"/>
                <a:gd name="T61" fmla="*/ 1691 h 6519"/>
                <a:gd name="T62" fmla="*/ 1707 w 6533"/>
                <a:gd name="T63" fmla="*/ 2456 h 6519"/>
                <a:gd name="T64" fmla="*/ 541 w 6533"/>
                <a:gd name="T65" fmla="*/ 2456 h 6519"/>
                <a:gd name="T66" fmla="*/ 541 w 6533"/>
                <a:gd name="T67" fmla="*/ 542 h 6519"/>
                <a:gd name="T68" fmla="*/ 5979 w 6533"/>
                <a:gd name="T69" fmla="*/ 542 h 6519"/>
                <a:gd name="T70" fmla="*/ 541 w 6533"/>
                <a:gd name="T71" fmla="*/ 4939 h 6519"/>
                <a:gd name="T72" fmla="*/ 541 w 6533"/>
                <a:gd name="T73" fmla="*/ 3011 h 6519"/>
                <a:gd name="T74" fmla="*/ 1859 w 6533"/>
                <a:gd name="T75" fmla="*/ 3011 h 6519"/>
                <a:gd name="T76" fmla="*/ 2080 w 6533"/>
                <a:gd name="T77" fmla="*/ 2886 h 6519"/>
                <a:gd name="T78" fmla="*/ 2357 w 6533"/>
                <a:gd name="T79" fmla="*/ 2455 h 6519"/>
                <a:gd name="T80" fmla="*/ 2648 w 6533"/>
                <a:gd name="T81" fmla="*/ 3232 h 6519"/>
                <a:gd name="T82" fmla="*/ 2869 w 6533"/>
                <a:gd name="T83" fmla="*/ 3399 h 6519"/>
                <a:gd name="T84" fmla="*/ 3119 w 6533"/>
                <a:gd name="T85" fmla="*/ 3288 h 6519"/>
                <a:gd name="T86" fmla="*/ 3493 w 6533"/>
                <a:gd name="T87" fmla="*/ 2775 h 6519"/>
                <a:gd name="T88" fmla="*/ 3924 w 6533"/>
                <a:gd name="T89" fmla="*/ 2775 h 6519"/>
                <a:gd name="T90" fmla="*/ 4173 w 6533"/>
                <a:gd name="T91" fmla="*/ 3344 h 6519"/>
                <a:gd name="T92" fmla="*/ 4617 w 6533"/>
                <a:gd name="T93" fmla="*/ 3414 h 6519"/>
                <a:gd name="T94" fmla="*/ 5159 w 6533"/>
                <a:gd name="T95" fmla="*/ 2818 h 6519"/>
                <a:gd name="T96" fmla="*/ 5977 w 6533"/>
                <a:gd name="T97" fmla="*/ 2818 h 6519"/>
                <a:gd name="T98" fmla="*/ 5977 w 6533"/>
                <a:gd name="T99" fmla="*/ 4940 h 6519"/>
                <a:gd name="T100" fmla="*/ 541 w 6533"/>
                <a:gd name="T101" fmla="*/ 4940 h 6519"/>
                <a:gd name="T102" fmla="*/ 541 w 6533"/>
                <a:gd name="T103" fmla="*/ 4939 h 6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33" h="6519">
                  <a:moveTo>
                    <a:pt x="6256" y="0"/>
                  </a:moveTo>
                  <a:lnTo>
                    <a:pt x="277" y="0"/>
                  </a:lnTo>
                  <a:cubicBezTo>
                    <a:pt x="125" y="0"/>
                    <a:pt x="0" y="126"/>
                    <a:pt x="0" y="278"/>
                  </a:cubicBezTo>
                  <a:lnTo>
                    <a:pt x="0" y="5202"/>
                  </a:lnTo>
                  <a:cubicBezTo>
                    <a:pt x="0" y="5354"/>
                    <a:pt x="125" y="5479"/>
                    <a:pt x="277" y="5479"/>
                  </a:cubicBezTo>
                  <a:lnTo>
                    <a:pt x="2983" y="5479"/>
                  </a:lnTo>
                  <a:lnTo>
                    <a:pt x="2983" y="5964"/>
                  </a:lnTo>
                  <a:lnTo>
                    <a:pt x="2413" y="5964"/>
                  </a:lnTo>
                  <a:cubicBezTo>
                    <a:pt x="2261" y="5964"/>
                    <a:pt x="2136" y="6090"/>
                    <a:pt x="2136" y="6242"/>
                  </a:cubicBezTo>
                  <a:cubicBezTo>
                    <a:pt x="2136" y="6394"/>
                    <a:pt x="2261" y="6519"/>
                    <a:pt x="2413" y="6519"/>
                  </a:cubicBezTo>
                  <a:lnTo>
                    <a:pt x="4105" y="6519"/>
                  </a:lnTo>
                  <a:cubicBezTo>
                    <a:pt x="4244" y="6519"/>
                    <a:pt x="4369" y="6394"/>
                    <a:pt x="4369" y="6242"/>
                  </a:cubicBezTo>
                  <a:cubicBezTo>
                    <a:pt x="4369" y="6090"/>
                    <a:pt x="4244" y="5964"/>
                    <a:pt x="4092" y="5964"/>
                  </a:cubicBezTo>
                  <a:lnTo>
                    <a:pt x="3537" y="5964"/>
                  </a:lnTo>
                  <a:lnTo>
                    <a:pt x="3537" y="5479"/>
                  </a:lnTo>
                  <a:lnTo>
                    <a:pt x="6243" y="5479"/>
                  </a:lnTo>
                  <a:cubicBezTo>
                    <a:pt x="6395" y="5479"/>
                    <a:pt x="6520" y="5354"/>
                    <a:pt x="6533" y="5202"/>
                  </a:cubicBezTo>
                  <a:lnTo>
                    <a:pt x="6533" y="278"/>
                  </a:lnTo>
                  <a:cubicBezTo>
                    <a:pt x="6533" y="126"/>
                    <a:pt x="6408" y="0"/>
                    <a:pt x="6256" y="0"/>
                  </a:cubicBezTo>
                  <a:close/>
                  <a:moveTo>
                    <a:pt x="5979" y="542"/>
                  </a:moveTo>
                  <a:lnTo>
                    <a:pt x="5979" y="2262"/>
                  </a:lnTo>
                  <a:lnTo>
                    <a:pt x="5049" y="2262"/>
                  </a:lnTo>
                  <a:cubicBezTo>
                    <a:pt x="4980" y="2262"/>
                    <a:pt x="4911" y="2290"/>
                    <a:pt x="4855" y="2344"/>
                  </a:cubicBezTo>
                  <a:lnTo>
                    <a:pt x="4508" y="2719"/>
                  </a:lnTo>
                  <a:lnTo>
                    <a:pt x="4356" y="2372"/>
                  </a:lnTo>
                  <a:cubicBezTo>
                    <a:pt x="4315" y="2275"/>
                    <a:pt x="4217" y="2206"/>
                    <a:pt x="4107" y="2206"/>
                  </a:cubicBezTo>
                  <a:lnTo>
                    <a:pt x="3357" y="2206"/>
                  </a:lnTo>
                  <a:cubicBezTo>
                    <a:pt x="3275" y="2206"/>
                    <a:pt x="3191" y="2247"/>
                    <a:pt x="3136" y="2316"/>
                  </a:cubicBezTo>
                  <a:lnTo>
                    <a:pt x="2984" y="2538"/>
                  </a:lnTo>
                  <a:lnTo>
                    <a:pt x="2679" y="1747"/>
                  </a:lnTo>
                  <a:cubicBezTo>
                    <a:pt x="2655" y="1630"/>
                    <a:pt x="2389" y="1432"/>
                    <a:pt x="2193" y="1691"/>
                  </a:cubicBezTo>
                  <a:lnTo>
                    <a:pt x="1707" y="2456"/>
                  </a:lnTo>
                  <a:lnTo>
                    <a:pt x="541" y="2456"/>
                  </a:lnTo>
                  <a:lnTo>
                    <a:pt x="541" y="542"/>
                  </a:lnTo>
                  <a:lnTo>
                    <a:pt x="5979" y="542"/>
                  </a:lnTo>
                  <a:close/>
                  <a:moveTo>
                    <a:pt x="541" y="4939"/>
                  </a:moveTo>
                  <a:lnTo>
                    <a:pt x="541" y="3011"/>
                  </a:lnTo>
                  <a:lnTo>
                    <a:pt x="1859" y="3011"/>
                  </a:lnTo>
                  <a:cubicBezTo>
                    <a:pt x="1941" y="3011"/>
                    <a:pt x="2025" y="2970"/>
                    <a:pt x="2080" y="2886"/>
                  </a:cubicBezTo>
                  <a:lnTo>
                    <a:pt x="2357" y="2455"/>
                  </a:lnTo>
                  <a:lnTo>
                    <a:pt x="2648" y="3232"/>
                  </a:lnTo>
                  <a:cubicBezTo>
                    <a:pt x="2689" y="3315"/>
                    <a:pt x="2773" y="3384"/>
                    <a:pt x="2869" y="3399"/>
                  </a:cubicBezTo>
                  <a:cubicBezTo>
                    <a:pt x="2967" y="3412"/>
                    <a:pt x="3064" y="3371"/>
                    <a:pt x="3119" y="3288"/>
                  </a:cubicBezTo>
                  <a:lnTo>
                    <a:pt x="3493" y="2775"/>
                  </a:lnTo>
                  <a:lnTo>
                    <a:pt x="3924" y="2775"/>
                  </a:lnTo>
                  <a:lnTo>
                    <a:pt x="4173" y="3344"/>
                  </a:lnTo>
                  <a:cubicBezTo>
                    <a:pt x="4308" y="3615"/>
                    <a:pt x="4548" y="3495"/>
                    <a:pt x="4617" y="3414"/>
                  </a:cubicBezTo>
                  <a:lnTo>
                    <a:pt x="5159" y="2818"/>
                  </a:lnTo>
                  <a:lnTo>
                    <a:pt x="5977" y="2818"/>
                  </a:lnTo>
                  <a:lnTo>
                    <a:pt x="5977" y="4940"/>
                  </a:lnTo>
                  <a:lnTo>
                    <a:pt x="541" y="4940"/>
                  </a:lnTo>
                  <a:lnTo>
                    <a:pt x="541" y="4939"/>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p>
          </p:txBody>
        </p:sp>
        <p:cxnSp>
          <p:nvCxnSpPr>
            <p:cNvPr id="20" name="直接箭头连接符 31">
              <a:extLst>
                <a:ext uri="{FF2B5EF4-FFF2-40B4-BE49-F238E27FC236}">
                  <a16:creationId xmlns:a16="http://schemas.microsoft.com/office/drawing/2014/main" id="{69BE6CED-AE5A-F24A-AFB5-14BABD5C8615}"/>
                </a:ext>
              </a:extLst>
            </p:cNvPr>
            <p:cNvCxnSpPr>
              <a:cxnSpLocks/>
            </p:cNvCxnSpPr>
            <p:nvPr/>
          </p:nvCxnSpPr>
          <p:spPr>
            <a:xfrm flipV="1">
              <a:off x="4334256" y="1820887"/>
              <a:ext cx="1085088" cy="111128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32">
              <a:extLst>
                <a:ext uri="{FF2B5EF4-FFF2-40B4-BE49-F238E27FC236}">
                  <a16:creationId xmlns:a16="http://schemas.microsoft.com/office/drawing/2014/main" id="{151DB46B-451B-F34E-9526-6098CEDD1497}"/>
                </a:ext>
              </a:extLst>
            </p:cNvPr>
            <p:cNvCxnSpPr>
              <a:cxnSpLocks/>
            </p:cNvCxnSpPr>
            <p:nvPr/>
          </p:nvCxnSpPr>
          <p:spPr>
            <a:xfrm>
              <a:off x="6733032" y="1820887"/>
              <a:ext cx="1074476" cy="104423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33">
              <a:extLst>
                <a:ext uri="{FF2B5EF4-FFF2-40B4-BE49-F238E27FC236}">
                  <a16:creationId xmlns:a16="http://schemas.microsoft.com/office/drawing/2014/main" id="{5242BB09-7D96-784D-BA48-5A8B345327FA}"/>
                </a:ext>
              </a:extLst>
            </p:cNvPr>
            <p:cNvCxnSpPr>
              <a:cxnSpLocks/>
            </p:cNvCxnSpPr>
            <p:nvPr/>
          </p:nvCxnSpPr>
          <p:spPr>
            <a:xfrm flipH="1">
              <a:off x="6852287" y="4291033"/>
              <a:ext cx="1034603" cy="105617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34">
              <a:extLst>
                <a:ext uri="{FF2B5EF4-FFF2-40B4-BE49-F238E27FC236}">
                  <a16:creationId xmlns:a16="http://schemas.microsoft.com/office/drawing/2014/main" id="{268A58CA-0496-C445-8BB7-CCA577B12CEA}"/>
                </a:ext>
              </a:extLst>
            </p:cNvPr>
            <p:cNvCxnSpPr>
              <a:cxnSpLocks/>
            </p:cNvCxnSpPr>
            <p:nvPr/>
          </p:nvCxnSpPr>
          <p:spPr>
            <a:xfrm flipH="1" flipV="1">
              <a:off x="4195590" y="4227576"/>
              <a:ext cx="1046970" cy="101775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文本框 40">
            <a:extLst>
              <a:ext uri="{FF2B5EF4-FFF2-40B4-BE49-F238E27FC236}">
                <a16:creationId xmlns:a16="http://schemas.microsoft.com/office/drawing/2014/main" id="{19C7AAD7-36E2-1B44-BA5D-19867F5E2E41}"/>
              </a:ext>
            </a:extLst>
          </p:cNvPr>
          <p:cNvSpPr txBox="1"/>
          <p:nvPr/>
        </p:nvSpPr>
        <p:spPr>
          <a:xfrm>
            <a:off x="1868262" y="1144973"/>
            <a:ext cx="1202370" cy="369332"/>
          </a:xfrm>
          <a:prstGeom prst="rect">
            <a:avLst/>
          </a:prstGeom>
          <a:noFill/>
        </p:spPr>
        <p:txBody>
          <a:bodyPr wrap="square" rtlCol="0">
            <a:spAutoFit/>
          </a:bodyPr>
          <a:lstStyle/>
          <a:p>
            <a:r>
              <a:rPr kumimoji="1" lang="zh-CN" altLang="en-US" b="1" dirty="0">
                <a:latin typeface="Songti SC" panose="02010600040101010101" pitchFamily="2" charset="-122"/>
                <a:ea typeface="Songti SC" panose="02010600040101010101" pitchFamily="2" charset="-122"/>
              </a:rPr>
              <a:t>项目经历</a:t>
            </a:r>
          </a:p>
        </p:txBody>
      </p:sp>
      <p:sp>
        <p:nvSpPr>
          <p:cNvPr id="42" name="文本框 41">
            <a:extLst>
              <a:ext uri="{FF2B5EF4-FFF2-40B4-BE49-F238E27FC236}">
                <a16:creationId xmlns:a16="http://schemas.microsoft.com/office/drawing/2014/main" id="{0E21411F-08CF-D143-A922-805B908787E9}"/>
              </a:ext>
            </a:extLst>
          </p:cNvPr>
          <p:cNvSpPr txBox="1"/>
          <p:nvPr/>
        </p:nvSpPr>
        <p:spPr>
          <a:xfrm>
            <a:off x="86220" y="1753587"/>
            <a:ext cx="3041217" cy="541110"/>
          </a:xfrm>
          <a:prstGeom prst="rect">
            <a:avLst/>
          </a:prstGeom>
          <a:noFill/>
        </p:spPr>
        <p:txBody>
          <a:bodyPr wrap="none" rtlCol="0">
            <a:spAutoFit/>
          </a:bodyPr>
          <a:lstStyle/>
          <a:p>
            <a:pPr>
              <a:lnSpc>
                <a:spcPct val="125000"/>
              </a:lnSpc>
            </a:pPr>
            <a:r>
              <a:rPr kumimoji="1" lang="en-US" altLang="zh-CN" sz="1200" dirty="0">
                <a:latin typeface="Songti SC" panose="02010600040101010101" pitchFamily="2" charset="-122"/>
                <a:ea typeface="Songti SC" panose="02010600040101010101" pitchFamily="2" charset="-122"/>
              </a:rPr>
              <a:t>-</a:t>
            </a:r>
            <a:r>
              <a:rPr kumimoji="1" lang="zh-CN" altLang="en-US" sz="1200" dirty="0">
                <a:latin typeface="Songti SC" panose="02010600040101010101" pitchFamily="2" charset="-122"/>
                <a:ea typeface="Songti SC" panose="02010600040101010101" pitchFamily="2" charset="-122"/>
              </a:rPr>
              <a:t> 参与了整个项目的开发，熟悉从需求分析</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zh-CN" altLang="en-US" sz="1200" dirty="0">
                <a:latin typeface="Songti SC" panose="02010600040101010101" pitchFamily="2" charset="-122"/>
                <a:ea typeface="Songti SC" panose="02010600040101010101" pitchFamily="2" charset="-122"/>
              </a:rPr>
              <a:t>到代码实现、测试、部署的完整流程。</a:t>
            </a:r>
          </a:p>
        </p:txBody>
      </p:sp>
      <p:sp>
        <p:nvSpPr>
          <p:cNvPr id="43" name="文本框 42">
            <a:extLst>
              <a:ext uri="{FF2B5EF4-FFF2-40B4-BE49-F238E27FC236}">
                <a16:creationId xmlns:a16="http://schemas.microsoft.com/office/drawing/2014/main" id="{0DB3EC07-C124-3943-BA58-31140253F600}"/>
              </a:ext>
            </a:extLst>
          </p:cNvPr>
          <p:cNvSpPr txBox="1"/>
          <p:nvPr/>
        </p:nvSpPr>
        <p:spPr>
          <a:xfrm>
            <a:off x="411113" y="1506346"/>
            <a:ext cx="2614378" cy="276999"/>
          </a:xfrm>
          <a:prstGeom prst="rect">
            <a:avLst/>
          </a:prstGeom>
          <a:noFill/>
        </p:spPr>
        <p:txBody>
          <a:bodyPr wrap="square" rtlCol="0">
            <a:spAutoFit/>
          </a:bodyPr>
          <a:lstStyle/>
          <a:p>
            <a:r>
              <a:rPr kumimoji="1" lang="en-US" altLang="zh-CN" sz="1200" dirty="0">
                <a:solidFill>
                  <a:schemeClr val="tx2"/>
                </a:solidFill>
                <a:latin typeface="Songti SC" panose="02010600040101010101" pitchFamily="2" charset="-122"/>
                <a:ea typeface="Songti SC" panose="02010600040101010101" pitchFamily="2" charset="-122"/>
              </a:rPr>
              <a:t>——</a:t>
            </a:r>
            <a:r>
              <a:rPr kumimoji="1" lang="zh-CN" altLang="en-US" sz="1200" dirty="0">
                <a:solidFill>
                  <a:schemeClr val="tx2"/>
                </a:solidFill>
                <a:latin typeface="Songti SC" panose="02010600040101010101" pitchFamily="2" charset="-122"/>
                <a:ea typeface="Songti SC" panose="02010600040101010101" pitchFamily="2" charset="-122"/>
              </a:rPr>
              <a:t>中电 </a:t>
            </a:r>
            <a:r>
              <a:rPr kumimoji="1" lang="en-US" altLang="zh-CN" sz="1200" dirty="0">
                <a:solidFill>
                  <a:schemeClr val="tx2"/>
                </a:solidFill>
                <a:latin typeface="Songti SC" panose="02010600040101010101" pitchFamily="2" charset="-122"/>
                <a:ea typeface="Songti SC" panose="02010600040101010101" pitchFamily="2" charset="-122"/>
              </a:rPr>
              <a:t>20 </a:t>
            </a:r>
            <a:r>
              <a:rPr kumimoji="1" lang="zh-CN" altLang="en-US" sz="1200" dirty="0">
                <a:solidFill>
                  <a:schemeClr val="tx2"/>
                </a:solidFill>
                <a:latin typeface="Songti SC" panose="02010600040101010101" pitchFamily="2" charset="-122"/>
                <a:ea typeface="Songti SC" panose="02010600040101010101" pitchFamily="2" charset="-122"/>
              </a:rPr>
              <a:t>所数据链算法管理平台</a:t>
            </a:r>
          </a:p>
        </p:txBody>
      </p:sp>
      <p:sp>
        <p:nvSpPr>
          <p:cNvPr id="44" name="文本框 43">
            <a:extLst>
              <a:ext uri="{FF2B5EF4-FFF2-40B4-BE49-F238E27FC236}">
                <a16:creationId xmlns:a16="http://schemas.microsoft.com/office/drawing/2014/main" id="{BB7A7C01-D529-B94A-8E96-6F10A9F109D2}"/>
              </a:ext>
            </a:extLst>
          </p:cNvPr>
          <p:cNvSpPr txBox="1"/>
          <p:nvPr/>
        </p:nvSpPr>
        <p:spPr>
          <a:xfrm>
            <a:off x="5316586" y="1144973"/>
            <a:ext cx="1415653" cy="369332"/>
          </a:xfrm>
          <a:prstGeom prst="rect">
            <a:avLst/>
          </a:prstGeom>
          <a:noFill/>
        </p:spPr>
        <p:txBody>
          <a:bodyPr wrap="square" rtlCol="0">
            <a:spAutoFit/>
          </a:bodyPr>
          <a:lstStyle/>
          <a:p>
            <a:r>
              <a:rPr kumimoji="1" lang="zh-CN" altLang="en-US" b="1" dirty="0">
                <a:latin typeface="Songti SC" panose="02010600040101010101" pitchFamily="2" charset="-122"/>
                <a:ea typeface="Songti SC" panose="02010600040101010101" pitchFamily="2" charset="-122"/>
              </a:rPr>
              <a:t>自学能力</a:t>
            </a:r>
          </a:p>
        </p:txBody>
      </p:sp>
      <p:sp>
        <p:nvSpPr>
          <p:cNvPr id="45" name="文本框 44">
            <a:extLst>
              <a:ext uri="{FF2B5EF4-FFF2-40B4-BE49-F238E27FC236}">
                <a16:creationId xmlns:a16="http://schemas.microsoft.com/office/drawing/2014/main" id="{98B2DB25-9AF6-8543-897F-6C8443BC8130}"/>
              </a:ext>
            </a:extLst>
          </p:cNvPr>
          <p:cNvSpPr txBox="1"/>
          <p:nvPr/>
        </p:nvSpPr>
        <p:spPr>
          <a:xfrm>
            <a:off x="5379739" y="1632250"/>
            <a:ext cx="3656770" cy="461665"/>
          </a:xfrm>
          <a:prstGeom prst="rect">
            <a:avLst/>
          </a:prstGeom>
          <a:noFill/>
        </p:spPr>
        <p:txBody>
          <a:bodyPr wrap="none" rtlCol="0">
            <a:spAutoFit/>
          </a:bodyPr>
          <a:lstStyle/>
          <a:p>
            <a:r>
              <a:rPr lang="en-US" altLang="zh-CN" sz="1200" dirty="0">
                <a:latin typeface="Songti SC" panose="02010600040101010101" pitchFamily="2" charset="-122"/>
                <a:ea typeface="Songti SC" panose="02010600040101010101" pitchFamily="2" charset="-122"/>
              </a:rPr>
              <a:t>-</a:t>
            </a:r>
            <a:r>
              <a:rPr lang="zh-CN" altLang="en-US" sz="1200" dirty="0">
                <a:latin typeface="Songti SC" panose="02010600040101010101" pitchFamily="2" charset="-122"/>
                <a:ea typeface="Songti SC" panose="02010600040101010101" pitchFamily="2" charset="-122"/>
              </a:rPr>
              <a:t> 能够快速掌握新技术，积极学习行业内的新趋势并</a:t>
            </a:r>
            <a:endParaRPr lang="en-US" altLang="zh-CN" sz="1200" dirty="0">
              <a:latin typeface="Songti SC" panose="02010600040101010101" pitchFamily="2" charset="-122"/>
              <a:ea typeface="Songti SC" panose="02010600040101010101" pitchFamily="2" charset="-122"/>
            </a:endParaRPr>
          </a:p>
          <a:p>
            <a:r>
              <a:rPr lang="zh-CN" altLang="en-US" sz="1200" dirty="0">
                <a:latin typeface="Songti SC" panose="02010600040101010101" pitchFamily="2" charset="-122"/>
                <a:ea typeface="Songti SC" panose="02010600040101010101" pitchFamily="2" charset="-122"/>
              </a:rPr>
              <a:t>应用到实际工作中。</a:t>
            </a:r>
            <a:endParaRPr kumimoji="1" lang="zh-CN" altLang="en-US" sz="1200" dirty="0">
              <a:latin typeface="Songti SC" panose="02010600040101010101" pitchFamily="2" charset="-122"/>
              <a:ea typeface="Songti SC" panose="02010600040101010101" pitchFamily="2" charset="-122"/>
            </a:endParaRPr>
          </a:p>
        </p:txBody>
      </p:sp>
      <p:sp>
        <p:nvSpPr>
          <p:cNvPr id="46" name="文本框 45">
            <a:extLst>
              <a:ext uri="{FF2B5EF4-FFF2-40B4-BE49-F238E27FC236}">
                <a16:creationId xmlns:a16="http://schemas.microsoft.com/office/drawing/2014/main" id="{BD131567-EE20-E14A-A7A4-5F2120F3E17D}"/>
              </a:ext>
            </a:extLst>
          </p:cNvPr>
          <p:cNvSpPr txBox="1"/>
          <p:nvPr/>
        </p:nvSpPr>
        <p:spPr>
          <a:xfrm>
            <a:off x="5382295" y="2115753"/>
            <a:ext cx="3502882" cy="541110"/>
          </a:xfrm>
          <a:prstGeom prst="rect">
            <a:avLst/>
          </a:prstGeom>
          <a:noFill/>
        </p:spPr>
        <p:txBody>
          <a:bodyPr wrap="none" rtlCol="0">
            <a:spAutoFit/>
          </a:bodyPr>
          <a:lstStyle/>
          <a:p>
            <a:pPr>
              <a:lnSpc>
                <a:spcPct val="125000"/>
              </a:lnSpc>
            </a:pPr>
            <a:r>
              <a:rPr lang="en-US" altLang="zh-CN" sz="1200" dirty="0">
                <a:latin typeface="Songti SC" panose="02010600040101010101" pitchFamily="2" charset="-122"/>
                <a:ea typeface="Songti SC" panose="02010600040101010101" pitchFamily="2" charset="-122"/>
              </a:rPr>
              <a:t>-</a:t>
            </a:r>
            <a:r>
              <a:rPr lang="zh-CN" altLang="en-US" sz="1200" dirty="0">
                <a:latin typeface="Songti SC" panose="02010600040101010101" pitchFamily="2" charset="-122"/>
                <a:ea typeface="Songti SC" panose="02010600040101010101" pitchFamily="2" charset="-122"/>
              </a:rPr>
              <a:t> 能够通过自学完成技术栈的扩展，做到需要什么</a:t>
            </a:r>
            <a:endParaRPr lang="en-US" altLang="zh-CN" sz="1200" dirty="0">
              <a:latin typeface="Songti SC" panose="02010600040101010101" pitchFamily="2" charset="-122"/>
              <a:ea typeface="Songti SC" panose="02010600040101010101" pitchFamily="2" charset="-122"/>
            </a:endParaRPr>
          </a:p>
          <a:p>
            <a:pPr>
              <a:lnSpc>
                <a:spcPct val="125000"/>
              </a:lnSpc>
            </a:pPr>
            <a:r>
              <a:rPr lang="zh-CN" altLang="en-US" sz="1200" dirty="0">
                <a:latin typeface="Songti SC" panose="02010600040101010101" pitchFamily="2" charset="-122"/>
                <a:ea typeface="Songti SC" panose="02010600040101010101" pitchFamily="2" charset="-122"/>
              </a:rPr>
              <a:t>技术就能快速掌握并实际应用。</a:t>
            </a:r>
            <a:endParaRPr lang="en-US" altLang="zh-CN" sz="1200" dirty="0">
              <a:latin typeface="Songti SC" panose="02010600040101010101" pitchFamily="2" charset="-122"/>
              <a:ea typeface="Songti SC" panose="02010600040101010101" pitchFamily="2" charset="-122"/>
            </a:endParaRPr>
          </a:p>
        </p:txBody>
      </p:sp>
      <p:sp>
        <p:nvSpPr>
          <p:cNvPr id="47" name="文本框 46">
            <a:extLst>
              <a:ext uri="{FF2B5EF4-FFF2-40B4-BE49-F238E27FC236}">
                <a16:creationId xmlns:a16="http://schemas.microsoft.com/office/drawing/2014/main" id="{632EF1ED-7CA6-5F49-8AF1-D5F928E93EDC}"/>
              </a:ext>
            </a:extLst>
          </p:cNvPr>
          <p:cNvSpPr txBox="1"/>
          <p:nvPr/>
        </p:nvSpPr>
        <p:spPr>
          <a:xfrm>
            <a:off x="1129637" y="2952119"/>
            <a:ext cx="2045860" cy="338554"/>
          </a:xfrm>
          <a:prstGeom prst="rect">
            <a:avLst/>
          </a:prstGeom>
          <a:noFill/>
        </p:spPr>
        <p:txBody>
          <a:bodyPr wrap="square" rtlCol="0">
            <a:spAutoFit/>
          </a:bodyPr>
          <a:lstStyle/>
          <a:p>
            <a:r>
              <a:rPr kumimoji="1" lang="zh-CN" altLang="en-US" sz="1600" b="1" dirty="0">
                <a:latin typeface="Songti SC" panose="02010600040101010101" pitchFamily="2" charset="-122"/>
                <a:ea typeface="Songti SC" panose="02010600040101010101" pitchFamily="2" charset="-122"/>
              </a:rPr>
              <a:t>团队协作与沟通能力</a:t>
            </a:r>
          </a:p>
        </p:txBody>
      </p:sp>
      <p:sp>
        <p:nvSpPr>
          <p:cNvPr id="48" name="文本框 47">
            <a:extLst>
              <a:ext uri="{FF2B5EF4-FFF2-40B4-BE49-F238E27FC236}">
                <a16:creationId xmlns:a16="http://schemas.microsoft.com/office/drawing/2014/main" id="{765EDDEA-5B82-7849-8943-C87746476D07}"/>
              </a:ext>
            </a:extLst>
          </p:cNvPr>
          <p:cNvSpPr txBox="1"/>
          <p:nvPr/>
        </p:nvSpPr>
        <p:spPr>
          <a:xfrm>
            <a:off x="5446204" y="2940095"/>
            <a:ext cx="2045860" cy="338554"/>
          </a:xfrm>
          <a:prstGeom prst="rect">
            <a:avLst/>
          </a:prstGeom>
          <a:noFill/>
        </p:spPr>
        <p:txBody>
          <a:bodyPr wrap="square" rtlCol="0">
            <a:spAutoFit/>
          </a:bodyPr>
          <a:lstStyle/>
          <a:p>
            <a:r>
              <a:rPr kumimoji="1" lang="zh-CN" altLang="en-US" sz="1600" b="1" dirty="0">
                <a:latin typeface="Songti SC" panose="02010600040101010101" pitchFamily="2" charset="-122"/>
                <a:ea typeface="Songti SC" panose="02010600040101010101" pitchFamily="2" charset="-122"/>
              </a:rPr>
              <a:t>责任心与时间管理</a:t>
            </a:r>
          </a:p>
        </p:txBody>
      </p:sp>
      <p:sp>
        <p:nvSpPr>
          <p:cNvPr id="49" name="文本框 48">
            <a:extLst>
              <a:ext uri="{FF2B5EF4-FFF2-40B4-BE49-F238E27FC236}">
                <a16:creationId xmlns:a16="http://schemas.microsoft.com/office/drawing/2014/main" id="{EC472444-F17F-6544-8651-E7DFA8AA660A}"/>
              </a:ext>
            </a:extLst>
          </p:cNvPr>
          <p:cNvSpPr txBox="1"/>
          <p:nvPr/>
        </p:nvSpPr>
        <p:spPr>
          <a:xfrm>
            <a:off x="84897" y="3427504"/>
            <a:ext cx="4541628" cy="310278"/>
          </a:xfrm>
          <a:prstGeom prst="rect">
            <a:avLst/>
          </a:prstGeom>
          <a:noFill/>
        </p:spPr>
        <p:txBody>
          <a:bodyPr wrap="none" rtlCol="0">
            <a:spAutoFit/>
          </a:bodyPr>
          <a:lstStyle/>
          <a:p>
            <a:pPr>
              <a:lnSpc>
                <a:spcPct val="125000"/>
              </a:lnSpc>
            </a:pPr>
            <a:r>
              <a:rPr kumimoji="1" lang="en-US" altLang="zh-CN" sz="1200" dirty="0">
                <a:latin typeface="Songti SC" panose="02010600040101010101" pitchFamily="2" charset="-122"/>
                <a:ea typeface="Songti SC" panose="02010600040101010101" pitchFamily="2" charset="-122"/>
              </a:rPr>
              <a:t>-</a:t>
            </a:r>
            <a:r>
              <a:rPr kumimoji="1" lang="zh-CN" altLang="en-US" sz="1200" dirty="0">
                <a:latin typeface="Songti SC" panose="02010600040101010101" pitchFamily="2" charset="-122"/>
                <a:ea typeface="Songti SC" panose="02010600040101010101" pitchFamily="2" charset="-122"/>
              </a:rPr>
              <a:t> 重视团队合作，能够与团队成员有效沟通，确保项目顺利进行。</a:t>
            </a:r>
          </a:p>
        </p:txBody>
      </p:sp>
      <p:sp>
        <p:nvSpPr>
          <p:cNvPr id="50" name="文本框 49">
            <a:extLst>
              <a:ext uri="{FF2B5EF4-FFF2-40B4-BE49-F238E27FC236}">
                <a16:creationId xmlns:a16="http://schemas.microsoft.com/office/drawing/2014/main" id="{1C436D3B-CC17-304D-A00B-ECB4A802EDE8}"/>
              </a:ext>
            </a:extLst>
          </p:cNvPr>
          <p:cNvSpPr txBox="1"/>
          <p:nvPr/>
        </p:nvSpPr>
        <p:spPr>
          <a:xfrm>
            <a:off x="93551" y="3797162"/>
            <a:ext cx="4233851" cy="310278"/>
          </a:xfrm>
          <a:prstGeom prst="rect">
            <a:avLst/>
          </a:prstGeom>
          <a:noFill/>
        </p:spPr>
        <p:txBody>
          <a:bodyPr wrap="none" rtlCol="0">
            <a:spAutoFit/>
          </a:bodyPr>
          <a:lstStyle/>
          <a:p>
            <a:pPr>
              <a:lnSpc>
                <a:spcPct val="125000"/>
              </a:lnSpc>
            </a:pPr>
            <a:r>
              <a:rPr kumimoji="1" lang="en-US" altLang="zh-CN" sz="1200" dirty="0">
                <a:latin typeface="Songti SC" panose="02010600040101010101" pitchFamily="2" charset="-122"/>
                <a:ea typeface="Songti SC" panose="02010600040101010101" pitchFamily="2" charset="-122"/>
              </a:rPr>
              <a:t>-</a:t>
            </a:r>
            <a:r>
              <a:rPr kumimoji="1" lang="zh-CN" altLang="en-US" sz="1200" dirty="0">
                <a:latin typeface="Songti SC" panose="02010600040101010101" pitchFamily="2" charset="-122"/>
                <a:ea typeface="Songti SC" panose="02010600040101010101" pitchFamily="2" charset="-122"/>
              </a:rPr>
              <a:t> 善于识别并主动解决沟通中的问题，及时给出建设性反馈。</a:t>
            </a:r>
          </a:p>
        </p:txBody>
      </p:sp>
      <p:sp>
        <p:nvSpPr>
          <p:cNvPr id="51" name="文本框 50">
            <a:extLst>
              <a:ext uri="{FF2B5EF4-FFF2-40B4-BE49-F238E27FC236}">
                <a16:creationId xmlns:a16="http://schemas.microsoft.com/office/drawing/2014/main" id="{1DC8570A-3547-FD4D-A64D-B77E0001FE95}"/>
              </a:ext>
            </a:extLst>
          </p:cNvPr>
          <p:cNvSpPr txBox="1"/>
          <p:nvPr/>
        </p:nvSpPr>
        <p:spPr>
          <a:xfrm>
            <a:off x="5239790" y="3318948"/>
            <a:ext cx="3656770" cy="541110"/>
          </a:xfrm>
          <a:prstGeom prst="rect">
            <a:avLst/>
          </a:prstGeom>
          <a:noFill/>
        </p:spPr>
        <p:txBody>
          <a:bodyPr wrap="none" rtlCol="0">
            <a:spAutoFit/>
          </a:bodyPr>
          <a:lstStyle/>
          <a:p>
            <a:pPr>
              <a:lnSpc>
                <a:spcPct val="125000"/>
              </a:lnSpc>
            </a:pPr>
            <a:r>
              <a:rPr kumimoji="1" lang="en-US" altLang="zh-CN" sz="1200" dirty="0">
                <a:latin typeface="Songti SC" panose="02010600040101010101" pitchFamily="2" charset="-122"/>
                <a:ea typeface="Songti SC" panose="02010600040101010101" pitchFamily="2" charset="-122"/>
              </a:rPr>
              <a:t>-</a:t>
            </a:r>
            <a:r>
              <a:rPr kumimoji="1" lang="zh-CN" altLang="en-US" sz="1200" dirty="0">
                <a:latin typeface="Songti SC" panose="02010600040101010101" pitchFamily="2" charset="-122"/>
                <a:ea typeface="Songti SC" panose="02010600040101010101" pitchFamily="2" charset="-122"/>
              </a:rPr>
              <a:t> 对工作任务有强烈的责任感，以高标准要求自己，</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zh-CN" altLang="en-US" sz="1200" dirty="0">
                <a:latin typeface="Songti SC" panose="02010600040101010101" pitchFamily="2" charset="-122"/>
                <a:ea typeface="Songti SC" panose="02010600040101010101" pitchFamily="2" charset="-122"/>
              </a:rPr>
              <a:t>确保每一项任务都能按时完成且质量优异。</a:t>
            </a:r>
          </a:p>
        </p:txBody>
      </p:sp>
      <p:sp>
        <p:nvSpPr>
          <p:cNvPr id="53" name="文本框 52">
            <a:extLst>
              <a:ext uri="{FF2B5EF4-FFF2-40B4-BE49-F238E27FC236}">
                <a16:creationId xmlns:a16="http://schemas.microsoft.com/office/drawing/2014/main" id="{9E062CF0-989D-034F-9AFE-5B25ABF6ED8E}"/>
              </a:ext>
            </a:extLst>
          </p:cNvPr>
          <p:cNvSpPr txBox="1"/>
          <p:nvPr/>
        </p:nvSpPr>
        <p:spPr>
          <a:xfrm>
            <a:off x="5256063" y="3864473"/>
            <a:ext cx="3810659" cy="541110"/>
          </a:xfrm>
          <a:prstGeom prst="rect">
            <a:avLst/>
          </a:prstGeom>
          <a:noFill/>
        </p:spPr>
        <p:txBody>
          <a:bodyPr wrap="none" rtlCol="0">
            <a:spAutoFit/>
          </a:bodyPr>
          <a:lstStyle/>
          <a:p>
            <a:pPr>
              <a:lnSpc>
                <a:spcPct val="125000"/>
              </a:lnSpc>
            </a:pPr>
            <a:r>
              <a:rPr kumimoji="1" lang="en-US" altLang="zh-CN" sz="1200" dirty="0">
                <a:latin typeface="Songti SC" panose="02010600040101010101" pitchFamily="2" charset="-122"/>
                <a:ea typeface="Songti SC" panose="02010600040101010101" pitchFamily="2" charset="-122"/>
              </a:rPr>
              <a:t>-</a:t>
            </a:r>
            <a:r>
              <a:rPr kumimoji="1" lang="zh-CN" altLang="en-US" sz="1200" dirty="0">
                <a:latin typeface="Songti SC" panose="02010600040101010101" pitchFamily="2" charset="-122"/>
                <a:ea typeface="Songti SC" panose="02010600040101010101" pitchFamily="2" charset="-122"/>
              </a:rPr>
              <a:t> 善于制定合理的时间计划，能够在时间紧迫的情况下</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zh-CN" altLang="en-US" sz="1200" dirty="0">
                <a:latin typeface="Songti SC" panose="02010600040101010101" pitchFamily="2" charset="-122"/>
                <a:ea typeface="Songti SC" panose="02010600040101010101" pitchFamily="2" charset="-122"/>
              </a:rPr>
              <a:t>高效完成任务。</a:t>
            </a:r>
          </a:p>
        </p:txBody>
      </p:sp>
      <p:sp>
        <p:nvSpPr>
          <p:cNvPr id="54" name="文本框 53">
            <a:extLst>
              <a:ext uri="{FF2B5EF4-FFF2-40B4-BE49-F238E27FC236}">
                <a16:creationId xmlns:a16="http://schemas.microsoft.com/office/drawing/2014/main" id="{451A8978-8E7C-8943-961C-BDACC1AA1ED8}"/>
              </a:ext>
            </a:extLst>
          </p:cNvPr>
          <p:cNvSpPr txBox="1"/>
          <p:nvPr/>
        </p:nvSpPr>
        <p:spPr>
          <a:xfrm>
            <a:off x="67295" y="2279647"/>
            <a:ext cx="3348994" cy="541110"/>
          </a:xfrm>
          <a:prstGeom prst="rect">
            <a:avLst/>
          </a:prstGeom>
          <a:noFill/>
        </p:spPr>
        <p:txBody>
          <a:bodyPr wrap="none" rtlCol="0">
            <a:spAutoFit/>
          </a:bodyPr>
          <a:lstStyle/>
          <a:p>
            <a:pPr>
              <a:lnSpc>
                <a:spcPct val="125000"/>
              </a:lnSpc>
            </a:pPr>
            <a:r>
              <a:rPr kumimoji="1" lang="en-US" altLang="zh-CN" sz="1200" dirty="0">
                <a:latin typeface="Songti SC" panose="02010600040101010101" pitchFamily="2" charset="-122"/>
                <a:ea typeface="Songti SC" panose="02010600040101010101" pitchFamily="2" charset="-122"/>
              </a:rPr>
              <a:t>-</a:t>
            </a:r>
            <a:r>
              <a:rPr kumimoji="1" lang="zh-CN" altLang="en-US" sz="1200" dirty="0">
                <a:latin typeface="Songti SC" panose="02010600040101010101" pitchFamily="2" charset="-122"/>
                <a:ea typeface="Songti SC" panose="02010600040101010101" pitchFamily="2" charset="-122"/>
              </a:rPr>
              <a:t> 面对项目中的技术难题，能够主动分析并寻求</a:t>
            </a:r>
            <a:endParaRPr kumimoji="1" lang="en-US" altLang="zh-CN" sz="1200" dirty="0">
              <a:latin typeface="Songti SC" panose="02010600040101010101" pitchFamily="2" charset="-122"/>
              <a:ea typeface="Songti SC" panose="02010600040101010101" pitchFamily="2" charset="-122"/>
            </a:endParaRPr>
          </a:p>
          <a:p>
            <a:pPr>
              <a:lnSpc>
                <a:spcPct val="125000"/>
              </a:lnSpc>
            </a:pPr>
            <a:r>
              <a:rPr kumimoji="1" lang="zh-CN" altLang="en-US" sz="1200" dirty="0">
                <a:latin typeface="Songti SC" panose="02010600040101010101" pitchFamily="2" charset="-122"/>
                <a:ea typeface="Songti SC" panose="02010600040101010101" pitchFamily="2" charset="-122"/>
              </a:rPr>
              <a:t>最佳解决方案。</a:t>
            </a:r>
          </a:p>
        </p:txBody>
      </p:sp>
      <p:sp>
        <p:nvSpPr>
          <p:cNvPr id="2" name="文本框 1">
            <a:extLst>
              <a:ext uri="{FF2B5EF4-FFF2-40B4-BE49-F238E27FC236}">
                <a16:creationId xmlns:a16="http://schemas.microsoft.com/office/drawing/2014/main" id="{8135D54B-6A4F-FF42-B20A-7710F5100F69}"/>
              </a:ext>
            </a:extLst>
          </p:cNvPr>
          <p:cNvSpPr txBox="1"/>
          <p:nvPr/>
        </p:nvSpPr>
        <p:spPr>
          <a:xfrm>
            <a:off x="251520" y="808178"/>
            <a:ext cx="1107996" cy="369332"/>
          </a:xfrm>
          <a:prstGeom prst="rect">
            <a:avLst/>
          </a:prstGeom>
          <a:noFill/>
        </p:spPr>
        <p:txBody>
          <a:bodyPr wrap="none" rtlCol="0">
            <a:spAutoFit/>
          </a:bodyPr>
          <a:lstStyle/>
          <a:p>
            <a:r>
              <a:rPr kumimoji="1" lang="zh-CN" altLang="en-US" b="1" dirty="0">
                <a:solidFill>
                  <a:srgbClr val="C00000"/>
                </a:solidFill>
                <a:latin typeface="Songti SC" panose="02010600040101010101" pitchFamily="2" charset="-122"/>
                <a:ea typeface="Songti SC" panose="02010600040101010101" pitchFamily="2" charset="-122"/>
              </a:rPr>
              <a:t>个人优势</a:t>
            </a:r>
          </a:p>
        </p:txBody>
      </p:sp>
    </p:spTree>
    <p:extLst>
      <p:ext uri="{BB962C8B-B14F-4D97-AF65-F5344CB8AC3E}">
        <p14:creationId xmlns:p14="http://schemas.microsoft.com/office/powerpoint/2010/main" val="63444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5A78E25B-304B-384F-8568-1371375BE3C0}"/>
              </a:ext>
            </a:extLst>
          </p:cNvPr>
          <p:cNvSpPr/>
          <p:nvPr/>
        </p:nvSpPr>
        <p:spPr>
          <a:xfrm>
            <a:off x="251520" y="771550"/>
            <a:ext cx="5717299" cy="3816424"/>
          </a:xfrm>
          <a:prstGeom prst="roundRect">
            <a:avLst>
              <a:gd name="adj" fmla="val 3052"/>
            </a:avLst>
          </a:prstGeom>
          <a:solidFill>
            <a:schemeClr val="accent2">
              <a:lumMod val="60000"/>
              <a:lumOff val="4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圆角矩形 6">
            <a:extLst>
              <a:ext uri="{FF2B5EF4-FFF2-40B4-BE49-F238E27FC236}">
                <a16:creationId xmlns:a16="http://schemas.microsoft.com/office/drawing/2014/main" id="{5145A28A-B8A2-C14E-9D1C-684D9F0A0EDF}"/>
              </a:ext>
            </a:extLst>
          </p:cNvPr>
          <p:cNvSpPr/>
          <p:nvPr/>
        </p:nvSpPr>
        <p:spPr>
          <a:xfrm>
            <a:off x="295257" y="1240140"/>
            <a:ext cx="5601554" cy="3275825"/>
          </a:xfrm>
          <a:prstGeom prst="roundRect">
            <a:avLst>
              <a:gd name="adj" fmla="val 4573"/>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dirty="0">
              <a:solidFill>
                <a:schemeClr val="tx1"/>
              </a:solidFill>
              <a:latin typeface="Songti SC" panose="02010600040101010101" pitchFamily="2" charset="-122"/>
              <a:ea typeface="Songti SC" panose="02010600040101010101" pitchFamily="2" charset="-122"/>
            </a:endParaRPr>
          </a:p>
        </p:txBody>
      </p:sp>
      <p:sp>
        <p:nvSpPr>
          <p:cNvPr id="8" name="文本框 7">
            <a:extLst>
              <a:ext uri="{FF2B5EF4-FFF2-40B4-BE49-F238E27FC236}">
                <a16:creationId xmlns:a16="http://schemas.microsoft.com/office/drawing/2014/main" id="{D9FA5135-70C3-FA4E-9B17-6E961EB280BE}"/>
              </a:ext>
            </a:extLst>
          </p:cNvPr>
          <p:cNvSpPr txBox="1"/>
          <p:nvPr/>
        </p:nvSpPr>
        <p:spPr>
          <a:xfrm>
            <a:off x="319711" y="822164"/>
            <a:ext cx="1702248" cy="400110"/>
          </a:xfrm>
          <a:prstGeom prst="rect">
            <a:avLst/>
          </a:prstGeom>
          <a:noFill/>
        </p:spPr>
        <p:txBody>
          <a:bodyPr wrap="square" rtlCol="0">
            <a:spAutoFit/>
          </a:bodyPr>
          <a:lstStyle/>
          <a:p>
            <a:r>
              <a:rPr kumimoji="1" lang="zh-CN" altLang="en-US" sz="2000" b="1" dirty="0">
                <a:solidFill>
                  <a:schemeClr val="bg1"/>
                </a:solidFill>
                <a:latin typeface="Songti SC" panose="02010600040101010101" pitchFamily="2" charset="-122"/>
                <a:ea typeface="Songti SC" panose="02010600040101010101" pitchFamily="2" charset="-122"/>
              </a:rPr>
              <a:t>不足之处</a:t>
            </a:r>
          </a:p>
        </p:txBody>
      </p:sp>
      <p:sp>
        <p:nvSpPr>
          <p:cNvPr id="9" name="圆角矩形 8">
            <a:extLst>
              <a:ext uri="{FF2B5EF4-FFF2-40B4-BE49-F238E27FC236}">
                <a16:creationId xmlns:a16="http://schemas.microsoft.com/office/drawing/2014/main" id="{363A60D9-5A0D-4A4B-8AF6-2A847ECF2944}"/>
              </a:ext>
            </a:extLst>
          </p:cNvPr>
          <p:cNvSpPr/>
          <p:nvPr/>
        </p:nvSpPr>
        <p:spPr>
          <a:xfrm>
            <a:off x="6041744" y="771549"/>
            <a:ext cx="2782368" cy="3816423"/>
          </a:xfrm>
          <a:prstGeom prst="roundRect">
            <a:avLst>
              <a:gd name="adj" fmla="val 22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圆角矩形 9">
            <a:extLst>
              <a:ext uri="{FF2B5EF4-FFF2-40B4-BE49-F238E27FC236}">
                <a16:creationId xmlns:a16="http://schemas.microsoft.com/office/drawing/2014/main" id="{2988DBCC-6B71-E644-81F2-7037E5CACD6C}"/>
              </a:ext>
            </a:extLst>
          </p:cNvPr>
          <p:cNvSpPr/>
          <p:nvPr/>
        </p:nvSpPr>
        <p:spPr>
          <a:xfrm>
            <a:off x="6073253" y="1245367"/>
            <a:ext cx="2703878" cy="3270598"/>
          </a:xfrm>
          <a:prstGeom prst="roundRect">
            <a:avLst>
              <a:gd name="adj" fmla="val 4573"/>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文本框 10">
            <a:extLst>
              <a:ext uri="{FF2B5EF4-FFF2-40B4-BE49-F238E27FC236}">
                <a16:creationId xmlns:a16="http://schemas.microsoft.com/office/drawing/2014/main" id="{CCAD0946-53CF-784A-BB80-4F215A092723}"/>
              </a:ext>
            </a:extLst>
          </p:cNvPr>
          <p:cNvSpPr txBox="1"/>
          <p:nvPr/>
        </p:nvSpPr>
        <p:spPr>
          <a:xfrm>
            <a:off x="6112835" y="833939"/>
            <a:ext cx="1702248" cy="400110"/>
          </a:xfrm>
          <a:prstGeom prst="rect">
            <a:avLst/>
          </a:prstGeom>
          <a:noFill/>
        </p:spPr>
        <p:txBody>
          <a:bodyPr wrap="square" rtlCol="0">
            <a:spAutoFit/>
          </a:bodyPr>
          <a:lstStyle/>
          <a:p>
            <a:r>
              <a:rPr kumimoji="1" lang="zh-CN" altLang="en-US" sz="2000" b="1" dirty="0">
                <a:solidFill>
                  <a:schemeClr val="bg1"/>
                </a:solidFill>
                <a:latin typeface="Songti SC" panose="02010600040101010101" pitchFamily="2" charset="-122"/>
                <a:ea typeface="Songti SC" panose="02010600040101010101" pitchFamily="2" charset="-122"/>
              </a:rPr>
              <a:t>改进措施</a:t>
            </a:r>
          </a:p>
        </p:txBody>
      </p:sp>
      <p:sp>
        <p:nvSpPr>
          <p:cNvPr id="13" name="文本框 12">
            <a:extLst>
              <a:ext uri="{FF2B5EF4-FFF2-40B4-BE49-F238E27FC236}">
                <a16:creationId xmlns:a16="http://schemas.microsoft.com/office/drawing/2014/main" id="{20D3D605-5BED-1F45-8CB8-981F0343688F}"/>
              </a:ext>
            </a:extLst>
          </p:cNvPr>
          <p:cNvSpPr txBox="1"/>
          <p:nvPr/>
        </p:nvSpPr>
        <p:spPr>
          <a:xfrm>
            <a:off x="343118" y="1323597"/>
            <a:ext cx="2592288" cy="307777"/>
          </a:xfrm>
          <a:prstGeom prst="rect">
            <a:avLst/>
          </a:prstGeom>
          <a:noFill/>
        </p:spPr>
        <p:txBody>
          <a:bodyPr wrap="square" rtlCol="0">
            <a:spAutoFit/>
          </a:bodyPr>
          <a:lstStyle/>
          <a:p>
            <a:r>
              <a:rPr kumimoji="1" lang="en-US" altLang="zh-CN" sz="1400" b="1" dirty="0">
                <a:latin typeface="Songti SC" panose="02010600040101010101" pitchFamily="2" charset="-122"/>
                <a:ea typeface="Songti SC" panose="02010600040101010101" pitchFamily="2" charset="-122"/>
              </a:rPr>
              <a:t>1.</a:t>
            </a:r>
            <a:r>
              <a:rPr kumimoji="1" lang="zh-CN" altLang="en-US" sz="1400" b="1" dirty="0">
                <a:latin typeface="Songti SC" panose="02010600040101010101" pitchFamily="2" charset="-122"/>
                <a:ea typeface="Songti SC" panose="02010600040101010101" pitchFamily="2" charset="-122"/>
              </a:rPr>
              <a:t> 实际工作经验有限</a:t>
            </a:r>
          </a:p>
        </p:txBody>
      </p:sp>
      <p:sp>
        <p:nvSpPr>
          <p:cNvPr id="15" name="标题 14">
            <a:extLst>
              <a:ext uri="{FF2B5EF4-FFF2-40B4-BE49-F238E27FC236}">
                <a16:creationId xmlns:a16="http://schemas.microsoft.com/office/drawing/2014/main" id="{0F20768C-47C0-D548-84EA-F5BDA1F0505C}"/>
              </a:ext>
            </a:extLst>
          </p:cNvPr>
          <p:cNvSpPr>
            <a:spLocks noGrp="1"/>
          </p:cNvSpPr>
          <p:nvPr>
            <p:ph type="title"/>
          </p:nvPr>
        </p:nvSpPr>
        <p:spPr/>
        <p:txBody>
          <a:bodyPr/>
          <a:lstStyle/>
          <a:p>
            <a:r>
              <a:rPr lang="zh-CN" altLang="en-US" dirty="0"/>
              <a:t>个人优劣势分析</a:t>
            </a:r>
            <a:endParaRPr kumimoji="1" lang="zh-CN" altLang="en-US" dirty="0"/>
          </a:p>
        </p:txBody>
      </p:sp>
      <p:sp>
        <p:nvSpPr>
          <p:cNvPr id="16" name="文本框 15">
            <a:extLst>
              <a:ext uri="{FF2B5EF4-FFF2-40B4-BE49-F238E27FC236}">
                <a16:creationId xmlns:a16="http://schemas.microsoft.com/office/drawing/2014/main" id="{5C348C10-2268-9E44-9D97-298C0A3293ED}"/>
              </a:ext>
            </a:extLst>
          </p:cNvPr>
          <p:cNvSpPr txBox="1"/>
          <p:nvPr/>
        </p:nvSpPr>
        <p:spPr>
          <a:xfrm>
            <a:off x="356303" y="2263973"/>
            <a:ext cx="2880320" cy="307777"/>
          </a:xfrm>
          <a:prstGeom prst="rect">
            <a:avLst/>
          </a:prstGeom>
          <a:noFill/>
        </p:spPr>
        <p:txBody>
          <a:bodyPr wrap="square" rtlCol="0">
            <a:spAutoFit/>
          </a:bodyPr>
          <a:lstStyle/>
          <a:p>
            <a:r>
              <a:rPr kumimoji="1" lang="en-US" altLang="zh-CN" sz="1400" b="1" dirty="0">
                <a:latin typeface="Songti SC" panose="02010600040101010101" pitchFamily="2" charset="-122"/>
                <a:ea typeface="Songti SC" panose="02010600040101010101" pitchFamily="2" charset="-122"/>
              </a:rPr>
              <a:t>2.</a:t>
            </a:r>
            <a:r>
              <a:rPr kumimoji="1" lang="zh-CN" altLang="en-US" sz="1400" b="1" dirty="0">
                <a:latin typeface="Songti SC" panose="02010600040101010101" pitchFamily="2" charset="-122"/>
                <a:ea typeface="Songti SC" panose="02010600040101010101" pitchFamily="2" charset="-122"/>
              </a:rPr>
              <a:t> 技术深度和广度不足</a:t>
            </a:r>
          </a:p>
        </p:txBody>
      </p:sp>
      <p:sp>
        <p:nvSpPr>
          <p:cNvPr id="17" name="文本框 16">
            <a:extLst>
              <a:ext uri="{FF2B5EF4-FFF2-40B4-BE49-F238E27FC236}">
                <a16:creationId xmlns:a16="http://schemas.microsoft.com/office/drawing/2014/main" id="{BB7EEAAF-6241-3B44-A667-996A5265F455}"/>
              </a:ext>
            </a:extLst>
          </p:cNvPr>
          <p:cNvSpPr txBox="1"/>
          <p:nvPr/>
        </p:nvSpPr>
        <p:spPr>
          <a:xfrm>
            <a:off x="356303" y="2591895"/>
            <a:ext cx="5288151" cy="771943"/>
          </a:xfrm>
          <a:prstGeom prst="rect">
            <a:avLst/>
          </a:prstGeom>
          <a:noFill/>
        </p:spPr>
        <p:txBody>
          <a:bodyPr wrap="square" rtlCol="0">
            <a:spAutoFit/>
          </a:bodyPr>
          <a:lstStyle/>
          <a:p>
            <a:pPr marL="171450" indent="-171450">
              <a:lnSpc>
                <a:spcPct val="125000"/>
              </a:lnSpc>
              <a:buFontTx/>
              <a:buChar char="-"/>
            </a:pPr>
            <a:r>
              <a:rPr lang="zh-CN" altLang="en-US" sz="1200" dirty="0">
                <a:latin typeface="Songti SC" panose="02010600040101010101" pitchFamily="2" charset="-122"/>
                <a:ea typeface="Songti SC" panose="02010600040101010101" pitchFamily="2" charset="-122"/>
              </a:rPr>
              <a:t>对项目中使用的一些高级技术细节和特定领域知识的专业知识掌握不足；</a:t>
            </a:r>
            <a:endParaRPr lang="en-US" altLang="zh-CN" sz="1200" dirty="0">
              <a:latin typeface="Songti SC" panose="02010600040101010101" pitchFamily="2" charset="-122"/>
              <a:ea typeface="Songti SC" panose="02010600040101010101" pitchFamily="2" charset="-122"/>
            </a:endParaRPr>
          </a:p>
          <a:p>
            <a:pPr marL="171450" indent="-171450">
              <a:lnSpc>
                <a:spcPct val="125000"/>
              </a:lnSpc>
              <a:buFontTx/>
              <a:buChar char="-"/>
            </a:pPr>
            <a:r>
              <a:rPr lang="zh-CN" altLang="en-US" sz="1200" dirty="0">
                <a:latin typeface="Songti SC" panose="02010600040101010101" pitchFamily="2" charset="-122"/>
                <a:ea typeface="Songti SC" panose="02010600040101010101" pitchFamily="2" charset="-122"/>
              </a:rPr>
              <a:t>技术栈的广度有限（</a:t>
            </a:r>
            <a:r>
              <a:rPr lang="en-US" altLang="zh-CN" sz="1200" dirty="0">
                <a:latin typeface="Songti SC" panose="02010600040101010101" pitchFamily="2" charset="-122"/>
                <a:ea typeface="Songti SC" panose="02010600040101010101" pitchFamily="2" charset="-122"/>
              </a:rPr>
              <a:t>Java</a:t>
            </a:r>
            <a:r>
              <a:rPr lang="zh-CN" altLang="en-US" sz="1200" dirty="0">
                <a:latin typeface="Songti SC" panose="02010600040101010101" pitchFamily="2" charset="-122"/>
                <a:ea typeface="Songti SC" panose="02010600040101010101" pitchFamily="2" charset="-122"/>
              </a:rPr>
              <a:t>和</a:t>
            </a:r>
            <a:r>
              <a:rPr lang="en-US" altLang="zh-CN" sz="1200" dirty="0">
                <a:latin typeface="Songti SC" panose="02010600040101010101" pitchFamily="2" charset="-122"/>
                <a:ea typeface="Songti SC" panose="02010600040101010101" pitchFamily="2" charset="-122"/>
              </a:rPr>
              <a:t> Python</a:t>
            </a:r>
            <a:r>
              <a:rPr lang="zh-CN" altLang="en-US" sz="1200" dirty="0">
                <a:latin typeface="Songti SC" panose="02010600040101010101" pitchFamily="2" charset="-122"/>
                <a:ea typeface="Songti SC" panose="02010600040101010101" pitchFamily="2" charset="-122"/>
              </a:rPr>
              <a:t>），之前使用的技术栈相对单一，实际工作中需要掌握和使用的技术更多</a:t>
            </a:r>
          </a:p>
        </p:txBody>
      </p:sp>
      <p:sp>
        <p:nvSpPr>
          <p:cNvPr id="18" name="文本框 17">
            <a:extLst>
              <a:ext uri="{FF2B5EF4-FFF2-40B4-BE49-F238E27FC236}">
                <a16:creationId xmlns:a16="http://schemas.microsoft.com/office/drawing/2014/main" id="{6CD44F16-86A6-1646-AA9B-FE5BC77D61DD}"/>
              </a:ext>
            </a:extLst>
          </p:cNvPr>
          <p:cNvSpPr txBox="1"/>
          <p:nvPr/>
        </p:nvSpPr>
        <p:spPr>
          <a:xfrm>
            <a:off x="356303" y="3507854"/>
            <a:ext cx="3744416" cy="307777"/>
          </a:xfrm>
          <a:prstGeom prst="rect">
            <a:avLst/>
          </a:prstGeom>
          <a:noFill/>
        </p:spPr>
        <p:txBody>
          <a:bodyPr wrap="square" rtlCol="0">
            <a:spAutoFit/>
          </a:bodyPr>
          <a:lstStyle/>
          <a:p>
            <a:r>
              <a:rPr kumimoji="1" lang="en-US" altLang="zh-CN" sz="1400" b="1" dirty="0">
                <a:latin typeface="Songti SC" panose="02010600040101010101" pitchFamily="2" charset="-122"/>
                <a:ea typeface="Songti SC" panose="02010600040101010101" pitchFamily="2" charset="-122"/>
              </a:rPr>
              <a:t>3.</a:t>
            </a:r>
            <a:r>
              <a:rPr kumimoji="1" lang="zh-CN" altLang="en-US" sz="1400" b="1" dirty="0">
                <a:latin typeface="Songti SC" panose="02010600040101010101" pitchFamily="2" charset="-122"/>
                <a:ea typeface="Songti SC" panose="02010600040101010101" pitchFamily="2" charset="-122"/>
              </a:rPr>
              <a:t> 职场人际关系处理经验有待提升</a:t>
            </a:r>
          </a:p>
        </p:txBody>
      </p:sp>
      <p:sp>
        <p:nvSpPr>
          <p:cNvPr id="19" name="文本框 18">
            <a:extLst>
              <a:ext uri="{FF2B5EF4-FFF2-40B4-BE49-F238E27FC236}">
                <a16:creationId xmlns:a16="http://schemas.microsoft.com/office/drawing/2014/main" id="{82707F4B-9C95-4F46-8075-B77D31D3BD0F}"/>
              </a:ext>
            </a:extLst>
          </p:cNvPr>
          <p:cNvSpPr txBox="1"/>
          <p:nvPr/>
        </p:nvSpPr>
        <p:spPr>
          <a:xfrm>
            <a:off x="361008" y="3861521"/>
            <a:ext cx="5403323" cy="310278"/>
          </a:xfrm>
          <a:prstGeom prst="rect">
            <a:avLst/>
          </a:prstGeom>
          <a:noFill/>
        </p:spPr>
        <p:txBody>
          <a:bodyPr wrap="square" rtlCol="0">
            <a:spAutoFit/>
          </a:bodyPr>
          <a:lstStyle/>
          <a:p>
            <a:pPr marL="171450" indent="-171450">
              <a:lnSpc>
                <a:spcPct val="125000"/>
              </a:lnSpc>
              <a:buFontTx/>
              <a:buChar char="-"/>
            </a:pPr>
            <a:r>
              <a:rPr lang="zh-CN" altLang="en-US" sz="1200" dirty="0">
                <a:latin typeface="Songti SC" panose="02010600040101010101" pitchFamily="2" charset="-122"/>
                <a:ea typeface="Songti SC" panose="02010600040101010101" pitchFamily="2" charset="-122"/>
              </a:rPr>
              <a:t>目前还不能从容不迫、游刃有余地处理人际关系；</a:t>
            </a:r>
            <a:endParaRPr lang="en-US" altLang="zh-CN" sz="1200" dirty="0">
              <a:latin typeface="Songti SC" panose="02010600040101010101" pitchFamily="2" charset="-122"/>
              <a:ea typeface="Songti SC" panose="02010600040101010101" pitchFamily="2" charset="-122"/>
            </a:endParaRPr>
          </a:p>
        </p:txBody>
      </p:sp>
      <p:sp>
        <p:nvSpPr>
          <p:cNvPr id="20" name="文本框 19">
            <a:extLst>
              <a:ext uri="{FF2B5EF4-FFF2-40B4-BE49-F238E27FC236}">
                <a16:creationId xmlns:a16="http://schemas.microsoft.com/office/drawing/2014/main" id="{E38E1C49-336D-944C-89D4-DC31811C2F29}"/>
              </a:ext>
            </a:extLst>
          </p:cNvPr>
          <p:cNvSpPr txBox="1"/>
          <p:nvPr/>
        </p:nvSpPr>
        <p:spPr>
          <a:xfrm>
            <a:off x="356303" y="1649399"/>
            <a:ext cx="5544616" cy="541110"/>
          </a:xfrm>
          <a:prstGeom prst="rect">
            <a:avLst/>
          </a:prstGeom>
          <a:noFill/>
        </p:spPr>
        <p:txBody>
          <a:bodyPr wrap="square" rtlCol="0">
            <a:spAutoFit/>
          </a:bodyPr>
          <a:lstStyle/>
          <a:p>
            <a:pPr marL="171450" indent="-171450">
              <a:lnSpc>
                <a:spcPct val="125000"/>
              </a:lnSpc>
              <a:buFontTx/>
              <a:buChar char="-"/>
            </a:pPr>
            <a:r>
              <a:rPr lang="zh-CN" altLang="en-US" sz="1200" dirty="0">
                <a:latin typeface="Songti SC" panose="02010600040101010101" pitchFamily="2" charset="-122"/>
                <a:ea typeface="Songti SC" panose="02010600040101010101" pitchFamily="2" charset="-122"/>
              </a:rPr>
              <a:t>缺乏处理复杂问题的实战经验，在面对复杂的技术问题时，如高并发、数据不一致等可能会缺乏直观的的解决方案，还需要进一步积累应对经验；</a:t>
            </a:r>
            <a:endParaRPr lang="en-US" altLang="zh-CN" sz="1200" dirty="0">
              <a:latin typeface="Songti SC" panose="02010600040101010101" pitchFamily="2" charset="-122"/>
              <a:ea typeface="Songti SC" panose="02010600040101010101" pitchFamily="2" charset="-122"/>
            </a:endParaRPr>
          </a:p>
        </p:txBody>
      </p:sp>
      <p:sp>
        <p:nvSpPr>
          <p:cNvPr id="21" name="文本框 20">
            <a:extLst>
              <a:ext uri="{FF2B5EF4-FFF2-40B4-BE49-F238E27FC236}">
                <a16:creationId xmlns:a16="http://schemas.microsoft.com/office/drawing/2014/main" id="{4AC9FDC7-2EEC-6F48-B9C1-3C9AB1F5BE43}"/>
              </a:ext>
            </a:extLst>
          </p:cNvPr>
          <p:cNvSpPr txBox="1"/>
          <p:nvPr/>
        </p:nvSpPr>
        <p:spPr>
          <a:xfrm>
            <a:off x="6882808" y="1466588"/>
            <a:ext cx="1174243" cy="461665"/>
          </a:xfrm>
          <a:prstGeom prst="rect">
            <a:avLst/>
          </a:prstGeom>
          <a:noFill/>
        </p:spPr>
        <p:txBody>
          <a:bodyPr wrap="square" rtlCol="0">
            <a:spAutoFit/>
          </a:bodyPr>
          <a:lstStyle/>
          <a:p>
            <a:r>
              <a:rPr kumimoji="1" lang="zh-CN" altLang="en-US" sz="2400" b="1" dirty="0">
                <a:latin typeface="Songti SC Black" panose="02010600040101010101" pitchFamily="2" charset="-122"/>
                <a:ea typeface="Songti SC Black" panose="02010600040101010101" pitchFamily="2" charset="-122"/>
              </a:rPr>
              <a:t>多  </a:t>
            </a:r>
            <a:r>
              <a:rPr kumimoji="1" lang="zh-CN" altLang="en-US" sz="2400" b="1" dirty="0">
                <a:solidFill>
                  <a:srgbClr val="C00000"/>
                </a:solidFill>
                <a:latin typeface="Songti SC Black" panose="02010600040101010101" pitchFamily="2" charset="-122"/>
                <a:ea typeface="Songti SC Black" panose="02010600040101010101" pitchFamily="2" charset="-122"/>
              </a:rPr>
              <a:t>听</a:t>
            </a:r>
          </a:p>
        </p:txBody>
      </p:sp>
      <p:sp>
        <p:nvSpPr>
          <p:cNvPr id="22" name="文本框 21">
            <a:extLst>
              <a:ext uri="{FF2B5EF4-FFF2-40B4-BE49-F238E27FC236}">
                <a16:creationId xmlns:a16="http://schemas.microsoft.com/office/drawing/2014/main" id="{9A9C4F48-0EF8-F140-B72C-02AFB4CFA236}"/>
              </a:ext>
            </a:extLst>
          </p:cNvPr>
          <p:cNvSpPr txBox="1"/>
          <p:nvPr/>
        </p:nvSpPr>
        <p:spPr>
          <a:xfrm>
            <a:off x="6908102" y="2017905"/>
            <a:ext cx="1076941" cy="461665"/>
          </a:xfrm>
          <a:prstGeom prst="rect">
            <a:avLst/>
          </a:prstGeom>
          <a:noFill/>
        </p:spPr>
        <p:txBody>
          <a:bodyPr wrap="square" rtlCol="0">
            <a:spAutoFit/>
          </a:bodyPr>
          <a:lstStyle/>
          <a:p>
            <a:r>
              <a:rPr kumimoji="1" lang="zh-CN" altLang="en-US" sz="2400" b="1" dirty="0">
                <a:latin typeface="Songti SC Black" panose="02010600040101010101" pitchFamily="2" charset="-122"/>
                <a:ea typeface="Songti SC Black" panose="02010600040101010101" pitchFamily="2" charset="-122"/>
              </a:rPr>
              <a:t>多  </a:t>
            </a:r>
            <a:r>
              <a:rPr kumimoji="1" lang="zh-CN" altLang="en-US" sz="2400" b="1" dirty="0">
                <a:solidFill>
                  <a:srgbClr val="C00000"/>
                </a:solidFill>
                <a:latin typeface="Songti SC Black" panose="02010600040101010101" pitchFamily="2" charset="-122"/>
                <a:ea typeface="Songti SC Black" panose="02010600040101010101" pitchFamily="2" charset="-122"/>
              </a:rPr>
              <a:t>想</a:t>
            </a:r>
          </a:p>
        </p:txBody>
      </p:sp>
      <p:sp>
        <p:nvSpPr>
          <p:cNvPr id="23" name="文本框 22">
            <a:extLst>
              <a:ext uri="{FF2B5EF4-FFF2-40B4-BE49-F238E27FC236}">
                <a16:creationId xmlns:a16="http://schemas.microsoft.com/office/drawing/2014/main" id="{B95F30B1-9AF7-3948-8F00-32B5BF777DBB}"/>
              </a:ext>
            </a:extLst>
          </p:cNvPr>
          <p:cNvSpPr txBox="1"/>
          <p:nvPr/>
        </p:nvSpPr>
        <p:spPr>
          <a:xfrm>
            <a:off x="6908101" y="2588362"/>
            <a:ext cx="1076942" cy="461665"/>
          </a:xfrm>
          <a:prstGeom prst="rect">
            <a:avLst/>
          </a:prstGeom>
          <a:noFill/>
        </p:spPr>
        <p:txBody>
          <a:bodyPr wrap="square" rtlCol="0">
            <a:spAutoFit/>
          </a:bodyPr>
          <a:lstStyle/>
          <a:p>
            <a:r>
              <a:rPr kumimoji="1" lang="zh-CN" altLang="en-US" sz="2400" b="1" dirty="0">
                <a:latin typeface="Songti SC Black" panose="02010600040101010101" pitchFamily="2" charset="-122"/>
                <a:ea typeface="Songti SC Black" panose="02010600040101010101" pitchFamily="2" charset="-122"/>
              </a:rPr>
              <a:t>多  </a:t>
            </a:r>
            <a:r>
              <a:rPr kumimoji="1" lang="zh-CN" altLang="en-US" sz="2400" b="1" dirty="0">
                <a:solidFill>
                  <a:srgbClr val="C00000"/>
                </a:solidFill>
                <a:latin typeface="Songti SC Black" panose="02010600040101010101" pitchFamily="2" charset="-122"/>
                <a:ea typeface="Songti SC Black" panose="02010600040101010101" pitchFamily="2" charset="-122"/>
              </a:rPr>
              <a:t>看</a:t>
            </a:r>
          </a:p>
        </p:txBody>
      </p:sp>
      <p:sp>
        <p:nvSpPr>
          <p:cNvPr id="24" name="文本框 23">
            <a:extLst>
              <a:ext uri="{FF2B5EF4-FFF2-40B4-BE49-F238E27FC236}">
                <a16:creationId xmlns:a16="http://schemas.microsoft.com/office/drawing/2014/main" id="{4250EDC4-29CE-3746-AF93-B3D8AC4B1B08}"/>
              </a:ext>
            </a:extLst>
          </p:cNvPr>
          <p:cNvSpPr txBox="1"/>
          <p:nvPr/>
        </p:nvSpPr>
        <p:spPr>
          <a:xfrm>
            <a:off x="6931307" y="3139679"/>
            <a:ext cx="981728" cy="461665"/>
          </a:xfrm>
          <a:prstGeom prst="rect">
            <a:avLst/>
          </a:prstGeom>
          <a:noFill/>
        </p:spPr>
        <p:txBody>
          <a:bodyPr wrap="square" rtlCol="0">
            <a:spAutoFit/>
          </a:bodyPr>
          <a:lstStyle/>
          <a:p>
            <a:r>
              <a:rPr kumimoji="1" lang="zh-CN" altLang="en-US" sz="2400" b="1" dirty="0">
                <a:latin typeface="Songti SC Black" panose="02010600040101010101" pitchFamily="2" charset="-122"/>
                <a:ea typeface="Songti SC Black" panose="02010600040101010101" pitchFamily="2" charset="-122"/>
              </a:rPr>
              <a:t>多  </a:t>
            </a:r>
            <a:r>
              <a:rPr kumimoji="1" lang="zh-CN" altLang="en-US" sz="2400" b="1" dirty="0">
                <a:solidFill>
                  <a:srgbClr val="C00000"/>
                </a:solidFill>
                <a:latin typeface="Songti SC Black" panose="02010600040101010101" pitchFamily="2" charset="-122"/>
                <a:ea typeface="Songti SC Black" panose="02010600040101010101" pitchFamily="2" charset="-122"/>
              </a:rPr>
              <a:t>做</a:t>
            </a:r>
          </a:p>
        </p:txBody>
      </p:sp>
      <p:sp>
        <p:nvSpPr>
          <p:cNvPr id="25" name="文本框 24">
            <a:extLst>
              <a:ext uri="{FF2B5EF4-FFF2-40B4-BE49-F238E27FC236}">
                <a16:creationId xmlns:a16="http://schemas.microsoft.com/office/drawing/2014/main" id="{BDADB0CB-4ED8-1C4B-82CD-08684A4AFA6F}"/>
              </a:ext>
            </a:extLst>
          </p:cNvPr>
          <p:cNvSpPr txBox="1"/>
          <p:nvPr/>
        </p:nvSpPr>
        <p:spPr>
          <a:xfrm>
            <a:off x="6946310" y="3678408"/>
            <a:ext cx="1326765" cy="461665"/>
          </a:xfrm>
          <a:prstGeom prst="rect">
            <a:avLst/>
          </a:prstGeom>
          <a:noFill/>
        </p:spPr>
        <p:txBody>
          <a:bodyPr wrap="square" rtlCol="0">
            <a:spAutoFit/>
          </a:bodyPr>
          <a:lstStyle/>
          <a:p>
            <a:r>
              <a:rPr kumimoji="1" lang="zh-CN" altLang="en-US" sz="2400" b="1" dirty="0">
                <a:latin typeface="Songti SC Black" panose="02010600040101010101" pitchFamily="2" charset="-122"/>
                <a:ea typeface="Songti SC Black" panose="02010600040101010101" pitchFamily="2" charset="-122"/>
              </a:rPr>
              <a:t>多 </a:t>
            </a:r>
            <a:r>
              <a:rPr kumimoji="1" lang="zh-CN" altLang="en-US" sz="2400" b="1" dirty="0">
                <a:solidFill>
                  <a:srgbClr val="C00000"/>
                </a:solidFill>
                <a:latin typeface="Songti SC Black" panose="02010600040101010101" pitchFamily="2" charset="-122"/>
                <a:ea typeface="Songti SC Black" panose="02010600040101010101" pitchFamily="2" charset="-122"/>
              </a:rPr>
              <a:t>沟通</a:t>
            </a:r>
          </a:p>
        </p:txBody>
      </p:sp>
      <p:sp>
        <p:nvSpPr>
          <p:cNvPr id="26" name="左大括号 25">
            <a:extLst>
              <a:ext uri="{FF2B5EF4-FFF2-40B4-BE49-F238E27FC236}">
                <a16:creationId xmlns:a16="http://schemas.microsoft.com/office/drawing/2014/main" id="{9954F2CF-4471-6D41-91EC-1F3FB62ED2EC}"/>
              </a:ext>
            </a:extLst>
          </p:cNvPr>
          <p:cNvSpPr/>
          <p:nvPr/>
        </p:nvSpPr>
        <p:spPr>
          <a:xfrm>
            <a:off x="6688899" y="1563638"/>
            <a:ext cx="267360" cy="2520280"/>
          </a:xfrm>
          <a:prstGeom prst="leftBrace">
            <a:avLst>
              <a:gd name="adj1" fmla="val 73942"/>
              <a:gd name="adj2" fmla="val 48171"/>
            </a:avLst>
          </a:prstGeom>
          <a:ln w="12700">
            <a:solidFill>
              <a:schemeClr val="tx1">
                <a:lumMod val="75000"/>
                <a:lumOff val="25000"/>
                <a:alpha val="89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spTree>
    <p:extLst>
      <p:ext uri="{BB962C8B-B14F-4D97-AF65-F5344CB8AC3E}">
        <p14:creationId xmlns:p14="http://schemas.microsoft.com/office/powerpoint/2010/main" val="209787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453206"/>
          </a:xfrm>
        </p:spPr>
        <p:txBody>
          <a:bodyPr/>
          <a:lstStyle/>
          <a:p>
            <a:r>
              <a:rPr lang="zh-CN" altLang="en-US" dirty="0"/>
              <a:t>五、对公司管理及其他方面的改进建议</a:t>
            </a:r>
          </a:p>
        </p:txBody>
      </p:sp>
      <p:sp>
        <p:nvSpPr>
          <p:cNvPr id="2" name="文本框 1">
            <a:extLst>
              <a:ext uri="{FF2B5EF4-FFF2-40B4-BE49-F238E27FC236}">
                <a16:creationId xmlns:a16="http://schemas.microsoft.com/office/drawing/2014/main" id="{7FAC55D5-EEA8-4859-8ED9-256EE1D9114C}"/>
              </a:ext>
            </a:extLst>
          </p:cNvPr>
          <p:cNvSpPr txBox="1"/>
          <p:nvPr/>
        </p:nvSpPr>
        <p:spPr>
          <a:xfrm>
            <a:off x="539552" y="1059582"/>
            <a:ext cx="1584176" cy="400110"/>
          </a:xfrm>
          <a:prstGeom prst="rect">
            <a:avLst/>
          </a:prstGeom>
          <a:noFill/>
        </p:spPr>
        <p:txBody>
          <a:bodyPr wrap="square" rtlCol="0">
            <a:spAutoFit/>
          </a:bodyPr>
          <a:lstStyle/>
          <a:p>
            <a:r>
              <a:rPr lang="en-US" altLang="zh-CN" sz="2000" dirty="0"/>
              <a:t>1. </a:t>
            </a:r>
            <a:r>
              <a:rPr lang="zh-CN" altLang="en-US" sz="2000" dirty="0"/>
              <a:t>创新文化</a:t>
            </a:r>
          </a:p>
        </p:txBody>
      </p:sp>
      <p:sp>
        <p:nvSpPr>
          <p:cNvPr id="4" name="文本框 3">
            <a:extLst>
              <a:ext uri="{FF2B5EF4-FFF2-40B4-BE49-F238E27FC236}">
                <a16:creationId xmlns:a16="http://schemas.microsoft.com/office/drawing/2014/main" id="{AA63173C-7018-468F-AE7F-68B5B024C5AC}"/>
              </a:ext>
            </a:extLst>
          </p:cNvPr>
          <p:cNvSpPr txBox="1"/>
          <p:nvPr/>
        </p:nvSpPr>
        <p:spPr>
          <a:xfrm>
            <a:off x="1115616" y="1635646"/>
            <a:ext cx="3096344" cy="369332"/>
          </a:xfrm>
          <a:prstGeom prst="rect">
            <a:avLst/>
          </a:prstGeom>
          <a:noFill/>
        </p:spPr>
        <p:txBody>
          <a:bodyPr wrap="square" rtlCol="0">
            <a:spAutoFit/>
          </a:bodyPr>
          <a:lstStyle/>
          <a:p>
            <a:r>
              <a:rPr lang="zh-CN" altLang="en-US" dirty="0"/>
              <a:t>创新有激励（专利、论文）</a:t>
            </a:r>
          </a:p>
        </p:txBody>
      </p:sp>
      <p:sp>
        <p:nvSpPr>
          <p:cNvPr id="5" name="文本框 4">
            <a:extLst>
              <a:ext uri="{FF2B5EF4-FFF2-40B4-BE49-F238E27FC236}">
                <a16:creationId xmlns:a16="http://schemas.microsoft.com/office/drawing/2014/main" id="{CAE57BFB-577F-443D-AFA7-D3221FF4DD2C}"/>
              </a:ext>
            </a:extLst>
          </p:cNvPr>
          <p:cNvSpPr txBox="1"/>
          <p:nvPr/>
        </p:nvSpPr>
        <p:spPr>
          <a:xfrm>
            <a:off x="539552" y="2267749"/>
            <a:ext cx="1584176" cy="400110"/>
          </a:xfrm>
          <a:prstGeom prst="rect">
            <a:avLst/>
          </a:prstGeom>
          <a:noFill/>
        </p:spPr>
        <p:txBody>
          <a:bodyPr wrap="square" rtlCol="0">
            <a:spAutoFit/>
          </a:bodyPr>
          <a:lstStyle/>
          <a:p>
            <a:r>
              <a:rPr lang="en-US" altLang="zh-CN" sz="2000" dirty="0"/>
              <a:t>2. </a:t>
            </a:r>
            <a:r>
              <a:rPr lang="zh-CN" altLang="en-US" sz="2000" dirty="0"/>
              <a:t>工作氛围</a:t>
            </a:r>
          </a:p>
        </p:txBody>
      </p:sp>
      <p:sp>
        <p:nvSpPr>
          <p:cNvPr id="6" name="文本框 5">
            <a:extLst>
              <a:ext uri="{FF2B5EF4-FFF2-40B4-BE49-F238E27FC236}">
                <a16:creationId xmlns:a16="http://schemas.microsoft.com/office/drawing/2014/main" id="{DC3A8EC1-457D-436C-B637-F0363806E89E}"/>
              </a:ext>
            </a:extLst>
          </p:cNvPr>
          <p:cNvSpPr txBox="1"/>
          <p:nvPr/>
        </p:nvSpPr>
        <p:spPr>
          <a:xfrm>
            <a:off x="1115616" y="2828424"/>
            <a:ext cx="3096344" cy="369332"/>
          </a:xfrm>
          <a:prstGeom prst="rect">
            <a:avLst/>
          </a:prstGeom>
          <a:noFill/>
        </p:spPr>
        <p:txBody>
          <a:bodyPr wrap="square" rtlCol="0">
            <a:spAutoFit/>
          </a:bodyPr>
          <a:lstStyle/>
          <a:p>
            <a:r>
              <a:rPr lang="zh-CN" altLang="en-US" dirty="0"/>
              <a:t>激励与认可，分享与合作</a:t>
            </a:r>
          </a:p>
        </p:txBody>
      </p:sp>
    </p:spTree>
    <p:extLst>
      <p:ext uri="{BB962C8B-B14F-4D97-AF65-F5344CB8AC3E}">
        <p14:creationId xmlns:p14="http://schemas.microsoft.com/office/powerpoint/2010/main" val="1336649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C976BC-B5E1-734A-82FE-C03FA015A827}"/>
              </a:ext>
            </a:extLst>
          </p:cNvPr>
          <p:cNvSpPr/>
          <p:nvPr/>
        </p:nvSpPr>
        <p:spPr>
          <a:xfrm>
            <a:off x="1547664" y="810145"/>
            <a:ext cx="4572000" cy="3523209"/>
          </a:xfrm>
          <a:prstGeom prst="rect">
            <a:avLst/>
          </a:prstGeom>
        </p:spPr>
        <p:txBody>
          <a:bodyPr>
            <a:spAutoFit/>
          </a:bodyPr>
          <a:lstStyle/>
          <a:p>
            <a:pPr>
              <a:lnSpc>
                <a:spcPct val="125000"/>
              </a:lnSpc>
            </a:pPr>
            <a:r>
              <a:rPr lang="zh-CN" altLang="en-US" b="1" dirty="0">
                <a:latin typeface="Songti SC" panose="02010600040101010101" pitchFamily="2" charset="-122"/>
                <a:ea typeface="Songti SC" panose="02010600040101010101" pitchFamily="2" charset="-122"/>
              </a:rPr>
              <a:t>规划：</a:t>
            </a:r>
          </a:p>
          <a:p>
            <a:pPr>
              <a:lnSpc>
                <a:spcPct val="125000"/>
              </a:lnSpc>
            </a:pPr>
            <a:r>
              <a:rPr lang="en-US" altLang="zh-CN" dirty="0">
                <a:latin typeface="Songti SC" panose="02010600040101010101" pitchFamily="2" charset="-122"/>
                <a:ea typeface="Songti SC" panose="02010600040101010101" pitchFamily="2" charset="-122"/>
              </a:rPr>
              <a:t>1</a:t>
            </a:r>
            <a:r>
              <a:rPr lang="zh-CN" altLang="en-US" dirty="0">
                <a:latin typeface="Songti SC" panose="02010600040101010101" pitchFamily="2" charset="-122"/>
                <a:ea typeface="Songti SC" panose="02010600040101010101" pitchFamily="2" charset="-122"/>
              </a:rPr>
              <a:t>、提高工作中的主动性和积极性</a:t>
            </a:r>
          </a:p>
          <a:p>
            <a:pPr>
              <a:lnSpc>
                <a:spcPct val="125000"/>
              </a:lnSpc>
            </a:pPr>
            <a:r>
              <a:rPr lang="en-US" altLang="zh-CN" dirty="0">
                <a:latin typeface="Songti SC" panose="02010600040101010101" pitchFamily="2" charset="-122"/>
                <a:ea typeface="Songti SC" panose="02010600040101010101" pitchFamily="2" charset="-122"/>
              </a:rPr>
              <a:t>2</a:t>
            </a:r>
            <a:r>
              <a:rPr lang="zh-CN" altLang="en-US" dirty="0">
                <a:latin typeface="Songti SC" panose="02010600040101010101" pitchFamily="2" charset="-122"/>
                <a:ea typeface="Songti SC" panose="02010600040101010101" pitchFamily="2" charset="-122"/>
              </a:rPr>
              <a:t>、多听、多想、多看、多做、多沟通</a:t>
            </a:r>
          </a:p>
          <a:p>
            <a:pPr>
              <a:lnSpc>
                <a:spcPct val="125000"/>
              </a:lnSpc>
            </a:pPr>
            <a:r>
              <a:rPr lang="en-US" altLang="zh-CN" dirty="0">
                <a:latin typeface="Songti SC" panose="02010600040101010101" pitchFamily="2" charset="-122"/>
                <a:ea typeface="Songti SC" panose="02010600040101010101" pitchFamily="2" charset="-122"/>
              </a:rPr>
              <a:t>3</a:t>
            </a:r>
            <a:r>
              <a:rPr lang="zh-CN" altLang="en-US" dirty="0">
                <a:latin typeface="Songti SC" panose="02010600040101010101" pitchFamily="2" charset="-122"/>
                <a:ea typeface="Songti SC" panose="02010600040101010101" pitchFamily="2" charset="-122"/>
              </a:rPr>
              <a:t>、一切工作围绕着项目实际需求完成</a:t>
            </a:r>
            <a:endParaRPr lang="en-US" altLang="zh-CN" dirty="0">
              <a:latin typeface="Songti SC" panose="02010600040101010101" pitchFamily="2" charset="-122"/>
              <a:ea typeface="Songti SC" panose="02010600040101010101" pitchFamily="2" charset="-122"/>
            </a:endParaRPr>
          </a:p>
          <a:p>
            <a:pPr>
              <a:lnSpc>
                <a:spcPct val="125000"/>
              </a:lnSpc>
            </a:pPr>
            <a:endParaRPr lang="zh-CN" altLang="en-US" dirty="0">
              <a:latin typeface="Songti SC" panose="02010600040101010101" pitchFamily="2" charset="-122"/>
              <a:ea typeface="Songti SC" panose="02010600040101010101" pitchFamily="2" charset="-122"/>
            </a:endParaRPr>
          </a:p>
          <a:p>
            <a:pPr>
              <a:lnSpc>
                <a:spcPct val="125000"/>
              </a:lnSpc>
            </a:pPr>
            <a:r>
              <a:rPr lang="zh-CN" altLang="en-US" b="1" dirty="0">
                <a:latin typeface="Songti SC" panose="02010600040101010101" pitchFamily="2" charset="-122"/>
                <a:ea typeface="Songti SC" panose="02010600040101010101" pitchFamily="2" charset="-122"/>
              </a:rPr>
              <a:t>展望：</a:t>
            </a:r>
          </a:p>
          <a:p>
            <a:pPr>
              <a:lnSpc>
                <a:spcPct val="125000"/>
              </a:lnSpc>
            </a:pPr>
            <a:r>
              <a:rPr lang="en-US" altLang="zh-CN" dirty="0">
                <a:latin typeface="Songti SC" panose="02010600040101010101" pitchFamily="2" charset="-122"/>
                <a:ea typeface="Songti SC" panose="02010600040101010101" pitchFamily="2" charset="-122"/>
              </a:rPr>
              <a:t>1</a:t>
            </a:r>
            <a:r>
              <a:rPr lang="zh-CN" altLang="en-US" dirty="0">
                <a:latin typeface="Songti SC" panose="02010600040101010101" pitchFamily="2" charset="-122"/>
                <a:ea typeface="Songti SC" panose="02010600040101010101" pitchFamily="2" charset="-122"/>
              </a:rPr>
              <a:t>、认真踏实做好现在的本职工作</a:t>
            </a:r>
          </a:p>
          <a:p>
            <a:pPr>
              <a:lnSpc>
                <a:spcPct val="125000"/>
              </a:lnSpc>
            </a:pPr>
            <a:r>
              <a:rPr lang="en-US" altLang="zh-CN" dirty="0">
                <a:latin typeface="Songti SC" panose="02010600040101010101" pitchFamily="2" charset="-122"/>
                <a:ea typeface="Songti SC" panose="02010600040101010101" pitchFamily="2" charset="-122"/>
              </a:rPr>
              <a:t>2</a:t>
            </a:r>
            <a:r>
              <a:rPr lang="zh-CN" altLang="en-US" dirty="0">
                <a:latin typeface="Songti SC" panose="02010600040101010101" pitchFamily="2" charset="-122"/>
                <a:ea typeface="Songti SC" panose="02010600040101010101" pitchFamily="2" charset="-122"/>
              </a:rPr>
              <a:t>、主动学习新知识，增加知识储备</a:t>
            </a:r>
          </a:p>
          <a:p>
            <a:pPr>
              <a:lnSpc>
                <a:spcPct val="125000"/>
              </a:lnSpc>
            </a:pPr>
            <a:r>
              <a:rPr lang="en-US" altLang="zh-CN" dirty="0">
                <a:latin typeface="Songti SC" panose="02010600040101010101" pitchFamily="2" charset="-122"/>
                <a:ea typeface="Songti SC" panose="02010600040101010101" pitchFamily="2" charset="-122"/>
              </a:rPr>
              <a:t>3</a:t>
            </a:r>
            <a:r>
              <a:rPr lang="zh-CN" altLang="en-US" dirty="0">
                <a:latin typeface="Songti SC" panose="02010600040101010101" pitchFamily="2" charset="-122"/>
                <a:ea typeface="Songti SC" panose="02010600040101010101" pitchFamily="2" charset="-122"/>
              </a:rPr>
              <a:t>、按时交付项目，不拖项目进展</a:t>
            </a:r>
          </a:p>
          <a:p>
            <a:pPr>
              <a:lnSpc>
                <a:spcPct val="125000"/>
              </a:lnSpc>
            </a:pPr>
            <a:r>
              <a:rPr lang="en-US" altLang="zh-CN" dirty="0">
                <a:latin typeface="Songti SC" panose="02010600040101010101" pitchFamily="2" charset="-122"/>
                <a:ea typeface="Songti SC" panose="02010600040101010101" pitchFamily="2" charset="-122"/>
              </a:rPr>
              <a:t>4</a:t>
            </a:r>
            <a:r>
              <a:rPr lang="zh-CN" altLang="en-US" dirty="0">
                <a:latin typeface="Songti SC" panose="02010600040101010101" pitchFamily="2" charset="-122"/>
                <a:ea typeface="Songti SC" panose="02010600040101010101" pitchFamily="2" charset="-122"/>
              </a:rPr>
              <a:t>、往高级程序员方向发展</a:t>
            </a:r>
            <a:endParaRPr lang="zh-CN" altLang="en-US" dirty="0">
              <a:effectLst/>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62408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153"/>
          <p:cNvSpPr txBox="1"/>
          <p:nvPr/>
        </p:nvSpPr>
        <p:spPr>
          <a:xfrm>
            <a:off x="1259632" y="2169557"/>
            <a:ext cx="7776864" cy="2400657"/>
          </a:xfrm>
          <a:prstGeom prst="rect">
            <a:avLst/>
          </a:prstGeom>
          <a:noFill/>
        </p:spPr>
        <p:txBody>
          <a:bodyPr wrap="square" rtlCol="0">
            <a:spAutoFit/>
          </a:bodyPr>
          <a:lstStyle/>
          <a:p>
            <a:pPr>
              <a:lnSpc>
                <a:spcPts val="1300"/>
              </a:lnSpc>
            </a:pPr>
            <a:r>
              <a:rPr lang="zh-CN" altLang="en-US" sz="1600" dirty="0">
                <a:latin typeface="+mj-ea"/>
                <a:ea typeface="+mj-ea"/>
              </a:rPr>
              <a:t>基本资料</a:t>
            </a:r>
            <a:endParaRPr lang="en-US" altLang="zh-CN" sz="1600" dirty="0">
              <a:latin typeface="+mj-ea"/>
              <a:ea typeface="+mj-ea"/>
            </a:endParaRPr>
          </a:p>
          <a:p>
            <a:pPr>
              <a:lnSpc>
                <a:spcPts val="1300"/>
              </a:lnSpc>
            </a:pPr>
            <a:endParaRPr lang="en-US" altLang="zh-CN" sz="1600" dirty="0">
              <a:latin typeface="+mj-ea"/>
              <a:ea typeface="+mj-ea"/>
            </a:endParaRPr>
          </a:p>
          <a:p>
            <a:pPr>
              <a:lnSpc>
                <a:spcPts val="1300"/>
              </a:lnSpc>
            </a:pPr>
            <a:endParaRPr lang="en-US" altLang="zh-CN" sz="1600" dirty="0">
              <a:latin typeface="+mj-ea"/>
              <a:ea typeface="+mj-ea"/>
            </a:endParaRPr>
          </a:p>
          <a:p>
            <a:pPr>
              <a:lnSpc>
                <a:spcPts val="1300"/>
              </a:lnSpc>
            </a:pPr>
            <a:r>
              <a:rPr lang="zh-CN" altLang="en-US" sz="1600" dirty="0">
                <a:latin typeface="+mj-ea"/>
                <a:ea typeface="+mj-ea"/>
              </a:rPr>
              <a:t>试用期个人业绩达成分析</a:t>
            </a:r>
            <a:endParaRPr lang="en-US" altLang="zh-CN" sz="1600" dirty="0">
              <a:latin typeface="+mj-ea"/>
              <a:ea typeface="+mj-ea"/>
            </a:endParaRPr>
          </a:p>
          <a:p>
            <a:pPr>
              <a:lnSpc>
                <a:spcPts val="1300"/>
              </a:lnSpc>
            </a:pPr>
            <a:endParaRPr lang="en-US" altLang="zh-CN" sz="1600" dirty="0">
              <a:latin typeface="+mj-ea"/>
              <a:ea typeface="+mj-ea"/>
            </a:endParaRPr>
          </a:p>
          <a:p>
            <a:pPr>
              <a:lnSpc>
                <a:spcPts val="1300"/>
              </a:lnSpc>
            </a:pPr>
            <a:endParaRPr lang="en-US" altLang="zh-CN" sz="1600" dirty="0">
              <a:latin typeface="+mj-ea"/>
              <a:ea typeface="+mj-ea"/>
            </a:endParaRPr>
          </a:p>
          <a:p>
            <a:pPr>
              <a:lnSpc>
                <a:spcPts val="1300"/>
              </a:lnSpc>
            </a:pPr>
            <a:r>
              <a:rPr lang="zh-CN" altLang="en-US" sz="1600" dirty="0">
                <a:latin typeface="+mj-ea"/>
                <a:ea typeface="+mj-ea"/>
              </a:rPr>
              <a:t>转正后重点工作计划</a:t>
            </a:r>
            <a:endParaRPr lang="en-US" altLang="zh-CN" sz="1600" dirty="0">
              <a:latin typeface="+mj-ea"/>
              <a:ea typeface="+mj-ea"/>
            </a:endParaRPr>
          </a:p>
          <a:p>
            <a:pPr>
              <a:lnSpc>
                <a:spcPts val="1300"/>
              </a:lnSpc>
            </a:pPr>
            <a:endParaRPr lang="en-US" altLang="zh-CN" sz="1600" dirty="0">
              <a:latin typeface="+mj-ea"/>
              <a:ea typeface="+mj-ea"/>
            </a:endParaRPr>
          </a:p>
          <a:p>
            <a:pPr>
              <a:lnSpc>
                <a:spcPts val="1300"/>
              </a:lnSpc>
            </a:pPr>
            <a:endParaRPr lang="en-US" altLang="zh-CN" sz="1600" dirty="0">
              <a:latin typeface="+mj-ea"/>
              <a:ea typeface="+mj-ea"/>
            </a:endParaRPr>
          </a:p>
          <a:p>
            <a:pPr>
              <a:lnSpc>
                <a:spcPts val="1300"/>
              </a:lnSpc>
            </a:pPr>
            <a:r>
              <a:rPr lang="zh-CN" altLang="en-US" sz="1600" dirty="0">
                <a:latin typeface="+mj-ea"/>
                <a:ea typeface="+mj-ea"/>
              </a:rPr>
              <a:t>个人优劣势分析</a:t>
            </a:r>
            <a:endParaRPr lang="en-US" altLang="zh-CN" sz="1600" dirty="0">
              <a:latin typeface="+mj-ea"/>
              <a:ea typeface="+mj-ea"/>
            </a:endParaRPr>
          </a:p>
          <a:p>
            <a:pPr>
              <a:lnSpc>
                <a:spcPts val="1300"/>
              </a:lnSpc>
            </a:pPr>
            <a:endParaRPr lang="en-US" altLang="zh-CN" sz="1600" dirty="0">
              <a:latin typeface="+mj-ea"/>
              <a:ea typeface="+mj-ea"/>
            </a:endParaRPr>
          </a:p>
          <a:p>
            <a:pPr>
              <a:lnSpc>
                <a:spcPts val="1300"/>
              </a:lnSpc>
            </a:pPr>
            <a:endParaRPr lang="en-US" altLang="zh-CN" sz="1600" dirty="0">
              <a:latin typeface="+mj-ea"/>
              <a:ea typeface="+mj-ea"/>
            </a:endParaRPr>
          </a:p>
          <a:p>
            <a:pPr>
              <a:lnSpc>
                <a:spcPts val="1300"/>
              </a:lnSpc>
            </a:pPr>
            <a:r>
              <a:rPr lang="zh-CN" altLang="en-US" sz="1600" dirty="0">
                <a:latin typeface="+mj-ea"/>
                <a:ea typeface="+mj-ea"/>
              </a:rPr>
              <a:t>对公司管理及其他方面的改进建议</a:t>
            </a:r>
          </a:p>
          <a:p>
            <a:pPr>
              <a:lnSpc>
                <a:spcPts val="1100"/>
              </a:lnSpc>
            </a:pPr>
            <a:endParaRPr lang="en-US" altLang="zh-CN" sz="1600" dirty="0">
              <a:latin typeface="+mj-ea"/>
              <a:ea typeface="+mj-ea"/>
            </a:endParaRPr>
          </a:p>
        </p:txBody>
      </p:sp>
      <p:pic>
        <p:nvPicPr>
          <p:cNvPr id="4" name="Picture 2"/>
          <p:cNvPicPr>
            <a:picLocks noChangeAspect="1" noChangeArrowheads="1"/>
          </p:cNvPicPr>
          <p:nvPr/>
        </p:nvPicPr>
        <p:blipFill>
          <a:blip r:embed="rId2" cstate="print"/>
          <a:srcRect/>
          <a:stretch>
            <a:fillRect/>
          </a:stretch>
        </p:blipFill>
        <p:spPr bwMode="auto">
          <a:xfrm>
            <a:off x="1" y="267493"/>
            <a:ext cx="2411759" cy="1152130"/>
          </a:xfrm>
          <a:prstGeom prst="rect">
            <a:avLst/>
          </a:prstGeom>
          <a:noFill/>
          <a:ln w="9525">
            <a:noFill/>
            <a:miter lim="800000"/>
            <a:headEnd/>
            <a:tailEnd/>
          </a:ln>
        </p:spPr>
      </p:pic>
      <p:sp>
        <p:nvSpPr>
          <p:cNvPr id="5" name="矩形 4"/>
          <p:cNvSpPr/>
          <p:nvPr/>
        </p:nvSpPr>
        <p:spPr>
          <a:xfrm>
            <a:off x="2411761" y="267493"/>
            <a:ext cx="6732240" cy="115212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85000"/>
                  </a:schemeClr>
                </a:solidFill>
              </a:ln>
              <a:solidFill>
                <a:schemeClr val="bg1">
                  <a:lumMod val="85000"/>
                </a:schemeClr>
              </a:solidFill>
            </a:endParaRPr>
          </a:p>
        </p:txBody>
      </p:sp>
      <p:sp>
        <p:nvSpPr>
          <p:cNvPr id="7" name="TextBox 6"/>
          <p:cNvSpPr txBox="1"/>
          <p:nvPr/>
        </p:nvSpPr>
        <p:spPr>
          <a:xfrm>
            <a:off x="5112368" y="551170"/>
            <a:ext cx="2772000" cy="584775"/>
          </a:xfrm>
          <a:prstGeom prst="rect">
            <a:avLst/>
          </a:prstGeom>
          <a:noFill/>
          <a:ln>
            <a:solidFill>
              <a:schemeClr val="bg1"/>
            </a:solidFill>
          </a:ln>
        </p:spPr>
        <p:txBody>
          <a:bodyPr wrap="square" rtlCol="0">
            <a:spAutoFit/>
          </a:bodyPr>
          <a:lstStyle/>
          <a:p>
            <a:pPr algn="ctr"/>
            <a:r>
              <a:rPr lang="zh-CN" altLang="en-US" sz="3200" b="1" dirty="0">
                <a:solidFill>
                  <a:srgbClr val="FF0000"/>
                </a:solidFill>
              </a:rPr>
              <a:t>目录</a:t>
            </a:r>
            <a:r>
              <a:rPr lang="en-US" altLang="zh-CN" sz="2400" dirty="0">
                <a:solidFill>
                  <a:srgbClr val="FF0000"/>
                </a:solidFill>
              </a:rPr>
              <a:t>/Contents</a:t>
            </a:r>
            <a:endParaRPr lang="zh-CN" altLang="en-US" sz="2400" dirty="0">
              <a:solidFill>
                <a:srgbClr val="FF0000"/>
              </a:solidFill>
            </a:endParaRPr>
          </a:p>
        </p:txBody>
      </p:sp>
      <p:sp>
        <p:nvSpPr>
          <p:cNvPr id="8" name="等腰三角形 11"/>
          <p:cNvSpPr>
            <a:spLocks noChangeArrowheads="1"/>
          </p:cNvSpPr>
          <p:nvPr/>
        </p:nvSpPr>
        <p:spPr bwMode="auto">
          <a:xfrm rot="16200000">
            <a:off x="851983" y="2611781"/>
            <a:ext cx="260342" cy="263739"/>
          </a:xfrm>
          <a:prstGeom prst="triangle">
            <a:avLst>
              <a:gd name="adj" fmla="val 50000"/>
            </a:avLst>
          </a:prstGeom>
          <a:solidFill>
            <a:srgbClr val="FF0000"/>
          </a:solidFill>
          <a:ln>
            <a:noFill/>
          </a:ln>
        </p:spPr>
        <p:txBody>
          <a:bodyPr anchor="ct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9" name="等腰三角形 14"/>
          <p:cNvSpPr>
            <a:spLocks noChangeArrowheads="1"/>
          </p:cNvSpPr>
          <p:nvPr/>
        </p:nvSpPr>
        <p:spPr bwMode="auto">
          <a:xfrm rot="16200000">
            <a:off x="851523" y="3116707"/>
            <a:ext cx="261268" cy="263735"/>
          </a:xfrm>
          <a:prstGeom prst="triangle">
            <a:avLst>
              <a:gd name="adj" fmla="val 50000"/>
            </a:avLst>
          </a:prstGeom>
          <a:solidFill>
            <a:srgbClr val="FF0000"/>
          </a:solidFill>
          <a:ln>
            <a:noFill/>
          </a:ln>
        </p:spPr>
        <p:txBody>
          <a:bodyPr anchor="ct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0" name="等腰三角形 16"/>
          <p:cNvSpPr>
            <a:spLocks noChangeArrowheads="1"/>
          </p:cNvSpPr>
          <p:nvPr/>
        </p:nvSpPr>
        <p:spPr bwMode="auto">
          <a:xfrm rot="16200000">
            <a:off x="851986" y="3619895"/>
            <a:ext cx="260341" cy="263735"/>
          </a:xfrm>
          <a:prstGeom prst="triangle">
            <a:avLst>
              <a:gd name="adj" fmla="val 50000"/>
            </a:avLst>
          </a:prstGeom>
          <a:solidFill>
            <a:srgbClr val="FF0000"/>
          </a:solidFill>
          <a:ln>
            <a:noFill/>
          </a:ln>
        </p:spPr>
        <p:txBody>
          <a:bodyPr anchor="ct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1" name="等腰三角形 16"/>
          <p:cNvSpPr>
            <a:spLocks noChangeArrowheads="1"/>
          </p:cNvSpPr>
          <p:nvPr/>
        </p:nvSpPr>
        <p:spPr bwMode="auto">
          <a:xfrm rot="16200000">
            <a:off x="853577" y="4109911"/>
            <a:ext cx="260342" cy="263736"/>
          </a:xfrm>
          <a:prstGeom prst="triangle">
            <a:avLst>
              <a:gd name="adj" fmla="val 50000"/>
            </a:avLst>
          </a:prstGeom>
          <a:solidFill>
            <a:srgbClr val="FF0000"/>
          </a:solidFill>
          <a:ln>
            <a:noFill/>
          </a:ln>
        </p:spPr>
        <p:txBody>
          <a:bodyPr anchor="ct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2" name="等腰三角形 11"/>
          <p:cNvSpPr>
            <a:spLocks noChangeArrowheads="1"/>
          </p:cNvSpPr>
          <p:nvPr/>
        </p:nvSpPr>
        <p:spPr bwMode="auto">
          <a:xfrm rot="16200000">
            <a:off x="840870" y="2138003"/>
            <a:ext cx="260341" cy="263740"/>
          </a:xfrm>
          <a:prstGeom prst="triangle">
            <a:avLst>
              <a:gd name="adj" fmla="val 50000"/>
            </a:avLst>
          </a:prstGeom>
          <a:solidFill>
            <a:srgbClr val="FF0000"/>
          </a:solidFill>
          <a:ln>
            <a:noFill/>
          </a:ln>
        </p:spPr>
        <p:txBody>
          <a:bodyPr anchor="ct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Tree>
    <p:extLst>
      <p:ext uri="{BB962C8B-B14F-4D97-AF65-F5344CB8AC3E}">
        <p14:creationId xmlns:p14="http://schemas.microsoft.com/office/powerpoint/2010/main" val="97741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2"/>
          <p:cNvSpPr txBox="1">
            <a:spLocks noChangeArrowheads="1"/>
          </p:cNvSpPr>
          <p:nvPr/>
        </p:nvSpPr>
        <p:spPr bwMode="auto">
          <a:xfrm>
            <a:off x="2915816" y="1779662"/>
            <a:ext cx="6120680" cy="92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00000"/>
              </a:lnSpc>
              <a:spcBef>
                <a:spcPct val="0"/>
              </a:spcBef>
              <a:buFont typeface="Arial" pitchFamily="34" charset="0"/>
              <a:buNone/>
            </a:pPr>
            <a:r>
              <a:rPr lang="en-US" altLang="zh-CN" sz="5400" b="1" dirty="0">
                <a:solidFill>
                  <a:srgbClr val="CA0810"/>
                </a:solidFill>
                <a:latin typeface="微软雅黑" pitchFamily="34" charset="-122"/>
                <a:ea typeface="微软雅黑" pitchFamily="34" charset="-122"/>
              </a:rPr>
              <a:t>THANK YOU</a:t>
            </a:r>
            <a:r>
              <a:rPr lang="zh-CN" altLang="en-US" sz="5400" b="1" dirty="0">
                <a:solidFill>
                  <a:srgbClr val="CA0810"/>
                </a:solidFill>
                <a:latin typeface="微软雅黑" pitchFamily="34" charset="-122"/>
                <a:ea typeface="微软雅黑" pitchFamily="34" charset="-122"/>
              </a:rPr>
              <a:t>！</a:t>
            </a:r>
          </a:p>
        </p:txBody>
      </p:sp>
      <p:grpSp>
        <p:nvGrpSpPr>
          <p:cNvPr id="7" name="组合 6"/>
          <p:cNvGrpSpPr/>
          <p:nvPr/>
        </p:nvGrpSpPr>
        <p:grpSpPr>
          <a:xfrm>
            <a:off x="355531" y="1261767"/>
            <a:ext cx="2478230" cy="1784603"/>
            <a:chOff x="1450833" y="1741497"/>
            <a:chExt cx="760487" cy="834053"/>
          </a:xfrm>
          <a:effectLst>
            <a:reflection blurRad="6350" stA="52000" endA="300" endPos="35000" dir="5400000" sy="-100000" algn="bl" rotWithShape="0"/>
          </a:effectLst>
        </p:grpSpPr>
        <p:sp>
          <p:nvSpPr>
            <p:cNvPr id="8" name="矩形 150"/>
            <p:cNvSpPr>
              <a:spLocks noChangeArrowheads="1"/>
            </p:cNvSpPr>
            <p:nvPr/>
          </p:nvSpPr>
          <p:spPr bwMode="auto">
            <a:xfrm>
              <a:off x="1450833" y="1741497"/>
              <a:ext cx="760487" cy="834053"/>
            </a:xfrm>
            <a:prstGeom prst="rect">
              <a:avLst/>
            </a:prstGeom>
            <a:no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olidFill>
                  <a:schemeClr val="tx1">
                    <a:lumMod val="65000"/>
                    <a:lumOff val="35000"/>
                  </a:schemeClr>
                </a:solidFill>
                <a:cs typeface="+mn-ea"/>
                <a:sym typeface="宋体" pitchFamily="2" charset="-122"/>
              </a:endParaRPr>
            </a:p>
          </p:txBody>
        </p:sp>
        <p:sp>
          <p:nvSpPr>
            <p:cNvPr id="9" name="矩形 2"/>
            <p:cNvSpPr>
              <a:spLocks noChangeArrowheads="1"/>
            </p:cNvSpPr>
            <p:nvPr/>
          </p:nvSpPr>
          <p:spPr bwMode="auto">
            <a:xfrm>
              <a:off x="1476014" y="1788908"/>
              <a:ext cx="710126" cy="739231"/>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olidFill>
                  <a:schemeClr val="tx1">
                    <a:lumMod val="65000"/>
                    <a:lumOff val="35000"/>
                  </a:schemeClr>
                </a:solidFill>
                <a:cs typeface="+mn-ea"/>
                <a:sym typeface="宋体" pitchFamily="2" charset="-122"/>
              </a:endParaRPr>
            </a:p>
          </p:txBody>
        </p:sp>
      </p:grpSp>
    </p:spTree>
    <p:extLst>
      <p:ext uri="{BB962C8B-B14F-4D97-AF65-F5344CB8AC3E}">
        <p14:creationId xmlns:p14="http://schemas.microsoft.com/office/powerpoint/2010/main" val="77718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一、基本资料</a:t>
            </a:r>
          </a:p>
        </p:txBody>
      </p:sp>
      <p:sp>
        <p:nvSpPr>
          <p:cNvPr id="2" name="文本框 1">
            <a:extLst>
              <a:ext uri="{FF2B5EF4-FFF2-40B4-BE49-F238E27FC236}">
                <a16:creationId xmlns:a16="http://schemas.microsoft.com/office/drawing/2014/main" id="{58E4F7D4-E73D-BB46-9767-833442E691C7}"/>
              </a:ext>
            </a:extLst>
          </p:cNvPr>
          <p:cNvSpPr txBox="1"/>
          <p:nvPr/>
        </p:nvSpPr>
        <p:spPr>
          <a:xfrm>
            <a:off x="1769983" y="962338"/>
            <a:ext cx="2095445" cy="369332"/>
          </a:xfrm>
          <a:prstGeom prst="rect">
            <a:avLst/>
          </a:prstGeom>
          <a:noFill/>
        </p:spPr>
        <p:txBody>
          <a:bodyPr wrap="none" rtlCol="0">
            <a:spAutoFit/>
          </a:bodyPr>
          <a:lstStyle/>
          <a:p>
            <a:r>
              <a:rPr kumimoji="1" lang="zh-CN" altLang="en-US" dirty="0"/>
              <a:t>员工姓名： 李文昊</a:t>
            </a:r>
          </a:p>
        </p:txBody>
      </p:sp>
      <p:sp>
        <p:nvSpPr>
          <p:cNvPr id="4" name="文本框 3">
            <a:extLst>
              <a:ext uri="{FF2B5EF4-FFF2-40B4-BE49-F238E27FC236}">
                <a16:creationId xmlns:a16="http://schemas.microsoft.com/office/drawing/2014/main" id="{BADCFA97-D1D1-6046-AEAE-EB22362C360C}"/>
              </a:ext>
            </a:extLst>
          </p:cNvPr>
          <p:cNvSpPr txBox="1"/>
          <p:nvPr/>
        </p:nvSpPr>
        <p:spPr>
          <a:xfrm>
            <a:off x="1769983" y="1458868"/>
            <a:ext cx="3241593" cy="369332"/>
          </a:xfrm>
          <a:prstGeom prst="rect">
            <a:avLst/>
          </a:prstGeom>
          <a:noFill/>
        </p:spPr>
        <p:txBody>
          <a:bodyPr wrap="none" rtlCol="0">
            <a:spAutoFit/>
          </a:bodyPr>
          <a:lstStyle/>
          <a:p>
            <a:r>
              <a:rPr kumimoji="1" lang="zh-CN" altLang="en-US" dirty="0"/>
              <a:t>现任岗位： 助理大数据工程师</a:t>
            </a:r>
          </a:p>
        </p:txBody>
      </p:sp>
      <p:sp>
        <p:nvSpPr>
          <p:cNvPr id="5" name="文本框 4">
            <a:extLst>
              <a:ext uri="{FF2B5EF4-FFF2-40B4-BE49-F238E27FC236}">
                <a16:creationId xmlns:a16="http://schemas.microsoft.com/office/drawing/2014/main" id="{D4D28EF2-987D-EB4D-AE34-6E19845A0AE7}"/>
              </a:ext>
            </a:extLst>
          </p:cNvPr>
          <p:cNvSpPr txBox="1"/>
          <p:nvPr/>
        </p:nvSpPr>
        <p:spPr>
          <a:xfrm>
            <a:off x="1769983" y="2441800"/>
            <a:ext cx="2300630" cy="369332"/>
          </a:xfrm>
          <a:prstGeom prst="rect">
            <a:avLst/>
          </a:prstGeom>
          <a:noFill/>
        </p:spPr>
        <p:txBody>
          <a:bodyPr wrap="none" rtlCol="0">
            <a:spAutoFit/>
          </a:bodyPr>
          <a:lstStyle/>
          <a:p>
            <a:r>
              <a:rPr kumimoji="1" lang="zh-CN" altLang="en-US" dirty="0"/>
              <a:t>入职时间： </a:t>
            </a:r>
            <a:r>
              <a:rPr kumimoji="1" lang="en-US" altLang="zh-CN" dirty="0"/>
              <a:t>2024.7.1</a:t>
            </a:r>
            <a:endParaRPr kumimoji="1" lang="zh-CN" altLang="en-US" dirty="0"/>
          </a:p>
        </p:txBody>
      </p:sp>
      <p:sp>
        <p:nvSpPr>
          <p:cNvPr id="6" name="文本框 5">
            <a:extLst>
              <a:ext uri="{FF2B5EF4-FFF2-40B4-BE49-F238E27FC236}">
                <a16:creationId xmlns:a16="http://schemas.microsoft.com/office/drawing/2014/main" id="{F93974D0-1FA0-D749-AFCC-5419BCBE68B0}"/>
              </a:ext>
            </a:extLst>
          </p:cNvPr>
          <p:cNvSpPr txBox="1"/>
          <p:nvPr/>
        </p:nvSpPr>
        <p:spPr>
          <a:xfrm>
            <a:off x="1782807" y="2937940"/>
            <a:ext cx="2082621" cy="369332"/>
          </a:xfrm>
          <a:prstGeom prst="rect">
            <a:avLst/>
          </a:prstGeom>
          <a:noFill/>
        </p:spPr>
        <p:txBody>
          <a:bodyPr wrap="none" rtlCol="0">
            <a:spAutoFit/>
          </a:bodyPr>
          <a:lstStyle/>
          <a:p>
            <a:r>
              <a:rPr kumimoji="1" lang="zh-CN" altLang="en-US" dirty="0"/>
              <a:t>导       师： 徐益标</a:t>
            </a:r>
          </a:p>
        </p:txBody>
      </p:sp>
      <p:sp>
        <p:nvSpPr>
          <p:cNvPr id="7" name="文本框 6">
            <a:extLst>
              <a:ext uri="{FF2B5EF4-FFF2-40B4-BE49-F238E27FC236}">
                <a16:creationId xmlns:a16="http://schemas.microsoft.com/office/drawing/2014/main" id="{688BE0CB-559D-6F43-BDC8-DCFC8CED1CC2}"/>
              </a:ext>
            </a:extLst>
          </p:cNvPr>
          <p:cNvSpPr txBox="1"/>
          <p:nvPr/>
        </p:nvSpPr>
        <p:spPr>
          <a:xfrm>
            <a:off x="1769982" y="3434080"/>
            <a:ext cx="2095445" cy="369332"/>
          </a:xfrm>
          <a:prstGeom prst="rect">
            <a:avLst/>
          </a:prstGeom>
          <a:noFill/>
        </p:spPr>
        <p:txBody>
          <a:bodyPr wrap="none" rtlCol="0">
            <a:spAutoFit/>
          </a:bodyPr>
          <a:lstStyle/>
          <a:p>
            <a:r>
              <a:rPr kumimoji="1" lang="zh-CN" altLang="en-US" dirty="0"/>
              <a:t>直属主管： 罗婷婷</a:t>
            </a:r>
          </a:p>
        </p:txBody>
      </p:sp>
      <p:sp>
        <p:nvSpPr>
          <p:cNvPr id="8" name="文本框 7">
            <a:extLst>
              <a:ext uri="{FF2B5EF4-FFF2-40B4-BE49-F238E27FC236}">
                <a16:creationId xmlns:a16="http://schemas.microsoft.com/office/drawing/2014/main" id="{9F6CDFB2-FEBC-F24A-B0E5-75681299EBB3}"/>
              </a:ext>
            </a:extLst>
          </p:cNvPr>
          <p:cNvSpPr txBox="1"/>
          <p:nvPr/>
        </p:nvSpPr>
        <p:spPr>
          <a:xfrm>
            <a:off x="1769983" y="1951008"/>
            <a:ext cx="3480440" cy="369332"/>
          </a:xfrm>
          <a:prstGeom prst="rect">
            <a:avLst/>
          </a:prstGeom>
          <a:noFill/>
        </p:spPr>
        <p:txBody>
          <a:bodyPr wrap="none" rtlCol="0">
            <a:spAutoFit/>
          </a:bodyPr>
          <a:lstStyle/>
          <a:p>
            <a:r>
              <a:rPr kumimoji="1" lang="zh-CN" altLang="en-US" dirty="0"/>
              <a:t>所属部门： 视图智能服务开发部</a:t>
            </a:r>
          </a:p>
        </p:txBody>
      </p:sp>
      <p:sp>
        <p:nvSpPr>
          <p:cNvPr id="9" name="文本框 8">
            <a:extLst>
              <a:ext uri="{FF2B5EF4-FFF2-40B4-BE49-F238E27FC236}">
                <a16:creationId xmlns:a16="http://schemas.microsoft.com/office/drawing/2014/main" id="{6FF787A7-8F90-4648-9968-37147EB8A9B5}"/>
              </a:ext>
            </a:extLst>
          </p:cNvPr>
          <p:cNvSpPr txBox="1"/>
          <p:nvPr/>
        </p:nvSpPr>
        <p:spPr>
          <a:xfrm>
            <a:off x="1754341" y="3930610"/>
            <a:ext cx="5121915" cy="369332"/>
          </a:xfrm>
          <a:prstGeom prst="rect">
            <a:avLst/>
          </a:prstGeom>
          <a:noFill/>
        </p:spPr>
        <p:txBody>
          <a:bodyPr wrap="none" rtlCol="0">
            <a:spAutoFit/>
          </a:bodyPr>
          <a:lstStyle/>
          <a:p>
            <a:r>
              <a:rPr kumimoji="1" lang="zh-CN" altLang="en-US" dirty="0"/>
              <a:t>毕业院校： 杭州电子科技大学 计算机学院   硕士</a:t>
            </a:r>
          </a:p>
        </p:txBody>
      </p:sp>
      <p:cxnSp>
        <p:nvCxnSpPr>
          <p:cNvPr id="15" name="直线连接符 14">
            <a:extLst>
              <a:ext uri="{FF2B5EF4-FFF2-40B4-BE49-F238E27FC236}">
                <a16:creationId xmlns:a16="http://schemas.microsoft.com/office/drawing/2014/main" id="{4329A300-79F6-D74B-9506-1FD1F88116C3}"/>
              </a:ext>
            </a:extLst>
          </p:cNvPr>
          <p:cNvCxnSpPr>
            <a:cxnSpLocks/>
          </p:cNvCxnSpPr>
          <p:nvPr/>
        </p:nvCxnSpPr>
        <p:spPr>
          <a:xfrm>
            <a:off x="1043608" y="753955"/>
            <a:ext cx="0" cy="3847302"/>
          </a:xfrm>
          <a:prstGeom prst="line">
            <a:avLst/>
          </a:prstGeom>
          <a:ln w="25400">
            <a:solidFill>
              <a:schemeClr val="tx1">
                <a:lumMod val="85000"/>
                <a:lumOff val="15000"/>
                <a:alpha val="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20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sp>
        <p:nvSpPr>
          <p:cNvPr id="2" name="文本框 1">
            <a:extLst>
              <a:ext uri="{FF2B5EF4-FFF2-40B4-BE49-F238E27FC236}">
                <a16:creationId xmlns:a16="http://schemas.microsoft.com/office/drawing/2014/main" id="{5510211E-21FD-9344-89EE-C8012212DFA0}"/>
              </a:ext>
            </a:extLst>
          </p:cNvPr>
          <p:cNvSpPr txBox="1"/>
          <p:nvPr/>
        </p:nvSpPr>
        <p:spPr>
          <a:xfrm>
            <a:off x="323528" y="884025"/>
            <a:ext cx="1569660" cy="369332"/>
          </a:xfrm>
          <a:prstGeom prst="rect">
            <a:avLst/>
          </a:prstGeom>
          <a:noFill/>
        </p:spPr>
        <p:txBody>
          <a:bodyPr wrap="none" rtlCol="0">
            <a:spAutoFit/>
          </a:bodyPr>
          <a:lstStyle/>
          <a:p>
            <a:r>
              <a:rPr kumimoji="1" lang="zh-CN" altLang="en-US" dirty="0"/>
              <a:t>个人岗位职责</a:t>
            </a:r>
          </a:p>
        </p:txBody>
      </p:sp>
      <p:sp>
        <p:nvSpPr>
          <p:cNvPr id="6" name="文本占位符 2">
            <a:extLst>
              <a:ext uri="{FF2B5EF4-FFF2-40B4-BE49-F238E27FC236}">
                <a16:creationId xmlns:a16="http://schemas.microsoft.com/office/drawing/2014/main" id="{4ACC6957-EFFE-CE46-981B-8FC8DB5E3707}"/>
              </a:ext>
            </a:extLst>
          </p:cNvPr>
          <p:cNvSpPr txBox="1">
            <a:spLocks/>
          </p:cNvSpPr>
          <p:nvPr/>
        </p:nvSpPr>
        <p:spPr>
          <a:xfrm>
            <a:off x="683568" y="1635646"/>
            <a:ext cx="3096344" cy="2160240"/>
          </a:xfrm>
          <a:prstGeom prst="rect">
            <a:avLst/>
          </a:prstGeom>
          <a:ln w="25400">
            <a:noFill/>
            <a:prstDash val="sysDot"/>
          </a:ln>
        </p:spPr>
        <p:txBody>
          <a:bodyPr lIns="0" tIns="0" rIns="0" bIns="0"/>
          <a:lstStyle>
            <a:lvl1pPr marL="0" indent="0" algn="l" defTabSz="685800" rtl="0" eaLnBrk="1" latinLnBrk="0" hangingPunct="1">
              <a:lnSpc>
                <a:spcPct val="100000"/>
              </a:lnSpc>
              <a:spcBef>
                <a:spcPts val="0"/>
              </a:spcBef>
              <a:buFontTx/>
              <a:buNone/>
              <a:defRPr sz="140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1pPr>
            <a:lvl2pPr marL="342900" indent="0" algn="l" defTabSz="685800" rtl="0" eaLnBrk="1" latinLnBrk="0" hangingPunct="1">
              <a:lnSpc>
                <a:spcPct val="90000"/>
              </a:lnSpc>
              <a:spcBef>
                <a:spcPts val="375"/>
              </a:spcBef>
              <a:buFontTx/>
              <a:buNone/>
              <a:defRPr sz="160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2pPr>
            <a:lvl3pPr marL="685800" indent="0" algn="l" defTabSz="685800" rtl="0" eaLnBrk="1" latinLnBrk="0" hangingPunct="1">
              <a:lnSpc>
                <a:spcPct val="90000"/>
              </a:lnSpc>
              <a:spcBef>
                <a:spcPts val="375"/>
              </a:spcBef>
              <a:buFontTx/>
              <a:buNone/>
              <a:defRPr sz="140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3pPr>
            <a:lvl4pPr marL="1028700" indent="0" algn="l" defTabSz="685800" rtl="0" eaLnBrk="1" latinLnBrk="0" hangingPunct="1">
              <a:lnSpc>
                <a:spcPct val="90000"/>
              </a:lnSpc>
              <a:spcBef>
                <a:spcPts val="375"/>
              </a:spcBef>
              <a:buFontTx/>
              <a:buNone/>
              <a:defRPr sz="120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4pPr>
            <a:lvl5pPr marL="1371600" indent="0" algn="l" defTabSz="685800" rtl="0" eaLnBrk="1" latinLnBrk="0" hangingPunct="1">
              <a:lnSpc>
                <a:spcPct val="90000"/>
              </a:lnSpc>
              <a:spcBef>
                <a:spcPts val="375"/>
              </a:spcBef>
              <a:buFontTx/>
              <a:buNone/>
              <a:defRPr sz="105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kumimoji="1" lang="zh-CN" altLang="en-US" sz="1600" b="1" dirty="0">
                <a:latin typeface="Songti SC" panose="02010600040101010101" pitchFamily="2" charset="-122"/>
                <a:ea typeface="Songti SC" panose="02010600040101010101" pitchFamily="2" charset="-122"/>
              </a:rPr>
              <a:t>初级开发：</a:t>
            </a:r>
            <a:endParaRPr kumimoji="1" lang="en-US" altLang="zh-CN" sz="1600"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b="1" dirty="0">
                <a:latin typeface="Songti SC" panose="02010600040101010101" pitchFamily="2" charset="-122"/>
                <a:ea typeface="Songti SC" panose="02010600040101010101" pitchFamily="2" charset="-122"/>
              </a:rPr>
              <a:t>基线、定制需求的开发</a:t>
            </a:r>
            <a:endParaRPr kumimoji="1" lang="en-US" altLang="zh-CN"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b="1" dirty="0">
                <a:latin typeface="Songti SC" panose="02010600040101010101" pitchFamily="2" charset="-122"/>
                <a:ea typeface="Songti SC" panose="02010600040101010101" pitchFamily="2" charset="-122"/>
              </a:rPr>
              <a:t>问题的修复</a:t>
            </a:r>
            <a:endParaRPr kumimoji="1" lang="en-US" altLang="zh-CN"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b="1" dirty="0">
                <a:latin typeface="Songti SC" panose="02010600040101010101" pitchFamily="2" charset="-122"/>
                <a:ea typeface="Songti SC" panose="02010600040101010101" pitchFamily="2" charset="-122"/>
              </a:rPr>
              <a:t>值班支撑在研版本及发布版本问题排查</a:t>
            </a:r>
            <a:endParaRPr kumimoji="1" lang="en-US" altLang="zh-CN"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b="1" dirty="0">
                <a:latin typeface="Songti SC" panose="02010600040101010101" pitchFamily="2" charset="-122"/>
                <a:ea typeface="Songti SC" panose="02010600040101010101" pitchFamily="2" charset="-122"/>
              </a:rPr>
              <a:t>安全漏洞的修复</a:t>
            </a:r>
            <a:endParaRPr kumimoji="1" lang="en-US" altLang="zh-CN" b="1" dirty="0">
              <a:latin typeface="Songti SC" panose="02010600040101010101" pitchFamily="2" charset="-122"/>
              <a:ea typeface="Songti SC" panose="02010600040101010101" pitchFamily="2" charset="-122"/>
            </a:endParaRPr>
          </a:p>
        </p:txBody>
      </p:sp>
      <p:sp>
        <p:nvSpPr>
          <p:cNvPr id="7" name="文本占位符 2">
            <a:extLst>
              <a:ext uri="{FF2B5EF4-FFF2-40B4-BE49-F238E27FC236}">
                <a16:creationId xmlns:a16="http://schemas.microsoft.com/office/drawing/2014/main" id="{0A984B29-D0AB-C445-AE9D-891D8112508B}"/>
              </a:ext>
            </a:extLst>
          </p:cNvPr>
          <p:cNvSpPr txBox="1">
            <a:spLocks/>
          </p:cNvSpPr>
          <p:nvPr/>
        </p:nvSpPr>
        <p:spPr>
          <a:xfrm>
            <a:off x="4091191" y="1419622"/>
            <a:ext cx="4726677" cy="2848374"/>
          </a:xfrm>
          <a:prstGeom prst="rect">
            <a:avLst/>
          </a:prstGeom>
        </p:spPr>
        <p:txBody>
          <a:bodyPr lIns="0" tIns="0" rIns="0" bIns="0"/>
          <a:lstStyle>
            <a:lvl1pPr marL="0" indent="0" algn="l" defTabSz="685800" rtl="0" eaLnBrk="1" latinLnBrk="0" hangingPunct="1">
              <a:lnSpc>
                <a:spcPct val="100000"/>
              </a:lnSpc>
              <a:spcBef>
                <a:spcPts val="0"/>
              </a:spcBef>
              <a:buFontTx/>
              <a:buNone/>
              <a:defRPr sz="140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1pPr>
            <a:lvl2pPr marL="342900" indent="0" algn="l" defTabSz="685800" rtl="0" eaLnBrk="1" latinLnBrk="0" hangingPunct="1">
              <a:lnSpc>
                <a:spcPct val="90000"/>
              </a:lnSpc>
              <a:spcBef>
                <a:spcPts val="375"/>
              </a:spcBef>
              <a:buFontTx/>
              <a:buNone/>
              <a:defRPr sz="160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2pPr>
            <a:lvl3pPr marL="685800" indent="0" algn="l" defTabSz="685800" rtl="0" eaLnBrk="1" latinLnBrk="0" hangingPunct="1">
              <a:lnSpc>
                <a:spcPct val="90000"/>
              </a:lnSpc>
              <a:spcBef>
                <a:spcPts val="375"/>
              </a:spcBef>
              <a:buFontTx/>
              <a:buNone/>
              <a:defRPr sz="140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3pPr>
            <a:lvl4pPr marL="1028700" indent="0" algn="l" defTabSz="685800" rtl="0" eaLnBrk="1" latinLnBrk="0" hangingPunct="1">
              <a:lnSpc>
                <a:spcPct val="90000"/>
              </a:lnSpc>
              <a:spcBef>
                <a:spcPts val="375"/>
              </a:spcBef>
              <a:buFontTx/>
              <a:buNone/>
              <a:defRPr sz="120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4pPr>
            <a:lvl5pPr marL="1371600" indent="0" algn="l" defTabSz="685800" rtl="0" eaLnBrk="1" latinLnBrk="0" hangingPunct="1">
              <a:lnSpc>
                <a:spcPct val="90000"/>
              </a:lnSpc>
              <a:spcBef>
                <a:spcPts val="375"/>
              </a:spcBef>
              <a:buFontTx/>
              <a:buNone/>
              <a:defRPr sz="105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kumimoji="1" lang="zh-CN" altLang="en-US" sz="1600" b="1" dirty="0">
                <a:latin typeface="Songti SC" panose="02010600040101010101" pitchFamily="2" charset="-122"/>
                <a:ea typeface="Songti SC" panose="02010600040101010101" pitchFamily="2" charset="-122"/>
              </a:rPr>
              <a:t>高级</a:t>
            </a:r>
            <a:r>
              <a:rPr kumimoji="1" lang="en-US" altLang="zh-CN" sz="1600" b="1" dirty="0">
                <a:latin typeface="Songti SC" panose="02010600040101010101" pitchFamily="2" charset="-122"/>
                <a:ea typeface="Songti SC" panose="02010600040101010101" pitchFamily="2" charset="-122"/>
              </a:rPr>
              <a:t>/</a:t>
            </a:r>
            <a:r>
              <a:rPr kumimoji="1" lang="zh-CN" altLang="en-US" sz="1600" b="1" dirty="0">
                <a:latin typeface="Songti SC" panose="02010600040101010101" pitchFamily="2" charset="-122"/>
                <a:ea typeface="Songti SC" panose="02010600040101010101" pitchFamily="2" charset="-122"/>
              </a:rPr>
              <a:t>资深开发</a:t>
            </a:r>
            <a:endParaRPr kumimoji="1" lang="en-US" altLang="zh-CN" sz="1600"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sz="1200" b="1" dirty="0">
                <a:latin typeface="Songti SC" panose="02010600040101010101" pitchFamily="2" charset="-122"/>
                <a:ea typeface="Songti SC" panose="02010600040101010101" pitchFamily="2" charset="-122"/>
              </a:rPr>
              <a:t>复杂业务的设计和开发，跨产品方案的拉通</a:t>
            </a:r>
            <a:endParaRPr kumimoji="1" lang="en-US" altLang="zh-CN" sz="1200"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sz="1200" b="1" dirty="0">
                <a:latin typeface="Songti SC" panose="02010600040101010101" pitchFamily="2" charset="-122"/>
                <a:ea typeface="Songti SC" panose="02010600040101010101" pitchFamily="2" charset="-122"/>
              </a:rPr>
              <a:t>业务的重构： 升级的重构，</a:t>
            </a:r>
            <a:r>
              <a:rPr kumimoji="1" lang="en-US" altLang="zh-CN" sz="1200" b="1" dirty="0">
                <a:latin typeface="Songti SC" panose="02010600040101010101" pitchFamily="2" charset="-122"/>
                <a:ea typeface="Songti SC" panose="02010600040101010101" pitchFamily="2" charset="-122"/>
              </a:rPr>
              <a:t>RUB</a:t>
            </a:r>
            <a:r>
              <a:rPr kumimoji="1" lang="zh-CN" altLang="en-US" sz="1200" b="1" dirty="0">
                <a:latin typeface="Songti SC" panose="02010600040101010101" pitchFamily="2" charset="-122"/>
                <a:ea typeface="Songti SC" panose="02010600040101010101" pitchFamily="2" charset="-122"/>
              </a:rPr>
              <a:t>打包工程的重构</a:t>
            </a:r>
            <a:endParaRPr kumimoji="1" lang="en-US" altLang="zh-CN" sz="1200"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sz="1200" b="1" dirty="0">
                <a:latin typeface="Songti SC" panose="02010600040101010101" pitchFamily="2" charset="-122"/>
                <a:ea typeface="Songti SC" panose="02010600040101010101" pitchFamily="2" charset="-122"/>
              </a:rPr>
              <a:t>疑难问题的支持</a:t>
            </a:r>
            <a:endParaRPr kumimoji="1" lang="en-US" altLang="zh-CN" sz="1200"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sz="1200" b="1" dirty="0">
                <a:latin typeface="Songti SC" panose="02010600040101010101" pitchFamily="2" charset="-122"/>
                <a:ea typeface="Songti SC" panose="02010600040101010101" pitchFamily="2" charset="-122"/>
              </a:rPr>
              <a:t>先进技术的预研：如</a:t>
            </a:r>
            <a:r>
              <a:rPr kumimoji="1" lang="en-US" altLang="zh-CN" sz="1200" b="1" dirty="0">
                <a:latin typeface="Songti SC" panose="02010600040101010101" pitchFamily="2" charset="-122"/>
                <a:ea typeface="Songti SC" panose="02010600040101010101" pitchFamily="2" charset="-122"/>
              </a:rPr>
              <a:t>TEE</a:t>
            </a:r>
            <a:r>
              <a:rPr kumimoji="1" lang="zh-CN" altLang="en-US" sz="1200" b="1" dirty="0">
                <a:latin typeface="Songti SC" panose="02010600040101010101" pitchFamily="2" charset="-122"/>
                <a:ea typeface="Songti SC" panose="02010600040101010101" pitchFamily="2" charset="-122"/>
              </a:rPr>
              <a:t>、</a:t>
            </a:r>
            <a:r>
              <a:rPr kumimoji="1" lang="en-US" altLang="zh-CN" sz="1200" b="1" dirty="0">
                <a:latin typeface="Songti SC" panose="02010600040101010101" pitchFamily="2" charset="-122"/>
                <a:ea typeface="Songti SC" panose="02010600040101010101" pitchFamily="2" charset="-122"/>
              </a:rPr>
              <a:t>TPM</a:t>
            </a:r>
          </a:p>
          <a:p>
            <a:pPr marL="342900" indent="-342900">
              <a:lnSpc>
                <a:spcPct val="150000"/>
              </a:lnSpc>
              <a:buFontTx/>
              <a:buAutoNum type="arabicPeriod"/>
            </a:pPr>
            <a:r>
              <a:rPr kumimoji="1" lang="zh-CN" altLang="en-US" sz="1200" b="1" dirty="0">
                <a:latin typeface="Songti SC" panose="02010600040101010101" pitchFamily="2" charset="-122"/>
                <a:ea typeface="Songti SC" panose="02010600040101010101" pitchFamily="2" charset="-122"/>
              </a:rPr>
              <a:t>软件团队整体效率提升：如</a:t>
            </a:r>
            <a:r>
              <a:rPr kumimoji="1" lang="en-US" altLang="zh-CN" sz="1200" b="1" dirty="0" err="1">
                <a:latin typeface="Songti SC" panose="02010600040101010101" pitchFamily="2" charset="-122"/>
                <a:ea typeface="Songti SC" panose="02010600040101010101" pitchFamily="2" charset="-122"/>
              </a:rPr>
              <a:t>VSCode</a:t>
            </a:r>
            <a:r>
              <a:rPr kumimoji="1" lang="zh-CN" altLang="en-US" sz="1200" b="1" dirty="0">
                <a:latin typeface="Songti SC" panose="02010600040101010101" pitchFamily="2" charset="-122"/>
                <a:ea typeface="Songti SC" panose="02010600040101010101" pitchFamily="2" charset="-122"/>
              </a:rPr>
              <a:t>插件，联调平台</a:t>
            </a:r>
            <a:endParaRPr kumimoji="1" lang="en-US" altLang="zh-CN" sz="1200"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sz="1200" b="1" dirty="0">
                <a:latin typeface="Songti SC" panose="02010600040101010101" pitchFamily="2" charset="-122"/>
                <a:ea typeface="Songti SC" panose="02010600040101010101" pitchFamily="2" charset="-122"/>
              </a:rPr>
              <a:t>其他产品项目和定制的一些临时支撑</a:t>
            </a:r>
            <a:endParaRPr kumimoji="1" lang="en-US" altLang="zh-CN" sz="1200"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sz="1200" b="1" dirty="0">
                <a:latin typeface="Songti SC" panose="02010600040101010101" pitchFamily="2" charset="-122"/>
                <a:ea typeface="Songti SC" panose="02010600040101010101" pitchFamily="2" charset="-122"/>
              </a:rPr>
              <a:t>软件内部的规范，如</a:t>
            </a:r>
            <a:r>
              <a:rPr kumimoji="1" lang="en-US" altLang="zh-CN" sz="1200" b="1" dirty="0" err="1">
                <a:latin typeface="Songti SC" panose="02010600040101010101" pitchFamily="2" charset="-122"/>
                <a:ea typeface="Songti SC" panose="02010600040101010101" pitchFamily="2" charset="-122"/>
              </a:rPr>
              <a:t>svn</a:t>
            </a:r>
            <a:r>
              <a:rPr kumimoji="1" lang="zh-CN" altLang="en-US" sz="1200" b="1" dirty="0">
                <a:latin typeface="Songti SC" panose="02010600040101010101" pitchFamily="2" charset="-122"/>
                <a:ea typeface="Songti SC" panose="02010600040101010101" pitchFamily="2" charset="-122"/>
              </a:rPr>
              <a:t>提交</a:t>
            </a:r>
            <a:r>
              <a:rPr kumimoji="1" lang="en-US" altLang="zh-CN" sz="1200" b="1" dirty="0">
                <a:latin typeface="Songti SC" panose="02010600040101010101" pitchFamily="2" charset="-122"/>
                <a:ea typeface="Songti SC" panose="02010600040101010101" pitchFamily="2" charset="-122"/>
              </a:rPr>
              <a:t>log</a:t>
            </a:r>
            <a:r>
              <a:rPr kumimoji="1" lang="zh-CN" altLang="en-US" sz="1200" b="1" dirty="0">
                <a:latin typeface="Songti SC" panose="02010600040101010101" pitchFamily="2" charset="-122"/>
                <a:ea typeface="Songti SC" panose="02010600040101010101" pitchFamily="2" charset="-122"/>
              </a:rPr>
              <a:t>的规范，打印规范</a:t>
            </a:r>
            <a:endParaRPr kumimoji="1" lang="en-US" altLang="zh-CN" sz="1200" b="1" dirty="0">
              <a:latin typeface="Songti SC" panose="02010600040101010101" pitchFamily="2" charset="-122"/>
              <a:ea typeface="Songti SC" panose="02010600040101010101" pitchFamily="2" charset="-122"/>
            </a:endParaRPr>
          </a:p>
          <a:p>
            <a:pPr marL="342900" indent="-342900">
              <a:lnSpc>
                <a:spcPct val="150000"/>
              </a:lnSpc>
              <a:buFontTx/>
              <a:buAutoNum type="arabicPeriod"/>
            </a:pPr>
            <a:r>
              <a:rPr kumimoji="1" lang="zh-CN" altLang="en-US" sz="1200" b="1" dirty="0">
                <a:latin typeface="Songti SC" panose="02010600040101010101" pitchFamily="2" charset="-122"/>
                <a:ea typeface="Songti SC" panose="02010600040101010101" pitchFamily="2" charset="-122"/>
              </a:rPr>
              <a:t>软件和其他团队的交互规范制定，如算法的交付规范</a:t>
            </a:r>
            <a:endParaRPr kumimoji="1" lang="en-US" altLang="zh-CN" sz="1200" b="1"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16430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graphicFrame>
        <p:nvGraphicFramePr>
          <p:cNvPr id="8" name="表格 7">
            <a:extLst>
              <a:ext uri="{FF2B5EF4-FFF2-40B4-BE49-F238E27FC236}">
                <a16:creationId xmlns:a16="http://schemas.microsoft.com/office/drawing/2014/main" id="{D569E5A3-CD21-0E4C-87FC-3F0E6A598CC1}"/>
              </a:ext>
            </a:extLst>
          </p:cNvPr>
          <p:cNvGraphicFramePr>
            <a:graphicFrameLocks noGrp="1"/>
          </p:cNvGraphicFramePr>
          <p:nvPr>
            <p:extLst>
              <p:ext uri="{D42A27DB-BD31-4B8C-83A1-F6EECF244321}">
                <p14:modId xmlns:p14="http://schemas.microsoft.com/office/powerpoint/2010/main" val="1160961987"/>
              </p:ext>
            </p:extLst>
          </p:nvPr>
        </p:nvGraphicFramePr>
        <p:xfrm>
          <a:off x="1259632" y="670644"/>
          <a:ext cx="5616624" cy="4288538"/>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538441912"/>
                    </a:ext>
                  </a:extLst>
                </a:gridCol>
                <a:gridCol w="3960440">
                  <a:extLst>
                    <a:ext uri="{9D8B030D-6E8A-4147-A177-3AD203B41FA5}">
                      <a16:colId xmlns:a16="http://schemas.microsoft.com/office/drawing/2014/main" val="11024142"/>
                    </a:ext>
                  </a:extLst>
                </a:gridCol>
              </a:tblGrid>
              <a:tr h="216024">
                <a:tc>
                  <a:txBody>
                    <a:bodyPr/>
                    <a:lstStyle/>
                    <a:p>
                      <a:pPr algn="ctr"/>
                      <a:r>
                        <a:rPr lang="zh-CN" altLang="en-US" sz="1100" dirty="0"/>
                        <a:t>起始时间</a:t>
                      </a:r>
                      <a:endParaRPr lang="zh-CN" altLang="en-US" sz="1100" b="0" i="0" dirty="0">
                        <a:latin typeface="Songti SC" panose="02010600040101010101" pitchFamily="2" charset="-122"/>
                        <a:ea typeface="Songti SC" panose="02010600040101010101" pitchFamily="2" charset="-122"/>
                      </a:endParaRPr>
                    </a:p>
                  </a:txBody>
                  <a:tcPr anchor="ctr"/>
                </a:tc>
                <a:tc>
                  <a:txBody>
                    <a:bodyPr/>
                    <a:lstStyle/>
                    <a:p>
                      <a:pPr marL="0" algn="ctr" defTabSz="914400" rtl="0" eaLnBrk="1" latinLnBrk="0" hangingPunct="1"/>
                      <a:r>
                        <a:rPr lang="zh-CN" altLang="en-US" sz="1100" b="1" kern="1200" dirty="0">
                          <a:solidFill>
                            <a:schemeClr val="lt1"/>
                          </a:solidFill>
                          <a:latin typeface="+mn-lt"/>
                          <a:ea typeface="+mn-ea"/>
                          <a:cs typeface="+mn-cs"/>
                        </a:rPr>
                        <a:t>完成工作内容</a:t>
                      </a:r>
                    </a:p>
                  </a:txBody>
                  <a:tcPr anchor="ctr"/>
                </a:tc>
                <a:extLst>
                  <a:ext uri="{0D108BD9-81ED-4DB2-BD59-A6C34878D82A}">
                    <a16:rowId xmlns:a16="http://schemas.microsoft.com/office/drawing/2014/main" val="1224568962"/>
                  </a:ext>
                </a:extLst>
              </a:tr>
              <a:tr h="370840">
                <a:tc>
                  <a:txBody>
                    <a:bodyPr/>
                    <a:lstStyle/>
                    <a:p>
                      <a:pPr algn="l"/>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1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dirty="0">
                          <a:latin typeface="Songti SC" panose="02010600040101010101" pitchFamily="2" charset="-122"/>
                          <a:ea typeface="Songti SC" panose="02010600040101010101" pitchFamily="2" charset="-122"/>
                        </a:rPr>
                        <a:t>7.1-7.5</a:t>
                      </a:r>
                      <a:r>
                        <a:rPr lang="zh-CN" altLang="en-US" sz="1200" b="0" i="0" dirty="0">
                          <a:latin typeface="Songti SC" panose="02010600040101010101" pitchFamily="2" charset="-122"/>
                          <a:ea typeface="Songti SC" panose="02010600040101010101" pitchFamily="2" charset="-122"/>
                        </a:rPr>
                        <a:t> </a:t>
                      </a:r>
                      <a:r>
                        <a:rPr lang="en-US" altLang="zh-CN" sz="1200" b="0" i="0" dirty="0">
                          <a:latin typeface="Songti SC" panose="02010600040101010101" pitchFamily="2" charset="-122"/>
                          <a:ea typeface="Songti SC" panose="02010600040101010101" pitchFamily="2" charset="-122"/>
                        </a:rPr>
                        <a:t>)</a:t>
                      </a:r>
                      <a:endParaRPr lang="zh-CN" altLang="en-US" sz="1200" b="0" i="0" dirty="0">
                        <a:latin typeface="Songti SC" panose="02010600040101010101" pitchFamily="2" charset="-122"/>
                        <a:ea typeface="Songti SC" panose="02010600040101010101" pitchFamily="2" charset="-122"/>
                      </a:endParaRPr>
                    </a:p>
                  </a:txBody>
                  <a:tcPr anchor="ctr"/>
                </a:tc>
                <a:tc>
                  <a:txBody>
                    <a:bodyPr/>
                    <a:lstStyle/>
                    <a:p>
                      <a:pPr algn="l">
                        <a:lnSpc>
                          <a:spcPct val="125000"/>
                        </a:lnSpc>
                      </a:pPr>
                      <a:r>
                        <a:rPr lang="en-US" altLang="zh-CN" sz="1100" b="0" i="0" dirty="0">
                          <a:latin typeface="Songti SC" panose="02010600040101010101" pitchFamily="2" charset="-122"/>
                          <a:ea typeface="Songti SC" panose="02010600040101010101" pitchFamily="2" charset="-122"/>
                        </a:rPr>
                        <a:t>1.</a:t>
                      </a:r>
                      <a:r>
                        <a:rPr lang="zh-CN" altLang="en-US" sz="1100" b="0" i="0" dirty="0">
                          <a:latin typeface="Songti SC" panose="02010600040101010101" pitchFamily="2" charset="-122"/>
                          <a:ea typeface="Songti SC" panose="02010600040101010101" pitchFamily="2" charset="-122"/>
                        </a:rPr>
                        <a:t> 加入视图智能团队、熟悉同事、配置环境、拉取项目</a:t>
                      </a:r>
                      <a:endParaRPr lang="en-US" altLang="zh-CN" sz="1100" b="0" i="0" dirty="0">
                        <a:latin typeface="Songti SC" panose="02010600040101010101" pitchFamily="2" charset="-122"/>
                        <a:ea typeface="Songti SC" panose="02010600040101010101" pitchFamily="2" charset="-122"/>
                      </a:endParaRPr>
                    </a:p>
                    <a:p>
                      <a:pPr algn="l">
                        <a:lnSpc>
                          <a:spcPct val="125000"/>
                        </a:lnSpc>
                      </a:pPr>
                      <a:r>
                        <a:rPr lang="en-US" altLang="zh-CN" sz="1100" b="0" i="0" dirty="0">
                          <a:latin typeface="Songti SC" panose="02010600040101010101" pitchFamily="2" charset="-122"/>
                          <a:ea typeface="Songti SC" panose="02010600040101010101" pitchFamily="2" charset="-122"/>
                        </a:rPr>
                        <a:t>2.</a:t>
                      </a:r>
                      <a:r>
                        <a:rPr lang="zh-CN" altLang="en-US" sz="1100" b="0" i="0" dirty="0">
                          <a:latin typeface="Songti SC" panose="02010600040101010101" pitchFamily="2" charset="-122"/>
                          <a:ea typeface="Songti SC" panose="02010600040101010101" pitchFamily="2" charset="-122"/>
                        </a:rPr>
                        <a:t> 新人第一课</a:t>
                      </a:r>
                    </a:p>
                  </a:txBody>
                  <a:tcPr anchor="ctr"/>
                </a:tc>
                <a:extLst>
                  <a:ext uri="{0D108BD9-81ED-4DB2-BD59-A6C34878D82A}">
                    <a16:rowId xmlns:a16="http://schemas.microsoft.com/office/drawing/2014/main" val="760781749"/>
                  </a:ext>
                </a:extLst>
              </a:tr>
              <a:tr h="370840">
                <a:tc>
                  <a:txBody>
                    <a:bodyPr/>
                    <a:lstStyle/>
                    <a:p>
                      <a:pPr algn="l"/>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2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dirty="0">
                          <a:latin typeface="Songti SC" panose="02010600040101010101" pitchFamily="2" charset="-122"/>
                          <a:ea typeface="Songti SC" panose="02010600040101010101" pitchFamily="2" charset="-122"/>
                        </a:rPr>
                        <a:t>7.8-7.15</a:t>
                      </a:r>
                      <a:r>
                        <a:rPr lang="zh-CN" altLang="en-US" sz="1200" b="0" i="0" dirty="0">
                          <a:latin typeface="Songti SC" panose="02010600040101010101" pitchFamily="2" charset="-122"/>
                          <a:ea typeface="Songti SC" panose="02010600040101010101" pitchFamily="2" charset="-122"/>
                        </a:rPr>
                        <a:t> </a:t>
                      </a:r>
                      <a:r>
                        <a:rPr lang="en-US" altLang="zh-CN" sz="1200" b="0" i="0" dirty="0">
                          <a:latin typeface="Songti SC" panose="02010600040101010101" pitchFamily="2" charset="-122"/>
                          <a:ea typeface="Songti SC" panose="02010600040101010101" pitchFamily="2" charset="-122"/>
                        </a:rPr>
                        <a:t>)</a:t>
                      </a:r>
                      <a:endParaRPr lang="zh-CN" altLang="en-US" sz="1200" b="0" i="0" dirty="0">
                        <a:latin typeface="Songti SC" panose="02010600040101010101" pitchFamily="2" charset="-122"/>
                        <a:ea typeface="Songti SC" panose="02010600040101010101" pitchFamily="2" charset="-122"/>
                      </a:endParaRPr>
                    </a:p>
                  </a:txBody>
                  <a:tcPr anchor="ctr"/>
                </a:tc>
                <a:tc>
                  <a:txBody>
                    <a:bodyPr/>
                    <a:lstStyle/>
                    <a:p>
                      <a:pPr algn="l"/>
                      <a:r>
                        <a:rPr lang="en-US" altLang="zh-CN" sz="1100" b="0" i="0" dirty="0">
                          <a:latin typeface="Songti SC" panose="02010600040101010101" pitchFamily="2" charset="-122"/>
                          <a:ea typeface="Songti SC" panose="02010600040101010101" pitchFamily="2" charset="-122"/>
                        </a:rPr>
                        <a:t>HTTP </a:t>
                      </a:r>
                      <a:r>
                        <a:rPr lang="zh-CN" altLang="en-US" sz="1100" b="0" i="0" dirty="0">
                          <a:latin typeface="Songti SC" panose="02010600040101010101" pitchFamily="2" charset="-122"/>
                          <a:ea typeface="Songti SC" panose="02010600040101010101" pitchFamily="2" charset="-122"/>
                        </a:rPr>
                        <a:t>培训，熟悉公司文化、制度、业务</a:t>
                      </a:r>
                    </a:p>
                  </a:txBody>
                  <a:tcPr anchor="ctr"/>
                </a:tc>
                <a:extLst>
                  <a:ext uri="{0D108BD9-81ED-4DB2-BD59-A6C34878D82A}">
                    <a16:rowId xmlns:a16="http://schemas.microsoft.com/office/drawing/2014/main" val="2768672791"/>
                  </a:ext>
                </a:extLst>
              </a:tr>
              <a:tr h="370840">
                <a:tc>
                  <a:txBody>
                    <a:bodyPr/>
                    <a:lstStyle/>
                    <a:p>
                      <a:pPr marL="0" algn="l" defTabSz="914400" rtl="0" eaLnBrk="1" latinLnBrk="0" hangingPunct="1"/>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3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7.16-7.19</a:t>
                      </a:r>
                      <a:r>
                        <a:rPr lang="zh-CN" altLang="en-US" sz="1200" b="0" i="0" kern="1200" dirty="0">
                          <a:solidFill>
                            <a:schemeClr val="dk1"/>
                          </a:solidFill>
                          <a:latin typeface="Songti SC" panose="02010600040101010101" pitchFamily="2" charset="-122"/>
                          <a:ea typeface="Songti SC" panose="02010600040101010101" pitchFamily="2" charset="-122"/>
                          <a:cs typeface="+mn-cs"/>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a:t>
                      </a:r>
                      <a:endParaRPr lang="zh-CN" altLang="en-US" sz="1200" b="0" i="0" kern="1200" dirty="0">
                        <a:solidFill>
                          <a:schemeClr val="dk1"/>
                        </a:solidFill>
                        <a:latin typeface="Songti SC" panose="02010600040101010101" pitchFamily="2" charset="-122"/>
                        <a:ea typeface="Songti SC" panose="02010600040101010101" pitchFamily="2" charset="-122"/>
                        <a:cs typeface="+mn-cs"/>
                      </a:endParaRPr>
                    </a:p>
                  </a:txBody>
                  <a:tcPr anchor="ctr"/>
                </a:tc>
                <a:tc>
                  <a:txBody>
                    <a:bodyPr/>
                    <a:lstStyle/>
                    <a:p>
                      <a:pPr algn="l"/>
                      <a:r>
                        <a:rPr lang="zh-CN" altLang="en-US" sz="1100" b="0" i="0" dirty="0">
                          <a:latin typeface="Songti SC" panose="02010600040101010101" pitchFamily="2" charset="-122"/>
                          <a:ea typeface="Songti SC" panose="02010600040101010101" pitchFamily="2" charset="-122"/>
                        </a:rPr>
                        <a:t>开始学习感知服务</a:t>
                      </a:r>
                      <a:r>
                        <a:rPr lang="en-US" altLang="zh-CN" sz="1100" b="0" i="0" dirty="0">
                          <a:latin typeface="Songti SC" panose="02010600040101010101" pitchFamily="2" charset="-122"/>
                          <a:ea typeface="Songti SC" panose="02010600040101010101" pitchFamily="2" charset="-122"/>
                        </a:rPr>
                        <a:t>——</a:t>
                      </a:r>
                      <a:r>
                        <a:rPr lang="zh-CN" altLang="en-US" sz="1100" b="0" i="0" dirty="0">
                          <a:latin typeface="Songti SC" panose="02010600040101010101" pitchFamily="2" charset="-122"/>
                          <a:ea typeface="Songti SC" panose="02010600040101010101" pitchFamily="2" charset="-122"/>
                        </a:rPr>
                        <a:t>库管理业务</a:t>
                      </a:r>
                    </a:p>
                  </a:txBody>
                  <a:tcPr anchor="ctr"/>
                </a:tc>
                <a:extLst>
                  <a:ext uri="{0D108BD9-81ED-4DB2-BD59-A6C34878D82A}">
                    <a16:rowId xmlns:a16="http://schemas.microsoft.com/office/drawing/2014/main" val="3971602360"/>
                  </a:ext>
                </a:extLst>
              </a:tr>
              <a:tr h="370840">
                <a:tc>
                  <a:txBody>
                    <a:bodyPr/>
                    <a:lstStyle/>
                    <a:p>
                      <a:pPr marL="0" algn="l" defTabSz="914400" rtl="0" eaLnBrk="1" latinLnBrk="0" hangingPunct="1"/>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4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7.22-7.27</a:t>
                      </a:r>
                      <a:r>
                        <a:rPr lang="zh-CN" altLang="en-US" sz="1200" b="0" i="0" kern="1200" dirty="0">
                          <a:solidFill>
                            <a:schemeClr val="dk1"/>
                          </a:solidFill>
                          <a:latin typeface="Songti SC" panose="02010600040101010101" pitchFamily="2" charset="-122"/>
                          <a:ea typeface="Songti SC" panose="02010600040101010101" pitchFamily="2" charset="-122"/>
                          <a:cs typeface="+mn-cs"/>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a:t>
                      </a:r>
                      <a:endParaRPr lang="zh-CN" altLang="en-US" sz="1200" b="0" i="0" kern="1200" dirty="0">
                        <a:solidFill>
                          <a:schemeClr val="dk1"/>
                        </a:solidFill>
                        <a:latin typeface="Songti SC" panose="02010600040101010101" pitchFamily="2" charset="-122"/>
                        <a:ea typeface="Songti SC" panose="02010600040101010101" pitchFamily="2" charset="-122"/>
                        <a:cs typeface="+mn-cs"/>
                      </a:endParaRPr>
                    </a:p>
                  </a:txBody>
                  <a:tcPr anchor="ctr"/>
                </a:tc>
                <a:tc>
                  <a:txBody>
                    <a:bodyPr/>
                    <a:lstStyle/>
                    <a:p>
                      <a:pPr algn="l"/>
                      <a:r>
                        <a:rPr lang="zh-CN" altLang="en-US" sz="1100" b="0" i="0" dirty="0">
                          <a:latin typeface="Songti SC" panose="02010600040101010101" pitchFamily="2" charset="-122"/>
                          <a:ea typeface="Songti SC" panose="02010600040101010101" pitchFamily="2" charset="-122"/>
                        </a:rPr>
                        <a:t>学习感知服务</a:t>
                      </a:r>
                      <a:r>
                        <a:rPr lang="en-US" altLang="zh-CN" sz="1100" b="0" i="0" dirty="0">
                          <a:latin typeface="Songti SC" panose="02010600040101010101" pitchFamily="2" charset="-122"/>
                          <a:ea typeface="Songti SC" panose="02010600040101010101" pitchFamily="2" charset="-122"/>
                        </a:rPr>
                        <a:t>——</a:t>
                      </a:r>
                      <a:r>
                        <a:rPr lang="zh-CN" altLang="en-US" sz="1100" b="0" i="0" dirty="0">
                          <a:latin typeface="Songti SC" panose="02010600040101010101" pitchFamily="2" charset="-122"/>
                          <a:ea typeface="Songti SC" panose="02010600040101010101" pitchFamily="2" charset="-122"/>
                        </a:rPr>
                        <a:t>库成员管理业务</a:t>
                      </a:r>
                    </a:p>
                  </a:txBody>
                  <a:tcPr anchor="ctr"/>
                </a:tc>
                <a:extLst>
                  <a:ext uri="{0D108BD9-81ED-4DB2-BD59-A6C34878D82A}">
                    <a16:rowId xmlns:a16="http://schemas.microsoft.com/office/drawing/2014/main" val="4181248474"/>
                  </a:ext>
                </a:extLst>
              </a:tr>
              <a:tr h="370840">
                <a:tc>
                  <a:txBody>
                    <a:bodyPr/>
                    <a:lstStyle/>
                    <a:p>
                      <a:pPr marL="0" algn="l" defTabSz="914400" rtl="0" eaLnBrk="1" latinLnBrk="0" hangingPunct="1"/>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5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7.29-8.2</a:t>
                      </a:r>
                      <a:r>
                        <a:rPr lang="zh-CN" altLang="en-US" sz="1200" b="0" i="0" kern="1200" dirty="0">
                          <a:solidFill>
                            <a:schemeClr val="dk1"/>
                          </a:solidFill>
                          <a:latin typeface="Songti SC" panose="02010600040101010101" pitchFamily="2" charset="-122"/>
                          <a:ea typeface="Songti SC" panose="02010600040101010101" pitchFamily="2" charset="-122"/>
                          <a:cs typeface="+mn-cs"/>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a:t>
                      </a:r>
                      <a:endParaRPr lang="zh-CN" altLang="en-US" sz="1200" b="0" i="0" kern="1200" dirty="0">
                        <a:solidFill>
                          <a:schemeClr val="dk1"/>
                        </a:solidFill>
                        <a:latin typeface="Songti SC" panose="02010600040101010101" pitchFamily="2" charset="-122"/>
                        <a:ea typeface="Songti SC" panose="02010600040101010101" pitchFamily="2" charset="-122"/>
                        <a:cs typeface="+mn-cs"/>
                      </a:endParaRPr>
                    </a:p>
                  </a:txBody>
                  <a:tcPr anchor="ctr"/>
                </a:tc>
                <a:tc>
                  <a:txBody>
                    <a:bodyPr/>
                    <a:lstStyle/>
                    <a:p>
                      <a:pPr algn="l"/>
                      <a:r>
                        <a:rPr lang="zh-CN" altLang="en-US" sz="1100" b="0" i="0" dirty="0">
                          <a:latin typeface="Songti SC" panose="02010600040101010101" pitchFamily="2" charset="-122"/>
                          <a:ea typeface="Songti SC" panose="02010600040101010101" pitchFamily="2" charset="-122"/>
                        </a:rPr>
                        <a:t>学习感知服务</a:t>
                      </a:r>
                      <a:r>
                        <a:rPr lang="en-US" altLang="zh-CN" sz="1100" b="0" i="0" dirty="0">
                          <a:latin typeface="Songti SC" panose="02010600040101010101" pitchFamily="2" charset="-122"/>
                          <a:ea typeface="Songti SC" panose="02010600040101010101" pitchFamily="2" charset="-122"/>
                        </a:rPr>
                        <a:t>——</a:t>
                      </a:r>
                      <a:r>
                        <a:rPr lang="zh-CN" altLang="en-US" sz="1100" b="0" i="0" dirty="0">
                          <a:latin typeface="Songti SC" panose="02010600040101010101" pitchFamily="2" charset="-122"/>
                          <a:ea typeface="Songti SC" panose="02010600040101010101" pitchFamily="2" charset="-122"/>
                        </a:rPr>
                        <a:t>通道分析、录像分析业务</a:t>
                      </a:r>
                    </a:p>
                  </a:txBody>
                  <a:tcPr anchor="ctr"/>
                </a:tc>
                <a:extLst>
                  <a:ext uri="{0D108BD9-81ED-4DB2-BD59-A6C34878D82A}">
                    <a16:rowId xmlns:a16="http://schemas.microsoft.com/office/drawing/2014/main" val="1797439113"/>
                  </a:ext>
                </a:extLst>
              </a:tr>
              <a:tr h="370840">
                <a:tc>
                  <a:txBody>
                    <a:bodyPr/>
                    <a:lstStyle/>
                    <a:p>
                      <a:pPr marL="0" algn="l" defTabSz="914400" rtl="0" eaLnBrk="1" latinLnBrk="0" hangingPunct="1"/>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6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8.5-8.11</a:t>
                      </a:r>
                      <a:r>
                        <a:rPr lang="zh-CN" altLang="en-US" sz="1200" b="0" i="0" kern="1200" dirty="0">
                          <a:solidFill>
                            <a:schemeClr val="dk1"/>
                          </a:solidFill>
                          <a:latin typeface="Songti SC" panose="02010600040101010101" pitchFamily="2" charset="-122"/>
                          <a:ea typeface="Songti SC" panose="02010600040101010101" pitchFamily="2" charset="-122"/>
                          <a:cs typeface="+mn-cs"/>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a:t>
                      </a:r>
                      <a:endParaRPr lang="zh-CN" altLang="en-US" sz="1200" b="0" i="0" kern="1200" dirty="0">
                        <a:solidFill>
                          <a:schemeClr val="dk1"/>
                        </a:solidFill>
                        <a:latin typeface="Songti SC" panose="02010600040101010101" pitchFamily="2" charset="-122"/>
                        <a:ea typeface="Songti SC" panose="02010600040101010101" pitchFamily="2" charset="-122"/>
                        <a:cs typeface="+mn-cs"/>
                      </a:endParaRPr>
                    </a:p>
                  </a:txBody>
                  <a:tcPr anchor="ctr"/>
                </a:tc>
                <a:tc>
                  <a:txBody>
                    <a:bodyPr/>
                    <a:lstStyle/>
                    <a:p>
                      <a:pPr algn="l">
                        <a:lnSpc>
                          <a:spcPct val="125000"/>
                        </a:lnSpc>
                      </a:pPr>
                      <a:r>
                        <a:rPr lang="en-US" altLang="zh-CN" sz="1100" b="0" i="0" dirty="0">
                          <a:latin typeface="Songti SC" panose="02010600040101010101" pitchFamily="2" charset="-122"/>
                          <a:ea typeface="Songti SC" panose="02010600040101010101" pitchFamily="2" charset="-122"/>
                        </a:rPr>
                        <a:t>1.</a:t>
                      </a:r>
                      <a:r>
                        <a:rPr lang="zh-CN" altLang="en-US" sz="1100" b="0" i="0" dirty="0">
                          <a:latin typeface="Songti SC" panose="02010600040101010101" pitchFamily="2" charset="-122"/>
                          <a:ea typeface="Songti SC" panose="02010600040101010101" pitchFamily="2" charset="-122"/>
                        </a:rPr>
                        <a:t> 学习感知服务</a:t>
                      </a:r>
                      <a:r>
                        <a:rPr lang="en-US" altLang="zh-CN" sz="1100" b="0" i="0" dirty="0">
                          <a:latin typeface="Songti SC" panose="02010600040101010101" pitchFamily="2" charset="-122"/>
                          <a:ea typeface="Songti SC" panose="02010600040101010101" pitchFamily="2" charset="-122"/>
                        </a:rPr>
                        <a:t>——</a:t>
                      </a:r>
                      <a:r>
                        <a:rPr lang="zh-CN" altLang="en-US" sz="1100" b="0" i="0" dirty="0">
                          <a:latin typeface="Songti SC" panose="02010600040101010101" pitchFamily="2" charset="-122"/>
                          <a:ea typeface="Songti SC" panose="02010600040101010101" pitchFamily="2" charset="-122"/>
                        </a:rPr>
                        <a:t>布控管理业务、检索业务；</a:t>
                      </a:r>
                      <a:endParaRPr lang="en-US" altLang="zh-CN" sz="1100" b="0" i="0" dirty="0">
                        <a:latin typeface="Songti SC" panose="02010600040101010101" pitchFamily="2" charset="-122"/>
                        <a:ea typeface="Songti SC" panose="02010600040101010101" pitchFamily="2" charset="-122"/>
                      </a:endParaRPr>
                    </a:p>
                    <a:p>
                      <a:pPr algn="l">
                        <a:lnSpc>
                          <a:spcPct val="125000"/>
                        </a:lnSpc>
                      </a:pPr>
                      <a:r>
                        <a:rPr lang="en-US" altLang="zh-CN" sz="1100" b="0" i="0" dirty="0">
                          <a:latin typeface="Songti SC" panose="02010600040101010101" pitchFamily="2" charset="-122"/>
                          <a:ea typeface="Songti SC" panose="02010600040101010101" pitchFamily="2" charset="-122"/>
                        </a:rPr>
                        <a:t>2.</a:t>
                      </a:r>
                      <a:r>
                        <a:rPr lang="zh-CN" altLang="en-US" sz="1100" b="0" i="0" dirty="0">
                          <a:latin typeface="Songti SC" panose="02010600040101010101" pitchFamily="2" charset="-122"/>
                          <a:ea typeface="Songti SC" panose="02010600040101010101" pitchFamily="2" charset="-122"/>
                        </a:rPr>
                        <a:t> 进行学习分享交流；</a:t>
                      </a:r>
                      <a:endParaRPr lang="en-US" altLang="zh-CN" sz="1100" b="0" i="0" dirty="0">
                        <a:latin typeface="Songti SC" panose="02010600040101010101" pitchFamily="2" charset="-122"/>
                        <a:ea typeface="Songti SC" panose="02010600040101010101" pitchFamily="2" charset="-122"/>
                      </a:endParaRPr>
                    </a:p>
                    <a:p>
                      <a:pPr algn="l">
                        <a:lnSpc>
                          <a:spcPct val="125000"/>
                        </a:lnSpc>
                      </a:pPr>
                      <a:r>
                        <a:rPr lang="en-US" altLang="zh-CN" sz="1100" b="0" i="0" dirty="0">
                          <a:latin typeface="Songti SC" panose="02010600040101010101" pitchFamily="2" charset="-122"/>
                          <a:ea typeface="Songti SC" panose="02010600040101010101" pitchFamily="2" charset="-122"/>
                        </a:rPr>
                        <a:t>3.</a:t>
                      </a:r>
                      <a:r>
                        <a:rPr lang="zh-CN" altLang="en-US" sz="1100" b="0" i="0" dirty="0">
                          <a:latin typeface="Songti SC" panose="02010600040101010101" pitchFamily="2" charset="-122"/>
                          <a:ea typeface="Songti SC" panose="02010600040101010101" pitchFamily="2" charset="-122"/>
                        </a:rPr>
                        <a:t> 学习安装部署视图智能引擎；</a:t>
                      </a:r>
                    </a:p>
                  </a:txBody>
                  <a:tcPr anchor="ctr"/>
                </a:tc>
                <a:extLst>
                  <a:ext uri="{0D108BD9-81ED-4DB2-BD59-A6C34878D82A}">
                    <a16:rowId xmlns:a16="http://schemas.microsoft.com/office/drawing/2014/main" val="3575850560"/>
                  </a:ext>
                </a:extLst>
              </a:tr>
              <a:tr h="370840">
                <a:tc>
                  <a:txBody>
                    <a:bodyPr/>
                    <a:lstStyle/>
                    <a:p>
                      <a:pPr marL="0" algn="l" defTabSz="914400" rtl="0" eaLnBrk="1" latinLnBrk="0" hangingPunct="1"/>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7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8.12-8.16</a:t>
                      </a:r>
                      <a:r>
                        <a:rPr lang="zh-CN" altLang="en-US" sz="1200" b="0" i="0" kern="1200" dirty="0">
                          <a:solidFill>
                            <a:schemeClr val="dk1"/>
                          </a:solidFill>
                          <a:latin typeface="Songti SC" panose="02010600040101010101" pitchFamily="2" charset="-122"/>
                          <a:ea typeface="Songti SC" panose="02010600040101010101" pitchFamily="2" charset="-122"/>
                          <a:cs typeface="+mn-cs"/>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a:t>
                      </a:r>
                      <a:endParaRPr lang="zh-CN" altLang="en-US" sz="1200" b="0" i="0" kern="1200" dirty="0">
                        <a:solidFill>
                          <a:schemeClr val="dk1"/>
                        </a:solidFill>
                        <a:latin typeface="Songti SC" panose="02010600040101010101" pitchFamily="2" charset="-122"/>
                        <a:ea typeface="Songti SC" panose="02010600040101010101" pitchFamily="2" charset="-122"/>
                        <a:cs typeface="+mn-cs"/>
                      </a:endParaRPr>
                    </a:p>
                  </a:txBody>
                  <a:tcPr anchor="ctr"/>
                </a:tc>
                <a:tc>
                  <a:txBody>
                    <a:bodyPr/>
                    <a:lstStyle/>
                    <a:p>
                      <a:pPr marL="228600" indent="-228600" algn="l">
                        <a:lnSpc>
                          <a:spcPct val="125000"/>
                        </a:lnSpc>
                        <a:buAutoNum type="arabicPeriod"/>
                      </a:pPr>
                      <a:r>
                        <a:rPr lang="zh-CN" altLang="en-US" sz="1100" b="0" i="0" dirty="0">
                          <a:latin typeface="Songti SC" panose="02010600040101010101" pitchFamily="2" charset="-122"/>
                          <a:ea typeface="Songti SC" panose="02010600040101010101" pitchFamily="2" charset="-122"/>
                        </a:rPr>
                        <a:t>学习感知服务</a:t>
                      </a:r>
                      <a:r>
                        <a:rPr lang="en-US" altLang="zh-CN" sz="1100" b="0" i="0" dirty="0">
                          <a:latin typeface="Songti SC" panose="02010600040101010101" pitchFamily="2" charset="-122"/>
                          <a:ea typeface="Songti SC" panose="02010600040101010101" pitchFamily="2" charset="-122"/>
                        </a:rPr>
                        <a:t>——</a:t>
                      </a:r>
                      <a:r>
                        <a:rPr lang="zh-CN" altLang="en-US" sz="1100" b="0" i="0" dirty="0">
                          <a:latin typeface="Songti SC" panose="02010600040101010101" pitchFamily="2" charset="-122"/>
                          <a:ea typeface="Songti SC" panose="02010600040101010101" pitchFamily="2" charset="-122"/>
                        </a:rPr>
                        <a:t>人脸、车辆以图搜图业务；</a:t>
                      </a:r>
                      <a:endParaRPr lang="en-US" altLang="zh-CN" sz="1100" b="0" i="0" dirty="0">
                        <a:latin typeface="Songti SC" panose="02010600040101010101" pitchFamily="2" charset="-122"/>
                        <a:ea typeface="Songti SC" panose="02010600040101010101" pitchFamily="2" charset="-122"/>
                      </a:endParaRPr>
                    </a:p>
                    <a:p>
                      <a:pPr marL="228600" indent="-228600" algn="l">
                        <a:lnSpc>
                          <a:spcPct val="125000"/>
                        </a:lnSpc>
                        <a:buAutoNum type="arabicPeriod"/>
                      </a:pPr>
                      <a:r>
                        <a:rPr lang="zh-CN" altLang="en-US" sz="1100" b="0" i="0" dirty="0">
                          <a:latin typeface="Songti SC" panose="02010600040101010101" pitchFamily="2" charset="-122"/>
                          <a:ea typeface="Songti SC" panose="02010600040101010101" pitchFamily="2" charset="-122"/>
                        </a:rPr>
                        <a:t>学习值班看问题；</a:t>
                      </a:r>
                    </a:p>
                  </a:txBody>
                  <a:tcPr anchor="ctr"/>
                </a:tc>
                <a:extLst>
                  <a:ext uri="{0D108BD9-81ED-4DB2-BD59-A6C34878D82A}">
                    <a16:rowId xmlns:a16="http://schemas.microsoft.com/office/drawing/2014/main" val="3252392810"/>
                  </a:ext>
                </a:extLst>
              </a:tr>
              <a:tr h="370840">
                <a:tc>
                  <a:txBody>
                    <a:bodyPr/>
                    <a:lstStyle/>
                    <a:p>
                      <a:pPr marL="0" algn="l" defTabSz="914400" rtl="0" eaLnBrk="1" latinLnBrk="0" hangingPunct="1"/>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8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8.19-8.24</a:t>
                      </a:r>
                      <a:r>
                        <a:rPr lang="zh-CN" altLang="en-US" sz="1200" b="0" i="0" kern="1200" dirty="0">
                          <a:solidFill>
                            <a:schemeClr val="dk1"/>
                          </a:solidFill>
                          <a:latin typeface="Songti SC" panose="02010600040101010101" pitchFamily="2" charset="-122"/>
                          <a:ea typeface="Songti SC" panose="02010600040101010101" pitchFamily="2" charset="-122"/>
                          <a:cs typeface="+mn-cs"/>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a:t>
                      </a:r>
                      <a:endParaRPr lang="zh-CN" altLang="en-US" sz="1200" b="0" i="0" kern="1200" dirty="0">
                        <a:solidFill>
                          <a:schemeClr val="dk1"/>
                        </a:solidFill>
                        <a:latin typeface="Songti SC" panose="02010600040101010101" pitchFamily="2" charset="-122"/>
                        <a:ea typeface="Songti SC" panose="02010600040101010101" pitchFamily="2" charset="-122"/>
                        <a:cs typeface="+mn-cs"/>
                      </a:endParaRPr>
                    </a:p>
                  </a:txBody>
                  <a:tcPr anchor="ctr"/>
                </a:tc>
                <a:tc>
                  <a:txBody>
                    <a:bodyPr/>
                    <a:lstStyle/>
                    <a:p>
                      <a:pPr marL="228600" indent="-228600" algn="l">
                        <a:lnSpc>
                          <a:spcPct val="125000"/>
                        </a:lnSpc>
                        <a:buAutoNum type="arabicPeriod"/>
                      </a:pPr>
                      <a:r>
                        <a:rPr lang="zh-CN" altLang="en-US" sz="1100" b="0" i="0" dirty="0">
                          <a:latin typeface="Songti SC" panose="02010600040101010101" pitchFamily="2" charset="-122"/>
                          <a:ea typeface="Songti SC" panose="02010600040101010101" pitchFamily="2" charset="-122"/>
                        </a:rPr>
                        <a:t>针对京山市静态库图片缺失问题，开发图片工具</a:t>
                      </a:r>
                      <a:endParaRPr lang="en-US" altLang="zh-CN" sz="1100" b="0" i="0" dirty="0">
                        <a:latin typeface="Songti SC" panose="02010600040101010101" pitchFamily="2" charset="-122"/>
                        <a:ea typeface="Songti SC" panose="02010600040101010101" pitchFamily="2" charset="-122"/>
                      </a:endParaRPr>
                    </a:p>
                    <a:p>
                      <a:pPr marL="228600" indent="-228600" algn="l">
                        <a:lnSpc>
                          <a:spcPct val="125000"/>
                        </a:lnSpc>
                        <a:buAutoNum type="arabicPeriod"/>
                      </a:pPr>
                      <a:r>
                        <a:rPr lang="zh-CN" altLang="en-US" sz="1100" b="0" i="0" dirty="0">
                          <a:latin typeface="Songti SC" panose="02010600040101010101" pitchFamily="2" charset="-122"/>
                          <a:ea typeface="Songti SC" panose="02010600040101010101" pitchFamily="2" charset="-122"/>
                        </a:rPr>
                        <a:t>值班看现场问题</a:t>
                      </a:r>
                    </a:p>
                  </a:txBody>
                  <a:tcPr anchor="ctr"/>
                </a:tc>
                <a:extLst>
                  <a:ext uri="{0D108BD9-81ED-4DB2-BD59-A6C34878D82A}">
                    <a16:rowId xmlns:a16="http://schemas.microsoft.com/office/drawing/2014/main" val="1456774039"/>
                  </a:ext>
                </a:extLst>
              </a:tr>
              <a:tr h="370840">
                <a:tc>
                  <a:txBody>
                    <a:bodyPr/>
                    <a:lstStyle/>
                    <a:p>
                      <a:pPr marL="0" algn="l" defTabSz="914400" rtl="0" eaLnBrk="1" latinLnBrk="0" hangingPunct="1"/>
                      <a:r>
                        <a:rPr lang="zh-CN" altLang="en-US" sz="1200" b="0" i="0" dirty="0">
                          <a:latin typeface="Songti SC" panose="02010600040101010101" pitchFamily="2" charset="-122"/>
                          <a:ea typeface="Songti SC" panose="02010600040101010101" pitchFamily="2" charset="-122"/>
                        </a:rPr>
                        <a:t>第 </a:t>
                      </a:r>
                      <a:r>
                        <a:rPr lang="en-US" altLang="zh-CN" sz="1200" b="0" i="0" dirty="0">
                          <a:latin typeface="Songti SC" panose="02010600040101010101" pitchFamily="2" charset="-122"/>
                          <a:ea typeface="Songti SC" panose="02010600040101010101" pitchFamily="2" charset="-122"/>
                        </a:rPr>
                        <a:t>9 </a:t>
                      </a:r>
                      <a:r>
                        <a:rPr lang="zh-CN" altLang="en-US" sz="1200" b="0" i="0" dirty="0">
                          <a:latin typeface="Songti SC" panose="02010600040101010101" pitchFamily="2" charset="-122"/>
                          <a:ea typeface="Songti SC" panose="02010600040101010101" pitchFamily="2" charset="-122"/>
                        </a:rPr>
                        <a:t>周 </a:t>
                      </a:r>
                      <a:r>
                        <a:rPr lang="en-US" altLang="zh-CN" sz="1200" b="0" i="0" dirty="0">
                          <a:latin typeface="Songti SC" panose="02010600040101010101" pitchFamily="2" charset="-122"/>
                          <a:ea typeface="Songti SC" panose="02010600040101010101" pitchFamily="2" charset="-122"/>
                        </a:rPr>
                        <a:t>(</a:t>
                      </a:r>
                      <a:r>
                        <a:rPr lang="zh-CN" altLang="en-US" sz="1200" b="0" i="0" dirty="0">
                          <a:latin typeface="Songti SC" panose="02010600040101010101" pitchFamily="2" charset="-122"/>
                          <a:ea typeface="Songti SC" panose="02010600040101010101" pitchFamily="2" charset="-122"/>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8.26-8.30</a:t>
                      </a:r>
                      <a:r>
                        <a:rPr lang="zh-CN" altLang="en-US" sz="1200" b="0" i="0" kern="1200" dirty="0">
                          <a:solidFill>
                            <a:schemeClr val="dk1"/>
                          </a:solidFill>
                          <a:latin typeface="Songti SC" panose="02010600040101010101" pitchFamily="2" charset="-122"/>
                          <a:ea typeface="Songti SC" panose="02010600040101010101" pitchFamily="2" charset="-122"/>
                          <a:cs typeface="+mn-cs"/>
                        </a:rPr>
                        <a:t> </a:t>
                      </a:r>
                      <a:r>
                        <a:rPr lang="en-US" altLang="zh-CN" sz="1200" b="0" i="0" kern="1200" dirty="0">
                          <a:solidFill>
                            <a:schemeClr val="dk1"/>
                          </a:solidFill>
                          <a:latin typeface="Songti SC" panose="02010600040101010101" pitchFamily="2" charset="-122"/>
                          <a:ea typeface="Songti SC" panose="02010600040101010101" pitchFamily="2" charset="-122"/>
                          <a:cs typeface="+mn-cs"/>
                        </a:rPr>
                        <a:t>)</a:t>
                      </a:r>
                      <a:endParaRPr lang="zh-CN" altLang="en-US" sz="1200" b="0" i="0" kern="1200" dirty="0">
                        <a:solidFill>
                          <a:schemeClr val="dk1"/>
                        </a:solidFill>
                        <a:latin typeface="Songti SC" panose="02010600040101010101" pitchFamily="2" charset="-122"/>
                        <a:ea typeface="Songti SC" panose="02010600040101010101" pitchFamily="2" charset="-122"/>
                        <a:cs typeface="+mn-cs"/>
                      </a:endParaRPr>
                    </a:p>
                  </a:txBody>
                  <a:tcPr anchor="ctr"/>
                </a:tc>
                <a:tc>
                  <a:txBody>
                    <a:bodyPr/>
                    <a:lstStyle/>
                    <a:p>
                      <a:pPr algn="l"/>
                      <a:r>
                        <a:rPr lang="zh-CN" altLang="en-US" sz="1100" b="0" i="0" dirty="0">
                          <a:latin typeface="Songti SC" panose="02010600040101010101" pitchFamily="2" charset="-122"/>
                          <a:ea typeface="Songti SC" panose="02010600040101010101" pitchFamily="2" charset="-122"/>
                        </a:rPr>
                        <a:t>学习感知服务</a:t>
                      </a:r>
                      <a:r>
                        <a:rPr lang="en-US" altLang="zh-CN" sz="1100" b="0" i="0" dirty="0">
                          <a:latin typeface="Songti SC" panose="02010600040101010101" pitchFamily="2" charset="-122"/>
                          <a:ea typeface="Songti SC" panose="02010600040101010101" pitchFamily="2" charset="-122"/>
                        </a:rPr>
                        <a:t>——</a:t>
                      </a:r>
                      <a:r>
                        <a:rPr lang="zh-CN" altLang="en-US" sz="1100" b="0" i="0" dirty="0">
                          <a:latin typeface="Songti SC" panose="02010600040101010101" pitchFamily="2" charset="-122"/>
                          <a:ea typeface="Songti SC" panose="02010600040101010101" pitchFamily="2" charset="-122"/>
                        </a:rPr>
                        <a:t>冷搜、</a:t>
                      </a:r>
                      <a:r>
                        <a:rPr lang="en-US" altLang="zh-CN" sz="1100" b="0" i="0" dirty="0">
                          <a:latin typeface="Songti SC" panose="02010600040101010101" pitchFamily="2" charset="-122"/>
                          <a:ea typeface="Songti SC" panose="02010600040101010101" pitchFamily="2" charset="-122"/>
                        </a:rPr>
                        <a:t>NVN </a:t>
                      </a:r>
                      <a:r>
                        <a:rPr lang="zh-CN" altLang="en-US" sz="1100" b="0" i="0" dirty="0">
                          <a:latin typeface="Songti SC" panose="02010600040101010101" pitchFamily="2" charset="-122"/>
                          <a:ea typeface="Songti SC" panose="02010600040101010101" pitchFamily="2" charset="-122"/>
                        </a:rPr>
                        <a:t>业务</a:t>
                      </a:r>
                    </a:p>
                  </a:txBody>
                  <a:tcPr anchor="ctr"/>
                </a:tc>
                <a:extLst>
                  <a:ext uri="{0D108BD9-81ED-4DB2-BD59-A6C34878D82A}">
                    <a16:rowId xmlns:a16="http://schemas.microsoft.com/office/drawing/2014/main" val="722127603"/>
                  </a:ext>
                </a:extLst>
              </a:tr>
            </a:tbl>
          </a:graphicData>
        </a:graphic>
      </p:graphicFrame>
    </p:spTree>
    <p:extLst>
      <p:ext uri="{BB962C8B-B14F-4D97-AF65-F5344CB8AC3E}">
        <p14:creationId xmlns:p14="http://schemas.microsoft.com/office/powerpoint/2010/main" val="405651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sp>
        <p:nvSpPr>
          <p:cNvPr id="10" name="TextBox 9"/>
          <p:cNvSpPr txBox="1"/>
          <p:nvPr/>
        </p:nvSpPr>
        <p:spPr>
          <a:xfrm>
            <a:off x="251520" y="699542"/>
            <a:ext cx="4608512"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solidFill>
                  <a:srgbClr val="FF0000"/>
                </a:solidFill>
              </a:rPr>
              <a:t>个人业绩达成分析</a:t>
            </a:r>
          </a:p>
          <a:p>
            <a:pPr marL="285750" indent="-285750">
              <a:buFont typeface="Wingdings" panose="05000000000000000000" pitchFamily="2" charset="2"/>
              <a:buChar char="l"/>
            </a:pPr>
            <a:endParaRPr lang="zh-CN" altLang="en-US" sz="1600" dirty="0">
              <a:solidFill>
                <a:srgbClr val="FF0000"/>
              </a:solidFill>
            </a:endParaRPr>
          </a:p>
        </p:txBody>
      </p:sp>
      <p:graphicFrame>
        <p:nvGraphicFramePr>
          <p:cNvPr id="8" name="表格 7">
            <a:extLst>
              <a:ext uri="{FF2B5EF4-FFF2-40B4-BE49-F238E27FC236}">
                <a16:creationId xmlns:a16="http://schemas.microsoft.com/office/drawing/2014/main" id="{D569E5A3-CD21-0E4C-87FC-3F0E6A598CC1}"/>
              </a:ext>
            </a:extLst>
          </p:cNvPr>
          <p:cNvGraphicFramePr>
            <a:graphicFrameLocks noGrp="1"/>
          </p:cNvGraphicFramePr>
          <p:nvPr>
            <p:extLst>
              <p:ext uri="{D42A27DB-BD31-4B8C-83A1-F6EECF244321}">
                <p14:modId xmlns:p14="http://schemas.microsoft.com/office/powerpoint/2010/main" val="520496545"/>
              </p:ext>
            </p:extLst>
          </p:nvPr>
        </p:nvGraphicFramePr>
        <p:xfrm>
          <a:off x="1403648" y="1107711"/>
          <a:ext cx="5976664" cy="3592642"/>
        </p:xfrm>
        <a:graphic>
          <a:graphicData uri="http://schemas.openxmlformats.org/drawingml/2006/table">
            <a:tbl>
              <a:tblPr firstRow="1" bandRow="1">
                <a:tableStyleId>{5C22544A-7EE6-4342-B048-85BDC9FD1C3A}</a:tableStyleId>
              </a:tblPr>
              <a:tblGrid>
                <a:gridCol w="1465313">
                  <a:extLst>
                    <a:ext uri="{9D8B030D-6E8A-4147-A177-3AD203B41FA5}">
                      <a16:colId xmlns:a16="http://schemas.microsoft.com/office/drawing/2014/main" val="2538441912"/>
                    </a:ext>
                  </a:extLst>
                </a:gridCol>
                <a:gridCol w="3791271">
                  <a:extLst>
                    <a:ext uri="{9D8B030D-6E8A-4147-A177-3AD203B41FA5}">
                      <a16:colId xmlns:a16="http://schemas.microsoft.com/office/drawing/2014/main" val="11024142"/>
                    </a:ext>
                  </a:extLst>
                </a:gridCol>
                <a:gridCol w="720080">
                  <a:extLst>
                    <a:ext uri="{9D8B030D-6E8A-4147-A177-3AD203B41FA5}">
                      <a16:colId xmlns:a16="http://schemas.microsoft.com/office/drawing/2014/main" val="3391300696"/>
                    </a:ext>
                  </a:extLst>
                </a:gridCol>
              </a:tblGrid>
              <a:tr h="370840">
                <a:tc>
                  <a:txBody>
                    <a:bodyPr/>
                    <a:lstStyle/>
                    <a:p>
                      <a:pPr algn="ctr"/>
                      <a:r>
                        <a:rPr lang="zh-CN" altLang="en-US" sz="1100" dirty="0"/>
                        <a:t>试用期指标</a:t>
                      </a:r>
                      <a:endParaRPr lang="zh-CN" altLang="en-US" sz="1100" b="0" i="0" dirty="0">
                        <a:latin typeface="Songti SC" panose="02010600040101010101" pitchFamily="2" charset="-122"/>
                        <a:ea typeface="Songti SC" panose="02010600040101010101" pitchFamily="2" charset="-122"/>
                      </a:endParaRPr>
                    </a:p>
                  </a:txBody>
                  <a:tcPr anchor="ctr"/>
                </a:tc>
                <a:tc>
                  <a:txBody>
                    <a:bodyPr/>
                    <a:lstStyle/>
                    <a:p>
                      <a:pPr marL="0" algn="ctr" defTabSz="914400" rtl="0" eaLnBrk="1" latinLnBrk="0" hangingPunct="1"/>
                      <a:r>
                        <a:rPr lang="zh-CN" altLang="en-US" sz="1100" b="1" kern="1200" dirty="0">
                          <a:solidFill>
                            <a:schemeClr val="lt1"/>
                          </a:solidFill>
                          <a:latin typeface="+mn-lt"/>
                          <a:ea typeface="+mn-ea"/>
                          <a:cs typeface="+mn-cs"/>
                        </a:rPr>
                        <a:t>完成情况</a:t>
                      </a:r>
                    </a:p>
                  </a:txBody>
                  <a:tcPr anchor="ctr"/>
                </a:tc>
                <a:tc>
                  <a:txBody>
                    <a:bodyPr/>
                    <a:lstStyle/>
                    <a:p>
                      <a:pPr marL="0" algn="ctr" defTabSz="914400" rtl="0" eaLnBrk="1" latinLnBrk="0" hangingPunct="1"/>
                      <a:r>
                        <a:rPr lang="zh-CN" altLang="en-US" sz="1100" b="1" kern="1200" dirty="0">
                          <a:solidFill>
                            <a:schemeClr val="lt1"/>
                          </a:solidFill>
                          <a:latin typeface="+mn-lt"/>
                          <a:ea typeface="+mn-ea"/>
                          <a:cs typeface="+mn-cs"/>
                        </a:rPr>
                        <a:t>进度</a:t>
                      </a:r>
                    </a:p>
                  </a:txBody>
                  <a:tcPr anchor="ctr"/>
                </a:tc>
                <a:extLst>
                  <a:ext uri="{0D108BD9-81ED-4DB2-BD59-A6C34878D82A}">
                    <a16:rowId xmlns:a16="http://schemas.microsoft.com/office/drawing/2014/main" val="1224568962"/>
                  </a:ext>
                </a:extLst>
              </a:tr>
              <a:tr h="370840">
                <a:tc>
                  <a:txBody>
                    <a:bodyPr/>
                    <a:lstStyle/>
                    <a:p>
                      <a:pPr algn="ctr">
                        <a:lnSpc>
                          <a:spcPct val="125000"/>
                        </a:lnSpc>
                      </a:pPr>
                      <a:r>
                        <a:rPr lang="zh-CN" altLang="en-US" sz="1100" b="0" i="0" dirty="0">
                          <a:latin typeface="Songti SC" panose="02010600040101010101" pitchFamily="2" charset="-122"/>
                          <a:ea typeface="Songti SC" panose="02010600040101010101" pitchFamily="2" charset="-122"/>
                        </a:rPr>
                        <a:t>感知服务、认知服务学习，输出学习文档</a:t>
                      </a:r>
                    </a:p>
                  </a:txBody>
                  <a:tcPr anchor="ctr"/>
                </a:tc>
                <a:tc>
                  <a:txBody>
                    <a:bodyPr/>
                    <a:lstStyle/>
                    <a:p>
                      <a:pPr algn="ctr">
                        <a:lnSpc>
                          <a:spcPct val="125000"/>
                        </a:lnSpc>
                      </a:pPr>
                      <a:r>
                        <a:rPr lang="zh-CN" altLang="en-US" sz="1100" b="0" i="0" dirty="0">
                          <a:latin typeface="Songti SC" panose="02010600040101010101" pitchFamily="2" charset="-122"/>
                          <a:ea typeface="Songti SC" panose="02010600040101010101" pitchFamily="2" charset="-122"/>
                        </a:rPr>
                        <a:t>已学习感知服务中库管理、库成员管理、通道分析、录像分析、布控管理、检索、以图搜图、冷搜、</a:t>
                      </a:r>
                      <a:r>
                        <a:rPr lang="en-US" altLang="zh-CN" sz="1100" b="0" i="0" dirty="0">
                          <a:latin typeface="Songti SC" panose="02010600040101010101" pitchFamily="2" charset="-122"/>
                          <a:ea typeface="Songti SC" panose="02010600040101010101" pitchFamily="2" charset="-122"/>
                        </a:rPr>
                        <a:t>NVN</a:t>
                      </a:r>
                      <a:r>
                        <a:rPr lang="zh-CN" altLang="en-US" sz="1100" b="0" i="0" dirty="0">
                          <a:latin typeface="Songti SC" panose="02010600040101010101" pitchFamily="2" charset="-122"/>
                          <a:ea typeface="Songti SC" panose="02010600040101010101" pitchFamily="2" charset="-122"/>
                        </a:rPr>
                        <a:t>等业务，并总结了学习文档，针对每个业务绘制时序图和流程图</a:t>
                      </a:r>
                    </a:p>
                  </a:txBody>
                  <a:tcPr anchor="ctr"/>
                </a:tc>
                <a:tc>
                  <a:txBody>
                    <a:bodyPr/>
                    <a:lstStyle/>
                    <a:p>
                      <a:pPr algn="ctr">
                        <a:lnSpc>
                          <a:spcPct val="125000"/>
                        </a:lnSpc>
                      </a:pPr>
                      <a:r>
                        <a:rPr lang="en-US" altLang="zh-CN" sz="1100" b="0" i="0" dirty="0">
                          <a:latin typeface="Songti SC" panose="02010600040101010101" pitchFamily="2" charset="-122"/>
                          <a:ea typeface="Songti SC" panose="02010600040101010101" pitchFamily="2" charset="-122"/>
                        </a:rPr>
                        <a:t>50%</a:t>
                      </a:r>
                      <a:endParaRPr lang="zh-CN" altLang="en-US" sz="1100" b="0" i="0" dirty="0">
                        <a:latin typeface="Songti SC" panose="02010600040101010101" pitchFamily="2" charset="-122"/>
                        <a:ea typeface="Songti SC" panose="02010600040101010101" pitchFamily="2" charset="-122"/>
                      </a:endParaRPr>
                    </a:p>
                  </a:txBody>
                  <a:tcPr anchor="ctr"/>
                </a:tc>
                <a:extLst>
                  <a:ext uri="{0D108BD9-81ED-4DB2-BD59-A6C34878D82A}">
                    <a16:rowId xmlns:a16="http://schemas.microsoft.com/office/drawing/2014/main" val="760781749"/>
                  </a:ext>
                </a:extLst>
              </a:tr>
              <a:tr h="370840">
                <a:tc>
                  <a:txBody>
                    <a:bodyPr/>
                    <a:lstStyle/>
                    <a:p>
                      <a:pPr algn="ctr">
                        <a:lnSpc>
                          <a:spcPct val="125000"/>
                        </a:lnSpc>
                      </a:pPr>
                      <a:r>
                        <a:rPr lang="zh-CN" altLang="en-US" sz="1050" b="0" i="0" dirty="0">
                          <a:latin typeface="Songti SC" panose="02010600040101010101" pitchFamily="2" charset="-122"/>
                          <a:ea typeface="Songti SC" panose="02010600040101010101" pitchFamily="2" charset="-122"/>
                        </a:rPr>
                        <a:t>视图智能引擎安装部署学习，能够独立部署视图智能引擎</a:t>
                      </a:r>
                    </a:p>
                  </a:txBody>
                  <a:tcPr anchor="ctr"/>
                </a:tc>
                <a:tc>
                  <a:txBody>
                    <a:bodyPr/>
                    <a:lstStyle/>
                    <a:p>
                      <a:pPr algn="ctr">
                        <a:lnSpc>
                          <a:spcPct val="125000"/>
                        </a:lnSpc>
                      </a:pPr>
                      <a:r>
                        <a:rPr lang="zh-CN" altLang="en-US" sz="1100" b="0" i="0" dirty="0">
                          <a:latin typeface="Songti SC" panose="02010600040101010101" pitchFamily="2" charset="-122"/>
                          <a:ea typeface="Songti SC" panose="02010600040101010101" pitchFamily="2" charset="-122"/>
                        </a:rPr>
                        <a:t>已能够独立完成视图智能引擎的部署</a:t>
                      </a:r>
                    </a:p>
                  </a:txBody>
                  <a:tcPr anchor="ctr"/>
                </a:tc>
                <a:tc>
                  <a:txBody>
                    <a:bodyPr/>
                    <a:lstStyle/>
                    <a:p>
                      <a:pPr algn="ctr">
                        <a:lnSpc>
                          <a:spcPct val="125000"/>
                        </a:lnSpc>
                      </a:pPr>
                      <a:r>
                        <a:rPr lang="en-US" altLang="zh-CN" sz="1100" b="0" i="0" dirty="0">
                          <a:latin typeface="Songti SC" panose="02010600040101010101" pitchFamily="2" charset="-122"/>
                          <a:ea typeface="Songti SC" panose="02010600040101010101" pitchFamily="2" charset="-122"/>
                        </a:rPr>
                        <a:t>100%</a:t>
                      </a:r>
                      <a:endParaRPr lang="zh-CN" altLang="en-US" sz="1100" b="0" i="0" dirty="0">
                        <a:latin typeface="Songti SC" panose="02010600040101010101" pitchFamily="2" charset="-122"/>
                        <a:ea typeface="Songti SC" panose="02010600040101010101" pitchFamily="2" charset="-122"/>
                      </a:endParaRPr>
                    </a:p>
                  </a:txBody>
                  <a:tcPr anchor="ctr"/>
                </a:tc>
                <a:extLst>
                  <a:ext uri="{0D108BD9-81ED-4DB2-BD59-A6C34878D82A}">
                    <a16:rowId xmlns:a16="http://schemas.microsoft.com/office/drawing/2014/main" val="2768672791"/>
                  </a:ext>
                </a:extLst>
              </a:tr>
              <a:tr h="370840">
                <a:tc>
                  <a:txBody>
                    <a:bodyPr/>
                    <a:lstStyle/>
                    <a:p>
                      <a:pPr marL="0" algn="ctr" defTabSz="914400" rtl="0" eaLnBrk="1" latinLnBrk="0" hangingPunct="1">
                        <a:lnSpc>
                          <a:spcPct val="125000"/>
                        </a:lnSpc>
                      </a:pPr>
                      <a:r>
                        <a:rPr lang="zh-CN" altLang="en-US" sz="1050" b="0" i="0" kern="1200" dirty="0">
                          <a:solidFill>
                            <a:schemeClr val="dk1"/>
                          </a:solidFill>
                          <a:latin typeface="Songti SC" panose="02010600040101010101" pitchFamily="2" charset="-122"/>
                          <a:ea typeface="Songti SC" panose="02010600040101010101" pitchFamily="2" charset="-122"/>
                          <a:cs typeface="+mn-cs"/>
                        </a:rPr>
                        <a:t>问题排查：能够参与值班排查现场以及家里问题</a:t>
                      </a:r>
                    </a:p>
                  </a:txBody>
                  <a:tcPr anchor="ctr"/>
                </a:tc>
                <a:tc>
                  <a:txBody>
                    <a:bodyPr/>
                    <a:lstStyle/>
                    <a:p>
                      <a:pPr algn="ctr">
                        <a:lnSpc>
                          <a:spcPct val="125000"/>
                        </a:lnSpc>
                      </a:pPr>
                      <a:r>
                        <a:rPr lang="zh-CN" altLang="en-US" sz="1100" b="0" i="0" dirty="0">
                          <a:latin typeface="Songti SC" panose="02010600040101010101" pitchFamily="2" charset="-122"/>
                          <a:ea typeface="Songti SC" panose="02010600040101010101" pitchFamily="2" charset="-122"/>
                        </a:rPr>
                        <a:t>已能够参与值班排查问题；</a:t>
                      </a:r>
                      <a:endParaRPr lang="en-US" altLang="zh-CN" sz="1100" b="0" i="0" dirty="0">
                        <a:latin typeface="Songti SC" panose="02010600040101010101" pitchFamily="2" charset="-122"/>
                        <a:ea typeface="Songti SC" panose="02010600040101010101" pitchFamily="2" charset="-122"/>
                      </a:endParaRPr>
                    </a:p>
                    <a:p>
                      <a:pPr algn="ctr">
                        <a:lnSpc>
                          <a:spcPct val="125000"/>
                        </a:lnSpc>
                      </a:pPr>
                      <a:r>
                        <a:rPr lang="zh-CN" altLang="en-US" sz="1100" b="0" i="0" dirty="0">
                          <a:latin typeface="Songti SC" panose="02010600040101010101" pitchFamily="2" charset="-122"/>
                          <a:ea typeface="Songti SC" panose="02010600040101010101" pitchFamily="2" charset="-122"/>
                        </a:rPr>
                        <a:t>协助排查解决</a:t>
                      </a:r>
                      <a:r>
                        <a:rPr lang="en-US" altLang="zh-CN" sz="1100" b="0" i="0" dirty="0">
                          <a:latin typeface="Songti SC" panose="02010600040101010101" pitchFamily="2" charset="-122"/>
                          <a:ea typeface="Songti SC" panose="02010600040101010101" pitchFamily="2" charset="-122"/>
                        </a:rPr>
                        <a:t> J9100 </a:t>
                      </a:r>
                      <a:r>
                        <a:rPr lang="zh-CN" altLang="en-US" sz="1100" b="0" i="0" dirty="0">
                          <a:latin typeface="Songti SC" panose="02010600040101010101" pitchFamily="2" charset="-122"/>
                          <a:ea typeface="Songti SC" panose="02010600040101010101" pitchFamily="2" charset="-122"/>
                        </a:rPr>
                        <a:t>产品发测配套算子问题、阳朔县遇龙河</a:t>
                      </a:r>
                      <a:r>
                        <a:rPr lang="en-US" altLang="zh-CN" sz="1100" b="0" i="0" dirty="0">
                          <a:latin typeface="Songti SC" panose="02010600040101010101" pitchFamily="2" charset="-122"/>
                          <a:ea typeface="Songti SC" panose="02010600040101010101" pitchFamily="2" charset="-122"/>
                        </a:rPr>
                        <a:t>-AI</a:t>
                      </a:r>
                      <a:r>
                        <a:rPr lang="zh-CN" altLang="en-US" sz="1100" b="0" i="0" dirty="0">
                          <a:latin typeface="Songti SC" panose="02010600040101010101" pitchFamily="2" charset="-122"/>
                          <a:ea typeface="Songti SC" panose="02010600040101010101" pitchFamily="2" charset="-122"/>
                        </a:rPr>
                        <a:t> 现场问题，排查家里测试问题</a:t>
                      </a:r>
                    </a:p>
                  </a:txBody>
                  <a:tcPr anchor="ctr"/>
                </a:tc>
                <a:tc>
                  <a:txBody>
                    <a:bodyPr/>
                    <a:lstStyle/>
                    <a:p>
                      <a:pPr algn="ctr">
                        <a:lnSpc>
                          <a:spcPct val="125000"/>
                        </a:lnSpc>
                      </a:pPr>
                      <a:r>
                        <a:rPr lang="en-US" altLang="zh-CN" sz="1100" b="0" i="0" dirty="0">
                          <a:latin typeface="Songti SC" panose="02010600040101010101" pitchFamily="2" charset="-122"/>
                          <a:ea typeface="Songti SC" panose="02010600040101010101" pitchFamily="2" charset="-122"/>
                        </a:rPr>
                        <a:t>100%</a:t>
                      </a:r>
                      <a:endParaRPr lang="zh-CN" altLang="en-US" sz="1100" b="0" i="0" dirty="0">
                        <a:latin typeface="Songti SC" panose="02010600040101010101" pitchFamily="2" charset="-122"/>
                        <a:ea typeface="Songti SC" panose="02010600040101010101" pitchFamily="2" charset="-122"/>
                      </a:endParaRPr>
                    </a:p>
                  </a:txBody>
                  <a:tcPr anchor="ctr"/>
                </a:tc>
                <a:extLst>
                  <a:ext uri="{0D108BD9-81ED-4DB2-BD59-A6C34878D82A}">
                    <a16:rowId xmlns:a16="http://schemas.microsoft.com/office/drawing/2014/main" val="3971602360"/>
                  </a:ext>
                </a:extLst>
              </a:tr>
              <a:tr h="370840">
                <a:tc>
                  <a:txBody>
                    <a:bodyPr/>
                    <a:lstStyle/>
                    <a:p>
                      <a:pPr marL="0" algn="ctr" defTabSz="914400" rtl="0" eaLnBrk="1" latinLnBrk="0" hangingPunct="1">
                        <a:lnSpc>
                          <a:spcPct val="125000"/>
                        </a:lnSpc>
                      </a:pPr>
                      <a:r>
                        <a:rPr lang="zh-CN" altLang="en-US" sz="1050" b="0" i="0" kern="1200" dirty="0">
                          <a:solidFill>
                            <a:schemeClr val="dk1"/>
                          </a:solidFill>
                          <a:latin typeface="Songti SC" panose="02010600040101010101" pitchFamily="2" charset="-122"/>
                          <a:ea typeface="Songti SC" panose="02010600040101010101" pitchFamily="2" charset="-122"/>
                          <a:cs typeface="+mn-cs"/>
                        </a:rPr>
                        <a:t>端边智能引擎学习，</a:t>
                      </a:r>
                      <a:endParaRPr lang="en-US" altLang="zh-CN" sz="1050" b="0" i="0" kern="1200" dirty="0">
                        <a:solidFill>
                          <a:schemeClr val="dk1"/>
                        </a:solidFill>
                        <a:latin typeface="Songti SC" panose="02010600040101010101" pitchFamily="2" charset="-122"/>
                        <a:ea typeface="Songti SC" panose="02010600040101010101" pitchFamily="2" charset="-122"/>
                        <a:cs typeface="+mn-cs"/>
                      </a:endParaRPr>
                    </a:p>
                    <a:p>
                      <a:pPr marL="0" algn="ctr" defTabSz="914400" rtl="0" eaLnBrk="1" latinLnBrk="0" hangingPunct="1">
                        <a:lnSpc>
                          <a:spcPct val="125000"/>
                        </a:lnSpc>
                      </a:pPr>
                      <a:r>
                        <a:rPr lang="zh-CN" altLang="en-US" sz="1050" b="0" i="0" kern="1200" dirty="0">
                          <a:solidFill>
                            <a:schemeClr val="dk1"/>
                          </a:solidFill>
                          <a:latin typeface="Songti SC" panose="02010600040101010101" pitchFamily="2" charset="-122"/>
                          <a:ea typeface="Songti SC" panose="02010600040101010101" pitchFamily="2" charset="-122"/>
                          <a:cs typeface="+mn-cs"/>
                        </a:rPr>
                        <a:t>输出学习文档</a:t>
                      </a:r>
                    </a:p>
                  </a:txBody>
                  <a:tcPr anchor="ctr"/>
                </a:tc>
                <a:tc>
                  <a:txBody>
                    <a:bodyPr/>
                    <a:lstStyle/>
                    <a:p>
                      <a:pPr algn="ctr">
                        <a:lnSpc>
                          <a:spcPct val="125000"/>
                        </a:lnSpc>
                      </a:pPr>
                      <a:r>
                        <a:rPr lang="zh-CN" altLang="en-US" sz="1100" b="0" i="0" dirty="0">
                          <a:latin typeface="Songti SC" panose="02010600040101010101" pitchFamily="2" charset="-122"/>
                          <a:ea typeface="Songti SC" panose="02010600040101010101" pitchFamily="2" charset="-122"/>
                        </a:rPr>
                        <a:t>未进行</a:t>
                      </a:r>
                    </a:p>
                  </a:txBody>
                  <a:tcPr anchor="ctr"/>
                </a:tc>
                <a:tc>
                  <a:txBody>
                    <a:bodyPr/>
                    <a:lstStyle/>
                    <a:p>
                      <a:pPr algn="ctr">
                        <a:lnSpc>
                          <a:spcPct val="125000"/>
                        </a:lnSpc>
                      </a:pPr>
                      <a:r>
                        <a:rPr lang="en-US" altLang="zh-CN" sz="1100" b="0" i="0" dirty="0">
                          <a:latin typeface="Songti SC" panose="02010600040101010101" pitchFamily="2" charset="-122"/>
                          <a:ea typeface="Songti SC" panose="02010600040101010101" pitchFamily="2" charset="-122"/>
                        </a:rPr>
                        <a:t>-</a:t>
                      </a:r>
                      <a:endParaRPr lang="zh-CN" altLang="en-US" sz="1100" b="0" i="0" dirty="0">
                        <a:latin typeface="Songti SC" panose="02010600040101010101" pitchFamily="2" charset="-122"/>
                        <a:ea typeface="Songti SC" panose="02010600040101010101" pitchFamily="2" charset="-122"/>
                      </a:endParaRPr>
                    </a:p>
                  </a:txBody>
                  <a:tcPr anchor="ctr"/>
                </a:tc>
                <a:extLst>
                  <a:ext uri="{0D108BD9-81ED-4DB2-BD59-A6C34878D82A}">
                    <a16:rowId xmlns:a16="http://schemas.microsoft.com/office/drawing/2014/main" val="4181248474"/>
                  </a:ext>
                </a:extLst>
              </a:tr>
              <a:tr h="370840">
                <a:tc>
                  <a:txBody>
                    <a:bodyPr/>
                    <a:lstStyle/>
                    <a:p>
                      <a:pPr marL="0" algn="ctr" defTabSz="914400" rtl="0" eaLnBrk="1" latinLnBrk="0" hangingPunct="1">
                        <a:lnSpc>
                          <a:spcPct val="125000"/>
                        </a:lnSpc>
                      </a:pPr>
                      <a:r>
                        <a:rPr lang="zh-CN" altLang="en-US" sz="1050" b="0" i="0" kern="1200" dirty="0">
                          <a:solidFill>
                            <a:schemeClr val="dk1"/>
                          </a:solidFill>
                          <a:latin typeface="Songti SC" panose="02010600040101010101" pitchFamily="2" charset="-122"/>
                          <a:ea typeface="Songti SC" panose="02010600040101010101" pitchFamily="2" charset="-122"/>
                          <a:cs typeface="+mn-cs"/>
                        </a:rPr>
                        <a:t>代码开发：能够在指导下完成基线以及定制需求的开发交付</a:t>
                      </a:r>
                    </a:p>
                  </a:txBody>
                  <a:tcPr anchor="ctr"/>
                </a:tc>
                <a:tc>
                  <a:txBody>
                    <a:bodyPr/>
                    <a:lstStyle/>
                    <a:p>
                      <a:pPr algn="ctr">
                        <a:lnSpc>
                          <a:spcPct val="125000"/>
                        </a:lnSpc>
                      </a:pPr>
                      <a:r>
                        <a:rPr lang="zh-CN" altLang="en-US" sz="1100" b="0" i="0" dirty="0">
                          <a:latin typeface="Songti SC" panose="02010600040101010101" pitchFamily="2" charset="-122"/>
                          <a:ea typeface="Songti SC" panose="02010600040101010101" pitchFamily="2" charset="-122"/>
                        </a:rPr>
                        <a:t>针对京山市静态库图片缺失问题，与同事一起开发了图片查找</a:t>
                      </a:r>
                      <a:r>
                        <a:rPr lang="en-US" altLang="zh-CN" sz="1100" b="0" i="0" dirty="0">
                          <a:latin typeface="Songti SC" panose="02010600040101010101" pitchFamily="2" charset="-122"/>
                          <a:ea typeface="Songti SC" panose="02010600040101010101" pitchFamily="2" charset="-122"/>
                        </a:rPr>
                        <a:t>/</a:t>
                      </a:r>
                      <a:r>
                        <a:rPr lang="zh-CN" altLang="en-US" sz="1100" b="0" i="0" dirty="0">
                          <a:latin typeface="Songti SC" panose="02010600040101010101" pitchFamily="2" charset="-122"/>
                          <a:ea typeface="Songti SC" panose="02010600040101010101" pitchFamily="2" charset="-122"/>
                        </a:rPr>
                        <a:t>补缺工具</a:t>
                      </a:r>
                    </a:p>
                  </a:txBody>
                  <a:tcPr anchor="ctr"/>
                </a:tc>
                <a:tc>
                  <a:txBody>
                    <a:bodyPr/>
                    <a:lstStyle/>
                    <a:p>
                      <a:pPr algn="ctr">
                        <a:lnSpc>
                          <a:spcPct val="125000"/>
                        </a:lnSpc>
                      </a:pPr>
                      <a:endParaRPr lang="zh-CN" altLang="en-US" sz="1100" b="0" i="0" dirty="0">
                        <a:latin typeface="Songti SC" panose="02010600040101010101" pitchFamily="2" charset="-122"/>
                        <a:ea typeface="Songti SC" panose="02010600040101010101" pitchFamily="2" charset="-122"/>
                      </a:endParaRPr>
                    </a:p>
                  </a:txBody>
                  <a:tcPr anchor="ctr"/>
                </a:tc>
                <a:extLst>
                  <a:ext uri="{0D108BD9-81ED-4DB2-BD59-A6C34878D82A}">
                    <a16:rowId xmlns:a16="http://schemas.microsoft.com/office/drawing/2014/main" val="1456774039"/>
                  </a:ext>
                </a:extLst>
              </a:tr>
            </a:tbl>
          </a:graphicData>
        </a:graphic>
      </p:graphicFrame>
    </p:spTree>
    <p:extLst>
      <p:ext uri="{BB962C8B-B14F-4D97-AF65-F5344CB8AC3E}">
        <p14:creationId xmlns:p14="http://schemas.microsoft.com/office/powerpoint/2010/main" val="32347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sp>
        <p:nvSpPr>
          <p:cNvPr id="6" name="圆角矩形 5">
            <a:extLst>
              <a:ext uri="{FF2B5EF4-FFF2-40B4-BE49-F238E27FC236}">
                <a16:creationId xmlns:a16="http://schemas.microsoft.com/office/drawing/2014/main" id="{8A632F6D-5BE7-414B-9015-4D860EC651BD}"/>
              </a:ext>
            </a:extLst>
          </p:cNvPr>
          <p:cNvSpPr/>
          <p:nvPr/>
        </p:nvSpPr>
        <p:spPr>
          <a:xfrm>
            <a:off x="2462005" y="807006"/>
            <a:ext cx="4176464" cy="360040"/>
          </a:xfrm>
          <a:prstGeom prst="round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Songti SC" panose="02010600040101010101" pitchFamily="2" charset="-122"/>
                <a:ea typeface="Songti SC" panose="02010600040101010101" pitchFamily="2" charset="-122"/>
              </a:rPr>
              <a:t>人像应用、车辆应用、实战应用</a:t>
            </a:r>
          </a:p>
        </p:txBody>
      </p:sp>
      <p:sp>
        <p:nvSpPr>
          <p:cNvPr id="7" name="圆角矩形 6">
            <a:extLst>
              <a:ext uri="{FF2B5EF4-FFF2-40B4-BE49-F238E27FC236}">
                <a16:creationId xmlns:a16="http://schemas.microsoft.com/office/drawing/2014/main" id="{6039CF0E-E6F7-0D4F-9CEB-9EF9652EF238}"/>
              </a:ext>
            </a:extLst>
          </p:cNvPr>
          <p:cNvSpPr/>
          <p:nvPr/>
        </p:nvSpPr>
        <p:spPr>
          <a:xfrm>
            <a:off x="7246611" y="807006"/>
            <a:ext cx="792784" cy="360040"/>
          </a:xfrm>
          <a:prstGeom prst="round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Songti SC" panose="02010600040101010101" pitchFamily="2" charset="-122"/>
                <a:ea typeface="Songti SC" panose="02010600040101010101" pitchFamily="2" charset="-122"/>
              </a:rPr>
              <a:t>Sass</a:t>
            </a:r>
            <a:endParaRPr kumimoji="1" lang="zh-CN" altLang="en-US" b="1" dirty="0">
              <a:solidFill>
                <a:schemeClr val="tx1"/>
              </a:solidFill>
              <a:latin typeface="Songti SC" panose="02010600040101010101" pitchFamily="2" charset="-122"/>
              <a:ea typeface="Songti SC" panose="02010600040101010101" pitchFamily="2" charset="-122"/>
            </a:endParaRPr>
          </a:p>
        </p:txBody>
      </p:sp>
      <p:sp>
        <p:nvSpPr>
          <p:cNvPr id="10" name="圆角矩形 9">
            <a:extLst>
              <a:ext uri="{FF2B5EF4-FFF2-40B4-BE49-F238E27FC236}">
                <a16:creationId xmlns:a16="http://schemas.microsoft.com/office/drawing/2014/main" id="{F84C8ADD-4B7A-D44B-87A0-5A5071F4BB6D}"/>
              </a:ext>
            </a:extLst>
          </p:cNvPr>
          <p:cNvSpPr/>
          <p:nvPr/>
        </p:nvSpPr>
        <p:spPr>
          <a:xfrm>
            <a:off x="1115616" y="807006"/>
            <a:ext cx="504056" cy="378042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Songti SC" panose="02010600040101010101" pitchFamily="2" charset="-122"/>
                <a:ea typeface="Songti SC" panose="02010600040101010101" pitchFamily="2" charset="-122"/>
              </a:rPr>
              <a:t>云边端协同</a:t>
            </a:r>
          </a:p>
        </p:txBody>
      </p:sp>
      <p:grpSp>
        <p:nvGrpSpPr>
          <p:cNvPr id="16" name="组合 15">
            <a:extLst>
              <a:ext uri="{FF2B5EF4-FFF2-40B4-BE49-F238E27FC236}">
                <a16:creationId xmlns:a16="http://schemas.microsoft.com/office/drawing/2014/main" id="{D545C81A-23F5-E74D-B303-9AC5D89FCCA9}"/>
              </a:ext>
            </a:extLst>
          </p:cNvPr>
          <p:cNvGrpSpPr/>
          <p:nvPr/>
        </p:nvGrpSpPr>
        <p:grpSpPr>
          <a:xfrm>
            <a:off x="2344909" y="3651870"/>
            <a:ext cx="4176464" cy="860646"/>
            <a:chOff x="2026568" y="3538679"/>
            <a:chExt cx="4176464" cy="860646"/>
          </a:xfrm>
        </p:grpSpPr>
        <p:sp>
          <p:nvSpPr>
            <p:cNvPr id="9" name="圆角矩形 8">
              <a:extLst>
                <a:ext uri="{FF2B5EF4-FFF2-40B4-BE49-F238E27FC236}">
                  <a16:creationId xmlns:a16="http://schemas.microsoft.com/office/drawing/2014/main" id="{3497A18B-3403-534E-B80D-CCF92C1147B5}"/>
                </a:ext>
              </a:extLst>
            </p:cNvPr>
            <p:cNvSpPr/>
            <p:nvPr/>
          </p:nvSpPr>
          <p:spPr>
            <a:xfrm>
              <a:off x="2026568" y="3538679"/>
              <a:ext cx="4176464" cy="860646"/>
            </a:xfrm>
            <a:prstGeom prst="roundRect">
              <a:avLst>
                <a:gd name="adj" fmla="val 10099"/>
              </a:avLst>
            </a:prstGeom>
            <a:solidFill>
              <a:schemeClr val="tx2">
                <a:lumMod val="20000"/>
                <a:lumOff val="8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Songti SC" panose="02010600040101010101" pitchFamily="2" charset="-122"/>
                <a:ea typeface="Songti SC" panose="02010600040101010101" pitchFamily="2" charset="-122"/>
              </a:endParaRPr>
            </a:p>
          </p:txBody>
        </p:sp>
        <p:sp>
          <p:nvSpPr>
            <p:cNvPr id="11" name="文本框 10">
              <a:extLst>
                <a:ext uri="{FF2B5EF4-FFF2-40B4-BE49-F238E27FC236}">
                  <a16:creationId xmlns:a16="http://schemas.microsoft.com/office/drawing/2014/main" id="{A69F4054-80FF-AA42-91FE-059C73AEC975}"/>
                </a:ext>
              </a:extLst>
            </p:cNvPr>
            <p:cNvSpPr txBox="1"/>
            <p:nvPr/>
          </p:nvSpPr>
          <p:spPr>
            <a:xfrm>
              <a:off x="2647372" y="3627325"/>
              <a:ext cx="1152128" cy="307777"/>
            </a:xfrm>
            <a:prstGeom prst="rect">
              <a:avLst/>
            </a:prstGeom>
            <a:solidFill>
              <a:schemeClr val="accent4">
                <a:lumMod val="40000"/>
                <a:lumOff val="60000"/>
              </a:schemeClr>
            </a:solidFill>
            <a:ln w="19050">
              <a:noFill/>
              <a:prstDash val="solid"/>
            </a:ln>
          </p:spPr>
          <p:txBody>
            <a:bodyPr wrap="square" rtlCol="0">
              <a:spAutoFit/>
            </a:bodyPr>
            <a:lstStyle/>
            <a:p>
              <a:r>
                <a:rPr kumimoji="1" lang="en-US" altLang="zh-CN" sz="1400" dirty="0">
                  <a:latin typeface="Songti SC" panose="02010600040101010101" pitchFamily="2" charset="-122"/>
                  <a:ea typeface="Songti SC" panose="02010600040101010101" pitchFamily="2" charset="-122"/>
                </a:rPr>
                <a:t>GPU </a:t>
              </a:r>
              <a:r>
                <a:rPr kumimoji="1" lang="zh-CN" altLang="en-US" sz="1400" dirty="0">
                  <a:latin typeface="Songti SC" panose="02010600040101010101" pitchFamily="2" charset="-122"/>
                  <a:ea typeface="Songti SC" panose="02010600040101010101" pitchFamily="2" charset="-122"/>
                </a:rPr>
                <a:t>资源池</a:t>
              </a:r>
            </a:p>
          </p:txBody>
        </p:sp>
        <p:sp>
          <p:nvSpPr>
            <p:cNvPr id="12" name="文本框 11">
              <a:extLst>
                <a:ext uri="{FF2B5EF4-FFF2-40B4-BE49-F238E27FC236}">
                  <a16:creationId xmlns:a16="http://schemas.microsoft.com/office/drawing/2014/main" id="{639ADF14-1271-F54F-9171-C978BED9EE88}"/>
                </a:ext>
              </a:extLst>
            </p:cNvPr>
            <p:cNvSpPr txBox="1"/>
            <p:nvPr/>
          </p:nvSpPr>
          <p:spPr>
            <a:xfrm>
              <a:off x="4420304" y="3627324"/>
              <a:ext cx="1152128" cy="307777"/>
            </a:xfrm>
            <a:prstGeom prst="rect">
              <a:avLst/>
            </a:prstGeom>
            <a:solidFill>
              <a:schemeClr val="accent4">
                <a:lumMod val="40000"/>
                <a:lumOff val="60000"/>
              </a:schemeClr>
            </a:solidFill>
            <a:ln w="19050">
              <a:noFill/>
            </a:ln>
          </p:spPr>
          <p:txBody>
            <a:bodyPr wrap="square" rtlCol="0">
              <a:spAutoFit/>
            </a:bodyPr>
            <a:lstStyle/>
            <a:p>
              <a:r>
                <a:rPr kumimoji="1" lang="en-US" altLang="zh-CN" sz="1400" dirty="0">
                  <a:latin typeface="Songti SC" panose="02010600040101010101" pitchFamily="2" charset="-122"/>
                  <a:ea typeface="Songti SC" panose="02010600040101010101" pitchFamily="2" charset="-122"/>
                </a:rPr>
                <a:t>CPU </a:t>
              </a:r>
              <a:r>
                <a:rPr kumimoji="1" lang="zh-CN" altLang="en-US" sz="1400" dirty="0">
                  <a:latin typeface="Songti SC" panose="02010600040101010101" pitchFamily="2" charset="-122"/>
                  <a:ea typeface="Songti SC" panose="02010600040101010101" pitchFamily="2" charset="-122"/>
                </a:rPr>
                <a:t>资源池</a:t>
              </a:r>
            </a:p>
          </p:txBody>
        </p:sp>
        <p:sp>
          <p:nvSpPr>
            <p:cNvPr id="13" name="文本框 12">
              <a:extLst>
                <a:ext uri="{FF2B5EF4-FFF2-40B4-BE49-F238E27FC236}">
                  <a16:creationId xmlns:a16="http://schemas.microsoft.com/office/drawing/2014/main" id="{50CCD41C-418A-A746-9BA2-4AF729C91318}"/>
                </a:ext>
              </a:extLst>
            </p:cNvPr>
            <p:cNvSpPr txBox="1"/>
            <p:nvPr/>
          </p:nvSpPr>
          <p:spPr>
            <a:xfrm>
              <a:off x="2084942" y="4038332"/>
              <a:ext cx="1152128" cy="261610"/>
            </a:xfrm>
            <a:prstGeom prst="rect">
              <a:avLst/>
            </a:prstGeom>
            <a:noFill/>
            <a:ln>
              <a:solidFill>
                <a:schemeClr val="accent4">
                  <a:lumMod val="75000"/>
                </a:schemeClr>
              </a:solidFill>
            </a:ln>
          </p:spPr>
          <p:txBody>
            <a:bodyPr wrap="square" rtlCol="0">
              <a:spAutoFit/>
            </a:bodyPr>
            <a:lstStyle/>
            <a:p>
              <a:r>
                <a:rPr kumimoji="1" lang="zh-CN" altLang="en-US" sz="1050" dirty="0">
                  <a:latin typeface="Songti SC" panose="02010600040101010101" pitchFamily="2" charset="-122"/>
                  <a:ea typeface="Songti SC" panose="02010600040101010101" pitchFamily="2" charset="-122"/>
                </a:rPr>
                <a:t>中心通用服务器</a:t>
              </a:r>
            </a:p>
          </p:txBody>
        </p:sp>
        <p:sp>
          <p:nvSpPr>
            <p:cNvPr id="14" name="文本框 13">
              <a:extLst>
                <a:ext uri="{FF2B5EF4-FFF2-40B4-BE49-F238E27FC236}">
                  <a16:creationId xmlns:a16="http://schemas.microsoft.com/office/drawing/2014/main" id="{88711BBE-099A-7343-BA1D-4ED0B79DE87F}"/>
                </a:ext>
              </a:extLst>
            </p:cNvPr>
            <p:cNvSpPr txBox="1"/>
            <p:nvPr/>
          </p:nvSpPr>
          <p:spPr>
            <a:xfrm>
              <a:off x="3295444" y="4042179"/>
              <a:ext cx="1008112" cy="253916"/>
            </a:xfrm>
            <a:prstGeom prst="rect">
              <a:avLst/>
            </a:prstGeom>
            <a:noFill/>
            <a:ln>
              <a:solidFill>
                <a:schemeClr val="accent4">
                  <a:lumMod val="75000"/>
                </a:schemeClr>
              </a:solidFill>
            </a:ln>
          </p:spPr>
          <p:txBody>
            <a:bodyPr wrap="square" rtlCol="0">
              <a:spAutoFit/>
            </a:bodyPr>
            <a:lstStyle/>
            <a:p>
              <a:r>
                <a:rPr kumimoji="1" lang="zh-CN" altLang="en-US" sz="1050" dirty="0">
                  <a:latin typeface="Songti SC" panose="02010600040101010101" pitchFamily="2" charset="-122"/>
                  <a:ea typeface="Songti SC" panose="02010600040101010101" pitchFamily="2" charset="-122"/>
                </a:rPr>
                <a:t>边缘智能设备</a:t>
              </a:r>
            </a:p>
          </p:txBody>
        </p:sp>
        <p:sp>
          <p:nvSpPr>
            <p:cNvPr id="15" name="文本框 14">
              <a:extLst>
                <a:ext uri="{FF2B5EF4-FFF2-40B4-BE49-F238E27FC236}">
                  <a16:creationId xmlns:a16="http://schemas.microsoft.com/office/drawing/2014/main" id="{15F876B2-DFBE-5247-8E48-F91EF89C2EA4}"/>
                </a:ext>
              </a:extLst>
            </p:cNvPr>
            <p:cNvSpPr txBox="1"/>
            <p:nvPr/>
          </p:nvSpPr>
          <p:spPr>
            <a:xfrm>
              <a:off x="4355976" y="4042179"/>
              <a:ext cx="1781792" cy="253916"/>
            </a:xfrm>
            <a:prstGeom prst="rect">
              <a:avLst/>
            </a:prstGeom>
            <a:noFill/>
            <a:ln>
              <a:solidFill>
                <a:schemeClr val="accent4">
                  <a:lumMod val="75000"/>
                </a:schemeClr>
              </a:solidFill>
            </a:ln>
          </p:spPr>
          <p:txBody>
            <a:bodyPr wrap="square" rtlCol="0">
              <a:spAutoFit/>
            </a:bodyPr>
            <a:lstStyle/>
            <a:p>
              <a:r>
                <a:rPr kumimoji="1" lang="en-US" altLang="zh-CN" sz="1050" dirty="0">
                  <a:latin typeface="Songti SC" panose="02010600040101010101" pitchFamily="2" charset="-122"/>
                  <a:ea typeface="Songti SC" panose="02010600040101010101" pitchFamily="2" charset="-122"/>
                </a:rPr>
                <a:t>IPC</a:t>
              </a:r>
              <a:r>
                <a:rPr kumimoji="1" lang="zh-CN" altLang="en-US" sz="1050" dirty="0">
                  <a:latin typeface="Songti SC" panose="02010600040101010101" pitchFamily="2" charset="-122"/>
                  <a:ea typeface="Songti SC" panose="02010600040101010101" pitchFamily="2" charset="-122"/>
                </a:rPr>
                <a:t>、球机、前端智能设备</a:t>
              </a:r>
            </a:p>
          </p:txBody>
        </p:sp>
      </p:grpSp>
      <p:grpSp>
        <p:nvGrpSpPr>
          <p:cNvPr id="38" name="组合 37">
            <a:extLst>
              <a:ext uri="{FF2B5EF4-FFF2-40B4-BE49-F238E27FC236}">
                <a16:creationId xmlns:a16="http://schemas.microsoft.com/office/drawing/2014/main" id="{FA206593-1203-AB42-8B7F-6E6765626956}"/>
              </a:ext>
            </a:extLst>
          </p:cNvPr>
          <p:cNvGrpSpPr/>
          <p:nvPr/>
        </p:nvGrpSpPr>
        <p:grpSpPr>
          <a:xfrm>
            <a:off x="1996864" y="1419622"/>
            <a:ext cx="5106746" cy="2016224"/>
            <a:chOff x="1996864" y="1419622"/>
            <a:chExt cx="5106746" cy="2016224"/>
          </a:xfrm>
        </p:grpSpPr>
        <p:sp>
          <p:nvSpPr>
            <p:cNvPr id="8" name="圆角矩形 7">
              <a:extLst>
                <a:ext uri="{FF2B5EF4-FFF2-40B4-BE49-F238E27FC236}">
                  <a16:creationId xmlns:a16="http://schemas.microsoft.com/office/drawing/2014/main" id="{E571E735-3A31-FD49-B0C7-D5CAFA638F65}"/>
                </a:ext>
              </a:extLst>
            </p:cNvPr>
            <p:cNvSpPr/>
            <p:nvPr/>
          </p:nvSpPr>
          <p:spPr>
            <a:xfrm>
              <a:off x="1996864" y="1419622"/>
              <a:ext cx="5106746" cy="2016224"/>
            </a:xfrm>
            <a:prstGeom prst="roundRect">
              <a:avLst>
                <a:gd name="adj" fmla="val 10099"/>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Songti SC" panose="02010600040101010101" pitchFamily="2" charset="-122"/>
                <a:ea typeface="Songti SC" panose="02010600040101010101" pitchFamily="2" charset="-122"/>
              </a:endParaRPr>
            </a:p>
          </p:txBody>
        </p:sp>
        <p:sp>
          <p:nvSpPr>
            <p:cNvPr id="17" name="文本框 16">
              <a:extLst>
                <a:ext uri="{FF2B5EF4-FFF2-40B4-BE49-F238E27FC236}">
                  <a16:creationId xmlns:a16="http://schemas.microsoft.com/office/drawing/2014/main" id="{3BD5569F-CA05-1444-B390-5B7F52146755}"/>
                </a:ext>
              </a:extLst>
            </p:cNvPr>
            <p:cNvSpPr txBox="1"/>
            <p:nvPr/>
          </p:nvSpPr>
          <p:spPr>
            <a:xfrm>
              <a:off x="2040390" y="1491626"/>
              <a:ext cx="648072" cy="276999"/>
            </a:xfrm>
            <a:prstGeom prst="rect">
              <a:avLst/>
            </a:prstGeom>
            <a:solidFill>
              <a:schemeClr val="accent2">
                <a:lumMod val="40000"/>
                <a:lumOff val="60000"/>
              </a:schemeClr>
            </a:solidFill>
            <a:ln>
              <a:noFill/>
            </a:ln>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rPr>
                <a:t>库管理</a:t>
              </a:r>
            </a:p>
          </p:txBody>
        </p:sp>
        <p:sp>
          <p:nvSpPr>
            <p:cNvPr id="18" name="文本框 17">
              <a:extLst>
                <a:ext uri="{FF2B5EF4-FFF2-40B4-BE49-F238E27FC236}">
                  <a16:creationId xmlns:a16="http://schemas.microsoft.com/office/drawing/2014/main" id="{27E3289E-CCB3-5145-9F8C-6B8C7E15DFB6}"/>
                </a:ext>
              </a:extLst>
            </p:cNvPr>
            <p:cNvSpPr txBox="1"/>
            <p:nvPr/>
          </p:nvSpPr>
          <p:spPr>
            <a:xfrm>
              <a:off x="2713513" y="1491625"/>
              <a:ext cx="983940" cy="276999"/>
            </a:xfrm>
            <a:prstGeom prst="rect">
              <a:avLst/>
            </a:prstGeom>
            <a:solidFill>
              <a:schemeClr val="accent2">
                <a:lumMod val="40000"/>
                <a:lumOff val="60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rPr>
                <a:t>库成员管理</a:t>
              </a:r>
            </a:p>
          </p:txBody>
        </p:sp>
        <p:sp>
          <p:nvSpPr>
            <p:cNvPr id="19" name="文本框 18">
              <a:extLst>
                <a:ext uri="{FF2B5EF4-FFF2-40B4-BE49-F238E27FC236}">
                  <a16:creationId xmlns:a16="http://schemas.microsoft.com/office/drawing/2014/main" id="{F0C15E8E-1DFF-7849-9640-783E2377A63B}"/>
                </a:ext>
              </a:extLst>
            </p:cNvPr>
            <p:cNvSpPr txBox="1"/>
            <p:nvPr/>
          </p:nvSpPr>
          <p:spPr>
            <a:xfrm>
              <a:off x="3726611" y="1491625"/>
              <a:ext cx="844636" cy="276999"/>
            </a:xfrm>
            <a:prstGeom prst="rect">
              <a:avLst/>
            </a:prstGeom>
            <a:solidFill>
              <a:schemeClr val="accent2">
                <a:lumMod val="40000"/>
                <a:lumOff val="60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rPr>
                <a:t>通道分析</a:t>
              </a:r>
            </a:p>
          </p:txBody>
        </p:sp>
        <p:sp>
          <p:nvSpPr>
            <p:cNvPr id="20" name="文本框 19">
              <a:extLst>
                <a:ext uri="{FF2B5EF4-FFF2-40B4-BE49-F238E27FC236}">
                  <a16:creationId xmlns:a16="http://schemas.microsoft.com/office/drawing/2014/main" id="{9C03B286-70FF-1043-8675-ED5CD3005CF2}"/>
                </a:ext>
              </a:extLst>
            </p:cNvPr>
            <p:cNvSpPr txBox="1"/>
            <p:nvPr/>
          </p:nvSpPr>
          <p:spPr>
            <a:xfrm>
              <a:off x="4610775" y="1491624"/>
              <a:ext cx="491046" cy="276999"/>
            </a:xfrm>
            <a:prstGeom prst="rect">
              <a:avLst/>
            </a:prstGeom>
            <a:solidFill>
              <a:schemeClr val="accent2">
                <a:lumMod val="40000"/>
                <a:lumOff val="60000"/>
              </a:schemeClr>
            </a:solid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布控</a:t>
              </a:r>
            </a:p>
          </p:txBody>
        </p:sp>
        <p:sp>
          <p:nvSpPr>
            <p:cNvPr id="21" name="文本框 20">
              <a:extLst>
                <a:ext uri="{FF2B5EF4-FFF2-40B4-BE49-F238E27FC236}">
                  <a16:creationId xmlns:a16="http://schemas.microsoft.com/office/drawing/2014/main" id="{909662DC-7125-F445-908E-FEC6770BFD7D}"/>
                </a:ext>
              </a:extLst>
            </p:cNvPr>
            <p:cNvSpPr txBox="1"/>
            <p:nvPr/>
          </p:nvSpPr>
          <p:spPr>
            <a:xfrm>
              <a:off x="5141349" y="1489537"/>
              <a:ext cx="798803" cy="276999"/>
            </a:xfrm>
            <a:prstGeom prst="rect">
              <a:avLst/>
            </a:prstGeom>
            <a:solidFill>
              <a:schemeClr val="accent2">
                <a:lumMod val="40000"/>
                <a:lumOff val="60000"/>
              </a:schemeClr>
            </a:solid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以图搜图</a:t>
              </a:r>
            </a:p>
          </p:txBody>
        </p:sp>
        <p:sp>
          <p:nvSpPr>
            <p:cNvPr id="22" name="文本框 21">
              <a:extLst>
                <a:ext uri="{FF2B5EF4-FFF2-40B4-BE49-F238E27FC236}">
                  <a16:creationId xmlns:a16="http://schemas.microsoft.com/office/drawing/2014/main" id="{B223586F-11AF-AC41-9D66-96E7857C69B3}"/>
                </a:ext>
              </a:extLst>
            </p:cNvPr>
            <p:cNvSpPr txBox="1"/>
            <p:nvPr/>
          </p:nvSpPr>
          <p:spPr>
            <a:xfrm>
              <a:off x="5950618" y="1489536"/>
              <a:ext cx="491046" cy="276999"/>
            </a:xfrm>
            <a:prstGeom prst="rect">
              <a:avLst/>
            </a:prstGeom>
            <a:solidFill>
              <a:schemeClr val="accent2">
                <a:lumMod val="40000"/>
                <a:lumOff val="60000"/>
              </a:schemeClr>
            </a:solid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冷搜</a:t>
              </a:r>
            </a:p>
          </p:txBody>
        </p:sp>
        <p:sp>
          <p:nvSpPr>
            <p:cNvPr id="23" name="文本框 22">
              <a:extLst>
                <a:ext uri="{FF2B5EF4-FFF2-40B4-BE49-F238E27FC236}">
                  <a16:creationId xmlns:a16="http://schemas.microsoft.com/office/drawing/2014/main" id="{31847B75-05F4-E544-ABCD-3A4D13E47E07}"/>
                </a:ext>
              </a:extLst>
            </p:cNvPr>
            <p:cNvSpPr txBox="1"/>
            <p:nvPr/>
          </p:nvSpPr>
          <p:spPr>
            <a:xfrm>
              <a:off x="6453782" y="1489536"/>
              <a:ext cx="570352" cy="276999"/>
            </a:xfrm>
            <a:prstGeom prst="rect">
              <a:avLst/>
            </a:prstGeom>
            <a:solidFill>
              <a:schemeClr val="accent2">
                <a:lumMod val="40000"/>
                <a:lumOff val="60000"/>
              </a:schemeClr>
            </a:solidFill>
          </p:spPr>
          <p:txBody>
            <a:bodyPr wrap="square" rtlCol="0">
              <a:spAutoFit/>
            </a:bodyPr>
            <a:lstStyle/>
            <a:p>
              <a:r>
                <a:rPr kumimoji="1" lang="en-US" altLang="zh-CN" sz="1200" dirty="0">
                  <a:latin typeface="Songti SC" panose="02010600040101010101" pitchFamily="2" charset="-122"/>
                  <a:ea typeface="Songti SC" panose="02010600040101010101" pitchFamily="2" charset="-122"/>
                </a:rPr>
                <a:t>NVN</a:t>
              </a:r>
              <a:endParaRPr kumimoji="1" lang="zh-CN" altLang="en-US" sz="1200" dirty="0">
                <a:latin typeface="Songti SC" panose="02010600040101010101" pitchFamily="2" charset="-122"/>
                <a:ea typeface="Songti SC" panose="02010600040101010101" pitchFamily="2" charset="-122"/>
              </a:endParaRPr>
            </a:p>
          </p:txBody>
        </p:sp>
        <p:sp>
          <p:nvSpPr>
            <p:cNvPr id="24" name="文本框 23">
              <a:extLst>
                <a:ext uri="{FF2B5EF4-FFF2-40B4-BE49-F238E27FC236}">
                  <a16:creationId xmlns:a16="http://schemas.microsoft.com/office/drawing/2014/main" id="{6F5767D0-0D21-1E4D-9EE9-486B06640E58}"/>
                </a:ext>
              </a:extLst>
            </p:cNvPr>
            <p:cNvSpPr txBox="1"/>
            <p:nvPr/>
          </p:nvSpPr>
          <p:spPr>
            <a:xfrm>
              <a:off x="2339752" y="1903782"/>
              <a:ext cx="1800200" cy="307777"/>
            </a:xfrm>
            <a:prstGeom prst="rect">
              <a:avLst/>
            </a:prstGeom>
            <a:solidFill>
              <a:schemeClr val="tx2">
                <a:lumMod val="40000"/>
                <a:lumOff val="60000"/>
              </a:schemeClr>
            </a:solidFill>
          </p:spPr>
          <p:txBody>
            <a:bodyPr wrap="square" rtlCol="0">
              <a:spAutoFit/>
            </a:bodyPr>
            <a:lstStyle/>
            <a:p>
              <a:pPr algn="ctr"/>
              <a:r>
                <a:rPr kumimoji="1" lang="zh-CN" altLang="en-US" sz="1400" dirty="0">
                  <a:latin typeface="Songti SC" panose="02010600040101010101" pitchFamily="2" charset="-122"/>
                  <a:ea typeface="Songti SC" panose="02010600040101010101" pitchFamily="2" charset="-122"/>
                </a:rPr>
                <a:t>视图智能引擎</a:t>
              </a:r>
            </a:p>
          </p:txBody>
        </p:sp>
        <p:sp>
          <p:nvSpPr>
            <p:cNvPr id="25" name="文本框 24">
              <a:extLst>
                <a:ext uri="{FF2B5EF4-FFF2-40B4-BE49-F238E27FC236}">
                  <a16:creationId xmlns:a16="http://schemas.microsoft.com/office/drawing/2014/main" id="{34690C13-8B90-634E-BD2B-1652D9038422}"/>
                </a:ext>
              </a:extLst>
            </p:cNvPr>
            <p:cNvSpPr txBox="1"/>
            <p:nvPr/>
          </p:nvSpPr>
          <p:spPr>
            <a:xfrm>
              <a:off x="4610775" y="1903782"/>
              <a:ext cx="2265481" cy="307777"/>
            </a:xfrm>
            <a:prstGeom prst="rect">
              <a:avLst/>
            </a:prstGeom>
            <a:solidFill>
              <a:schemeClr val="tx2">
                <a:lumMod val="40000"/>
                <a:lumOff val="60000"/>
              </a:schemeClr>
            </a:solidFill>
          </p:spPr>
          <p:txBody>
            <a:bodyPr wrap="square" rtlCol="0">
              <a:spAutoFit/>
            </a:bodyPr>
            <a:lstStyle/>
            <a:p>
              <a:pPr algn="ctr"/>
              <a:r>
                <a:rPr kumimoji="1" lang="zh-CN" altLang="en-US" sz="1400" dirty="0">
                  <a:latin typeface="Songti SC" panose="02010600040101010101" pitchFamily="2" charset="-122"/>
                  <a:ea typeface="Songti SC" panose="02010600040101010101" pitchFamily="2" charset="-122"/>
                </a:rPr>
                <a:t>多模型融合</a:t>
              </a:r>
            </a:p>
          </p:txBody>
        </p:sp>
        <p:sp>
          <p:nvSpPr>
            <p:cNvPr id="26" name="文本框 25">
              <a:extLst>
                <a:ext uri="{FF2B5EF4-FFF2-40B4-BE49-F238E27FC236}">
                  <a16:creationId xmlns:a16="http://schemas.microsoft.com/office/drawing/2014/main" id="{B590D529-3C7D-F642-A768-38ACCE50190A}"/>
                </a:ext>
              </a:extLst>
            </p:cNvPr>
            <p:cNvSpPr txBox="1"/>
            <p:nvPr/>
          </p:nvSpPr>
          <p:spPr>
            <a:xfrm>
              <a:off x="2166204" y="2381818"/>
              <a:ext cx="342888" cy="830997"/>
            </a:xfrm>
            <a:prstGeom prst="rect">
              <a:avLst/>
            </a:prstGeom>
            <a:solidFill>
              <a:schemeClr val="accent3">
                <a:lumMod val="60000"/>
                <a:lumOff val="40000"/>
                <a:alpha val="59000"/>
              </a:schemeClr>
            </a:solid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算法管理</a:t>
              </a:r>
            </a:p>
          </p:txBody>
        </p:sp>
        <p:sp>
          <p:nvSpPr>
            <p:cNvPr id="27" name="文本框 26">
              <a:extLst>
                <a:ext uri="{FF2B5EF4-FFF2-40B4-BE49-F238E27FC236}">
                  <a16:creationId xmlns:a16="http://schemas.microsoft.com/office/drawing/2014/main" id="{FBA06D70-D77C-234A-BE09-FB2E5D29DE20}"/>
                </a:ext>
              </a:extLst>
            </p:cNvPr>
            <p:cNvSpPr txBox="1"/>
            <p:nvPr/>
          </p:nvSpPr>
          <p:spPr>
            <a:xfrm>
              <a:off x="2627784" y="2386264"/>
              <a:ext cx="342888" cy="830997"/>
            </a:xfrm>
            <a:prstGeom prst="rect">
              <a:avLst/>
            </a:prstGeom>
            <a:solidFill>
              <a:schemeClr val="accent3">
                <a:lumMod val="60000"/>
                <a:lumOff val="40000"/>
                <a:alpha val="59000"/>
              </a:schemeClr>
            </a:solid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资源调度</a:t>
              </a:r>
            </a:p>
          </p:txBody>
        </p:sp>
        <p:sp>
          <p:nvSpPr>
            <p:cNvPr id="28" name="文本框 27">
              <a:extLst>
                <a:ext uri="{FF2B5EF4-FFF2-40B4-BE49-F238E27FC236}">
                  <a16:creationId xmlns:a16="http://schemas.microsoft.com/office/drawing/2014/main" id="{44FC361E-1C80-A049-A6D2-CD2C1766DE05}"/>
                </a:ext>
              </a:extLst>
            </p:cNvPr>
            <p:cNvSpPr txBox="1"/>
            <p:nvPr/>
          </p:nvSpPr>
          <p:spPr>
            <a:xfrm>
              <a:off x="3509032" y="2388825"/>
              <a:ext cx="342888" cy="830997"/>
            </a:xfrm>
            <a:prstGeom prst="rect">
              <a:avLst/>
            </a:prstGeom>
            <a:solidFill>
              <a:schemeClr val="accent3">
                <a:lumMod val="60000"/>
                <a:lumOff val="40000"/>
                <a:alpha val="59000"/>
              </a:schemeClr>
            </a:solid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任务调度</a:t>
              </a:r>
            </a:p>
          </p:txBody>
        </p:sp>
        <p:sp>
          <p:nvSpPr>
            <p:cNvPr id="29" name="文本框 28">
              <a:extLst>
                <a:ext uri="{FF2B5EF4-FFF2-40B4-BE49-F238E27FC236}">
                  <a16:creationId xmlns:a16="http://schemas.microsoft.com/office/drawing/2014/main" id="{7F98BB7A-14D5-774B-B03C-2D58EC499E06}"/>
                </a:ext>
              </a:extLst>
            </p:cNvPr>
            <p:cNvSpPr txBox="1"/>
            <p:nvPr/>
          </p:nvSpPr>
          <p:spPr>
            <a:xfrm>
              <a:off x="3995936" y="2384379"/>
              <a:ext cx="342888" cy="830997"/>
            </a:xfrm>
            <a:prstGeom prst="rect">
              <a:avLst/>
            </a:prstGeom>
            <a:solidFill>
              <a:schemeClr val="accent3">
                <a:lumMod val="60000"/>
                <a:lumOff val="40000"/>
                <a:alpha val="59000"/>
              </a:schemeClr>
            </a:solid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运行监控</a:t>
              </a:r>
            </a:p>
          </p:txBody>
        </p:sp>
        <p:sp>
          <p:nvSpPr>
            <p:cNvPr id="30" name="文本框 29">
              <a:extLst>
                <a:ext uri="{FF2B5EF4-FFF2-40B4-BE49-F238E27FC236}">
                  <a16:creationId xmlns:a16="http://schemas.microsoft.com/office/drawing/2014/main" id="{5976721E-92CD-7B47-9F70-700C13DC46C4}"/>
                </a:ext>
              </a:extLst>
            </p:cNvPr>
            <p:cNvSpPr txBox="1"/>
            <p:nvPr/>
          </p:nvSpPr>
          <p:spPr>
            <a:xfrm>
              <a:off x="3076984" y="2386265"/>
              <a:ext cx="342888" cy="830997"/>
            </a:xfrm>
            <a:prstGeom prst="rect">
              <a:avLst/>
            </a:prstGeom>
            <a:solidFill>
              <a:schemeClr val="accent3">
                <a:lumMod val="60000"/>
                <a:lumOff val="40000"/>
                <a:alpha val="59000"/>
              </a:schemeClr>
            </a:solid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算法编排</a:t>
              </a:r>
            </a:p>
          </p:txBody>
        </p:sp>
        <p:sp>
          <p:nvSpPr>
            <p:cNvPr id="31" name="文本框 30">
              <a:extLst>
                <a:ext uri="{FF2B5EF4-FFF2-40B4-BE49-F238E27FC236}">
                  <a16:creationId xmlns:a16="http://schemas.microsoft.com/office/drawing/2014/main" id="{3BA589E6-3AA0-294F-B054-C1C93B61B74E}"/>
                </a:ext>
              </a:extLst>
            </p:cNvPr>
            <p:cNvSpPr txBox="1"/>
            <p:nvPr/>
          </p:nvSpPr>
          <p:spPr>
            <a:xfrm>
              <a:off x="4716016" y="2284951"/>
              <a:ext cx="1008114" cy="276999"/>
            </a:xfrm>
            <a:prstGeom prst="rect">
              <a:avLst/>
            </a:prstGeom>
            <a:solidFill>
              <a:schemeClr val="tx2">
                <a:lumMod val="40000"/>
                <a:lumOff val="60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rPr>
                <a:t>数据存储</a:t>
              </a:r>
            </a:p>
          </p:txBody>
        </p:sp>
        <p:sp>
          <p:nvSpPr>
            <p:cNvPr id="33" name="文本框 32">
              <a:extLst>
                <a:ext uri="{FF2B5EF4-FFF2-40B4-BE49-F238E27FC236}">
                  <a16:creationId xmlns:a16="http://schemas.microsoft.com/office/drawing/2014/main" id="{AF1921DA-C1DC-984D-859F-ACD4DB61C1BB}"/>
                </a:ext>
              </a:extLst>
            </p:cNvPr>
            <p:cNvSpPr txBox="1"/>
            <p:nvPr/>
          </p:nvSpPr>
          <p:spPr>
            <a:xfrm>
              <a:off x="4716016" y="2588101"/>
              <a:ext cx="1008114" cy="253916"/>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kumimoji="1" lang="zh-CN" altLang="en-US" sz="1050" dirty="0">
                  <a:latin typeface="Songti SC" panose="02010600040101010101" pitchFamily="2" charset="-122"/>
                  <a:ea typeface="Songti SC" panose="02010600040101010101" pitchFamily="2" charset="-122"/>
                </a:rPr>
                <a:t>结构化数据</a:t>
              </a:r>
            </a:p>
          </p:txBody>
        </p:sp>
        <p:sp>
          <p:nvSpPr>
            <p:cNvPr id="34" name="文本框 33">
              <a:extLst>
                <a:ext uri="{FF2B5EF4-FFF2-40B4-BE49-F238E27FC236}">
                  <a16:creationId xmlns:a16="http://schemas.microsoft.com/office/drawing/2014/main" id="{6963B95B-BEC0-B243-BEC4-BE0594DE08A8}"/>
                </a:ext>
              </a:extLst>
            </p:cNvPr>
            <p:cNvSpPr txBox="1"/>
            <p:nvPr/>
          </p:nvSpPr>
          <p:spPr>
            <a:xfrm>
              <a:off x="4610776" y="2920883"/>
              <a:ext cx="530574" cy="253916"/>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kumimoji="1" lang="zh-CN" altLang="en-US" sz="1050" dirty="0">
                  <a:latin typeface="Songti SC" panose="02010600040101010101" pitchFamily="2" charset="-122"/>
                  <a:ea typeface="Songti SC" panose="02010600040101010101" pitchFamily="2" charset="-122"/>
                </a:rPr>
                <a:t>图片</a:t>
              </a:r>
            </a:p>
          </p:txBody>
        </p:sp>
        <p:sp>
          <p:nvSpPr>
            <p:cNvPr id="35" name="文本框 34">
              <a:extLst>
                <a:ext uri="{FF2B5EF4-FFF2-40B4-BE49-F238E27FC236}">
                  <a16:creationId xmlns:a16="http://schemas.microsoft.com/office/drawing/2014/main" id="{71FBC3BB-71C7-CD40-9316-96F816479EA3}"/>
                </a:ext>
              </a:extLst>
            </p:cNvPr>
            <p:cNvSpPr txBox="1"/>
            <p:nvPr/>
          </p:nvSpPr>
          <p:spPr>
            <a:xfrm>
              <a:off x="5192987" y="2920883"/>
              <a:ext cx="603682" cy="253916"/>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kumimoji="1" lang="zh-CN" altLang="en-US" sz="1050" dirty="0">
                  <a:latin typeface="Songti SC" panose="02010600040101010101" pitchFamily="2" charset="-122"/>
                  <a:ea typeface="Songti SC" panose="02010600040101010101" pitchFamily="2" charset="-122"/>
                </a:rPr>
                <a:t>特征值</a:t>
              </a:r>
            </a:p>
          </p:txBody>
        </p:sp>
        <p:sp>
          <p:nvSpPr>
            <p:cNvPr id="36" name="文本框 35">
              <a:extLst>
                <a:ext uri="{FF2B5EF4-FFF2-40B4-BE49-F238E27FC236}">
                  <a16:creationId xmlns:a16="http://schemas.microsoft.com/office/drawing/2014/main" id="{2D0D67FC-3DB4-2C46-AD24-3F2EB157B0DA}"/>
                </a:ext>
              </a:extLst>
            </p:cNvPr>
            <p:cNvSpPr txBox="1"/>
            <p:nvPr/>
          </p:nvSpPr>
          <p:spPr>
            <a:xfrm>
              <a:off x="5981822" y="2284950"/>
              <a:ext cx="864096" cy="276999"/>
            </a:xfrm>
            <a:prstGeom prst="rect">
              <a:avLst/>
            </a:prstGeom>
            <a:solidFill>
              <a:schemeClr val="tx2">
                <a:lumMod val="40000"/>
                <a:lumOff val="60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rPr>
                <a:t>算法仓</a:t>
              </a:r>
            </a:p>
          </p:txBody>
        </p:sp>
        <p:sp>
          <p:nvSpPr>
            <p:cNvPr id="37" name="文本框 36">
              <a:extLst>
                <a:ext uri="{FF2B5EF4-FFF2-40B4-BE49-F238E27FC236}">
                  <a16:creationId xmlns:a16="http://schemas.microsoft.com/office/drawing/2014/main" id="{AB8D52D6-F716-1D41-BE4C-6771A2D508BD}"/>
                </a:ext>
              </a:extLst>
            </p:cNvPr>
            <p:cNvSpPr txBox="1"/>
            <p:nvPr/>
          </p:nvSpPr>
          <p:spPr>
            <a:xfrm>
              <a:off x="5956344" y="2593643"/>
              <a:ext cx="936957" cy="686983"/>
            </a:xfrm>
            <a:prstGeom prst="rect">
              <a:avLst/>
            </a:prstGeom>
            <a:solidFill>
              <a:schemeClr val="bg1">
                <a:lumMod val="85000"/>
              </a:schemeClr>
            </a:solidFill>
            <a:ln>
              <a:solidFill>
                <a:schemeClr val="bg1">
                  <a:lumMod val="85000"/>
                </a:schemeClr>
              </a:solidFill>
            </a:ln>
          </p:spPr>
          <p:txBody>
            <a:bodyPr wrap="square" rtlCol="0">
              <a:spAutoFit/>
            </a:bodyPr>
            <a:lstStyle/>
            <a:p>
              <a:pPr algn="ctr">
                <a:lnSpc>
                  <a:spcPct val="125000"/>
                </a:lnSpc>
              </a:pPr>
              <a:r>
                <a:rPr kumimoji="1" lang="zh-CN" altLang="en-US" sz="1050" dirty="0">
                  <a:latin typeface="Songti SC" panose="02010600040101010101" pitchFamily="2" charset="-122"/>
                  <a:ea typeface="Songti SC" panose="02010600040101010101" pitchFamily="2" charset="-122"/>
                </a:rPr>
                <a:t>人、车、步态、结构化</a:t>
              </a:r>
              <a:endParaRPr kumimoji="1" lang="en-US" altLang="zh-CN" sz="1050" dirty="0">
                <a:latin typeface="Songti SC" panose="02010600040101010101" pitchFamily="2" charset="-122"/>
                <a:ea typeface="Songti SC" panose="02010600040101010101" pitchFamily="2" charset="-122"/>
              </a:endParaRPr>
            </a:p>
            <a:p>
              <a:pPr algn="ctr">
                <a:lnSpc>
                  <a:spcPct val="125000"/>
                </a:lnSpc>
              </a:pPr>
              <a:r>
                <a:rPr kumimoji="1" lang="zh-CN" altLang="en-US" sz="1050" dirty="0">
                  <a:latin typeface="Songti SC" panose="02010600040101010101" pitchFamily="2" charset="-122"/>
                  <a:ea typeface="Songti SC" panose="02010600040101010101" pitchFamily="2" charset="-122"/>
                </a:rPr>
                <a:t>算法模型</a:t>
              </a:r>
            </a:p>
          </p:txBody>
        </p:sp>
      </p:grpSp>
      <p:sp>
        <p:nvSpPr>
          <p:cNvPr id="39" name="圆角矩形 38">
            <a:extLst>
              <a:ext uri="{FF2B5EF4-FFF2-40B4-BE49-F238E27FC236}">
                <a16:creationId xmlns:a16="http://schemas.microsoft.com/office/drawing/2014/main" id="{2420486D-55FC-764B-8C0B-20A2F051576A}"/>
              </a:ext>
            </a:extLst>
          </p:cNvPr>
          <p:cNvSpPr/>
          <p:nvPr/>
        </p:nvSpPr>
        <p:spPr>
          <a:xfrm>
            <a:off x="7236296" y="1448014"/>
            <a:ext cx="792784" cy="2016223"/>
          </a:xfrm>
          <a:prstGeom prst="roundRect">
            <a:avLst/>
          </a:prstGeom>
          <a:solidFill>
            <a:schemeClr val="bg1">
              <a:lumMod val="8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Songti SC" panose="02010600040101010101" pitchFamily="2" charset="-122"/>
                <a:ea typeface="Songti SC" panose="02010600040101010101" pitchFamily="2" charset="-122"/>
              </a:rPr>
              <a:t>Pass</a:t>
            </a:r>
            <a:endParaRPr kumimoji="1" lang="zh-CN" altLang="en-US" b="1" dirty="0">
              <a:solidFill>
                <a:schemeClr val="tx1"/>
              </a:solidFill>
              <a:latin typeface="Songti SC" panose="02010600040101010101" pitchFamily="2" charset="-122"/>
              <a:ea typeface="Songti SC" panose="02010600040101010101" pitchFamily="2" charset="-122"/>
            </a:endParaRPr>
          </a:p>
        </p:txBody>
      </p:sp>
      <p:sp>
        <p:nvSpPr>
          <p:cNvPr id="40" name="圆角矩形 39">
            <a:extLst>
              <a:ext uri="{FF2B5EF4-FFF2-40B4-BE49-F238E27FC236}">
                <a16:creationId xmlns:a16="http://schemas.microsoft.com/office/drawing/2014/main" id="{0CF4EE90-C8CB-E043-A517-3A7D7E10F5F2}"/>
              </a:ext>
            </a:extLst>
          </p:cNvPr>
          <p:cNvSpPr/>
          <p:nvPr/>
        </p:nvSpPr>
        <p:spPr>
          <a:xfrm>
            <a:off x="7275009" y="3651870"/>
            <a:ext cx="792784" cy="860646"/>
          </a:xfrm>
          <a:prstGeom prst="roundRect">
            <a:avLst/>
          </a:prstGeom>
          <a:solidFill>
            <a:schemeClr val="tx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a:solidFill>
                  <a:schemeClr val="tx1"/>
                </a:solidFill>
                <a:latin typeface="Songti SC" panose="02010600040101010101" pitchFamily="2" charset="-122"/>
                <a:ea typeface="Songti SC" panose="02010600040101010101" pitchFamily="2" charset="-122"/>
              </a:rPr>
              <a:t>Iass</a:t>
            </a:r>
            <a:endParaRPr kumimoji="1" lang="zh-CN" altLang="en-US" b="1" dirty="0">
              <a:solidFill>
                <a:schemeClr val="tx1"/>
              </a:solidFill>
              <a:latin typeface="Songti SC" panose="02010600040101010101" pitchFamily="2" charset="-122"/>
              <a:ea typeface="Songti SC" panose="02010600040101010101" pitchFamily="2" charset="-122"/>
            </a:endParaRPr>
          </a:p>
        </p:txBody>
      </p:sp>
      <p:cxnSp>
        <p:nvCxnSpPr>
          <p:cNvPr id="42" name="直线箭头连接符 41">
            <a:extLst>
              <a:ext uri="{FF2B5EF4-FFF2-40B4-BE49-F238E27FC236}">
                <a16:creationId xmlns:a16="http://schemas.microsoft.com/office/drawing/2014/main" id="{33D88469-EBC6-CA46-8C8C-FAF2D181791A}"/>
              </a:ext>
            </a:extLst>
          </p:cNvPr>
          <p:cNvCxnSpPr/>
          <p:nvPr/>
        </p:nvCxnSpPr>
        <p:spPr>
          <a:xfrm>
            <a:off x="4499992" y="1167046"/>
            <a:ext cx="0" cy="280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直线箭头连接符 42">
            <a:extLst>
              <a:ext uri="{FF2B5EF4-FFF2-40B4-BE49-F238E27FC236}">
                <a16:creationId xmlns:a16="http://schemas.microsoft.com/office/drawing/2014/main" id="{29EEE912-B62D-D246-A87D-7B240A0EBF8B}"/>
              </a:ext>
            </a:extLst>
          </p:cNvPr>
          <p:cNvCxnSpPr>
            <a:cxnSpLocks/>
          </p:cNvCxnSpPr>
          <p:nvPr/>
        </p:nvCxnSpPr>
        <p:spPr>
          <a:xfrm flipV="1">
            <a:off x="4610775" y="1159982"/>
            <a:ext cx="0" cy="28803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7" name="直线箭头连接符 46">
            <a:extLst>
              <a:ext uri="{FF2B5EF4-FFF2-40B4-BE49-F238E27FC236}">
                <a16:creationId xmlns:a16="http://schemas.microsoft.com/office/drawing/2014/main" id="{CC6BB5ED-070C-C242-B4E3-67E61D24F141}"/>
              </a:ext>
            </a:extLst>
          </p:cNvPr>
          <p:cNvCxnSpPr>
            <a:cxnSpLocks/>
          </p:cNvCxnSpPr>
          <p:nvPr/>
        </p:nvCxnSpPr>
        <p:spPr>
          <a:xfrm>
            <a:off x="3453105" y="3435846"/>
            <a:ext cx="0" cy="2160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直线箭头连接符 47">
            <a:extLst>
              <a:ext uri="{FF2B5EF4-FFF2-40B4-BE49-F238E27FC236}">
                <a16:creationId xmlns:a16="http://schemas.microsoft.com/office/drawing/2014/main" id="{3948F338-DB18-A04D-91F5-6288A56F3C2C}"/>
              </a:ext>
            </a:extLst>
          </p:cNvPr>
          <p:cNvCxnSpPr>
            <a:cxnSpLocks/>
          </p:cNvCxnSpPr>
          <p:nvPr/>
        </p:nvCxnSpPr>
        <p:spPr>
          <a:xfrm flipV="1">
            <a:off x="3563888" y="3435846"/>
            <a:ext cx="0" cy="216024"/>
          </a:xfrm>
          <a:prstGeom prst="straightConnector1">
            <a:avLst/>
          </a:prstGeom>
          <a:ln>
            <a:solidFill>
              <a:schemeClr val="tx1"/>
            </a:solidFill>
            <a:round/>
            <a:tailEnd type="triangle"/>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41EDA112-9964-1442-990E-D6F76F06FBF4}"/>
              </a:ext>
            </a:extLst>
          </p:cNvPr>
          <p:cNvCxnSpPr>
            <a:cxnSpLocks/>
          </p:cNvCxnSpPr>
          <p:nvPr/>
        </p:nvCxnSpPr>
        <p:spPr>
          <a:xfrm>
            <a:off x="5081911" y="3435846"/>
            <a:ext cx="0" cy="2160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直线箭头连接符 56">
            <a:extLst>
              <a:ext uri="{FF2B5EF4-FFF2-40B4-BE49-F238E27FC236}">
                <a16:creationId xmlns:a16="http://schemas.microsoft.com/office/drawing/2014/main" id="{19FEC61B-DED0-3F4F-B4C5-ED74C446A0F6}"/>
              </a:ext>
            </a:extLst>
          </p:cNvPr>
          <p:cNvCxnSpPr>
            <a:cxnSpLocks/>
          </p:cNvCxnSpPr>
          <p:nvPr/>
        </p:nvCxnSpPr>
        <p:spPr>
          <a:xfrm flipV="1">
            <a:off x="5192694" y="3435846"/>
            <a:ext cx="0" cy="216024"/>
          </a:xfrm>
          <a:prstGeom prst="straightConnector1">
            <a:avLst/>
          </a:prstGeom>
          <a:ln>
            <a:solidFill>
              <a:schemeClr val="tx1"/>
            </a:solidFill>
            <a:roun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96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圆角矩形 128">
            <a:extLst>
              <a:ext uri="{FF2B5EF4-FFF2-40B4-BE49-F238E27FC236}">
                <a16:creationId xmlns:a16="http://schemas.microsoft.com/office/drawing/2014/main" id="{C5CF5CDF-AA4F-0B4C-B79E-5E30B14C5002}"/>
              </a:ext>
            </a:extLst>
          </p:cNvPr>
          <p:cNvSpPr/>
          <p:nvPr/>
        </p:nvSpPr>
        <p:spPr>
          <a:xfrm>
            <a:off x="886318" y="742140"/>
            <a:ext cx="7776864" cy="3920018"/>
          </a:xfrm>
          <a:prstGeom prst="roundRect">
            <a:avLst>
              <a:gd name="adj" fmla="val 5281"/>
            </a:avLst>
          </a:prstGeom>
          <a:solidFill>
            <a:schemeClr val="bg1">
              <a:lumMod val="8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圆角矩形 45">
            <a:extLst>
              <a:ext uri="{FF2B5EF4-FFF2-40B4-BE49-F238E27FC236}">
                <a16:creationId xmlns:a16="http://schemas.microsoft.com/office/drawing/2014/main" id="{2F2EF56F-9C26-1D41-955D-B80784398DAE}"/>
              </a:ext>
            </a:extLst>
          </p:cNvPr>
          <p:cNvSpPr/>
          <p:nvPr/>
        </p:nvSpPr>
        <p:spPr>
          <a:xfrm>
            <a:off x="1813463" y="4029322"/>
            <a:ext cx="4574107" cy="38688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sp>
        <p:nvSpPr>
          <p:cNvPr id="2" name="圆角矩形 1">
            <a:extLst>
              <a:ext uri="{FF2B5EF4-FFF2-40B4-BE49-F238E27FC236}">
                <a16:creationId xmlns:a16="http://schemas.microsoft.com/office/drawing/2014/main" id="{F5666B27-21C2-204C-8A96-3B60D5957763}"/>
              </a:ext>
            </a:extLst>
          </p:cNvPr>
          <p:cNvSpPr/>
          <p:nvPr/>
        </p:nvSpPr>
        <p:spPr>
          <a:xfrm>
            <a:off x="1126310" y="919192"/>
            <a:ext cx="288032" cy="360040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algn="ctr"/>
            <a:r>
              <a:rPr kumimoji="1" lang="en-US" altLang="zh-CN"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Gateway</a:t>
            </a:r>
            <a:endParaRPr kumimoji="1" lang="zh-CN" alt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4" name="圆角矩形 43">
            <a:extLst>
              <a:ext uri="{FF2B5EF4-FFF2-40B4-BE49-F238E27FC236}">
                <a16:creationId xmlns:a16="http://schemas.microsoft.com/office/drawing/2014/main" id="{AFF3A1C8-6013-064B-BC20-C73989C84A8A}"/>
              </a:ext>
            </a:extLst>
          </p:cNvPr>
          <p:cNvSpPr/>
          <p:nvPr/>
        </p:nvSpPr>
        <p:spPr>
          <a:xfrm>
            <a:off x="269776" y="915566"/>
            <a:ext cx="288032" cy="3600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algn="ctr"/>
            <a:r>
              <a:rPr kumimoji="1" lang="en-US" altLang="zh-C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Sass</a:t>
            </a:r>
            <a:endParaRPr kumimoji="1" lang="zh-CN" alt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29B078B5-CB10-3D4C-9615-09164FB7725C}"/>
              </a:ext>
            </a:extLst>
          </p:cNvPr>
          <p:cNvGrpSpPr/>
          <p:nvPr/>
        </p:nvGrpSpPr>
        <p:grpSpPr>
          <a:xfrm>
            <a:off x="1937054" y="4047912"/>
            <a:ext cx="4391357" cy="344128"/>
            <a:chOff x="2569756" y="3958492"/>
            <a:chExt cx="4391357" cy="344128"/>
          </a:xfrm>
        </p:grpSpPr>
        <p:pic>
          <p:nvPicPr>
            <p:cNvPr id="32" name="图形 31" descr="服务器">
              <a:extLst>
                <a:ext uri="{FF2B5EF4-FFF2-40B4-BE49-F238E27FC236}">
                  <a16:creationId xmlns:a16="http://schemas.microsoft.com/office/drawing/2014/main" id="{FFC5DCF7-6558-604D-994F-40CF288F2ED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9756" y="3964066"/>
              <a:ext cx="338554" cy="338554"/>
            </a:xfrm>
            <a:prstGeom prst="rect">
              <a:avLst/>
            </a:prstGeom>
          </p:spPr>
        </p:pic>
        <p:sp>
          <p:nvSpPr>
            <p:cNvPr id="41" name="文本框 40">
              <a:extLst>
                <a:ext uri="{FF2B5EF4-FFF2-40B4-BE49-F238E27FC236}">
                  <a16:creationId xmlns:a16="http://schemas.microsoft.com/office/drawing/2014/main" id="{3D23FCD1-E89F-DE4A-97F9-E87870CA10CC}"/>
                </a:ext>
              </a:extLst>
            </p:cNvPr>
            <p:cNvSpPr txBox="1"/>
            <p:nvPr/>
          </p:nvSpPr>
          <p:spPr>
            <a:xfrm>
              <a:off x="2870707" y="3958492"/>
              <a:ext cx="1008112" cy="338554"/>
            </a:xfrm>
            <a:prstGeom prst="rect">
              <a:avLst/>
            </a:prstGeom>
            <a:noFill/>
          </p:spPr>
          <p:txBody>
            <a:bodyPr wrap="square" rtlCol="0">
              <a:spAutoFit/>
            </a:bodyPr>
            <a:lstStyle/>
            <a:p>
              <a:r>
                <a:rPr kumimoji="1" lang="en-US" altLang="zh-CN" sz="1600" dirty="0">
                  <a:latin typeface="Times New Roman" panose="02020603050405020304" pitchFamily="18" charset="0"/>
                  <a:cs typeface="Times New Roman" panose="02020603050405020304" pitchFamily="18" charset="0"/>
                </a:rPr>
                <a:t>Agent</a:t>
              </a:r>
              <a:endParaRPr kumimoji="1" lang="zh-CN" altLang="en-US" sz="1600" dirty="0">
                <a:latin typeface="Times New Roman" panose="02020603050405020304" pitchFamily="18" charset="0"/>
                <a:cs typeface="Times New Roman" panose="02020603050405020304" pitchFamily="18" charset="0"/>
              </a:endParaRPr>
            </a:p>
          </p:txBody>
        </p:sp>
        <p:pic>
          <p:nvPicPr>
            <p:cNvPr id="52" name="图形 51" descr="服务器">
              <a:extLst>
                <a:ext uri="{FF2B5EF4-FFF2-40B4-BE49-F238E27FC236}">
                  <a16:creationId xmlns:a16="http://schemas.microsoft.com/office/drawing/2014/main" id="{5FE42EEC-F370-844A-8B23-A50B5EE50E8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9176" y="3964066"/>
              <a:ext cx="338554" cy="338554"/>
            </a:xfrm>
            <a:prstGeom prst="rect">
              <a:avLst/>
            </a:prstGeom>
          </p:spPr>
        </p:pic>
        <p:pic>
          <p:nvPicPr>
            <p:cNvPr id="53" name="图形 52" descr="服务器">
              <a:extLst>
                <a:ext uri="{FF2B5EF4-FFF2-40B4-BE49-F238E27FC236}">
                  <a16:creationId xmlns:a16="http://schemas.microsoft.com/office/drawing/2014/main" id="{EC10C1C0-2F38-CC4E-AA2F-51E58AFFFB3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2559" y="3964066"/>
              <a:ext cx="338554" cy="338554"/>
            </a:xfrm>
            <a:prstGeom prst="rect">
              <a:avLst/>
            </a:prstGeom>
          </p:spPr>
        </p:pic>
      </p:grpSp>
      <p:sp>
        <p:nvSpPr>
          <p:cNvPr id="54" name="文本框 53">
            <a:extLst>
              <a:ext uri="{FF2B5EF4-FFF2-40B4-BE49-F238E27FC236}">
                <a16:creationId xmlns:a16="http://schemas.microsoft.com/office/drawing/2014/main" id="{A0035117-B9FF-AA44-9A50-6B3B6DA1116A}"/>
              </a:ext>
            </a:extLst>
          </p:cNvPr>
          <p:cNvSpPr txBox="1"/>
          <p:nvPr/>
        </p:nvSpPr>
        <p:spPr>
          <a:xfrm>
            <a:off x="2047095" y="4414569"/>
            <a:ext cx="4350733" cy="276999"/>
          </a:xfrm>
          <a:prstGeom prst="rect">
            <a:avLst/>
          </a:prstGeom>
          <a:noFill/>
        </p:spPr>
        <p:txBody>
          <a:bodyPr wrap="square" rtlCol="0">
            <a:spAutoFit/>
          </a:bodyPr>
          <a:lstStyle/>
          <a:p>
            <a:r>
              <a:rPr kumimoji="1" lang="zh-CN" altLang="en-US" sz="1200" dirty="0">
                <a:latin typeface="Songti SC" panose="02010600040101010101" pitchFamily="2" charset="-122"/>
                <a:ea typeface="Songti SC" panose="02010600040101010101" pitchFamily="2" charset="-122"/>
              </a:rPr>
              <a:t>上报软、硬件信息、任务信息；上报硬件负载；启停算子任务</a:t>
            </a:r>
          </a:p>
        </p:txBody>
      </p:sp>
      <p:grpSp>
        <p:nvGrpSpPr>
          <p:cNvPr id="65" name="组合 64">
            <a:extLst>
              <a:ext uri="{FF2B5EF4-FFF2-40B4-BE49-F238E27FC236}">
                <a16:creationId xmlns:a16="http://schemas.microsoft.com/office/drawing/2014/main" id="{47637844-9D67-AB4C-84CC-0F9E5A6AF19B}"/>
              </a:ext>
            </a:extLst>
          </p:cNvPr>
          <p:cNvGrpSpPr/>
          <p:nvPr/>
        </p:nvGrpSpPr>
        <p:grpSpPr>
          <a:xfrm>
            <a:off x="2138570" y="2958993"/>
            <a:ext cx="4071485" cy="812097"/>
            <a:chOff x="2660755" y="2571751"/>
            <a:chExt cx="4071485" cy="956112"/>
          </a:xfrm>
        </p:grpSpPr>
        <p:sp>
          <p:nvSpPr>
            <p:cNvPr id="45" name="圆角矩形 44">
              <a:extLst>
                <a:ext uri="{FF2B5EF4-FFF2-40B4-BE49-F238E27FC236}">
                  <a16:creationId xmlns:a16="http://schemas.microsoft.com/office/drawing/2014/main" id="{A9F84BF0-3649-8B42-BDA3-6B534D4AC32F}"/>
                </a:ext>
              </a:extLst>
            </p:cNvPr>
            <p:cNvSpPr/>
            <p:nvPr/>
          </p:nvSpPr>
          <p:spPr>
            <a:xfrm>
              <a:off x="2660755" y="2571751"/>
              <a:ext cx="4071485" cy="9561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ResourceManager</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61" name="圆角矩形 60">
              <a:extLst>
                <a:ext uri="{FF2B5EF4-FFF2-40B4-BE49-F238E27FC236}">
                  <a16:creationId xmlns:a16="http://schemas.microsoft.com/office/drawing/2014/main" id="{22877C12-FFD8-FC48-BF58-3E0ACC96D741}"/>
                </a:ext>
              </a:extLst>
            </p:cNvPr>
            <p:cNvSpPr/>
            <p:nvPr/>
          </p:nvSpPr>
          <p:spPr>
            <a:xfrm>
              <a:off x="2800846" y="2601607"/>
              <a:ext cx="580863" cy="916439"/>
            </a:xfrm>
            <a:prstGeom prst="roundRect">
              <a:avLst/>
            </a:prstGeom>
            <a:solidFill>
              <a:schemeClr val="bg1">
                <a:lumMod val="6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Songti SC" panose="02010600040101010101" pitchFamily="2" charset="-122"/>
                  <a:ea typeface="Songti SC" panose="02010600040101010101" pitchFamily="2" charset="-122"/>
                </a:rPr>
                <a:t>任务启停</a:t>
              </a:r>
            </a:p>
          </p:txBody>
        </p:sp>
        <p:sp>
          <p:nvSpPr>
            <p:cNvPr id="62" name="圆角矩形 61">
              <a:extLst>
                <a:ext uri="{FF2B5EF4-FFF2-40B4-BE49-F238E27FC236}">
                  <a16:creationId xmlns:a16="http://schemas.microsoft.com/office/drawing/2014/main" id="{78BD6A29-C55D-4C4C-AF77-0C7C14116429}"/>
                </a:ext>
              </a:extLst>
            </p:cNvPr>
            <p:cNvSpPr/>
            <p:nvPr/>
          </p:nvSpPr>
          <p:spPr>
            <a:xfrm>
              <a:off x="3426942" y="2578196"/>
              <a:ext cx="636797" cy="916439"/>
            </a:xfrm>
            <a:prstGeom prst="roundRect">
              <a:avLst/>
            </a:prstGeom>
            <a:solidFill>
              <a:schemeClr val="bg1">
                <a:lumMod val="6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Songti SC" panose="02010600040101010101" pitchFamily="2" charset="-122"/>
                  <a:ea typeface="Songti SC" panose="02010600040101010101" pitchFamily="2" charset="-122"/>
                </a:rPr>
                <a:t>算子上线节点处理</a:t>
              </a:r>
            </a:p>
          </p:txBody>
        </p:sp>
        <p:sp>
          <p:nvSpPr>
            <p:cNvPr id="63" name="圆角矩形 62">
              <a:extLst>
                <a:ext uri="{FF2B5EF4-FFF2-40B4-BE49-F238E27FC236}">
                  <a16:creationId xmlns:a16="http://schemas.microsoft.com/office/drawing/2014/main" id="{EF01909C-D834-5044-98FF-6AF3AF0B4D36}"/>
                </a:ext>
              </a:extLst>
            </p:cNvPr>
            <p:cNvSpPr/>
            <p:nvPr/>
          </p:nvSpPr>
          <p:spPr>
            <a:xfrm>
              <a:off x="5292080" y="2591587"/>
              <a:ext cx="636797" cy="916439"/>
            </a:xfrm>
            <a:prstGeom prst="roundRect">
              <a:avLst/>
            </a:prstGeom>
            <a:solidFill>
              <a:schemeClr val="bg1">
                <a:lumMod val="6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Songti SC" panose="02010600040101010101" pitchFamily="2" charset="-122"/>
                  <a:ea typeface="Songti SC" panose="02010600040101010101" pitchFamily="2" charset="-122"/>
                </a:rPr>
                <a:t>潮汐调度</a:t>
              </a:r>
            </a:p>
          </p:txBody>
        </p:sp>
        <p:sp>
          <p:nvSpPr>
            <p:cNvPr id="64" name="圆角矩形 63">
              <a:extLst>
                <a:ext uri="{FF2B5EF4-FFF2-40B4-BE49-F238E27FC236}">
                  <a16:creationId xmlns:a16="http://schemas.microsoft.com/office/drawing/2014/main" id="{670F52E5-DB9C-C345-8951-6CFFBB394E3D}"/>
                </a:ext>
              </a:extLst>
            </p:cNvPr>
            <p:cNvSpPr/>
            <p:nvPr/>
          </p:nvSpPr>
          <p:spPr>
            <a:xfrm>
              <a:off x="5951427" y="2586603"/>
              <a:ext cx="636797" cy="916439"/>
            </a:xfrm>
            <a:prstGeom prst="roundRect">
              <a:avLst/>
            </a:prstGeom>
            <a:solidFill>
              <a:schemeClr val="bg1">
                <a:lumMod val="6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Songti SC" panose="02010600040101010101" pitchFamily="2" charset="-122"/>
                  <a:ea typeface="Songti SC" panose="02010600040101010101" pitchFamily="2" charset="-122"/>
                </a:rPr>
                <a:t>查阅算子接口</a:t>
              </a:r>
            </a:p>
          </p:txBody>
        </p:sp>
      </p:grpSp>
      <p:grpSp>
        <p:nvGrpSpPr>
          <p:cNvPr id="71" name="组合 70">
            <a:extLst>
              <a:ext uri="{FF2B5EF4-FFF2-40B4-BE49-F238E27FC236}">
                <a16:creationId xmlns:a16="http://schemas.microsoft.com/office/drawing/2014/main" id="{D8318AB1-3778-3D42-9692-719E6B4D93C9}"/>
              </a:ext>
            </a:extLst>
          </p:cNvPr>
          <p:cNvGrpSpPr/>
          <p:nvPr/>
        </p:nvGrpSpPr>
        <p:grpSpPr>
          <a:xfrm>
            <a:off x="4018300" y="1836808"/>
            <a:ext cx="2015878" cy="828051"/>
            <a:chOff x="3492226" y="1779661"/>
            <a:chExt cx="2015878" cy="828051"/>
          </a:xfrm>
        </p:grpSpPr>
        <p:sp>
          <p:nvSpPr>
            <p:cNvPr id="66" name="圆角矩形 65">
              <a:extLst>
                <a:ext uri="{FF2B5EF4-FFF2-40B4-BE49-F238E27FC236}">
                  <a16:creationId xmlns:a16="http://schemas.microsoft.com/office/drawing/2014/main" id="{33C52D1F-A069-7B48-A1C1-FD864D734C28}"/>
                </a:ext>
              </a:extLst>
            </p:cNvPr>
            <p:cNvSpPr/>
            <p:nvPr/>
          </p:nvSpPr>
          <p:spPr>
            <a:xfrm>
              <a:off x="3492226" y="1779661"/>
              <a:ext cx="2015878" cy="828051"/>
            </a:xfrm>
            <a:prstGeom prst="roundRect">
              <a:avLst>
                <a:gd name="adj" fmla="val 6508"/>
              </a:avLst>
            </a:prstGeom>
            <a:solidFill>
              <a:schemeClr val="accent3">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7" name="文本框 66">
              <a:extLst>
                <a:ext uri="{FF2B5EF4-FFF2-40B4-BE49-F238E27FC236}">
                  <a16:creationId xmlns:a16="http://schemas.microsoft.com/office/drawing/2014/main" id="{F40D6FEE-0798-3149-A61E-E1A33F1E867A}"/>
                </a:ext>
              </a:extLst>
            </p:cNvPr>
            <p:cNvSpPr txBox="1"/>
            <p:nvPr/>
          </p:nvSpPr>
          <p:spPr>
            <a:xfrm>
              <a:off x="3566432" y="2077078"/>
              <a:ext cx="897556" cy="276999"/>
            </a:xfrm>
            <a:prstGeom prst="rect">
              <a:avLst/>
            </a:prstGeom>
            <a:solidFill>
              <a:schemeClr val="bg1">
                <a:lumMod val="75000"/>
                <a:alpha val="67000"/>
              </a:schemeClr>
            </a:solidFill>
          </p:spPr>
          <p:txBody>
            <a:bodyPr wrap="square" rtlCol="0">
              <a:spAutoFit/>
            </a:bodyPr>
            <a:lstStyle/>
            <a:p>
              <a:pPr algn="ctr"/>
              <a:r>
                <a:rPr kumimoji="1" lang="en-US" altLang="zh-CN" sz="1200" dirty="0">
                  <a:latin typeface="Times New Roman" panose="02020603050405020304" pitchFamily="18" charset="0"/>
                  <a:cs typeface="Times New Roman" panose="02020603050405020304" pitchFamily="18" charset="0"/>
                </a:rPr>
                <a:t>Maintainer</a:t>
              </a:r>
              <a:endParaRPr kumimoji="1" lang="zh-CN" altLang="en-US" sz="1200" dirty="0">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0BEAB851-8DB9-044F-A90F-EF7603696B52}"/>
                </a:ext>
              </a:extLst>
            </p:cNvPr>
            <p:cNvSpPr txBox="1"/>
            <p:nvPr/>
          </p:nvSpPr>
          <p:spPr>
            <a:xfrm>
              <a:off x="4537759" y="1800079"/>
              <a:ext cx="897556" cy="276999"/>
            </a:xfrm>
            <a:prstGeom prst="rect">
              <a:avLst/>
            </a:prstGeom>
            <a:solidFill>
              <a:schemeClr val="bg1">
                <a:lumMod val="75000"/>
                <a:alpha val="67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cs typeface="Times New Roman" panose="02020603050405020304" pitchFamily="18" charset="0"/>
                </a:rPr>
                <a:t>注册中心</a:t>
              </a:r>
            </a:p>
          </p:txBody>
        </p:sp>
        <p:sp>
          <p:nvSpPr>
            <p:cNvPr id="69" name="文本框 68">
              <a:extLst>
                <a:ext uri="{FF2B5EF4-FFF2-40B4-BE49-F238E27FC236}">
                  <a16:creationId xmlns:a16="http://schemas.microsoft.com/office/drawing/2014/main" id="{F17C0C31-193A-CC4D-96C4-16F14F47AFF5}"/>
                </a:ext>
              </a:extLst>
            </p:cNvPr>
            <p:cNvSpPr txBox="1"/>
            <p:nvPr/>
          </p:nvSpPr>
          <p:spPr>
            <a:xfrm>
              <a:off x="4538540" y="2067694"/>
              <a:ext cx="897556" cy="276999"/>
            </a:xfrm>
            <a:prstGeom prst="rect">
              <a:avLst/>
            </a:prstGeom>
            <a:solidFill>
              <a:schemeClr val="bg1">
                <a:lumMod val="75000"/>
                <a:alpha val="67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cs typeface="Times New Roman" panose="02020603050405020304" pitchFamily="18" charset="0"/>
                </a:rPr>
                <a:t>配置中心</a:t>
              </a:r>
            </a:p>
          </p:txBody>
        </p:sp>
        <p:sp>
          <p:nvSpPr>
            <p:cNvPr id="70" name="文本框 69">
              <a:extLst>
                <a:ext uri="{FF2B5EF4-FFF2-40B4-BE49-F238E27FC236}">
                  <a16:creationId xmlns:a16="http://schemas.microsoft.com/office/drawing/2014/main" id="{7D6C8F8F-0042-224F-954D-51EA0702789E}"/>
                </a:ext>
              </a:extLst>
            </p:cNvPr>
            <p:cNvSpPr txBox="1"/>
            <p:nvPr/>
          </p:nvSpPr>
          <p:spPr>
            <a:xfrm>
              <a:off x="4539321" y="2330713"/>
              <a:ext cx="897556" cy="276999"/>
            </a:xfrm>
            <a:prstGeom prst="rect">
              <a:avLst/>
            </a:prstGeom>
            <a:solidFill>
              <a:schemeClr val="bg1">
                <a:lumMod val="75000"/>
                <a:alpha val="67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cs typeface="Times New Roman" panose="02020603050405020304" pitchFamily="18" charset="0"/>
                </a:rPr>
                <a:t>服务治理</a:t>
              </a:r>
            </a:p>
          </p:txBody>
        </p:sp>
      </p:grpSp>
      <p:grpSp>
        <p:nvGrpSpPr>
          <p:cNvPr id="72" name="组合 71">
            <a:extLst>
              <a:ext uri="{FF2B5EF4-FFF2-40B4-BE49-F238E27FC236}">
                <a16:creationId xmlns:a16="http://schemas.microsoft.com/office/drawing/2014/main" id="{08A9C6FB-E640-3347-9A8C-94CBD91BA33C}"/>
              </a:ext>
            </a:extLst>
          </p:cNvPr>
          <p:cNvGrpSpPr/>
          <p:nvPr/>
        </p:nvGrpSpPr>
        <p:grpSpPr>
          <a:xfrm>
            <a:off x="6757475" y="1252652"/>
            <a:ext cx="1754375" cy="621113"/>
            <a:chOff x="3753728" y="1779661"/>
            <a:chExt cx="1754375" cy="621113"/>
          </a:xfrm>
        </p:grpSpPr>
        <p:sp>
          <p:nvSpPr>
            <p:cNvPr id="73" name="圆角矩形 72">
              <a:extLst>
                <a:ext uri="{FF2B5EF4-FFF2-40B4-BE49-F238E27FC236}">
                  <a16:creationId xmlns:a16="http://schemas.microsoft.com/office/drawing/2014/main" id="{0CDAA792-0C20-A44C-98A6-8514939691AB}"/>
                </a:ext>
              </a:extLst>
            </p:cNvPr>
            <p:cNvSpPr/>
            <p:nvPr/>
          </p:nvSpPr>
          <p:spPr>
            <a:xfrm>
              <a:off x="3753728" y="1779661"/>
              <a:ext cx="1754375" cy="621113"/>
            </a:xfrm>
            <a:prstGeom prst="roundRect">
              <a:avLst>
                <a:gd name="adj" fmla="val 6508"/>
              </a:avLst>
            </a:prstGeom>
            <a:solidFill>
              <a:schemeClr val="bg2">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4" name="文本框 73">
              <a:extLst>
                <a:ext uri="{FF2B5EF4-FFF2-40B4-BE49-F238E27FC236}">
                  <a16:creationId xmlns:a16="http://schemas.microsoft.com/office/drawing/2014/main" id="{4FD29315-54F5-9C40-A1DC-7B016AB9EA2E}"/>
                </a:ext>
              </a:extLst>
            </p:cNvPr>
            <p:cNvSpPr txBox="1"/>
            <p:nvPr/>
          </p:nvSpPr>
          <p:spPr>
            <a:xfrm>
              <a:off x="3794870" y="1948947"/>
              <a:ext cx="670100" cy="276999"/>
            </a:xfrm>
            <a:prstGeom prst="rect">
              <a:avLst/>
            </a:prstGeom>
            <a:solidFill>
              <a:schemeClr val="bg1">
                <a:lumMod val="75000"/>
                <a:alpha val="67000"/>
              </a:schemeClr>
            </a:solidFill>
          </p:spPr>
          <p:txBody>
            <a:bodyPr wrap="square" rtlCol="0">
              <a:spAutoFit/>
            </a:bodyPr>
            <a:lstStyle/>
            <a:p>
              <a:pPr algn="ctr"/>
              <a:r>
                <a:rPr kumimoji="1" lang="en-US" altLang="zh-CN" sz="1200" dirty="0">
                  <a:latin typeface="Times New Roman" panose="02020603050405020304" pitchFamily="18" charset="0"/>
                  <a:cs typeface="Times New Roman" panose="02020603050405020304" pitchFamily="18" charset="0"/>
                </a:rPr>
                <a:t>Feature</a:t>
              </a:r>
              <a:endParaRPr kumimoji="1" lang="zh-CN" altLang="en-US" sz="1200" dirty="0">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CEF1A96F-CEF9-F24D-AFA0-D933831DCAEF}"/>
                </a:ext>
              </a:extLst>
            </p:cNvPr>
            <p:cNvSpPr txBox="1"/>
            <p:nvPr/>
          </p:nvSpPr>
          <p:spPr>
            <a:xfrm>
              <a:off x="4537759" y="1800079"/>
              <a:ext cx="897556" cy="276999"/>
            </a:xfrm>
            <a:prstGeom prst="rect">
              <a:avLst/>
            </a:prstGeom>
            <a:solidFill>
              <a:schemeClr val="bg1">
                <a:lumMod val="75000"/>
                <a:alpha val="67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cs typeface="Times New Roman" panose="02020603050405020304" pitchFamily="18" charset="0"/>
                </a:rPr>
                <a:t>图片转存</a:t>
              </a:r>
            </a:p>
          </p:txBody>
        </p:sp>
        <p:sp>
          <p:nvSpPr>
            <p:cNvPr id="76" name="文本框 75">
              <a:extLst>
                <a:ext uri="{FF2B5EF4-FFF2-40B4-BE49-F238E27FC236}">
                  <a16:creationId xmlns:a16="http://schemas.microsoft.com/office/drawing/2014/main" id="{22048C96-625F-224F-9E4C-FA5074CFCDDE}"/>
                </a:ext>
              </a:extLst>
            </p:cNvPr>
            <p:cNvSpPr txBox="1"/>
            <p:nvPr/>
          </p:nvSpPr>
          <p:spPr>
            <a:xfrm>
              <a:off x="4538540" y="2067694"/>
              <a:ext cx="897556" cy="276999"/>
            </a:xfrm>
            <a:prstGeom prst="rect">
              <a:avLst/>
            </a:prstGeom>
            <a:solidFill>
              <a:schemeClr val="bg1">
                <a:lumMod val="75000"/>
                <a:alpha val="67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cs typeface="Times New Roman" panose="02020603050405020304" pitchFamily="18" charset="0"/>
                </a:rPr>
                <a:t>特征存储</a:t>
              </a:r>
            </a:p>
          </p:txBody>
        </p:sp>
      </p:grpSp>
      <p:grpSp>
        <p:nvGrpSpPr>
          <p:cNvPr id="81" name="组合 80">
            <a:extLst>
              <a:ext uri="{FF2B5EF4-FFF2-40B4-BE49-F238E27FC236}">
                <a16:creationId xmlns:a16="http://schemas.microsoft.com/office/drawing/2014/main" id="{9A9C6F45-4A00-E045-AD4F-40DC3B3DAF7A}"/>
              </a:ext>
            </a:extLst>
          </p:cNvPr>
          <p:cNvGrpSpPr/>
          <p:nvPr/>
        </p:nvGrpSpPr>
        <p:grpSpPr>
          <a:xfrm>
            <a:off x="2482561" y="955244"/>
            <a:ext cx="3028415" cy="493048"/>
            <a:chOff x="3415793" y="1352335"/>
            <a:chExt cx="3028415" cy="493048"/>
          </a:xfrm>
        </p:grpSpPr>
        <p:sp>
          <p:nvSpPr>
            <p:cNvPr id="80" name="圆角矩形 79">
              <a:extLst>
                <a:ext uri="{FF2B5EF4-FFF2-40B4-BE49-F238E27FC236}">
                  <a16:creationId xmlns:a16="http://schemas.microsoft.com/office/drawing/2014/main" id="{61D87B2B-F394-C745-96AA-293D727B1366}"/>
                </a:ext>
              </a:extLst>
            </p:cNvPr>
            <p:cNvSpPr/>
            <p:nvPr/>
          </p:nvSpPr>
          <p:spPr>
            <a:xfrm>
              <a:off x="3415793" y="1352335"/>
              <a:ext cx="3028415" cy="49304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圆角矩形 77">
              <a:extLst>
                <a:ext uri="{FF2B5EF4-FFF2-40B4-BE49-F238E27FC236}">
                  <a16:creationId xmlns:a16="http://schemas.microsoft.com/office/drawing/2014/main" id="{AE564964-648B-5247-8272-226D865DDAEC}"/>
                </a:ext>
              </a:extLst>
            </p:cNvPr>
            <p:cNvSpPr/>
            <p:nvPr/>
          </p:nvSpPr>
          <p:spPr>
            <a:xfrm>
              <a:off x="3602173" y="1454257"/>
              <a:ext cx="1152128" cy="30992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Perception</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79" name="圆角矩形 78">
              <a:extLst>
                <a:ext uri="{FF2B5EF4-FFF2-40B4-BE49-F238E27FC236}">
                  <a16:creationId xmlns:a16="http://schemas.microsoft.com/office/drawing/2014/main" id="{7EBA477C-CFAC-9C49-B368-26563C499CED}"/>
                </a:ext>
              </a:extLst>
            </p:cNvPr>
            <p:cNvSpPr/>
            <p:nvPr/>
          </p:nvSpPr>
          <p:spPr>
            <a:xfrm>
              <a:off x="5103512" y="1460343"/>
              <a:ext cx="1152128" cy="30992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Cognition</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grpSp>
      <p:grpSp>
        <p:nvGrpSpPr>
          <p:cNvPr id="82" name="组合 81">
            <a:extLst>
              <a:ext uri="{FF2B5EF4-FFF2-40B4-BE49-F238E27FC236}">
                <a16:creationId xmlns:a16="http://schemas.microsoft.com/office/drawing/2014/main" id="{46216163-CE64-7D46-8FAB-6E1D9AC829CF}"/>
              </a:ext>
            </a:extLst>
          </p:cNvPr>
          <p:cNvGrpSpPr/>
          <p:nvPr/>
        </p:nvGrpSpPr>
        <p:grpSpPr>
          <a:xfrm>
            <a:off x="6818483" y="2680473"/>
            <a:ext cx="1336622" cy="680335"/>
            <a:chOff x="3543194" y="1860831"/>
            <a:chExt cx="1336622" cy="781233"/>
          </a:xfrm>
        </p:grpSpPr>
        <p:sp>
          <p:nvSpPr>
            <p:cNvPr id="83" name="圆角矩形 82">
              <a:extLst>
                <a:ext uri="{FF2B5EF4-FFF2-40B4-BE49-F238E27FC236}">
                  <a16:creationId xmlns:a16="http://schemas.microsoft.com/office/drawing/2014/main" id="{51BF5BFF-2277-844D-8D43-8F921467D25B}"/>
                </a:ext>
              </a:extLst>
            </p:cNvPr>
            <p:cNvSpPr/>
            <p:nvPr/>
          </p:nvSpPr>
          <p:spPr>
            <a:xfrm>
              <a:off x="3543194" y="1860831"/>
              <a:ext cx="1336622" cy="781233"/>
            </a:xfrm>
            <a:prstGeom prst="roundRect">
              <a:avLst>
                <a:gd name="adj" fmla="val 6508"/>
              </a:avLst>
            </a:prstGeom>
            <a:solidFill>
              <a:srgbClr val="FFCC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4" name="文本框 83">
              <a:extLst>
                <a:ext uri="{FF2B5EF4-FFF2-40B4-BE49-F238E27FC236}">
                  <a16:creationId xmlns:a16="http://schemas.microsoft.com/office/drawing/2014/main" id="{D8994FD9-D52E-1A42-8707-E694B6D87C38}"/>
                </a:ext>
              </a:extLst>
            </p:cNvPr>
            <p:cNvSpPr txBox="1"/>
            <p:nvPr/>
          </p:nvSpPr>
          <p:spPr>
            <a:xfrm>
              <a:off x="3851982" y="1959823"/>
              <a:ext cx="763833" cy="276999"/>
            </a:xfrm>
            <a:prstGeom prst="rect">
              <a:avLst/>
            </a:prstGeom>
            <a:solidFill>
              <a:schemeClr val="bg1">
                <a:lumMod val="75000"/>
                <a:alpha val="67000"/>
              </a:schemeClr>
            </a:solidFill>
          </p:spPr>
          <p:txBody>
            <a:bodyPr wrap="square" rtlCol="0">
              <a:spAutoFit/>
            </a:bodyPr>
            <a:lstStyle/>
            <a:p>
              <a:pPr algn="ctr"/>
              <a:r>
                <a:rPr kumimoji="1" lang="en-US" altLang="zh-CN" sz="1200" dirty="0">
                  <a:latin typeface="Times New Roman" panose="02020603050405020304" pitchFamily="18" charset="0"/>
                  <a:cs typeface="Times New Roman" panose="02020603050405020304" pitchFamily="18" charset="0"/>
                </a:rPr>
                <a:t>Executor</a:t>
              </a:r>
              <a:endParaRPr kumimoji="1" lang="zh-CN" altLang="en-US" sz="1200"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1C5655BC-F44F-C645-9928-2F48109015EF}"/>
                </a:ext>
              </a:extLst>
            </p:cNvPr>
            <p:cNvSpPr txBox="1"/>
            <p:nvPr/>
          </p:nvSpPr>
          <p:spPr>
            <a:xfrm>
              <a:off x="3669485" y="2280040"/>
              <a:ext cx="1105848" cy="276999"/>
            </a:xfrm>
            <a:prstGeom prst="rect">
              <a:avLst/>
            </a:prstGeom>
            <a:solidFill>
              <a:schemeClr val="bg1">
                <a:lumMod val="75000"/>
                <a:alpha val="67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cs typeface="Times New Roman" panose="02020603050405020304" pitchFamily="18" charset="0"/>
                </a:rPr>
                <a:t>消息流转调度</a:t>
              </a:r>
            </a:p>
          </p:txBody>
        </p:sp>
      </p:grpSp>
      <p:grpSp>
        <p:nvGrpSpPr>
          <p:cNvPr id="88" name="组合 87">
            <a:extLst>
              <a:ext uri="{FF2B5EF4-FFF2-40B4-BE49-F238E27FC236}">
                <a16:creationId xmlns:a16="http://schemas.microsoft.com/office/drawing/2014/main" id="{7581BDE3-4DC2-F841-9FE4-D6115FF163A3}"/>
              </a:ext>
            </a:extLst>
          </p:cNvPr>
          <p:cNvGrpSpPr/>
          <p:nvPr/>
        </p:nvGrpSpPr>
        <p:grpSpPr>
          <a:xfrm>
            <a:off x="1553725" y="1983475"/>
            <a:ext cx="2075037" cy="621113"/>
            <a:chOff x="3433067" y="1779661"/>
            <a:chExt cx="2075037" cy="621113"/>
          </a:xfrm>
        </p:grpSpPr>
        <p:sp>
          <p:nvSpPr>
            <p:cNvPr id="89" name="圆角矩形 88">
              <a:extLst>
                <a:ext uri="{FF2B5EF4-FFF2-40B4-BE49-F238E27FC236}">
                  <a16:creationId xmlns:a16="http://schemas.microsoft.com/office/drawing/2014/main" id="{A6AAE566-AD74-E247-B9B3-3DB47CB77756}"/>
                </a:ext>
              </a:extLst>
            </p:cNvPr>
            <p:cNvSpPr/>
            <p:nvPr/>
          </p:nvSpPr>
          <p:spPr>
            <a:xfrm>
              <a:off x="3433067" y="1779661"/>
              <a:ext cx="2075037" cy="621113"/>
            </a:xfrm>
            <a:prstGeom prst="roundRect">
              <a:avLst>
                <a:gd name="adj" fmla="val 6508"/>
              </a:avLst>
            </a:prstGeom>
            <a:solidFill>
              <a:schemeClr val="bg2">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0" name="文本框 89">
              <a:extLst>
                <a:ext uri="{FF2B5EF4-FFF2-40B4-BE49-F238E27FC236}">
                  <a16:creationId xmlns:a16="http://schemas.microsoft.com/office/drawing/2014/main" id="{7AFB7707-AB31-9A45-8E65-6CD2DD2CFD37}"/>
                </a:ext>
              </a:extLst>
            </p:cNvPr>
            <p:cNvSpPr txBox="1"/>
            <p:nvPr/>
          </p:nvSpPr>
          <p:spPr>
            <a:xfrm>
              <a:off x="3462689" y="1960350"/>
              <a:ext cx="852905" cy="276999"/>
            </a:xfrm>
            <a:prstGeom prst="rect">
              <a:avLst/>
            </a:prstGeom>
            <a:solidFill>
              <a:schemeClr val="bg1">
                <a:lumMod val="75000"/>
                <a:alpha val="67000"/>
              </a:schemeClr>
            </a:solidFill>
          </p:spPr>
          <p:txBody>
            <a:bodyPr wrap="square" rtlCol="0">
              <a:spAutoFit/>
            </a:bodyPr>
            <a:lstStyle/>
            <a:p>
              <a:pPr algn="ctr"/>
              <a:r>
                <a:rPr kumimoji="1" lang="en-US" altLang="zh-CN" sz="1200" dirty="0" err="1">
                  <a:latin typeface="Times New Roman" panose="02020603050405020304" pitchFamily="18" charset="0"/>
                  <a:cs typeface="Times New Roman" panose="02020603050405020304" pitchFamily="18" charset="0"/>
                </a:rPr>
                <a:t>MPlatform</a:t>
              </a:r>
              <a:endParaRPr kumimoji="1" lang="zh-CN" altLang="en-US" sz="1200" dirty="0">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A58EE026-64E9-1441-884D-3C2C978EB6A4}"/>
                </a:ext>
              </a:extLst>
            </p:cNvPr>
            <p:cNvSpPr txBox="1"/>
            <p:nvPr/>
          </p:nvSpPr>
          <p:spPr>
            <a:xfrm>
              <a:off x="4361903" y="1804508"/>
              <a:ext cx="1120502" cy="276999"/>
            </a:xfrm>
            <a:prstGeom prst="rect">
              <a:avLst/>
            </a:prstGeom>
            <a:solidFill>
              <a:schemeClr val="bg1">
                <a:lumMod val="75000"/>
                <a:alpha val="67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cs typeface="Times New Roman" panose="02020603050405020304" pitchFamily="18" charset="0"/>
                </a:rPr>
                <a:t>算法包管理</a:t>
              </a:r>
            </a:p>
          </p:txBody>
        </p:sp>
        <p:sp>
          <p:nvSpPr>
            <p:cNvPr id="92" name="文本框 91">
              <a:extLst>
                <a:ext uri="{FF2B5EF4-FFF2-40B4-BE49-F238E27FC236}">
                  <a16:creationId xmlns:a16="http://schemas.microsoft.com/office/drawing/2014/main" id="{B092DF38-9332-BB40-A109-E8361654A897}"/>
                </a:ext>
              </a:extLst>
            </p:cNvPr>
            <p:cNvSpPr txBox="1"/>
            <p:nvPr/>
          </p:nvSpPr>
          <p:spPr>
            <a:xfrm>
              <a:off x="4352884" y="2106353"/>
              <a:ext cx="1120502" cy="276999"/>
            </a:xfrm>
            <a:prstGeom prst="rect">
              <a:avLst/>
            </a:prstGeom>
            <a:solidFill>
              <a:schemeClr val="bg1">
                <a:lumMod val="75000"/>
                <a:alpha val="67000"/>
              </a:schemeClr>
            </a:solidFill>
          </p:spPr>
          <p:txBody>
            <a:bodyPr wrap="square" rtlCol="0">
              <a:spAutoFit/>
            </a:bodyPr>
            <a:lstStyle/>
            <a:p>
              <a:pPr algn="ctr"/>
              <a:r>
                <a:rPr kumimoji="1" lang="zh-CN" altLang="en-US" sz="1200" dirty="0">
                  <a:latin typeface="Songti SC" panose="02010600040101010101" pitchFamily="2" charset="-122"/>
                  <a:ea typeface="Songti SC" panose="02010600040101010101" pitchFamily="2" charset="-122"/>
                  <a:cs typeface="Times New Roman" panose="02020603050405020304" pitchFamily="18" charset="0"/>
                </a:rPr>
                <a:t>统一资源调度</a:t>
              </a:r>
            </a:p>
          </p:txBody>
        </p:sp>
      </p:grpSp>
      <p:sp>
        <p:nvSpPr>
          <p:cNvPr id="93" name="上下箭头 92">
            <a:extLst>
              <a:ext uri="{FF2B5EF4-FFF2-40B4-BE49-F238E27FC236}">
                <a16:creationId xmlns:a16="http://schemas.microsoft.com/office/drawing/2014/main" id="{4B008014-1280-B14F-92F7-83BD83BA9FCC}"/>
              </a:ext>
            </a:extLst>
          </p:cNvPr>
          <p:cNvSpPr/>
          <p:nvPr/>
        </p:nvSpPr>
        <p:spPr>
          <a:xfrm>
            <a:off x="4115509" y="3771527"/>
            <a:ext cx="106953" cy="236458"/>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上下箭头 93">
            <a:extLst>
              <a:ext uri="{FF2B5EF4-FFF2-40B4-BE49-F238E27FC236}">
                <a16:creationId xmlns:a16="http://schemas.microsoft.com/office/drawing/2014/main" id="{19AEC936-F283-FD4B-8788-7600BF97BF22}"/>
              </a:ext>
            </a:extLst>
          </p:cNvPr>
          <p:cNvSpPr/>
          <p:nvPr/>
        </p:nvSpPr>
        <p:spPr>
          <a:xfrm>
            <a:off x="2484291" y="3781716"/>
            <a:ext cx="106953" cy="236458"/>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上下箭头 94">
            <a:extLst>
              <a:ext uri="{FF2B5EF4-FFF2-40B4-BE49-F238E27FC236}">
                <a16:creationId xmlns:a16="http://schemas.microsoft.com/office/drawing/2014/main" id="{DE8E565E-44A1-3F43-9A61-10143E36787D}"/>
              </a:ext>
            </a:extLst>
          </p:cNvPr>
          <p:cNvSpPr/>
          <p:nvPr/>
        </p:nvSpPr>
        <p:spPr>
          <a:xfrm>
            <a:off x="6002144" y="3792427"/>
            <a:ext cx="106953" cy="236458"/>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上下箭头 95">
            <a:extLst>
              <a:ext uri="{FF2B5EF4-FFF2-40B4-BE49-F238E27FC236}">
                <a16:creationId xmlns:a16="http://schemas.microsoft.com/office/drawing/2014/main" id="{9DD0716A-ADFE-0949-8D5A-F94950C8A057}"/>
              </a:ext>
            </a:extLst>
          </p:cNvPr>
          <p:cNvSpPr/>
          <p:nvPr/>
        </p:nvSpPr>
        <p:spPr>
          <a:xfrm>
            <a:off x="5034816" y="2685793"/>
            <a:ext cx="106953" cy="236458"/>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上下箭头 96">
            <a:extLst>
              <a:ext uri="{FF2B5EF4-FFF2-40B4-BE49-F238E27FC236}">
                <a16:creationId xmlns:a16="http://schemas.microsoft.com/office/drawing/2014/main" id="{F93E8151-CA53-4E4D-AEEE-CB145D462FC0}"/>
              </a:ext>
            </a:extLst>
          </p:cNvPr>
          <p:cNvSpPr/>
          <p:nvPr/>
        </p:nvSpPr>
        <p:spPr>
          <a:xfrm>
            <a:off x="2631244" y="2685793"/>
            <a:ext cx="106953" cy="236458"/>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上下箭头 97">
            <a:extLst>
              <a:ext uri="{FF2B5EF4-FFF2-40B4-BE49-F238E27FC236}">
                <a16:creationId xmlns:a16="http://schemas.microsoft.com/office/drawing/2014/main" id="{23597598-4DCE-F042-8639-42E436CB3C57}"/>
              </a:ext>
            </a:extLst>
          </p:cNvPr>
          <p:cNvSpPr/>
          <p:nvPr/>
        </p:nvSpPr>
        <p:spPr>
          <a:xfrm>
            <a:off x="3806568" y="1468214"/>
            <a:ext cx="128668" cy="1483551"/>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上下箭头 102">
            <a:extLst>
              <a:ext uri="{FF2B5EF4-FFF2-40B4-BE49-F238E27FC236}">
                <a16:creationId xmlns:a16="http://schemas.microsoft.com/office/drawing/2014/main" id="{418D3CBF-52C6-4348-B922-D147BD735BE2}"/>
              </a:ext>
            </a:extLst>
          </p:cNvPr>
          <p:cNvSpPr/>
          <p:nvPr/>
        </p:nvSpPr>
        <p:spPr>
          <a:xfrm rot="3113643">
            <a:off x="6351466" y="1600279"/>
            <a:ext cx="88806" cy="644727"/>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上下箭头 103">
            <a:extLst>
              <a:ext uri="{FF2B5EF4-FFF2-40B4-BE49-F238E27FC236}">
                <a16:creationId xmlns:a16="http://schemas.microsoft.com/office/drawing/2014/main" id="{102C5CCC-E258-4C4D-962F-A18AF9743E2B}"/>
              </a:ext>
            </a:extLst>
          </p:cNvPr>
          <p:cNvSpPr/>
          <p:nvPr/>
        </p:nvSpPr>
        <p:spPr>
          <a:xfrm rot="7477392">
            <a:off x="6414898" y="2424132"/>
            <a:ext cx="76069" cy="799294"/>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上下箭头 104">
            <a:extLst>
              <a:ext uri="{FF2B5EF4-FFF2-40B4-BE49-F238E27FC236}">
                <a16:creationId xmlns:a16="http://schemas.microsoft.com/office/drawing/2014/main" id="{ABB1BAE8-C96F-DC4D-8623-962F886C0FEB}"/>
              </a:ext>
            </a:extLst>
          </p:cNvPr>
          <p:cNvSpPr/>
          <p:nvPr/>
        </p:nvSpPr>
        <p:spPr>
          <a:xfrm>
            <a:off x="4702694" y="1470821"/>
            <a:ext cx="106952" cy="323934"/>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圆角矩形 105">
            <a:extLst>
              <a:ext uri="{FF2B5EF4-FFF2-40B4-BE49-F238E27FC236}">
                <a16:creationId xmlns:a16="http://schemas.microsoft.com/office/drawing/2014/main" id="{E8253F8C-A4CE-BE4F-A550-272678D156CC}"/>
              </a:ext>
            </a:extLst>
          </p:cNvPr>
          <p:cNvSpPr/>
          <p:nvPr/>
        </p:nvSpPr>
        <p:spPr>
          <a:xfrm>
            <a:off x="6560549" y="3792427"/>
            <a:ext cx="459724" cy="177431"/>
          </a:xfrm>
          <a:prstGeom prst="roundRect">
            <a:avLst/>
          </a:prstGeom>
          <a:solidFill>
            <a:schemeClr val="accent6">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solidFill>
                  <a:schemeClr val="tx1"/>
                </a:solidFill>
                <a:latin typeface="Times New Roman" panose="02020603050405020304" pitchFamily="18" charset="0"/>
                <a:cs typeface="Times New Roman" panose="02020603050405020304" pitchFamily="18" charset="0"/>
              </a:rPr>
              <a:t>MQ</a:t>
            </a:r>
            <a:endParaRPr kumimoji="1"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07" name="圆角矩形 106">
            <a:extLst>
              <a:ext uri="{FF2B5EF4-FFF2-40B4-BE49-F238E27FC236}">
                <a16:creationId xmlns:a16="http://schemas.microsoft.com/office/drawing/2014/main" id="{1A869011-DF58-0F4E-8FD3-FA0EE5783638}"/>
              </a:ext>
            </a:extLst>
          </p:cNvPr>
          <p:cNvSpPr/>
          <p:nvPr/>
        </p:nvSpPr>
        <p:spPr>
          <a:xfrm>
            <a:off x="7204422" y="3799696"/>
            <a:ext cx="586552" cy="170162"/>
          </a:xfrm>
          <a:prstGeom prst="roundRect">
            <a:avLst/>
          </a:prstGeom>
          <a:solidFill>
            <a:schemeClr val="accent6">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solidFill>
                  <a:schemeClr val="tx1"/>
                </a:solidFill>
                <a:latin typeface="Times New Roman" panose="02020603050405020304" pitchFamily="18" charset="0"/>
                <a:cs typeface="Times New Roman" panose="02020603050405020304" pitchFamily="18" charset="0"/>
              </a:rPr>
              <a:t>HTTP</a:t>
            </a:r>
            <a:endParaRPr kumimoji="1"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08" name="圆角矩形 107">
            <a:extLst>
              <a:ext uri="{FF2B5EF4-FFF2-40B4-BE49-F238E27FC236}">
                <a16:creationId xmlns:a16="http://schemas.microsoft.com/office/drawing/2014/main" id="{11076344-0D2D-5E4C-9094-92F6E6CE38AA}"/>
              </a:ext>
            </a:extLst>
          </p:cNvPr>
          <p:cNvSpPr/>
          <p:nvPr/>
        </p:nvSpPr>
        <p:spPr>
          <a:xfrm>
            <a:off x="7878097" y="3792427"/>
            <a:ext cx="620014" cy="170162"/>
          </a:xfrm>
          <a:prstGeom prst="roundRect">
            <a:avLst/>
          </a:prstGeom>
          <a:solidFill>
            <a:schemeClr val="accent6">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solidFill>
                  <a:schemeClr val="tx1"/>
                </a:solidFill>
                <a:latin typeface="Times New Roman" panose="02020603050405020304" pitchFamily="18" charset="0"/>
                <a:cs typeface="Times New Roman" panose="02020603050405020304" pitchFamily="18" charset="0"/>
              </a:rPr>
              <a:t>GRPC</a:t>
            </a:r>
            <a:endParaRPr kumimoji="1"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10" name="圆角矩形 109">
            <a:extLst>
              <a:ext uri="{FF2B5EF4-FFF2-40B4-BE49-F238E27FC236}">
                <a16:creationId xmlns:a16="http://schemas.microsoft.com/office/drawing/2014/main" id="{12863F32-E30E-C44D-B59E-801ABBD0B29F}"/>
              </a:ext>
            </a:extLst>
          </p:cNvPr>
          <p:cNvSpPr/>
          <p:nvPr/>
        </p:nvSpPr>
        <p:spPr>
          <a:xfrm>
            <a:off x="7153800" y="2215603"/>
            <a:ext cx="719747" cy="139436"/>
          </a:xfrm>
          <a:prstGeom prst="roundRect">
            <a:avLst/>
          </a:prstGeom>
          <a:solidFill>
            <a:schemeClr val="accent6">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solidFill>
                  <a:schemeClr val="tx1"/>
                </a:solidFill>
                <a:latin typeface="Times New Roman" panose="02020603050405020304" pitchFamily="18" charset="0"/>
                <a:cs typeface="Times New Roman" panose="02020603050405020304" pitchFamily="18" charset="0"/>
              </a:rPr>
              <a:t>MQ</a:t>
            </a:r>
            <a:endParaRPr kumimoji="1"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11" name="上下箭头 110">
            <a:extLst>
              <a:ext uri="{FF2B5EF4-FFF2-40B4-BE49-F238E27FC236}">
                <a16:creationId xmlns:a16="http://schemas.microsoft.com/office/drawing/2014/main" id="{F71E0D8B-47B9-1748-AB1B-6F4CAE20D855}"/>
              </a:ext>
            </a:extLst>
          </p:cNvPr>
          <p:cNvSpPr/>
          <p:nvPr/>
        </p:nvSpPr>
        <p:spPr>
          <a:xfrm>
            <a:off x="7455710" y="2401313"/>
            <a:ext cx="106953" cy="236458"/>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上下箭头 111">
            <a:extLst>
              <a:ext uri="{FF2B5EF4-FFF2-40B4-BE49-F238E27FC236}">
                <a16:creationId xmlns:a16="http://schemas.microsoft.com/office/drawing/2014/main" id="{9D7CCF74-E5CE-DF45-8038-C8E1A97A8A57}"/>
              </a:ext>
            </a:extLst>
          </p:cNvPr>
          <p:cNvSpPr/>
          <p:nvPr/>
        </p:nvSpPr>
        <p:spPr>
          <a:xfrm>
            <a:off x="7444221" y="1926455"/>
            <a:ext cx="106953" cy="236458"/>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圆角矩形 112">
            <a:extLst>
              <a:ext uri="{FF2B5EF4-FFF2-40B4-BE49-F238E27FC236}">
                <a16:creationId xmlns:a16="http://schemas.microsoft.com/office/drawing/2014/main" id="{90759ED3-24F4-D74B-906F-5578121AA29B}"/>
              </a:ext>
            </a:extLst>
          </p:cNvPr>
          <p:cNvSpPr/>
          <p:nvPr/>
        </p:nvSpPr>
        <p:spPr>
          <a:xfrm>
            <a:off x="6619878" y="4214344"/>
            <a:ext cx="1014785" cy="177432"/>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err="1">
                <a:solidFill>
                  <a:schemeClr val="tx1"/>
                </a:solidFill>
                <a:latin typeface="Times New Roman" panose="02020603050405020304" pitchFamily="18" charset="0"/>
                <a:cs typeface="Times New Roman" panose="02020603050405020304" pitchFamily="18" charset="0"/>
              </a:rPr>
              <a:t>CloudDB</a:t>
            </a:r>
            <a:endParaRPr kumimoji="1" lang="zh-CN" altLang="en-US" sz="1000" dirty="0">
              <a:solidFill>
                <a:schemeClr val="tx1"/>
              </a:solidFill>
              <a:latin typeface="Times New Roman" panose="02020603050405020304" pitchFamily="18" charset="0"/>
              <a:cs typeface="Times New Roman" panose="02020603050405020304" pitchFamily="18" charset="0"/>
            </a:endParaRPr>
          </a:p>
        </p:txBody>
      </p:sp>
      <p:sp>
        <p:nvSpPr>
          <p:cNvPr id="114" name="圆角矩形 113">
            <a:extLst>
              <a:ext uri="{FF2B5EF4-FFF2-40B4-BE49-F238E27FC236}">
                <a16:creationId xmlns:a16="http://schemas.microsoft.com/office/drawing/2014/main" id="{5D63DBD4-38DB-2447-A273-CD9FB35E7A7E}"/>
              </a:ext>
            </a:extLst>
          </p:cNvPr>
          <p:cNvSpPr/>
          <p:nvPr/>
        </p:nvSpPr>
        <p:spPr>
          <a:xfrm>
            <a:off x="7887115" y="4213595"/>
            <a:ext cx="641580" cy="18776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solidFill>
                  <a:schemeClr val="tx1"/>
                </a:solidFill>
                <a:latin typeface="Songti SC" panose="02010600040101010101" pitchFamily="2" charset="-122"/>
                <a:ea typeface="Songti SC" panose="02010600040101010101" pitchFamily="2" charset="-122"/>
                <a:cs typeface="Times New Roman" panose="02020603050405020304" pitchFamily="18" charset="0"/>
              </a:rPr>
              <a:t>算子</a:t>
            </a:r>
          </a:p>
        </p:txBody>
      </p:sp>
      <p:cxnSp>
        <p:nvCxnSpPr>
          <p:cNvPr id="118" name="直线箭头连接符 117">
            <a:extLst>
              <a:ext uri="{FF2B5EF4-FFF2-40B4-BE49-F238E27FC236}">
                <a16:creationId xmlns:a16="http://schemas.microsoft.com/office/drawing/2014/main" id="{E39688E1-465A-F949-B52C-834C5C302126}"/>
              </a:ext>
            </a:extLst>
          </p:cNvPr>
          <p:cNvCxnSpPr>
            <a:cxnSpLocks/>
          </p:cNvCxnSpPr>
          <p:nvPr/>
        </p:nvCxnSpPr>
        <p:spPr>
          <a:xfrm flipH="1">
            <a:off x="7507164" y="3389031"/>
            <a:ext cx="1" cy="38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直线箭头连接符 118">
            <a:extLst>
              <a:ext uri="{FF2B5EF4-FFF2-40B4-BE49-F238E27FC236}">
                <a16:creationId xmlns:a16="http://schemas.microsoft.com/office/drawing/2014/main" id="{CAA9A9CA-4D03-C045-B834-11E869C1F5E2}"/>
              </a:ext>
            </a:extLst>
          </p:cNvPr>
          <p:cNvCxnSpPr/>
          <p:nvPr/>
        </p:nvCxnSpPr>
        <p:spPr>
          <a:xfrm flipH="1">
            <a:off x="6897468" y="3389031"/>
            <a:ext cx="1" cy="38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直线箭头连接符 119">
            <a:extLst>
              <a:ext uri="{FF2B5EF4-FFF2-40B4-BE49-F238E27FC236}">
                <a16:creationId xmlns:a16="http://schemas.microsoft.com/office/drawing/2014/main" id="{2511F89C-A934-EA44-AB9C-6866D15A1241}"/>
              </a:ext>
            </a:extLst>
          </p:cNvPr>
          <p:cNvCxnSpPr/>
          <p:nvPr/>
        </p:nvCxnSpPr>
        <p:spPr>
          <a:xfrm flipH="1">
            <a:off x="8097742" y="3360808"/>
            <a:ext cx="1" cy="38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FB90FF9D-22E4-8B4A-A86E-239F341751D1}"/>
              </a:ext>
            </a:extLst>
          </p:cNvPr>
          <p:cNvCxnSpPr>
            <a:cxnSpLocks/>
          </p:cNvCxnSpPr>
          <p:nvPr/>
        </p:nvCxnSpPr>
        <p:spPr>
          <a:xfrm flipH="1">
            <a:off x="6823258" y="3991195"/>
            <a:ext cx="1" cy="255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直线箭头连接符 122">
            <a:extLst>
              <a:ext uri="{FF2B5EF4-FFF2-40B4-BE49-F238E27FC236}">
                <a16:creationId xmlns:a16="http://schemas.microsoft.com/office/drawing/2014/main" id="{3E5AA6C9-5C13-6A42-B854-109AAA615FF2}"/>
              </a:ext>
            </a:extLst>
          </p:cNvPr>
          <p:cNvCxnSpPr>
            <a:cxnSpLocks/>
          </p:cNvCxnSpPr>
          <p:nvPr/>
        </p:nvCxnSpPr>
        <p:spPr>
          <a:xfrm flipH="1">
            <a:off x="7434798" y="3973731"/>
            <a:ext cx="1" cy="255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直线箭头连接符 123">
            <a:extLst>
              <a:ext uri="{FF2B5EF4-FFF2-40B4-BE49-F238E27FC236}">
                <a16:creationId xmlns:a16="http://schemas.microsoft.com/office/drawing/2014/main" id="{97C9C074-4842-634D-9A56-9029B2AD99A3}"/>
              </a:ext>
            </a:extLst>
          </p:cNvPr>
          <p:cNvCxnSpPr>
            <a:cxnSpLocks/>
          </p:cNvCxnSpPr>
          <p:nvPr/>
        </p:nvCxnSpPr>
        <p:spPr>
          <a:xfrm flipH="1">
            <a:off x="8167251" y="3954460"/>
            <a:ext cx="1" cy="255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直线箭头连接符 124">
            <a:extLst>
              <a:ext uri="{FF2B5EF4-FFF2-40B4-BE49-F238E27FC236}">
                <a16:creationId xmlns:a16="http://schemas.microsoft.com/office/drawing/2014/main" id="{D93828FF-0EF5-2247-BB96-20CDCD126370}"/>
              </a:ext>
            </a:extLst>
          </p:cNvPr>
          <p:cNvCxnSpPr>
            <a:cxnSpLocks/>
          </p:cNvCxnSpPr>
          <p:nvPr/>
        </p:nvCxnSpPr>
        <p:spPr>
          <a:xfrm flipH="1" flipV="1">
            <a:off x="7539837" y="3964483"/>
            <a:ext cx="1" cy="248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上下箭头 126">
            <a:extLst>
              <a:ext uri="{FF2B5EF4-FFF2-40B4-BE49-F238E27FC236}">
                <a16:creationId xmlns:a16="http://schemas.microsoft.com/office/drawing/2014/main" id="{D71CD524-2007-A540-B0A6-CDAB461BB79B}"/>
              </a:ext>
            </a:extLst>
          </p:cNvPr>
          <p:cNvSpPr/>
          <p:nvPr/>
        </p:nvSpPr>
        <p:spPr>
          <a:xfrm rot="6168629">
            <a:off x="5990482" y="901978"/>
            <a:ext cx="82537" cy="732077"/>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上下箭头 127">
            <a:extLst>
              <a:ext uri="{FF2B5EF4-FFF2-40B4-BE49-F238E27FC236}">
                <a16:creationId xmlns:a16="http://schemas.microsoft.com/office/drawing/2014/main" id="{192E5BE9-D52F-724C-86A8-6DD1B38E40A8}"/>
              </a:ext>
            </a:extLst>
          </p:cNvPr>
          <p:cNvSpPr/>
          <p:nvPr/>
        </p:nvSpPr>
        <p:spPr>
          <a:xfrm rot="8183043" flipH="1">
            <a:off x="6237760" y="1024866"/>
            <a:ext cx="84672" cy="1804211"/>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0" name="上下箭头 129">
            <a:extLst>
              <a:ext uri="{FF2B5EF4-FFF2-40B4-BE49-F238E27FC236}">
                <a16:creationId xmlns:a16="http://schemas.microsoft.com/office/drawing/2014/main" id="{F15703ED-8F6A-7541-9AC5-128FB2C2166F}"/>
              </a:ext>
            </a:extLst>
          </p:cNvPr>
          <p:cNvSpPr/>
          <p:nvPr/>
        </p:nvSpPr>
        <p:spPr>
          <a:xfrm rot="5400000">
            <a:off x="664079" y="2539836"/>
            <a:ext cx="106953" cy="236458"/>
          </a:xfrm>
          <a:prstGeom prst="upDownArrow">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圆角矩形 131">
            <a:extLst>
              <a:ext uri="{FF2B5EF4-FFF2-40B4-BE49-F238E27FC236}">
                <a16:creationId xmlns:a16="http://schemas.microsoft.com/office/drawing/2014/main" id="{1BDDF698-1737-AA45-94FC-1AA03C4D9080}"/>
              </a:ext>
            </a:extLst>
          </p:cNvPr>
          <p:cNvSpPr/>
          <p:nvPr/>
        </p:nvSpPr>
        <p:spPr>
          <a:xfrm>
            <a:off x="7661834" y="915566"/>
            <a:ext cx="675447" cy="177431"/>
          </a:xfrm>
          <a:prstGeom prst="roundRect">
            <a:avLst/>
          </a:prstGeom>
          <a:solidFill>
            <a:schemeClr val="accent6">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err="1">
                <a:solidFill>
                  <a:schemeClr val="tx1"/>
                </a:solidFill>
                <a:latin typeface="Times New Roman" panose="02020603050405020304" pitchFamily="18" charset="0"/>
                <a:cs typeface="Times New Roman" panose="02020603050405020304" pitchFamily="18" charset="0"/>
              </a:rPr>
              <a:t>MySql</a:t>
            </a:r>
            <a:endParaRPr kumimoji="1"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33" name="文本框 132">
            <a:extLst>
              <a:ext uri="{FF2B5EF4-FFF2-40B4-BE49-F238E27FC236}">
                <a16:creationId xmlns:a16="http://schemas.microsoft.com/office/drawing/2014/main" id="{8BFE5920-A3D3-984C-87A3-F0C7E3CDFBFA}"/>
              </a:ext>
            </a:extLst>
          </p:cNvPr>
          <p:cNvSpPr txBox="1"/>
          <p:nvPr/>
        </p:nvSpPr>
        <p:spPr>
          <a:xfrm>
            <a:off x="1402962" y="726075"/>
            <a:ext cx="1265979" cy="276999"/>
          </a:xfrm>
          <a:prstGeom prst="rect">
            <a:avLst/>
          </a:prstGeom>
          <a:noFill/>
        </p:spPr>
        <p:txBody>
          <a:bodyPr wrap="square" rtlCol="0">
            <a:spAutoFit/>
          </a:bodyPr>
          <a:lstStyle/>
          <a:p>
            <a:r>
              <a:rPr kumimoji="1" lang="zh-CN" altLang="en-US" sz="1200" b="1" dirty="0">
                <a:solidFill>
                  <a:srgbClr val="C00000"/>
                </a:solidFill>
                <a:latin typeface="Songti SC" panose="02010600040101010101" pitchFamily="2" charset="-122"/>
                <a:ea typeface="Songti SC" panose="02010600040101010101" pitchFamily="2" charset="-122"/>
              </a:rPr>
              <a:t>视图智能引擎</a:t>
            </a:r>
          </a:p>
        </p:txBody>
      </p:sp>
      <p:sp>
        <p:nvSpPr>
          <p:cNvPr id="77" name="圆角矩形 131">
            <a:extLst>
              <a:ext uri="{FF2B5EF4-FFF2-40B4-BE49-F238E27FC236}">
                <a16:creationId xmlns:a16="http://schemas.microsoft.com/office/drawing/2014/main" id="{AB5DDDEB-73EF-43F9-BA52-7D7C6591FC69}"/>
              </a:ext>
            </a:extLst>
          </p:cNvPr>
          <p:cNvSpPr/>
          <p:nvPr/>
        </p:nvSpPr>
        <p:spPr>
          <a:xfrm>
            <a:off x="6739854" y="910814"/>
            <a:ext cx="675447" cy="177431"/>
          </a:xfrm>
          <a:prstGeom prst="roundRect">
            <a:avLst/>
          </a:prstGeom>
          <a:solidFill>
            <a:schemeClr val="accent6">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solidFill>
                  <a:schemeClr val="tx1"/>
                </a:solidFill>
                <a:latin typeface="Times New Roman" panose="02020603050405020304" pitchFamily="18" charset="0"/>
                <a:cs typeface="Times New Roman" panose="02020603050405020304" pitchFamily="18" charset="0"/>
              </a:rPr>
              <a:t>Redis</a:t>
            </a:r>
            <a:endParaRPr kumimoji="1" lang="zh-CN" altLang="en-US" sz="10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91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174328"/>
            <a:ext cx="8229600" cy="957262"/>
          </a:xfrm>
        </p:spPr>
        <p:txBody>
          <a:bodyPr/>
          <a:lstStyle/>
          <a:p>
            <a:r>
              <a:rPr lang="zh-CN" altLang="en-US" dirty="0"/>
              <a:t>二、试用期个人业绩达成分析</a:t>
            </a:r>
          </a:p>
        </p:txBody>
      </p:sp>
      <p:grpSp>
        <p:nvGrpSpPr>
          <p:cNvPr id="21" name="组合 20">
            <a:extLst>
              <a:ext uri="{FF2B5EF4-FFF2-40B4-BE49-F238E27FC236}">
                <a16:creationId xmlns:a16="http://schemas.microsoft.com/office/drawing/2014/main" id="{FB0788A9-CD00-2040-AB20-34B7F0C6B31D}"/>
              </a:ext>
            </a:extLst>
          </p:cNvPr>
          <p:cNvGrpSpPr/>
          <p:nvPr/>
        </p:nvGrpSpPr>
        <p:grpSpPr>
          <a:xfrm>
            <a:off x="1475656" y="771550"/>
            <a:ext cx="5732883" cy="3895290"/>
            <a:chOff x="1143373" y="771550"/>
            <a:chExt cx="5732883" cy="3895290"/>
          </a:xfrm>
        </p:grpSpPr>
        <p:pic>
          <p:nvPicPr>
            <p:cNvPr id="18" name="图片 17">
              <a:extLst>
                <a:ext uri="{FF2B5EF4-FFF2-40B4-BE49-F238E27FC236}">
                  <a16:creationId xmlns:a16="http://schemas.microsoft.com/office/drawing/2014/main" id="{661C0391-E6F0-634F-8167-E198E31E8C88}"/>
                </a:ext>
              </a:extLst>
            </p:cNvPr>
            <p:cNvPicPr>
              <a:picLocks noChangeAspect="1"/>
            </p:cNvPicPr>
            <p:nvPr/>
          </p:nvPicPr>
          <p:blipFill rotWithShape="1">
            <a:blip r:embed="rId2">
              <a:extLst>
                <a:ext uri="{28A0092B-C50C-407E-A947-70E740481C1C}">
                  <a14:useLocalDpi xmlns:a14="http://schemas.microsoft.com/office/drawing/2010/main" val="0"/>
                </a:ext>
              </a:extLst>
            </a:blip>
            <a:srcRect l="60473" t="30066" b="29996"/>
            <a:stretch/>
          </p:blipFill>
          <p:spPr>
            <a:xfrm>
              <a:off x="4114800" y="1449009"/>
              <a:ext cx="2761456" cy="2523947"/>
            </a:xfrm>
            <a:prstGeom prst="rect">
              <a:avLst/>
            </a:prstGeom>
          </p:spPr>
        </p:pic>
        <p:grpSp>
          <p:nvGrpSpPr>
            <p:cNvPr id="20" name="组合 19">
              <a:extLst>
                <a:ext uri="{FF2B5EF4-FFF2-40B4-BE49-F238E27FC236}">
                  <a16:creationId xmlns:a16="http://schemas.microsoft.com/office/drawing/2014/main" id="{B654C120-5EDD-9D4A-91F6-40C60378FD0E}"/>
                </a:ext>
              </a:extLst>
            </p:cNvPr>
            <p:cNvGrpSpPr/>
            <p:nvPr/>
          </p:nvGrpSpPr>
          <p:grpSpPr>
            <a:xfrm>
              <a:off x="1143373" y="771550"/>
              <a:ext cx="3006891" cy="3895290"/>
              <a:chOff x="1143373" y="771550"/>
              <a:chExt cx="3006891" cy="3895290"/>
            </a:xfrm>
          </p:grpSpPr>
          <p:pic>
            <p:nvPicPr>
              <p:cNvPr id="17" name="图片 16">
                <a:extLst>
                  <a:ext uri="{FF2B5EF4-FFF2-40B4-BE49-F238E27FC236}">
                    <a16:creationId xmlns:a16="http://schemas.microsoft.com/office/drawing/2014/main" id="{042B6D0B-440B-D14D-9DF4-41C7E2BEFA9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601" r="39391" b="6601"/>
              <a:stretch/>
            </p:blipFill>
            <p:spPr>
              <a:xfrm>
                <a:off x="1143373" y="771550"/>
                <a:ext cx="3006891" cy="3895290"/>
              </a:xfrm>
              <a:prstGeom prst="rect">
                <a:avLst/>
              </a:prstGeom>
            </p:spPr>
          </p:pic>
          <p:sp>
            <p:nvSpPr>
              <p:cNvPr id="19" name="圆角矩形 18">
                <a:extLst>
                  <a:ext uri="{FF2B5EF4-FFF2-40B4-BE49-F238E27FC236}">
                    <a16:creationId xmlns:a16="http://schemas.microsoft.com/office/drawing/2014/main" id="{0661D66A-C2FB-364A-9AF5-44CA274A7C11}"/>
                  </a:ext>
                </a:extLst>
              </p:cNvPr>
              <p:cNvSpPr/>
              <p:nvPr/>
            </p:nvSpPr>
            <p:spPr>
              <a:xfrm>
                <a:off x="1388808" y="2510028"/>
                <a:ext cx="1310984" cy="438208"/>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Perception</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4252738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63519</TotalTime>
  <Words>1720</Words>
  <Application>Microsoft Office PowerPoint</Application>
  <PresentationFormat>全屏显示(16:9)</PresentationFormat>
  <Paragraphs>270</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Songti SC</vt:lpstr>
      <vt:lpstr>Songti SC Black</vt:lpstr>
      <vt:lpstr>宋体</vt:lpstr>
      <vt:lpstr>微软雅黑</vt:lpstr>
      <vt:lpstr>Arial</vt:lpstr>
      <vt:lpstr>Arial Black</vt:lpstr>
      <vt:lpstr>Calibri</vt:lpstr>
      <vt:lpstr>Times New Roman</vt:lpstr>
      <vt:lpstr>Wingdings</vt:lpstr>
      <vt:lpstr>Office 主题</vt:lpstr>
      <vt:lpstr>试用期双月述职报告            ——（李文昊）</vt:lpstr>
      <vt:lpstr>PowerPoint 演示文稿</vt:lpstr>
      <vt:lpstr>一、基本资料</vt:lpstr>
      <vt:lpstr>二、试用期个人业绩达成分析</vt:lpstr>
      <vt:lpstr>二、试用期个人业绩达成分析</vt:lpstr>
      <vt:lpstr>二、试用期个人业绩达成分析</vt:lpstr>
      <vt:lpstr>二、试用期个人业绩达成分析</vt:lpstr>
      <vt:lpstr>二、试用期个人业绩达成分析</vt:lpstr>
      <vt:lpstr>二、试用期个人业绩达成分析</vt:lpstr>
      <vt:lpstr>二、试用期个人业绩达成分析</vt:lpstr>
      <vt:lpstr>二、试用期个人业绩达成分析</vt:lpstr>
      <vt:lpstr>二、试用期个人业绩达成分析</vt:lpstr>
      <vt:lpstr>二、试用期个人业绩达成分析</vt:lpstr>
      <vt:lpstr>三、转正后重点工作计划</vt:lpstr>
      <vt:lpstr>三、转正后重点工作计划</vt:lpstr>
      <vt:lpstr>四、个人优劣势分析</vt:lpstr>
      <vt:lpstr>个人优劣势分析</vt:lpstr>
      <vt:lpstr>五、对公司管理及其他方面的改进建议</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HTTP一期总结</dc:title>
  <dc:creator>29193</dc:creator>
  <cp:lastModifiedBy>李文昊2</cp:lastModifiedBy>
  <cp:revision>1412</cp:revision>
  <dcterms:created xsi:type="dcterms:W3CDTF">2016-04-12T01:54:20Z</dcterms:created>
  <dcterms:modified xsi:type="dcterms:W3CDTF">2024-09-03T05:41:49Z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-1492639464</vt:i4>
  </property>
  <property fmtid="{D5CDD505-2E9C-101B-9397-08002B2CF9AE}" pid="3" name="_NewReviewCycle">
    <vt:lpwstr/>
  </property>
  <property fmtid="{D5CDD505-2E9C-101B-9397-08002B2CF9AE}" pid="4" name="_EmailSubject">
    <vt:lpwstr>【研发中心新员工转正规范化操作说明】</vt:lpwstr>
  </property>
  <property fmtid="{D5CDD505-2E9C-101B-9397-08002B2CF9AE}" pid="5" name="_AuthorEmail">
    <vt:lpwstr>li_rui1@dahuatech.com</vt:lpwstr>
  </property>
  <property fmtid="{D5CDD505-2E9C-101B-9397-08002B2CF9AE}" pid="6" name="_AuthorEmailDisplayName">
    <vt:lpwstr>李芮1</vt:lpwstr>
  </property>
  <property fmtid="{D5CDD505-2E9C-101B-9397-08002B2CF9AE}" pid="7" name="GSEDS_TWMT">
    <vt:lpwstr>d46a6755_b77b54e0_d76b96a4d9f0d01cd3a62121d7e526d46a90d3a93923be2f9df20c54b0ddf721</vt:lpwstr>
  </property>
  <property fmtid="{D5CDD505-2E9C-101B-9397-08002B2CF9AE}" pid="8" name="GSEDS_HWMT_d46a6755">
    <vt:lpwstr>f244b9ab_mFV3xj84Kyk2PcpOknv5r/ieVBs=_8QYrr2J+YTA+O9lNk3D6r3mG0/5jcBwPLZtcvTa2P5e1GtYMXyXI4zXADC+Unpnt63rYIcxN80BAki30o8kyHiL8amY=_77d97c78</vt:lpwstr>
  </property>
</Properties>
</file>