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6"/>
  </p:sldMasterIdLst>
  <p:notesMasterIdLst>
    <p:notesMasterId r:id="rId27"/>
  </p:notesMasterIdLst>
  <p:sldIdLst>
    <p:sldId id="436" r:id="rId7"/>
    <p:sldId id="431" r:id="rId8"/>
    <p:sldId id="676" r:id="rId9"/>
    <p:sldId id="434" r:id="rId10"/>
    <p:sldId id="446" r:id="rId11"/>
    <p:sldId id="451" r:id="rId12"/>
    <p:sldId id="462" r:id="rId13"/>
    <p:sldId id="646" r:id="rId14"/>
    <p:sldId id="645" r:id="rId15"/>
    <p:sldId id="698" r:id="rId16"/>
    <p:sldId id="699" r:id="rId17"/>
    <p:sldId id="257" r:id="rId18"/>
    <p:sldId id="691" r:id="rId19"/>
    <p:sldId id="692" r:id="rId20"/>
    <p:sldId id="694" r:id="rId21"/>
    <p:sldId id="696" r:id="rId22"/>
    <p:sldId id="697" r:id="rId23"/>
    <p:sldId id="700" r:id="rId24"/>
    <p:sldId id="701" r:id="rId25"/>
    <p:sldId id="400"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ED"/>
    <a:srgbClr val="FFFFFF"/>
    <a:srgbClr val="5C61A1"/>
    <a:srgbClr val="1B1B5D"/>
    <a:srgbClr val="3C357C"/>
    <a:srgbClr val="000000"/>
    <a:srgbClr val="92D050"/>
    <a:srgbClr val="0033CC"/>
    <a:srgbClr val="8FAADC"/>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314" autoAdjust="0"/>
  </p:normalViewPr>
  <p:slideViewPr>
    <p:cSldViewPr snapToGrid="0" snapToObjects="1" showGuides="1">
      <p:cViewPr varScale="1">
        <p:scale>
          <a:sx n="132" d="100"/>
          <a:sy n="132" d="100"/>
        </p:scale>
        <p:origin x="12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7C05F-4E8A-174B-9C17-7F615C3F1028}" type="datetimeFigureOut">
              <a:rPr kumimoji="1" lang="zh-CN" altLang="en-US" smtClean="0"/>
              <a:t>2022/12/22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F4C52-6A3C-4240-BCCC-EE9DC255A76F}" type="slidenum">
              <a:rPr kumimoji="1" lang="zh-CN" altLang="en-US" smtClean="0"/>
              <a:t>‹#›</a:t>
            </a:fld>
            <a:endParaRPr kumimoji="1" lang="zh-CN" altLang="en-US"/>
          </a:p>
        </p:txBody>
      </p:sp>
    </p:spTree>
    <p:extLst>
      <p:ext uri="{BB962C8B-B14F-4D97-AF65-F5344CB8AC3E}">
        <p14:creationId xmlns:p14="http://schemas.microsoft.com/office/powerpoint/2010/main" val="192701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EF4C52-6A3C-4240-BCCC-EE9DC255A76F}" type="slidenum">
              <a:rPr kumimoji="1" lang="zh-CN" altLang="en-US" smtClean="0"/>
              <a:t>1</a:t>
            </a:fld>
            <a:endParaRPr kumimoji="1" lang="zh-CN" altLang="en-US"/>
          </a:p>
        </p:txBody>
      </p:sp>
    </p:spTree>
    <p:extLst>
      <p:ext uri="{BB962C8B-B14F-4D97-AF65-F5344CB8AC3E}">
        <p14:creationId xmlns:p14="http://schemas.microsoft.com/office/powerpoint/2010/main" val="3419629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17</a:t>
            </a:fld>
            <a:endParaRPr kumimoji="1" lang="zh-CN" altLang="en-US"/>
          </a:p>
        </p:txBody>
      </p:sp>
    </p:spTree>
    <p:extLst>
      <p:ext uri="{BB962C8B-B14F-4D97-AF65-F5344CB8AC3E}">
        <p14:creationId xmlns:p14="http://schemas.microsoft.com/office/powerpoint/2010/main" val="3214997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18</a:t>
            </a:fld>
            <a:endParaRPr kumimoji="1" lang="zh-CN" altLang="en-US"/>
          </a:p>
        </p:txBody>
      </p:sp>
    </p:spTree>
    <p:extLst>
      <p:ext uri="{BB962C8B-B14F-4D97-AF65-F5344CB8AC3E}">
        <p14:creationId xmlns:p14="http://schemas.microsoft.com/office/powerpoint/2010/main" val="2648890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19</a:t>
            </a:fld>
            <a:endParaRPr kumimoji="1" lang="zh-CN" altLang="en-US"/>
          </a:p>
        </p:txBody>
      </p:sp>
    </p:spTree>
    <p:extLst>
      <p:ext uri="{BB962C8B-B14F-4D97-AF65-F5344CB8AC3E}">
        <p14:creationId xmlns:p14="http://schemas.microsoft.com/office/powerpoint/2010/main" val="393972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F3D07C-BDC9-934C-97E3-32FBA4F7B265}" type="slidenum">
              <a:rPr kumimoji="1" lang="zh-CN" altLang="en-US" sz="1200" b="0" i="0" u="none" strike="noStrike" kern="1200" cap="none" spc="0" normalizeH="0" baseline="0" noProof="0" smtClean="0">
                <a:ln>
                  <a:noFill/>
                </a:ln>
                <a:solidFill>
                  <a:prstClr val="black"/>
                </a:solidFill>
                <a:effectLst/>
                <a:uLnTx/>
                <a:uFillTx/>
                <a:latin typeface="DengXian"/>
                <a:ea typeface="DengXian"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DengXian"/>
              <a:ea typeface="DengXian" panose="02010600030101010101" pitchFamily="2" charset="-122"/>
              <a:cs typeface="+mn-cs"/>
            </a:endParaRPr>
          </a:p>
        </p:txBody>
      </p:sp>
    </p:spTree>
    <p:extLst>
      <p:ext uri="{BB962C8B-B14F-4D97-AF65-F5344CB8AC3E}">
        <p14:creationId xmlns:p14="http://schemas.microsoft.com/office/powerpoint/2010/main" val="78911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算法碎片整合？</a:t>
            </a:r>
            <a:endParaRPr lang="en-US" altLang="zh-CN" dirty="0"/>
          </a:p>
          <a:p>
            <a:r>
              <a:rPr lang="en-US" altLang="zh-CN" dirty="0"/>
              <a:t>2.</a:t>
            </a:r>
            <a:r>
              <a:rPr lang="zh-CN" altLang="en-US" dirty="0"/>
              <a:t>素材回传？</a:t>
            </a:r>
            <a:endParaRPr lang="en-US" altLang="zh-CN" dirty="0"/>
          </a:p>
          <a:p>
            <a:r>
              <a:rPr lang="en-US" altLang="zh-CN" dirty="0"/>
              <a:t>3.APP</a:t>
            </a:r>
            <a:r>
              <a:rPr lang="zh-CN" altLang="en-US" dirty="0"/>
              <a:t>下发？</a:t>
            </a:r>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10</a:t>
            </a:fld>
            <a:endParaRPr lang="zh-CN" altLang="en-US"/>
          </a:p>
        </p:txBody>
      </p:sp>
    </p:spTree>
    <p:extLst>
      <p:ext uri="{BB962C8B-B14F-4D97-AF65-F5344CB8AC3E}">
        <p14:creationId xmlns:p14="http://schemas.microsoft.com/office/powerpoint/2010/main" val="2248854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算法碎片整合？</a:t>
            </a:r>
            <a:endParaRPr lang="en-US" altLang="zh-CN" dirty="0"/>
          </a:p>
          <a:p>
            <a:r>
              <a:rPr lang="en-US" altLang="zh-CN" dirty="0"/>
              <a:t>2.</a:t>
            </a:r>
            <a:r>
              <a:rPr lang="zh-CN" altLang="en-US" dirty="0"/>
              <a:t>素材回传？</a:t>
            </a:r>
            <a:endParaRPr lang="en-US" altLang="zh-CN" dirty="0"/>
          </a:p>
          <a:p>
            <a:r>
              <a:rPr lang="en-US" altLang="zh-CN" dirty="0"/>
              <a:t>3.APP</a:t>
            </a:r>
            <a:r>
              <a:rPr lang="zh-CN" altLang="en-US" dirty="0"/>
              <a:t>下发？</a:t>
            </a:r>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11</a:t>
            </a:fld>
            <a:endParaRPr lang="zh-CN" altLang="en-US"/>
          </a:p>
        </p:txBody>
      </p:sp>
    </p:spTree>
    <p:extLst>
      <p:ext uri="{BB962C8B-B14F-4D97-AF65-F5344CB8AC3E}">
        <p14:creationId xmlns:p14="http://schemas.microsoft.com/office/powerpoint/2010/main" val="226276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12</a:t>
            </a:fld>
            <a:endParaRPr lang="zh-CN" altLang="en-US"/>
          </a:p>
        </p:txBody>
      </p:sp>
    </p:spTree>
    <p:extLst>
      <p:ext uri="{BB962C8B-B14F-4D97-AF65-F5344CB8AC3E}">
        <p14:creationId xmlns:p14="http://schemas.microsoft.com/office/powerpoint/2010/main" val="2112481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算法仓库主要功能是进行算法以及对应包的管理</a:t>
            </a:r>
            <a:endParaRPr lang="en-US" altLang="zh-CN" dirty="0" smtClean="0"/>
          </a:p>
          <a:p>
            <a:pPr marL="228600" indent="-228600">
              <a:buAutoNum type="arabicPeriod"/>
            </a:pPr>
            <a:r>
              <a:rPr lang="zh-CN" altLang="en-US" dirty="0" smtClean="0"/>
              <a:t>算法仓库依赖文件存储服务，用于实际包以及对应示例图片的存储，算法仓库维护其</a:t>
            </a:r>
            <a:r>
              <a:rPr lang="en-US" altLang="zh-CN" dirty="0" err="1" smtClean="0"/>
              <a:t>url</a:t>
            </a:r>
            <a:r>
              <a:rPr lang="zh-CN" altLang="en-US" dirty="0" smtClean="0"/>
              <a:t>，包下载时，下载方使用</a:t>
            </a:r>
            <a:r>
              <a:rPr lang="en-US" altLang="zh-CN" dirty="0" err="1" smtClean="0"/>
              <a:t>url</a:t>
            </a:r>
            <a:r>
              <a:rPr lang="zh-CN" altLang="en-US" dirty="0" smtClean="0"/>
              <a:t>直接从文件存储服务下载包</a:t>
            </a:r>
            <a:endParaRPr lang="en-US" altLang="zh-CN" dirty="0" smtClean="0"/>
          </a:p>
          <a:p>
            <a:pPr marL="228600" indent="-228600">
              <a:buAutoNum type="arabicPeriod"/>
            </a:pPr>
            <a:r>
              <a:rPr lang="zh-CN" altLang="en-US" dirty="0" smtClean="0"/>
              <a:t>算法仓库内部分为包管理以及算法管理两大块</a:t>
            </a:r>
            <a:endParaRPr lang="en-US" altLang="zh-CN" dirty="0" smtClean="0"/>
          </a:p>
          <a:p>
            <a:pPr marL="685800" lvl="1" indent="-228600">
              <a:buAutoNum type="arabicPeriod"/>
            </a:pPr>
            <a:r>
              <a:rPr lang="zh-CN" altLang="en-US" dirty="0" smtClean="0"/>
              <a:t>包管理</a:t>
            </a:r>
            <a:endParaRPr lang="en-US" altLang="zh-CN" dirty="0" smtClean="0"/>
          </a:p>
          <a:p>
            <a:pPr marL="1143000" lvl="2" indent="-228600">
              <a:buAutoNum type="arabicPeriod"/>
            </a:pPr>
            <a:r>
              <a:rPr lang="zh-CN" altLang="en-US" dirty="0" smtClean="0"/>
              <a:t>支持对包进行分层解耦管理，分为算子包</a:t>
            </a:r>
            <a:r>
              <a:rPr lang="en-US" altLang="zh-CN" dirty="0" smtClean="0"/>
              <a:t>/app</a:t>
            </a:r>
            <a:r>
              <a:rPr lang="zh-CN" altLang="en-US" dirty="0" smtClean="0"/>
              <a:t>，算法包以及模型包</a:t>
            </a:r>
            <a:endParaRPr lang="en-US" altLang="zh-CN" dirty="0" smtClean="0"/>
          </a:p>
          <a:p>
            <a:pPr marL="1143000" lvl="2" indent="-228600">
              <a:buAutoNum type="arabicPeriod"/>
            </a:pPr>
            <a:r>
              <a:rPr lang="zh-CN" altLang="en-US" dirty="0" smtClean="0"/>
              <a:t>对接三方算法暂时未实现，预期采用算子包的形式对接，对接文档已出，</a:t>
            </a:r>
            <a:r>
              <a:rPr lang="en-US" altLang="zh-CN" dirty="0" err="1" smtClean="0"/>
              <a:t>docker</a:t>
            </a:r>
            <a:r>
              <a:rPr lang="zh-CN" altLang="en-US" dirty="0" smtClean="0"/>
              <a:t>，包格式，接口规范进行约束</a:t>
            </a:r>
            <a:endParaRPr lang="en-US" altLang="zh-CN" dirty="0" smtClean="0"/>
          </a:p>
          <a:p>
            <a:pPr marL="685800" lvl="1" indent="-228600">
              <a:buAutoNum type="arabicPeriod"/>
            </a:pPr>
            <a:r>
              <a:rPr lang="zh-CN" altLang="en-US" dirty="0" smtClean="0"/>
              <a:t>算法分为专业算法以及开放算法</a:t>
            </a:r>
            <a:endParaRPr lang="en-US" altLang="zh-CN" dirty="0" smtClean="0"/>
          </a:p>
          <a:p>
            <a:pPr marL="1143000" lvl="2" indent="-228600">
              <a:buAutoNum type="arabicPeriod"/>
            </a:pPr>
            <a:r>
              <a:rPr lang="zh-CN" altLang="en-US" dirty="0" smtClean="0"/>
              <a:t>专业算法由产品线出包，算法仓库从包中解析获取算法信息</a:t>
            </a:r>
            <a:endParaRPr lang="en-US" altLang="zh-CN" dirty="0" smtClean="0"/>
          </a:p>
          <a:p>
            <a:pPr marL="1143000" lvl="2" indent="-228600">
              <a:buAutoNum type="arabicPeriod"/>
            </a:pPr>
            <a:r>
              <a:rPr lang="zh-CN" altLang="en-US" dirty="0" smtClean="0"/>
              <a:t>开放算法由训练服务器训练出来模型包，由用户选择对应模型包，通过算法仓配置目标属性以及算法规则生成</a:t>
            </a:r>
            <a:endParaRPr lang="en-US" altLang="zh-CN" dirty="0" smtClean="0"/>
          </a:p>
          <a:p>
            <a:pPr marL="685800" lvl="1" indent="-228600">
              <a:buAutoNum type="arabicPeriod"/>
            </a:pPr>
            <a:r>
              <a:rPr lang="zh-CN" altLang="en-US" dirty="0" smtClean="0"/>
              <a:t>算法仓库支持多功能：人车结构化行为；多硬件平台（</a:t>
            </a:r>
            <a:r>
              <a:rPr lang="en-US" altLang="zh-CN" dirty="0" smtClean="0"/>
              <a:t>T4</a:t>
            </a:r>
            <a:r>
              <a:rPr lang="zh-CN" altLang="en-US" dirty="0" smtClean="0"/>
              <a:t>，</a:t>
            </a:r>
            <a:r>
              <a:rPr lang="en-US" altLang="zh-CN" dirty="0" smtClean="0"/>
              <a:t>atlas</a:t>
            </a:r>
            <a:r>
              <a:rPr lang="zh-CN" altLang="en-US" dirty="0" smtClean="0"/>
              <a:t>），多种版本（</a:t>
            </a:r>
            <a:r>
              <a:rPr lang="en-US" altLang="zh-CN" dirty="0" smtClean="0"/>
              <a:t>V1</a:t>
            </a:r>
            <a:r>
              <a:rPr lang="zh-CN" altLang="en-US" dirty="0" smtClean="0"/>
              <a:t>，</a:t>
            </a:r>
            <a:r>
              <a:rPr lang="en-US" altLang="zh-CN" dirty="0" smtClean="0"/>
              <a:t>V2</a:t>
            </a:r>
            <a:r>
              <a:rPr lang="zh-CN" altLang="en-US" dirty="0" smtClean="0"/>
              <a:t>）</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智能调度根据任务中带有的算法信息以及硬件信息从算法仓库匹配查询算法进行调度</a:t>
            </a:r>
            <a:endParaRPr lang="en-US" altLang="zh-CN" dirty="0" smtClean="0"/>
          </a:p>
          <a:p>
            <a:pPr marL="228600" lvl="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13</a:t>
            </a:fld>
            <a:endParaRPr kumimoji="1" lang="zh-CN" altLang="en-US"/>
          </a:p>
        </p:txBody>
      </p:sp>
    </p:spTree>
    <p:extLst>
      <p:ext uri="{BB962C8B-B14F-4D97-AF65-F5344CB8AC3E}">
        <p14:creationId xmlns:p14="http://schemas.microsoft.com/office/powerpoint/2010/main" val="195904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算力调度主要负责将算子启动在正确的算力节点上</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算力调度分为主节点模块和子节点模块</a:t>
            </a:r>
            <a:endParaRPr lang="en-US" altLang="zh-CN" dirty="0" smtClean="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子节点负责收集硬件资源信息，安装部署拉起算子</a:t>
            </a:r>
            <a:r>
              <a:rPr lang="en-US" altLang="zh-CN" dirty="0" smtClean="0"/>
              <a:t>	</a:t>
            </a:r>
          </a:p>
          <a:p>
            <a:pPr marL="685800" lvl="1" indent="-228600">
              <a:buAutoNum type="arabicPeriod"/>
            </a:pPr>
            <a:r>
              <a:rPr lang="zh-CN" altLang="en-US" dirty="0" smtClean="0"/>
              <a:t>主节点服务主要负责按照用户指定需要启动什么功能的算子，使用何种硬件等信息从算法仓库匹配对应的算子包下发到子节点</a:t>
            </a:r>
            <a:endParaRPr lang="en-US" altLang="zh-CN" dirty="0" smtClean="0"/>
          </a:p>
          <a:p>
            <a:pPr marL="685800" lvl="1" indent="-228600">
              <a:buAutoNum type="arabicPeriod"/>
            </a:pPr>
            <a:r>
              <a:rPr lang="zh-CN" altLang="en-US" dirty="0" smtClean="0"/>
              <a:t>主节点为主备模式，子节点为集群模式，通过注册中心进行服务发现</a:t>
            </a:r>
            <a:endParaRPr lang="en-US" altLang="zh-CN" dirty="0" smtClean="0"/>
          </a:p>
          <a:p>
            <a:pPr marL="228600" lvl="0" indent="-228600">
              <a:buAutoNum type="arabicPeriod"/>
            </a:pPr>
            <a:r>
              <a:rPr lang="zh-CN" altLang="en-US" dirty="0" smtClean="0"/>
              <a:t>算子进程启动后通过注册中心与配置中心进行服务管理，能力集信息汇总到资源管理服务，为后续业务调度提供支持</a:t>
            </a:r>
            <a:endParaRPr lang="en-US" altLang="zh-CN" dirty="0" smtClean="0"/>
          </a:p>
          <a:p>
            <a:pPr marL="228600" lvl="0" indent="-228600">
              <a:buAutoNum type="arabicPeriod"/>
            </a:pPr>
            <a:r>
              <a:rPr lang="zh-CN" altLang="en-US" dirty="0" smtClean="0"/>
              <a:t>算力网络管理：预先将资源进行划分，形成一个虚拟的算力网络，不同网络的算力进行不同的业务</a:t>
            </a:r>
            <a:endParaRPr lang="en-US" altLang="zh-CN" dirty="0" smtClean="0"/>
          </a:p>
          <a:p>
            <a:pPr marL="228600" lvl="0" indent="-228600">
              <a:buAutoNum type="arabicPeriod"/>
            </a:pPr>
            <a:r>
              <a:rPr lang="zh-CN" altLang="en-US" dirty="0" smtClean="0"/>
              <a:t>单卡虚化：一张卡启动多个算子，无物理隔离，只是逻辑隔离</a:t>
            </a:r>
            <a:endParaRPr lang="en-US" altLang="zh-CN" dirty="0" smtClean="0"/>
          </a:p>
          <a:p>
            <a:pPr marL="228600" lvl="0" indent="-228600">
              <a:buAutoNum type="arabicPeriod"/>
            </a:pPr>
            <a:r>
              <a:rPr lang="zh-CN" altLang="en-US" dirty="0" smtClean="0"/>
              <a:t>多硬件混用：一个集群环境可以使用不同的硬件启动算子</a:t>
            </a:r>
            <a:endParaRPr lang="en-US" altLang="zh-CN" dirty="0" smtClean="0"/>
          </a:p>
          <a:p>
            <a:pPr marL="228600" lvl="0" indent="-228600">
              <a:buAutoNum type="arabicPeriod"/>
            </a:pPr>
            <a:r>
              <a:rPr lang="zh-CN" altLang="en-US" dirty="0" smtClean="0"/>
              <a:t>异常恢复：可以在某个节点异常后，将该节点的算子迁移到其他节点启动</a:t>
            </a:r>
            <a:endParaRPr lang="en-US" altLang="zh-CN" dirty="0" smtClean="0"/>
          </a:p>
          <a:p>
            <a:pPr marL="228600" lvl="0" indent="-228600">
              <a:buAutoNum type="arabicPeriod"/>
            </a:pPr>
            <a:r>
              <a:rPr lang="zh-CN" altLang="en-US" dirty="0" smtClean="0"/>
              <a:t>潮汐调度：依赖于算力网络，对不同网络间的算力资源根据实际业务量进行潮汐</a:t>
            </a:r>
            <a:endParaRPr lang="en-US" altLang="zh-CN" dirty="0" smtClean="0"/>
          </a:p>
          <a:p>
            <a:pPr marL="228600" lvl="0" indent="-228600">
              <a:buAutoNum type="arabicPeriod"/>
            </a:pPr>
            <a:r>
              <a:rPr lang="zh-CN" altLang="en-US" dirty="0" smtClean="0"/>
              <a:t>调度策略：负载均衡，即在各节点启动算子数量均衡；最大利用：即优先用完某一节点的算力</a:t>
            </a:r>
            <a:endParaRPr lang="en-US" altLang="zh-CN" dirty="0" smtClean="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14</a:t>
            </a:fld>
            <a:endParaRPr kumimoji="1" lang="zh-CN" altLang="en-US"/>
          </a:p>
        </p:txBody>
      </p:sp>
    </p:spTree>
    <p:extLst>
      <p:ext uri="{BB962C8B-B14F-4D97-AF65-F5344CB8AC3E}">
        <p14:creationId xmlns:p14="http://schemas.microsoft.com/office/powerpoint/2010/main" val="83940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人车结构化行为的视频流分析或图片流分析任务</a:t>
            </a:r>
          </a:p>
          <a:p>
            <a:r>
              <a:rPr lang="zh-CN" altLang="en-US" sz="1200" b="0" i="0" kern="1200" dirty="0" smtClean="0">
                <a:solidFill>
                  <a:schemeClr val="tx1"/>
                </a:solidFill>
                <a:effectLst/>
                <a:latin typeface="+mn-lt"/>
                <a:ea typeface="+mn-ea"/>
                <a:cs typeface="+mn-cs"/>
              </a:rPr>
              <a:t>业务调度依赖其他</a:t>
            </a:r>
            <a:r>
              <a:rPr lang="en-US" altLang="zh-CN" sz="1200" b="0" i="0" kern="1200" dirty="0" err="1" smtClean="0">
                <a:solidFill>
                  <a:schemeClr val="tx1"/>
                </a:solidFill>
                <a:effectLst/>
                <a:latin typeface="+mn-lt"/>
                <a:ea typeface="+mn-ea"/>
                <a:cs typeface="+mn-cs"/>
              </a:rPr>
              <a:t>paas</a:t>
            </a:r>
            <a:r>
              <a:rPr lang="zh-CN" altLang="en-US" sz="1200" b="0" i="0" kern="1200" dirty="0" smtClean="0">
                <a:solidFill>
                  <a:schemeClr val="tx1"/>
                </a:solidFill>
                <a:effectLst/>
                <a:latin typeface="+mn-lt"/>
                <a:ea typeface="+mn-ea"/>
                <a:cs typeface="+mn-cs"/>
              </a:rPr>
              <a:t>服务，例如鉴权等</a:t>
            </a:r>
          </a:p>
          <a:p>
            <a:r>
              <a:rPr lang="zh-CN" altLang="en-US" sz="1200" b="0" i="0" kern="1200" dirty="0" smtClean="0">
                <a:solidFill>
                  <a:schemeClr val="tx1"/>
                </a:solidFill>
                <a:effectLst/>
                <a:latin typeface="+mn-lt"/>
                <a:ea typeface="+mn-ea"/>
                <a:cs typeface="+mn-cs"/>
              </a:rPr>
              <a:t>业务调度流程</a:t>
            </a:r>
          </a:p>
          <a:p>
            <a:pPr lvl="1"/>
            <a:r>
              <a:rPr lang="zh-CN" altLang="en-US" sz="1200" b="0" i="0" kern="1200" dirty="0" smtClean="0">
                <a:solidFill>
                  <a:schemeClr val="tx1"/>
                </a:solidFill>
                <a:effectLst/>
                <a:latin typeface="+mn-lt"/>
                <a:ea typeface="+mn-ea"/>
                <a:cs typeface="+mn-cs"/>
              </a:rPr>
              <a:t>用户将任务信息，包括数据源信息，算法信息等下发给业务调度模块</a:t>
            </a:r>
          </a:p>
          <a:p>
            <a:pPr lvl="1"/>
            <a:r>
              <a:rPr lang="zh-CN" altLang="en-US" sz="1200" b="0" i="0" kern="1200" dirty="0" smtClean="0">
                <a:solidFill>
                  <a:schemeClr val="tx1"/>
                </a:solidFill>
                <a:effectLst/>
                <a:latin typeface="+mn-lt"/>
                <a:ea typeface="+mn-ea"/>
                <a:cs typeface="+mn-cs"/>
              </a:rPr>
              <a:t>业务调度模块根据该任务所做的业务从算力调度模块选择有空闲能力的算子</a:t>
            </a:r>
          </a:p>
          <a:p>
            <a:pPr lvl="1"/>
            <a:r>
              <a:rPr lang="zh-CN" altLang="en-US" sz="1200" b="0" i="0" kern="1200" dirty="0" smtClean="0">
                <a:solidFill>
                  <a:schemeClr val="tx1"/>
                </a:solidFill>
                <a:effectLst/>
                <a:latin typeface="+mn-lt"/>
                <a:ea typeface="+mn-ea"/>
                <a:cs typeface="+mn-cs"/>
              </a:rPr>
              <a:t>业务调度模块根据算法类型，版本信息，以及算子的硬件类型向算法仓库申请算法包，其中硬件类型用户不感知</a:t>
            </a:r>
            <a:endParaRPr lang="en-US" altLang="zh-CN"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算子和算法包选择完成后将任务信息和算法包下发给对应的算子</a:t>
            </a:r>
          </a:p>
          <a:p>
            <a:pPr lvl="1"/>
            <a:r>
              <a:rPr lang="zh-CN" altLang="en-US" sz="1200" b="0" i="0" kern="1200" dirty="0" smtClean="0">
                <a:solidFill>
                  <a:schemeClr val="tx1"/>
                </a:solidFill>
                <a:effectLst/>
                <a:latin typeface="+mn-lt"/>
                <a:ea typeface="+mn-ea"/>
                <a:cs typeface="+mn-cs"/>
              </a:rPr>
              <a:t>分析算子拉取数据源后进行分析，将分析结果抛回给业务调度，</a:t>
            </a:r>
          </a:p>
          <a:p>
            <a:pPr lvl="1"/>
            <a:r>
              <a:rPr lang="zh-CN" altLang="en-US" sz="1200" b="0" i="0" kern="1200" dirty="0" smtClean="0">
                <a:solidFill>
                  <a:schemeClr val="tx1"/>
                </a:solidFill>
                <a:effectLst/>
                <a:latin typeface="+mn-lt"/>
                <a:ea typeface="+mn-ea"/>
                <a:cs typeface="+mn-cs"/>
              </a:rPr>
              <a:t>业务调度的保存分析出来的特征，并通过数据路由将分析结果路由到下个流程</a:t>
            </a:r>
          </a:p>
          <a:p>
            <a:r>
              <a:rPr lang="zh-CN" altLang="en-US" sz="1200" b="0" i="0" kern="1200" dirty="0" smtClean="0">
                <a:solidFill>
                  <a:schemeClr val="tx1"/>
                </a:solidFill>
                <a:effectLst/>
                <a:latin typeface="+mn-lt"/>
                <a:ea typeface="+mn-ea"/>
                <a:cs typeface="+mn-cs"/>
              </a:rPr>
              <a:t>解析任务管理模块：</a:t>
            </a:r>
          </a:p>
          <a:p>
            <a:pPr lvl="1"/>
            <a:r>
              <a:rPr lang="zh-CN" altLang="en-US" sz="1200" b="0" i="0" kern="1200" dirty="0" smtClean="0">
                <a:solidFill>
                  <a:schemeClr val="tx1"/>
                </a:solidFill>
                <a:effectLst/>
                <a:latin typeface="+mn-lt"/>
                <a:ea typeface="+mn-ea"/>
                <a:cs typeface="+mn-cs"/>
              </a:rPr>
              <a:t>主要负责任务的调度，主要策略有负载均衡以及亲和性调度</a:t>
            </a:r>
          </a:p>
          <a:p>
            <a:pPr lvl="1"/>
            <a:r>
              <a:rPr lang="zh-CN" altLang="en-US" sz="1200" b="0" i="0" kern="1200" dirty="0" smtClean="0">
                <a:solidFill>
                  <a:schemeClr val="tx1"/>
                </a:solidFill>
                <a:effectLst/>
                <a:latin typeface="+mn-lt"/>
                <a:ea typeface="+mn-ea"/>
                <a:cs typeface="+mn-cs"/>
              </a:rPr>
              <a:t>负责算子异常后的任务迁移恢复</a:t>
            </a:r>
          </a:p>
          <a:p>
            <a:pPr lvl="1"/>
            <a:r>
              <a:rPr lang="zh-CN" altLang="en-US" sz="1200" b="0" i="0" kern="1200" dirty="0" smtClean="0">
                <a:solidFill>
                  <a:schemeClr val="tx1"/>
                </a:solidFill>
                <a:effectLst/>
                <a:latin typeface="+mn-lt"/>
                <a:ea typeface="+mn-ea"/>
                <a:cs typeface="+mn-cs"/>
              </a:rPr>
              <a:t>支持任务编排，即在什么时候做什么任务</a:t>
            </a:r>
          </a:p>
          <a:p>
            <a:r>
              <a:rPr lang="zh-CN" altLang="en-US" sz="1200" b="0" i="0" kern="1200" dirty="0" smtClean="0">
                <a:solidFill>
                  <a:schemeClr val="tx1"/>
                </a:solidFill>
                <a:effectLst/>
                <a:latin typeface="+mn-lt"/>
                <a:ea typeface="+mn-ea"/>
                <a:cs typeface="+mn-cs"/>
              </a:rPr>
              <a:t>数据路由模块：主要负责数据按照业务规则进行流转：例如按照是否开启分析将数据路由给算子或云库，是否开启报警将数据路由给报警算子等</a:t>
            </a:r>
          </a:p>
          <a:p>
            <a:r>
              <a:rPr lang="zh-CN" altLang="en-US" sz="1200" b="0" i="0" kern="1200" dirty="0" smtClean="0">
                <a:solidFill>
                  <a:schemeClr val="tx1"/>
                </a:solidFill>
                <a:effectLst/>
                <a:latin typeface="+mn-lt"/>
                <a:ea typeface="+mn-ea"/>
                <a:cs typeface="+mn-cs"/>
              </a:rPr>
              <a:t>特征存储模块：主要负责人脸车辆结构化特征的持久化</a:t>
            </a:r>
          </a:p>
          <a:p>
            <a:r>
              <a:rPr lang="zh-CN" altLang="en-US" dirty="0" smtClean="0"/>
              <a:t>库以及库成员管理模块：为人车结构化每个分析任务均需要创建一个抓拍库，维护库与资源的绑定关系</a:t>
            </a:r>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15</a:t>
            </a:fld>
            <a:endParaRPr kumimoji="1" lang="zh-CN" altLang="en-US"/>
          </a:p>
        </p:txBody>
      </p:sp>
    </p:spTree>
    <p:extLst>
      <p:ext uri="{BB962C8B-B14F-4D97-AF65-F5344CB8AC3E}">
        <p14:creationId xmlns:p14="http://schemas.microsoft.com/office/powerpoint/2010/main" val="47619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比对类业务即以图搜图，布控，</a:t>
            </a:r>
            <a:r>
              <a:rPr lang="en-US" altLang="zh-CN" sz="1200" b="0" i="0" kern="1200" dirty="0" err="1" smtClean="0">
                <a:solidFill>
                  <a:schemeClr val="tx1"/>
                </a:solidFill>
                <a:effectLst/>
                <a:latin typeface="+mn-lt"/>
                <a:ea typeface="+mn-ea"/>
                <a:cs typeface="+mn-cs"/>
              </a:rPr>
              <a:t>nvn</a:t>
            </a:r>
            <a:r>
              <a:rPr lang="zh-CN" altLang="en-US" sz="1200" b="0" i="0" kern="1200" dirty="0" smtClean="0">
                <a:solidFill>
                  <a:schemeClr val="tx1"/>
                </a:solidFill>
                <a:effectLst/>
                <a:latin typeface="+mn-lt"/>
                <a:ea typeface="+mn-ea"/>
                <a:cs typeface="+mn-cs"/>
              </a:rPr>
              <a:t>等</a:t>
            </a:r>
          </a:p>
          <a:p>
            <a:r>
              <a:rPr lang="zh-CN" altLang="en-US" sz="1200" b="0" i="0" kern="1200" dirty="0" smtClean="0">
                <a:solidFill>
                  <a:schemeClr val="tx1"/>
                </a:solidFill>
                <a:effectLst/>
                <a:latin typeface="+mn-lt"/>
                <a:ea typeface="+mn-ea"/>
                <a:cs typeface="+mn-cs"/>
              </a:rPr>
              <a:t>比对需要先建立库</a:t>
            </a:r>
          </a:p>
          <a:p>
            <a:pPr lvl="1"/>
            <a:r>
              <a:rPr lang="zh-CN" altLang="en-US" sz="1200" b="0" i="0" kern="1200" dirty="0" smtClean="0">
                <a:solidFill>
                  <a:schemeClr val="tx1"/>
                </a:solidFill>
                <a:effectLst/>
                <a:latin typeface="+mn-lt"/>
                <a:ea typeface="+mn-ea"/>
                <a:cs typeface="+mn-cs"/>
              </a:rPr>
              <a:t>库以及库成员管理模块负责给算子推库，维护库以及算子之间的绑定关系，缩扩容后库的迁移等操作</a:t>
            </a:r>
          </a:p>
          <a:p>
            <a:pPr lvl="1"/>
            <a:r>
              <a:rPr lang="zh-CN" altLang="en-US" sz="1200" b="0" i="0" kern="1200" dirty="0" smtClean="0">
                <a:solidFill>
                  <a:schemeClr val="tx1"/>
                </a:solidFill>
                <a:effectLst/>
                <a:latin typeface="+mn-lt"/>
                <a:ea typeface="+mn-ea"/>
                <a:cs typeface="+mn-cs"/>
              </a:rPr>
              <a:t>人车结构化均会建立抓拍库，人脸还有静态库以及布控库，在创建库时，就会将库与比对类算子进行绑定</a:t>
            </a:r>
          </a:p>
          <a:p>
            <a:pPr lvl="1"/>
            <a:r>
              <a:rPr lang="zh-CN" altLang="en-US" sz="1200" b="0" i="0" kern="1200" dirty="0" smtClean="0">
                <a:solidFill>
                  <a:schemeClr val="tx1"/>
                </a:solidFill>
                <a:effectLst/>
                <a:latin typeface="+mn-lt"/>
                <a:ea typeface="+mn-ea"/>
                <a:cs typeface="+mn-cs"/>
              </a:rPr>
              <a:t>添加库成员需要输入图片信息，库信息；业务调度按照按权重随机选择分析算子提取特征属性；分析算子返回分析结果后，业务调度会将结果中的特征持久化到特征存储，并将特征给到绑定了该库的比对算子或布控算子；用于后续的比对布控业务</a:t>
            </a:r>
          </a:p>
          <a:p>
            <a:r>
              <a:rPr lang="zh-CN" altLang="en-US" sz="1200" b="0" i="0" kern="1200" dirty="0" smtClean="0">
                <a:solidFill>
                  <a:schemeClr val="tx1"/>
                </a:solidFill>
                <a:effectLst/>
                <a:latin typeface="+mn-lt"/>
                <a:ea typeface="+mn-ea"/>
                <a:cs typeface="+mn-cs"/>
              </a:rPr>
              <a:t>比对流程</a:t>
            </a:r>
          </a:p>
          <a:p>
            <a:pPr lvl="1"/>
            <a:r>
              <a:rPr lang="zh-CN" altLang="en-US" sz="1200" b="0" i="0" kern="1200" dirty="0" smtClean="0">
                <a:solidFill>
                  <a:schemeClr val="tx1"/>
                </a:solidFill>
                <a:effectLst/>
                <a:latin typeface="+mn-lt"/>
                <a:ea typeface="+mn-ea"/>
                <a:cs typeface="+mn-cs"/>
              </a:rPr>
              <a:t>用户下发比对的图片与被比对的库信息</a:t>
            </a:r>
          </a:p>
          <a:p>
            <a:pPr lvl="1"/>
            <a:r>
              <a:rPr lang="zh-CN" altLang="en-US" sz="1200" b="0" i="0" kern="1200" dirty="0" smtClean="0">
                <a:solidFill>
                  <a:schemeClr val="tx1"/>
                </a:solidFill>
                <a:effectLst/>
                <a:latin typeface="+mn-lt"/>
                <a:ea typeface="+mn-ea"/>
                <a:cs typeface="+mn-cs"/>
              </a:rPr>
              <a:t>业务调度中比对检索模块同样选择分析算子对图片进行提取特征属性，从库以及库成员管理模块找到该库绑定的检索算子，将库信息与特征属性下发给比对算子进行比对，比对结果返回给业务调度模块汇总并返回给上层</a:t>
            </a:r>
            <a:endParaRPr lang="en-US" altLang="zh-CN" sz="1200" b="0" i="0" kern="1200" dirty="0" smtClean="0">
              <a:solidFill>
                <a:schemeClr val="tx1"/>
              </a:solidFill>
              <a:effectLst/>
              <a:latin typeface="+mn-lt"/>
              <a:ea typeface="+mn-ea"/>
              <a:cs typeface="+mn-cs"/>
            </a:endParaRPr>
          </a:p>
          <a:p>
            <a:pPr lvl="1"/>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16</a:t>
            </a:fld>
            <a:endParaRPr kumimoji="1" lang="zh-CN" altLang="en-US"/>
          </a:p>
        </p:txBody>
      </p:sp>
    </p:spTree>
    <p:extLst>
      <p:ext uri="{BB962C8B-B14F-4D97-AF65-F5344CB8AC3E}">
        <p14:creationId xmlns:p14="http://schemas.microsoft.com/office/powerpoint/2010/main" val="2034882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1D581A7C-7D2A-E841-A993-9C339786978A}"/>
              </a:ext>
            </a:extLst>
          </p:cNvPr>
          <p:cNvGrpSpPr/>
          <p:nvPr userDrawn="1"/>
        </p:nvGrpSpPr>
        <p:grpSpPr>
          <a:xfrm>
            <a:off x="717737" y="531982"/>
            <a:ext cx="931458" cy="659088"/>
            <a:chOff x="719804" y="531982"/>
            <a:chExt cx="931458" cy="659088"/>
          </a:xfrm>
        </p:grpSpPr>
        <p:sp>
          <p:nvSpPr>
            <p:cNvPr id="31" name="文本框 30">
              <a:extLst>
                <a:ext uri="{FF2B5EF4-FFF2-40B4-BE49-F238E27FC236}">
                  <a16:creationId xmlns:a16="http://schemas.microsoft.com/office/drawing/2014/main" id="{DFFBD7CB-EC3A-CF47-83C0-995E27670ADB}"/>
                </a:ext>
              </a:extLst>
            </p:cNvPr>
            <p:cNvSpPr txBox="1"/>
            <p:nvPr/>
          </p:nvSpPr>
          <p:spPr>
            <a:xfrm>
              <a:off x="719804" y="531982"/>
              <a:ext cx="931458" cy="430887"/>
            </a:xfrm>
            <a:prstGeom prst="rect">
              <a:avLst/>
            </a:prstGeom>
            <a:noFill/>
          </p:spPr>
          <p:txBody>
            <a:bodyPr wrap="square" lIns="0" tIns="0" rIns="0" bIns="0" rtlCol="0">
              <a:spAutoFit/>
            </a:bodyPr>
            <a:lstStyle/>
            <a:p>
              <a:pPr algn="ctr"/>
              <a:r>
                <a:rPr kumimoji="1" lang="zh-CN" altLang="en-US" sz="2800" b="1" spc="1200" dirty="0">
                  <a:solidFill>
                    <a:schemeClr val="bg1"/>
                  </a:solidFill>
                  <a:latin typeface="Microsoft YaHei" panose="020B0503020204020204" pitchFamily="34" charset="-122"/>
                  <a:ea typeface="Microsoft YaHei" panose="020B0503020204020204" pitchFamily="34" charset="-122"/>
                </a:rPr>
                <a:t>目</a:t>
              </a:r>
              <a:r>
                <a:rPr kumimoji="1" lang="zh-CN" altLang="en-US" sz="2800" b="1" dirty="0">
                  <a:solidFill>
                    <a:schemeClr val="bg1"/>
                  </a:solidFill>
                  <a:latin typeface="Microsoft YaHei" panose="020B0503020204020204" pitchFamily="34" charset="-122"/>
                  <a:ea typeface="Microsoft YaHei" panose="020B0503020204020204" pitchFamily="34" charset="-122"/>
                </a:rPr>
                <a:t>录</a:t>
              </a:r>
            </a:p>
          </p:txBody>
        </p:sp>
        <p:sp>
          <p:nvSpPr>
            <p:cNvPr id="32" name="文本框 31">
              <a:extLst>
                <a:ext uri="{FF2B5EF4-FFF2-40B4-BE49-F238E27FC236}">
                  <a16:creationId xmlns:a16="http://schemas.microsoft.com/office/drawing/2014/main" id="{791A14A6-EF22-F943-9388-F5148896282C}"/>
                </a:ext>
              </a:extLst>
            </p:cNvPr>
            <p:cNvSpPr txBox="1"/>
            <p:nvPr/>
          </p:nvSpPr>
          <p:spPr>
            <a:xfrm>
              <a:off x="769458" y="1007889"/>
              <a:ext cx="855902" cy="183181"/>
            </a:xfrm>
            <a:prstGeom prst="rect">
              <a:avLst/>
            </a:prstGeom>
            <a:noFill/>
          </p:spPr>
          <p:txBody>
            <a:bodyPr wrap="square" lIns="0" tIns="0" rIns="0" bIns="0" rtlCol="0">
              <a:spAutoFit/>
            </a:bodyPr>
            <a:lstStyle/>
            <a:p>
              <a:pPr algn="dist"/>
              <a:r>
                <a:rPr kumimoji="1" lang="en-US" altLang="zh-CN" sz="1200" dirty="0">
                  <a:solidFill>
                    <a:schemeClr val="bg1"/>
                  </a:solidFill>
                  <a:latin typeface="Microsoft YaHei" panose="020B0503020204020204" pitchFamily="34" charset="-122"/>
                  <a:ea typeface="Microsoft YaHei" panose="020B0503020204020204" pitchFamily="34" charset="-122"/>
                </a:rPr>
                <a:t>CONTENTS</a:t>
              </a:r>
              <a:endParaRPr kumimoji="1" lang="zh-CN" altLang="en-US" sz="1200" dirty="0">
                <a:solidFill>
                  <a:schemeClr val="bg1"/>
                </a:solidFill>
                <a:latin typeface="Microsoft YaHei" panose="020B0503020204020204" pitchFamily="34" charset="-122"/>
                <a:ea typeface="Microsoft YaHei" panose="020B0503020204020204" pitchFamily="34" charset="-122"/>
              </a:endParaRPr>
            </a:p>
          </p:txBody>
        </p:sp>
      </p:grpSp>
      <p:pic>
        <p:nvPicPr>
          <p:cNvPr id="37" name="图片 36">
            <a:extLst>
              <a:ext uri="{FF2B5EF4-FFF2-40B4-BE49-F238E27FC236}">
                <a16:creationId xmlns:a16="http://schemas.microsoft.com/office/drawing/2014/main" id="{78292B1F-CEDC-7E4B-95E1-7B502010618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0775" y="324000"/>
            <a:ext cx="1080000" cy="329824"/>
          </a:xfrm>
          <a:prstGeom prst="rect">
            <a:avLst/>
          </a:prstGeom>
        </p:spPr>
      </p:pic>
      <p:pic>
        <p:nvPicPr>
          <p:cNvPr id="39" name="图片 38">
            <a:extLst>
              <a:ext uri="{FF2B5EF4-FFF2-40B4-BE49-F238E27FC236}">
                <a16:creationId xmlns:a16="http://schemas.microsoft.com/office/drawing/2014/main" id="{9E23BC4F-1527-E34B-B024-237F52364888}"/>
              </a:ext>
            </a:extLst>
          </p:cNvPr>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a:xfrm>
            <a:off x="1828801" y="1062294"/>
            <a:ext cx="7315199" cy="72000"/>
          </a:xfrm>
          <a:prstGeom prst="rect">
            <a:avLst/>
          </a:prstGeom>
        </p:spPr>
      </p:pic>
      <p:pic>
        <p:nvPicPr>
          <p:cNvPr id="41" name="图片 40">
            <a:extLst>
              <a:ext uri="{FF2B5EF4-FFF2-40B4-BE49-F238E27FC236}">
                <a16:creationId xmlns:a16="http://schemas.microsoft.com/office/drawing/2014/main" id="{3B67F489-C6A4-AE45-89E3-7FB0A34103FF}"/>
              </a:ext>
            </a:extLst>
          </p:cNvPr>
          <p:cNvPicPr>
            <a:picLocks/>
          </p:cNvPicPr>
          <p:nvPr userDrawn="1"/>
        </p:nvPicPr>
        <p:blipFill rotWithShape="1">
          <a:blip r:embed="rId4" cstate="email">
            <a:extLst>
              <a:ext uri="{28A0092B-C50C-407E-A947-70E740481C1C}">
                <a14:useLocalDpi xmlns:a14="http://schemas.microsoft.com/office/drawing/2010/main"/>
              </a:ext>
            </a:extLst>
          </a:blip>
          <a:srcRect/>
          <a:stretch/>
        </p:blipFill>
        <p:spPr>
          <a:xfrm>
            <a:off x="0" y="1062294"/>
            <a:ext cx="538131" cy="72000"/>
          </a:xfrm>
          <a:prstGeom prst="rect">
            <a:avLst/>
          </a:prstGeom>
        </p:spPr>
      </p:pic>
      <p:sp>
        <p:nvSpPr>
          <p:cNvPr id="26" name="文本占位符 3">
            <a:extLst>
              <a:ext uri="{FF2B5EF4-FFF2-40B4-BE49-F238E27FC236}">
                <a16:creationId xmlns:a16="http://schemas.microsoft.com/office/drawing/2014/main" id="{138F0D38-A2F8-674C-9315-E8297F185236}"/>
              </a:ext>
            </a:extLst>
          </p:cNvPr>
          <p:cNvSpPr>
            <a:spLocks noGrp="1"/>
          </p:cNvSpPr>
          <p:nvPr>
            <p:ph type="body" sz="quarter" idx="10" hasCustomPrompt="1"/>
          </p:nvPr>
        </p:nvSpPr>
        <p:spPr>
          <a:xfrm>
            <a:off x="965734" y="1962010"/>
            <a:ext cx="576000" cy="684000"/>
          </a:xfrm>
          <a:prstGeom prst="rect">
            <a:avLst/>
          </a:prstGeom>
        </p:spPr>
        <p:txBody>
          <a:bodyPr lIns="0" tIns="0" rIns="0" bIns="0"/>
          <a:lstStyle>
            <a:lvl1pPr marL="0" indent="0" algn="l" defTabSz="685800" rtl="0" eaLnBrk="1" latinLnBrk="0" hangingPunct="1">
              <a:lnSpc>
                <a:spcPts val="5999"/>
              </a:lnSpc>
              <a:spcBef>
                <a:spcPts val="750"/>
              </a:spcBef>
              <a:buFont typeface="Arial" panose="020B0604020202020204" pitchFamily="34" charset="0"/>
              <a:buNone/>
              <a:defRPr kumimoji="1" lang="zh-CN" altLang="en-US" sz="3998" kern="1200" dirty="0">
                <a:solidFill>
                  <a:schemeClr val="accent1">
                    <a:lumMod val="20000"/>
                    <a:lumOff val="80000"/>
                  </a:schemeClr>
                </a:solidFill>
                <a:latin typeface="Impact" charset="0"/>
                <a:ea typeface="Impact" charset="0"/>
                <a:cs typeface="Impact"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en-US" altLang="zh-CN" dirty="0"/>
              <a:t>01</a:t>
            </a:r>
            <a:endParaRPr kumimoji="1" lang="zh-CN" altLang="en-US" dirty="0"/>
          </a:p>
        </p:txBody>
      </p:sp>
      <p:sp>
        <p:nvSpPr>
          <p:cNvPr id="27" name="文本占位符 5">
            <a:extLst>
              <a:ext uri="{FF2B5EF4-FFF2-40B4-BE49-F238E27FC236}">
                <a16:creationId xmlns:a16="http://schemas.microsoft.com/office/drawing/2014/main" id="{26187857-4D16-B048-8D9B-6423B6A37833}"/>
              </a:ext>
            </a:extLst>
          </p:cNvPr>
          <p:cNvSpPr>
            <a:spLocks noGrp="1"/>
          </p:cNvSpPr>
          <p:nvPr>
            <p:ph type="body" sz="quarter" idx="11" hasCustomPrompt="1"/>
          </p:nvPr>
        </p:nvSpPr>
        <p:spPr>
          <a:xfrm>
            <a:off x="1649195" y="2109871"/>
            <a:ext cx="2520000" cy="193899"/>
          </a:xfrm>
          <a:prstGeom prst="rect">
            <a:avLst/>
          </a:prstGeom>
        </p:spPr>
        <p:txBody>
          <a:bodyPr wrap="square" lIns="0" tIns="0" rIns="0" bIns="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400" b="1"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a:t>
            </a:r>
          </a:p>
        </p:txBody>
      </p:sp>
      <p:sp>
        <p:nvSpPr>
          <p:cNvPr id="28" name="文本占位符 5">
            <a:extLst>
              <a:ext uri="{FF2B5EF4-FFF2-40B4-BE49-F238E27FC236}">
                <a16:creationId xmlns:a16="http://schemas.microsoft.com/office/drawing/2014/main" id="{72335DE5-5088-7341-B0EF-44548B1D6B16}"/>
              </a:ext>
            </a:extLst>
          </p:cNvPr>
          <p:cNvSpPr>
            <a:spLocks noGrp="1"/>
          </p:cNvSpPr>
          <p:nvPr>
            <p:ph type="body" sz="quarter" idx="12" hasCustomPrompt="1"/>
          </p:nvPr>
        </p:nvSpPr>
        <p:spPr>
          <a:xfrm>
            <a:off x="1649195" y="2377159"/>
            <a:ext cx="2520000" cy="540000"/>
          </a:xfrm>
          <a:prstGeom prst="rect">
            <a:avLst/>
          </a:prstGeom>
        </p:spPr>
        <p:txBody>
          <a:bodyPr wrap="square" lIns="0" tIns="0" rIns="0" bIns="0">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000"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单击此处添加目录标题描述</a:t>
            </a:r>
          </a:p>
        </p:txBody>
      </p:sp>
      <p:sp>
        <p:nvSpPr>
          <p:cNvPr id="44" name="文本占位符 3">
            <a:extLst>
              <a:ext uri="{FF2B5EF4-FFF2-40B4-BE49-F238E27FC236}">
                <a16:creationId xmlns:a16="http://schemas.microsoft.com/office/drawing/2014/main" id="{1295B3BA-4D0D-9F41-A3BB-37C77EE6D0E7}"/>
              </a:ext>
            </a:extLst>
          </p:cNvPr>
          <p:cNvSpPr>
            <a:spLocks noGrp="1"/>
          </p:cNvSpPr>
          <p:nvPr>
            <p:ph type="body" sz="quarter" idx="13" hasCustomPrompt="1"/>
          </p:nvPr>
        </p:nvSpPr>
        <p:spPr>
          <a:xfrm>
            <a:off x="965732" y="3282273"/>
            <a:ext cx="576000" cy="684000"/>
          </a:xfrm>
          <a:prstGeom prst="rect">
            <a:avLst/>
          </a:prstGeom>
        </p:spPr>
        <p:txBody>
          <a:bodyPr lIns="0" tIns="0" rIns="0" bIns="0"/>
          <a:lstStyle>
            <a:lvl1pPr marL="0" indent="0" algn="l" defTabSz="685800" rtl="0" eaLnBrk="1" latinLnBrk="0" hangingPunct="1">
              <a:lnSpc>
                <a:spcPts val="5999"/>
              </a:lnSpc>
              <a:spcBef>
                <a:spcPts val="750"/>
              </a:spcBef>
              <a:buFont typeface="Arial" panose="020B0604020202020204" pitchFamily="34" charset="0"/>
              <a:buNone/>
              <a:defRPr kumimoji="1" lang="zh-CN" altLang="en-US" sz="3998" kern="1200" dirty="0">
                <a:solidFill>
                  <a:schemeClr val="accent1">
                    <a:lumMod val="20000"/>
                    <a:lumOff val="80000"/>
                  </a:schemeClr>
                </a:solidFill>
                <a:latin typeface="Impact" charset="0"/>
                <a:ea typeface="Impact" charset="0"/>
                <a:cs typeface="Impact"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en-US" altLang="zh-CN" dirty="0"/>
              <a:t>02</a:t>
            </a:r>
            <a:endParaRPr kumimoji="1" lang="zh-CN" altLang="en-US" dirty="0"/>
          </a:p>
        </p:txBody>
      </p:sp>
      <p:sp>
        <p:nvSpPr>
          <p:cNvPr id="45" name="文本占位符 5">
            <a:extLst>
              <a:ext uri="{FF2B5EF4-FFF2-40B4-BE49-F238E27FC236}">
                <a16:creationId xmlns:a16="http://schemas.microsoft.com/office/drawing/2014/main" id="{5ED93115-C56F-BE45-A99E-16BFCE0969F8}"/>
              </a:ext>
            </a:extLst>
          </p:cNvPr>
          <p:cNvSpPr>
            <a:spLocks noGrp="1"/>
          </p:cNvSpPr>
          <p:nvPr>
            <p:ph type="body" sz="quarter" idx="14" hasCustomPrompt="1"/>
          </p:nvPr>
        </p:nvSpPr>
        <p:spPr>
          <a:xfrm>
            <a:off x="1649195" y="3444927"/>
            <a:ext cx="2520000" cy="193899"/>
          </a:xfrm>
          <a:prstGeom prst="rect">
            <a:avLst/>
          </a:prstGeom>
        </p:spPr>
        <p:txBody>
          <a:bodyPr wrap="square" lIns="0" tIns="0" rIns="0" bIns="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400" b="1"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a:t>
            </a:r>
          </a:p>
        </p:txBody>
      </p:sp>
      <p:sp>
        <p:nvSpPr>
          <p:cNvPr id="46" name="文本占位符 5">
            <a:extLst>
              <a:ext uri="{FF2B5EF4-FFF2-40B4-BE49-F238E27FC236}">
                <a16:creationId xmlns:a16="http://schemas.microsoft.com/office/drawing/2014/main" id="{13AFE2A4-20F9-2A4B-BA89-F5E42F4F125B}"/>
              </a:ext>
            </a:extLst>
          </p:cNvPr>
          <p:cNvSpPr>
            <a:spLocks noGrp="1"/>
          </p:cNvSpPr>
          <p:nvPr>
            <p:ph type="body" sz="quarter" idx="15" hasCustomPrompt="1"/>
          </p:nvPr>
        </p:nvSpPr>
        <p:spPr>
          <a:xfrm>
            <a:off x="1649195" y="3707846"/>
            <a:ext cx="2520000" cy="540000"/>
          </a:xfrm>
          <a:prstGeom prst="rect">
            <a:avLst/>
          </a:prstGeom>
        </p:spPr>
        <p:txBody>
          <a:bodyPr wrap="square" lIns="0" tIns="0" rIns="0" bIns="0">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000"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单击此处添加目录标题描述</a:t>
            </a:r>
          </a:p>
        </p:txBody>
      </p:sp>
      <p:sp>
        <p:nvSpPr>
          <p:cNvPr id="47" name="文本占位符 3">
            <a:extLst>
              <a:ext uri="{FF2B5EF4-FFF2-40B4-BE49-F238E27FC236}">
                <a16:creationId xmlns:a16="http://schemas.microsoft.com/office/drawing/2014/main" id="{7BA70531-A9BC-2C4E-8608-D3D64D7E33A0}"/>
              </a:ext>
            </a:extLst>
          </p:cNvPr>
          <p:cNvSpPr>
            <a:spLocks noGrp="1"/>
          </p:cNvSpPr>
          <p:nvPr>
            <p:ph type="body" sz="quarter" idx="16" hasCustomPrompt="1"/>
          </p:nvPr>
        </p:nvSpPr>
        <p:spPr>
          <a:xfrm>
            <a:off x="4974807" y="1962010"/>
            <a:ext cx="576000" cy="684000"/>
          </a:xfrm>
          <a:prstGeom prst="rect">
            <a:avLst/>
          </a:prstGeom>
        </p:spPr>
        <p:txBody>
          <a:bodyPr lIns="0" tIns="0" rIns="0" bIns="0"/>
          <a:lstStyle>
            <a:lvl1pPr marL="0" indent="0" algn="l" defTabSz="685800" rtl="0" eaLnBrk="1" latinLnBrk="0" hangingPunct="1">
              <a:lnSpc>
                <a:spcPts val="5999"/>
              </a:lnSpc>
              <a:spcBef>
                <a:spcPts val="750"/>
              </a:spcBef>
              <a:buFont typeface="Arial" panose="020B0604020202020204" pitchFamily="34" charset="0"/>
              <a:buNone/>
              <a:defRPr kumimoji="1" lang="zh-CN" altLang="en-US" sz="3998" kern="1200" dirty="0">
                <a:solidFill>
                  <a:schemeClr val="accent1">
                    <a:lumMod val="20000"/>
                    <a:lumOff val="80000"/>
                  </a:schemeClr>
                </a:solidFill>
                <a:latin typeface="Impact" charset="0"/>
                <a:ea typeface="Impact" charset="0"/>
                <a:cs typeface="Impact"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en-US" altLang="zh-CN" dirty="0"/>
              <a:t>03</a:t>
            </a:r>
            <a:endParaRPr kumimoji="1" lang="zh-CN" altLang="en-US" dirty="0"/>
          </a:p>
        </p:txBody>
      </p:sp>
      <p:sp>
        <p:nvSpPr>
          <p:cNvPr id="48" name="文本占位符 5">
            <a:extLst>
              <a:ext uri="{FF2B5EF4-FFF2-40B4-BE49-F238E27FC236}">
                <a16:creationId xmlns:a16="http://schemas.microsoft.com/office/drawing/2014/main" id="{55C836FF-215F-2943-9FED-60411781BC6A}"/>
              </a:ext>
            </a:extLst>
          </p:cNvPr>
          <p:cNvSpPr>
            <a:spLocks noGrp="1"/>
          </p:cNvSpPr>
          <p:nvPr>
            <p:ph type="body" sz="quarter" idx="17" hasCustomPrompt="1"/>
          </p:nvPr>
        </p:nvSpPr>
        <p:spPr>
          <a:xfrm>
            <a:off x="5668658" y="2109871"/>
            <a:ext cx="2520000" cy="193899"/>
          </a:xfrm>
          <a:prstGeom prst="rect">
            <a:avLst/>
          </a:prstGeom>
        </p:spPr>
        <p:txBody>
          <a:bodyPr wrap="square" lIns="0" tIns="0" rIns="0" bIns="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400" b="1"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a:t>
            </a:r>
          </a:p>
        </p:txBody>
      </p:sp>
      <p:sp>
        <p:nvSpPr>
          <p:cNvPr id="49" name="文本占位符 5">
            <a:extLst>
              <a:ext uri="{FF2B5EF4-FFF2-40B4-BE49-F238E27FC236}">
                <a16:creationId xmlns:a16="http://schemas.microsoft.com/office/drawing/2014/main" id="{7D2D8A7E-850B-7345-BE12-AE898CD5E225}"/>
              </a:ext>
            </a:extLst>
          </p:cNvPr>
          <p:cNvSpPr>
            <a:spLocks noGrp="1"/>
          </p:cNvSpPr>
          <p:nvPr>
            <p:ph type="body" sz="quarter" idx="18" hasCustomPrompt="1"/>
          </p:nvPr>
        </p:nvSpPr>
        <p:spPr>
          <a:xfrm>
            <a:off x="5668658" y="2377160"/>
            <a:ext cx="2520000" cy="540000"/>
          </a:xfrm>
          <a:prstGeom prst="rect">
            <a:avLst/>
          </a:prstGeom>
        </p:spPr>
        <p:txBody>
          <a:bodyPr wrap="square" lIns="0" tIns="0" rIns="0" bIns="0">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000"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单击此处添加目录标题描述</a:t>
            </a:r>
          </a:p>
        </p:txBody>
      </p:sp>
      <p:sp>
        <p:nvSpPr>
          <p:cNvPr id="50" name="文本占位符 3">
            <a:extLst>
              <a:ext uri="{FF2B5EF4-FFF2-40B4-BE49-F238E27FC236}">
                <a16:creationId xmlns:a16="http://schemas.microsoft.com/office/drawing/2014/main" id="{B095529C-DBB2-474F-A945-48B87F4B44FD}"/>
              </a:ext>
            </a:extLst>
          </p:cNvPr>
          <p:cNvSpPr>
            <a:spLocks noGrp="1"/>
          </p:cNvSpPr>
          <p:nvPr>
            <p:ph type="body" sz="quarter" idx="19" hasCustomPrompt="1"/>
          </p:nvPr>
        </p:nvSpPr>
        <p:spPr>
          <a:xfrm>
            <a:off x="4974807" y="3282273"/>
            <a:ext cx="576000" cy="684000"/>
          </a:xfrm>
          <a:prstGeom prst="rect">
            <a:avLst/>
          </a:prstGeom>
        </p:spPr>
        <p:txBody>
          <a:bodyPr lIns="0" tIns="0" rIns="0" bIns="0"/>
          <a:lstStyle>
            <a:lvl1pPr marL="0" indent="0" algn="l" defTabSz="685800" rtl="0" eaLnBrk="1" latinLnBrk="0" hangingPunct="1">
              <a:lnSpc>
                <a:spcPts val="5999"/>
              </a:lnSpc>
              <a:spcBef>
                <a:spcPts val="750"/>
              </a:spcBef>
              <a:buFont typeface="Arial" panose="020B0604020202020204" pitchFamily="34" charset="0"/>
              <a:buNone/>
              <a:defRPr kumimoji="1" lang="zh-CN" altLang="en-US" sz="3998" kern="1200" dirty="0">
                <a:solidFill>
                  <a:schemeClr val="accent1">
                    <a:lumMod val="20000"/>
                    <a:lumOff val="80000"/>
                  </a:schemeClr>
                </a:solidFill>
                <a:latin typeface="Impact" charset="0"/>
                <a:ea typeface="Impact" charset="0"/>
                <a:cs typeface="Impact"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en-US" altLang="zh-CN" dirty="0"/>
              <a:t>04</a:t>
            </a:r>
            <a:endParaRPr kumimoji="1" lang="zh-CN" altLang="en-US" dirty="0"/>
          </a:p>
        </p:txBody>
      </p:sp>
      <p:sp>
        <p:nvSpPr>
          <p:cNvPr id="51" name="文本占位符 5">
            <a:extLst>
              <a:ext uri="{FF2B5EF4-FFF2-40B4-BE49-F238E27FC236}">
                <a16:creationId xmlns:a16="http://schemas.microsoft.com/office/drawing/2014/main" id="{967FA6E8-B273-DC49-8E8A-52636E824BA3}"/>
              </a:ext>
            </a:extLst>
          </p:cNvPr>
          <p:cNvSpPr>
            <a:spLocks noGrp="1"/>
          </p:cNvSpPr>
          <p:nvPr>
            <p:ph type="body" sz="quarter" idx="20" hasCustomPrompt="1"/>
          </p:nvPr>
        </p:nvSpPr>
        <p:spPr>
          <a:xfrm>
            <a:off x="5668658" y="3444927"/>
            <a:ext cx="2520000" cy="193899"/>
          </a:xfrm>
          <a:prstGeom prst="rect">
            <a:avLst/>
          </a:prstGeom>
        </p:spPr>
        <p:txBody>
          <a:bodyPr wrap="square" lIns="0" tIns="0" rIns="0" bIns="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400" b="1"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a:t>
            </a:r>
          </a:p>
        </p:txBody>
      </p:sp>
      <p:sp>
        <p:nvSpPr>
          <p:cNvPr id="52" name="文本占位符 5">
            <a:extLst>
              <a:ext uri="{FF2B5EF4-FFF2-40B4-BE49-F238E27FC236}">
                <a16:creationId xmlns:a16="http://schemas.microsoft.com/office/drawing/2014/main" id="{6D83249C-A405-2E4C-97F2-F6E6706B8239}"/>
              </a:ext>
            </a:extLst>
          </p:cNvPr>
          <p:cNvSpPr>
            <a:spLocks noGrp="1"/>
          </p:cNvSpPr>
          <p:nvPr>
            <p:ph type="body" sz="quarter" idx="21" hasCustomPrompt="1"/>
          </p:nvPr>
        </p:nvSpPr>
        <p:spPr>
          <a:xfrm>
            <a:off x="5668658" y="3707847"/>
            <a:ext cx="2520000" cy="540000"/>
          </a:xfrm>
          <a:prstGeom prst="rect">
            <a:avLst/>
          </a:prstGeom>
        </p:spPr>
        <p:txBody>
          <a:bodyPr wrap="square" lIns="0" tIns="0" rIns="0" bIns="0">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000"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单击此处添加目录标题描述</a:t>
            </a:r>
          </a:p>
        </p:txBody>
      </p:sp>
    </p:spTree>
    <p:extLst>
      <p:ext uri="{BB962C8B-B14F-4D97-AF65-F5344CB8AC3E}">
        <p14:creationId xmlns:p14="http://schemas.microsoft.com/office/powerpoint/2010/main" val="2105380404"/>
      </p:ext>
    </p:extLst>
  </p:cSld>
  <p:clrMapOvr>
    <a:masterClrMapping/>
  </p:clrMapOvr>
  <p:extLst>
    <p:ext uri="{DCECCB84-F9BA-43D5-87BE-67443E8EF086}">
      <p15:sldGuideLst xmlns:p15="http://schemas.microsoft.com/office/powerpoint/2012/main">
        <p15:guide id="1" pos="272" userDrawn="1">
          <p15:clr>
            <a:srgbClr val="A4A3A4"/>
          </p15:clr>
        </p15:guide>
        <p15:guide id="2" pos="5488" userDrawn="1">
          <p15:clr>
            <a:srgbClr val="A4A3A4"/>
          </p15:clr>
        </p15:guide>
        <p15:guide id="4" orient="horz" pos="3026" userDrawn="1">
          <p15:clr>
            <a:srgbClr val="A4A3A4"/>
          </p15:clr>
        </p15:guide>
        <p15:guide id="5" orient="horz" pos="214"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单语言）">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63D9960B-E892-4244-9C93-798E4CE9FE86}"/>
              </a:ext>
            </a:extLst>
          </p:cNvPr>
          <p:cNvSpPr>
            <a:spLocks noGrp="1"/>
          </p:cNvSpPr>
          <p:nvPr>
            <p:ph type="body" sz="quarter" idx="10" hasCustomPrompt="1"/>
          </p:nvPr>
        </p:nvSpPr>
        <p:spPr>
          <a:xfrm>
            <a:off x="431800" y="1153594"/>
            <a:ext cx="8280400" cy="3636000"/>
          </a:xfrm>
          <a:prstGeom prst="rect">
            <a:avLst/>
          </a:prstGeom>
        </p:spPr>
        <p:txBody>
          <a:bodyPr lIns="0" tIns="0" rIns="0" bIns="0"/>
          <a:lstStyle>
            <a:lvl1pPr marL="0" indent="0">
              <a:lnSpc>
                <a:spcPct val="100000"/>
              </a:lnSpc>
              <a:spcBef>
                <a:spcPts val="0"/>
              </a:spcBef>
              <a:buFontTx/>
              <a:buNone/>
              <a:defRPr sz="1400">
                <a:solidFill>
                  <a:schemeClr val="bg1"/>
                </a:solidFill>
                <a:latin typeface="Microsoft YaHei" panose="020B0503020204020204" pitchFamily="34" charset="-122"/>
                <a:ea typeface="Microsoft YaHei" panose="020B0503020204020204" pitchFamily="34" charset="-122"/>
              </a:defRPr>
            </a:lvl1pPr>
            <a:lvl2pPr marL="342900" indent="0">
              <a:buFontTx/>
              <a:buNone/>
              <a:defRPr sz="1600">
                <a:solidFill>
                  <a:schemeClr val="tx1">
                    <a:lumMod val="75000"/>
                    <a:lumOff val="25000"/>
                  </a:schemeClr>
                </a:solidFill>
                <a:latin typeface="Microsoft YaHei" panose="020B0503020204020204" pitchFamily="34" charset="-122"/>
                <a:ea typeface="Microsoft YaHei" panose="020B0503020204020204" pitchFamily="34" charset="-122"/>
              </a:defRPr>
            </a:lvl2pPr>
            <a:lvl3pPr marL="685800" indent="0">
              <a:buFontTx/>
              <a:buNone/>
              <a:defRPr sz="1400">
                <a:solidFill>
                  <a:schemeClr val="tx1">
                    <a:lumMod val="75000"/>
                    <a:lumOff val="25000"/>
                  </a:schemeClr>
                </a:solidFill>
                <a:latin typeface="Microsoft YaHei" panose="020B0503020204020204" pitchFamily="34" charset="-122"/>
                <a:ea typeface="Microsoft YaHei" panose="020B0503020204020204" pitchFamily="34" charset="-122"/>
              </a:defRPr>
            </a:lvl3pPr>
            <a:lvl4pPr marL="1028700" indent="0">
              <a:buFontTx/>
              <a:buNone/>
              <a:defRPr sz="1200">
                <a:solidFill>
                  <a:schemeClr val="tx1">
                    <a:lumMod val="75000"/>
                    <a:lumOff val="25000"/>
                  </a:schemeClr>
                </a:solidFill>
                <a:latin typeface="Microsoft YaHei" panose="020B0503020204020204" pitchFamily="34" charset="-122"/>
                <a:ea typeface="Microsoft YaHei" panose="020B0503020204020204" pitchFamily="34" charset="-122"/>
              </a:defRPr>
            </a:lvl4pPr>
            <a:lvl5pPr marL="1371600" indent="0">
              <a:buFontTx/>
              <a:buNone/>
              <a:defRPr sz="105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单击此处添加正文内容</a:t>
            </a:r>
          </a:p>
        </p:txBody>
      </p:sp>
      <p:sp>
        <p:nvSpPr>
          <p:cNvPr id="5" name="Title Placeholder 1">
            <a:extLst>
              <a:ext uri="{FF2B5EF4-FFF2-40B4-BE49-F238E27FC236}">
                <a16:creationId xmlns:a16="http://schemas.microsoft.com/office/drawing/2014/main" id="{8A2E75DC-B708-2847-90A1-BA05DCB7F934}"/>
              </a:ext>
            </a:extLst>
          </p:cNvPr>
          <p:cNvSpPr>
            <a:spLocks noGrp="1"/>
          </p:cNvSpPr>
          <p:nvPr>
            <p:ph type="title" hasCustomPrompt="1"/>
          </p:nvPr>
        </p:nvSpPr>
        <p:spPr>
          <a:xfrm>
            <a:off x="431800" y="351694"/>
            <a:ext cx="6840000" cy="307777"/>
          </a:xfrm>
          <a:prstGeom prst="rect">
            <a:avLst/>
          </a:prstGeom>
          <a:noFill/>
          <a:ln>
            <a:noFill/>
          </a:ln>
        </p:spPr>
        <p:txBody>
          <a:bodyPr vert="horz" wrap="square" lIns="0" tIns="0" rIns="0" bIns="0" rtlCol="0" anchor="ctr">
            <a:spAutoFit/>
          </a:bodyPr>
          <a:lstStyle>
            <a:lvl1pPr>
              <a:lnSpc>
                <a:spcPct val="100000"/>
              </a:lnSpc>
              <a:spcAft>
                <a:spcPts val="0"/>
              </a:spcAft>
              <a:defRPr sz="20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单击此处添加正文标题</a:t>
            </a:r>
            <a:endParaRPr lang="en-US" dirty="0"/>
          </a:p>
        </p:txBody>
      </p:sp>
      <p:pic>
        <p:nvPicPr>
          <p:cNvPr id="10" name="图片 9">
            <a:extLst>
              <a:ext uri="{FF2B5EF4-FFF2-40B4-BE49-F238E27FC236}">
                <a16:creationId xmlns:a16="http://schemas.microsoft.com/office/drawing/2014/main" id="{272A85DA-750B-4244-B638-160254EFC45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0775" y="324000"/>
            <a:ext cx="1080000" cy="329824"/>
          </a:xfrm>
          <a:prstGeom prst="rect">
            <a:avLst/>
          </a:prstGeom>
        </p:spPr>
      </p:pic>
      <p:cxnSp>
        <p:nvCxnSpPr>
          <p:cNvPr id="12" name="直接连接符 15">
            <a:extLst>
              <a:ext uri="{FF2B5EF4-FFF2-40B4-BE49-F238E27FC236}">
                <a16:creationId xmlns:a16="http://schemas.microsoft.com/office/drawing/2014/main" id="{B1BDEBAC-14A1-A740-9934-C2DEFAF3B550}"/>
              </a:ext>
            </a:extLst>
          </p:cNvPr>
          <p:cNvCxnSpPr>
            <a:cxnSpLocks/>
          </p:cNvCxnSpPr>
          <p:nvPr userDrawn="1"/>
        </p:nvCxnSpPr>
        <p:spPr>
          <a:xfrm flipV="1">
            <a:off x="431800" y="862652"/>
            <a:ext cx="6641593" cy="1"/>
          </a:xfrm>
          <a:prstGeom prst="line">
            <a:avLst/>
          </a:prstGeom>
          <a:ln>
            <a:gradFill>
              <a:gsLst>
                <a:gs pos="100000">
                  <a:schemeClr val="bg1">
                    <a:alpha val="44000"/>
                  </a:schemeClr>
                </a:gs>
                <a:gs pos="0">
                  <a:schemeClr val="bg1">
                    <a:alpha val="0"/>
                  </a:schemeClr>
                </a:gs>
              </a:gsLst>
              <a:lin ang="10800000" scaled="0"/>
            </a:gra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478231"/>
      </p:ext>
    </p:extLst>
  </p:cSld>
  <p:clrMapOvr>
    <a:masterClrMapping/>
  </p:clrMapOvr>
  <p:extLst>
    <p:ext uri="{DCECCB84-F9BA-43D5-87BE-67443E8EF086}">
      <p15:sldGuideLst xmlns:p15="http://schemas.microsoft.com/office/powerpoint/2012/main">
        <p15:guide id="1" orient="horz" pos="214" userDrawn="1">
          <p15:clr>
            <a:srgbClr val="A4A3A4"/>
          </p15:clr>
        </p15:guide>
        <p15:guide id="2" orient="horz" pos="3026" userDrawn="1">
          <p15:clr>
            <a:srgbClr val="A4A3A4"/>
          </p15:clr>
        </p15:guide>
        <p15:guide id="3" pos="272" userDrawn="1">
          <p15:clr>
            <a:srgbClr val="A4A3A4"/>
          </p15:clr>
        </p15:guide>
        <p15:guide id="4" pos="5488"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双语言）">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E00A688C-AA60-4B44-A647-F4AE9ADB37A0}"/>
              </a:ext>
            </a:extLst>
          </p:cNvPr>
          <p:cNvSpPr>
            <a:spLocks noGrp="1"/>
          </p:cNvSpPr>
          <p:nvPr>
            <p:ph type="title" hasCustomPrompt="1"/>
          </p:nvPr>
        </p:nvSpPr>
        <p:spPr>
          <a:xfrm>
            <a:off x="431800" y="352800"/>
            <a:ext cx="6840000" cy="307777"/>
          </a:xfrm>
          <a:prstGeom prst="rect">
            <a:avLst/>
          </a:prstGeom>
          <a:noFill/>
          <a:ln>
            <a:noFill/>
          </a:ln>
        </p:spPr>
        <p:txBody>
          <a:bodyPr vert="horz" wrap="square" lIns="0" tIns="0" rIns="0" bIns="0" rtlCol="0" anchor="t">
            <a:spAutoFit/>
          </a:bodyPr>
          <a:lstStyle>
            <a:lvl1pPr>
              <a:lnSpc>
                <a:spcPct val="100000"/>
              </a:lnSpc>
              <a:spcAft>
                <a:spcPts val="0"/>
              </a:spcAft>
              <a:defRPr sz="20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单击此处添加正文标题中文</a:t>
            </a:r>
            <a:endParaRPr lang="en-US" dirty="0"/>
          </a:p>
        </p:txBody>
      </p:sp>
      <p:sp>
        <p:nvSpPr>
          <p:cNvPr id="12" name="文本占位符 7">
            <a:extLst>
              <a:ext uri="{FF2B5EF4-FFF2-40B4-BE49-F238E27FC236}">
                <a16:creationId xmlns:a16="http://schemas.microsoft.com/office/drawing/2014/main" id="{EFF80CB8-9E86-0D4B-8DE7-AEF262AB138D}"/>
              </a:ext>
            </a:extLst>
          </p:cNvPr>
          <p:cNvSpPr>
            <a:spLocks noGrp="1"/>
          </p:cNvSpPr>
          <p:nvPr>
            <p:ph type="body" sz="quarter" idx="10" hasCustomPrompt="1"/>
          </p:nvPr>
        </p:nvSpPr>
        <p:spPr>
          <a:xfrm>
            <a:off x="431800" y="1349798"/>
            <a:ext cx="8280400" cy="3439795"/>
          </a:xfrm>
          <a:prstGeom prst="rect">
            <a:avLst/>
          </a:prstGeom>
        </p:spPr>
        <p:txBody>
          <a:bodyPr lIns="0" tIns="0" rIns="0" bIns="0"/>
          <a:lstStyle>
            <a:lvl1pPr marL="0" indent="0">
              <a:lnSpc>
                <a:spcPct val="100000"/>
              </a:lnSpc>
              <a:spcBef>
                <a:spcPts val="0"/>
              </a:spcBef>
              <a:buFontTx/>
              <a:buNone/>
              <a:defRPr sz="1400">
                <a:solidFill>
                  <a:schemeClr val="bg1"/>
                </a:solidFill>
                <a:latin typeface="Microsoft YaHei" panose="020B0503020204020204" pitchFamily="34" charset="-122"/>
                <a:ea typeface="Microsoft YaHei" panose="020B0503020204020204" pitchFamily="34" charset="-122"/>
              </a:defRPr>
            </a:lvl1pPr>
            <a:lvl2pPr marL="342900" indent="0">
              <a:buFontTx/>
              <a:buNone/>
              <a:defRPr sz="1600">
                <a:solidFill>
                  <a:schemeClr val="tx1">
                    <a:lumMod val="75000"/>
                    <a:lumOff val="25000"/>
                  </a:schemeClr>
                </a:solidFill>
                <a:latin typeface="Microsoft YaHei" panose="020B0503020204020204" pitchFamily="34" charset="-122"/>
                <a:ea typeface="Microsoft YaHei" panose="020B0503020204020204" pitchFamily="34" charset="-122"/>
              </a:defRPr>
            </a:lvl2pPr>
            <a:lvl3pPr marL="685800" indent="0">
              <a:buFontTx/>
              <a:buNone/>
              <a:defRPr sz="1400">
                <a:solidFill>
                  <a:schemeClr val="tx1">
                    <a:lumMod val="75000"/>
                    <a:lumOff val="25000"/>
                  </a:schemeClr>
                </a:solidFill>
                <a:latin typeface="Microsoft YaHei" panose="020B0503020204020204" pitchFamily="34" charset="-122"/>
                <a:ea typeface="Microsoft YaHei" panose="020B0503020204020204" pitchFamily="34" charset="-122"/>
              </a:defRPr>
            </a:lvl3pPr>
            <a:lvl4pPr marL="1028700" indent="0">
              <a:buFontTx/>
              <a:buNone/>
              <a:defRPr sz="1200">
                <a:solidFill>
                  <a:schemeClr val="tx1">
                    <a:lumMod val="75000"/>
                    <a:lumOff val="25000"/>
                  </a:schemeClr>
                </a:solidFill>
                <a:latin typeface="Microsoft YaHei" panose="020B0503020204020204" pitchFamily="34" charset="-122"/>
                <a:ea typeface="Microsoft YaHei" panose="020B0503020204020204" pitchFamily="34" charset="-122"/>
              </a:defRPr>
            </a:lvl4pPr>
            <a:lvl5pPr marL="1371600" indent="0">
              <a:buFontTx/>
              <a:buNone/>
              <a:defRPr sz="105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单击此处添加正文内容</a:t>
            </a:r>
          </a:p>
        </p:txBody>
      </p:sp>
      <p:sp>
        <p:nvSpPr>
          <p:cNvPr id="16" name="文本占位符 13">
            <a:extLst>
              <a:ext uri="{FF2B5EF4-FFF2-40B4-BE49-F238E27FC236}">
                <a16:creationId xmlns:a16="http://schemas.microsoft.com/office/drawing/2014/main" id="{F66A4EB9-0BC7-BE43-9383-C3CA258FD396}"/>
              </a:ext>
            </a:extLst>
          </p:cNvPr>
          <p:cNvSpPr>
            <a:spLocks noGrp="1"/>
          </p:cNvSpPr>
          <p:nvPr>
            <p:ph type="body" sz="quarter" idx="11" hasCustomPrompt="1"/>
          </p:nvPr>
        </p:nvSpPr>
        <p:spPr>
          <a:xfrm>
            <a:off x="431800" y="694729"/>
            <a:ext cx="6840538" cy="184666"/>
          </a:xfrm>
          <a:prstGeom prst="rect">
            <a:avLst/>
          </a:prstGeom>
        </p:spPr>
        <p:txBody>
          <a:bodyPr lIns="0" tIns="0" rIns="0" bIns="0" anchor="t">
            <a:spAutoFit/>
          </a:bodyPr>
          <a:lstStyle>
            <a:lvl1pPr marL="0" indent="0">
              <a:lnSpc>
                <a:spcPct val="100000"/>
              </a:lnSpc>
              <a:spcBef>
                <a:spcPts val="0"/>
              </a:spcBef>
              <a:buFontTx/>
              <a:buNone/>
              <a:defRPr sz="1200">
                <a:solidFill>
                  <a:schemeClr val="bg1"/>
                </a:solidFill>
                <a:latin typeface="Microsoft YaHei" panose="020B0503020204020204" pitchFamily="34" charset="-122"/>
                <a:ea typeface="Microsoft YaHei" panose="020B0503020204020204" pitchFamily="34" charset="-122"/>
              </a:defRPr>
            </a:lvl1pPr>
          </a:lstStyle>
          <a:p>
            <a:pPr lvl="0"/>
            <a:r>
              <a:rPr kumimoji="1" lang="zh-CN" altLang="en-US" dirty="0"/>
              <a:t>单击此处添加正文标题英文</a:t>
            </a:r>
          </a:p>
        </p:txBody>
      </p:sp>
      <p:pic>
        <p:nvPicPr>
          <p:cNvPr id="18" name="图片 17">
            <a:extLst>
              <a:ext uri="{FF2B5EF4-FFF2-40B4-BE49-F238E27FC236}">
                <a16:creationId xmlns:a16="http://schemas.microsoft.com/office/drawing/2014/main" id="{CE173999-2403-8949-9540-876149D882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0775" y="324000"/>
            <a:ext cx="1080000" cy="329824"/>
          </a:xfrm>
          <a:prstGeom prst="rect">
            <a:avLst/>
          </a:prstGeom>
        </p:spPr>
      </p:pic>
      <p:cxnSp>
        <p:nvCxnSpPr>
          <p:cNvPr id="20" name="直接连接符 15">
            <a:extLst>
              <a:ext uri="{FF2B5EF4-FFF2-40B4-BE49-F238E27FC236}">
                <a16:creationId xmlns:a16="http://schemas.microsoft.com/office/drawing/2014/main" id="{905D5418-E875-044E-A3BF-40B70E06124B}"/>
              </a:ext>
            </a:extLst>
          </p:cNvPr>
          <p:cNvCxnSpPr>
            <a:cxnSpLocks/>
          </p:cNvCxnSpPr>
          <p:nvPr userDrawn="1"/>
        </p:nvCxnSpPr>
        <p:spPr>
          <a:xfrm flipV="1">
            <a:off x="431800" y="1030146"/>
            <a:ext cx="6641593" cy="1"/>
          </a:xfrm>
          <a:prstGeom prst="line">
            <a:avLst/>
          </a:prstGeom>
          <a:ln>
            <a:gradFill>
              <a:gsLst>
                <a:gs pos="100000">
                  <a:schemeClr val="bg1">
                    <a:alpha val="44000"/>
                  </a:schemeClr>
                </a:gs>
                <a:gs pos="0">
                  <a:schemeClr val="bg1">
                    <a:alpha val="0"/>
                  </a:schemeClr>
                </a:gs>
              </a:gsLst>
              <a:lin ang="10800000" scaled="0"/>
            </a:gra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36392"/>
      </p:ext>
    </p:extLst>
  </p:cSld>
  <p:clrMapOvr>
    <a:masterClrMapping/>
  </p:clrMapOvr>
  <p:extLst>
    <p:ext uri="{DCECCB84-F9BA-43D5-87BE-67443E8EF086}">
      <p15:sldGuideLst xmlns:p15="http://schemas.microsoft.com/office/powerpoint/2012/main">
        <p15:guide id="1" orient="horz" pos="214" userDrawn="1">
          <p15:clr>
            <a:srgbClr val="A4A3A4"/>
          </p15:clr>
        </p15:guide>
        <p15:guide id="2" orient="horz" pos="3026" userDrawn="1">
          <p15:clr>
            <a:srgbClr val="A4A3A4"/>
          </p15:clr>
        </p15:guide>
        <p15:guide id="3" pos="272" userDrawn="1">
          <p15:clr>
            <a:srgbClr val="A4A3A4"/>
          </p15:clr>
        </p15:guide>
        <p15:guide id="4" pos="5488"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74BB8DB-2449-404F-89B6-7EEE74A686C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5" name="图片 4">
            <a:extLst>
              <a:ext uri="{FF2B5EF4-FFF2-40B4-BE49-F238E27FC236}">
                <a16:creationId xmlns:a16="http://schemas.microsoft.com/office/drawing/2014/main" id="{523C501C-6602-3840-9C82-A454D77BE9E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972769" y="2334150"/>
            <a:ext cx="3198462" cy="475200"/>
          </a:xfrm>
          <a:prstGeom prst="rect">
            <a:avLst/>
          </a:prstGeom>
        </p:spPr>
      </p:pic>
    </p:spTree>
    <p:extLst>
      <p:ext uri="{BB962C8B-B14F-4D97-AF65-F5344CB8AC3E}">
        <p14:creationId xmlns:p14="http://schemas.microsoft.com/office/powerpoint/2010/main" val="307116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95538" y="264141"/>
            <a:ext cx="6795136" cy="430451"/>
          </a:xfrm>
        </p:spPr>
        <p:txBody>
          <a:bodyPr/>
          <a:lstStyle/>
          <a:p>
            <a:r>
              <a:rPr lang="zh-CN" altLang="en-US"/>
              <a:t>单击此处编辑母版标题样式</a:t>
            </a:r>
          </a:p>
        </p:txBody>
      </p:sp>
    </p:spTree>
    <p:extLst>
      <p:ext uri="{BB962C8B-B14F-4D97-AF65-F5344CB8AC3E}">
        <p14:creationId xmlns:p14="http://schemas.microsoft.com/office/powerpoint/2010/main" val="237151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录模板">
    <p:spTree>
      <p:nvGrpSpPr>
        <p:cNvPr id="1" name=""/>
        <p:cNvGrpSpPr/>
        <p:nvPr/>
      </p:nvGrpSpPr>
      <p:grpSpPr>
        <a:xfrm>
          <a:off x="0" y="0"/>
          <a:ext cx="0" cy="0"/>
          <a:chOff x="0" y="0"/>
          <a:chExt cx="0" cy="0"/>
        </a:xfrm>
      </p:grpSpPr>
      <p:grpSp>
        <p:nvGrpSpPr>
          <p:cNvPr id="20" name="组 19"/>
          <p:cNvGrpSpPr/>
          <p:nvPr userDrawn="1"/>
        </p:nvGrpSpPr>
        <p:grpSpPr>
          <a:xfrm>
            <a:off x="0" y="2"/>
            <a:ext cx="9144000" cy="5143501"/>
            <a:chOff x="0" y="0"/>
            <a:chExt cx="9144000" cy="5143501"/>
          </a:xfrm>
        </p:grpSpPr>
        <p:sp>
          <p:nvSpPr>
            <p:cNvPr id="21" name="矩形 20"/>
            <p:cNvSpPr/>
            <p:nvPr userDrawn="1"/>
          </p:nvSpPr>
          <p:spPr>
            <a:xfrm>
              <a:off x="0" y="0"/>
              <a:ext cx="9144000" cy="5143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100"/>
            </a:p>
          </p:txBody>
        </p:sp>
        <p:pic>
          <p:nvPicPr>
            <p:cNvPr id="22" name="图片 21"/>
            <p:cNvPicPr>
              <a:picLocks noChangeAspect="1"/>
            </p:cNvPicPr>
            <p:nvPr userDrawn="1"/>
          </p:nvPicPr>
          <p:blipFill rotWithShape="1">
            <a:blip r:embed="rId2" cstate="screen">
              <a:extLst>
                <a:ext uri="{28A0092B-C50C-407E-A947-70E740481C1C}">
                  <a14:useLocalDpi xmlns:a14="http://schemas.microsoft.com/office/drawing/2010/main"/>
                </a:ext>
              </a:extLst>
            </a:blip>
            <a:srcRect t="-672"/>
            <a:stretch/>
          </p:blipFill>
          <p:spPr>
            <a:xfrm>
              <a:off x="0" y="1"/>
              <a:ext cx="9144000" cy="5143500"/>
            </a:xfrm>
            <a:prstGeom prst="rect">
              <a:avLst/>
            </a:prstGeom>
          </p:spPr>
        </p:pic>
        <p:pic>
          <p:nvPicPr>
            <p:cNvPr id="23" name="图片 22"/>
            <p:cNvPicPr>
              <a:picLocks noChangeAspect="1"/>
            </p:cNvPicPr>
            <p:nvPr userDrawn="1"/>
          </p:nvPicPr>
          <p:blipFill rotWithShape="1">
            <a:blip r:embed="rId3" cstate="screen">
              <a:alphaModFix amt="90000"/>
              <a:extLst>
                <a:ext uri="{28A0092B-C50C-407E-A947-70E740481C1C}">
                  <a14:useLocalDpi xmlns:a14="http://schemas.microsoft.com/office/drawing/2010/main"/>
                </a:ext>
              </a:extLst>
            </a:blip>
            <a:srcRect/>
            <a:stretch/>
          </p:blipFill>
          <p:spPr>
            <a:xfrm>
              <a:off x="0" y="0"/>
              <a:ext cx="9144000" cy="5143500"/>
            </a:xfrm>
            <a:prstGeom prst="rect">
              <a:avLst/>
            </a:prstGeom>
            <a:effectLst/>
          </p:spPr>
        </p:pic>
        <p:pic>
          <p:nvPicPr>
            <p:cNvPr id="24" name="图片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84849" y="340283"/>
              <a:ext cx="1072695" cy="320947"/>
            </a:xfrm>
            <a:prstGeom prst="rect">
              <a:avLst/>
            </a:prstGeom>
          </p:spPr>
        </p:pic>
      </p:grpSp>
      <p:sp>
        <p:nvSpPr>
          <p:cNvPr id="7" name="Rectangle 2"/>
          <p:cNvSpPr/>
          <p:nvPr userDrawn="1"/>
        </p:nvSpPr>
        <p:spPr>
          <a:xfrm>
            <a:off x="1419065" y="1518126"/>
            <a:ext cx="1002873" cy="2573716"/>
          </a:xfrm>
          <a:prstGeom prst="rect">
            <a:avLst/>
          </a:prstGeom>
          <a:noFill/>
        </p:spPr>
        <p:txBody>
          <a:bodyPr wrap="square" lIns="91438" tIns="45719" rIns="91438" bIns="45719">
            <a:noAutofit/>
          </a:bodyPr>
          <a:lstStyle/>
          <a:p>
            <a:pPr algn="r"/>
            <a:r>
              <a:rPr lang="zh-CN" altLang="en-US" sz="6000" b="1" dirty="0">
                <a:solidFill>
                  <a:schemeClr val="bg1"/>
                </a:solidFill>
                <a:latin typeface="Microsoft YaHei" charset="-122"/>
                <a:ea typeface="Microsoft YaHei" charset="-122"/>
                <a:cs typeface="Microsoft YaHei" charset="-122"/>
              </a:rPr>
              <a:t>目录</a:t>
            </a:r>
          </a:p>
        </p:txBody>
      </p:sp>
      <p:sp>
        <p:nvSpPr>
          <p:cNvPr id="8" name="文本框 7"/>
          <p:cNvSpPr txBox="1"/>
          <p:nvPr userDrawn="1"/>
        </p:nvSpPr>
        <p:spPr>
          <a:xfrm>
            <a:off x="1485183" y="3416848"/>
            <a:ext cx="880365" cy="276997"/>
          </a:xfrm>
          <a:prstGeom prst="rect">
            <a:avLst/>
          </a:prstGeom>
          <a:noFill/>
        </p:spPr>
        <p:txBody>
          <a:bodyPr wrap="none" lIns="91438" tIns="45719" rIns="91438" bIns="45719" rtlCol="0">
            <a:spAutoFit/>
          </a:bodyPr>
          <a:lstStyle/>
          <a:p>
            <a:r>
              <a:rPr lang="en-US" altLang="zh-CN" sz="1200" b="1" kern="800" spc="150" dirty="0">
                <a:solidFill>
                  <a:schemeClr val="bg1">
                    <a:lumMod val="65000"/>
                  </a:schemeClr>
                </a:solidFill>
                <a:latin typeface="DengXian" charset="-122"/>
                <a:cs typeface="DengXian" charset="-122"/>
              </a:rPr>
              <a:t>Content</a:t>
            </a:r>
          </a:p>
        </p:txBody>
      </p:sp>
      <p:sp>
        <p:nvSpPr>
          <p:cNvPr id="9" name="文本占位符 27"/>
          <p:cNvSpPr>
            <a:spLocks noGrp="1"/>
          </p:cNvSpPr>
          <p:nvPr>
            <p:ph type="body" sz="quarter" idx="13" hasCustomPrompt="1"/>
          </p:nvPr>
        </p:nvSpPr>
        <p:spPr>
          <a:xfrm>
            <a:off x="4020985" y="1777792"/>
            <a:ext cx="914400" cy="2472282"/>
          </a:xfrm>
        </p:spPr>
        <p:txBody>
          <a:bodyPr>
            <a:noAutofit/>
          </a:bodyPr>
          <a:lstStyle>
            <a:lvl1pPr marL="0" indent="0">
              <a:lnSpc>
                <a:spcPts val="6000"/>
              </a:lnSpc>
              <a:buNone/>
              <a:defRPr sz="4000">
                <a:solidFill>
                  <a:schemeClr val="bg1"/>
                </a:solidFill>
                <a:latin typeface="Impact" charset="0"/>
                <a:ea typeface="Impact" charset="0"/>
                <a:cs typeface="Impact" charset="0"/>
              </a:defRPr>
            </a:lvl1pPr>
          </a:lstStyle>
          <a:p>
            <a:pPr lvl="0"/>
            <a:r>
              <a:rPr kumimoji="1" lang="en-US" altLang="zh-CN" dirty="0"/>
              <a:t>02</a:t>
            </a:r>
          </a:p>
          <a:p>
            <a:pPr lvl="0"/>
            <a:r>
              <a:rPr kumimoji="1" lang="en-US" altLang="zh-CN" dirty="0"/>
              <a:t>03</a:t>
            </a:r>
          </a:p>
          <a:p>
            <a:pPr lvl="0"/>
            <a:r>
              <a:rPr kumimoji="1" lang="en-US" altLang="zh-CN" dirty="0"/>
              <a:t>04</a:t>
            </a:r>
            <a:endParaRPr kumimoji="1" lang="zh-CN" altLang="en-US" dirty="0"/>
          </a:p>
        </p:txBody>
      </p:sp>
      <p:sp>
        <p:nvSpPr>
          <p:cNvPr id="10" name="文本占位符 30"/>
          <p:cNvSpPr>
            <a:spLocks noGrp="1"/>
          </p:cNvSpPr>
          <p:nvPr>
            <p:ph type="body" sz="quarter" idx="14" hasCustomPrompt="1"/>
          </p:nvPr>
        </p:nvSpPr>
        <p:spPr>
          <a:xfrm>
            <a:off x="4779630" y="1064740"/>
            <a:ext cx="3664834" cy="588518"/>
          </a:xfrm>
        </p:spPr>
        <p:txBody>
          <a:bodyPr>
            <a:noAutofit/>
          </a:bodyPr>
          <a:lstStyle>
            <a:lvl1pPr marL="0" indent="0">
              <a:buNone/>
              <a:defRPr sz="1400" b="1">
                <a:solidFill>
                  <a:srgbClr val="00B0F0"/>
                </a:solidFill>
              </a:defRPr>
            </a:lvl1pPr>
            <a:lvl2pPr marL="342884" indent="0">
              <a:buNone/>
              <a:defRPr sz="1100" b="0">
                <a:solidFill>
                  <a:schemeClr val="accent5"/>
                </a:solidFill>
              </a:defRPr>
            </a:lvl2pPr>
            <a:lvl3pPr marL="685766" indent="0">
              <a:buNone/>
              <a:defRPr sz="1600" b="1">
                <a:solidFill>
                  <a:schemeClr val="accent5"/>
                </a:solidFill>
              </a:defRPr>
            </a:lvl3pPr>
            <a:lvl4pPr marL="1028649" indent="0">
              <a:buNone/>
              <a:defRPr sz="1600" b="1">
                <a:solidFill>
                  <a:schemeClr val="accent5"/>
                </a:solidFill>
              </a:defRPr>
            </a:lvl4pPr>
            <a:lvl5pPr marL="1371532" indent="0">
              <a:buNone/>
              <a:defRPr sz="1600" b="1">
                <a:solidFill>
                  <a:schemeClr val="accent5"/>
                </a:solidFill>
              </a:defRPr>
            </a:lvl5pPr>
          </a:lstStyle>
          <a:p>
            <a:pPr lvl="0"/>
            <a:r>
              <a:rPr kumimoji="1" lang="zh-CN" altLang="en-US" dirty="0"/>
              <a:t>单击此处编辑目录标题</a:t>
            </a:r>
          </a:p>
        </p:txBody>
      </p:sp>
      <p:sp>
        <p:nvSpPr>
          <p:cNvPr id="11" name="文本占位符 27"/>
          <p:cNvSpPr>
            <a:spLocks noGrp="1"/>
          </p:cNvSpPr>
          <p:nvPr>
            <p:ph type="body" sz="quarter" idx="15" hasCustomPrompt="1"/>
          </p:nvPr>
        </p:nvSpPr>
        <p:spPr>
          <a:xfrm>
            <a:off x="4020985" y="927436"/>
            <a:ext cx="914400" cy="847609"/>
          </a:xfrm>
        </p:spPr>
        <p:txBody>
          <a:bodyPr>
            <a:noAutofit/>
          </a:bodyPr>
          <a:lstStyle>
            <a:lvl1pPr marL="0" indent="0">
              <a:lnSpc>
                <a:spcPts val="6000"/>
              </a:lnSpc>
              <a:buNone/>
              <a:defRPr sz="4000">
                <a:solidFill>
                  <a:srgbClr val="00B0F0"/>
                </a:solidFill>
                <a:latin typeface="Impact" charset="0"/>
                <a:ea typeface="Impact" charset="0"/>
                <a:cs typeface="Impact" charset="0"/>
              </a:defRPr>
            </a:lvl1pPr>
          </a:lstStyle>
          <a:p>
            <a:pPr lvl="0"/>
            <a:r>
              <a:rPr kumimoji="1" lang="en-US" altLang="zh-CN" dirty="0"/>
              <a:t>01</a:t>
            </a:r>
            <a:endParaRPr kumimoji="1" lang="zh-CN" altLang="en-US" dirty="0"/>
          </a:p>
        </p:txBody>
      </p:sp>
      <p:sp>
        <p:nvSpPr>
          <p:cNvPr id="12" name="文本占位符 37"/>
          <p:cNvSpPr>
            <a:spLocks noGrp="1"/>
          </p:cNvSpPr>
          <p:nvPr>
            <p:ph type="body" sz="quarter" idx="16"/>
          </p:nvPr>
        </p:nvSpPr>
        <p:spPr>
          <a:xfrm>
            <a:off x="4779630" y="1334045"/>
            <a:ext cx="3664834" cy="321963"/>
          </a:xfrm>
        </p:spPr>
        <p:txBody>
          <a:bodyPr>
            <a:noAutofit/>
          </a:bodyPr>
          <a:lstStyle>
            <a:lvl1pPr marL="0" indent="0">
              <a:buNone/>
              <a:defRPr sz="1100">
                <a:solidFill>
                  <a:srgbClr val="00B0F0"/>
                </a:solidFill>
              </a:defRPr>
            </a:lvl1pPr>
            <a:lvl2pPr marL="342884" indent="0">
              <a:buNone/>
              <a:defRPr sz="1100">
                <a:solidFill>
                  <a:schemeClr val="accent5"/>
                </a:solidFill>
              </a:defRPr>
            </a:lvl2pPr>
            <a:lvl3pPr marL="685766" indent="0">
              <a:buNone/>
              <a:defRPr sz="1100">
                <a:solidFill>
                  <a:schemeClr val="accent5"/>
                </a:solidFill>
              </a:defRPr>
            </a:lvl3pPr>
            <a:lvl4pPr marL="1028649" indent="0">
              <a:buNone/>
              <a:defRPr sz="1100">
                <a:solidFill>
                  <a:schemeClr val="accent5"/>
                </a:solidFill>
              </a:defRPr>
            </a:lvl4pPr>
            <a:lvl5pPr marL="1371532" indent="0">
              <a:buNone/>
              <a:defRPr sz="1100">
                <a:solidFill>
                  <a:schemeClr val="accent5"/>
                </a:solidFill>
              </a:defRPr>
            </a:lvl5pPr>
          </a:lstStyle>
          <a:p>
            <a:pPr lvl="0"/>
            <a:r>
              <a:rPr kumimoji="1" lang="zh-CN" altLang="en-US"/>
              <a:t>单击此处编辑母版文本样式</a:t>
            </a:r>
          </a:p>
        </p:txBody>
      </p:sp>
      <p:sp>
        <p:nvSpPr>
          <p:cNvPr id="13" name="文本占位符 30"/>
          <p:cNvSpPr>
            <a:spLocks noGrp="1"/>
          </p:cNvSpPr>
          <p:nvPr>
            <p:ph type="body" sz="quarter" idx="17" hasCustomPrompt="1"/>
          </p:nvPr>
        </p:nvSpPr>
        <p:spPr>
          <a:xfrm>
            <a:off x="4779630" y="1951897"/>
            <a:ext cx="3664834" cy="588518"/>
          </a:xfrm>
        </p:spPr>
        <p:txBody>
          <a:bodyPr>
            <a:noAutofit/>
          </a:bodyPr>
          <a:lstStyle>
            <a:lvl1pPr marL="0" indent="0">
              <a:buNone/>
              <a:defRPr sz="1400" b="1">
                <a:solidFill>
                  <a:schemeClr val="bg1"/>
                </a:solidFill>
              </a:defRPr>
            </a:lvl1pPr>
            <a:lvl2pPr marL="342884" indent="0">
              <a:buNone/>
              <a:defRPr sz="1100" b="0">
                <a:solidFill>
                  <a:schemeClr val="accent5"/>
                </a:solidFill>
              </a:defRPr>
            </a:lvl2pPr>
            <a:lvl3pPr marL="685766" indent="0">
              <a:buNone/>
              <a:defRPr sz="1600" b="1">
                <a:solidFill>
                  <a:schemeClr val="accent5"/>
                </a:solidFill>
              </a:defRPr>
            </a:lvl3pPr>
            <a:lvl4pPr marL="1028649" indent="0">
              <a:buNone/>
              <a:defRPr sz="1600" b="1">
                <a:solidFill>
                  <a:schemeClr val="accent5"/>
                </a:solidFill>
              </a:defRPr>
            </a:lvl4pPr>
            <a:lvl5pPr marL="1371532" indent="0">
              <a:buNone/>
              <a:defRPr sz="1600" b="1">
                <a:solidFill>
                  <a:schemeClr val="accent5"/>
                </a:solidFill>
              </a:defRPr>
            </a:lvl5pPr>
          </a:lstStyle>
          <a:p>
            <a:pPr lvl="0"/>
            <a:r>
              <a:rPr kumimoji="1" lang="zh-CN" altLang="en-US" dirty="0"/>
              <a:t>单击此处编辑目录标题</a:t>
            </a:r>
          </a:p>
        </p:txBody>
      </p:sp>
      <p:sp>
        <p:nvSpPr>
          <p:cNvPr id="14" name="文本占位符 37"/>
          <p:cNvSpPr>
            <a:spLocks noGrp="1"/>
          </p:cNvSpPr>
          <p:nvPr>
            <p:ph type="body" sz="quarter" idx="18"/>
          </p:nvPr>
        </p:nvSpPr>
        <p:spPr>
          <a:xfrm>
            <a:off x="4779630" y="2221202"/>
            <a:ext cx="3664834" cy="321963"/>
          </a:xfrm>
        </p:spPr>
        <p:txBody>
          <a:bodyPr>
            <a:noAutofit/>
          </a:bodyPr>
          <a:lstStyle>
            <a:lvl1pPr marL="0" indent="0">
              <a:buNone/>
              <a:defRPr sz="1100">
                <a:solidFill>
                  <a:schemeClr val="bg1"/>
                </a:solidFill>
              </a:defRPr>
            </a:lvl1pPr>
            <a:lvl2pPr marL="342884" indent="0">
              <a:buNone/>
              <a:defRPr sz="1100">
                <a:solidFill>
                  <a:schemeClr val="accent5"/>
                </a:solidFill>
              </a:defRPr>
            </a:lvl2pPr>
            <a:lvl3pPr marL="685766" indent="0">
              <a:buNone/>
              <a:defRPr sz="1100">
                <a:solidFill>
                  <a:schemeClr val="accent5"/>
                </a:solidFill>
              </a:defRPr>
            </a:lvl3pPr>
            <a:lvl4pPr marL="1028649" indent="0">
              <a:buNone/>
              <a:defRPr sz="1100">
                <a:solidFill>
                  <a:schemeClr val="accent5"/>
                </a:solidFill>
              </a:defRPr>
            </a:lvl4pPr>
            <a:lvl5pPr marL="1371532" indent="0">
              <a:buNone/>
              <a:defRPr sz="1100">
                <a:solidFill>
                  <a:schemeClr val="accent5"/>
                </a:solidFill>
              </a:defRPr>
            </a:lvl5pPr>
          </a:lstStyle>
          <a:p>
            <a:pPr lvl="0"/>
            <a:r>
              <a:rPr kumimoji="1" lang="zh-CN" altLang="en-US"/>
              <a:t>单击此处编辑母版文本样式</a:t>
            </a:r>
          </a:p>
        </p:txBody>
      </p:sp>
      <p:sp>
        <p:nvSpPr>
          <p:cNvPr id="15" name="文本占位符 30"/>
          <p:cNvSpPr>
            <a:spLocks noGrp="1"/>
          </p:cNvSpPr>
          <p:nvPr>
            <p:ph type="body" sz="quarter" idx="19" hasCustomPrompt="1"/>
          </p:nvPr>
        </p:nvSpPr>
        <p:spPr>
          <a:xfrm>
            <a:off x="4779630" y="2812468"/>
            <a:ext cx="3664834" cy="588518"/>
          </a:xfrm>
        </p:spPr>
        <p:txBody>
          <a:bodyPr>
            <a:noAutofit/>
          </a:bodyPr>
          <a:lstStyle>
            <a:lvl1pPr marL="0" indent="0">
              <a:buNone/>
              <a:defRPr sz="1400" b="1">
                <a:solidFill>
                  <a:schemeClr val="bg1"/>
                </a:solidFill>
              </a:defRPr>
            </a:lvl1pPr>
            <a:lvl2pPr marL="342884" indent="0">
              <a:buNone/>
              <a:defRPr sz="1100" b="0">
                <a:solidFill>
                  <a:schemeClr val="accent5"/>
                </a:solidFill>
              </a:defRPr>
            </a:lvl2pPr>
            <a:lvl3pPr marL="685766" indent="0">
              <a:buNone/>
              <a:defRPr sz="1600" b="1">
                <a:solidFill>
                  <a:schemeClr val="accent5"/>
                </a:solidFill>
              </a:defRPr>
            </a:lvl3pPr>
            <a:lvl4pPr marL="1028649" indent="0">
              <a:buNone/>
              <a:defRPr sz="1600" b="1">
                <a:solidFill>
                  <a:schemeClr val="accent5"/>
                </a:solidFill>
              </a:defRPr>
            </a:lvl4pPr>
            <a:lvl5pPr marL="1371532" indent="0">
              <a:buNone/>
              <a:defRPr sz="1600" b="1">
                <a:solidFill>
                  <a:schemeClr val="accent5"/>
                </a:solidFill>
              </a:defRPr>
            </a:lvl5pPr>
          </a:lstStyle>
          <a:p>
            <a:pPr lvl="0"/>
            <a:r>
              <a:rPr kumimoji="1" lang="zh-CN" altLang="en-US" dirty="0"/>
              <a:t>单击此处编辑目录标题</a:t>
            </a:r>
          </a:p>
        </p:txBody>
      </p:sp>
      <p:sp>
        <p:nvSpPr>
          <p:cNvPr id="16" name="文本占位符 37"/>
          <p:cNvSpPr>
            <a:spLocks noGrp="1"/>
          </p:cNvSpPr>
          <p:nvPr>
            <p:ph type="body" sz="quarter" idx="20"/>
          </p:nvPr>
        </p:nvSpPr>
        <p:spPr>
          <a:xfrm>
            <a:off x="4779630" y="3081773"/>
            <a:ext cx="3664834" cy="321963"/>
          </a:xfrm>
        </p:spPr>
        <p:txBody>
          <a:bodyPr>
            <a:noAutofit/>
          </a:bodyPr>
          <a:lstStyle>
            <a:lvl1pPr marL="0" indent="0">
              <a:buNone/>
              <a:defRPr sz="1100">
                <a:solidFill>
                  <a:schemeClr val="bg1"/>
                </a:solidFill>
              </a:defRPr>
            </a:lvl1pPr>
            <a:lvl2pPr marL="342884" indent="0">
              <a:buNone/>
              <a:defRPr sz="1100">
                <a:solidFill>
                  <a:schemeClr val="accent5"/>
                </a:solidFill>
              </a:defRPr>
            </a:lvl2pPr>
            <a:lvl3pPr marL="685766" indent="0">
              <a:buNone/>
              <a:defRPr sz="1100">
                <a:solidFill>
                  <a:schemeClr val="accent5"/>
                </a:solidFill>
              </a:defRPr>
            </a:lvl3pPr>
            <a:lvl4pPr marL="1028649" indent="0">
              <a:buNone/>
              <a:defRPr sz="1100">
                <a:solidFill>
                  <a:schemeClr val="accent5"/>
                </a:solidFill>
              </a:defRPr>
            </a:lvl4pPr>
            <a:lvl5pPr marL="1371532" indent="0">
              <a:buNone/>
              <a:defRPr sz="1100">
                <a:solidFill>
                  <a:schemeClr val="accent5"/>
                </a:solidFill>
              </a:defRPr>
            </a:lvl5pPr>
          </a:lstStyle>
          <a:p>
            <a:pPr lvl="0"/>
            <a:r>
              <a:rPr kumimoji="1" lang="zh-CN" altLang="en-US"/>
              <a:t>单击此处编辑母版文本样式</a:t>
            </a:r>
          </a:p>
        </p:txBody>
      </p:sp>
      <p:sp>
        <p:nvSpPr>
          <p:cNvPr id="17" name="文本占位符 30"/>
          <p:cNvSpPr>
            <a:spLocks noGrp="1"/>
          </p:cNvSpPr>
          <p:nvPr>
            <p:ph type="body" sz="quarter" idx="21" hasCustomPrompt="1"/>
          </p:nvPr>
        </p:nvSpPr>
        <p:spPr>
          <a:xfrm>
            <a:off x="4779630" y="3661558"/>
            <a:ext cx="3664834" cy="588518"/>
          </a:xfrm>
        </p:spPr>
        <p:txBody>
          <a:bodyPr>
            <a:noAutofit/>
          </a:bodyPr>
          <a:lstStyle>
            <a:lvl1pPr marL="0" indent="0">
              <a:buNone/>
              <a:defRPr sz="1400" b="1">
                <a:solidFill>
                  <a:schemeClr val="bg1"/>
                </a:solidFill>
              </a:defRPr>
            </a:lvl1pPr>
            <a:lvl2pPr marL="342884" indent="0">
              <a:buNone/>
              <a:defRPr sz="1100" b="0">
                <a:solidFill>
                  <a:schemeClr val="accent5"/>
                </a:solidFill>
              </a:defRPr>
            </a:lvl2pPr>
            <a:lvl3pPr marL="685766" indent="0">
              <a:buNone/>
              <a:defRPr sz="1600" b="1">
                <a:solidFill>
                  <a:schemeClr val="accent5"/>
                </a:solidFill>
              </a:defRPr>
            </a:lvl3pPr>
            <a:lvl4pPr marL="1028649" indent="0">
              <a:buNone/>
              <a:defRPr sz="1600" b="1">
                <a:solidFill>
                  <a:schemeClr val="accent5"/>
                </a:solidFill>
              </a:defRPr>
            </a:lvl4pPr>
            <a:lvl5pPr marL="1371532" indent="0">
              <a:buNone/>
              <a:defRPr sz="1600" b="1">
                <a:solidFill>
                  <a:schemeClr val="accent5"/>
                </a:solidFill>
              </a:defRPr>
            </a:lvl5pPr>
          </a:lstStyle>
          <a:p>
            <a:pPr lvl="0"/>
            <a:r>
              <a:rPr kumimoji="1" lang="zh-CN" altLang="en-US" dirty="0"/>
              <a:t>单击此处编辑目录标题</a:t>
            </a:r>
          </a:p>
        </p:txBody>
      </p:sp>
      <p:sp>
        <p:nvSpPr>
          <p:cNvPr id="18" name="文本占位符 37"/>
          <p:cNvSpPr>
            <a:spLocks noGrp="1"/>
          </p:cNvSpPr>
          <p:nvPr>
            <p:ph type="body" sz="quarter" idx="22"/>
          </p:nvPr>
        </p:nvSpPr>
        <p:spPr>
          <a:xfrm>
            <a:off x="4779630" y="3930860"/>
            <a:ext cx="3664834" cy="321963"/>
          </a:xfrm>
        </p:spPr>
        <p:txBody>
          <a:bodyPr>
            <a:noAutofit/>
          </a:bodyPr>
          <a:lstStyle>
            <a:lvl1pPr marL="0" indent="0">
              <a:buNone/>
              <a:defRPr sz="1100">
                <a:solidFill>
                  <a:schemeClr val="bg1"/>
                </a:solidFill>
              </a:defRPr>
            </a:lvl1pPr>
            <a:lvl2pPr marL="342884" indent="0">
              <a:buNone/>
              <a:defRPr sz="1100">
                <a:solidFill>
                  <a:schemeClr val="accent5"/>
                </a:solidFill>
              </a:defRPr>
            </a:lvl2pPr>
            <a:lvl3pPr marL="685766" indent="0">
              <a:buNone/>
              <a:defRPr sz="1100">
                <a:solidFill>
                  <a:schemeClr val="accent5"/>
                </a:solidFill>
              </a:defRPr>
            </a:lvl3pPr>
            <a:lvl4pPr marL="1028649" indent="0">
              <a:buNone/>
              <a:defRPr sz="1100">
                <a:solidFill>
                  <a:schemeClr val="accent5"/>
                </a:solidFill>
              </a:defRPr>
            </a:lvl4pPr>
            <a:lvl5pPr marL="1371532" indent="0">
              <a:buNone/>
              <a:defRPr sz="1100">
                <a:solidFill>
                  <a:schemeClr val="accent5"/>
                </a:solidFill>
              </a:defRPr>
            </a:lvl5pPr>
          </a:lstStyle>
          <a:p>
            <a:pPr lvl="0"/>
            <a:r>
              <a:rPr kumimoji="1" lang="zh-CN" altLang="en-US" dirty="0"/>
              <a:t>单击此处编辑母版文本样式</a:t>
            </a:r>
          </a:p>
        </p:txBody>
      </p:sp>
    </p:spTree>
    <p:extLst>
      <p:ext uri="{BB962C8B-B14F-4D97-AF65-F5344CB8AC3E}">
        <p14:creationId xmlns:p14="http://schemas.microsoft.com/office/powerpoint/2010/main" val="340050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20936CA4-BA81-E94D-949B-CDC3C4A8B60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文本占位符 10">
            <a:extLst>
              <a:ext uri="{FF2B5EF4-FFF2-40B4-BE49-F238E27FC236}">
                <a16:creationId xmlns:a16="http://schemas.microsoft.com/office/drawing/2014/main" id="{882A0066-DEDC-7243-B000-AF3B5E83C0F9}"/>
              </a:ext>
            </a:extLst>
          </p:cNvPr>
          <p:cNvSpPr>
            <a:spLocks noGrp="1"/>
          </p:cNvSpPr>
          <p:nvPr>
            <p:ph type="body" sz="quarter" idx="10" hasCustomPrompt="1"/>
          </p:nvPr>
        </p:nvSpPr>
        <p:spPr>
          <a:xfrm>
            <a:off x="914400" y="1285275"/>
            <a:ext cx="7308000" cy="387798"/>
          </a:xfrm>
          <a:prstGeom prst="rect">
            <a:avLst/>
          </a:prstGeom>
        </p:spPr>
        <p:txBody>
          <a:bodyPr lIns="0" tIns="0" rIns="0" bIns="0">
            <a:spAutoFit/>
          </a:bodyPr>
          <a:lstStyle>
            <a:lvl1pPr marL="0" indent="0">
              <a:buFontTx/>
              <a:buNone/>
              <a:defRPr sz="2800" b="1">
                <a:solidFill>
                  <a:schemeClr val="bg1"/>
                </a:solidFill>
                <a:latin typeface="Microsoft YaHei" panose="020B0503020204020204" pitchFamily="34" charset="-122"/>
                <a:ea typeface="Microsoft YaHei" panose="020B0503020204020204" pitchFamily="34" charset="-122"/>
              </a:defRPr>
            </a:lvl1pPr>
            <a:lvl2pPr marL="342892" indent="0">
              <a:buFontTx/>
              <a:buNone/>
              <a:defRPr>
                <a:latin typeface="Microsoft YaHei" panose="020B0503020204020204" pitchFamily="34" charset="-122"/>
                <a:ea typeface="Microsoft YaHei" panose="020B0503020204020204" pitchFamily="34" charset="-122"/>
              </a:defRPr>
            </a:lvl2pPr>
            <a:lvl3pPr marL="685783" indent="0">
              <a:buFontTx/>
              <a:buNone/>
              <a:defRPr>
                <a:latin typeface="Microsoft YaHei" panose="020B0503020204020204" pitchFamily="34" charset="-122"/>
                <a:ea typeface="Microsoft YaHei" panose="020B0503020204020204" pitchFamily="34" charset="-122"/>
              </a:defRPr>
            </a:lvl3pPr>
            <a:lvl4pPr marL="1028675" indent="0">
              <a:buFontTx/>
              <a:buNone/>
              <a:defRPr>
                <a:latin typeface="Microsoft YaHei" panose="020B0503020204020204" pitchFamily="34" charset="-122"/>
                <a:ea typeface="Microsoft YaHei" panose="020B0503020204020204" pitchFamily="34" charset="-122"/>
              </a:defRPr>
            </a:lvl4pPr>
            <a:lvl5pPr marL="1371566" indent="0">
              <a:buFontTx/>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单击此处添加</a:t>
            </a:r>
            <a:r>
              <a:rPr kumimoji="1" lang="en-US" altLang="zh-CN" dirty="0"/>
              <a:t>PPT</a:t>
            </a:r>
            <a:r>
              <a:rPr kumimoji="1" lang="zh-CN" altLang="en-US" dirty="0"/>
              <a:t>标题</a:t>
            </a:r>
          </a:p>
        </p:txBody>
      </p:sp>
      <p:sp>
        <p:nvSpPr>
          <p:cNvPr id="14" name="文本占位符 10">
            <a:extLst>
              <a:ext uri="{FF2B5EF4-FFF2-40B4-BE49-F238E27FC236}">
                <a16:creationId xmlns:a16="http://schemas.microsoft.com/office/drawing/2014/main" id="{B3D1555D-1C44-274C-91FD-94D882065B98}"/>
              </a:ext>
            </a:extLst>
          </p:cNvPr>
          <p:cNvSpPr>
            <a:spLocks noGrp="1"/>
          </p:cNvSpPr>
          <p:nvPr>
            <p:ph type="body" sz="quarter" idx="11" hasCustomPrompt="1"/>
          </p:nvPr>
        </p:nvSpPr>
        <p:spPr>
          <a:xfrm>
            <a:off x="914400" y="1805359"/>
            <a:ext cx="7308000" cy="221599"/>
          </a:xfrm>
          <a:prstGeom prst="rect">
            <a:avLst/>
          </a:prstGeom>
        </p:spPr>
        <p:txBody>
          <a:bodyPr lIns="0" tIns="0" rIns="0" bIns="0">
            <a:spAutoFit/>
          </a:bodyPr>
          <a:lstStyle>
            <a:lvl1pPr marL="0" indent="0" algn="l" defTabSz="457189" rtl="0" eaLnBrk="1" latinLnBrk="0" hangingPunct="1">
              <a:buFontTx/>
              <a:buNone/>
              <a:defRPr kumimoji="1" lang="zh-CN" altLang="en-US" sz="1600" kern="1200" spc="150" dirty="0" smtClean="0">
                <a:solidFill>
                  <a:srgbClr val="00B0F0"/>
                </a:solidFill>
                <a:latin typeface="Microsoft YaHei" panose="020B0503020204020204" pitchFamily="34" charset="-122"/>
                <a:ea typeface="Microsoft YaHei" panose="020B0503020204020204" pitchFamily="34" charset="-122"/>
                <a:cs typeface="+mn-cs"/>
              </a:defRPr>
            </a:lvl1pPr>
            <a:lvl2pPr marL="342892" indent="0">
              <a:buFontTx/>
              <a:buNone/>
              <a:defRPr>
                <a:latin typeface="Microsoft YaHei" panose="020B0503020204020204" pitchFamily="34" charset="-122"/>
                <a:ea typeface="Microsoft YaHei" panose="020B0503020204020204" pitchFamily="34" charset="-122"/>
              </a:defRPr>
            </a:lvl2pPr>
            <a:lvl3pPr marL="685783" indent="0">
              <a:buFontTx/>
              <a:buNone/>
              <a:defRPr>
                <a:latin typeface="Microsoft YaHei" panose="020B0503020204020204" pitchFamily="34" charset="-122"/>
                <a:ea typeface="Microsoft YaHei" panose="020B0503020204020204" pitchFamily="34" charset="-122"/>
              </a:defRPr>
            </a:lvl3pPr>
            <a:lvl4pPr marL="1028675" indent="0">
              <a:buFontTx/>
              <a:buNone/>
              <a:defRPr>
                <a:latin typeface="Microsoft YaHei" panose="020B0503020204020204" pitchFamily="34" charset="-122"/>
                <a:ea typeface="Microsoft YaHei" panose="020B0503020204020204" pitchFamily="34" charset="-122"/>
              </a:defRPr>
            </a:lvl4pPr>
            <a:lvl5pPr marL="1371566" indent="0">
              <a:buFontTx/>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单击此处添加</a:t>
            </a:r>
            <a:r>
              <a:rPr kumimoji="1" lang="en-US" altLang="zh-CN" dirty="0"/>
              <a:t>PPT</a:t>
            </a:r>
            <a:r>
              <a:rPr kumimoji="1" lang="zh-CN" altLang="en-US" dirty="0"/>
              <a:t>副标题</a:t>
            </a:r>
          </a:p>
        </p:txBody>
      </p:sp>
      <p:sp>
        <p:nvSpPr>
          <p:cNvPr id="19" name="图片占位符 17">
            <a:extLst>
              <a:ext uri="{FF2B5EF4-FFF2-40B4-BE49-F238E27FC236}">
                <a16:creationId xmlns:a16="http://schemas.microsoft.com/office/drawing/2014/main" id="{2B0B95BB-B775-3E41-A376-5FA313A3C777}"/>
              </a:ext>
            </a:extLst>
          </p:cNvPr>
          <p:cNvSpPr>
            <a:spLocks noGrp="1"/>
          </p:cNvSpPr>
          <p:nvPr>
            <p:ph type="pic" sz="quarter" idx="13" hasCustomPrompt="1"/>
          </p:nvPr>
        </p:nvSpPr>
        <p:spPr>
          <a:xfrm>
            <a:off x="914400" y="2314575"/>
            <a:ext cx="8229600" cy="1677066"/>
          </a:xfrm>
          <a:prstGeom prst="rect">
            <a:avLst/>
          </a:prstGeom>
        </p:spPr>
        <p:txBody>
          <a:bodyPr lIns="0" tIns="0" rIns="0" bIns="0"/>
          <a:lstStyle>
            <a:lvl1pPr marL="0" indent="0">
              <a:buFontTx/>
              <a:buNone/>
              <a:defRPr kumimoji="1" lang="zh-CN" altLang="en-US" sz="1000" b="0" kern="1200">
                <a:solidFill>
                  <a:schemeClr val="bg1"/>
                </a:solidFill>
                <a:latin typeface="Microsoft YaHei" panose="020B0503020204020204" pitchFamily="34" charset="-122"/>
                <a:ea typeface="Microsoft YaHei" panose="020B0503020204020204" pitchFamily="34" charset="-122"/>
                <a:cs typeface="+mn-cs"/>
              </a:defRPr>
            </a:lvl1pPr>
          </a:lstStyle>
          <a:p>
            <a:r>
              <a:rPr kumimoji="1" lang="zh-CN" altLang="en-US" dirty="0"/>
              <a:t>单击中间的图片按钮插入</a:t>
            </a:r>
            <a:r>
              <a:rPr kumimoji="1" lang="en-US" altLang="zh-CN" dirty="0"/>
              <a:t>PPT</a:t>
            </a:r>
            <a:r>
              <a:rPr kumimoji="1" lang="zh-CN" altLang="en-US" dirty="0"/>
              <a:t>主题图片，使用裁剪工具可调整图片取景。建议选择简洁大气，与标题内容相符的图片。</a:t>
            </a:r>
          </a:p>
        </p:txBody>
      </p:sp>
      <p:pic>
        <p:nvPicPr>
          <p:cNvPr id="21" name="图片 20">
            <a:extLst>
              <a:ext uri="{FF2B5EF4-FFF2-40B4-BE49-F238E27FC236}">
                <a16:creationId xmlns:a16="http://schemas.microsoft.com/office/drawing/2014/main" id="{6A4064E2-C243-274D-B0CF-8EDC7BECC18C}"/>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87239" y="347837"/>
            <a:ext cx="1440000" cy="439765"/>
          </a:xfrm>
          <a:prstGeom prst="rect">
            <a:avLst/>
          </a:prstGeom>
        </p:spPr>
      </p:pic>
      <p:pic>
        <p:nvPicPr>
          <p:cNvPr id="26" name="图片 25">
            <a:extLst>
              <a:ext uri="{FF2B5EF4-FFF2-40B4-BE49-F238E27FC236}">
                <a16:creationId xmlns:a16="http://schemas.microsoft.com/office/drawing/2014/main" id="{92CD2D3B-A853-F947-B966-F7B86EE16665}"/>
              </a:ext>
            </a:extLst>
          </p:cNvPr>
          <p:cNvPicPr>
            <a:picLocks/>
          </p:cNvPicPr>
          <p:nvPr userDrawn="1"/>
        </p:nvPicPr>
        <p:blipFill>
          <a:blip r:embed="rId4"/>
          <a:stretch>
            <a:fillRect/>
          </a:stretch>
        </p:blipFill>
        <p:spPr>
          <a:xfrm>
            <a:off x="914397" y="3991641"/>
            <a:ext cx="8229600" cy="136800"/>
          </a:xfrm>
          <a:prstGeom prst="rect">
            <a:avLst/>
          </a:prstGeom>
        </p:spPr>
      </p:pic>
      <p:sp>
        <p:nvSpPr>
          <p:cNvPr id="11" name="文本占位符 10">
            <a:extLst>
              <a:ext uri="{FF2B5EF4-FFF2-40B4-BE49-F238E27FC236}">
                <a16:creationId xmlns:a16="http://schemas.microsoft.com/office/drawing/2014/main" id="{7F01F69B-22BC-6F49-BE16-A37B09EF3363}"/>
              </a:ext>
            </a:extLst>
          </p:cNvPr>
          <p:cNvSpPr>
            <a:spLocks noGrp="1"/>
          </p:cNvSpPr>
          <p:nvPr>
            <p:ph type="body" sz="quarter" idx="12" hasCustomPrompt="1"/>
          </p:nvPr>
        </p:nvSpPr>
        <p:spPr>
          <a:xfrm>
            <a:off x="922373" y="4379619"/>
            <a:ext cx="7308000" cy="166199"/>
          </a:xfrm>
          <a:prstGeom prst="rect">
            <a:avLst/>
          </a:prstGeom>
        </p:spPr>
        <p:txBody>
          <a:bodyPr lIns="0" tIns="0" rIns="0" bIns="0">
            <a:spAutoFit/>
          </a:bodyPr>
          <a:lstStyle>
            <a:lvl1pPr marL="0" indent="0" algn="l" defTabSz="457189" rtl="0" eaLnBrk="1" latinLnBrk="0" hangingPunct="1">
              <a:buFontTx/>
              <a:buNone/>
              <a:defRPr kumimoji="1" lang="zh-CN" altLang="en-US" sz="1200" kern="1200" spc="50" dirty="0" smtClean="0">
                <a:solidFill>
                  <a:schemeClr val="bg1"/>
                </a:solidFill>
                <a:latin typeface="Microsoft YaHei" panose="020B0503020204020204" pitchFamily="34" charset="-122"/>
                <a:ea typeface="Microsoft YaHei" panose="020B0503020204020204" pitchFamily="34" charset="-122"/>
                <a:cs typeface="+mn-cs"/>
              </a:defRPr>
            </a:lvl1pPr>
            <a:lvl2pPr marL="342892" indent="0">
              <a:buFontTx/>
              <a:buNone/>
              <a:defRPr>
                <a:latin typeface="Microsoft YaHei" panose="020B0503020204020204" pitchFamily="34" charset="-122"/>
                <a:ea typeface="Microsoft YaHei" panose="020B0503020204020204" pitchFamily="34" charset="-122"/>
              </a:defRPr>
            </a:lvl2pPr>
            <a:lvl3pPr marL="685783" indent="0">
              <a:buFontTx/>
              <a:buNone/>
              <a:defRPr>
                <a:latin typeface="Microsoft YaHei" panose="020B0503020204020204" pitchFamily="34" charset="-122"/>
                <a:ea typeface="Microsoft YaHei" panose="020B0503020204020204" pitchFamily="34" charset="-122"/>
              </a:defRPr>
            </a:lvl3pPr>
            <a:lvl4pPr marL="1028675" indent="0">
              <a:buFontTx/>
              <a:buNone/>
              <a:defRPr>
                <a:latin typeface="Microsoft YaHei" panose="020B0503020204020204" pitchFamily="34" charset="-122"/>
                <a:ea typeface="Microsoft YaHei" panose="020B0503020204020204" pitchFamily="34" charset="-122"/>
              </a:defRPr>
            </a:lvl4pPr>
            <a:lvl5pPr marL="1371566" indent="0">
              <a:buFontTx/>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单击此处添加汇报人信息</a:t>
            </a:r>
          </a:p>
        </p:txBody>
      </p:sp>
      <p:sp>
        <p:nvSpPr>
          <p:cNvPr id="12" name="文本占位符 10">
            <a:extLst>
              <a:ext uri="{FF2B5EF4-FFF2-40B4-BE49-F238E27FC236}">
                <a16:creationId xmlns:a16="http://schemas.microsoft.com/office/drawing/2014/main" id="{ECF86030-DC19-114D-8FF5-1A07781BFBE7}"/>
              </a:ext>
            </a:extLst>
          </p:cNvPr>
          <p:cNvSpPr>
            <a:spLocks noGrp="1"/>
          </p:cNvSpPr>
          <p:nvPr>
            <p:ph type="body" sz="quarter" idx="14" hasCustomPrompt="1"/>
          </p:nvPr>
        </p:nvSpPr>
        <p:spPr>
          <a:xfrm>
            <a:off x="920830" y="4594916"/>
            <a:ext cx="7308000" cy="166199"/>
          </a:xfrm>
          <a:prstGeom prst="rect">
            <a:avLst/>
          </a:prstGeom>
        </p:spPr>
        <p:txBody>
          <a:bodyPr lIns="0" tIns="0" rIns="0" bIns="0">
            <a:spAutoFit/>
          </a:bodyPr>
          <a:lstStyle>
            <a:lvl1pPr marL="0" indent="0" algn="l" defTabSz="457189" rtl="0" eaLnBrk="1" latinLnBrk="0" hangingPunct="1">
              <a:buFontTx/>
              <a:buNone/>
              <a:defRPr kumimoji="1" lang="zh-CN" altLang="en-US" sz="1200" kern="1200" spc="50" dirty="0" smtClean="0">
                <a:solidFill>
                  <a:schemeClr val="bg1"/>
                </a:solidFill>
                <a:latin typeface="Microsoft YaHei" panose="020B0503020204020204" pitchFamily="34" charset="-122"/>
                <a:ea typeface="Microsoft YaHei" panose="020B0503020204020204" pitchFamily="34" charset="-122"/>
                <a:cs typeface="+mn-cs"/>
              </a:defRPr>
            </a:lvl1pPr>
            <a:lvl2pPr marL="342892" indent="0">
              <a:buFontTx/>
              <a:buNone/>
              <a:defRPr>
                <a:latin typeface="Microsoft YaHei" panose="020B0503020204020204" pitchFamily="34" charset="-122"/>
                <a:ea typeface="Microsoft YaHei" panose="020B0503020204020204" pitchFamily="34" charset="-122"/>
              </a:defRPr>
            </a:lvl2pPr>
            <a:lvl3pPr marL="685783" indent="0">
              <a:buFontTx/>
              <a:buNone/>
              <a:defRPr>
                <a:latin typeface="Microsoft YaHei" panose="020B0503020204020204" pitchFamily="34" charset="-122"/>
                <a:ea typeface="Microsoft YaHei" panose="020B0503020204020204" pitchFamily="34" charset="-122"/>
              </a:defRPr>
            </a:lvl3pPr>
            <a:lvl4pPr marL="1028675" indent="0">
              <a:buFontTx/>
              <a:buNone/>
              <a:defRPr>
                <a:latin typeface="Microsoft YaHei" panose="020B0503020204020204" pitchFamily="34" charset="-122"/>
                <a:ea typeface="Microsoft YaHei" panose="020B0503020204020204" pitchFamily="34" charset="-122"/>
              </a:defRPr>
            </a:lvl4pPr>
            <a:lvl5pPr marL="1371566" indent="0">
              <a:buFontTx/>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单击此处添加汇报时间信息</a:t>
            </a:r>
          </a:p>
        </p:txBody>
      </p:sp>
    </p:spTree>
    <p:extLst>
      <p:ext uri="{BB962C8B-B14F-4D97-AF65-F5344CB8AC3E}">
        <p14:creationId xmlns:p14="http://schemas.microsoft.com/office/powerpoint/2010/main" val="24461161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id="{B78572E3-17A1-B742-B81D-79B68C742978}"/>
              </a:ext>
            </a:extLst>
          </p:cNvPr>
          <p:cNvPicPr>
            <a:picLocks/>
          </p:cNvPicPr>
          <p:nvPr userDrawn="1"/>
        </p:nvPicPr>
        <p:blipFill rotWithShape="1">
          <a:blip r:embed="rId9" cstate="email">
            <a:extLst>
              <a:ext uri="{28A0092B-C50C-407E-A947-70E740481C1C}">
                <a14:useLocalDpi xmlns:a14="http://schemas.microsoft.com/office/drawing/2010/main"/>
              </a:ext>
            </a:extLst>
          </a:blip>
          <a:srcRect/>
          <a:stretch/>
        </p:blipFill>
        <p:spPr>
          <a:xfrm>
            <a:off x="0" y="-450"/>
            <a:ext cx="9144001" cy="5144400"/>
          </a:xfrm>
          <a:prstGeom prst="rect">
            <a:avLst/>
          </a:prstGeom>
        </p:spPr>
      </p:pic>
      <p:sp>
        <p:nvSpPr>
          <p:cNvPr id="2" name="GSEDS_d46a6755_320ce4c6_1_3"/>
          <p:cNvSpPr txBox="1">
            <a:spLocks noChangeAspect="1"/>
          </p:cNvSpPr>
          <p:nvPr userDrawn="1"/>
        </p:nvSpPr>
        <p:spPr>
          <a:xfrm rot="18900000">
            <a:off x="1606445" y="2211426"/>
            <a:ext cx="5931111" cy="720647"/>
          </a:xfrm>
          <a:prstGeom prst="rect">
            <a:avLst/>
          </a:prstGeom>
        </p:spPr>
        <p:txBody>
          <a:bodyPr vert="horz" wrap="none" lIns="0" tIns="0" rIns="0" bIns="0" rtlCol="0" anchor="ctr" anchorCtr="1">
            <a:spAutoFit/>
          </a:bodyPr>
          <a:lstStyle/>
          <a:p>
            <a:pPr algn="l">
              <a:lnSpc>
                <a:spcPct val="150000"/>
              </a:lnSpc>
            </a:pPr>
            <a:r>
              <a:rPr kumimoji="0" lang="en-US" altLang="zh-CN" sz="3700" b="0" i="0" u="none" normalizeH="0" smtClean="0">
                <a:solidFill>
                  <a:srgbClr val="808080">
                    <a:alpha val="3137"/>
                  </a:srgbClr>
                </a:solidFill>
                <a:latin typeface="宋体" panose="02010600030101010101" pitchFamily="2" charset="-122"/>
                <a:ea typeface="宋体" panose="02010600030101010101" pitchFamily="2" charset="-122"/>
                <a:sym typeface="宋体" panose="02010600030101010101" pitchFamily="2" charset="-122"/>
              </a:rPr>
              <a:t>40365  da hua  2022-12-22</a:t>
            </a:r>
            <a:endParaRPr kumimoji="0" lang="zh-CN" altLang="en-US" sz="3700" b="0" i="0" u="none" normalizeH="0" dirty="0" smtClean="0">
              <a:solidFill>
                <a:srgbClr val="808080">
                  <a:alpha val="3137"/>
                </a:srgbClr>
              </a:solidFill>
              <a:latin typeface="宋体" panose="02010600030101010101" pitchFamily="2" charset="-122"/>
              <a:ea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42674946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4" r:id="rId4"/>
    <p:sldLayoutId id="2147483668" r:id="rId5"/>
    <p:sldLayoutId id="2147483673" r:id="rId6"/>
    <p:sldLayoutId id="2147483674"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1389D117-1B2D-954D-BEE7-E0311FC9F781}"/>
              </a:ext>
            </a:extLst>
          </p:cNvPr>
          <p:cNvSpPr>
            <a:spLocks noGrp="1"/>
          </p:cNvSpPr>
          <p:nvPr>
            <p:ph type="body" sz="quarter" idx="10"/>
          </p:nvPr>
        </p:nvSpPr>
        <p:spPr>
          <a:xfrm>
            <a:off x="914400" y="1738875"/>
            <a:ext cx="7308000" cy="387798"/>
          </a:xfrm>
        </p:spPr>
        <p:txBody>
          <a:bodyPr/>
          <a:lstStyle/>
          <a:p>
            <a:r>
              <a:rPr kumimoji="1" lang="zh-CN" altLang="en-US" dirty="0"/>
              <a:t>大华软研架构介绍</a:t>
            </a:r>
          </a:p>
        </p:txBody>
      </p:sp>
      <p:pic>
        <p:nvPicPr>
          <p:cNvPr id="14" name="图片占位符 13">
            <a:extLst>
              <a:ext uri="{FF2B5EF4-FFF2-40B4-BE49-F238E27FC236}">
                <a16:creationId xmlns:a16="http://schemas.microsoft.com/office/drawing/2014/main" id="{0C8B152D-7070-4249-ACE9-34D01516A1B5}"/>
              </a:ext>
            </a:extLst>
          </p:cNvPr>
          <p:cNvPicPr>
            <a:picLocks noGrp="1" noChangeAspect="1"/>
          </p:cNvPicPr>
          <p:nvPr>
            <p:ph type="pic" sz="quarter" idx="13"/>
          </p:nvPr>
        </p:nvPicPr>
        <p:blipFill>
          <a:blip r:embed="rId3" cstate="hqprint">
            <a:extLst>
              <a:ext uri="{28A0092B-C50C-407E-A947-70E740481C1C}">
                <a14:useLocalDpi xmlns:a14="http://schemas.microsoft.com/office/drawing/2010/main"/>
              </a:ext>
            </a:extLst>
          </a:blip>
          <a:srcRect t="33704" b="33704"/>
          <a:stretch>
            <a:fillRect/>
          </a:stretch>
        </p:blipFill>
        <p:spPr/>
      </p:pic>
    </p:spTree>
    <p:extLst>
      <p:ext uri="{BB962C8B-B14F-4D97-AF65-F5344CB8AC3E}">
        <p14:creationId xmlns:p14="http://schemas.microsoft.com/office/powerpoint/2010/main" val="405630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2"/>
          <p:cNvSpPr>
            <a:spLocks noGrp="1"/>
          </p:cNvSpPr>
          <p:nvPr>
            <p:ph type="title"/>
          </p:nvPr>
        </p:nvSpPr>
        <p:spPr>
          <a:xfrm>
            <a:off x="431800" y="351694"/>
            <a:ext cx="6840000" cy="307777"/>
          </a:xfrm>
        </p:spPr>
        <p:txBody>
          <a:bodyPr/>
          <a:lstStyle/>
          <a:p>
            <a:r>
              <a:rPr kumimoji="1" lang="zh-CN" altLang="en-US" dirty="0">
                <a:latin typeface="微软雅黑" panose="020B0503020204020204" pitchFamily="34" charset="-122"/>
                <a:ea typeface="微软雅黑" panose="020B0503020204020204" pitchFamily="34" charset="-122"/>
              </a:rPr>
              <a:t>智能技术框架</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综述</a:t>
            </a:r>
          </a:p>
        </p:txBody>
      </p:sp>
      <p:sp>
        <p:nvSpPr>
          <p:cNvPr id="78" name="矩形 77"/>
          <p:cNvSpPr>
            <a:spLocks/>
          </p:cNvSpPr>
          <p:nvPr/>
        </p:nvSpPr>
        <p:spPr>
          <a:xfrm>
            <a:off x="192167" y="1910367"/>
            <a:ext cx="1139287" cy="1421093"/>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79" name="矩形 78"/>
          <p:cNvSpPr>
            <a:spLocks/>
          </p:cNvSpPr>
          <p:nvPr/>
        </p:nvSpPr>
        <p:spPr>
          <a:xfrm>
            <a:off x="67286" y="1290320"/>
            <a:ext cx="2675913" cy="2695199"/>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83" name="矩形 82"/>
          <p:cNvSpPr/>
          <p:nvPr/>
        </p:nvSpPr>
        <p:spPr>
          <a:xfrm>
            <a:off x="308751" y="2417432"/>
            <a:ext cx="923696" cy="32004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素材管理</a:t>
            </a:r>
          </a:p>
        </p:txBody>
      </p:sp>
      <p:sp>
        <p:nvSpPr>
          <p:cNvPr id="84" name="矩形 83"/>
          <p:cNvSpPr/>
          <p:nvPr/>
        </p:nvSpPr>
        <p:spPr>
          <a:xfrm>
            <a:off x="308753" y="2870535"/>
            <a:ext cx="453058" cy="32004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人工标注</a:t>
            </a:r>
          </a:p>
        </p:txBody>
      </p:sp>
      <p:cxnSp>
        <p:nvCxnSpPr>
          <p:cNvPr id="98" name="直接箭头连接符 97"/>
          <p:cNvCxnSpPr>
            <a:cxnSpLocks/>
            <a:stCxn id="79" idx="2"/>
          </p:cNvCxnSpPr>
          <p:nvPr/>
        </p:nvCxnSpPr>
        <p:spPr>
          <a:xfrm flipH="1">
            <a:off x="308751" y="3985519"/>
            <a:ext cx="1096492" cy="332481"/>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pic>
        <p:nvPicPr>
          <p:cNvPr id="101" name="图片 100"/>
          <p:cNvPicPr>
            <a:picLocks noChangeAspect="1"/>
          </p:cNvPicPr>
          <p:nvPr/>
        </p:nvPicPr>
        <p:blipFill>
          <a:blip r:embed="rId3"/>
          <a:stretch>
            <a:fillRect/>
          </a:stretch>
        </p:blipFill>
        <p:spPr>
          <a:xfrm>
            <a:off x="1592964" y="4595963"/>
            <a:ext cx="395137" cy="493743"/>
          </a:xfrm>
          <a:prstGeom prst="rect">
            <a:avLst/>
          </a:prstGeom>
        </p:spPr>
      </p:pic>
      <p:pic>
        <p:nvPicPr>
          <p:cNvPr id="102" name="图片 101"/>
          <p:cNvPicPr>
            <a:picLocks noChangeAspect="1"/>
          </p:cNvPicPr>
          <p:nvPr/>
        </p:nvPicPr>
        <p:blipFill>
          <a:blip r:embed="rId3"/>
          <a:stretch>
            <a:fillRect/>
          </a:stretch>
        </p:blipFill>
        <p:spPr>
          <a:xfrm>
            <a:off x="2245281" y="4578892"/>
            <a:ext cx="395137" cy="493743"/>
          </a:xfrm>
          <a:prstGeom prst="rect">
            <a:avLst/>
          </a:prstGeom>
        </p:spPr>
      </p:pic>
      <p:sp>
        <p:nvSpPr>
          <p:cNvPr id="103" name="矩形 102"/>
          <p:cNvSpPr/>
          <p:nvPr/>
        </p:nvSpPr>
        <p:spPr>
          <a:xfrm>
            <a:off x="1461040" y="4322959"/>
            <a:ext cx="1282159" cy="785731"/>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4" name="矩形 103"/>
          <p:cNvSpPr/>
          <p:nvPr/>
        </p:nvSpPr>
        <p:spPr>
          <a:xfrm>
            <a:off x="67286" y="4322403"/>
            <a:ext cx="1184374" cy="785731"/>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5" name="TextBox 265"/>
          <p:cNvSpPr txBox="1"/>
          <p:nvPr/>
        </p:nvSpPr>
        <p:spPr>
          <a:xfrm>
            <a:off x="1776843" y="4367696"/>
            <a:ext cx="641201" cy="153888"/>
          </a:xfrm>
          <a:prstGeom prst="rect">
            <a:avLst/>
          </a:prstGeom>
        </p:spPr>
        <p:txBody>
          <a:bodyPr wrap="none" lIns="0" tIns="0" rIns="0" bIns="0" rtlCol="0">
            <a:spAutoFit/>
          </a:bodyPr>
          <a:lstStyle/>
          <a:p>
            <a:pPr algn="l"/>
            <a:r>
              <a:rPr kumimoji="1" lang="zh-CN" altLang="en-US" sz="1000" dirty="0">
                <a:solidFill>
                  <a:srgbClr val="00B0F0"/>
                </a:solidFill>
                <a:latin typeface="微软雅黑" panose="020B0503020204020204" pitchFamily="34" charset="-122"/>
                <a:ea typeface="微软雅黑" panose="020B0503020204020204" pitchFamily="34" charset="-122"/>
              </a:rPr>
              <a:t>训练子节点</a:t>
            </a:r>
          </a:p>
        </p:txBody>
      </p:sp>
      <p:cxnSp>
        <p:nvCxnSpPr>
          <p:cNvPr id="106" name="直接箭头连接符 105"/>
          <p:cNvCxnSpPr>
            <a:cxnSpLocks/>
            <a:stCxn id="79" idx="2"/>
          </p:cNvCxnSpPr>
          <p:nvPr/>
        </p:nvCxnSpPr>
        <p:spPr>
          <a:xfrm flipH="1">
            <a:off x="705131" y="3985519"/>
            <a:ext cx="700112" cy="332481"/>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7" name="TextBox 280"/>
          <p:cNvSpPr txBox="1"/>
          <p:nvPr/>
        </p:nvSpPr>
        <p:spPr>
          <a:xfrm>
            <a:off x="1027868" y="4099889"/>
            <a:ext cx="769441" cy="153888"/>
          </a:xfrm>
          <a:prstGeom prst="rect">
            <a:avLst/>
          </a:prstGeom>
        </p:spPr>
        <p:txBody>
          <a:bodyPr wrap="none" lIns="0" tIns="0" rIns="0" bIns="0" rtlCol="0">
            <a:spAutoFit/>
          </a:bodyPr>
          <a:lstStyle/>
          <a:p>
            <a:pPr algn="l"/>
            <a:r>
              <a:rPr kumimoji="1" lang="zh-CN" altLang="en-US" sz="1000" dirty="0">
                <a:solidFill>
                  <a:srgbClr val="00B0F0"/>
                </a:solidFill>
                <a:latin typeface="微软雅黑" panose="020B0503020204020204" pitchFamily="34" charset="-122"/>
                <a:ea typeface="微软雅黑" panose="020B0503020204020204" pitchFamily="34" charset="-122"/>
              </a:rPr>
              <a:t>训练任务下发</a:t>
            </a:r>
          </a:p>
        </p:txBody>
      </p:sp>
      <p:cxnSp>
        <p:nvCxnSpPr>
          <p:cNvPr id="109" name="直接箭头连接符 108"/>
          <p:cNvCxnSpPr>
            <a:cxnSpLocks/>
            <a:stCxn id="79" idx="2"/>
          </p:cNvCxnSpPr>
          <p:nvPr/>
        </p:nvCxnSpPr>
        <p:spPr>
          <a:xfrm>
            <a:off x="1405243" y="3985519"/>
            <a:ext cx="667894" cy="332481"/>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1568216" y="2417432"/>
            <a:ext cx="982212" cy="32004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模型核验</a:t>
            </a:r>
            <a:r>
              <a:rPr lang="en-US" altLang="zh-CN" sz="700" b="1" dirty="0">
                <a:solidFill>
                  <a:schemeClr val="bg1"/>
                </a:solidFill>
                <a:latin typeface="微软雅黑" panose="020B0503020204020204" pitchFamily="34" charset="-122"/>
                <a:ea typeface="微软雅黑" panose="020B0503020204020204" pitchFamily="34" charset="-122"/>
              </a:rPr>
              <a:t>&amp;</a:t>
            </a:r>
            <a:r>
              <a:rPr lang="zh-CN" altLang="en-US" sz="700" b="1" dirty="0">
                <a:solidFill>
                  <a:schemeClr val="bg1"/>
                </a:solidFill>
                <a:latin typeface="微软雅黑" panose="020B0503020204020204" pitchFamily="34" charset="-122"/>
                <a:ea typeface="微软雅黑" panose="020B0503020204020204" pitchFamily="34" charset="-122"/>
              </a:rPr>
              <a:t>转换</a:t>
            </a:r>
          </a:p>
        </p:txBody>
      </p:sp>
      <p:sp>
        <p:nvSpPr>
          <p:cNvPr id="115" name="矩形 114"/>
          <p:cNvSpPr/>
          <p:nvPr/>
        </p:nvSpPr>
        <p:spPr>
          <a:xfrm>
            <a:off x="1596383" y="2870535"/>
            <a:ext cx="954045" cy="32004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训练任务管理</a:t>
            </a:r>
          </a:p>
        </p:txBody>
      </p:sp>
      <p:sp>
        <p:nvSpPr>
          <p:cNvPr id="117" name="矩形 116"/>
          <p:cNvSpPr/>
          <p:nvPr/>
        </p:nvSpPr>
        <p:spPr>
          <a:xfrm>
            <a:off x="3828080" y="1989736"/>
            <a:ext cx="5104934" cy="1995783"/>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pic>
        <p:nvPicPr>
          <p:cNvPr id="120" name="图片 119"/>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3923928" y="4749171"/>
            <a:ext cx="277495" cy="268605"/>
          </a:xfrm>
          <a:prstGeom prst="rect">
            <a:avLst/>
          </a:prstGeom>
        </p:spPr>
      </p:pic>
      <p:cxnSp>
        <p:nvCxnSpPr>
          <p:cNvPr id="122" name="直接箭头连接符 121"/>
          <p:cNvCxnSpPr>
            <a:cxnSpLocks/>
            <a:stCxn id="117" idx="2"/>
          </p:cNvCxnSpPr>
          <p:nvPr/>
        </p:nvCxnSpPr>
        <p:spPr>
          <a:xfrm flipH="1">
            <a:off x="4105575" y="3985519"/>
            <a:ext cx="2274972" cy="349599"/>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123" name="TextBox 327"/>
          <p:cNvSpPr txBox="1"/>
          <p:nvPr/>
        </p:nvSpPr>
        <p:spPr>
          <a:xfrm>
            <a:off x="4081317" y="4100402"/>
            <a:ext cx="944169" cy="153888"/>
          </a:xfrm>
          <a:prstGeom prst="rect">
            <a:avLst/>
          </a:prstGeom>
        </p:spPr>
        <p:txBody>
          <a:bodyPr wrap="none" lIns="0" tIns="0" rIns="0" bIns="0" rtlCol="0">
            <a:spAutoFit/>
          </a:bodyPr>
          <a:lstStyle/>
          <a:p>
            <a:pPr algn="dist"/>
            <a:r>
              <a:rPr kumimoji="1" lang="en-US" altLang="zh-CN" sz="1000" dirty="0">
                <a:solidFill>
                  <a:srgbClr val="00B0F0"/>
                </a:solidFill>
                <a:latin typeface="微软雅黑" panose="020B0503020204020204" pitchFamily="34" charset="-122"/>
                <a:ea typeface="微软雅黑" panose="020B0503020204020204" pitchFamily="34" charset="-122"/>
              </a:rPr>
              <a:t>APP</a:t>
            </a:r>
            <a:r>
              <a:rPr kumimoji="1" lang="zh-CN" altLang="en-US" sz="1000" dirty="0" smtClean="0">
                <a:solidFill>
                  <a:srgbClr val="00B0F0"/>
                </a:solidFill>
                <a:latin typeface="微软雅黑" panose="020B0503020204020204" pitchFamily="34" charset="-122"/>
                <a:ea typeface="微软雅黑" panose="020B0503020204020204" pitchFamily="34" charset="-122"/>
              </a:rPr>
              <a:t>下发</a:t>
            </a:r>
            <a:r>
              <a:rPr kumimoji="1" lang="en-US" altLang="zh-CN" sz="1000" dirty="0" smtClean="0">
                <a:solidFill>
                  <a:srgbClr val="00B0F0"/>
                </a:solidFill>
                <a:latin typeface="微软雅黑" panose="020B0503020204020204" pitchFamily="34" charset="-122"/>
                <a:ea typeface="微软雅黑" panose="020B0503020204020204" pitchFamily="34" charset="-122"/>
              </a:rPr>
              <a:t>-</a:t>
            </a:r>
            <a:r>
              <a:rPr kumimoji="1" lang="zh-CN" altLang="en-US" sz="1000" dirty="0" smtClean="0">
                <a:solidFill>
                  <a:srgbClr val="00B0F0"/>
                </a:solidFill>
                <a:latin typeface="微软雅黑" panose="020B0503020204020204" pitchFamily="34" charset="-122"/>
                <a:ea typeface="微软雅黑" panose="020B0503020204020204" pitchFamily="34" charset="-122"/>
              </a:rPr>
              <a:t>待开发</a:t>
            </a:r>
            <a:endParaRPr kumimoji="1" lang="zh-CN" altLang="en-US" sz="1000" dirty="0">
              <a:solidFill>
                <a:srgbClr val="00B0F0"/>
              </a:solidFill>
              <a:latin typeface="微软雅黑" panose="020B0503020204020204" pitchFamily="34" charset="-122"/>
              <a:ea typeface="微软雅黑" panose="020B0503020204020204" pitchFamily="34" charset="-122"/>
            </a:endParaRPr>
          </a:p>
        </p:txBody>
      </p:sp>
      <p:pic>
        <p:nvPicPr>
          <p:cNvPr id="124" name="图片 123"/>
          <p:cNvPicPr>
            <a:picLocks noChangeAspect="1"/>
          </p:cNvPicPr>
          <p:nvPr/>
        </p:nvPicPr>
        <p:blipFill>
          <a:blip r:embed="rId3"/>
          <a:stretch>
            <a:fillRect/>
          </a:stretch>
        </p:blipFill>
        <p:spPr>
          <a:xfrm>
            <a:off x="4281717" y="4789500"/>
            <a:ext cx="638810" cy="204470"/>
          </a:xfrm>
          <a:prstGeom prst="rect">
            <a:avLst/>
          </a:prstGeom>
        </p:spPr>
      </p:pic>
      <p:pic>
        <p:nvPicPr>
          <p:cNvPr id="125" name="图片 124"/>
          <p:cNvPicPr>
            <a:picLocks noChangeAspect="1"/>
          </p:cNvPicPr>
          <p:nvPr/>
        </p:nvPicPr>
        <p:blipFill>
          <a:blip r:embed="rId3"/>
          <a:stretch>
            <a:fillRect/>
          </a:stretch>
        </p:blipFill>
        <p:spPr>
          <a:xfrm>
            <a:off x="6149521" y="4567482"/>
            <a:ext cx="431440" cy="493743"/>
          </a:xfrm>
          <a:prstGeom prst="rect">
            <a:avLst/>
          </a:prstGeom>
        </p:spPr>
      </p:pic>
      <p:pic>
        <p:nvPicPr>
          <p:cNvPr id="126" name="图片 125"/>
          <p:cNvPicPr>
            <a:picLocks noChangeAspect="1"/>
          </p:cNvPicPr>
          <p:nvPr/>
        </p:nvPicPr>
        <p:blipFill>
          <a:blip r:embed="rId3"/>
          <a:stretch>
            <a:fillRect/>
          </a:stretch>
        </p:blipFill>
        <p:spPr>
          <a:xfrm>
            <a:off x="6779167" y="4570731"/>
            <a:ext cx="431440" cy="493743"/>
          </a:xfrm>
          <a:prstGeom prst="rect">
            <a:avLst/>
          </a:prstGeom>
        </p:spPr>
      </p:pic>
      <p:sp>
        <p:nvSpPr>
          <p:cNvPr id="128" name="矩形 127"/>
          <p:cNvSpPr/>
          <p:nvPr/>
        </p:nvSpPr>
        <p:spPr>
          <a:xfrm>
            <a:off x="5936103" y="4335118"/>
            <a:ext cx="3139956" cy="785731"/>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9" name="矩形 128"/>
          <p:cNvSpPr/>
          <p:nvPr/>
        </p:nvSpPr>
        <p:spPr>
          <a:xfrm>
            <a:off x="3802927" y="4342723"/>
            <a:ext cx="1837738" cy="785731"/>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0" name="TextBox 333"/>
          <p:cNvSpPr txBox="1"/>
          <p:nvPr/>
        </p:nvSpPr>
        <p:spPr>
          <a:xfrm>
            <a:off x="6312141" y="4362425"/>
            <a:ext cx="2674343" cy="153888"/>
          </a:xfrm>
          <a:prstGeom prst="rect">
            <a:avLst/>
          </a:prstGeom>
        </p:spPr>
        <p:txBody>
          <a:bodyPr wrap="square" lIns="0" tIns="0" rIns="0" bIns="0" rtlCol="0">
            <a:spAutoFit/>
          </a:bodyPr>
          <a:lstStyle/>
          <a:p>
            <a:pPr algn="l"/>
            <a:r>
              <a:rPr kumimoji="1" lang="zh-CN" altLang="en-US" sz="1000" dirty="0">
                <a:solidFill>
                  <a:srgbClr val="00B0F0"/>
                </a:solidFill>
                <a:latin typeface="微软雅黑" panose="020B0503020204020204" pitchFamily="34" charset="-122"/>
                <a:ea typeface="微软雅黑" panose="020B0503020204020204" pitchFamily="34" charset="-122"/>
              </a:rPr>
              <a:t>中心资源池（人脸算子</a:t>
            </a:r>
            <a:r>
              <a:rPr kumimoji="1" lang="en-US" altLang="zh-CN" sz="1000" dirty="0">
                <a:solidFill>
                  <a:srgbClr val="00B0F0"/>
                </a:solidFill>
                <a:latin typeface="微软雅黑" panose="020B0503020204020204" pitchFamily="34" charset="-122"/>
                <a:ea typeface="微软雅黑" panose="020B0503020204020204" pitchFamily="34" charset="-122"/>
              </a:rPr>
              <a:t>/</a:t>
            </a:r>
            <a:r>
              <a:rPr kumimoji="1" lang="zh-CN" altLang="en-US" sz="1000" dirty="0">
                <a:solidFill>
                  <a:srgbClr val="00B0F0"/>
                </a:solidFill>
                <a:latin typeface="微软雅黑" panose="020B0503020204020204" pitchFamily="34" charset="-122"/>
                <a:ea typeface="微软雅黑" panose="020B0503020204020204" pitchFamily="34" charset="-122"/>
              </a:rPr>
              <a:t>车辆算子</a:t>
            </a:r>
            <a:r>
              <a:rPr kumimoji="1" lang="en-US" altLang="zh-CN" sz="1000" dirty="0">
                <a:solidFill>
                  <a:srgbClr val="00B0F0"/>
                </a:solidFill>
                <a:latin typeface="微软雅黑" panose="020B0503020204020204" pitchFamily="34" charset="-122"/>
                <a:ea typeface="微软雅黑" panose="020B0503020204020204" pitchFamily="34" charset="-122"/>
              </a:rPr>
              <a:t>/</a:t>
            </a:r>
            <a:r>
              <a:rPr kumimoji="1" lang="zh-CN" altLang="en-US" sz="1000" dirty="0">
                <a:solidFill>
                  <a:srgbClr val="00B0F0"/>
                </a:solidFill>
                <a:latin typeface="微软雅黑" panose="020B0503020204020204" pitchFamily="34" charset="-122"/>
                <a:ea typeface="微软雅黑" panose="020B0503020204020204" pitchFamily="34" charset="-122"/>
              </a:rPr>
              <a:t>行为算子）</a:t>
            </a:r>
          </a:p>
        </p:txBody>
      </p:sp>
      <p:sp>
        <p:nvSpPr>
          <p:cNvPr id="131" name="TextBox 334"/>
          <p:cNvSpPr txBox="1"/>
          <p:nvPr/>
        </p:nvSpPr>
        <p:spPr>
          <a:xfrm>
            <a:off x="4493769" y="4432810"/>
            <a:ext cx="845068" cy="153888"/>
          </a:xfrm>
          <a:prstGeom prst="rect">
            <a:avLst/>
          </a:prstGeom>
        </p:spPr>
        <p:txBody>
          <a:bodyPr wrap="square" lIns="0" tIns="0" rIns="0" bIns="0" rtlCol="0">
            <a:spAutoFit/>
          </a:bodyPr>
          <a:lstStyle/>
          <a:p>
            <a:pPr algn="l"/>
            <a:r>
              <a:rPr kumimoji="1" lang="zh-CN" altLang="en-US" sz="1000" dirty="0">
                <a:solidFill>
                  <a:srgbClr val="00B0F0"/>
                </a:solidFill>
                <a:latin typeface="微软雅黑" panose="020B0503020204020204" pitchFamily="34" charset="-122"/>
                <a:ea typeface="微软雅黑" panose="020B0503020204020204" pitchFamily="34" charset="-122"/>
              </a:rPr>
              <a:t>端边</a:t>
            </a:r>
          </a:p>
        </p:txBody>
      </p:sp>
      <p:cxnSp>
        <p:nvCxnSpPr>
          <p:cNvPr id="132" name="直接箭头连接符 131"/>
          <p:cNvCxnSpPr>
            <a:cxnSpLocks/>
            <a:stCxn id="117" idx="2"/>
            <a:endCxn id="129" idx="0"/>
          </p:cNvCxnSpPr>
          <p:nvPr/>
        </p:nvCxnSpPr>
        <p:spPr>
          <a:xfrm flipH="1">
            <a:off x="4721796" y="3985519"/>
            <a:ext cx="1658751" cy="357204"/>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133" name="TextBox 336"/>
          <p:cNvSpPr txBox="1"/>
          <p:nvPr/>
        </p:nvSpPr>
        <p:spPr>
          <a:xfrm>
            <a:off x="6766331" y="4091418"/>
            <a:ext cx="766650" cy="153888"/>
          </a:xfrm>
          <a:prstGeom prst="rect">
            <a:avLst/>
          </a:prstGeom>
        </p:spPr>
        <p:txBody>
          <a:bodyPr wrap="square" lIns="0" tIns="0" rIns="0" bIns="0" rtlCol="0">
            <a:spAutoFit/>
          </a:bodyPr>
          <a:lstStyle/>
          <a:p>
            <a:pPr algn="l"/>
            <a:r>
              <a:rPr kumimoji="1" lang="zh-CN" altLang="en-US" sz="1000" dirty="0">
                <a:solidFill>
                  <a:srgbClr val="00B0F0"/>
                </a:solidFill>
                <a:latin typeface="微软雅黑" panose="020B0503020204020204" pitchFamily="34" charset="-122"/>
                <a:ea typeface="微软雅黑" panose="020B0503020204020204" pitchFamily="34" charset="-122"/>
              </a:rPr>
              <a:t>单卡虚化</a:t>
            </a:r>
          </a:p>
        </p:txBody>
      </p:sp>
      <p:cxnSp>
        <p:nvCxnSpPr>
          <p:cNvPr id="136" name="直接箭头连接符 135"/>
          <p:cNvCxnSpPr>
            <a:cxnSpLocks/>
            <a:stCxn id="117" idx="2"/>
          </p:cNvCxnSpPr>
          <p:nvPr/>
        </p:nvCxnSpPr>
        <p:spPr>
          <a:xfrm>
            <a:off x="6380547" y="3985519"/>
            <a:ext cx="1156712" cy="347349"/>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cxnSpLocks/>
            <a:stCxn id="117" idx="2"/>
          </p:cNvCxnSpPr>
          <p:nvPr/>
        </p:nvCxnSpPr>
        <p:spPr>
          <a:xfrm>
            <a:off x="6380547" y="3985519"/>
            <a:ext cx="2087452" cy="347349"/>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159" name="TextBox 392"/>
          <p:cNvSpPr txBox="1"/>
          <p:nvPr/>
        </p:nvSpPr>
        <p:spPr>
          <a:xfrm>
            <a:off x="5116942" y="4098263"/>
            <a:ext cx="769441" cy="153888"/>
          </a:xfrm>
          <a:prstGeom prst="rect">
            <a:avLst/>
          </a:prstGeom>
        </p:spPr>
        <p:txBody>
          <a:bodyPr wrap="none" lIns="0" tIns="0" rIns="0" bIns="0" rtlCol="0">
            <a:spAutoFit/>
          </a:bodyPr>
          <a:lstStyle/>
          <a:p>
            <a:pPr algn="l"/>
            <a:r>
              <a:rPr kumimoji="1" lang="zh-CN" altLang="en-US" sz="1000" dirty="0">
                <a:solidFill>
                  <a:srgbClr val="00B0F0"/>
                </a:solidFill>
                <a:latin typeface="微软雅黑" panose="020B0503020204020204" pitchFamily="34" charset="-122"/>
                <a:ea typeface="微软雅黑" panose="020B0503020204020204" pitchFamily="34" charset="-122"/>
              </a:rPr>
              <a:t>特征模型下发</a:t>
            </a:r>
          </a:p>
        </p:txBody>
      </p:sp>
      <p:sp>
        <p:nvSpPr>
          <p:cNvPr id="160" name="TextBox 393"/>
          <p:cNvSpPr txBox="1"/>
          <p:nvPr/>
        </p:nvSpPr>
        <p:spPr>
          <a:xfrm>
            <a:off x="6003418" y="4090528"/>
            <a:ext cx="512961" cy="153888"/>
          </a:xfrm>
          <a:prstGeom prst="rect">
            <a:avLst/>
          </a:prstGeom>
        </p:spPr>
        <p:txBody>
          <a:bodyPr wrap="none" lIns="0" tIns="0" rIns="0" bIns="0" rtlCol="0">
            <a:spAutoFit/>
          </a:bodyPr>
          <a:lstStyle/>
          <a:p>
            <a:pPr algn="dist"/>
            <a:r>
              <a:rPr kumimoji="1" lang="zh-CN" altLang="en-US" sz="1000" dirty="0">
                <a:solidFill>
                  <a:srgbClr val="00B0F0"/>
                </a:solidFill>
                <a:latin typeface="微软雅黑" panose="020B0503020204020204" pitchFamily="34" charset="-122"/>
                <a:ea typeface="微软雅黑" panose="020B0503020204020204" pitchFamily="34" charset="-122"/>
              </a:rPr>
              <a:t>三方算法</a:t>
            </a:r>
          </a:p>
        </p:txBody>
      </p:sp>
      <p:pic>
        <p:nvPicPr>
          <p:cNvPr id="161" name="图片 160"/>
          <p:cNvPicPr>
            <a:picLocks noChangeAspect="1"/>
          </p:cNvPicPr>
          <p:nvPr/>
        </p:nvPicPr>
        <p:blipFill>
          <a:blip r:embed="rId3"/>
          <a:stretch>
            <a:fillRect/>
          </a:stretch>
        </p:blipFill>
        <p:spPr>
          <a:xfrm>
            <a:off x="7371250" y="4570288"/>
            <a:ext cx="431440" cy="493743"/>
          </a:xfrm>
          <a:prstGeom prst="rect">
            <a:avLst/>
          </a:prstGeom>
        </p:spPr>
      </p:pic>
      <p:pic>
        <p:nvPicPr>
          <p:cNvPr id="162" name="图片 161"/>
          <p:cNvPicPr>
            <a:picLocks noChangeAspect="1"/>
          </p:cNvPicPr>
          <p:nvPr/>
        </p:nvPicPr>
        <p:blipFill>
          <a:blip r:embed="rId3"/>
          <a:stretch>
            <a:fillRect/>
          </a:stretch>
        </p:blipFill>
        <p:spPr>
          <a:xfrm>
            <a:off x="7970166" y="4570731"/>
            <a:ext cx="431440" cy="493743"/>
          </a:xfrm>
          <a:prstGeom prst="rect">
            <a:avLst/>
          </a:prstGeom>
        </p:spPr>
      </p:pic>
      <p:cxnSp>
        <p:nvCxnSpPr>
          <p:cNvPr id="163" name="直接箭头连接符 162"/>
          <p:cNvCxnSpPr>
            <a:cxnSpLocks/>
            <a:stCxn id="117" idx="2"/>
          </p:cNvCxnSpPr>
          <p:nvPr/>
        </p:nvCxnSpPr>
        <p:spPr>
          <a:xfrm flipH="1">
            <a:off x="6192255" y="3985519"/>
            <a:ext cx="188292" cy="376906"/>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pic>
        <p:nvPicPr>
          <p:cNvPr id="164" name="图片 163"/>
          <p:cNvPicPr>
            <a:picLocks noChangeAspect="1"/>
          </p:cNvPicPr>
          <p:nvPr/>
        </p:nvPicPr>
        <p:blipFill>
          <a:blip r:embed="rId3"/>
          <a:stretch>
            <a:fillRect/>
          </a:stretch>
        </p:blipFill>
        <p:spPr>
          <a:xfrm>
            <a:off x="8555045" y="4580714"/>
            <a:ext cx="431440" cy="493743"/>
          </a:xfrm>
          <a:prstGeom prst="rect">
            <a:avLst/>
          </a:prstGeom>
        </p:spPr>
      </p:pic>
      <p:pic>
        <p:nvPicPr>
          <p:cNvPr id="165" name="图片 164"/>
          <p:cNvPicPr>
            <a:picLocks noChangeAspect="1"/>
          </p:cNvPicPr>
          <p:nvPr/>
        </p:nvPicPr>
        <p:blipFill>
          <a:blip r:embed="rId3"/>
          <a:stretch>
            <a:fillRect/>
          </a:stretch>
        </p:blipFill>
        <p:spPr>
          <a:xfrm>
            <a:off x="4963624" y="4788838"/>
            <a:ext cx="638810" cy="204470"/>
          </a:xfrm>
          <a:prstGeom prst="rect">
            <a:avLst/>
          </a:prstGeom>
        </p:spPr>
      </p:pic>
      <p:sp>
        <p:nvSpPr>
          <p:cNvPr id="166" name="TextBox 404"/>
          <p:cNvSpPr txBox="1"/>
          <p:nvPr/>
        </p:nvSpPr>
        <p:spPr>
          <a:xfrm>
            <a:off x="7480059" y="4091418"/>
            <a:ext cx="1138132" cy="153888"/>
          </a:xfrm>
          <a:prstGeom prst="rect">
            <a:avLst/>
          </a:prstGeom>
        </p:spPr>
        <p:txBody>
          <a:bodyPr wrap="none" lIns="0" tIns="0" rIns="0" bIns="0" rtlCol="0">
            <a:spAutoFit/>
          </a:bodyPr>
          <a:lstStyle/>
          <a:p>
            <a:pPr algn="dist"/>
            <a:r>
              <a:rPr kumimoji="1" lang="zh-CN" altLang="en-US" sz="1000" dirty="0">
                <a:solidFill>
                  <a:srgbClr val="00B0F0"/>
                </a:solidFill>
                <a:latin typeface="微软雅黑" panose="020B0503020204020204" pitchFamily="34" charset="-122"/>
                <a:ea typeface="微软雅黑" panose="020B0503020204020204" pitchFamily="34" charset="-122"/>
              </a:rPr>
              <a:t>分析</a:t>
            </a:r>
            <a:r>
              <a:rPr kumimoji="1" lang="en-US" altLang="zh-CN" sz="1000" dirty="0">
                <a:solidFill>
                  <a:srgbClr val="00B0F0"/>
                </a:solidFill>
                <a:latin typeface="微软雅黑" panose="020B0503020204020204" pitchFamily="34" charset="-122"/>
                <a:ea typeface="微软雅黑" panose="020B0503020204020204" pitchFamily="34" charset="-122"/>
              </a:rPr>
              <a:t>&amp;</a:t>
            </a:r>
            <a:r>
              <a:rPr kumimoji="1" lang="zh-CN" altLang="en-US" sz="1000" dirty="0">
                <a:solidFill>
                  <a:srgbClr val="00B0F0"/>
                </a:solidFill>
                <a:latin typeface="微软雅黑" panose="020B0503020204020204" pitchFamily="34" charset="-122"/>
                <a:ea typeface="微软雅黑" panose="020B0503020204020204" pitchFamily="34" charset="-122"/>
              </a:rPr>
              <a:t>比对任务下发</a:t>
            </a:r>
          </a:p>
        </p:txBody>
      </p:sp>
      <p:sp>
        <p:nvSpPr>
          <p:cNvPr id="167" name="矩形 166"/>
          <p:cNvSpPr/>
          <p:nvPr/>
        </p:nvSpPr>
        <p:spPr>
          <a:xfrm>
            <a:off x="779200" y="2870535"/>
            <a:ext cx="453058" cy="32004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智能标注</a:t>
            </a:r>
          </a:p>
        </p:txBody>
      </p:sp>
      <p:pic>
        <p:nvPicPr>
          <p:cNvPr id="183" name="图片 182"/>
          <p:cNvPicPr>
            <a:picLocks noChangeAspect="1"/>
          </p:cNvPicPr>
          <p:nvPr/>
        </p:nvPicPr>
        <p:blipFill>
          <a:blip r:embed="rId3"/>
          <a:stretch>
            <a:fillRect/>
          </a:stretch>
        </p:blipFill>
        <p:spPr>
          <a:xfrm>
            <a:off x="157039" y="4586698"/>
            <a:ext cx="395137" cy="493743"/>
          </a:xfrm>
          <a:prstGeom prst="rect">
            <a:avLst/>
          </a:prstGeom>
        </p:spPr>
      </p:pic>
      <p:pic>
        <p:nvPicPr>
          <p:cNvPr id="184" name="图片 183"/>
          <p:cNvPicPr>
            <a:picLocks noChangeAspect="1"/>
          </p:cNvPicPr>
          <p:nvPr/>
        </p:nvPicPr>
        <p:blipFill>
          <a:blip r:embed="rId3"/>
          <a:stretch>
            <a:fillRect/>
          </a:stretch>
        </p:blipFill>
        <p:spPr>
          <a:xfrm>
            <a:off x="707390" y="4596621"/>
            <a:ext cx="395137" cy="493743"/>
          </a:xfrm>
          <a:prstGeom prst="rect">
            <a:avLst/>
          </a:prstGeom>
        </p:spPr>
      </p:pic>
      <p:sp>
        <p:nvSpPr>
          <p:cNvPr id="185" name="TextBox 265"/>
          <p:cNvSpPr txBox="1"/>
          <p:nvPr/>
        </p:nvSpPr>
        <p:spPr>
          <a:xfrm>
            <a:off x="338872" y="4368080"/>
            <a:ext cx="641201" cy="153888"/>
          </a:xfrm>
          <a:prstGeom prst="rect">
            <a:avLst/>
          </a:prstGeom>
        </p:spPr>
        <p:txBody>
          <a:bodyPr wrap="none" lIns="0" tIns="0" rIns="0" bIns="0" rtlCol="0">
            <a:spAutoFit/>
          </a:bodyPr>
          <a:lstStyle/>
          <a:p>
            <a:pPr algn="l"/>
            <a:r>
              <a:rPr kumimoji="1" lang="zh-CN" altLang="en-US" sz="1000" dirty="0">
                <a:solidFill>
                  <a:srgbClr val="00B0F0"/>
                </a:solidFill>
                <a:latin typeface="微软雅黑" panose="020B0503020204020204" pitchFamily="34" charset="-122"/>
                <a:ea typeface="微软雅黑" panose="020B0503020204020204" pitchFamily="34" charset="-122"/>
              </a:rPr>
              <a:t>训练子节点</a:t>
            </a:r>
          </a:p>
        </p:txBody>
      </p:sp>
      <p:sp>
        <p:nvSpPr>
          <p:cNvPr id="188" name="矩形 187"/>
          <p:cNvSpPr/>
          <p:nvPr/>
        </p:nvSpPr>
        <p:spPr>
          <a:xfrm>
            <a:off x="3828079" y="1266224"/>
            <a:ext cx="5104934" cy="380334"/>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ctr" anchorCtr="1" compatLnSpc="1"/>
          <a:lstStyle/>
          <a:p>
            <a:pPr algn="ctr" defTabSz="1268653">
              <a:lnSpc>
                <a:spcPct val="90000"/>
              </a:lnSpc>
              <a:spcAft>
                <a:spcPts val="149"/>
              </a:spcAft>
              <a:buClr>
                <a:srgbClr val="CC9900"/>
              </a:buClr>
            </a:pPr>
            <a:r>
              <a:rPr lang="en-US" altLang="zh-CN" sz="1100" b="1" dirty="0" smtClean="0">
                <a:solidFill>
                  <a:schemeClr val="bg1"/>
                </a:solidFill>
                <a:latin typeface="微软雅黑" panose="020B0503020204020204" pitchFamily="34" charset="-122"/>
                <a:ea typeface="微软雅黑" panose="020B0503020204020204" pitchFamily="34" charset="-122"/>
              </a:rPr>
              <a:t>SAAS(</a:t>
            </a:r>
            <a:r>
              <a:rPr lang="zh-CN" altLang="en-US" sz="1100" b="1" dirty="0">
                <a:solidFill>
                  <a:schemeClr val="bg1"/>
                </a:solidFill>
                <a:latin typeface="微软雅黑" panose="020B0503020204020204" pitchFamily="34" charset="-122"/>
                <a:ea typeface="微软雅黑" panose="020B0503020204020204" pitchFamily="34" charset="-122"/>
              </a:rPr>
              <a:t>待评估</a:t>
            </a:r>
            <a:r>
              <a:rPr lang="en-US" altLang="zh-CN" sz="1100" b="1" dirty="0">
                <a:solidFill>
                  <a:schemeClr val="bg1"/>
                </a:solidFill>
                <a:latin typeface="微软雅黑" panose="020B0503020204020204" pitchFamily="34" charset="-122"/>
                <a:ea typeface="微软雅黑" panose="020B0503020204020204" pitchFamily="34" charset="-122"/>
              </a:rPr>
              <a:t>-</a:t>
            </a:r>
            <a:r>
              <a:rPr lang="zh-CN" altLang="en-US" sz="1100" b="1" dirty="0">
                <a:solidFill>
                  <a:schemeClr val="bg1"/>
                </a:solidFill>
                <a:latin typeface="微软雅黑" panose="020B0503020204020204" pitchFamily="34" charset="-122"/>
                <a:ea typeface="微软雅黑" panose="020B0503020204020204" pitchFamily="34" charset="-122"/>
              </a:rPr>
              <a:t>素材管理</a:t>
            </a:r>
            <a:r>
              <a:rPr lang="en-US" altLang="zh-CN" sz="1100" b="1" dirty="0">
                <a:solidFill>
                  <a:schemeClr val="bg1"/>
                </a:solidFill>
                <a:latin typeface="微软雅黑" panose="020B0503020204020204" pitchFamily="34" charset="-122"/>
                <a:ea typeface="微软雅黑" panose="020B0503020204020204" pitchFamily="34" charset="-122"/>
              </a:rPr>
              <a:t>/</a:t>
            </a:r>
            <a:r>
              <a:rPr lang="zh-CN" altLang="en-US" sz="1100" b="1" dirty="0">
                <a:solidFill>
                  <a:schemeClr val="bg1"/>
                </a:solidFill>
                <a:latin typeface="微软雅黑" panose="020B0503020204020204" pitchFamily="34" charset="-122"/>
                <a:ea typeface="微软雅黑" panose="020B0503020204020204" pitchFamily="34" charset="-122"/>
              </a:rPr>
              <a:t>模型升级</a:t>
            </a:r>
            <a:r>
              <a:rPr lang="en-US" altLang="zh-CN" sz="1100" b="1" dirty="0">
                <a:solidFill>
                  <a:schemeClr val="bg1"/>
                </a:solidFill>
                <a:latin typeface="微软雅黑" panose="020B0503020204020204" pitchFamily="34" charset="-122"/>
                <a:ea typeface="微软雅黑" panose="020B0503020204020204" pitchFamily="34" charset="-122"/>
              </a:rPr>
              <a:t>/</a:t>
            </a:r>
            <a:r>
              <a:rPr lang="zh-CN" altLang="en-US" sz="1100" b="1" dirty="0">
                <a:solidFill>
                  <a:schemeClr val="bg1"/>
                </a:solidFill>
                <a:latin typeface="微软雅黑" panose="020B0503020204020204" pitchFamily="34" charset="-122"/>
                <a:ea typeface="微软雅黑" panose="020B0503020204020204" pitchFamily="34" charset="-122"/>
              </a:rPr>
              <a:t>配置管道</a:t>
            </a:r>
            <a:r>
              <a:rPr lang="en-US" altLang="zh-CN" sz="1100" b="1" dirty="0">
                <a:solidFill>
                  <a:schemeClr val="bg1"/>
                </a:solidFill>
                <a:latin typeface="微软雅黑" panose="020B0503020204020204" pitchFamily="34" charset="-122"/>
                <a:ea typeface="微软雅黑" panose="020B0503020204020204" pitchFamily="34" charset="-122"/>
              </a:rPr>
              <a:t>/</a:t>
            </a:r>
            <a:r>
              <a:rPr lang="zh-CN" altLang="en-US" sz="1100" b="1" dirty="0">
                <a:solidFill>
                  <a:schemeClr val="bg1"/>
                </a:solidFill>
                <a:latin typeface="微软雅黑" panose="020B0503020204020204" pitchFamily="34" charset="-122"/>
                <a:ea typeface="微软雅黑" panose="020B0503020204020204" pitchFamily="34" charset="-122"/>
              </a:rPr>
              <a:t>事件管道</a:t>
            </a:r>
            <a:r>
              <a:rPr lang="en-US" altLang="zh-CN" sz="1100" b="1" dirty="0">
                <a:solidFill>
                  <a:schemeClr val="bg1"/>
                </a:solidFill>
                <a:latin typeface="微软雅黑" panose="020B0503020204020204" pitchFamily="34" charset="-122"/>
                <a:ea typeface="微软雅黑" panose="020B0503020204020204" pitchFamily="34" charset="-122"/>
              </a:rPr>
              <a:t>)</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90" name="矩形 187">
            <a:extLst>
              <a:ext uri="{FF2B5EF4-FFF2-40B4-BE49-F238E27FC236}">
                <a16:creationId xmlns:a16="http://schemas.microsoft.com/office/drawing/2014/main" id="{92C3C9C6-E299-4FC4-A915-FF01DC6653F9}"/>
              </a:ext>
            </a:extLst>
          </p:cNvPr>
          <p:cNvSpPr>
            <a:spLocks/>
          </p:cNvSpPr>
          <p:nvPr/>
        </p:nvSpPr>
        <p:spPr>
          <a:xfrm>
            <a:off x="67286" y="1290320"/>
            <a:ext cx="2675913" cy="34704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训练平台</a:t>
            </a:r>
            <a:r>
              <a:rPr lang="en-US" altLang="zh-CN" sz="1400" b="1" dirty="0">
                <a:solidFill>
                  <a:srgbClr val="FFC000"/>
                </a:solidFill>
                <a:latin typeface="微软雅黑" panose="020B0503020204020204" pitchFamily="34" charset="-122"/>
                <a:ea typeface="微软雅黑" panose="020B0503020204020204" pitchFamily="34" charset="-122"/>
              </a:rPr>
              <a:t>-</a:t>
            </a:r>
            <a:r>
              <a:rPr lang="zh-CN" altLang="en-US" sz="1400" b="1" dirty="0">
                <a:solidFill>
                  <a:srgbClr val="FFC000"/>
                </a:solidFill>
                <a:latin typeface="微软雅黑" panose="020B0503020204020204" pitchFamily="34" charset="-122"/>
                <a:ea typeface="微软雅黑" panose="020B0503020204020204" pitchFamily="34" charset="-122"/>
              </a:rPr>
              <a:t>素材进模型出</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sp>
        <p:nvSpPr>
          <p:cNvPr id="91" name="矩形 187">
            <a:extLst>
              <a:ext uri="{FF2B5EF4-FFF2-40B4-BE49-F238E27FC236}">
                <a16:creationId xmlns:a16="http://schemas.microsoft.com/office/drawing/2014/main" id="{FF887285-1927-4250-951A-CAC40ECDBF8A}"/>
              </a:ext>
            </a:extLst>
          </p:cNvPr>
          <p:cNvSpPr>
            <a:spLocks/>
          </p:cNvSpPr>
          <p:nvPr/>
        </p:nvSpPr>
        <p:spPr>
          <a:xfrm>
            <a:off x="192167" y="1910367"/>
            <a:ext cx="1139287" cy="34704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素材与标注</a:t>
            </a:r>
            <a:endParaRPr lang="en-US" altLang="zh-CN" sz="1100" b="1" dirty="0">
              <a:solidFill>
                <a:schemeClr val="bg1"/>
              </a:solidFill>
              <a:latin typeface="微软雅黑" panose="020B0503020204020204" pitchFamily="34" charset="-122"/>
              <a:ea typeface="微软雅黑" panose="020B0503020204020204" pitchFamily="34" charset="-122"/>
            </a:endParaRPr>
          </a:p>
        </p:txBody>
      </p:sp>
      <p:sp>
        <p:nvSpPr>
          <p:cNvPr id="94" name="矩形 77">
            <a:extLst>
              <a:ext uri="{FF2B5EF4-FFF2-40B4-BE49-F238E27FC236}">
                <a16:creationId xmlns:a16="http://schemas.microsoft.com/office/drawing/2014/main" id="{61249901-D2FD-49C4-B003-B29B50284535}"/>
              </a:ext>
            </a:extLst>
          </p:cNvPr>
          <p:cNvSpPr>
            <a:spLocks/>
          </p:cNvSpPr>
          <p:nvPr/>
        </p:nvSpPr>
        <p:spPr>
          <a:xfrm>
            <a:off x="1493722" y="1910367"/>
            <a:ext cx="1139287" cy="1421093"/>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95" name="矩形 187">
            <a:extLst>
              <a:ext uri="{FF2B5EF4-FFF2-40B4-BE49-F238E27FC236}">
                <a16:creationId xmlns:a16="http://schemas.microsoft.com/office/drawing/2014/main" id="{CA8F5043-E7D5-43FB-9E42-AAECF91C53C2}"/>
              </a:ext>
            </a:extLst>
          </p:cNvPr>
          <p:cNvSpPr>
            <a:spLocks/>
          </p:cNvSpPr>
          <p:nvPr/>
        </p:nvSpPr>
        <p:spPr>
          <a:xfrm>
            <a:off x="1493722" y="1910367"/>
            <a:ext cx="1139287" cy="34704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训练与模型</a:t>
            </a:r>
            <a:endParaRPr lang="en-US" altLang="zh-CN" sz="1100" b="1" dirty="0">
              <a:solidFill>
                <a:schemeClr val="bg1"/>
              </a:solidFill>
              <a:latin typeface="微软雅黑" panose="020B0503020204020204" pitchFamily="34" charset="-122"/>
              <a:ea typeface="微软雅黑" panose="020B0503020204020204" pitchFamily="34" charset="-122"/>
            </a:endParaRPr>
          </a:p>
        </p:txBody>
      </p:sp>
      <p:grpSp>
        <p:nvGrpSpPr>
          <p:cNvPr id="29" name="Group 28">
            <a:extLst>
              <a:ext uri="{FF2B5EF4-FFF2-40B4-BE49-F238E27FC236}">
                <a16:creationId xmlns:a16="http://schemas.microsoft.com/office/drawing/2014/main" id="{AEC920E6-F94E-4569-8825-8D8972231E51}"/>
              </a:ext>
            </a:extLst>
          </p:cNvPr>
          <p:cNvGrpSpPr/>
          <p:nvPr/>
        </p:nvGrpSpPr>
        <p:grpSpPr>
          <a:xfrm>
            <a:off x="3828080" y="1989736"/>
            <a:ext cx="2193777" cy="1494852"/>
            <a:chOff x="4056216" y="1989736"/>
            <a:chExt cx="2193777" cy="1494852"/>
          </a:xfrm>
        </p:grpSpPr>
        <p:sp>
          <p:nvSpPr>
            <p:cNvPr id="178" name="矩形 177"/>
            <p:cNvSpPr/>
            <p:nvPr/>
          </p:nvSpPr>
          <p:spPr>
            <a:xfrm>
              <a:off x="4228290" y="2463267"/>
              <a:ext cx="775757" cy="848426"/>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nSpc>
                  <a:spcPct val="90000"/>
                </a:lnSpc>
                <a:buClr>
                  <a:srgbClr val="CC9900"/>
                </a:buClr>
              </a:pPr>
              <a:r>
                <a:rPr kumimoji="1" lang="zh-CN" altLang="en-US" sz="900" b="1" dirty="0" smtClean="0">
                  <a:solidFill>
                    <a:schemeClr val="bg1"/>
                  </a:solidFill>
                  <a:latin typeface="微软雅黑" panose="020B0503020204020204" pitchFamily="34" charset="-122"/>
                  <a:ea typeface="微软雅黑" panose="020B0503020204020204" pitchFamily="34" charset="-122"/>
                </a:rPr>
                <a:t>资源管理</a:t>
              </a:r>
              <a:endParaRPr kumimoji="1"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179" name="矩形 178"/>
            <p:cNvSpPr/>
            <p:nvPr/>
          </p:nvSpPr>
          <p:spPr>
            <a:xfrm>
              <a:off x="5255659" y="2463267"/>
              <a:ext cx="775757" cy="19870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分析任务调度</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81" name="矩形 180"/>
            <p:cNvSpPr/>
            <p:nvPr/>
          </p:nvSpPr>
          <p:spPr>
            <a:xfrm>
              <a:off x="5258471" y="2788126"/>
              <a:ext cx="775757" cy="19870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比对任务调度</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grpSp>
          <p:nvGrpSpPr>
            <p:cNvPr id="18" name="Group 17">
              <a:extLst>
                <a:ext uri="{FF2B5EF4-FFF2-40B4-BE49-F238E27FC236}">
                  <a16:creationId xmlns:a16="http://schemas.microsoft.com/office/drawing/2014/main" id="{601EAB1E-4EE9-4256-A75C-FFECDCE7D0CE}"/>
                </a:ext>
              </a:extLst>
            </p:cNvPr>
            <p:cNvGrpSpPr/>
            <p:nvPr/>
          </p:nvGrpSpPr>
          <p:grpSpPr>
            <a:xfrm>
              <a:off x="4268715" y="2726756"/>
              <a:ext cx="694910" cy="420084"/>
              <a:chOff x="4228291" y="3164865"/>
              <a:chExt cx="775757" cy="420084"/>
            </a:xfrm>
          </p:grpSpPr>
          <p:sp>
            <p:nvSpPr>
              <p:cNvPr id="139" name="矩形 138"/>
              <p:cNvSpPr/>
              <p:nvPr/>
            </p:nvSpPr>
            <p:spPr>
              <a:xfrm>
                <a:off x="4228291" y="3164865"/>
                <a:ext cx="775757" cy="174954"/>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单卡虚化（</a:t>
                </a:r>
                <a:r>
                  <a:rPr lang="en-US" altLang="zh-CN" sz="700" b="1">
                    <a:solidFill>
                      <a:schemeClr val="bg1"/>
                    </a:solidFill>
                    <a:latin typeface="微软雅黑" panose="020B0503020204020204" pitchFamily="34" charset="-122"/>
                    <a:ea typeface="微软雅黑" panose="020B0503020204020204" pitchFamily="34" charset="-122"/>
                  </a:rPr>
                  <a:t>3/4</a:t>
                </a:r>
                <a:r>
                  <a:rPr lang="zh-CN" altLang="en-US" sz="700" b="1">
                    <a:solidFill>
                      <a:schemeClr val="bg1"/>
                    </a:solidFill>
                    <a:latin typeface="微软雅黑" panose="020B0503020204020204" pitchFamily="34" charset="-122"/>
                    <a:ea typeface="微软雅黑" panose="020B0503020204020204" pitchFamily="34" charset="-122"/>
                  </a:rPr>
                  <a:t>）</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82" name="矩形 181"/>
              <p:cNvSpPr/>
              <p:nvPr/>
            </p:nvSpPr>
            <p:spPr>
              <a:xfrm>
                <a:off x="4228291" y="3402365"/>
                <a:ext cx="775757" cy="182584"/>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扩缩容</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grpSp>
        <p:sp>
          <p:nvSpPr>
            <p:cNvPr id="119" name="矩形 118"/>
            <p:cNvSpPr/>
            <p:nvPr/>
          </p:nvSpPr>
          <p:spPr>
            <a:xfrm>
              <a:off x="5253622" y="3112985"/>
              <a:ext cx="775757" cy="19870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端边协同</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96" name="矩形 77">
              <a:extLst>
                <a:ext uri="{FF2B5EF4-FFF2-40B4-BE49-F238E27FC236}">
                  <a16:creationId xmlns:a16="http://schemas.microsoft.com/office/drawing/2014/main" id="{0680FDA1-3410-4A58-9F66-0F9BC75CADC1}"/>
                </a:ext>
              </a:extLst>
            </p:cNvPr>
            <p:cNvSpPr>
              <a:spLocks/>
            </p:cNvSpPr>
            <p:nvPr/>
          </p:nvSpPr>
          <p:spPr>
            <a:xfrm>
              <a:off x="4056216" y="1989736"/>
              <a:ext cx="2193777" cy="1494852"/>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97" name="矩形 187">
              <a:extLst>
                <a:ext uri="{FF2B5EF4-FFF2-40B4-BE49-F238E27FC236}">
                  <a16:creationId xmlns:a16="http://schemas.microsoft.com/office/drawing/2014/main" id="{7250736A-9CFF-4934-9F4D-47F8B6E6C7E3}"/>
                </a:ext>
              </a:extLst>
            </p:cNvPr>
            <p:cNvSpPr>
              <a:spLocks/>
            </p:cNvSpPr>
            <p:nvPr/>
          </p:nvSpPr>
          <p:spPr>
            <a:xfrm>
              <a:off x="4056216" y="1989736"/>
              <a:ext cx="2193777" cy="34704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智能调度</a:t>
              </a:r>
              <a:r>
                <a:rPr lang="en-US" altLang="zh-CN" sz="1400" b="1" dirty="0">
                  <a:solidFill>
                    <a:srgbClr val="FFC000"/>
                  </a:solidFill>
                  <a:latin typeface="微软雅黑" panose="020B0503020204020204" pitchFamily="34" charset="-122"/>
                  <a:ea typeface="微软雅黑" panose="020B0503020204020204" pitchFamily="34" charset="-122"/>
                </a:rPr>
                <a:t>-</a:t>
              </a:r>
              <a:r>
                <a:rPr lang="zh-CN" altLang="en-US" sz="1400" b="1" dirty="0">
                  <a:solidFill>
                    <a:srgbClr val="FFC000"/>
                  </a:solidFill>
                  <a:latin typeface="微软雅黑" panose="020B0503020204020204" pitchFamily="34" charset="-122"/>
                  <a:ea typeface="微软雅黑" panose="020B0503020204020204" pitchFamily="34" charset="-122"/>
                </a:rPr>
                <a:t>任务进结果出</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grpSp>
        <p:nvGrpSpPr>
          <p:cNvPr id="30" name="Group 29">
            <a:extLst>
              <a:ext uri="{FF2B5EF4-FFF2-40B4-BE49-F238E27FC236}">
                <a16:creationId xmlns:a16="http://schemas.microsoft.com/office/drawing/2014/main" id="{BCFD3B59-77A8-4A83-BF6E-59CEB00E7BE3}"/>
              </a:ext>
            </a:extLst>
          </p:cNvPr>
          <p:cNvGrpSpPr/>
          <p:nvPr/>
        </p:nvGrpSpPr>
        <p:grpSpPr>
          <a:xfrm>
            <a:off x="6580960" y="1989736"/>
            <a:ext cx="2352053" cy="1494852"/>
            <a:chOff x="6349593" y="1989736"/>
            <a:chExt cx="2425146" cy="1494852"/>
          </a:xfrm>
        </p:grpSpPr>
        <p:sp>
          <p:nvSpPr>
            <p:cNvPr id="150" name="矩形 149"/>
            <p:cNvSpPr/>
            <p:nvPr/>
          </p:nvSpPr>
          <p:spPr>
            <a:xfrm>
              <a:off x="6466162" y="2386679"/>
              <a:ext cx="630048" cy="987208"/>
            </a:xfrm>
            <a:prstGeom prst="rect">
              <a:avLst/>
            </a:prstGeom>
            <a:solidFill>
              <a:srgbClr val="00B0F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模型包</a:t>
              </a:r>
            </a:p>
          </p:txBody>
        </p:sp>
        <p:sp>
          <p:nvSpPr>
            <p:cNvPr id="168" name="矩形 167"/>
            <p:cNvSpPr/>
            <p:nvPr/>
          </p:nvSpPr>
          <p:spPr>
            <a:xfrm>
              <a:off x="6528163" y="2547363"/>
              <a:ext cx="630048" cy="863466"/>
            </a:xfrm>
            <a:prstGeom prst="rect">
              <a:avLst/>
            </a:prstGeom>
            <a:solidFill>
              <a:srgbClr val="00B0F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endParaRPr lang="en-US" altLang="zh-CN" sz="700" b="1" dirty="0">
                <a:solidFill>
                  <a:schemeClr val="bg1"/>
                </a:solidFill>
                <a:latin typeface="微软雅黑" panose="020B0503020204020204" pitchFamily="34" charset="-122"/>
                <a:ea typeface="微软雅黑" panose="020B0503020204020204" pitchFamily="34" charset="-122"/>
              </a:endParaRPr>
            </a:p>
          </p:txBody>
        </p:sp>
        <p:grpSp>
          <p:nvGrpSpPr>
            <p:cNvPr id="10" name="Group 9">
              <a:extLst>
                <a:ext uri="{FF2B5EF4-FFF2-40B4-BE49-F238E27FC236}">
                  <a16:creationId xmlns:a16="http://schemas.microsoft.com/office/drawing/2014/main" id="{4CBC0204-948E-47C4-A96B-7A99CE6E0C34}"/>
                </a:ext>
              </a:extLst>
            </p:cNvPr>
            <p:cNvGrpSpPr/>
            <p:nvPr/>
          </p:nvGrpSpPr>
          <p:grpSpPr>
            <a:xfrm>
              <a:off x="7221942" y="2391460"/>
              <a:ext cx="1495707" cy="1032844"/>
              <a:chOff x="7370084" y="2478803"/>
              <a:chExt cx="1353010" cy="1096933"/>
            </a:xfrm>
          </p:grpSpPr>
          <p:sp>
            <p:nvSpPr>
              <p:cNvPr id="73" name="矩形 72"/>
              <p:cNvSpPr/>
              <p:nvPr/>
            </p:nvSpPr>
            <p:spPr>
              <a:xfrm>
                <a:off x="8076857" y="2484151"/>
                <a:ext cx="569939" cy="420985"/>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18" name="矩形 117"/>
              <p:cNvSpPr/>
              <p:nvPr/>
            </p:nvSpPr>
            <p:spPr>
              <a:xfrm>
                <a:off x="8085370" y="3065663"/>
                <a:ext cx="569939" cy="420984"/>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三方算法</a:t>
                </a:r>
              </a:p>
            </p:txBody>
          </p:sp>
          <p:sp>
            <p:nvSpPr>
              <p:cNvPr id="140" name="矩形 139"/>
              <p:cNvSpPr/>
              <p:nvPr/>
            </p:nvSpPr>
            <p:spPr>
              <a:xfrm>
                <a:off x="7370084" y="2478803"/>
                <a:ext cx="569939" cy="420985"/>
              </a:xfrm>
              <a:prstGeom prst="rect">
                <a:avLst/>
              </a:prstGeom>
              <a:solidFill>
                <a:srgbClr val="FFC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事件算法</a:t>
                </a:r>
              </a:p>
            </p:txBody>
          </p:sp>
          <p:sp>
            <p:nvSpPr>
              <p:cNvPr id="147" name="矩形 146"/>
              <p:cNvSpPr/>
              <p:nvPr/>
            </p:nvSpPr>
            <p:spPr>
              <a:xfrm>
                <a:off x="7373294" y="3069950"/>
                <a:ext cx="569939" cy="420985"/>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700" b="1" dirty="0">
                    <a:solidFill>
                      <a:schemeClr val="bg1"/>
                    </a:solidFill>
                    <a:latin typeface="微软雅黑" panose="020B0503020204020204" pitchFamily="34" charset="-122"/>
                    <a:ea typeface="微软雅黑" panose="020B0503020204020204" pitchFamily="34" charset="-122"/>
                  </a:rPr>
                  <a:t>APP</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69" name="矩形 168"/>
              <p:cNvSpPr/>
              <p:nvPr/>
            </p:nvSpPr>
            <p:spPr>
              <a:xfrm>
                <a:off x="7420884" y="2539763"/>
                <a:ext cx="569939" cy="420985"/>
              </a:xfrm>
              <a:prstGeom prst="rect">
                <a:avLst/>
              </a:prstGeom>
              <a:solidFill>
                <a:srgbClr val="FFC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nSpc>
                    <a:spcPct val="90000"/>
                  </a:lnSpc>
                  <a:buClr>
                    <a:srgbClr val="CC9900"/>
                  </a:buClr>
                </a:pPr>
                <a:r>
                  <a:rPr kumimoji="1" lang="zh-CN" altLang="en-US" sz="900" b="1" dirty="0">
                    <a:solidFill>
                      <a:schemeClr val="bg1"/>
                    </a:solidFill>
                    <a:latin typeface="微软雅黑" panose="020B0503020204020204" pitchFamily="34" charset="-122"/>
                    <a:ea typeface="微软雅黑" panose="020B0503020204020204" pitchFamily="34" charset="-122"/>
                  </a:rPr>
                  <a:t>算法包</a:t>
                </a:r>
              </a:p>
            </p:txBody>
          </p:sp>
          <p:sp>
            <p:nvSpPr>
              <p:cNvPr id="170" name="矩形 169"/>
              <p:cNvSpPr/>
              <p:nvPr/>
            </p:nvSpPr>
            <p:spPr>
              <a:xfrm>
                <a:off x="7434254" y="3141070"/>
                <a:ext cx="569939" cy="420985"/>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a:lnSpc>
                    <a:spcPct val="90000"/>
                  </a:lnSpc>
                  <a:buClr>
                    <a:srgbClr val="CC9900"/>
                  </a:buClr>
                </a:pPr>
                <a:r>
                  <a:rPr kumimoji="1" lang="en-US" altLang="zh-CN" sz="900" b="1" dirty="0">
                    <a:solidFill>
                      <a:schemeClr val="bg1"/>
                    </a:solidFill>
                    <a:latin typeface="微软雅黑" panose="020B0503020204020204" pitchFamily="34" charset="-122"/>
                    <a:ea typeface="微软雅黑" panose="020B0503020204020204" pitchFamily="34" charset="-122"/>
                  </a:rPr>
                  <a:t>APP</a:t>
                </a:r>
              </a:p>
              <a:p>
                <a:pPr algn="ctr">
                  <a:lnSpc>
                    <a:spcPct val="90000"/>
                  </a:lnSpc>
                  <a:buClr>
                    <a:srgbClr val="CC9900"/>
                  </a:buClr>
                </a:pPr>
                <a:r>
                  <a:rPr kumimoji="1" lang="zh-CN" altLang="en-US" sz="900" b="1" dirty="0">
                    <a:solidFill>
                      <a:schemeClr val="bg1"/>
                    </a:solidFill>
                    <a:latin typeface="微软雅黑" panose="020B0503020204020204" pitchFamily="34" charset="-122"/>
                    <a:ea typeface="微软雅黑" panose="020B0503020204020204" pitchFamily="34" charset="-122"/>
                  </a:rPr>
                  <a:t>（</a:t>
                </a:r>
                <a:r>
                  <a:rPr kumimoji="1" lang="en-US" altLang="zh-CN" sz="900" b="1" dirty="0">
                    <a:solidFill>
                      <a:schemeClr val="bg1"/>
                    </a:solidFill>
                    <a:latin typeface="微软雅黑" panose="020B0503020204020204" pitchFamily="34" charset="-122"/>
                    <a:ea typeface="微软雅黑" panose="020B0503020204020204" pitchFamily="34" charset="-122"/>
                  </a:rPr>
                  <a:t>DHOP)</a:t>
                </a:r>
                <a:endParaRPr kumimoji="1"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171" name="矩形 170"/>
              <p:cNvSpPr/>
              <p:nvPr/>
            </p:nvSpPr>
            <p:spPr>
              <a:xfrm>
                <a:off x="8146330" y="3154752"/>
                <a:ext cx="569939" cy="420984"/>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nSpc>
                    <a:spcPct val="90000"/>
                  </a:lnSpc>
                  <a:buClr>
                    <a:srgbClr val="CC9900"/>
                  </a:buClr>
                </a:pPr>
                <a:r>
                  <a:rPr kumimoji="1" lang="zh-CN" altLang="en-US" sz="900" b="1" dirty="0">
                    <a:solidFill>
                      <a:schemeClr val="bg1"/>
                    </a:solidFill>
                    <a:latin typeface="微软雅黑" panose="020B0503020204020204" pitchFamily="34" charset="-122"/>
                    <a:ea typeface="微软雅黑" panose="020B0503020204020204" pitchFamily="34" charset="-122"/>
                  </a:rPr>
                  <a:t>三方算法</a:t>
                </a:r>
              </a:p>
            </p:txBody>
          </p:sp>
          <p:sp>
            <p:nvSpPr>
              <p:cNvPr id="173" name="矩形 172"/>
              <p:cNvSpPr/>
              <p:nvPr/>
            </p:nvSpPr>
            <p:spPr>
              <a:xfrm>
                <a:off x="8153155" y="2546301"/>
                <a:ext cx="569939" cy="420985"/>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nSpc>
                    <a:spcPct val="90000"/>
                  </a:lnSpc>
                  <a:buClr>
                    <a:srgbClr val="CC9900"/>
                  </a:buClr>
                </a:pPr>
                <a:r>
                  <a:rPr kumimoji="1" lang="zh-CN" altLang="en-US" sz="900" b="1" dirty="0">
                    <a:solidFill>
                      <a:schemeClr val="bg1"/>
                    </a:solidFill>
                    <a:latin typeface="微软雅黑" panose="020B0503020204020204" pitchFamily="34" charset="-122"/>
                    <a:ea typeface="微软雅黑" panose="020B0503020204020204" pitchFamily="34" charset="-122"/>
                  </a:rPr>
                  <a:t>模型包</a:t>
                </a:r>
              </a:p>
            </p:txBody>
          </p:sp>
        </p:grpSp>
        <p:sp>
          <p:nvSpPr>
            <p:cNvPr id="174" name="矩形 173"/>
            <p:cNvSpPr/>
            <p:nvPr/>
          </p:nvSpPr>
          <p:spPr>
            <a:xfrm>
              <a:off x="6572900" y="2596098"/>
              <a:ext cx="540574" cy="146577"/>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人脸算子包</a:t>
              </a:r>
            </a:p>
          </p:txBody>
        </p:sp>
        <p:sp>
          <p:nvSpPr>
            <p:cNvPr id="175" name="矩形 174"/>
            <p:cNvSpPr/>
            <p:nvPr/>
          </p:nvSpPr>
          <p:spPr>
            <a:xfrm>
              <a:off x="6572900" y="2803048"/>
              <a:ext cx="540574" cy="146577"/>
            </a:xfrm>
            <a:prstGeom prst="rect">
              <a:avLst/>
            </a:prstGeom>
            <a:solidFill>
              <a:schemeClr val="accent2"/>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事件算子包</a:t>
              </a:r>
            </a:p>
          </p:txBody>
        </p:sp>
        <p:sp>
          <p:nvSpPr>
            <p:cNvPr id="176" name="矩形 175"/>
            <p:cNvSpPr/>
            <p:nvPr/>
          </p:nvSpPr>
          <p:spPr>
            <a:xfrm>
              <a:off x="6572900" y="3009998"/>
              <a:ext cx="540574" cy="146577"/>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车辆算子包</a:t>
              </a:r>
            </a:p>
          </p:txBody>
        </p:sp>
        <p:sp>
          <p:nvSpPr>
            <p:cNvPr id="177" name="矩形 176"/>
            <p:cNvSpPr/>
            <p:nvPr/>
          </p:nvSpPr>
          <p:spPr>
            <a:xfrm>
              <a:off x="6572900" y="3216947"/>
              <a:ext cx="540574" cy="146577"/>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结构化算子包</a:t>
              </a:r>
            </a:p>
          </p:txBody>
        </p:sp>
        <p:sp>
          <p:nvSpPr>
            <p:cNvPr id="180" name="TextBox 1"/>
            <p:cNvSpPr txBox="1"/>
            <p:nvPr/>
          </p:nvSpPr>
          <p:spPr>
            <a:xfrm>
              <a:off x="6560562" y="2383011"/>
              <a:ext cx="520851" cy="138499"/>
            </a:xfrm>
            <a:prstGeom prst="rect">
              <a:avLst/>
            </a:prstGeom>
          </p:spPr>
          <p:txBody>
            <a:bodyPr wrap="square" lIns="0" tIns="0" rIns="0" bIns="0" rtlCol="0">
              <a:spAutoFit/>
            </a:bodyPr>
            <a:lstStyle/>
            <a:p>
              <a:pPr algn="l"/>
              <a:r>
                <a:rPr kumimoji="1" lang="zh-CN" altLang="en-US" sz="900" b="1" dirty="0">
                  <a:solidFill>
                    <a:schemeClr val="bg1"/>
                  </a:solidFill>
                  <a:latin typeface="微软雅黑" panose="020B0503020204020204" pitchFamily="34" charset="-122"/>
                  <a:ea typeface="微软雅黑" panose="020B0503020204020204" pitchFamily="34" charset="-122"/>
                </a:rPr>
                <a:t>算子包</a:t>
              </a:r>
            </a:p>
          </p:txBody>
        </p:sp>
        <p:sp>
          <p:nvSpPr>
            <p:cNvPr id="100" name="矩形 77">
              <a:extLst>
                <a:ext uri="{FF2B5EF4-FFF2-40B4-BE49-F238E27FC236}">
                  <a16:creationId xmlns:a16="http://schemas.microsoft.com/office/drawing/2014/main" id="{226B9651-E93B-403E-B9A0-CC39C319D7E0}"/>
                </a:ext>
              </a:extLst>
            </p:cNvPr>
            <p:cNvSpPr>
              <a:spLocks/>
            </p:cNvSpPr>
            <p:nvPr/>
          </p:nvSpPr>
          <p:spPr>
            <a:xfrm>
              <a:off x="6349593" y="1989736"/>
              <a:ext cx="2425146" cy="1494852"/>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1" name="矩形 187">
              <a:extLst>
                <a:ext uri="{FF2B5EF4-FFF2-40B4-BE49-F238E27FC236}">
                  <a16:creationId xmlns:a16="http://schemas.microsoft.com/office/drawing/2014/main" id="{3F41820B-AC0B-4C0C-8CE8-2B2AB05CF426}"/>
                </a:ext>
              </a:extLst>
            </p:cNvPr>
            <p:cNvSpPr>
              <a:spLocks/>
            </p:cNvSpPr>
            <p:nvPr/>
          </p:nvSpPr>
          <p:spPr>
            <a:xfrm>
              <a:off x="6349593" y="1989736"/>
              <a:ext cx="2425146" cy="34704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算法</a:t>
              </a:r>
              <a:r>
                <a:rPr lang="zh-CN" altLang="en-US" sz="1400" b="1">
                  <a:solidFill>
                    <a:srgbClr val="FFC000"/>
                  </a:solidFill>
                  <a:latin typeface="微软雅黑" panose="020B0503020204020204" pitchFamily="34" charset="-122"/>
                  <a:ea typeface="微软雅黑" panose="020B0503020204020204" pitchFamily="34" charset="-122"/>
                </a:rPr>
                <a:t>仓库</a:t>
              </a:r>
              <a:r>
                <a:rPr lang="en-US" altLang="zh-CN" sz="1400" b="1">
                  <a:solidFill>
                    <a:srgbClr val="FFC000"/>
                  </a:solidFill>
                  <a:latin typeface="微软雅黑" panose="020B0503020204020204" pitchFamily="34" charset="-122"/>
                  <a:ea typeface="微软雅黑" panose="020B0503020204020204" pitchFamily="34" charset="-122"/>
                </a:rPr>
                <a:t>-</a:t>
              </a:r>
              <a:r>
                <a:rPr lang="zh-CN" altLang="en-US" sz="1400" b="1" dirty="0">
                  <a:solidFill>
                    <a:srgbClr val="FFC000"/>
                  </a:solidFill>
                  <a:latin typeface="微软雅黑" panose="020B0503020204020204" pitchFamily="34" charset="-122"/>
                  <a:ea typeface="微软雅黑" panose="020B0503020204020204" pitchFamily="34" charset="-122"/>
                </a:rPr>
                <a:t>分层管理</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sp>
        <p:nvSpPr>
          <p:cNvPr id="89" name="等腰三角形 84">
            <a:extLst>
              <a:ext uri="{FF2B5EF4-FFF2-40B4-BE49-F238E27FC236}">
                <a16:creationId xmlns:a16="http://schemas.microsoft.com/office/drawing/2014/main" id="{965B8835-7843-4CFF-A68A-31D4B41AE90B}"/>
              </a:ext>
            </a:extLst>
          </p:cNvPr>
          <p:cNvSpPr/>
          <p:nvPr/>
        </p:nvSpPr>
        <p:spPr>
          <a:xfrm>
            <a:off x="2751557" y="1480525"/>
            <a:ext cx="1076523" cy="166033"/>
          </a:xfrm>
          <a:prstGeom prst="homePlate">
            <a:avLst>
              <a:gd name="adj" fmla="val 78430"/>
            </a:avLst>
          </a:prstGeom>
          <a:gradFill flip="none" rotWithShape="1">
            <a:gsLst>
              <a:gs pos="0">
                <a:schemeClr val="accent1">
                  <a:alpha val="0"/>
                </a:schemeClr>
              </a:gs>
              <a:gs pos="100000">
                <a:schemeClr val="accent1">
                  <a:alpha val="41000"/>
                </a:schemeClr>
              </a:gs>
            </a:gsLst>
            <a:lin ang="0" scaled="0"/>
            <a:tileRect/>
          </a:gradFill>
          <a:ln w="6350">
            <a:solidFill>
              <a:srgbClr val="00ADED"/>
            </a:solidFill>
            <a:prstDash val="dash"/>
          </a:ln>
          <a:effectLst/>
        </p:spPr>
        <p:style>
          <a:lnRef idx="1">
            <a:schemeClr val="accent1"/>
          </a:lnRef>
          <a:fillRef idx="3">
            <a:schemeClr val="accent1"/>
          </a:fillRef>
          <a:effectRef idx="2">
            <a:schemeClr val="accent1"/>
          </a:effectRef>
          <a:fontRef idx="minor">
            <a:schemeClr val="lt1"/>
          </a:fontRef>
        </p:style>
        <p:txBody>
          <a:bodyPr lIns="100792" tIns="0" rIns="0" bIns="0" rtlCol="0" anchor="ctr"/>
          <a:lstStyle/>
          <a:p>
            <a:pPr algn="ctr" defTabSz="504190" fontAlgn="base">
              <a:lnSpc>
                <a:spcPct val="150000"/>
              </a:lnSpc>
            </a:pP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12" name="等腰三角形 84">
            <a:extLst>
              <a:ext uri="{FF2B5EF4-FFF2-40B4-BE49-F238E27FC236}">
                <a16:creationId xmlns:a16="http://schemas.microsoft.com/office/drawing/2014/main" id="{AE216582-D7A9-4C6A-9443-C1B5227512CD}"/>
              </a:ext>
            </a:extLst>
          </p:cNvPr>
          <p:cNvSpPr/>
          <p:nvPr/>
        </p:nvSpPr>
        <p:spPr>
          <a:xfrm flipH="1">
            <a:off x="2751556" y="1266224"/>
            <a:ext cx="1076523" cy="166033"/>
          </a:xfrm>
          <a:prstGeom prst="homePlate">
            <a:avLst>
              <a:gd name="adj" fmla="val 78430"/>
            </a:avLst>
          </a:prstGeom>
          <a:gradFill flip="none" rotWithShape="1">
            <a:gsLst>
              <a:gs pos="0">
                <a:schemeClr val="accent1">
                  <a:alpha val="0"/>
                </a:schemeClr>
              </a:gs>
              <a:gs pos="100000">
                <a:schemeClr val="accent1">
                  <a:alpha val="41000"/>
                </a:schemeClr>
              </a:gs>
            </a:gsLst>
            <a:lin ang="0" scaled="0"/>
            <a:tileRect/>
          </a:gradFill>
          <a:ln w="6350">
            <a:solidFill>
              <a:srgbClr val="00ADED"/>
            </a:solidFill>
            <a:prstDash val="dash"/>
          </a:ln>
          <a:effectLst/>
        </p:spPr>
        <p:style>
          <a:lnRef idx="1">
            <a:schemeClr val="accent1"/>
          </a:lnRef>
          <a:fillRef idx="3">
            <a:schemeClr val="accent1"/>
          </a:fillRef>
          <a:effectRef idx="2">
            <a:schemeClr val="accent1"/>
          </a:effectRef>
          <a:fontRef idx="minor">
            <a:schemeClr val="lt1"/>
          </a:fontRef>
        </p:style>
        <p:txBody>
          <a:bodyPr lIns="0" tIns="30462" rIns="60921" bIns="30462" rtlCol="0" anchor="ctr"/>
          <a:lstStyle/>
          <a:p>
            <a:pPr algn="ctr" defTabSz="504190" fontAlgn="base">
              <a:lnSpc>
                <a:spcPct val="150000"/>
              </a:lnSpc>
            </a:pP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13" name="下箭头 197">
            <a:extLst>
              <a:ext uri="{FF2B5EF4-FFF2-40B4-BE49-F238E27FC236}">
                <a16:creationId xmlns:a16="http://schemas.microsoft.com/office/drawing/2014/main" id="{2B68F051-255B-439F-A7A4-4164A9681067}"/>
              </a:ext>
            </a:extLst>
          </p:cNvPr>
          <p:cNvSpPr/>
          <p:nvPr/>
        </p:nvSpPr>
        <p:spPr>
          <a:xfrm>
            <a:off x="739704" y="915404"/>
            <a:ext cx="539179" cy="350820"/>
          </a:xfrm>
          <a:prstGeom prst="down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21" name="下箭头 197">
            <a:extLst>
              <a:ext uri="{FF2B5EF4-FFF2-40B4-BE49-F238E27FC236}">
                <a16:creationId xmlns:a16="http://schemas.microsoft.com/office/drawing/2014/main" id="{C70BFB3E-78C4-40DB-BA39-95AFC7E3D636}"/>
              </a:ext>
            </a:extLst>
          </p:cNvPr>
          <p:cNvSpPr/>
          <p:nvPr/>
        </p:nvSpPr>
        <p:spPr>
          <a:xfrm>
            <a:off x="1323374" y="915404"/>
            <a:ext cx="539179" cy="350820"/>
          </a:xfrm>
          <a:prstGeom prst="down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34" name="下箭头 197">
            <a:extLst>
              <a:ext uri="{FF2B5EF4-FFF2-40B4-BE49-F238E27FC236}">
                <a16:creationId xmlns:a16="http://schemas.microsoft.com/office/drawing/2014/main" id="{D50F1025-9550-4CB7-9CF1-87D561B3906A}"/>
              </a:ext>
            </a:extLst>
          </p:cNvPr>
          <p:cNvSpPr/>
          <p:nvPr/>
        </p:nvSpPr>
        <p:spPr>
          <a:xfrm>
            <a:off x="2072138" y="882694"/>
            <a:ext cx="539179" cy="350820"/>
          </a:xfrm>
          <a:prstGeom prst="up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41" name="矩形 187">
            <a:extLst>
              <a:ext uri="{FF2B5EF4-FFF2-40B4-BE49-F238E27FC236}">
                <a16:creationId xmlns:a16="http://schemas.microsoft.com/office/drawing/2014/main" id="{4788E137-7583-4593-B75B-1A08413E95E2}"/>
              </a:ext>
            </a:extLst>
          </p:cNvPr>
          <p:cNvSpPr>
            <a:spLocks/>
          </p:cNvSpPr>
          <p:nvPr/>
        </p:nvSpPr>
        <p:spPr>
          <a:xfrm>
            <a:off x="4462841" y="3594026"/>
            <a:ext cx="3835413" cy="34704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算</a:t>
            </a:r>
            <a:r>
              <a:rPr lang="zh-CN" altLang="en-US" sz="1400" b="1" dirty="0" smtClean="0">
                <a:solidFill>
                  <a:srgbClr val="FFC000"/>
                </a:solidFill>
                <a:latin typeface="微软雅黑" panose="020B0503020204020204" pitchFamily="34" charset="-122"/>
                <a:ea typeface="微软雅黑" panose="020B0503020204020204" pitchFamily="34" charset="-122"/>
              </a:rPr>
              <a:t>力</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sp>
        <p:nvSpPr>
          <p:cNvPr id="142" name="矩形 114">
            <a:extLst>
              <a:ext uri="{FF2B5EF4-FFF2-40B4-BE49-F238E27FC236}">
                <a16:creationId xmlns:a16="http://schemas.microsoft.com/office/drawing/2014/main" id="{4AE510EB-CDDE-4396-B414-639162A6DE5F}"/>
              </a:ext>
            </a:extLst>
          </p:cNvPr>
          <p:cNvSpPr>
            <a:spLocks/>
          </p:cNvSpPr>
          <p:nvPr/>
        </p:nvSpPr>
        <p:spPr>
          <a:xfrm>
            <a:off x="192167" y="3585470"/>
            <a:ext cx="2440842" cy="32004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训练节点管理</a:t>
            </a:r>
          </a:p>
        </p:txBody>
      </p:sp>
      <p:sp>
        <p:nvSpPr>
          <p:cNvPr id="143" name="TextBox 142">
            <a:extLst>
              <a:ext uri="{FF2B5EF4-FFF2-40B4-BE49-F238E27FC236}">
                <a16:creationId xmlns:a16="http://schemas.microsoft.com/office/drawing/2014/main" id="{8158E399-582C-4AAE-99EF-DF5FE4C7362C}"/>
              </a:ext>
            </a:extLst>
          </p:cNvPr>
          <p:cNvSpPr txBox="1"/>
          <p:nvPr/>
        </p:nvSpPr>
        <p:spPr>
          <a:xfrm>
            <a:off x="2655808" y="1008558"/>
            <a:ext cx="1191157"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素材推送</a:t>
            </a:r>
          </a:p>
        </p:txBody>
      </p:sp>
      <p:sp>
        <p:nvSpPr>
          <p:cNvPr id="144" name="下箭头 197">
            <a:extLst>
              <a:ext uri="{FF2B5EF4-FFF2-40B4-BE49-F238E27FC236}">
                <a16:creationId xmlns:a16="http://schemas.microsoft.com/office/drawing/2014/main" id="{08CF4164-E8B4-4E80-BD61-9D422210F78D}"/>
              </a:ext>
            </a:extLst>
          </p:cNvPr>
          <p:cNvSpPr/>
          <p:nvPr/>
        </p:nvSpPr>
        <p:spPr>
          <a:xfrm>
            <a:off x="196346" y="915404"/>
            <a:ext cx="539179" cy="350820"/>
          </a:xfrm>
          <a:prstGeom prst="down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45" name="TextBox 144">
            <a:extLst>
              <a:ext uri="{FF2B5EF4-FFF2-40B4-BE49-F238E27FC236}">
                <a16:creationId xmlns:a16="http://schemas.microsoft.com/office/drawing/2014/main" id="{E95AFC99-08A7-4C99-B886-15A322CD3B25}"/>
              </a:ext>
            </a:extLst>
          </p:cNvPr>
          <p:cNvSpPr txBox="1"/>
          <p:nvPr/>
        </p:nvSpPr>
        <p:spPr>
          <a:xfrm>
            <a:off x="228334" y="940998"/>
            <a:ext cx="475203"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素材</a:t>
            </a:r>
          </a:p>
        </p:txBody>
      </p:sp>
      <p:sp>
        <p:nvSpPr>
          <p:cNvPr id="146" name="TextBox 145">
            <a:extLst>
              <a:ext uri="{FF2B5EF4-FFF2-40B4-BE49-F238E27FC236}">
                <a16:creationId xmlns:a16="http://schemas.microsoft.com/office/drawing/2014/main" id="{5346932E-51E3-4D4F-AD4B-ADC151B85DDA}"/>
              </a:ext>
            </a:extLst>
          </p:cNvPr>
          <p:cNvSpPr txBox="1"/>
          <p:nvPr/>
        </p:nvSpPr>
        <p:spPr>
          <a:xfrm>
            <a:off x="771692" y="940998"/>
            <a:ext cx="475203"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标注</a:t>
            </a:r>
          </a:p>
        </p:txBody>
      </p:sp>
      <p:sp>
        <p:nvSpPr>
          <p:cNvPr id="148" name="TextBox 147">
            <a:extLst>
              <a:ext uri="{FF2B5EF4-FFF2-40B4-BE49-F238E27FC236}">
                <a16:creationId xmlns:a16="http://schemas.microsoft.com/office/drawing/2014/main" id="{5AC89ED1-62C3-44B7-BF08-8ECB075F5AE8}"/>
              </a:ext>
            </a:extLst>
          </p:cNvPr>
          <p:cNvSpPr txBox="1"/>
          <p:nvPr/>
        </p:nvSpPr>
        <p:spPr>
          <a:xfrm>
            <a:off x="1355362" y="940998"/>
            <a:ext cx="475203"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训练</a:t>
            </a:r>
          </a:p>
        </p:txBody>
      </p:sp>
      <p:sp>
        <p:nvSpPr>
          <p:cNvPr id="149" name="TextBox 148">
            <a:extLst>
              <a:ext uri="{FF2B5EF4-FFF2-40B4-BE49-F238E27FC236}">
                <a16:creationId xmlns:a16="http://schemas.microsoft.com/office/drawing/2014/main" id="{A9EE4732-D58B-4811-8E6E-2599B277EBA5}"/>
              </a:ext>
            </a:extLst>
          </p:cNvPr>
          <p:cNvSpPr txBox="1"/>
          <p:nvPr/>
        </p:nvSpPr>
        <p:spPr>
          <a:xfrm>
            <a:off x="2104126" y="940998"/>
            <a:ext cx="475203"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模型</a:t>
            </a:r>
          </a:p>
        </p:txBody>
      </p:sp>
      <p:sp>
        <p:nvSpPr>
          <p:cNvPr id="152" name="TextBox 151">
            <a:extLst>
              <a:ext uri="{FF2B5EF4-FFF2-40B4-BE49-F238E27FC236}">
                <a16:creationId xmlns:a16="http://schemas.microsoft.com/office/drawing/2014/main" id="{4F6B911C-76B8-4587-BCAC-5FA5EAE2CB16}"/>
              </a:ext>
            </a:extLst>
          </p:cNvPr>
          <p:cNvSpPr txBox="1"/>
          <p:nvPr/>
        </p:nvSpPr>
        <p:spPr>
          <a:xfrm>
            <a:off x="2655808" y="1576326"/>
            <a:ext cx="1191157" cy="246221"/>
          </a:xfrm>
          <a:prstGeom prst="rect">
            <a:avLst/>
          </a:prstGeom>
          <a:noFill/>
        </p:spPr>
        <p:txBody>
          <a:bodyPr wrap="square">
            <a:spAutoFit/>
          </a:bodyPr>
          <a:lstStyle/>
          <a:p>
            <a:pPr algn="ctr" rtl="0"/>
            <a:r>
              <a:rPr lang="zh-CN" altLang="en-US" sz="1000" b="0" i="0" u="none" strike="noStrike" kern="1200" baseline="0" dirty="0">
                <a:solidFill>
                  <a:srgbClr val="FFFFFF"/>
                </a:solidFill>
                <a:latin typeface="微软雅黑" panose="020B0503020204020204" pitchFamily="34" charset="-122"/>
                <a:ea typeface="微软雅黑" panose="020B0503020204020204" pitchFamily="34" charset="-122"/>
              </a:rPr>
              <a:t>在线模型</a:t>
            </a:r>
          </a:p>
        </p:txBody>
      </p:sp>
      <p:grpSp>
        <p:nvGrpSpPr>
          <p:cNvPr id="26" name="Group 25">
            <a:extLst>
              <a:ext uri="{FF2B5EF4-FFF2-40B4-BE49-F238E27FC236}">
                <a16:creationId xmlns:a16="http://schemas.microsoft.com/office/drawing/2014/main" id="{D2746218-5861-4442-B2E3-36529D1FC044}"/>
              </a:ext>
            </a:extLst>
          </p:cNvPr>
          <p:cNvGrpSpPr/>
          <p:nvPr/>
        </p:nvGrpSpPr>
        <p:grpSpPr>
          <a:xfrm>
            <a:off x="4059639" y="1576783"/>
            <a:ext cx="738376" cy="449956"/>
            <a:chOff x="4059639" y="1576783"/>
            <a:chExt cx="738376" cy="449956"/>
          </a:xfrm>
        </p:grpSpPr>
        <p:sp>
          <p:nvSpPr>
            <p:cNvPr id="198" name="下箭头 197"/>
            <p:cNvSpPr/>
            <p:nvPr/>
          </p:nvSpPr>
          <p:spPr>
            <a:xfrm>
              <a:off x="4159238" y="1675919"/>
              <a:ext cx="53917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53" name="TextBox 152">
              <a:extLst>
                <a:ext uri="{FF2B5EF4-FFF2-40B4-BE49-F238E27FC236}">
                  <a16:creationId xmlns:a16="http://schemas.microsoft.com/office/drawing/2014/main" id="{87FDC665-AD59-4C76-9EC3-C928D471EC94}"/>
                </a:ext>
              </a:extLst>
            </p:cNvPr>
            <p:cNvSpPr txBox="1"/>
            <p:nvPr/>
          </p:nvSpPr>
          <p:spPr>
            <a:xfrm>
              <a:off x="4059639" y="1576783"/>
              <a:ext cx="738376"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智能任务</a:t>
              </a:r>
            </a:p>
          </p:txBody>
        </p:sp>
      </p:grpSp>
      <p:grpSp>
        <p:nvGrpSpPr>
          <p:cNvPr id="154" name="Group 153">
            <a:extLst>
              <a:ext uri="{FF2B5EF4-FFF2-40B4-BE49-F238E27FC236}">
                <a16:creationId xmlns:a16="http://schemas.microsoft.com/office/drawing/2014/main" id="{85E19A12-FBA2-43AF-92BB-3E4D807D5681}"/>
              </a:ext>
            </a:extLst>
          </p:cNvPr>
          <p:cNvGrpSpPr/>
          <p:nvPr/>
        </p:nvGrpSpPr>
        <p:grpSpPr>
          <a:xfrm>
            <a:off x="5207002" y="1614214"/>
            <a:ext cx="738376" cy="371719"/>
            <a:chOff x="4059639" y="1675919"/>
            <a:chExt cx="738376" cy="371719"/>
          </a:xfrm>
        </p:grpSpPr>
        <p:sp>
          <p:nvSpPr>
            <p:cNvPr id="156" name="下箭头 197">
              <a:extLst>
                <a:ext uri="{FF2B5EF4-FFF2-40B4-BE49-F238E27FC236}">
                  <a16:creationId xmlns:a16="http://schemas.microsoft.com/office/drawing/2014/main" id="{17C6D84E-EBEE-4C3B-B9C7-E21D4AC399B8}"/>
                </a:ext>
              </a:extLst>
            </p:cNvPr>
            <p:cNvSpPr/>
            <p:nvPr/>
          </p:nvSpPr>
          <p:spPr>
            <a:xfrm flipV="1">
              <a:off x="4159238" y="1675919"/>
              <a:ext cx="53917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58" name="TextBox 157">
              <a:extLst>
                <a:ext uri="{FF2B5EF4-FFF2-40B4-BE49-F238E27FC236}">
                  <a16:creationId xmlns:a16="http://schemas.microsoft.com/office/drawing/2014/main" id="{BE27C386-750C-48E1-B97F-B1CF551D3D52}"/>
                </a:ext>
              </a:extLst>
            </p:cNvPr>
            <p:cNvSpPr txBox="1"/>
            <p:nvPr/>
          </p:nvSpPr>
          <p:spPr>
            <a:xfrm>
              <a:off x="4059639" y="1751660"/>
              <a:ext cx="738376"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分析结果</a:t>
              </a:r>
            </a:p>
          </p:txBody>
        </p:sp>
      </p:grpSp>
      <p:grpSp>
        <p:nvGrpSpPr>
          <p:cNvPr id="186" name="Group 185">
            <a:extLst>
              <a:ext uri="{FF2B5EF4-FFF2-40B4-BE49-F238E27FC236}">
                <a16:creationId xmlns:a16="http://schemas.microsoft.com/office/drawing/2014/main" id="{DB49152E-FA73-4228-A1F9-27C8D22CE828}"/>
              </a:ext>
            </a:extLst>
          </p:cNvPr>
          <p:cNvGrpSpPr/>
          <p:nvPr/>
        </p:nvGrpSpPr>
        <p:grpSpPr>
          <a:xfrm>
            <a:off x="6599921" y="1614214"/>
            <a:ext cx="738376" cy="371719"/>
            <a:chOff x="4059639" y="1675919"/>
            <a:chExt cx="738376" cy="371719"/>
          </a:xfrm>
        </p:grpSpPr>
        <p:sp>
          <p:nvSpPr>
            <p:cNvPr id="187" name="下箭头 197">
              <a:extLst>
                <a:ext uri="{FF2B5EF4-FFF2-40B4-BE49-F238E27FC236}">
                  <a16:creationId xmlns:a16="http://schemas.microsoft.com/office/drawing/2014/main" id="{382450DE-B241-4582-850B-15E13353088A}"/>
                </a:ext>
              </a:extLst>
            </p:cNvPr>
            <p:cNvSpPr/>
            <p:nvPr/>
          </p:nvSpPr>
          <p:spPr>
            <a:xfrm flipV="1">
              <a:off x="4159238" y="1675919"/>
              <a:ext cx="53917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89" name="TextBox 188">
              <a:extLst>
                <a:ext uri="{FF2B5EF4-FFF2-40B4-BE49-F238E27FC236}">
                  <a16:creationId xmlns:a16="http://schemas.microsoft.com/office/drawing/2014/main" id="{65132E83-F39A-43F9-876E-FCE16E2F9D97}"/>
                </a:ext>
              </a:extLst>
            </p:cNvPr>
            <p:cNvSpPr txBox="1"/>
            <p:nvPr/>
          </p:nvSpPr>
          <p:spPr>
            <a:xfrm>
              <a:off x="4059639" y="1751660"/>
              <a:ext cx="738376"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算法查询</a:t>
              </a:r>
            </a:p>
          </p:txBody>
        </p:sp>
      </p:grpSp>
      <p:grpSp>
        <p:nvGrpSpPr>
          <p:cNvPr id="190" name="Group 189">
            <a:extLst>
              <a:ext uri="{FF2B5EF4-FFF2-40B4-BE49-F238E27FC236}">
                <a16:creationId xmlns:a16="http://schemas.microsoft.com/office/drawing/2014/main" id="{CB4F7EB4-D8E9-4DFF-A0AB-CAA09B542944}"/>
              </a:ext>
            </a:extLst>
          </p:cNvPr>
          <p:cNvGrpSpPr/>
          <p:nvPr/>
        </p:nvGrpSpPr>
        <p:grpSpPr>
          <a:xfrm>
            <a:off x="7996712" y="1576783"/>
            <a:ext cx="738376" cy="449956"/>
            <a:chOff x="4059639" y="1576783"/>
            <a:chExt cx="738376" cy="449956"/>
          </a:xfrm>
        </p:grpSpPr>
        <p:sp>
          <p:nvSpPr>
            <p:cNvPr id="192" name="下箭头 197">
              <a:extLst>
                <a:ext uri="{FF2B5EF4-FFF2-40B4-BE49-F238E27FC236}">
                  <a16:creationId xmlns:a16="http://schemas.microsoft.com/office/drawing/2014/main" id="{065115D6-BB96-4E9A-B82F-35322563D96A}"/>
                </a:ext>
              </a:extLst>
            </p:cNvPr>
            <p:cNvSpPr/>
            <p:nvPr/>
          </p:nvSpPr>
          <p:spPr>
            <a:xfrm>
              <a:off x="4159238" y="1675919"/>
              <a:ext cx="53917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93" name="TextBox 192">
              <a:extLst>
                <a:ext uri="{FF2B5EF4-FFF2-40B4-BE49-F238E27FC236}">
                  <a16:creationId xmlns:a16="http://schemas.microsoft.com/office/drawing/2014/main" id="{5740CDB9-970A-49C5-8984-0F9DE159B5CF}"/>
                </a:ext>
              </a:extLst>
            </p:cNvPr>
            <p:cNvSpPr txBox="1"/>
            <p:nvPr/>
          </p:nvSpPr>
          <p:spPr>
            <a:xfrm>
              <a:off x="4059639" y="1576783"/>
              <a:ext cx="738376"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算法上传</a:t>
              </a:r>
            </a:p>
          </p:txBody>
        </p:sp>
      </p:grpSp>
      <p:grpSp>
        <p:nvGrpSpPr>
          <p:cNvPr id="196" name="Group 195">
            <a:extLst>
              <a:ext uri="{FF2B5EF4-FFF2-40B4-BE49-F238E27FC236}">
                <a16:creationId xmlns:a16="http://schemas.microsoft.com/office/drawing/2014/main" id="{6B625632-8730-4CFD-A30C-35323CD87171}"/>
              </a:ext>
            </a:extLst>
          </p:cNvPr>
          <p:cNvGrpSpPr/>
          <p:nvPr/>
        </p:nvGrpSpPr>
        <p:grpSpPr>
          <a:xfrm>
            <a:off x="5950520" y="2501918"/>
            <a:ext cx="738376" cy="539179"/>
            <a:chOff x="4027193" y="1581739"/>
            <a:chExt cx="738376" cy="539179"/>
          </a:xfrm>
        </p:grpSpPr>
        <p:sp>
          <p:nvSpPr>
            <p:cNvPr id="197" name="下箭头 197">
              <a:extLst>
                <a:ext uri="{FF2B5EF4-FFF2-40B4-BE49-F238E27FC236}">
                  <a16:creationId xmlns:a16="http://schemas.microsoft.com/office/drawing/2014/main" id="{EAFFF64C-06FE-4256-B495-AD16C484F21C}"/>
                </a:ext>
              </a:extLst>
            </p:cNvPr>
            <p:cNvSpPr/>
            <p:nvPr/>
          </p:nvSpPr>
          <p:spPr>
            <a:xfrm rot="16200000" flipV="1">
              <a:off x="4081530" y="1606695"/>
              <a:ext cx="539179" cy="489267"/>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03" name="TextBox 202">
              <a:extLst>
                <a:ext uri="{FF2B5EF4-FFF2-40B4-BE49-F238E27FC236}">
                  <a16:creationId xmlns:a16="http://schemas.microsoft.com/office/drawing/2014/main" id="{901203A0-4F7A-4B76-BAC1-3D008A8D978E}"/>
                </a:ext>
              </a:extLst>
            </p:cNvPr>
            <p:cNvSpPr txBox="1"/>
            <p:nvPr/>
          </p:nvSpPr>
          <p:spPr>
            <a:xfrm>
              <a:off x="4027193" y="1668994"/>
              <a:ext cx="738376"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算法匹配</a:t>
              </a:r>
            </a:p>
          </p:txBody>
        </p:sp>
      </p:grpSp>
    </p:spTree>
    <p:extLst>
      <p:ext uri="{BB962C8B-B14F-4D97-AF65-F5344CB8AC3E}">
        <p14:creationId xmlns:p14="http://schemas.microsoft.com/office/powerpoint/2010/main" val="3339376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2"/>
          <p:cNvSpPr>
            <a:spLocks noGrp="1"/>
          </p:cNvSpPr>
          <p:nvPr>
            <p:ph type="title"/>
          </p:nvPr>
        </p:nvSpPr>
        <p:spPr>
          <a:xfrm>
            <a:off x="431800" y="351694"/>
            <a:ext cx="6840000" cy="307777"/>
          </a:xfrm>
        </p:spPr>
        <p:txBody>
          <a:bodyPr/>
          <a:lstStyle/>
          <a:p>
            <a:r>
              <a:rPr kumimoji="1" lang="zh-CN" altLang="en-US" dirty="0">
                <a:latin typeface="微软雅黑" panose="020B0503020204020204" pitchFamily="34" charset="-122"/>
                <a:ea typeface="微软雅黑" panose="020B0503020204020204" pitchFamily="34" charset="-122"/>
              </a:rPr>
              <a:t>智能技术框架</a:t>
            </a:r>
            <a:r>
              <a:rPr kumimoji="1" lang="en-US" altLang="zh-CN" dirty="0" smtClean="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术语</a:t>
            </a:r>
          </a:p>
        </p:txBody>
      </p:sp>
      <p:sp>
        <p:nvSpPr>
          <p:cNvPr id="221" name="矩形 220"/>
          <p:cNvSpPr/>
          <p:nvPr/>
        </p:nvSpPr>
        <p:spPr>
          <a:xfrm>
            <a:off x="3689668" y="1028700"/>
            <a:ext cx="5104934" cy="2703553"/>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pic>
        <p:nvPicPr>
          <p:cNvPr id="222" name="图片 221"/>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3785516" y="4495905"/>
            <a:ext cx="277495" cy="268605"/>
          </a:xfrm>
          <a:prstGeom prst="rect">
            <a:avLst/>
          </a:prstGeom>
        </p:spPr>
      </p:pic>
      <p:cxnSp>
        <p:nvCxnSpPr>
          <p:cNvPr id="223" name="直接箭头连接符 222"/>
          <p:cNvCxnSpPr>
            <a:cxnSpLocks/>
            <a:stCxn id="221" idx="2"/>
          </p:cNvCxnSpPr>
          <p:nvPr/>
        </p:nvCxnSpPr>
        <p:spPr>
          <a:xfrm flipH="1">
            <a:off x="3967163" y="3732253"/>
            <a:ext cx="2274972" cy="349599"/>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pic>
        <p:nvPicPr>
          <p:cNvPr id="225" name="图片 224"/>
          <p:cNvPicPr>
            <a:picLocks noChangeAspect="1"/>
          </p:cNvPicPr>
          <p:nvPr/>
        </p:nvPicPr>
        <p:blipFill>
          <a:blip r:embed="rId4"/>
          <a:stretch>
            <a:fillRect/>
          </a:stretch>
        </p:blipFill>
        <p:spPr>
          <a:xfrm>
            <a:off x="4143305" y="4536234"/>
            <a:ext cx="638810" cy="204470"/>
          </a:xfrm>
          <a:prstGeom prst="rect">
            <a:avLst/>
          </a:prstGeom>
        </p:spPr>
      </p:pic>
      <p:pic>
        <p:nvPicPr>
          <p:cNvPr id="226" name="图片 225"/>
          <p:cNvPicPr>
            <a:picLocks noChangeAspect="1"/>
          </p:cNvPicPr>
          <p:nvPr/>
        </p:nvPicPr>
        <p:blipFill>
          <a:blip r:embed="rId4"/>
          <a:stretch>
            <a:fillRect/>
          </a:stretch>
        </p:blipFill>
        <p:spPr>
          <a:xfrm>
            <a:off x="6011109" y="4314216"/>
            <a:ext cx="431440" cy="493743"/>
          </a:xfrm>
          <a:prstGeom prst="rect">
            <a:avLst/>
          </a:prstGeom>
        </p:spPr>
      </p:pic>
      <p:pic>
        <p:nvPicPr>
          <p:cNvPr id="227" name="图片 226"/>
          <p:cNvPicPr>
            <a:picLocks noChangeAspect="1"/>
          </p:cNvPicPr>
          <p:nvPr/>
        </p:nvPicPr>
        <p:blipFill>
          <a:blip r:embed="rId4"/>
          <a:stretch>
            <a:fillRect/>
          </a:stretch>
        </p:blipFill>
        <p:spPr>
          <a:xfrm>
            <a:off x="6640755" y="4317465"/>
            <a:ext cx="431440" cy="493743"/>
          </a:xfrm>
          <a:prstGeom prst="rect">
            <a:avLst/>
          </a:prstGeom>
        </p:spPr>
      </p:pic>
      <p:sp>
        <p:nvSpPr>
          <p:cNvPr id="228" name="矩形 227"/>
          <p:cNvSpPr/>
          <p:nvPr/>
        </p:nvSpPr>
        <p:spPr>
          <a:xfrm>
            <a:off x="5797691" y="4081852"/>
            <a:ext cx="3139956" cy="785731"/>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9" name="矩形 228"/>
          <p:cNvSpPr/>
          <p:nvPr/>
        </p:nvSpPr>
        <p:spPr>
          <a:xfrm>
            <a:off x="3664515" y="4089457"/>
            <a:ext cx="1837738" cy="785731"/>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0" name="TextBox 333"/>
          <p:cNvSpPr txBox="1"/>
          <p:nvPr/>
        </p:nvSpPr>
        <p:spPr>
          <a:xfrm>
            <a:off x="6442549" y="4109159"/>
            <a:ext cx="2674343" cy="153888"/>
          </a:xfrm>
          <a:prstGeom prst="rect">
            <a:avLst/>
          </a:prstGeom>
        </p:spPr>
        <p:txBody>
          <a:bodyPr wrap="square" lIns="0" tIns="0" rIns="0" bIns="0" rtlCol="0">
            <a:spAutoFit/>
          </a:bodyPr>
          <a:lstStyle/>
          <a:p>
            <a:pPr algn="l"/>
            <a:r>
              <a:rPr kumimoji="1" lang="zh-CN" altLang="en-US" sz="1000" dirty="0" smtClean="0">
                <a:solidFill>
                  <a:srgbClr val="00B0F0"/>
                </a:solidFill>
                <a:latin typeface="微软雅黑" panose="020B0503020204020204" pitchFamily="34" charset="-122"/>
                <a:ea typeface="微软雅黑" panose="020B0503020204020204" pitchFamily="34" charset="-122"/>
              </a:rPr>
              <a:t>人</a:t>
            </a:r>
            <a:r>
              <a:rPr kumimoji="1" lang="zh-CN" altLang="en-US" sz="1000" dirty="0">
                <a:solidFill>
                  <a:srgbClr val="00B0F0"/>
                </a:solidFill>
                <a:latin typeface="微软雅黑" panose="020B0503020204020204" pitchFamily="34" charset="-122"/>
                <a:ea typeface="微软雅黑" panose="020B0503020204020204" pitchFamily="34" charset="-122"/>
              </a:rPr>
              <a:t>脸算子</a:t>
            </a:r>
            <a:r>
              <a:rPr kumimoji="1" lang="en-US" altLang="zh-CN" sz="1000" dirty="0">
                <a:solidFill>
                  <a:srgbClr val="00B0F0"/>
                </a:solidFill>
                <a:latin typeface="微软雅黑" panose="020B0503020204020204" pitchFamily="34" charset="-122"/>
                <a:ea typeface="微软雅黑" panose="020B0503020204020204" pitchFamily="34" charset="-122"/>
              </a:rPr>
              <a:t>/</a:t>
            </a:r>
            <a:r>
              <a:rPr kumimoji="1" lang="zh-CN" altLang="en-US" sz="1000" dirty="0">
                <a:solidFill>
                  <a:srgbClr val="00B0F0"/>
                </a:solidFill>
                <a:latin typeface="微软雅黑" panose="020B0503020204020204" pitchFamily="34" charset="-122"/>
                <a:ea typeface="微软雅黑" panose="020B0503020204020204" pitchFamily="34" charset="-122"/>
              </a:rPr>
              <a:t>车辆算子</a:t>
            </a:r>
            <a:r>
              <a:rPr kumimoji="1" lang="en-US" altLang="zh-CN" sz="1000" dirty="0">
                <a:solidFill>
                  <a:srgbClr val="00B0F0"/>
                </a:solidFill>
                <a:latin typeface="微软雅黑" panose="020B0503020204020204" pitchFamily="34" charset="-122"/>
                <a:ea typeface="微软雅黑" panose="020B0503020204020204" pitchFamily="34" charset="-122"/>
              </a:rPr>
              <a:t>/</a:t>
            </a:r>
            <a:r>
              <a:rPr kumimoji="1" lang="zh-CN" altLang="en-US" sz="1000" dirty="0">
                <a:solidFill>
                  <a:srgbClr val="00B0F0"/>
                </a:solidFill>
                <a:latin typeface="微软雅黑" panose="020B0503020204020204" pitchFamily="34" charset="-122"/>
                <a:ea typeface="微软雅黑" panose="020B0503020204020204" pitchFamily="34" charset="-122"/>
              </a:rPr>
              <a:t>行为</a:t>
            </a:r>
            <a:r>
              <a:rPr kumimoji="1" lang="zh-CN" altLang="en-US" sz="1000" dirty="0" smtClean="0">
                <a:solidFill>
                  <a:srgbClr val="00B0F0"/>
                </a:solidFill>
                <a:latin typeface="微软雅黑" panose="020B0503020204020204" pitchFamily="34" charset="-122"/>
                <a:ea typeface="微软雅黑" panose="020B0503020204020204" pitchFamily="34" charset="-122"/>
              </a:rPr>
              <a:t>算子</a:t>
            </a:r>
            <a:endParaRPr kumimoji="1" lang="zh-CN" altLang="en-US" sz="1000" dirty="0">
              <a:solidFill>
                <a:srgbClr val="00B0F0"/>
              </a:solidFill>
              <a:latin typeface="微软雅黑" panose="020B0503020204020204" pitchFamily="34" charset="-122"/>
              <a:ea typeface="微软雅黑" panose="020B0503020204020204" pitchFamily="34" charset="-122"/>
            </a:endParaRPr>
          </a:p>
        </p:txBody>
      </p:sp>
      <p:sp>
        <p:nvSpPr>
          <p:cNvPr id="231" name="TextBox 334"/>
          <p:cNvSpPr txBox="1"/>
          <p:nvPr/>
        </p:nvSpPr>
        <p:spPr>
          <a:xfrm>
            <a:off x="4355357" y="4179544"/>
            <a:ext cx="845068" cy="153888"/>
          </a:xfrm>
          <a:prstGeom prst="rect">
            <a:avLst/>
          </a:prstGeom>
        </p:spPr>
        <p:txBody>
          <a:bodyPr wrap="square" lIns="0" tIns="0" rIns="0" bIns="0" rtlCol="0">
            <a:spAutoFit/>
          </a:bodyPr>
          <a:lstStyle/>
          <a:p>
            <a:pPr algn="l"/>
            <a:r>
              <a:rPr kumimoji="1" lang="zh-CN" altLang="en-US" sz="1000" dirty="0">
                <a:solidFill>
                  <a:srgbClr val="00B0F0"/>
                </a:solidFill>
                <a:latin typeface="微软雅黑" panose="020B0503020204020204" pitchFamily="34" charset="-122"/>
                <a:ea typeface="微软雅黑" panose="020B0503020204020204" pitchFamily="34" charset="-122"/>
              </a:rPr>
              <a:t>端边</a:t>
            </a:r>
          </a:p>
        </p:txBody>
      </p:sp>
      <p:cxnSp>
        <p:nvCxnSpPr>
          <p:cNvPr id="232" name="直接箭头连接符 231"/>
          <p:cNvCxnSpPr>
            <a:cxnSpLocks/>
            <a:stCxn id="221" idx="2"/>
            <a:endCxn id="229" idx="0"/>
          </p:cNvCxnSpPr>
          <p:nvPr/>
        </p:nvCxnSpPr>
        <p:spPr>
          <a:xfrm flipH="1">
            <a:off x="4583384" y="3732253"/>
            <a:ext cx="1658751" cy="357204"/>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cxnSpLocks/>
            <a:stCxn id="221" idx="2"/>
          </p:cNvCxnSpPr>
          <p:nvPr/>
        </p:nvCxnSpPr>
        <p:spPr>
          <a:xfrm>
            <a:off x="6242135" y="3732253"/>
            <a:ext cx="1156712" cy="347349"/>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235" name="直接箭头连接符 234"/>
          <p:cNvCxnSpPr>
            <a:cxnSpLocks/>
            <a:stCxn id="221" idx="2"/>
          </p:cNvCxnSpPr>
          <p:nvPr/>
        </p:nvCxnSpPr>
        <p:spPr>
          <a:xfrm>
            <a:off x="6242135" y="3732253"/>
            <a:ext cx="2087452" cy="347349"/>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pic>
        <p:nvPicPr>
          <p:cNvPr id="238" name="图片 237"/>
          <p:cNvPicPr>
            <a:picLocks noChangeAspect="1"/>
          </p:cNvPicPr>
          <p:nvPr/>
        </p:nvPicPr>
        <p:blipFill>
          <a:blip r:embed="rId4"/>
          <a:stretch>
            <a:fillRect/>
          </a:stretch>
        </p:blipFill>
        <p:spPr>
          <a:xfrm>
            <a:off x="7232838" y="4317022"/>
            <a:ext cx="431440" cy="493743"/>
          </a:xfrm>
          <a:prstGeom prst="rect">
            <a:avLst/>
          </a:prstGeom>
        </p:spPr>
      </p:pic>
      <p:pic>
        <p:nvPicPr>
          <p:cNvPr id="239" name="图片 238"/>
          <p:cNvPicPr>
            <a:picLocks noChangeAspect="1"/>
          </p:cNvPicPr>
          <p:nvPr/>
        </p:nvPicPr>
        <p:blipFill>
          <a:blip r:embed="rId4"/>
          <a:stretch>
            <a:fillRect/>
          </a:stretch>
        </p:blipFill>
        <p:spPr>
          <a:xfrm>
            <a:off x="7831754" y="4317465"/>
            <a:ext cx="431440" cy="493743"/>
          </a:xfrm>
          <a:prstGeom prst="rect">
            <a:avLst/>
          </a:prstGeom>
        </p:spPr>
      </p:pic>
      <p:cxnSp>
        <p:nvCxnSpPr>
          <p:cNvPr id="240" name="直接箭头连接符 239"/>
          <p:cNvCxnSpPr>
            <a:cxnSpLocks/>
            <a:stCxn id="221" idx="2"/>
          </p:cNvCxnSpPr>
          <p:nvPr/>
        </p:nvCxnSpPr>
        <p:spPr>
          <a:xfrm flipH="1">
            <a:off x="6053843" y="3732253"/>
            <a:ext cx="188292" cy="376906"/>
          </a:xfrm>
          <a:prstGeom prst="straightConnector1">
            <a:avLst/>
          </a:prstGeom>
          <a:ln>
            <a:prstDash val="lgDashDotDot"/>
            <a:tailEnd type="arrow"/>
          </a:ln>
        </p:spPr>
        <p:style>
          <a:lnRef idx="1">
            <a:schemeClr val="accent1"/>
          </a:lnRef>
          <a:fillRef idx="0">
            <a:schemeClr val="accent1"/>
          </a:fillRef>
          <a:effectRef idx="0">
            <a:schemeClr val="accent1"/>
          </a:effectRef>
          <a:fontRef idx="minor">
            <a:schemeClr val="tx1"/>
          </a:fontRef>
        </p:style>
      </p:cxnSp>
      <p:pic>
        <p:nvPicPr>
          <p:cNvPr id="241" name="图片 240"/>
          <p:cNvPicPr>
            <a:picLocks noChangeAspect="1"/>
          </p:cNvPicPr>
          <p:nvPr/>
        </p:nvPicPr>
        <p:blipFill>
          <a:blip r:embed="rId4"/>
          <a:stretch>
            <a:fillRect/>
          </a:stretch>
        </p:blipFill>
        <p:spPr>
          <a:xfrm>
            <a:off x="8416633" y="4327448"/>
            <a:ext cx="431440" cy="493743"/>
          </a:xfrm>
          <a:prstGeom prst="rect">
            <a:avLst/>
          </a:prstGeom>
        </p:spPr>
      </p:pic>
      <p:pic>
        <p:nvPicPr>
          <p:cNvPr id="242" name="图片 241"/>
          <p:cNvPicPr>
            <a:picLocks noChangeAspect="1"/>
          </p:cNvPicPr>
          <p:nvPr/>
        </p:nvPicPr>
        <p:blipFill>
          <a:blip r:embed="rId4"/>
          <a:stretch>
            <a:fillRect/>
          </a:stretch>
        </p:blipFill>
        <p:spPr>
          <a:xfrm>
            <a:off x="4825212" y="4535572"/>
            <a:ext cx="638810" cy="204470"/>
          </a:xfrm>
          <a:prstGeom prst="rect">
            <a:avLst/>
          </a:prstGeom>
        </p:spPr>
      </p:pic>
      <p:grpSp>
        <p:nvGrpSpPr>
          <p:cNvPr id="244" name="Group 28">
            <a:extLst>
              <a:ext uri="{FF2B5EF4-FFF2-40B4-BE49-F238E27FC236}">
                <a16:creationId xmlns:a16="http://schemas.microsoft.com/office/drawing/2014/main" id="{AEC920E6-F94E-4569-8825-8D8972231E51}"/>
              </a:ext>
            </a:extLst>
          </p:cNvPr>
          <p:cNvGrpSpPr/>
          <p:nvPr/>
        </p:nvGrpSpPr>
        <p:grpSpPr>
          <a:xfrm>
            <a:off x="3689668" y="1206347"/>
            <a:ext cx="2193777" cy="2024975"/>
            <a:chOff x="4056216" y="1989736"/>
            <a:chExt cx="2193777" cy="1494852"/>
          </a:xfrm>
        </p:grpSpPr>
        <p:sp>
          <p:nvSpPr>
            <p:cNvPr id="245" name="矩形 244"/>
            <p:cNvSpPr/>
            <p:nvPr/>
          </p:nvSpPr>
          <p:spPr>
            <a:xfrm>
              <a:off x="4228290" y="2463267"/>
              <a:ext cx="775757" cy="848426"/>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nSpc>
                  <a:spcPct val="90000"/>
                </a:lnSpc>
                <a:buClr>
                  <a:srgbClr val="CC9900"/>
                </a:buClr>
              </a:pPr>
              <a:r>
                <a:rPr kumimoji="1" lang="zh-CN" altLang="en-US" sz="900" b="1" dirty="0" smtClean="0">
                  <a:solidFill>
                    <a:schemeClr val="bg1"/>
                  </a:solidFill>
                  <a:latin typeface="微软雅黑" panose="020B0503020204020204" pitchFamily="34" charset="-122"/>
                  <a:ea typeface="微软雅黑" panose="020B0503020204020204" pitchFamily="34" charset="-122"/>
                </a:rPr>
                <a:t>资源管理</a:t>
              </a:r>
              <a:endParaRPr kumimoji="1"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246" name="矩形 245"/>
            <p:cNvSpPr/>
            <p:nvPr/>
          </p:nvSpPr>
          <p:spPr>
            <a:xfrm>
              <a:off x="5255659" y="2463267"/>
              <a:ext cx="775757" cy="19870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分析任务调度</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47" name="矩形 246"/>
            <p:cNvSpPr/>
            <p:nvPr/>
          </p:nvSpPr>
          <p:spPr>
            <a:xfrm>
              <a:off x="5258471" y="2788126"/>
              <a:ext cx="775757" cy="19870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比对任务调度</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grpSp>
          <p:nvGrpSpPr>
            <p:cNvPr id="248" name="Group 17">
              <a:extLst>
                <a:ext uri="{FF2B5EF4-FFF2-40B4-BE49-F238E27FC236}">
                  <a16:creationId xmlns:a16="http://schemas.microsoft.com/office/drawing/2014/main" id="{601EAB1E-4EE9-4256-A75C-FFECDCE7D0CE}"/>
                </a:ext>
              </a:extLst>
            </p:cNvPr>
            <p:cNvGrpSpPr/>
            <p:nvPr/>
          </p:nvGrpSpPr>
          <p:grpSpPr>
            <a:xfrm>
              <a:off x="4268715" y="2726756"/>
              <a:ext cx="694910" cy="420084"/>
              <a:chOff x="4228291" y="3164865"/>
              <a:chExt cx="775757" cy="420084"/>
            </a:xfrm>
          </p:grpSpPr>
          <p:sp>
            <p:nvSpPr>
              <p:cNvPr id="252" name="矩形 251"/>
              <p:cNvSpPr/>
              <p:nvPr/>
            </p:nvSpPr>
            <p:spPr>
              <a:xfrm>
                <a:off x="4228291" y="3164865"/>
                <a:ext cx="775757" cy="174954"/>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单卡虚化（</a:t>
                </a:r>
                <a:r>
                  <a:rPr lang="en-US" altLang="zh-CN" sz="700" b="1">
                    <a:solidFill>
                      <a:schemeClr val="bg1"/>
                    </a:solidFill>
                    <a:latin typeface="微软雅黑" panose="020B0503020204020204" pitchFamily="34" charset="-122"/>
                    <a:ea typeface="微软雅黑" panose="020B0503020204020204" pitchFamily="34" charset="-122"/>
                  </a:rPr>
                  <a:t>3/4</a:t>
                </a:r>
                <a:r>
                  <a:rPr lang="zh-CN" altLang="en-US" sz="700" b="1">
                    <a:solidFill>
                      <a:schemeClr val="bg1"/>
                    </a:solidFill>
                    <a:latin typeface="微软雅黑" panose="020B0503020204020204" pitchFamily="34" charset="-122"/>
                    <a:ea typeface="微软雅黑" panose="020B0503020204020204" pitchFamily="34" charset="-122"/>
                  </a:rPr>
                  <a:t>）</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53" name="矩形 252"/>
              <p:cNvSpPr/>
              <p:nvPr/>
            </p:nvSpPr>
            <p:spPr>
              <a:xfrm>
                <a:off x="4228291" y="3402365"/>
                <a:ext cx="775757" cy="182584"/>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扩缩容</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grpSp>
        <p:sp>
          <p:nvSpPr>
            <p:cNvPr id="249" name="矩形 248"/>
            <p:cNvSpPr/>
            <p:nvPr/>
          </p:nvSpPr>
          <p:spPr>
            <a:xfrm>
              <a:off x="5253622" y="3112985"/>
              <a:ext cx="775757" cy="19870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a:solidFill>
                    <a:schemeClr val="bg1"/>
                  </a:solidFill>
                  <a:latin typeface="微软雅黑" panose="020B0503020204020204" pitchFamily="34" charset="-122"/>
                  <a:ea typeface="微软雅黑" panose="020B0503020204020204" pitchFamily="34" charset="-122"/>
                </a:rPr>
                <a:t>端边协同</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50" name="矩形 77">
              <a:extLst>
                <a:ext uri="{FF2B5EF4-FFF2-40B4-BE49-F238E27FC236}">
                  <a16:creationId xmlns:a16="http://schemas.microsoft.com/office/drawing/2014/main" id="{0680FDA1-3410-4A58-9F66-0F9BC75CADC1}"/>
                </a:ext>
              </a:extLst>
            </p:cNvPr>
            <p:cNvSpPr>
              <a:spLocks/>
            </p:cNvSpPr>
            <p:nvPr/>
          </p:nvSpPr>
          <p:spPr>
            <a:xfrm>
              <a:off x="4056216" y="1989736"/>
              <a:ext cx="2193777" cy="1494852"/>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251" name="矩形 187">
              <a:extLst>
                <a:ext uri="{FF2B5EF4-FFF2-40B4-BE49-F238E27FC236}">
                  <a16:creationId xmlns:a16="http://schemas.microsoft.com/office/drawing/2014/main" id="{7250736A-9CFF-4934-9F4D-47F8B6E6C7E3}"/>
                </a:ext>
              </a:extLst>
            </p:cNvPr>
            <p:cNvSpPr>
              <a:spLocks/>
            </p:cNvSpPr>
            <p:nvPr/>
          </p:nvSpPr>
          <p:spPr>
            <a:xfrm>
              <a:off x="4056216" y="1989736"/>
              <a:ext cx="2193777" cy="34704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智能</a:t>
              </a:r>
              <a:r>
                <a:rPr lang="zh-CN" altLang="en-US" sz="1400" b="1" dirty="0" smtClean="0">
                  <a:solidFill>
                    <a:srgbClr val="FFC000"/>
                  </a:solidFill>
                  <a:latin typeface="微软雅黑" panose="020B0503020204020204" pitchFamily="34" charset="-122"/>
                  <a:ea typeface="微软雅黑" panose="020B0503020204020204" pitchFamily="34" charset="-122"/>
                </a:rPr>
                <a:t>调度</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grpSp>
        <p:nvGrpSpPr>
          <p:cNvPr id="254" name="Group 29">
            <a:extLst>
              <a:ext uri="{FF2B5EF4-FFF2-40B4-BE49-F238E27FC236}">
                <a16:creationId xmlns:a16="http://schemas.microsoft.com/office/drawing/2014/main" id="{BCFD3B59-77A8-4A83-BF6E-59CEB00E7BE3}"/>
              </a:ext>
            </a:extLst>
          </p:cNvPr>
          <p:cNvGrpSpPr/>
          <p:nvPr/>
        </p:nvGrpSpPr>
        <p:grpSpPr>
          <a:xfrm>
            <a:off x="6442548" y="1206347"/>
            <a:ext cx="2352053" cy="2024975"/>
            <a:chOff x="6349593" y="1989736"/>
            <a:chExt cx="2425146" cy="1494852"/>
          </a:xfrm>
        </p:grpSpPr>
        <p:sp>
          <p:nvSpPr>
            <p:cNvPr id="255" name="矩形 254"/>
            <p:cNvSpPr/>
            <p:nvPr/>
          </p:nvSpPr>
          <p:spPr>
            <a:xfrm>
              <a:off x="6466162" y="2386679"/>
              <a:ext cx="630048" cy="987208"/>
            </a:xfrm>
            <a:prstGeom prst="rect">
              <a:avLst/>
            </a:prstGeom>
            <a:solidFill>
              <a:srgbClr val="00B0F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模型包</a:t>
              </a:r>
            </a:p>
          </p:txBody>
        </p:sp>
        <p:sp>
          <p:nvSpPr>
            <p:cNvPr id="256" name="矩形 255"/>
            <p:cNvSpPr/>
            <p:nvPr/>
          </p:nvSpPr>
          <p:spPr>
            <a:xfrm>
              <a:off x="6528163" y="2547363"/>
              <a:ext cx="630048" cy="863466"/>
            </a:xfrm>
            <a:prstGeom prst="rect">
              <a:avLst/>
            </a:prstGeom>
            <a:solidFill>
              <a:srgbClr val="00B0F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endParaRPr lang="en-US" altLang="zh-CN" sz="700" b="1" dirty="0">
                <a:solidFill>
                  <a:schemeClr val="bg1"/>
                </a:solidFill>
                <a:latin typeface="微软雅黑" panose="020B0503020204020204" pitchFamily="34" charset="-122"/>
                <a:ea typeface="微软雅黑" panose="020B0503020204020204" pitchFamily="34" charset="-122"/>
              </a:endParaRPr>
            </a:p>
          </p:txBody>
        </p:sp>
        <p:grpSp>
          <p:nvGrpSpPr>
            <p:cNvPr id="257" name="Group 9">
              <a:extLst>
                <a:ext uri="{FF2B5EF4-FFF2-40B4-BE49-F238E27FC236}">
                  <a16:creationId xmlns:a16="http://schemas.microsoft.com/office/drawing/2014/main" id="{4CBC0204-948E-47C4-A96B-7A99CE6E0C34}"/>
                </a:ext>
              </a:extLst>
            </p:cNvPr>
            <p:cNvGrpSpPr/>
            <p:nvPr/>
          </p:nvGrpSpPr>
          <p:grpSpPr>
            <a:xfrm>
              <a:off x="7221942" y="2391460"/>
              <a:ext cx="1495707" cy="1032844"/>
              <a:chOff x="7370084" y="2478803"/>
              <a:chExt cx="1353010" cy="1096933"/>
            </a:xfrm>
          </p:grpSpPr>
          <p:sp>
            <p:nvSpPr>
              <p:cNvPr id="265" name="矩形 264"/>
              <p:cNvSpPr/>
              <p:nvPr/>
            </p:nvSpPr>
            <p:spPr>
              <a:xfrm>
                <a:off x="8076857" y="2484151"/>
                <a:ext cx="569939" cy="420985"/>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66" name="矩形 265"/>
              <p:cNvSpPr/>
              <p:nvPr/>
            </p:nvSpPr>
            <p:spPr>
              <a:xfrm>
                <a:off x="8085370" y="3065663"/>
                <a:ext cx="569939" cy="420984"/>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三方算法</a:t>
                </a:r>
              </a:p>
            </p:txBody>
          </p:sp>
          <p:sp>
            <p:nvSpPr>
              <p:cNvPr id="267" name="矩形 266"/>
              <p:cNvSpPr/>
              <p:nvPr/>
            </p:nvSpPr>
            <p:spPr>
              <a:xfrm>
                <a:off x="7370084" y="2478803"/>
                <a:ext cx="569939" cy="420985"/>
              </a:xfrm>
              <a:prstGeom prst="rect">
                <a:avLst/>
              </a:prstGeom>
              <a:solidFill>
                <a:srgbClr val="FFC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事件算法</a:t>
                </a:r>
              </a:p>
            </p:txBody>
          </p:sp>
          <p:sp>
            <p:nvSpPr>
              <p:cNvPr id="268" name="矩形 267"/>
              <p:cNvSpPr/>
              <p:nvPr/>
            </p:nvSpPr>
            <p:spPr>
              <a:xfrm>
                <a:off x="7373294" y="3069950"/>
                <a:ext cx="569939" cy="420985"/>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700" b="1" dirty="0">
                    <a:solidFill>
                      <a:schemeClr val="bg1"/>
                    </a:solidFill>
                    <a:latin typeface="微软雅黑" panose="020B0503020204020204" pitchFamily="34" charset="-122"/>
                    <a:ea typeface="微软雅黑" panose="020B0503020204020204" pitchFamily="34" charset="-122"/>
                  </a:rPr>
                  <a:t>APP</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69" name="矩形 268"/>
              <p:cNvSpPr/>
              <p:nvPr/>
            </p:nvSpPr>
            <p:spPr>
              <a:xfrm>
                <a:off x="7420884" y="2539763"/>
                <a:ext cx="569939" cy="420985"/>
              </a:xfrm>
              <a:prstGeom prst="rect">
                <a:avLst/>
              </a:prstGeom>
              <a:solidFill>
                <a:srgbClr val="FFC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nSpc>
                    <a:spcPct val="90000"/>
                  </a:lnSpc>
                  <a:buClr>
                    <a:srgbClr val="CC9900"/>
                  </a:buClr>
                </a:pPr>
                <a:r>
                  <a:rPr kumimoji="1" lang="zh-CN" altLang="en-US" sz="900" b="1" dirty="0">
                    <a:solidFill>
                      <a:schemeClr val="bg1"/>
                    </a:solidFill>
                    <a:latin typeface="微软雅黑" panose="020B0503020204020204" pitchFamily="34" charset="-122"/>
                    <a:ea typeface="微软雅黑" panose="020B0503020204020204" pitchFamily="34" charset="-122"/>
                  </a:rPr>
                  <a:t>算法包</a:t>
                </a:r>
              </a:p>
            </p:txBody>
          </p:sp>
          <p:sp>
            <p:nvSpPr>
              <p:cNvPr id="270" name="矩形 269"/>
              <p:cNvSpPr/>
              <p:nvPr/>
            </p:nvSpPr>
            <p:spPr>
              <a:xfrm>
                <a:off x="7434254" y="3141070"/>
                <a:ext cx="569939" cy="420985"/>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a:lnSpc>
                    <a:spcPct val="90000"/>
                  </a:lnSpc>
                  <a:buClr>
                    <a:srgbClr val="CC9900"/>
                  </a:buClr>
                </a:pPr>
                <a:r>
                  <a:rPr kumimoji="1" lang="en-US" altLang="zh-CN" sz="900" b="1" dirty="0">
                    <a:solidFill>
                      <a:schemeClr val="bg1"/>
                    </a:solidFill>
                    <a:latin typeface="微软雅黑" panose="020B0503020204020204" pitchFamily="34" charset="-122"/>
                    <a:ea typeface="微软雅黑" panose="020B0503020204020204" pitchFamily="34" charset="-122"/>
                  </a:rPr>
                  <a:t>APP</a:t>
                </a:r>
              </a:p>
              <a:p>
                <a:pPr algn="ctr">
                  <a:lnSpc>
                    <a:spcPct val="90000"/>
                  </a:lnSpc>
                  <a:buClr>
                    <a:srgbClr val="CC9900"/>
                  </a:buClr>
                </a:pPr>
                <a:r>
                  <a:rPr kumimoji="1" lang="zh-CN" altLang="en-US" sz="900" b="1" dirty="0">
                    <a:solidFill>
                      <a:schemeClr val="bg1"/>
                    </a:solidFill>
                    <a:latin typeface="微软雅黑" panose="020B0503020204020204" pitchFamily="34" charset="-122"/>
                    <a:ea typeface="微软雅黑" panose="020B0503020204020204" pitchFamily="34" charset="-122"/>
                  </a:rPr>
                  <a:t>（</a:t>
                </a:r>
                <a:r>
                  <a:rPr kumimoji="1" lang="en-US" altLang="zh-CN" sz="900" b="1" dirty="0">
                    <a:solidFill>
                      <a:schemeClr val="bg1"/>
                    </a:solidFill>
                    <a:latin typeface="微软雅黑" panose="020B0503020204020204" pitchFamily="34" charset="-122"/>
                    <a:ea typeface="微软雅黑" panose="020B0503020204020204" pitchFamily="34" charset="-122"/>
                  </a:rPr>
                  <a:t>DHOP)</a:t>
                </a:r>
                <a:endParaRPr kumimoji="1"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271" name="矩形 270"/>
              <p:cNvSpPr/>
              <p:nvPr/>
            </p:nvSpPr>
            <p:spPr>
              <a:xfrm>
                <a:off x="8146330" y="3154752"/>
                <a:ext cx="569939" cy="420984"/>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nSpc>
                    <a:spcPct val="90000"/>
                  </a:lnSpc>
                  <a:buClr>
                    <a:srgbClr val="CC9900"/>
                  </a:buClr>
                </a:pPr>
                <a:r>
                  <a:rPr kumimoji="1" lang="zh-CN" altLang="en-US" sz="900" b="1" dirty="0">
                    <a:solidFill>
                      <a:schemeClr val="bg1"/>
                    </a:solidFill>
                    <a:latin typeface="微软雅黑" panose="020B0503020204020204" pitchFamily="34" charset="-122"/>
                    <a:ea typeface="微软雅黑" panose="020B0503020204020204" pitchFamily="34" charset="-122"/>
                  </a:rPr>
                  <a:t>三方算法</a:t>
                </a:r>
              </a:p>
            </p:txBody>
          </p:sp>
          <p:sp>
            <p:nvSpPr>
              <p:cNvPr id="272" name="矩形 271"/>
              <p:cNvSpPr/>
              <p:nvPr/>
            </p:nvSpPr>
            <p:spPr>
              <a:xfrm>
                <a:off x="8153155" y="2546301"/>
                <a:ext cx="569939" cy="420985"/>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nSpc>
                    <a:spcPct val="90000"/>
                  </a:lnSpc>
                  <a:buClr>
                    <a:srgbClr val="CC9900"/>
                  </a:buClr>
                </a:pPr>
                <a:r>
                  <a:rPr kumimoji="1" lang="zh-CN" altLang="en-US" sz="900" b="1" dirty="0">
                    <a:solidFill>
                      <a:schemeClr val="bg1"/>
                    </a:solidFill>
                    <a:latin typeface="微软雅黑" panose="020B0503020204020204" pitchFamily="34" charset="-122"/>
                    <a:ea typeface="微软雅黑" panose="020B0503020204020204" pitchFamily="34" charset="-122"/>
                  </a:rPr>
                  <a:t>模型包</a:t>
                </a:r>
              </a:p>
            </p:txBody>
          </p:sp>
        </p:grpSp>
        <p:sp>
          <p:nvSpPr>
            <p:cNvPr id="258" name="矩形 257"/>
            <p:cNvSpPr/>
            <p:nvPr/>
          </p:nvSpPr>
          <p:spPr>
            <a:xfrm>
              <a:off x="6572900" y="2596098"/>
              <a:ext cx="540574" cy="146577"/>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人脸算子包</a:t>
              </a:r>
            </a:p>
          </p:txBody>
        </p:sp>
        <p:sp>
          <p:nvSpPr>
            <p:cNvPr id="259" name="矩形 258"/>
            <p:cNvSpPr/>
            <p:nvPr/>
          </p:nvSpPr>
          <p:spPr>
            <a:xfrm>
              <a:off x="6572900" y="2803048"/>
              <a:ext cx="540574" cy="146577"/>
            </a:xfrm>
            <a:prstGeom prst="rect">
              <a:avLst/>
            </a:prstGeom>
            <a:solidFill>
              <a:schemeClr val="accent2"/>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事件算子包</a:t>
              </a:r>
            </a:p>
          </p:txBody>
        </p:sp>
        <p:sp>
          <p:nvSpPr>
            <p:cNvPr id="260" name="矩形 259"/>
            <p:cNvSpPr/>
            <p:nvPr/>
          </p:nvSpPr>
          <p:spPr>
            <a:xfrm>
              <a:off x="6572900" y="3009998"/>
              <a:ext cx="540574" cy="146577"/>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车辆算子包</a:t>
              </a:r>
            </a:p>
          </p:txBody>
        </p:sp>
        <p:sp>
          <p:nvSpPr>
            <p:cNvPr id="261" name="矩形 260"/>
            <p:cNvSpPr/>
            <p:nvPr/>
          </p:nvSpPr>
          <p:spPr>
            <a:xfrm>
              <a:off x="6572900" y="3216947"/>
              <a:ext cx="540574" cy="146577"/>
            </a:xfrm>
            <a:prstGeom prst="rect">
              <a:avLst/>
            </a:prstGeom>
            <a:solidFill>
              <a:srgbClr val="92D05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结构化算子包</a:t>
              </a:r>
            </a:p>
          </p:txBody>
        </p:sp>
        <p:sp>
          <p:nvSpPr>
            <p:cNvPr id="262" name="TextBox 1"/>
            <p:cNvSpPr txBox="1"/>
            <p:nvPr/>
          </p:nvSpPr>
          <p:spPr>
            <a:xfrm>
              <a:off x="6560562" y="2383011"/>
              <a:ext cx="520851" cy="138499"/>
            </a:xfrm>
            <a:prstGeom prst="rect">
              <a:avLst/>
            </a:prstGeom>
          </p:spPr>
          <p:txBody>
            <a:bodyPr wrap="square" lIns="0" tIns="0" rIns="0" bIns="0" rtlCol="0">
              <a:spAutoFit/>
            </a:bodyPr>
            <a:lstStyle/>
            <a:p>
              <a:pPr algn="l"/>
              <a:r>
                <a:rPr kumimoji="1" lang="zh-CN" altLang="en-US" sz="900" b="1" dirty="0">
                  <a:solidFill>
                    <a:schemeClr val="bg1"/>
                  </a:solidFill>
                  <a:latin typeface="微软雅黑" panose="020B0503020204020204" pitchFamily="34" charset="-122"/>
                  <a:ea typeface="微软雅黑" panose="020B0503020204020204" pitchFamily="34" charset="-122"/>
                </a:rPr>
                <a:t>算子包</a:t>
              </a:r>
            </a:p>
          </p:txBody>
        </p:sp>
        <p:sp>
          <p:nvSpPr>
            <p:cNvPr id="263" name="矩形 77">
              <a:extLst>
                <a:ext uri="{FF2B5EF4-FFF2-40B4-BE49-F238E27FC236}">
                  <a16:creationId xmlns:a16="http://schemas.microsoft.com/office/drawing/2014/main" id="{226B9651-E93B-403E-B9A0-CC39C319D7E0}"/>
                </a:ext>
              </a:extLst>
            </p:cNvPr>
            <p:cNvSpPr>
              <a:spLocks/>
            </p:cNvSpPr>
            <p:nvPr/>
          </p:nvSpPr>
          <p:spPr>
            <a:xfrm>
              <a:off x="6349593" y="1989736"/>
              <a:ext cx="2425146" cy="1494852"/>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264" name="矩形 187">
              <a:extLst>
                <a:ext uri="{FF2B5EF4-FFF2-40B4-BE49-F238E27FC236}">
                  <a16:creationId xmlns:a16="http://schemas.microsoft.com/office/drawing/2014/main" id="{3F41820B-AC0B-4C0C-8CE8-2B2AB05CF426}"/>
                </a:ext>
              </a:extLst>
            </p:cNvPr>
            <p:cNvSpPr>
              <a:spLocks/>
            </p:cNvSpPr>
            <p:nvPr/>
          </p:nvSpPr>
          <p:spPr>
            <a:xfrm>
              <a:off x="6349593" y="1989736"/>
              <a:ext cx="2425146" cy="34704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算法</a:t>
              </a:r>
              <a:r>
                <a:rPr lang="zh-CN" altLang="en-US" sz="1400" b="1" dirty="0" smtClean="0">
                  <a:solidFill>
                    <a:srgbClr val="FFC000"/>
                  </a:solidFill>
                  <a:latin typeface="微软雅黑" panose="020B0503020204020204" pitchFamily="34" charset="-122"/>
                  <a:ea typeface="微软雅黑" panose="020B0503020204020204" pitchFamily="34" charset="-122"/>
                </a:rPr>
                <a:t>仓库</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grpSp>
        <p:nvGrpSpPr>
          <p:cNvPr id="274" name="Group 195">
            <a:extLst>
              <a:ext uri="{FF2B5EF4-FFF2-40B4-BE49-F238E27FC236}">
                <a16:creationId xmlns:a16="http://schemas.microsoft.com/office/drawing/2014/main" id="{6B625632-8730-4CFD-A30C-35323CD87171}"/>
              </a:ext>
            </a:extLst>
          </p:cNvPr>
          <p:cNvGrpSpPr/>
          <p:nvPr/>
        </p:nvGrpSpPr>
        <p:grpSpPr>
          <a:xfrm>
            <a:off x="5812108" y="2057442"/>
            <a:ext cx="738376" cy="730390"/>
            <a:chOff x="4027193" y="1581739"/>
            <a:chExt cx="738376" cy="539179"/>
          </a:xfrm>
        </p:grpSpPr>
        <p:sp>
          <p:nvSpPr>
            <p:cNvPr id="275" name="下箭头 197">
              <a:extLst>
                <a:ext uri="{FF2B5EF4-FFF2-40B4-BE49-F238E27FC236}">
                  <a16:creationId xmlns:a16="http://schemas.microsoft.com/office/drawing/2014/main" id="{EAFFF64C-06FE-4256-B495-AD16C484F21C}"/>
                </a:ext>
              </a:extLst>
            </p:cNvPr>
            <p:cNvSpPr/>
            <p:nvPr/>
          </p:nvSpPr>
          <p:spPr>
            <a:xfrm rot="16200000" flipV="1">
              <a:off x="4081530" y="1606695"/>
              <a:ext cx="539179" cy="489267"/>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76" name="TextBox 275">
              <a:extLst>
                <a:ext uri="{FF2B5EF4-FFF2-40B4-BE49-F238E27FC236}">
                  <a16:creationId xmlns:a16="http://schemas.microsoft.com/office/drawing/2014/main" id="{901203A0-4F7A-4B76-BAC1-3D008A8D978E}"/>
                </a:ext>
              </a:extLst>
            </p:cNvPr>
            <p:cNvSpPr txBox="1"/>
            <p:nvPr/>
          </p:nvSpPr>
          <p:spPr>
            <a:xfrm>
              <a:off x="4027193" y="1668994"/>
              <a:ext cx="738376" cy="295978"/>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算法匹配</a:t>
              </a:r>
            </a:p>
          </p:txBody>
        </p:sp>
      </p:grpSp>
      <p:sp>
        <p:nvSpPr>
          <p:cNvPr id="2" name="TextBox 1"/>
          <p:cNvSpPr txBox="1"/>
          <p:nvPr/>
        </p:nvSpPr>
        <p:spPr>
          <a:xfrm>
            <a:off x="297180" y="985199"/>
            <a:ext cx="3367335" cy="3877985"/>
          </a:xfrm>
          <a:prstGeom prst="rect">
            <a:avLst/>
          </a:prstGeom>
        </p:spPr>
        <p:txBody>
          <a:bodyPr wrap="square" lIns="0" tIns="0" rIns="0" bIns="0" rtlCol="0">
            <a:spAutoFit/>
          </a:bodyPr>
          <a:lstStyle/>
          <a:p>
            <a:pPr>
              <a:lnSpc>
                <a:spcPct val="150000"/>
              </a:lnSpc>
            </a:pPr>
            <a:r>
              <a:rPr kumimoji="1" lang="zh-CN" altLang="en-US" sz="1400" b="1" dirty="0" smtClean="0">
                <a:solidFill>
                  <a:srgbClr val="FF0000"/>
                </a:solidFill>
                <a:latin typeface="微软雅黑" panose="020B0503020204020204" pitchFamily="34" charset="-122"/>
                <a:ea typeface="微软雅黑" panose="020B0503020204020204" pitchFamily="34" charset="-122"/>
              </a:rPr>
              <a:t>技术术语</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kumimoji="1" lang="en-US" altLang="zh-CN" sz="1400" b="1" dirty="0" smtClean="0">
                <a:solidFill>
                  <a:srgbClr val="FFC000"/>
                </a:solidFill>
                <a:latin typeface="微软雅黑" panose="020B0503020204020204" pitchFamily="34" charset="-122"/>
                <a:ea typeface="微软雅黑" panose="020B0503020204020204" pitchFamily="34" charset="-122"/>
              </a:rPr>
              <a:t>CV</a:t>
            </a:r>
            <a:r>
              <a:rPr kumimoji="1" lang="zh-CN" altLang="en-US" sz="1400" b="1" dirty="0">
                <a:solidFill>
                  <a:srgbClr val="FFC000"/>
                </a:solidFill>
                <a:latin typeface="微软雅黑" panose="020B0503020204020204" pitchFamily="34" charset="-122"/>
                <a:ea typeface="微软雅黑" panose="020B0503020204020204" pitchFamily="34" charset="-122"/>
              </a:rPr>
              <a:t>：</a:t>
            </a:r>
            <a:r>
              <a:rPr kumimoji="1" lang="zh-CN" altLang="zh-CN" sz="1400" b="1" dirty="0">
                <a:solidFill>
                  <a:srgbClr val="FFC000"/>
                </a:solidFill>
                <a:latin typeface="微软雅黑" panose="020B0503020204020204" pitchFamily="34" charset="-122"/>
                <a:ea typeface="微软雅黑" panose="020B0503020204020204" pitchFamily="34" charset="-122"/>
              </a:rPr>
              <a:t> </a:t>
            </a:r>
            <a:r>
              <a:rPr kumimoji="1" lang="zh-CN" altLang="zh-CN" sz="1400" dirty="0" smtClean="0">
                <a:solidFill>
                  <a:schemeClr val="bg1"/>
                </a:solidFill>
                <a:latin typeface="微软雅黑" panose="020B0503020204020204" pitchFamily="34" charset="-122"/>
                <a:ea typeface="微软雅黑" panose="020B0503020204020204" pitchFamily="34" charset="-122"/>
              </a:rPr>
              <a:t>ComputationalVision</a:t>
            </a:r>
            <a:r>
              <a:rPr kumimoji="1" lang="zh-CN" altLang="en-US" sz="1400" dirty="0" smtClean="0">
                <a:solidFill>
                  <a:schemeClr val="bg1"/>
                </a:solidFill>
                <a:latin typeface="微软雅黑" panose="020B0503020204020204" pitchFamily="34" charset="-122"/>
                <a:ea typeface="微软雅黑" panose="020B0503020204020204" pitchFamily="34" charset="-122"/>
              </a:rPr>
              <a:t>，</a:t>
            </a:r>
            <a:r>
              <a:rPr kumimoji="1" lang="zh-CN" altLang="en-US" sz="1400" dirty="0">
                <a:solidFill>
                  <a:schemeClr val="bg1"/>
                </a:solidFill>
                <a:latin typeface="微软雅黑" panose="020B0503020204020204" pitchFamily="34" charset="-122"/>
                <a:ea typeface="微软雅黑" panose="020B0503020204020204" pitchFamily="34" charset="-122"/>
              </a:rPr>
              <a:t>视图</a:t>
            </a:r>
            <a:r>
              <a:rPr kumimoji="1" lang="zh-CN" altLang="en-US" sz="1400" dirty="0" smtClean="0">
                <a:solidFill>
                  <a:schemeClr val="bg1"/>
                </a:solidFill>
                <a:latin typeface="微软雅黑" panose="020B0503020204020204" pitchFamily="34" charset="-122"/>
                <a:ea typeface="微软雅黑" panose="020B0503020204020204" pitchFamily="34" charset="-122"/>
              </a:rPr>
              <a:t>智能引擎，包含智能调度，算法仓库两大模块。</a:t>
            </a:r>
            <a:endParaRPr kumimoji="1"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kumimoji="1" lang="zh-CN" altLang="en-US" sz="1400" b="1" dirty="0" smtClean="0">
                <a:solidFill>
                  <a:srgbClr val="FFC000"/>
                </a:solidFill>
                <a:latin typeface="微软雅黑" panose="020B0503020204020204" pitchFamily="34" charset="-122"/>
                <a:ea typeface="微软雅黑" panose="020B0503020204020204" pitchFamily="34" charset="-122"/>
              </a:rPr>
              <a:t>算法仓库：</a:t>
            </a:r>
            <a:r>
              <a:rPr kumimoji="1" lang="en-US" altLang="zh-CN" sz="1400" dirty="0" smtClean="0">
                <a:solidFill>
                  <a:schemeClr val="bg1"/>
                </a:solidFill>
                <a:latin typeface="微软雅黑" panose="020B0503020204020204" pitchFamily="34" charset="-122"/>
                <a:ea typeface="微软雅黑" panose="020B0503020204020204" pitchFamily="34" charset="-122"/>
              </a:rPr>
              <a:t>CV</a:t>
            </a:r>
            <a:r>
              <a:rPr kumimoji="1" lang="zh-CN" altLang="en-US" sz="1400" dirty="0" smtClean="0">
                <a:solidFill>
                  <a:schemeClr val="bg1"/>
                </a:solidFill>
                <a:latin typeface="微软雅黑" panose="020B0503020204020204" pitchFamily="34" charset="-122"/>
                <a:ea typeface="微软雅黑" panose="020B0503020204020204" pitchFamily="34" charset="-122"/>
              </a:rPr>
              <a:t>里的一个模块，主要负责各种</a:t>
            </a:r>
            <a:r>
              <a:rPr kumimoji="1" lang="zh-CN" altLang="en-US" sz="1400" dirty="0">
                <a:solidFill>
                  <a:schemeClr val="bg1"/>
                </a:solidFill>
                <a:latin typeface="微软雅黑" panose="020B0503020204020204" pitchFamily="34" charset="-122"/>
                <a:ea typeface="微软雅黑" panose="020B0503020204020204" pitchFamily="34" charset="-122"/>
              </a:rPr>
              <a:t>包管理。</a:t>
            </a:r>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kumimoji="1" lang="en-US" altLang="zh-CN" sz="1400" b="1" dirty="0" smtClean="0">
                <a:solidFill>
                  <a:srgbClr val="FFC000"/>
                </a:solidFill>
                <a:latin typeface="微软雅黑" panose="020B0503020204020204" pitchFamily="34" charset="-122"/>
                <a:ea typeface="微软雅黑" panose="020B0503020204020204" pitchFamily="34" charset="-122"/>
              </a:rPr>
              <a:t>DP</a:t>
            </a:r>
            <a:r>
              <a:rPr kumimoji="1" lang="zh-CN" altLang="en-US" sz="1400" b="1" dirty="0" smtClean="0">
                <a:solidFill>
                  <a:srgbClr val="FFC000"/>
                </a:solidFill>
                <a:latin typeface="微软雅黑" panose="020B0503020204020204" pitchFamily="34" charset="-122"/>
                <a:ea typeface="微软雅黑" panose="020B0503020204020204" pitchFamily="34" charset="-122"/>
              </a:rPr>
              <a:t>：</a:t>
            </a:r>
            <a:r>
              <a:rPr kumimoji="1" lang="en-US" altLang="zh-CN" sz="1400" dirty="0" err="1">
                <a:solidFill>
                  <a:schemeClr val="bg1"/>
                </a:solidFill>
                <a:latin typeface="微软雅黑" panose="020B0503020204020204" pitchFamily="34" charset="-122"/>
                <a:ea typeface="微软雅黑" panose="020B0503020204020204" pitchFamily="34" charset="-122"/>
              </a:rPr>
              <a:t>DeepLearning</a:t>
            </a:r>
            <a:r>
              <a:rPr kumimoji="1" lang="zh-CN" altLang="en-US" sz="1400" dirty="0">
                <a:solidFill>
                  <a:schemeClr val="bg1"/>
                </a:solidFill>
                <a:latin typeface="微软雅黑" panose="020B0503020204020204" pitchFamily="34" charset="-122"/>
                <a:ea typeface="微软雅黑" panose="020B0503020204020204" pitchFamily="34" charset="-122"/>
              </a:rPr>
              <a:t>，</a:t>
            </a:r>
            <a:r>
              <a:rPr kumimoji="1" lang="zh-CN" altLang="en-US" sz="1400" dirty="0" smtClean="0">
                <a:solidFill>
                  <a:schemeClr val="bg1"/>
                </a:solidFill>
                <a:latin typeface="微软雅黑" panose="020B0503020204020204" pitchFamily="34" charset="-122"/>
                <a:ea typeface="微软雅黑" panose="020B0503020204020204" pitchFamily="34" charset="-122"/>
              </a:rPr>
              <a:t>历史曾用名，在</a:t>
            </a:r>
            <a:r>
              <a:rPr kumimoji="1" lang="en-US" altLang="zh-CN" sz="1400" dirty="0" smtClean="0">
                <a:solidFill>
                  <a:schemeClr val="bg1"/>
                </a:solidFill>
                <a:latin typeface="微软雅黑" panose="020B0503020204020204" pitchFamily="34" charset="-122"/>
                <a:ea typeface="微软雅黑" panose="020B0503020204020204" pitchFamily="34" charset="-122"/>
              </a:rPr>
              <a:t>CV</a:t>
            </a:r>
            <a:r>
              <a:rPr kumimoji="1" lang="zh-CN" altLang="en-US" sz="1400" dirty="0" smtClean="0">
                <a:solidFill>
                  <a:schemeClr val="bg1"/>
                </a:solidFill>
                <a:latin typeface="微软雅黑" panose="020B0503020204020204" pitchFamily="34" charset="-122"/>
                <a:ea typeface="微软雅黑" panose="020B0503020204020204" pitchFamily="34" charset="-122"/>
              </a:rPr>
              <a:t>没有算法仓库时期的老称号。</a:t>
            </a:r>
            <a:endParaRPr kumimoji="1"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kumimoji="1" lang="zh-CN" altLang="en-US" sz="1400" b="1" dirty="0" smtClean="0">
                <a:solidFill>
                  <a:srgbClr val="FFC000"/>
                </a:solidFill>
                <a:latin typeface="微软雅黑" panose="020B0503020204020204" pitchFamily="34" charset="-122"/>
                <a:ea typeface="微软雅黑" panose="020B0503020204020204" pitchFamily="34" charset="-122"/>
              </a:rPr>
              <a:t>算子：</a:t>
            </a:r>
            <a:r>
              <a:rPr kumimoji="1" lang="zh-CN" altLang="en-US" sz="1400" dirty="0" smtClean="0">
                <a:solidFill>
                  <a:schemeClr val="bg1"/>
                </a:solidFill>
                <a:latin typeface="微软雅黑" panose="020B0503020204020204" pitchFamily="34" charset="-122"/>
                <a:ea typeface="微软雅黑" panose="020B0503020204020204" pitchFamily="34" charset="-122"/>
              </a:rPr>
              <a:t>执行具体智能任务的进程，有人脸，结构化，行为等各种类型</a:t>
            </a:r>
            <a:r>
              <a:rPr kumimoji="1" lang="zh-CN" altLang="en-US" sz="1400" dirty="0">
                <a:solidFill>
                  <a:schemeClr val="bg1"/>
                </a:solidFill>
                <a:latin typeface="微软雅黑" panose="020B0503020204020204" pitchFamily="34" charset="-122"/>
                <a:ea typeface="微软雅黑" panose="020B0503020204020204" pitchFamily="34" charset="-122"/>
              </a:rPr>
              <a:t>。</a:t>
            </a:r>
            <a:endParaRPr kumimoji="1" lang="en-US" altLang="zh-CN" sz="1400" dirty="0" smtClean="0">
              <a:solidFill>
                <a:schemeClr val="bg1"/>
              </a:solidFill>
              <a:latin typeface="微软雅黑" panose="020B0503020204020204" pitchFamily="34" charset="-122"/>
              <a:ea typeface="微软雅黑" panose="020B0503020204020204" pitchFamily="34" charset="-122"/>
            </a:endParaRPr>
          </a:p>
          <a:p>
            <a:pPr algn="l">
              <a:lnSpc>
                <a:spcPct val="150000"/>
              </a:lnSpc>
            </a:pPr>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lnSpc>
                <a:spcPct val="150000"/>
              </a:lnSpc>
            </a:pPr>
            <a:r>
              <a:rPr kumimoji="1" lang="zh-CN" altLang="en-US" sz="1400" b="1" dirty="0" smtClean="0">
                <a:solidFill>
                  <a:srgbClr val="FF0000"/>
                </a:solidFill>
                <a:latin typeface="微软雅黑" panose="020B0503020204020204" pitchFamily="34" charset="-122"/>
                <a:ea typeface="微软雅黑" panose="020B0503020204020204" pitchFamily="34" charset="-122"/>
              </a:rPr>
              <a:t>产品术语</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kumimoji="1" lang="zh-CN" altLang="en-US" sz="1400" b="1" dirty="0" smtClean="0">
                <a:solidFill>
                  <a:srgbClr val="FFC000"/>
                </a:solidFill>
                <a:latin typeface="微软雅黑" panose="020B0503020204020204" pitchFamily="34" charset="-122"/>
                <a:ea typeface="微软雅黑" panose="020B0503020204020204" pitchFamily="34" charset="-122"/>
              </a:rPr>
              <a:t>算法仓：</a:t>
            </a:r>
            <a:r>
              <a:rPr kumimoji="1" lang="zh-CN" altLang="en-US" sz="1400" dirty="0" smtClean="0">
                <a:solidFill>
                  <a:schemeClr val="bg1"/>
                </a:solidFill>
                <a:latin typeface="微软雅黑" panose="020B0503020204020204" pitchFamily="34" charset="-122"/>
                <a:ea typeface="微软雅黑" panose="020B0503020204020204" pitchFamily="34" charset="-122"/>
              </a:rPr>
              <a:t>基于</a:t>
            </a:r>
            <a:r>
              <a:rPr kumimoji="1" lang="en-US" altLang="zh-CN" sz="1400" dirty="0" smtClean="0">
                <a:solidFill>
                  <a:schemeClr val="bg1"/>
                </a:solidFill>
                <a:latin typeface="微软雅黑" panose="020B0503020204020204" pitchFamily="34" charset="-122"/>
                <a:ea typeface="微软雅黑" panose="020B0503020204020204" pitchFamily="34" charset="-122"/>
              </a:rPr>
              <a:t>CV</a:t>
            </a:r>
            <a:r>
              <a:rPr kumimoji="1" lang="zh-CN" altLang="en-US" sz="1400" dirty="0" smtClean="0">
                <a:solidFill>
                  <a:schemeClr val="bg1"/>
                </a:solidFill>
                <a:latin typeface="微软雅黑" panose="020B0503020204020204" pitchFamily="34" charset="-122"/>
                <a:ea typeface="微软雅黑" panose="020B0503020204020204" pitchFamily="34" charset="-122"/>
              </a:rPr>
              <a:t>开发的一款产品</a:t>
            </a:r>
            <a:r>
              <a:rPr kumimoji="1" lang="zh-CN" altLang="en-US" sz="1400" dirty="0">
                <a:solidFill>
                  <a:schemeClr val="bg1"/>
                </a:solidFill>
                <a:latin typeface="微软雅黑" panose="020B0503020204020204" pitchFamily="34" charset="-122"/>
                <a:ea typeface="微软雅黑" panose="020B0503020204020204" pitchFamily="34" charset="-122"/>
              </a:rPr>
              <a:t>。</a:t>
            </a:r>
            <a:endParaRPr kumimoji="1"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6026962" y="3413760"/>
            <a:ext cx="242054" cy="285078"/>
          </a:xfrm>
          <a:prstGeom prst="rect">
            <a:avLst/>
          </a:prstGeom>
        </p:spPr>
        <p:txBody>
          <a:bodyPr wrap="none" lIns="0" tIns="0" rIns="0" bIns="0" rtlCol="0">
            <a:spAutoFit/>
          </a:bodyPr>
          <a:lstStyle/>
          <a:p>
            <a:pPr algn="l">
              <a:lnSpc>
                <a:spcPct val="150000"/>
              </a:lnSpc>
            </a:pPr>
            <a:r>
              <a:rPr kumimoji="1" lang="en-US" altLang="zh-CN" sz="1400" dirty="0" smtClean="0">
                <a:solidFill>
                  <a:schemeClr val="bg1"/>
                </a:solidFill>
                <a:latin typeface="微软雅黑" panose="020B0503020204020204" pitchFamily="34" charset="-122"/>
                <a:ea typeface="微软雅黑" panose="020B0503020204020204" pitchFamily="34" charset="-122"/>
              </a:rPr>
              <a:t>CV</a:t>
            </a:r>
            <a:endParaRPr kumimoji="1" lang="zh-CN" altLang="en-US" sz="1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783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64">
            <a:extLst>
              <a:ext uri="{FF2B5EF4-FFF2-40B4-BE49-F238E27FC236}">
                <a16:creationId xmlns:a16="http://schemas.microsoft.com/office/drawing/2014/main" id="{82DE8300-0FE6-4BB3-9862-B96AA280AB13}"/>
              </a:ext>
            </a:extLst>
          </p:cNvPr>
          <p:cNvSpPr>
            <a:spLocks/>
          </p:cNvSpPr>
          <p:nvPr/>
        </p:nvSpPr>
        <p:spPr>
          <a:xfrm>
            <a:off x="4644008" y="1423157"/>
            <a:ext cx="1058807" cy="1749847"/>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kumimoji="1" lang="zh-CN" altLang="en-US" dirty="0"/>
              <a:t>智能技术框架</a:t>
            </a:r>
            <a:r>
              <a:rPr kumimoji="1" lang="en-US" altLang="zh-CN" dirty="0"/>
              <a:t>-</a:t>
            </a:r>
            <a:r>
              <a:rPr kumimoji="1" lang="zh-CN" altLang="en-US" dirty="0"/>
              <a:t>训练平台</a:t>
            </a:r>
          </a:p>
        </p:txBody>
      </p:sp>
      <p:sp>
        <p:nvSpPr>
          <p:cNvPr id="35" name="Rectangle 63">
            <a:extLst>
              <a:ext uri="{FF2B5EF4-FFF2-40B4-BE49-F238E27FC236}">
                <a16:creationId xmlns:a16="http://schemas.microsoft.com/office/drawing/2014/main" id="{65FAB314-4B5C-4E77-AC4A-92315A7C682E}"/>
              </a:ext>
            </a:extLst>
          </p:cNvPr>
          <p:cNvSpPr>
            <a:spLocks/>
          </p:cNvSpPr>
          <p:nvPr/>
        </p:nvSpPr>
        <p:spPr>
          <a:xfrm>
            <a:off x="1277996" y="880885"/>
            <a:ext cx="6156831" cy="246486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37" name="Rectangle 64">
            <a:extLst>
              <a:ext uri="{FF2B5EF4-FFF2-40B4-BE49-F238E27FC236}">
                <a16:creationId xmlns:a16="http://schemas.microsoft.com/office/drawing/2014/main" id="{82DE8300-0FE6-4BB3-9862-B96AA280AB13}"/>
              </a:ext>
            </a:extLst>
          </p:cNvPr>
          <p:cNvSpPr>
            <a:spLocks/>
          </p:cNvSpPr>
          <p:nvPr/>
        </p:nvSpPr>
        <p:spPr>
          <a:xfrm>
            <a:off x="1403647" y="1882978"/>
            <a:ext cx="1356677" cy="129002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46" name="Rectangle 64">
            <a:extLst>
              <a:ext uri="{FF2B5EF4-FFF2-40B4-BE49-F238E27FC236}">
                <a16:creationId xmlns:a16="http://schemas.microsoft.com/office/drawing/2014/main" id="{82DE8300-0FE6-4BB3-9862-B96AA280AB13}"/>
              </a:ext>
            </a:extLst>
          </p:cNvPr>
          <p:cNvSpPr>
            <a:spLocks/>
          </p:cNvSpPr>
          <p:nvPr/>
        </p:nvSpPr>
        <p:spPr>
          <a:xfrm>
            <a:off x="4691708" y="2323718"/>
            <a:ext cx="954014" cy="32004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模型转化</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47" name="Rectangle 64">
            <a:extLst>
              <a:ext uri="{FF2B5EF4-FFF2-40B4-BE49-F238E27FC236}">
                <a16:creationId xmlns:a16="http://schemas.microsoft.com/office/drawing/2014/main" id="{82DE8300-0FE6-4BB3-9862-B96AA280AB13}"/>
              </a:ext>
            </a:extLst>
          </p:cNvPr>
          <p:cNvSpPr>
            <a:spLocks/>
          </p:cNvSpPr>
          <p:nvPr/>
        </p:nvSpPr>
        <p:spPr>
          <a:xfrm>
            <a:off x="2843808" y="1882977"/>
            <a:ext cx="1728192" cy="82172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a:solidFill>
                  <a:schemeClr val="bg1"/>
                </a:solidFill>
                <a:latin typeface="微软雅黑" panose="020B0503020204020204" pitchFamily="34" charset="-122"/>
                <a:ea typeface="微软雅黑" panose="020B0503020204020204" pitchFamily="34" charset="-122"/>
              </a:rPr>
              <a:t>节点</a:t>
            </a:r>
            <a:r>
              <a:rPr lang="zh-CN" altLang="en-US" sz="1000" b="1" dirty="0">
                <a:solidFill>
                  <a:schemeClr val="bg1"/>
                </a:solidFill>
                <a:latin typeface="微软雅黑" panose="020B0503020204020204" pitchFamily="34" charset="-122"/>
                <a:ea typeface="微软雅黑" panose="020B0503020204020204" pitchFamily="34" charset="-122"/>
              </a:rPr>
              <a:t>任务管理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53" name="Rectangle 64">
            <a:extLst>
              <a:ext uri="{FF2B5EF4-FFF2-40B4-BE49-F238E27FC236}">
                <a16:creationId xmlns:a16="http://schemas.microsoft.com/office/drawing/2014/main" id="{82DE8300-0FE6-4BB3-9862-B96AA280AB13}"/>
              </a:ext>
            </a:extLst>
          </p:cNvPr>
          <p:cNvSpPr>
            <a:spLocks/>
          </p:cNvSpPr>
          <p:nvPr/>
        </p:nvSpPr>
        <p:spPr>
          <a:xfrm>
            <a:off x="2855707" y="3584907"/>
            <a:ext cx="792088" cy="363403"/>
          </a:xfrm>
          <a:prstGeom prst="rect">
            <a:avLst/>
          </a:prstGeom>
          <a:solidFill>
            <a:schemeClr val="accent2"/>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训练子节点</a:t>
            </a:r>
            <a:r>
              <a:rPr lang="en-US" altLang="zh-CN" sz="800" b="1" dirty="0">
                <a:solidFill>
                  <a:schemeClr val="bg1"/>
                </a:solidFill>
                <a:latin typeface="微软雅黑" panose="020B0503020204020204" pitchFamily="34" charset="-122"/>
                <a:ea typeface="微软雅黑" panose="020B0503020204020204" pitchFamily="34" charset="-122"/>
              </a:rPr>
              <a:t>1</a:t>
            </a:r>
          </a:p>
        </p:txBody>
      </p:sp>
      <p:sp>
        <p:nvSpPr>
          <p:cNvPr id="55" name="Rectangle 64">
            <a:extLst>
              <a:ext uri="{FF2B5EF4-FFF2-40B4-BE49-F238E27FC236}">
                <a16:creationId xmlns:a16="http://schemas.microsoft.com/office/drawing/2014/main" id="{82DE8300-0FE6-4BB3-9862-B96AA280AB13}"/>
              </a:ext>
            </a:extLst>
          </p:cNvPr>
          <p:cNvSpPr>
            <a:spLocks/>
          </p:cNvSpPr>
          <p:nvPr/>
        </p:nvSpPr>
        <p:spPr>
          <a:xfrm>
            <a:off x="3815957" y="3584907"/>
            <a:ext cx="792088" cy="363403"/>
          </a:xfrm>
          <a:prstGeom prst="rect">
            <a:avLst/>
          </a:prstGeom>
          <a:solidFill>
            <a:schemeClr val="accent2"/>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训练子节点</a:t>
            </a:r>
            <a:r>
              <a:rPr lang="en-US" altLang="zh-CN" sz="800" b="1" dirty="0">
                <a:solidFill>
                  <a:schemeClr val="bg1"/>
                </a:solidFill>
                <a:latin typeface="微软雅黑" panose="020B0503020204020204" pitchFamily="34" charset="-122"/>
                <a:ea typeface="微软雅黑" panose="020B0503020204020204" pitchFamily="34" charset="-122"/>
              </a:rPr>
              <a:t>2</a:t>
            </a:r>
          </a:p>
        </p:txBody>
      </p:sp>
      <p:sp>
        <p:nvSpPr>
          <p:cNvPr id="57" name="Rectangle 64">
            <a:extLst>
              <a:ext uri="{FF2B5EF4-FFF2-40B4-BE49-F238E27FC236}">
                <a16:creationId xmlns:a16="http://schemas.microsoft.com/office/drawing/2014/main" id="{82DE8300-0FE6-4BB3-9862-B96AA280AB13}"/>
              </a:ext>
            </a:extLst>
          </p:cNvPr>
          <p:cNvSpPr>
            <a:spLocks/>
          </p:cNvSpPr>
          <p:nvPr/>
        </p:nvSpPr>
        <p:spPr>
          <a:xfrm>
            <a:off x="4813718" y="3594050"/>
            <a:ext cx="792088" cy="363403"/>
          </a:xfrm>
          <a:prstGeom prst="rect">
            <a:avLst/>
          </a:prstGeom>
          <a:solidFill>
            <a:schemeClr val="accent2"/>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训练子节点</a:t>
            </a:r>
            <a:r>
              <a:rPr lang="en-US" altLang="zh-CN" sz="800" b="1" dirty="0">
                <a:solidFill>
                  <a:schemeClr val="bg1"/>
                </a:solidFill>
                <a:latin typeface="微软雅黑" panose="020B0503020204020204" pitchFamily="34" charset="-122"/>
                <a:ea typeface="微软雅黑" panose="020B0503020204020204" pitchFamily="34" charset="-122"/>
              </a:rPr>
              <a:t>3</a:t>
            </a:r>
          </a:p>
        </p:txBody>
      </p:sp>
      <p:sp>
        <p:nvSpPr>
          <p:cNvPr id="59" name="Rectangle 64">
            <a:extLst>
              <a:ext uri="{FF2B5EF4-FFF2-40B4-BE49-F238E27FC236}">
                <a16:creationId xmlns:a16="http://schemas.microsoft.com/office/drawing/2014/main" id="{82DE8300-0FE6-4BB3-9862-B96AA280AB13}"/>
              </a:ext>
            </a:extLst>
          </p:cNvPr>
          <p:cNvSpPr>
            <a:spLocks/>
          </p:cNvSpPr>
          <p:nvPr/>
        </p:nvSpPr>
        <p:spPr>
          <a:xfrm>
            <a:off x="5803878" y="1431596"/>
            <a:ext cx="1360409" cy="1741408"/>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en-US" altLang="zh-CN" sz="1000" b="1" dirty="0">
              <a:solidFill>
                <a:schemeClr val="bg1"/>
              </a:solidFill>
              <a:latin typeface="微软雅黑" panose="020B0503020204020204" pitchFamily="34" charset="-122"/>
              <a:ea typeface="微软雅黑" panose="020B0503020204020204" pitchFamily="34" charset="-122"/>
            </a:endParaRPr>
          </a:p>
        </p:txBody>
      </p:sp>
      <p:cxnSp>
        <p:nvCxnSpPr>
          <p:cNvPr id="12" name="直接箭头连接符 11"/>
          <p:cNvCxnSpPr>
            <a:cxnSpLocks/>
            <a:stCxn id="47" idx="2"/>
            <a:endCxn id="53" idx="0"/>
          </p:cNvCxnSpPr>
          <p:nvPr/>
        </p:nvCxnSpPr>
        <p:spPr>
          <a:xfrm flipH="1">
            <a:off x="3251751" y="2704697"/>
            <a:ext cx="456153" cy="88021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cxnSpLocks/>
            <a:stCxn id="47" idx="2"/>
            <a:endCxn id="55" idx="0"/>
          </p:cNvCxnSpPr>
          <p:nvPr/>
        </p:nvCxnSpPr>
        <p:spPr>
          <a:xfrm>
            <a:off x="3707904" y="2704697"/>
            <a:ext cx="504097" cy="88021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a:stCxn id="47" idx="2"/>
            <a:endCxn id="57" idx="0"/>
          </p:cNvCxnSpPr>
          <p:nvPr/>
        </p:nvCxnSpPr>
        <p:spPr>
          <a:xfrm>
            <a:off x="3707904" y="2704697"/>
            <a:ext cx="1501858" cy="8893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6" name="立方体 95"/>
          <p:cNvSpPr/>
          <p:nvPr/>
        </p:nvSpPr>
        <p:spPr>
          <a:xfrm>
            <a:off x="7624924" y="987574"/>
            <a:ext cx="440437" cy="291459"/>
          </a:xfrm>
          <a:prstGeom prst="cube">
            <a:avLst/>
          </a:prstGeom>
          <a:solidFill>
            <a:srgbClr val="00B0F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模型包</a:t>
            </a:r>
          </a:p>
        </p:txBody>
      </p:sp>
      <p:grpSp>
        <p:nvGrpSpPr>
          <p:cNvPr id="3" name="Group 2">
            <a:extLst>
              <a:ext uri="{FF2B5EF4-FFF2-40B4-BE49-F238E27FC236}">
                <a16:creationId xmlns:a16="http://schemas.microsoft.com/office/drawing/2014/main" id="{0A585749-03F4-4009-BE0F-9938C6B816FC}"/>
              </a:ext>
            </a:extLst>
          </p:cNvPr>
          <p:cNvGrpSpPr/>
          <p:nvPr/>
        </p:nvGrpSpPr>
        <p:grpSpPr>
          <a:xfrm>
            <a:off x="1787270" y="3386595"/>
            <a:ext cx="5305010" cy="729337"/>
            <a:chOff x="1787270" y="2928241"/>
            <a:chExt cx="5305010" cy="1291203"/>
          </a:xfrm>
        </p:grpSpPr>
        <p:sp>
          <p:nvSpPr>
            <p:cNvPr id="137" name="上下箭头 136"/>
            <p:cNvSpPr/>
            <p:nvPr/>
          </p:nvSpPr>
          <p:spPr>
            <a:xfrm>
              <a:off x="1787270" y="2928241"/>
              <a:ext cx="484632" cy="1291203"/>
            </a:xfrm>
            <a:prstGeom prst="up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标注信息</a:t>
              </a:r>
            </a:p>
          </p:txBody>
        </p:sp>
        <p:sp>
          <p:nvSpPr>
            <p:cNvPr id="143" name="上箭头 142"/>
            <p:cNvSpPr/>
            <p:nvPr/>
          </p:nvSpPr>
          <p:spPr>
            <a:xfrm>
              <a:off x="6607648" y="2936731"/>
              <a:ext cx="484632" cy="1147187"/>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图片</a:t>
              </a:r>
            </a:p>
          </p:txBody>
        </p:sp>
        <p:sp>
          <p:nvSpPr>
            <p:cNvPr id="144" name="下箭头 143"/>
            <p:cNvSpPr/>
            <p:nvPr/>
          </p:nvSpPr>
          <p:spPr>
            <a:xfrm>
              <a:off x="6131488" y="2936731"/>
              <a:ext cx="484632" cy="1185835"/>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图片</a:t>
              </a:r>
            </a:p>
          </p:txBody>
        </p:sp>
      </p:grpSp>
      <p:sp>
        <p:nvSpPr>
          <p:cNvPr id="146" name="右箭头 145"/>
          <p:cNvSpPr/>
          <p:nvPr/>
        </p:nvSpPr>
        <p:spPr>
          <a:xfrm>
            <a:off x="395537" y="915566"/>
            <a:ext cx="882460" cy="369035"/>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a:solidFill>
                  <a:schemeClr val="bg1"/>
                </a:solidFill>
                <a:latin typeface="微软雅黑" panose="020B0503020204020204" pitchFamily="34" charset="-122"/>
                <a:ea typeface="微软雅黑" panose="020B0503020204020204" pitchFamily="34" charset="-122"/>
              </a:rPr>
              <a:t>上传素材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48" name="右箭头 147"/>
          <p:cNvSpPr/>
          <p:nvPr/>
        </p:nvSpPr>
        <p:spPr>
          <a:xfrm>
            <a:off x="395538" y="1779662"/>
            <a:ext cx="882458" cy="412624"/>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触发训练</a:t>
            </a:r>
          </a:p>
        </p:txBody>
      </p:sp>
      <p:sp>
        <p:nvSpPr>
          <p:cNvPr id="149" name="右箭头 148"/>
          <p:cNvSpPr/>
          <p:nvPr/>
        </p:nvSpPr>
        <p:spPr>
          <a:xfrm>
            <a:off x="395537" y="1337637"/>
            <a:ext cx="882460" cy="370017"/>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手工标注</a:t>
            </a:r>
          </a:p>
        </p:txBody>
      </p:sp>
      <p:sp>
        <p:nvSpPr>
          <p:cNvPr id="158" name="右箭头 157"/>
          <p:cNvSpPr/>
          <p:nvPr/>
        </p:nvSpPr>
        <p:spPr>
          <a:xfrm>
            <a:off x="395537" y="2715766"/>
            <a:ext cx="882460" cy="391067"/>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错误素材</a:t>
            </a:r>
          </a:p>
        </p:txBody>
      </p:sp>
      <p:cxnSp>
        <p:nvCxnSpPr>
          <p:cNvPr id="7" name="直接箭头连接符 6"/>
          <p:cNvCxnSpPr>
            <a:cxnSpLocks/>
            <a:stCxn id="57" idx="2"/>
          </p:cNvCxnSpPr>
          <p:nvPr/>
        </p:nvCxnSpPr>
        <p:spPr>
          <a:xfrm>
            <a:off x="5209762" y="3957453"/>
            <a:ext cx="0" cy="256884"/>
          </a:xfrm>
          <a:prstGeom prst="straightConnector1">
            <a:avLst/>
          </a:prstGeom>
          <a:ln>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45766" y="4011910"/>
            <a:ext cx="269304" cy="161583"/>
          </a:xfrm>
          <a:prstGeom prst="rect">
            <a:avLst/>
          </a:prstGeom>
        </p:spPr>
        <p:txBody>
          <a:bodyPr wrap="none" lIns="0" tIns="0" rIns="0" bIns="0" rtlCol="0">
            <a:spAutoFit/>
          </a:bodyPr>
          <a:lstStyle/>
          <a:p>
            <a:pPr algn="l"/>
            <a:r>
              <a:rPr kumimoji="1" lang="zh-CN" altLang="en-US" sz="1050" dirty="0">
                <a:solidFill>
                  <a:schemeClr val="bg1"/>
                </a:solidFill>
              </a:rPr>
              <a:t>拉图</a:t>
            </a:r>
          </a:p>
        </p:txBody>
      </p:sp>
      <p:sp>
        <p:nvSpPr>
          <p:cNvPr id="70" name="Rectangle 64">
            <a:extLst>
              <a:ext uri="{FF2B5EF4-FFF2-40B4-BE49-F238E27FC236}">
                <a16:creationId xmlns:a16="http://schemas.microsoft.com/office/drawing/2014/main" id="{82DE8300-0FE6-4BB3-9862-B96AA280AB13}"/>
              </a:ext>
            </a:extLst>
          </p:cNvPr>
          <p:cNvSpPr>
            <a:spLocks/>
          </p:cNvSpPr>
          <p:nvPr/>
        </p:nvSpPr>
        <p:spPr>
          <a:xfrm>
            <a:off x="4692018" y="2720445"/>
            <a:ext cx="960184" cy="32004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模型核验</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74" name="右箭头 73"/>
          <p:cNvSpPr/>
          <p:nvPr/>
        </p:nvSpPr>
        <p:spPr>
          <a:xfrm>
            <a:off x="395536" y="2231134"/>
            <a:ext cx="889791" cy="412624"/>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模型核验</a:t>
            </a:r>
            <a:r>
              <a:rPr lang="en-US" altLang="zh-CN" sz="800" b="1" dirty="0">
                <a:solidFill>
                  <a:schemeClr val="bg1"/>
                </a:solidFill>
                <a:latin typeface="微软雅黑" panose="020B0503020204020204" pitchFamily="34" charset="-122"/>
                <a:ea typeface="微软雅黑" panose="020B0503020204020204" pitchFamily="34" charset="-122"/>
              </a:rPr>
              <a:t>&amp;</a:t>
            </a:r>
            <a:r>
              <a:rPr lang="zh-CN" altLang="en-US" sz="800" b="1" dirty="0">
                <a:solidFill>
                  <a:schemeClr val="bg1"/>
                </a:solidFill>
                <a:latin typeface="微软雅黑" panose="020B0503020204020204" pitchFamily="34" charset="-122"/>
                <a:ea typeface="微软雅黑" panose="020B0503020204020204" pitchFamily="34" charset="-122"/>
              </a:rPr>
              <a:t>转换</a:t>
            </a:r>
          </a:p>
        </p:txBody>
      </p:sp>
      <p:sp>
        <p:nvSpPr>
          <p:cNvPr id="81" name="Rectangle 64">
            <a:extLst>
              <a:ext uri="{FF2B5EF4-FFF2-40B4-BE49-F238E27FC236}">
                <a16:creationId xmlns:a16="http://schemas.microsoft.com/office/drawing/2014/main" id="{82DE8300-0FE6-4BB3-9862-B96AA280AB13}"/>
              </a:ext>
            </a:extLst>
          </p:cNvPr>
          <p:cNvSpPr>
            <a:spLocks/>
          </p:cNvSpPr>
          <p:nvPr/>
        </p:nvSpPr>
        <p:spPr>
          <a:xfrm>
            <a:off x="2843809" y="1423156"/>
            <a:ext cx="1728191" cy="36336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用户</a:t>
            </a:r>
            <a:r>
              <a:rPr lang="zh-CN" altLang="en-US" sz="1000" b="1">
                <a:solidFill>
                  <a:schemeClr val="bg1"/>
                </a:solidFill>
                <a:latin typeface="微软雅黑" panose="020B0503020204020204" pitchFamily="34" charset="-122"/>
                <a:ea typeface="微软雅黑" panose="020B0503020204020204" pitchFamily="34" charset="-122"/>
              </a:rPr>
              <a:t>管理</a:t>
            </a:r>
            <a:r>
              <a:rPr lang="en-US" altLang="zh-CN" sz="1000" b="1">
                <a:solidFill>
                  <a:schemeClr val="bg1"/>
                </a:solidFill>
                <a:latin typeface="微软雅黑" panose="020B0503020204020204" pitchFamily="34" charset="-122"/>
                <a:ea typeface="微软雅黑" panose="020B0503020204020204" pitchFamily="34" charset="-122"/>
              </a:rPr>
              <a:t>/</a:t>
            </a:r>
            <a:r>
              <a:rPr lang="zh-CN" altLang="en-US" sz="1000" b="1" dirty="0">
                <a:solidFill>
                  <a:schemeClr val="bg1"/>
                </a:solidFill>
                <a:latin typeface="微软雅黑" panose="020B0503020204020204" pitchFamily="34" charset="-122"/>
                <a:ea typeface="微软雅黑" panose="020B0503020204020204" pitchFamily="34" charset="-122"/>
              </a:rPr>
              <a:t>系统</a:t>
            </a:r>
            <a:r>
              <a:rPr lang="zh-CN" altLang="en-US" sz="1000" b="1">
                <a:solidFill>
                  <a:schemeClr val="bg1"/>
                </a:solidFill>
                <a:latin typeface="微软雅黑" panose="020B0503020204020204" pitchFamily="34" charset="-122"/>
                <a:ea typeface="微软雅黑" panose="020B0503020204020204" pitchFamily="34" charset="-122"/>
              </a:rPr>
              <a:t>管理</a:t>
            </a:r>
            <a:r>
              <a:rPr lang="en-US" altLang="zh-CN" sz="1000" b="1">
                <a:solidFill>
                  <a:schemeClr val="bg1"/>
                </a:solidFill>
                <a:latin typeface="微软雅黑" panose="020B0503020204020204" pitchFamily="34" charset="-122"/>
                <a:ea typeface="微软雅黑" panose="020B0503020204020204" pitchFamily="34" charset="-122"/>
              </a:rPr>
              <a:t>/</a:t>
            </a:r>
            <a:r>
              <a:rPr lang="zh-CN" altLang="en-US" sz="1000" b="1" dirty="0">
                <a:solidFill>
                  <a:schemeClr val="bg1"/>
                </a:solidFill>
                <a:latin typeface="微软雅黑" panose="020B0503020204020204" pitchFamily="34" charset="-122"/>
                <a:ea typeface="微软雅黑" panose="020B0503020204020204" pitchFamily="34" charset="-122"/>
              </a:rPr>
              <a:t>设备管理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87" name="Rectangle 64">
            <a:extLst>
              <a:ext uri="{FF2B5EF4-FFF2-40B4-BE49-F238E27FC236}">
                <a16:creationId xmlns:a16="http://schemas.microsoft.com/office/drawing/2014/main" id="{82DE8300-0FE6-4BB3-9862-B96AA280AB13}"/>
              </a:ext>
            </a:extLst>
          </p:cNvPr>
          <p:cNvSpPr>
            <a:spLocks/>
          </p:cNvSpPr>
          <p:nvPr/>
        </p:nvSpPr>
        <p:spPr>
          <a:xfrm>
            <a:off x="1525434" y="2256296"/>
            <a:ext cx="1116303" cy="363369"/>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智能标注</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94" name="Rectangle 64">
            <a:extLst>
              <a:ext uri="{FF2B5EF4-FFF2-40B4-BE49-F238E27FC236}">
                <a16:creationId xmlns:a16="http://schemas.microsoft.com/office/drawing/2014/main" id="{82DE8300-0FE6-4BB3-9862-B96AA280AB13}"/>
              </a:ext>
            </a:extLst>
          </p:cNvPr>
          <p:cNvSpPr>
            <a:spLocks/>
          </p:cNvSpPr>
          <p:nvPr/>
        </p:nvSpPr>
        <p:spPr>
          <a:xfrm>
            <a:off x="1520860" y="2729325"/>
            <a:ext cx="1116303" cy="363369"/>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手工标注</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97" name="Rectangle 64">
            <a:extLst>
              <a:ext uri="{FF2B5EF4-FFF2-40B4-BE49-F238E27FC236}">
                <a16:creationId xmlns:a16="http://schemas.microsoft.com/office/drawing/2014/main" id="{82DE8300-0FE6-4BB3-9862-B96AA280AB13}"/>
              </a:ext>
            </a:extLst>
          </p:cNvPr>
          <p:cNvSpPr>
            <a:spLocks/>
          </p:cNvSpPr>
          <p:nvPr/>
        </p:nvSpPr>
        <p:spPr>
          <a:xfrm>
            <a:off x="1405808" y="1431596"/>
            <a:ext cx="1350726" cy="36336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训练方案管理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9" name="TextBox 98"/>
          <p:cNvSpPr txBox="1"/>
          <p:nvPr/>
        </p:nvSpPr>
        <p:spPr>
          <a:xfrm>
            <a:off x="3421737" y="2960565"/>
            <a:ext cx="961508" cy="153888"/>
          </a:xfrm>
          <a:prstGeom prst="rect">
            <a:avLst/>
          </a:prstGeom>
        </p:spPr>
        <p:txBody>
          <a:bodyPr wrap="square" lIns="0" tIns="0" rIns="0" bIns="0" rtlCol="0">
            <a:spAutoFit/>
          </a:bodyPr>
          <a:lstStyle/>
          <a:p>
            <a:pPr algn="l"/>
            <a:r>
              <a:rPr kumimoji="1" lang="zh-CN" altLang="en-US" sz="1000" dirty="0">
                <a:solidFill>
                  <a:srgbClr val="00B0F0"/>
                </a:solidFill>
              </a:rPr>
              <a:t>任务下发</a:t>
            </a:r>
          </a:p>
        </p:txBody>
      </p:sp>
      <p:grpSp>
        <p:nvGrpSpPr>
          <p:cNvPr id="17" name="Group 16">
            <a:extLst>
              <a:ext uri="{FF2B5EF4-FFF2-40B4-BE49-F238E27FC236}">
                <a16:creationId xmlns:a16="http://schemas.microsoft.com/office/drawing/2014/main" id="{530E5B6F-EF87-4EDF-ACAF-862788977AA7}"/>
              </a:ext>
            </a:extLst>
          </p:cNvPr>
          <p:cNvGrpSpPr/>
          <p:nvPr/>
        </p:nvGrpSpPr>
        <p:grpSpPr>
          <a:xfrm>
            <a:off x="827585" y="4300367"/>
            <a:ext cx="6607242" cy="800610"/>
            <a:chOff x="827585" y="4214337"/>
            <a:chExt cx="6607242" cy="886640"/>
          </a:xfrm>
        </p:grpSpPr>
        <p:sp>
          <p:nvSpPr>
            <p:cNvPr id="4" name="流程图: 磁盘 3"/>
            <p:cNvSpPr/>
            <p:nvPr/>
          </p:nvSpPr>
          <p:spPr>
            <a:xfrm>
              <a:off x="6298975" y="4437727"/>
              <a:ext cx="676564" cy="582295"/>
            </a:xfrm>
            <a:prstGeom prst="flowChartMagneticDisk">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 name="立方体 5"/>
            <p:cNvSpPr/>
            <p:nvPr/>
          </p:nvSpPr>
          <p:spPr>
            <a:xfrm>
              <a:off x="1429342" y="4280872"/>
              <a:ext cx="594939" cy="614685"/>
            </a:xfrm>
            <a:prstGeom prst="cube">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9" name="立方体 68"/>
            <p:cNvSpPr/>
            <p:nvPr/>
          </p:nvSpPr>
          <p:spPr>
            <a:xfrm>
              <a:off x="1122783" y="4433272"/>
              <a:ext cx="594939" cy="614685"/>
            </a:xfrm>
            <a:prstGeom prst="cube">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1" name="立方体 70"/>
            <p:cNvSpPr/>
            <p:nvPr/>
          </p:nvSpPr>
          <p:spPr>
            <a:xfrm>
              <a:off x="1610561" y="4442677"/>
              <a:ext cx="594939" cy="614685"/>
            </a:xfrm>
            <a:prstGeom prst="cube">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08" name="立方体 107"/>
            <p:cNvSpPr/>
            <p:nvPr/>
          </p:nvSpPr>
          <p:spPr>
            <a:xfrm>
              <a:off x="2656812" y="4310228"/>
              <a:ext cx="594939" cy="614685"/>
            </a:xfrm>
            <a:prstGeom prst="cube">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11" name="流程图: 磁盘 110"/>
            <p:cNvSpPr/>
            <p:nvPr/>
          </p:nvSpPr>
          <p:spPr>
            <a:xfrm>
              <a:off x="4898025" y="4280872"/>
              <a:ext cx="676564" cy="582295"/>
            </a:xfrm>
            <a:prstGeom prst="flowChartMagneticDisk">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12" name="流程图: 磁盘 111"/>
            <p:cNvSpPr/>
            <p:nvPr/>
          </p:nvSpPr>
          <p:spPr>
            <a:xfrm>
              <a:off x="5123871" y="4441738"/>
              <a:ext cx="676564" cy="582295"/>
            </a:xfrm>
            <a:prstGeom prst="flowChartMagneticDisk">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13" name="流程图: 磁盘 112"/>
            <p:cNvSpPr/>
            <p:nvPr/>
          </p:nvSpPr>
          <p:spPr>
            <a:xfrm>
              <a:off x="4614043" y="4458873"/>
              <a:ext cx="676564" cy="582295"/>
            </a:xfrm>
            <a:prstGeom prst="flowChartMagneticDisk">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19" name="矩形 118"/>
            <p:cNvSpPr/>
            <p:nvPr/>
          </p:nvSpPr>
          <p:spPr>
            <a:xfrm>
              <a:off x="4498593" y="4214337"/>
              <a:ext cx="2936234" cy="8423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5100588" y="4284058"/>
              <a:ext cx="828964" cy="153888"/>
            </a:xfrm>
            <a:prstGeom prst="rect">
              <a:avLst/>
            </a:prstGeom>
          </p:spPr>
          <p:txBody>
            <a:bodyPr wrap="square" lIns="0" tIns="0" rIns="0" bIns="0" rtlCol="0">
              <a:spAutoFit/>
            </a:bodyPr>
            <a:lstStyle/>
            <a:p>
              <a:pPr algn="l"/>
              <a:r>
                <a:rPr kumimoji="1" lang="zh-CN" altLang="en-US" sz="1000" dirty="0">
                  <a:solidFill>
                    <a:srgbClr val="00B0F0"/>
                  </a:solidFill>
                </a:rPr>
                <a:t>云存</a:t>
              </a:r>
            </a:p>
          </p:txBody>
        </p:sp>
        <p:sp>
          <p:nvSpPr>
            <p:cNvPr id="134" name="矩形 133"/>
            <p:cNvSpPr/>
            <p:nvPr/>
          </p:nvSpPr>
          <p:spPr>
            <a:xfrm>
              <a:off x="827585" y="4249638"/>
              <a:ext cx="2736304" cy="8423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TextBox 134"/>
            <p:cNvSpPr txBox="1"/>
            <p:nvPr/>
          </p:nvSpPr>
          <p:spPr>
            <a:xfrm>
              <a:off x="2567028" y="4947089"/>
              <a:ext cx="828964" cy="153888"/>
            </a:xfrm>
            <a:prstGeom prst="rect">
              <a:avLst/>
            </a:prstGeom>
          </p:spPr>
          <p:txBody>
            <a:bodyPr wrap="square" lIns="0" tIns="0" rIns="0" bIns="0" rtlCol="0">
              <a:spAutoFit/>
            </a:bodyPr>
            <a:lstStyle/>
            <a:p>
              <a:pPr algn="l"/>
              <a:r>
                <a:rPr kumimoji="1" lang="zh-CN" altLang="en-US" sz="1000" dirty="0">
                  <a:solidFill>
                    <a:srgbClr val="00B0F0"/>
                  </a:solidFill>
                </a:rPr>
                <a:t>本地数据库</a:t>
              </a:r>
            </a:p>
          </p:txBody>
        </p:sp>
        <p:sp>
          <p:nvSpPr>
            <p:cNvPr id="76" name="TextBox 75"/>
            <p:cNvSpPr txBox="1"/>
            <p:nvPr/>
          </p:nvSpPr>
          <p:spPr>
            <a:xfrm>
              <a:off x="6397915" y="4746518"/>
              <a:ext cx="828964" cy="153888"/>
            </a:xfrm>
            <a:prstGeom prst="rect">
              <a:avLst/>
            </a:prstGeom>
          </p:spPr>
          <p:txBody>
            <a:bodyPr wrap="square" lIns="0" tIns="0" rIns="0" bIns="0" rtlCol="0">
              <a:spAutoFit/>
            </a:bodyPr>
            <a:lstStyle/>
            <a:p>
              <a:pPr algn="l"/>
              <a:r>
                <a:rPr kumimoji="1" lang="zh-CN" altLang="en-US" sz="1000" dirty="0">
                  <a:solidFill>
                    <a:srgbClr val="00B0F0"/>
                  </a:solidFill>
                </a:rPr>
                <a:t>本地存储</a:t>
              </a:r>
            </a:p>
          </p:txBody>
        </p:sp>
        <p:sp>
          <p:nvSpPr>
            <p:cNvPr id="77" name="TextBox 76"/>
            <p:cNvSpPr txBox="1"/>
            <p:nvPr/>
          </p:nvSpPr>
          <p:spPr>
            <a:xfrm>
              <a:off x="1593081" y="4280872"/>
              <a:ext cx="828964" cy="153888"/>
            </a:xfrm>
            <a:prstGeom prst="rect">
              <a:avLst/>
            </a:prstGeom>
          </p:spPr>
          <p:txBody>
            <a:bodyPr wrap="square" lIns="0" tIns="0" rIns="0" bIns="0" rtlCol="0">
              <a:spAutoFit/>
            </a:bodyPr>
            <a:lstStyle/>
            <a:p>
              <a:pPr algn="l"/>
              <a:r>
                <a:rPr kumimoji="1" lang="zh-CN" altLang="en-US" sz="1000" dirty="0">
                  <a:solidFill>
                    <a:srgbClr val="00B0F0"/>
                  </a:solidFill>
                </a:rPr>
                <a:t>云库</a:t>
              </a:r>
            </a:p>
          </p:txBody>
        </p:sp>
      </p:grpSp>
      <p:sp>
        <p:nvSpPr>
          <p:cNvPr id="67" name="Rectangle 64">
            <a:extLst>
              <a:ext uri="{FF2B5EF4-FFF2-40B4-BE49-F238E27FC236}">
                <a16:creationId xmlns:a16="http://schemas.microsoft.com/office/drawing/2014/main" id="{82DE8300-0FE6-4BB3-9862-B96AA280AB13}"/>
              </a:ext>
            </a:extLst>
          </p:cNvPr>
          <p:cNvSpPr>
            <a:spLocks/>
          </p:cNvSpPr>
          <p:nvPr/>
        </p:nvSpPr>
        <p:spPr>
          <a:xfrm>
            <a:off x="4699652" y="1891670"/>
            <a:ext cx="954014" cy="32004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模型打包</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68" name="Rectangle 64">
            <a:extLst>
              <a:ext uri="{FF2B5EF4-FFF2-40B4-BE49-F238E27FC236}">
                <a16:creationId xmlns:a16="http://schemas.microsoft.com/office/drawing/2014/main" id="{82DE8300-0FE6-4BB3-9862-B96AA280AB13}"/>
              </a:ext>
            </a:extLst>
          </p:cNvPr>
          <p:cNvSpPr>
            <a:spLocks/>
          </p:cNvSpPr>
          <p:nvPr/>
        </p:nvSpPr>
        <p:spPr>
          <a:xfrm>
            <a:off x="5892911" y="1891670"/>
            <a:ext cx="1199369" cy="45720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图片素材</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72" name="Rectangle 64">
            <a:extLst>
              <a:ext uri="{FF2B5EF4-FFF2-40B4-BE49-F238E27FC236}">
                <a16:creationId xmlns:a16="http://schemas.microsoft.com/office/drawing/2014/main" id="{82DE8300-0FE6-4BB3-9862-B96AA280AB13}"/>
              </a:ext>
            </a:extLst>
          </p:cNvPr>
          <p:cNvSpPr>
            <a:spLocks/>
          </p:cNvSpPr>
          <p:nvPr/>
        </p:nvSpPr>
        <p:spPr>
          <a:xfrm>
            <a:off x="5892911" y="2583285"/>
            <a:ext cx="1199369" cy="45720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视频素材</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73" name="右箭头 72"/>
          <p:cNvSpPr/>
          <p:nvPr/>
        </p:nvSpPr>
        <p:spPr>
          <a:xfrm>
            <a:off x="7434827" y="1282174"/>
            <a:ext cx="1097613" cy="484632"/>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自动推送模型包</a:t>
            </a:r>
          </a:p>
        </p:txBody>
      </p:sp>
      <p:sp>
        <p:nvSpPr>
          <p:cNvPr id="100" name="立方体 99"/>
          <p:cNvSpPr/>
          <p:nvPr/>
        </p:nvSpPr>
        <p:spPr>
          <a:xfrm>
            <a:off x="7624923" y="2067694"/>
            <a:ext cx="440437" cy="291459"/>
          </a:xfrm>
          <a:prstGeom prst="cube">
            <a:avLst/>
          </a:prstGeom>
          <a:solidFill>
            <a:srgbClr val="00B0F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模型包</a:t>
            </a:r>
          </a:p>
        </p:txBody>
      </p:sp>
      <p:sp>
        <p:nvSpPr>
          <p:cNvPr id="101" name="右箭头 100"/>
          <p:cNvSpPr/>
          <p:nvPr/>
        </p:nvSpPr>
        <p:spPr>
          <a:xfrm>
            <a:off x="7434826" y="2362294"/>
            <a:ext cx="1097613" cy="484632"/>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手动导出模型包</a:t>
            </a:r>
          </a:p>
        </p:txBody>
      </p:sp>
      <p:sp>
        <p:nvSpPr>
          <p:cNvPr id="54" name="Rectangle 63">
            <a:extLst>
              <a:ext uri="{FF2B5EF4-FFF2-40B4-BE49-F238E27FC236}">
                <a16:creationId xmlns:a16="http://schemas.microsoft.com/office/drawing/2014/main" id="{09FB6C75-5807-4059-B16A-9C59999BB928}"/>
              </a:ext>
            </a:extLst>
          </p:cNvPr>
          <p:cNvSpPr>
            <a:spLocks/>
          </p:cNvSpPr>
          <p:nvPr/>
        </p:nvSpPr>
        <p:spPr>
          <a:xfrm>
            <a:off x="1285327" y="880885"/>
            <a:ext cx="6156831" cy="407982"/>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训练平台</a:t>
            </a:r>
          </a:p>
        </p:txBody>
      </p:sp>
      <p:sp>
        <p:nvSpPr>
          <p:cNvPr id="63" name="Rectangle 64">
            <a:extLst>
              <a:ext uri="{FF2B5EF4-FFF2-40B4-BE49-F238E27FC236}">
                <a16:creationId xmlns:a16="http://schemas.microsoft.com/office/drawing/2014/main" id="{9FCBF82B-43F2-4135-B0DE-1C6F9B41CF87}"/>
              </a:ext>
            </a:extLst>
          </p:cNvPr>
          <p:cNvSpPr>
            <a:spLocks/>
          </p:cNvSpPr>
          <p:nvPr/>
        </p:nvSpPr>
        <p:spPr>
          <a:xfrm>
            <a:off x="4644008" y="1423157"/>
            <a:ext cx="1058807" cy="36283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模型管理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64" name="Rectangle 64">
            <a:extLst>
              <a:ext uri="{FF2B5EF4-FFF2-40B4-BE49-F238E27FC236}">
                <a16:creationId xmlns:a16="http://schemas.microsoft.com/office/drawing/2014/main" id="{0411D7A7-033D-4297-9802-07FE0736C2D1}"/>
              </a:ext>
            </a:extLst>
          </p:cNvPr>
          <p:cNvSpPr>
            <a:spLocks/>
          </p:cNvSpPr>
          <p:nvPr/>
        </p:nvSpPr>
        <p:spPr>
          <a:xfrm>
            <a:off x="5803878" y="1431596"/>
            <a:ext cx="1360409" cy="36336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素材管理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65" name="Rectangle 64">
            <a:extLst>
              <a:ext uri="{FF2B5EF4-FFF2-40B4-BE49-F238E27FC236}">
                <a16:creationId xmlns:a16="http://schemas.microsoft.com/office/drawing/2014/main" id="{407ADD7D-4A25-4764-BCCB-94FC26D34E86}"/>
              </a:ext>
            </a:extLst>
          </p:cNvPr>
          <p:cNvSpPr>
            <a:spLocks/>
          </p:cNvSpPr>
          <p:nvPr/>
        </p:nvSpPr>
        <p:spPr>
          <a:xfrm>
            <a:off x="1403647" y="1882979"/>
            <a:ext cx="1356677" cy="285876"/>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标注</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520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过程 4"/>
          <p:cNvSpPr/>
          <p:nvPr/>
        </p:nvSpPr>
        <p:spPr>
          <a:xfrm>
            <a:off x="395538" y="1423841"/>
            <a:ext cx="7017182" cy="3097358"/>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2" name="流程图: 过程 61"/>
          <p:cNvSpPr/>
          <p:nvPr/>
        </p:nvSpPr>
        <p:spPr>
          <a:xfrm>
            <a:off x="1901370" y="1518191"/>
            <a:ext cx="5363031" cy="2880266"/>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6" name="流程图: 过程 65"/>
          <p:cNvSpPr/>
          <p:nvPr/>
        </p:nvSpPr>
        <p:spPr>
          <a:xfrm>
            <a:off x="8239125" y="1875691"/>
            <a:ext cx="534303" cy="2492285"/>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none" lIns="108000" tIns="11334" rIns="108000" bIns="11334" numCol="1" rtlCol="0" anchor="ctr" anchorCtr="0" compatLnSpc="1"/>
          <a:lstStyle/>
          <a:p>
            <a:pPr algn="ctr" defTabSz="1268653">
              <a:lnSpc>
                <a:spcPct val="90000"/>
              </a:lnSpc>
              <a:buClr>
                <a:srgbClr val="CC9900"/>
              </a:buClr>
            </a:pPr>
            <a:r>
              <a:rPr lang="zh-CN" altLang="en-US" sz="1400" b="1" dirty="0">
                <a:solidFill>
                  <a:schemeClr val="bg1"/>
                </a:solidFill>
                <a:latin typeface="微软雅黑" panose="020B0503020204020204" pitchFamily="34" charset="-122"/>
                <a:ea typeface="微软雅黑" panose="020B0503020204020204" pitchFamily="34" charset="-122"/>
              </a:rPr>
              <a:t>文件存储</a:t>
            </a:r>
          </a:p>
        </p:txBody>
      </p:sp>
      <p:sp>
        <p:nvSpPr>
          <p:cNvPr id="70" name="流程图: 过程 69"/>
          <p:cNvSpPr/>
          <p:nvPr/>
        </p:nvSpPr>
        <p:spPr>
          <a:xfrm>
            <a:off x="533214" y="1535004"/>
            <a:ext cx="540561" cy="2536811"/>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none" lIns="108000" tIns="11334" rIns="108000" bIns="11334" numCol="1" rtlCol="0" anchor="ctr" anchorCtr="0" compatLnSpc="1"/>
          <a:lstStyle/>
          <a:p>
            <a:pPr algn="ctr" defTabSz="1268653">
              <a:lnSpc>
                <a:spcPct val="90000"/>
              </a:lnSpc>
              <a:buClr>
                <a:srgbClr val="CC9900"/>
              </a:buClr>
            </a:pPr>
            <a:r>
              <a:rPr lang="zh-CN" altLang="en-US" sz="1400" b="1" dirty="0">
                <a:solidFill>
                  <a:schemeClr val="bg1"/>
                </a:solidFill>
                <a:latin typeface="微软雅黑" panose="020B0503020204020204" pitchFamily="34" charset="-122"/>
                <a:ea typeface="微软雅黑" panose="020B0503020204020204" pitchFamily="34" charset="-122"/>
              </a:rPr>
              <a:t>智能调度</a:t>
            </a:r>
          </a:p>
        </p:txBody>
      </p:sp>
      <p:sp>
        <p:nvSpPr>
          <p:cNvPr id="71" name="下箭头 70"/>
          <p:cNvSpPr/>
          <p:nvPr/>
        </p:nvSpPr>
        <p:spPr>
          <a:xfrm>
            <a:off x="2310354" y="1029241"/>
            <a:ext cx="1003300" cy="400050"/>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大华包上</a:t>
            </a:r>
            <a:r>
              <a:rPr lang="zh-CN" altLang="en-US" sz="1000" b="1" dirty="0" smtClean="0">
                <a:solidFill>
                  <a:schemeClr val="bg1"/>
                </a:solidFill>
                <a:latin typeface="微软雅黑" panose="020B0503020204020204" pitchFamily="34" charset="-122"/>
                <a:ea typeface="微软雅黑" panose="020B0503020204020204" pitchFamily="34" charset="-122"/>
              </a:rPr>
              <a:t>传</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buClr>
                <a:srgbClr val="CC9900"/>
              </a:buClr>
            </a:pPr>
            <a:r>
              <a:rPr lang="zh-CN" altLang="en-US" sz="1000" b="1" dirty="0" smtClean="0">
                <a:solidFill>
                  <a:schemeClr val="bg1"/>
                </a:solidFill>
                <a:latin typeface="微软雅黑" panose="020B0503020204020204" pitchFamily="34" charset="-122"/>
                <a:ea typeface="微软雅黑" panose="020B0503020204020204" pitchFamily="34" charset="-122"/>
              </a:rPr>
              <a:t>（手动</a:t>
            </a:r>
            <a:r>
              <a:rPr lang="en-US" altLang="zh-CN" sz="1000" b="1" dirty="0" smtClean="0">
                <a:solidFill>
                  <a:schemeClr val="bg1"/>
                </a:solidFill>
                <a:latin typeface="微软雅黑" panose="020B0503020204020204" pitchFamily="34" charset="-122"/>
                <a:ea typeface="微软雅黑" panose="020B0503020204020204" pitchFamily="34" charset="-122"/>
              </a:rPr>
              <a:t>/</a:t>
            </a:r>
            <a:r>
              <a:rPr lang="zh-CN" altLang="en-US" sz="1000" b="1" dirty="0" smtClean="0">
                <a:solidFill>
                  <a:schemeClr val="bg1"/>
                </a:solidFill>
                <a:latin typeface="微软雅黑" panose="020B0503020204020204" pitchFamily="34" charset="-122"/>
                <a:ea typeface="微软雅黑" panose="020B0503020204020204" pitchFamily="34" charset="-122"/>
              </a:rPr>
              <a:t>自动）</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72" name="下箭头 71"/>
          <p:cNvSpPr/>
          <p:nvPr/>
        </p:nvSpPr>
        <p:spPr>
          <a:xfrm>
            <a:off x="4847396" y="1023791"/>
            <a:ext cx="1003300" cy="400050"/>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三方包上传</a:t>
            </a:r>
          </a:p>
        </p:txBody>
      </p:sp>
      <p:sp>
        <p:nvSpPr>
          <p:cNvPr id="73" name="下箭头 72"/>
          <p:cNvSpPr/>
          <p:nvPr/>
        </p:nvSpPr>
        <p:spPr>
          <a:xfrm>
            <a:off x="3596313" y="1029241"/>
            <a:ext cx="1003300" cy="400050"/>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smtClean="0">
                <a:solidFill>
                  <a:schemeClr val="bg1"/>
                </a:solidFill>
                <a:latin typeface="微软雅黑" panose="020B0503020204020204" pitchFamily="34" charset="-122"/>
                <a:ea typeface="微软雅黑" panose="020B0503020204020204" pitchFamily="34" charset="-122"/>
              </a:rPr>
              <a:t>模型包管理</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74" name="流程图: 过程 73"/>
          <p:cNvSpPr/>
          <p:nvPr/>
        </p:nvSpPr>
        <p:spPr>
          <a:xfrm>
            <a:off x="2581458" y="2172843"/>
            <a:ext cx="614235" cy="687615"/>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算子</a:t>
            </a:r>
            <a:r>
              <a:rPr lang="zh-CN" altLang="en-US" sz="1100" dirty="0" smtClean="0">
                <a:latin typeface="微软雅黑" panose="020B0503020204020204" pitchFamily="34" charset="-122"/>
                <a:ea typeface="微软雅黑" panose="020B0503020204020204" pitchFamily="34" charset="-122"/>
              </a:rPr>
              <a:t>包</a:t>
            </a:r>
            <a:endParaRPr lang="zh-CN" altLang="en-US" sz="1100" dirty="0">
              <a:latin typeface="微软雅黑" panose="020B0503020204020204" pitchFamily="34" charset="-122"/>
              <a:ea typeface="微软雅黑" panose="020B0503020204020204" pitchFamily="34" charset="-122"/>
            </a:endParaRPr>
          </a:p>
        </p:txBody>
      </p:sp>
      <p:sp>
        <p:nvSpPr>
          <p:cNvPr id="75" name="流程图: 过程 74"/>
          <p:cNvSpPr/>
          <p:nvPr/>
        </p:nvSpPr>
        <p:spPr>
          <a:xfrm>
            <a:off x="3280419" y="2171622"/>
            <a:ext cx="627271" cy="690056"/>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算法</a:t>
            </a:r>
            <a:r>
              <a:rPr lang="zh-CN" altLang="en-US" sz="1100" dirty="0" smtClean="0">
                <a:latin typeface="微软雅黑" panose="020B0503020204020204" pitchFamily="34" charset="-122"/>
                <a:ea typeface="微软雅黑" panose="020B0503020204020204" pitchFamily="34" charset="-122"/>
              </a:rPr>
              <a:t>包</a:t>
            </a:r>
            <a:endParaRPr lang="zh-CN" altLang="en-US" sz="1100" dirty="0">
              <a:latin typeface="微软雅黑" panose="020B0503020204020204" pitchFamily="34" charset="-122"/>
              <a:ea typeface="微软雅黑" panose="020B0503020204020204" pitchFamily="34" charset="-122"/>
            </a:endParaRPr>
          </a:p>
        </p:txBody>
      </p:sp>
      <p:sp>
        <p:nvSpPr>
          <p:cNvPr id="76" name="流程图: 过程 75"/>
          <p:cNvSpPr/>
          <p:nvPr/>
        </p:nvSpPr>
        <p:spPr>
          <a:xfrm>
            <a:off x="3999120" y="2169180"/>
            <a:ext cx="959107" cy="694940"/>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00" dirty="0">
                <a:latin typeface="微软雅黑" panose="020B0503020204020204" pitchFamily="34" charset="-122"/>
                <a:ea typeface="微软雅黑" panose="020B0503020204020204" pitchFamily="34" charset="-122"/>
              </a:rPr>
              <a:t>模型</a:t>
            </a:r>
            <a:r>
              <a:rPr lang="zh-CN" altLang="en-US" sz="1100" dirty="0" smtClean="0">
                <a:latin typeface="微软雅黑" panose="020B0503020204020204" pitchFamily="34" charset="-122"/>
                <a:ea typeface="微软雅黑" panose="020B0503020204020204" pitchFamily="34" charset="-122"/>
              </a:rPr>
              <a:t>包</a:t>
            </a:r>
            <a:endParaRPr lang="zh-CN" altLang="en-US" sz="1100" dirty="0">
              <a:latin typeface="微软雅黑" panose="020B0503020204020204" pitchFamily="34" charset="-122"/>
              <a:ea typeface="微软雅黑" panose="020B0503020204020204" pitchFamily="34" charset="-122"/>
            </a:endParaRPr>
          </a:p>
        </p:txBody>
      </p:sp>
      <p:sp>
        <p:nvSpPr>
          <p:cNvPr id="94" name="流程图: 过程 93"/>
          <p:cNvSpPr/>
          <p:nvPr/>
        </p:nvSpPr>
        <p:spPr>
          <a:xfrm>
            <a:off x="2707010" y="3214653"/>
            <a:ext cx="1026317" cy="476169"/>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专业算法</a:t>
            </a:r>
          </a:p>
        </p:txBody>
      </p:sp>
      <p:sp>
        <p:nvSpPr>
          <p:cNvPr id="96" name="右箭头 95"/>
          <p:cNvSpPr/>
          <p:nvPr/>
        </p:nvSpPr>
        <p:spPr>
          <a:xfrm>
            <a:off x="7561668" y="2144051"/>
            <a:ext cx="573314" cy="617230"/>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包</a:t>
            </a:r>
          </a:p>
        </p:txBody>
      </p:sp>
      <p:sp>
        <p:nvSpPr>
          <p:cNvPr id="97" name="右箭头 96"/>
          <p:cNvSpPr/>
          <p:nvPr/>
        </p:nvSpPr>
        <p:spPr>
          <a:xfrm>
            <a:off x="7579359" y="3112958"/>
            <a:ext cx="573314" cy="617230"/>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示例图片</a:t>
            </a:r>
          </a:p>
        </p:txBody>
      </p:sp>
      <p:sp>
        <p:nvSpPr>
          <p:cNvPr id="100" name="矩形 99"/>
          <p:cNvSpPr/>
          <p:nvPr/>
        </p:nvSpPr>
        <p:spPr>
          <a:xfrm>
            <a:off x="533214" y="4596081"/>
            <a:ext cx="1942858" cy="471714"/>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400" b="1" dirty="0">
                <a:solidFill>
                  <a:schemeClr val="bg1"/>
                </a:solidFill>
                <a:latin typeface="微软雅黑" panose="020B0503020204020204" pitchFamily="34" charset="-122"/>
                <a:ea typeface="微软雅黑" panose="020B0503020204020204" pitchFamily="34" charset="-122"/>
              </a:rPr>
              <a:t>算子</a:t>
            </a:r>
          </a:p>
        </p:txBody>
      </p:sp>
      <p:sp>
        <p:nvSpPr>
          <p:cNvPr id="101" name="右箭头 100"/>
          <p:cNvSpPr/>
          <p:nvPr/>
        </p:nvSpPr>
        <p:spPr>
          <a:xfrm>
            <a:off x="1120749" y="2829585"/>
            <a:ext cx="780621" cy="489868"/>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算法匹配</a:t>
            </a:r>
          </a:p>
        </p:txBody>
      </p:sp>
      <p:sp>
        <p:nvSpPr>
          <p:cNvPr id="109" name="下箭头 108"/>
          <p:cNvSpPr/>
          <p:nvPr/>
        </p:nvSpPr>
        <p:spPr>
          <a:xfrm>
            <a:off x="7986034" y="996036"/>
            <a:ext cx="1003300" cy="400050"/>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包下载</a:t>
            </a:r>
          </a:p>
        </p:txBody>
      </p:sp>
      <p:grpSp>
        <p:nvGrpSpPr>
          <p:cNvPr id="10" name="Group 9">
            <a:extLst>
              <a:ext uri="{FF2B5EF4-FFF2-40B4-BE49-F238E27FC236}">
                <a16:creationId xmlns:a16="http://schemas.microsoft.com/office/drawing/2014/main" id="{D9787B2B-6222-4EEE-86E6-CDCA6188ADDD}"/>
              </a:ext>
            </a:extLst>
          </p:cNvPr>
          <p:cNvGrpSpPr/>
          <p:nvPr/>
        </p:nvGrpSpPr>
        <p:grpSpPr>
          <a:xfrm>
            <a:off x="3883861" y="3213482"/>
            <a:ext cx="1837489" cy="476169"/>
            <a:chOff x="4524716" y="3232995"/>
            <a:chExt cx="2615858" cy="476169"/>
          </a:xfrm>
        </p:grpSpPr>
        <p:sp>
          <p:nvSpPr>
            <p:cNvPr id="95" name="流程图: 过程 94"/>
            <p:cNvSpPr/>
            <p:nvPr/>
          </p:nvSpPr>
          <p:spPr>
            <a:xfrm>
              <a:off x="4524716" y="3232995"/>
              <a:ext cx="2615858" cy="476169"/>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00" dirty="0">
                  <a:latin typeface="微软雅黑" panose="020B0503020204020204" pitchFamily="34" charset="-122"/>
                  <a:ea typeface="微软雅黑" panose="020B0503020204020204" pitchFamily="34" charset="-122"/>
                </a:rPr>
                <a:t>开放算法</a:t>
              </a:r>
            </a:p>
          </p:txBody>
        </p:sp>
        <p:grpSp>
          <p:nvGrpSpPr>
            <p:cNvPr id="9" name="Group 8">
              <a:extLst>
                <a:ext uri="{FF2B5EF4-FFF2-40B4-BE49-F238E27FC236}">
                  <a16:creationId xmlns:a16="http://schemas.microsoft.com/office/drawing/2014/main" id="{D4CDC469-BC4D-4B8F-AAB4-BBD04D298620}"/>
                </a:ext>
              </a:extLst>
            </p:cNvPr>
            <p:cNvGrpSpPr/>
            <p:nvPr/>
          </p:nvGrpSpPr>
          <p:grpSpPr>
            <a:xfrm>
              <a:off x="4722631" y="3472251"/>
              <a:ext cx="2220028" cy="193983"/>
              <a:chOff x="4636533" y="3472251"/>
              <a:chExt cx="2220028" cy="193983"/>
            </a:xfrm>
          </p:grpSpPr>
          <p:sp>
            <p:nvSpPr>
              <p:cNvPr id="111" name="矩形 110"/>
              <p:cNvSpPr/>
              <p:nvPr/>
            </p:nvSpPr>
            <p:spPr>
              <a:xfrm>
                <a:off x="4636533" y="3472251"/>
                <a:ext cx="905103" cy="18288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50" b="1" dirty="0">
                    <a:solidFill>
                      <a:schemeClr val="bg1"/>
                    </a:solidFill>
                    <a:latin typeface="微软雅黑" panose="020B0503020204020204" pitchFamily="34" charset="-122"/>
                    <a:ea typeface="微软雅黑" panose="020B0503020204020204" pitchFamily="34" charset="-122"/>
                  </a:rPr>
                  <a:t>目标属性</a:t>
                </a:r>
              </a:p>
            </p:txBody>
          </p:sp>
          <p:sp>
            <p:nvSpPr>
              <p:cNvPr id="112" name="矩形 111"/>
              <p:cNvSpPr/>
              <p:nvPr/>
            </p:nvSpPr>
            <p:spPr>
              <a:xfrm>
                <a:off x="5951458" y="3483354"/>
                <a:ext cx="905103" cy="18288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50" b="1" dirty="0">
                    <a:solidFill>
                      <a:schemeClr val="bg1"/>
                    </a:solidFill>
                    <a:latin typeface="微软雅黑" panose="020B0503020204020204" pitchFamily="34" charset="-122"/>
                    <a:ea typeface="微软雅黑" panose="020B0503020204020204" pitchFamily="34" charset="-122"/>
                  </a:rPr>
                  <a:t>算法规则</a:t>
                </a:r>
              </a:p>
            </p:txBody>
          </p:sp>
        </p:grpSp>
      </p:grpSp>
      <p:grpSp>
        <p:nvGrpSpPr>
          <p:cNvPr id="8" name="Group 7">
            <a:extLst>
              <a:ext uri="{FF2B5EF4-FFF2-40B4-BE49-F238E27FC236}">
                <a16:creationId xmlns:a16="http://schemas.microsoft.com/office/drawing/2014/main" id="{D34203AD-83D9-429C-B223-D0EC95044EC6}"/>
              </a:ext>
            </a:extLst>
          </p:cNvPr>
          <p:cNvGrpSpPr/>
          <p:nvPr/>
        </p:nvGrpSpPr>
        <p:grpSpPr>
          <a:xfrm>
            <a:off x="5842016" y="2144051"/>
            <a:ext cx="1298558" cy="745199"/>
            <a:chOff x="6224365" y="2000789"/>
            <a:chExt cx="984250" cy="687615"/>
          </a:xfrm>
        </p:grpSpPr>
        <p:sp>
          <p:nvSpPr>
            <p:cNvPr id="86" name="流程图: 过程 85"/>
            <p:cNvSpPr/>
            <p:nvPr/>
          </p:nvSpPr>
          <p:spPr>
            <a:xfrm>
              <a:off x="6224365" y="2000789"/>
              <a:ext cx="984250" cy="687615"/>
            </a:xfrm>
            <a:prstGeom prst="flowChartProcess">
              <a:avLst/>
            </a:prstGeom>
            <a:gradFill>
              <a:gsLst>
                <a:gs pos="70000">
                  <a:srgbClr val="00ADED">
                    <a:alpha val="0"/>
                  </a:srgbClr>
                </a:gs>
                <a:gs pos="100000">
                  <a:srgbClr val="00B0F0">
                    <a:alpha val="41000"/>
                  </a:srgbClr>
                </a:gs>
              </a:gsLst>
              <a:path path="shape">
                <a:fillToRect l="50000" t="50000" r="50000" b="50000"/>
              </a:path>
            </a:grad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00" dirty="0">
                  <a:latin typeface="微软雅黑" panose="020B0503020204020204" pitchFamily="34" charset="-122"/>
                  <a:ea typeface="微软雅黑" panose="020B0503020204020204" pitchFamily="34" charset="-122"/>
                </a:rPr>
                <a:t>三方算子</a:t>
              </a:r>
              <a:r>
                <a:rPr lang="zh-CN" altLang="en-US" sz="1100" dirty="0" smtClean="0">
                  <a:latin typeface="微软雅黑" panose="020B0503020204020204" pitchFamily="34" charset="-122"/>
                  <a:ea typeface="微软雅黑" panose="020B0503020204020204" pitchFamily="34" charset="-122"/>
                </a:rPr>
                <a:t>包</a:t>
              </a:r>
              <a:endParaRPr lang="zh-CN" altLang="en-US" sz="1100" dirty="0">
                <a:latin typeface="微软雅黑" panose="020B0503020204020204" pitchFamily="34" charset="-122"/>
                <a:ea typeface="微软雅黑" panose="020B0503020204020204" pitchFamily="34" charset="-122"/>
              </a:endParaRPr>
            </a:p>
          </p:txBody>
        </p:sp>
        <p:sp>
          <p:nvSpPr>
            <p:cNvPr id="116" name="矩形 115"/>
            <p:cNvSpPr/>
            <p:nvPr/>
          </p:nvSpPr>
          <p:spPr>
            <a:xfrm>
              <a:off x="6300053" y="2214880"/>
              <a:ext cx="840806" cy="13716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1050" dirty="0" err="1">
                  <a:solidFill>
                    <a:schemeClr val="bg1"/>
                  </a:solidFill>
                  <a:latin typeface="微软雅黑" panose="020B0503020204020204" pitchFamily="34" charset="-122"/>
                  <a:ea typeface="微软雅黑" panose="020B0503020204020204" pitchFamily="34" charset="-122"/>
                </a:rPr>
                <a:t>docker</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18" name="矩形 117"/>
            <p:cNvSpPr/>
            <p:nvPr/>
          </p:nvSpPr>
          <p:spPr>
            <a:xfrm>
              <a:off x="6300053" y="2371460"/>
              <a:ext cx="840806" cy="13716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50" dirty="0">
                  <a:solidFill>
                    <a:schemeClr val="bg1"/>
                  </a:solidFill>
                  <a:latin typeface="微软雅黑" panose="020B0503020204020204" pitchFamily="34" charset="-122"/>
                  <a:ea typeface="微软雅黑" panose="020B0503020204020204" pitchFamily="34" charset="-122"/>
                </a:rPr>
                <a:t>包格式</a:t>
              </a:r>
            </a:p>
          </p:txBody>
        </p:sp>
        <p:sp>
          <p:nvSpPr>
            <p:cNvPr id="119" name="矩形 118"/>
            <p:cNvSpPr/>
            <p:nvPr/>
          </p:nvSpPr>
          <p:spPr>
            <a:xfrm>
              <a:off x="6300053" y="2528041"/>
              <a:ext cx="840806" cy="137160"/>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50" dirty="0">
                  <a:solidFill>
                    <a:schemeClr val="bg1"/>
                  </a:solidFill>
                  <a:latin typeface="微软雅黑" panose="020B0503020204020204" pitchFamily="34" charset="-122"/>
                  <a:ea typeface="微软雅黑" panose="020B0503020204020204" pitchFamily="34" charset="-122"/>
                </a:rPr>
                <a:t>接口规范</a:t>
              </a:r>
            </a:p>
          </p:txBody>
        </p:sp>
      </p:grpSp>
      <p:sp>
        <p:nvSpPr>
          <p:cNvPr id="4" name="直角上箭头 3"/>
          <p:cNvSpPr/>
          <p:nvPr/>
        </p:nvSpPr>
        <p:spPr>
          <a:xfrm>
            <a:off x="2565586" y="4417505"/>
            <a:ext cx="6045200" cy="552452"/>
          </a:xfrm>
          <a:prstGeom prst="bentUpArrow">
            <a:avLst>
              <a:gd name="adj1" fmla="val 44445"/>
              <a:gd name="adj2" fmla="val 25000"/>
              <a:gd name="adj3" fmla="val 25000"/>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panose="020B0503020204020204" pitchFamily="34" charset="-122"/>
                <a:ea typeface="微软雅黑" panose="020B0503020204020204" pitchFamily="34" charset="-122"/>
              </a:rPr>
              <a:t>算法包下载</a:t>
            </a:r>
          </a:p>
        </p:txBody>
      </p:sp>
      <p:sp>
        <p:nvSpPr>
          <p:cNvPr id="45" name="标题 2">
            <a:extLst>
              <a:ext uri="{FF2B5EF4-FFF2-40B4-BE49-F238E27FC236}">
                <a16:creationId xmlns:a16="http://schemas.microsoft.com/office/drawing/2014/main" id="{D2C77FD5-5A65-49D8-90FE-9E1DA5BD884C}"/>
              </a:ext>
            </a:extLst>
          </p:cNvPr>
          <p:cNvSpPr>
            <a:spLocks noGrp="1"/>
          </p:cNvSpPr>
          <p:nvPr>
            <p:ph type="title"/>
          </p:nvPr>
        </p:nvSpPr>
        <p:spPr>
          <a:xfrm>
            <a:off x="431800" y="351694"/>
            <a:ext cx="6840000" cy="307777"/>
          </a:xfrm>
        </p:spPr>
        <p:txBody>
          <a:bodyPr/>
          <a:lstStyle/>
          <a:p>
            <a:pPr>
              <a:lnSpc>
                <a:spcPct val="100000"/>
              </a:lnSpc>
            </a:pPr>
            <a:r>
              <a:rPr kumimoji="1" lang="zh-CN" altLang="en-US" sz="2000" b="1" dirty="0">
                <a:solidFill>
                  <a:schemeClr val="bg1"/>
                </a:solidFill>
                <a:latin typeface="Microsoft YaHei" panose="020B0503020204020204" pitchFamily="34" charset="-122"/>
                <a:ea typeface="Microsoft YaHei" panose="020B0503020204020204" pitchFamily="34" charset="-122"/>
              </a:rPr>
              <a:t>智能技术框架</a:t>
            </a:r>
            <a:r>
              <a:rPr kumimoji="1" lang="en-US" altLang="zh-CN" sz="2000" b="1" dirty="0">
                <a:solidFill>
                  <a:schemeClr val="bg1"/>
                </a:solidFill>
                <a:latin typeface="Microsoft YaHei" panose="020B0503020204020204" pitchFamily="34" charset="-122"/>
                <a:ea typeface="Microsoft YaHei" panose="020B0503020204020204" pitchFamily="34" charset="-122"/>
              </a:rPr>
              <a:t>-</a:t>
            </a:r>
            <a:r>
              <a:rPr kumimoji="1" lang="zh-CN" altLang="en-US" sz="2000" b="1" dirty="0">
                <a:solidFill>
                  <a:schemeClr val="bg1"/>
                </a:solidFill>
                <a:latin typeface="Microsoft YaHei" panose="020B0503020204020204" pitchFamily="34" charset="-122"/>
                <a:ea typeface="Microsoft YaHei" panose="020B0503020204020204" pitchFamily="34" charset="-122"/>
              </a:rPr>
              <a:t>算法仓库</a:t>
            </a:r>
          </a:p>
        </p:txBody>
      </p:sp>
      <p:sp>
        <p:nvSpPr>
          <p:cNvPr id="40" name="流程图: 过程 61">
            <a:extLst>
              <a:ext uri="{FF2B5EF4-FFF2-40B4-BE49-F238E27FC236}">
                <a16:creationId xmlns:a16="http://schemas.microsoft.com/office/drawing/2014/main" id="{E1539442-18F0-4DCC-94F5-E1A873948C73}"/>
              </a:ext>
            </a:extLst>
          </p:cNvPr>
          <p:cNvSpPr/>
          <p:nvPr/>
        </p:nvSpPr>
        <p:spPr>
          <a:xfrm>
            <a:off x="1901370" y="1518191"/>
            <a:ext cx="5363031" cy="527537"/>
          </a:xfrm>
          <a:prstGeom prst="flowChartProcess">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a:solidFill>
                  <a:srgbClr val="FFC000"/>
                </a:solidFill>
                <a:latin typeface="微软雅黑" panose="020B0503020204020204" pitchFamily="34" charset="-122"/>
                <a:ea typeface="微软雅黑" panose="020B0503020204020204" pitchFamily="34" charset="-122"/>
              </a:rPr>
              <a:t>算法仓库</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grpSp>
        <p:nvGrpSpPr>
          <p:cNvPr id="6" name="Group 5">
            <a:extLst>
              <a:ext uri="{FF2B5EF4-FFF2-40B4-BE49-F238E27FC236}">
                <a16:creationId xmlns:a16="http://schemas.microsoft.com/office/drawing/2014/main" id="{6B9E5A93-4E8E-4F49-BC02-A29E5E4EA16B}"/>
              </a:ext>
            </a:extLst>
          </p:cNvPr>
          <p:cNvGrpSpPr/>
          <p:nvPr/>
        </p:nvGrpSpPr>
        <p:grpSpPr>
          <a:xfrm>
            <a:off x="2051075" y="2081960"/>
            <a:ext cx="5157540" cy="894899"/>
            <a:chOff x="2051075" y="1956500"/>
            <a:chExt cx="5157540" cy="894899"/>
          </a:xfrm>
        </p:grpSpPr>
        <p:sp>
          <p:nvSpPr>
            <p:cNvPr id="87" name="矩形 86"/>
            <p:cNvSpPr/>
            <p:nvPr/>
          </p:nvSpPr>
          <p:spPr>
            <a:xfrm>
              <a:off x="2051075" y="1956500"/>
              <a:ext cx="5157540" cy="894899"/>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a:solidFill>
                  <a:schemeClr val="bg1"/>
                </a:solidFill>
                <a:latin typeface="微软雅黑" panose="020B0503020204020204" pitchFamily="34" charset="-122"/>
                <a:ea typeface="微软雅黑" panose="020B0503020204020204" pitchFamily="34" charset="-122"/>
              </a:endParaRPr>
            </a:p>
          </p:txBody>
        </p:sp>
        <p:sp>
          <p:nvSpPr>
            <p:cNvPr id="41" name="矩形 86">
              <a:extLst>
                <a:ext uri="{FF2B5EF4-FFF2-40B4-BE49-F238E27FC236}">
                  <a16:creationId xmlns:a16="http://schemas.microsoft.com/office/drawing/2014/main" id="{7C2E3810-D6AB-4C93-AF69-D497843D0943}"/>
                </a:ext>
              </a:extLst>
            </p:cNvPr>
            <p:cNvSpPr/>
            <p:nvPr/>
          </p:nvSpPr>
          <p:spPr>
            <a:xfrm>
              <a:off x="2051075" y="1956500"/>
              <a:ext cx="476592" cy="89489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none" lIns="108000" tIns="11334" rIns="108000" bIns="11334" numCol="1" rtlCol="0" anchor="ctr" anchorCtr="0" compatLnSpc="1"/>
            <a:lstStyle/>
            <a:p>
              <a:pPr algn="ctr" defTabSz="1268653">
                <a:lnSpc>
                  <a:spcPct val="90000"/>
                </a:lnSpc>
                <a:buClr>
                  <a:srgbClr val="CC9900"/>
                </a:buClr>
              </a:pPr>
              <a:r>
                <a:rPr lang="zh-CN" altLang="en-US" sz="1400" b="1" dirty="0">
                  <a:solidFill>
                    <a:schemeClr val="bg1"/>
                  </a:solidFill>
                  <a:latin typeface="微软雅黑" panose="020B0503020204020204" pitchFamily="34" charset="-122"/>
                  <a:ea typeface="微软雅黑" panose="020B0503020204020204" pitchFamily="34" charset="-122"/>
                </a:rPr>
                <a:t>包管理</a:t>
              </a:r>
            </a:p>
          </p:txBody>
        </p:sp>
      </p:grpSp>
      <p:grpSp>
        <p:nvGrpSpPr>
          <p:cNvPr id="2" name="Group 1">
            <a:extLst>
              <a:ext uri="{FF2B5EF4-FFF2-40B4-BE49-F238E27FC236}">
                <a16:creationId xmlns:a16="http://schemas.microsoft.com/office/drawing/2014/main" id="{36042C7C-014F-4384-BE99-BD6A69ACE14E}"/>
              </a:ext>
            </a:extLst>
          </p:cNvPr>
          <p:cNvGrpSpPr/>
          <p:nvPr/>
        </p:nvGrpSpPr>
        <p:grpSpPr>
          <a:xfrm>
            <a:off x="2051075" y="3077374"/>
            <a:ext cx="5157540" cy="748384"/>
            <a:chOff x="2051075" y="3179096"/>
            <a:chExt cx="4593772" cy="894899"/>
          </a:xfrm>
        </p:grpSpPr>
        <p:sp>
          <p:nvSpPr>
            <p:cNvPr id="47" name="矩形 86">
              <a:extLst>
                <a:ext uri="{FF2B5EF4-FFF2-40B4-BE49-F238E27FC236}">
                  <a16:creationId xmlns:a16="http://schemas.microsoft.com/office/drawing/2014/main" id="{7D96B8D0-7224-4FFB-AED4-DC4F15FE8DAC}"/>
                </a:ext>
              </a:extLst>
            </p:cNvPr>
            <p:cNvSpPr/>
            <p:nvPr/>
          </p:nvSpPr>
          <p:spPr>
            <a:xfrm>
              <a:off x="2051075" y="3179096"/>
              <a:ext cx="4593772" cy="894899"/>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a:solidFill>
                  <a:schemeClr val="bg1"/>
                </a:solidFill>
                <a:latin typeface="微软雅黑" panose="020B0503020204020204" pitchFamily="34" charset="-122"/>
                <a:ea typeface="微软雅黑" panose="020B0503020204020204" pitchFamily="34" charset="-122"/>
              </a:endParaRPr>
            </a:p>
          </p:txBody>
        </p:sp>
        <p:sp>
          <p:nvSpPr>
            <p:cNvPr id="48" name="矩形 86">
              <a:extLst>
                <a:ext uri="{FF2B5EF4-FFF2-40B4-BE49-F238E27FC236}">
                  <a16:creationId xmlns:a16="http://schemas.microsoft.com/office/drawing/2014/main" id="{ABE7315A-D563-4CA7-B362-18A20390269A}"/>
                </a:ext>
              </a:extLst>
            </p:cNvPr>
            <p:cNvSpPr/>
            <p:nvPr/>
          </p:nvSpPr>
          <p:spPr>
            <a:xfrm>
              <a:off x="2051076" y="3179096"/>
              <a:ext cx="424496" cy="89489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none" lIns="108000" tIns="11334" rIns="108000" bIns="11334" numCol="1" rtlCol="0" anchor="ctr" anchorCtr="0" compatLnSpc="1"/>
            <a:lstStyle/>
            <a:p>
              <a:pPr algn="ctr" defTabSz="1268653">
                <a:lnSpc>
                  <a:spcPct val="90000"/>
                </a:lnSpc>
                <a:buClr>
                  <a:srgbClr val="CC9900"/>
                </a:buClr>
              </a:pPr>
              <a:r>
                <a:rPr lang="zh-CN" altLang="en-US" sz="1400" b="1" dirty="0">
                  <a:solidFill>
                    <a:schemeClr val="bg1"/>
                  </a:solidFill>
                  <a:latin typeface="微软雅黑" panose="020B0503020204020204" pitchFamily="34" charset="-122"/>
                  <a:ea typeface="微软雅黑" panose="020B0503020204020204" pitchFamily="34" charset="-122"/>
                </a:rPr>
                <a:t>算法</a:t>
              </a:r>
            </a:p>
          </p:txBody>
        </p:sp>
      </p:grpSp>
      <p:sp>
        <p:nvSpPr>
          <p:cNvPr id="42" name="流程图: 过程 41"/>
          <p:cNvSpPr/>
          <p:nvPr/>
        </p:nvSpPr>
        <p:spPr>
          <a:xfrm>
            <a:off x="5002624" y="2172574"/>
            <a:ext cx="794995" cy="694940"/>
          </a:xfrm>
          <a:prstGeom prst="flowChartProcess">
            <a:avLst/>
          </a:prstGeom>
          <a:gradFill>
            <a:gsLst>
              <a:gs pos="70000">
                <a:srgbClr val="00ADED">
                  <a:alpha val="0"/>
                </a:srgbClr>
              </a:gs>
              <a:gs pos="100000">
                <a:srgbClr val="00B0F0">
                  <a:alpha val="41000"/>
                </a:srgbClr>
              </a:gs>
            </a:gsLst>
            <a:path path="shape">
              <a:fillToRect l="50000" t="50000" r="50000" b="50000"/>
            </a:path>
          </a:gra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anose="020B0503020204020204" pitchFamily="34" charset="-122"/>
                <a:ea typeface="微软雅黑" panose="020B0503020204020204" pitchFamily="34" charset="-122"/>
              </a:rPr>
              <a:t>APP</a:t>
            </a:r>
          </a:p>
          <a:p>
            <a:pPr algn="ctr"/>
            <a:r>
              <a:rPr lang="en-US" altLang="zh-CN" sz="1100" dirty="0" smtClean="0">
                <a:latin typeface="微软雅黑" panose="020B0503020204020204" pitchFamily="34" charset="-122"/>
                <a:ea typeface="微软雅黑" panose="020B0503020204020204" pitchFamily="34" charset="-122"/>
              </a:rPr>
              <a:t>(DHOP)</a:t>
            </a:r>
            <a:endParaRPr lang="zh-CN" altLang="en-US" sz="1100" dirty="0">
              <a:latin typeface="微软雅黑" panose="020B0503020204020204" pitchFamily="34" charset="-122"/>
              <a:ea typeface="微软雅黑" panose="020B0503020204020204" pitchFamily="34" charset="-122"/>
            </a:endParaRPr>
          </a:p>
        </p:txBody>
      </p:sp>
      <p:sp>
        <p:nvSpPr>
          <p:cNvPr id="43" name="下箭头 42"/>
          <p:cNvSpPr/>
          <p:nvPr/>
        </p:nvSpPr>
        <p:spPr>
          <a:xfrm>
            <a:off x="6102364" y="1018600"/>
            <a:ext cx="1003300" cy="400050"/>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smtClean="0">
                <a:solidFill>
                  <a:schemeClr val="bg1"/>
                </a:solidFill>
                <a:latin typeface="微软雅黑" panose="020B0503020204020204" pitchFamily="34" charset="-122"/>
                <a:ea typeface="微软雅黑" panose="020B0503020204020204" pitchFamily="34" charset="-122"/>
              </a:rPr>
              <a:t>包查询</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44" name="流程图: 过程 43"/>
          <p:cNvSpPr/>
          <p:nvPr/>
        </p:nvSpPr>
        <p:spPr>
          <a:xfrm>
            <a:off x="8239125" y="1445615"/>
            <a:ext cx="534303" cy="441571"/>
          </a:xfrm>
          <a:prstGeom prst="flowChartProcess">
            <a:avLst/>
          </a:prstGeom>
          <a:solidFill>
            <a:schemeClr val="accent2">
              <a:lumMod val="60000"/>
              <a:lumOff val="40000"/>
              <a:alpha val="55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50" b="1" dirty="0" smtClean="0">
                <a:solidFill>
                  <a:schemeClr val="bg1"/>
                </a:solidFill>
                <a:latin typeface="微软雅黑" panose="020B0503020204020204" pitchFamily="34" charset="-122"/>
                <a:ea typeface="微软雅黑" panose="020B0503020204020204" pitchFamily="34" charset="-122"/>
              </a:rPr>
              <a:t>图片网关</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6" name="右箭头 45"/>
          <p:cNvSpPr/>
          <p:nvPr/>
        </p:nvSpPr>
        <p:spPr>
          <a:xfrm rot="5400000">
            <a:off x="653534" y="4076793"/>
            <a:ext cx="398950" cy="489868"/>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vert270"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算法</a:t>
            </a:r>
            <a:r>
              <a:rPr lang="zh-CN" altLang="en-US" sz="1200" b="1" dirty="0" smtClean="0">
                <a:solidFill>
                  <a:schemeClr val="bg1"/>
                </a:solidFill>
                <a:latin typeface="微软雅黑" panose="020B0503020204020204" pitchFamily="34" charset="-122"/>
                <a:ea typeface="微软雅黑" panose="020B0503020204020204" pitchFamily="34" charset="-122"/>
              </a:rPr>
              <a:t>包</a:t>
            </a:r>
            <a:r>
              <a:rPr lang="en-US" altLang="zh-CN" sz="1200" b="1" dirty="0" err="1" smtClean="0">
                <a:solidFill>
                  <a:schemeClr val="bg1"/>
                </a:solidFill>
                <a:latin typeface="微软雅黑" panose="020B0503020204020204" pitchFamily="34" charset="-122"/>
                <a:ea typeface="微软雅黑" panose="020B0503020204020204" pitchFamily="34" charset="-122"/>
              </a:rPr>
              <a:t>url</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51075" y="3860806"/>
            <a:ext cx="4763940" cy="553998"/>
          </a:xfrm>
          <a:prstGeom prst="rect">
            <a:avLst/>
          </a:prstGeom>
        </p:spPr>
        <p:txBody>
          <a:bodyPr wrap="square" lIns="0" tIns="0" rIns="0" bIns="0" rtlCol="0">
            <a:spAutoFit/>
          </a:bodyPr>
          <a:lstStyle/>
          <a:p>
            <a:pPr marL="171450" indent="-171450" algn="l">
              <a:lnSpc>
                <a:spcPct val="150000"/>
              </a:lnSpc>
              <a:buFont typeface="Arial" panose="020B0604020202020204" pitchFamily="34" charset="0"/>
              <a:buChar char="•"/>
            </a:pPr>
            <a:r>
              <a:rPr kumimoji="1" lang="zh-CN" altLang="en-US" sz="800" dirty="0" smtClean="0">
                <a:solidFill>
                  <a:schemeClr val="bg1"/>
                </a:solidFill>
                <a:latin typeface="微软雅黑" panose="020B0503020204020204" pitchFamily="34" charset="-122"/>
                <a:ea typeface="微软雅黑" panose="020B0503020204020204" pitchFamily="34" charset="-122"/>
              </a:rPr>
              <a:t>支持智能全业务：人车结构化行为</a:t>
            </a:r>
            <a:endParaRPr kumimoji="1" lang="en-US" altLang="zh-CN" sz="800" dirty="0" smtClean="0">
              <a:solidFill>
                <a:schemeClr val="bg1"/>
              </a:solidFill>
              <a:latin typeface="微软雅黑" panose="020B0503020204020204" pitchFamily="34" charset="-122"/>
              <a:ea typeface="微软雅黑" panose="020B0503020204020204" pitchFamily="34" charset="-122"/>
            </a:endParaRPr>
          </a:p>
          <a:p>
            <a:pPr marL="171450" indent="-171450" algn="l">
              <a:lnSpc>
                <a:spcPct val="150000"/>
              </a:lnSpc>
              <a:buFont typeface="Arial" panose="020B0604020202020204" pitchFamily="34" charset="0"/>
              <a:buChar char="•"/>
            </a:pPr>
            <a:r>
              <a:rPr kumimoji="1" lang="zh-CN" altLang="en-US" sz="800" dirty="0" smtClean="0">
                <a:solidFill>
                  <a:schemeClr val="bg1"/>
                </a:solidFill>
                <a:latin typeface="微软雅黑" panose="020B0503020204020204" pitchFamily="34" charset="-122"/>
                <a:ea typeface="微软雅黑" panose="020B0503020204020204" pitchFamily="34" charset="-122"/>
              </a:rPr>
              <a:t>支持多种硬件类型的包</a:t>
            </a:r>
            <a:endParaRPr kumimoji="1" lang="en-US" altLang="zh-CN" sz="800" dirty="0" smtClean="0">
              <a:solidFill>
                <a:schemeClr val="bg1"/>
              </a:solidFill>
              <a:latin typeface="微软雅黑" panose="020B0503020204020204" pitchFamily="34" charset="-122"/>
              <a:ea typeface="微软雅黑" panose="020B0503020204020204" pitchFamily="34" charset="-122"/>
            </a:endParaRPr>
          </a:p>
          <a:p>
            <a:pPr marL="171450" indent="-171450" algn="l">
              <a:lnSpc>
                <a:spcPct val="150000"/>
              </a:lnSpc>
              <a:buFont typeface="Arial" panose="020B0604020202020204" pitchFamily="34" charset="0"/>
              <a:buChar char="•"/>
            </a:pPr>
            <a:r>
              <a:rPr kumimoji="1" lang="zh-CN" altLang="en-US" sz="800" dirty="0" smtClean="0">
                <a:solidFill>
                  <a:schemeClr val="bg1"/>
                </a:solidFill>
                <a:latin typeface="微软雅黑" panose="020B0503020204020204" pitchFamily="34" charset="-122"/>
                <a:ea typeface="微软雅黑" panose="020B0503020204020204" pitchFamily="34" charset="-122"/>
              </a:rPr>
              <a:t>支持多种版本包</a:t>
            </a:r>
          </a:p>
        </p:txBody>
      </p:sp>
      <p:sp>
        <p:nvSpPr>
          <p:cNvPr id="3" name="矩形 2"/>
          <p:cNvSpPr/>
          <p:nvPr/>
        </p:nvSpPr>
        <p:spPr>
          <a:xfrm>
            <a:off x="4033499" y="2450394"/>
            <a:ext cx="924727" cy="12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开放算法模型包</a:t>
            </a:r>
            <a:endParaRPr lang="zh-CN" altLang="en-US" sz="800" dirty="0"/>
          </a:p>
        </p:txBody>
      </p:sp>
      <p:sp>
        <p:nvSpPr>
          <p:cNvPr id="49" name="矩形 48"/>
          <p:cNvSpPr/>
          <p:nvPr/>
        </p:nvSpPr>
        <p:spPr>
          <a:xfrm>
            <a:off x="4025825" y="2652441"/>
            <a:ext cx="924727" cy="126031"/>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预置</a:t>
            </a:r>
            <a:r>
              <a:rPr lang="zh-CN" altLang="en-US" sz="800" dirty="0" smtClean="0"/>
              <a:t>算法模型包</a:t>
            </a:r>
            <a:endParaRPr lang="zh-CN" altLang="en-US" sz="800" dirty="0"/>
          </a:p>
        </p:txBody>
      </p:sp>
      <p:sp>
        <p:nvSpPr>
          <p:cNvPr id="50" name="流程图: 过程 49"/>
          <p:cNvSpPr/>
          <p:nvPr/>
        </p:nvSpPr>
        <p:spPr>
          <a:xfrm>
            <a:off x="5996658" y="3214653"/>
            <a:ext cx="1026317" cy="476169"/>
          </a:xfrm>
          <a:prstGeom prst="flowChartProcess">
            <a:avLst/>
          </a:prstGeom>
          <a:gradFill>
            <a:gsLst>
              <a:gs pos="70000">
                <a:srgbClr val="00ADED">
                  <a:alpha val="0"/>
                </a:srgbClr>
              </a:gs>
              <a:gs pos="100000">
                <a:srgbClr val="00B0F0">
                  <a:alpha val="41000"/>
                </a:srgbClr>
              </a:gs>
            </a:gsLst>
            <a:path path="shape">
              <a:fillToRect l="50000" t="50000" r="50000" b="50000"/>
            </a:path>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预置开放算法</a:t>
            </a:r>
            <a:endParaRPr lang="zh-CN" altLang="en-US" sz="1100" dirty="0">
              <a:latin typeface="微软雅黑" panose="020B0503020204020204" pitchFamily="34" charset="-122"/>
              <a:ea typeface="微软雅黑" panose="020B0503020204020204" pitchFamily="34" charset="-122"/>
            </a:endParaRPr>
          </a:p>
        </p:txBody>
      </p:sp>
      <p:sp>
        <p:nvSpPr>
          <p:cNvPr id="51" name="流程图: 过程 50"/>
          <p:cNvSpPr/>
          <p:nvPr/>
        </p:nvSpPr>
        <p:spPr>
          <a:xfrm>
            <a:off x="4509478" y="3899720"/>
            <a:ext cx="2596186" cy="476169"/>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自适应规则描述文件管理</a:t>
            </a:r>
            <a:endParaRPr lang="zh-CN" altLang="en-US"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313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标题 2">
            <a:extLst>
              <a:ext uri="{FF2B5EF4-FFF2-40B4-BE49-F238E27FC236}">
                <a16:creationId xmlns:a16="http://schemas.microsoft.com/office/drawing/2014/main" id="{858835FF-2351-4887-BEBC-CAFF63093C1E}"/>
              </a:ext>
            </a:extLst>
          </p:cNvPr>
          <p:cNvSpPr>
            <a:spLocks noGrp="1"/>
          </p:cNvSpPr>
          <p:nvPr>
            <p:ph type="title"/>
          </p:nvPr>
        </p:nvSpPr>
        <p:spPr>
          <a:xfrm>
            <a:off x="431800" y="351694"/>
            <a:ext cx="6840000" cy="307777"/>
          </a:xfrm>
        </p:spPr>
        <p:txBody>
          <a:bodyPr/>
          <a:lstStyle/>
          <a:p>
            <a:pPr>
              <a:lnSpc>
                <a:spcPct val="100000"/>
              </a:lnSpc>
            </a:pPr>
            <a:r>
              <a:rPr kumimoji="1" lang="zh-CN" altLang="en-US" sz="2000" b="1" dirty="0">
                <a:solidFill>
                  <a:schemeClr val="bg1"/>
                </a:solidFill>
                <a:latin typeface="微软雅黑" panose="020B0503020204020204" pitchFamily="34" charset="-122"/>
                <a:ea typeface="微软雅黑" panose="020B0503020204020204" pitchFamily="34" charset="-122"/>
              </a:rPr>
              <a:t>智能技术框架</a:t>
            </a:r>
            <a:r>
              <a:rPr kumimoji="1" lang="en-US" altLang="zh-CN" sz="2000" b="1" dirty="0" smtClean="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资源管理</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1" name="Group 40">
            <a:extLst>
              <a:ext uri="{FF2B5EF4-FFF2-40B4-BE49-F238E27FC236}">
                <a16:creationId xmlns:a16="http://schemas.microsoft.com/office/drawing/2014/main" id="{EB04CCD5-D34C-4459-9432-0257EBD92D67}"/>
              </a:ext>
            </a:extLst>
          </p:cNvPr>
          <p:cNvGrpSpPr/>
          <p:nvPr/>
        </p:nvGrpSpPr>
        <p:grpSpPr>
          <a:xfrm>
            <a:off x="347923" y="742954"/>
            <a:ext cx="8448155" cy="4278992"/>
            <a:chOff x="79828" y="742954"/>
            <a:chExt cx="8448155" cy="4278992"/>
          </a:xfrm>
        </p:grpSpPr>
        <p:sp>
          <p:nvSpPr>
            <p:cNvPr id="9" name="矩形 8"/>
            <p:cNvSpPr/>
            <p:nvPr/>
          </p:nvSpPr>
          <p:spPr>
            <a:xfrm>
              <a:off x="79828" y="4252693"/>
              <a:ext cx="8448153" cy="769253"/>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800" dirty="0">
                  <a:latin typeface="微软雅黑" panose="020B0503020204020204" pitchFamily="34" charset="-122"/>
                  <a:ea typeface="微软雅黑" panose="020B0503020204020204" pitchFamily="34" charset="-122"/>
                </a:rPr>
                <a:t>中心资源池</a:t>
              </a:r>
            </a:p>
          </p:txBody>
        </p:sp>
        <p:sp>
          <p:nvSpPr>
            <p:cNvPr id="51" name="流程图: 过程 50"/>
            <p:cNvSpPr/>
            <p:nvPr/>
          </p:nvSpPr>
          <p:spPr>
            <a:xfrm>
              <a:off x="4277119" y="4411441"/>
              <a:ext cx="1049623" cy="601434"/>
            </a:xfrm>
            <a:prstGeom prst="flowChartProcess">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800" dirty="0">
                  <a:latin typeface="微软雅黑" panose="020B0503020204020204" pitchFamily="34" charset="-122"/>
                  <a:ea typeface="微软雅黑" panose="020B0503020204020204" pitchFamily="34" charset="-122"/>
                </a:rPr>
                <a:t>算</a:t>
              </a:r>
              <a:r>
                <a:rPr lang="zh-CN" altLang="en-US" sz="800" dirty="0" smtClean="0">
                  <a:latin typeface="微软雅黑" panose="020B0503020204020204" pitchFamily="34" charset="-122"/>
                  <a:ea typeface="微软雅黑" panose="020B0503020204020204" pitchFamily="34" charset="-122"/>
                </a:rPr>
                <a:t>力</a:t>
              </a:r>
              <a:r>
                <a:rPr lang="zh-CN" altLang="en-US" sz="800" dirty="0">
                  <a:latin typeface="微软雅黑" panose="020B0503020204020204" pitchFamily="34" charset="-122"/>
                  <a:ea typeface="微软雅黑" panose="020B0503020204020204" pitchFamily="34" charset="-122"/>
                </a:rPr>
                <a:t>组</a:t>
              </a:r>
              <a:r>
                <a:rPr lang="en-US" altLang="zh-CN" sz="800" dirty="0" smtClean="0">
                  <a:latin typeface="微软雅黑" panose="020B0503020204020204" pitchFamily="34" charset="-122"/>
                  <a:ea typeface="微软雅黑" panose="020B0503020204020204" pitchFamily="34" charset="-122"/>
                </a:rPr>
                <a:t>2</a:t>
              </a:r>
              <a:endParaRPr lang="zh-CN" altLang="en-US" sz="800" dirty="0">
                <a:latin typeface="微软雅黑" panose="020B0503020204020204" pitchFamily="34" charset="-122"/>
                <a:ea typeface="微软雅黑" panose="020B0503020204020204" pitchFamily="34" charset="-122"/>
              </a:endParaRPr>
            </a:p>
          </p:txBody>
        </p:sp>
        <p:sp>
          <p:nvSpPr>
            <p:cNvPr id="37" name="流程图: 过程 36"/>
            <p:cNvSpPr/>
            <p:nvPr/>
          </p:nvSpPr>
          <p:spPr>
            <a:xfrm>
              <a:off x="1509486" y="4420512"/>
              <a:ext cx="2706911" cy="601434"/>
            </a:xfrm>
            <a:prstGeom prst="flowChartProcess">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800" dirty="0">
                  <a:latin typeface="微软雅黑" panose="020B0503020204020204" pitchFamily="34" charset="-122"/>
                  <a:ea typeface="微软雅黑" panose="020B0503020204020204" pitchFamily="34" charset="-122"/>
                </a:rPr>
                <a:t>算</a:t>
              </a:r>
              <a:r>
                <a:rPr lang="zh-CN" altLang="en-US" sz="800" dirty="0" smtClean="0">
                  <a:latin typeface="微软雅黑" panose="020B0503020204020204" pitchFamily="34" charset="-122"/>
                  <a:ea typeface="微软雅黑" panose="020B0503020204020204" pitchFamily="34" charset="-122"/>
                </a:rPr>
                <a:t>力</a:t>
              </a:r>
              <a:r>
                <a:rPr lang="zh-CN" altLang="en-US" sz="800" dirty="0">
                  <a:latin typeface="微软雅黑" panose="020B0503020204020204" pitchFamily="34" charset="-122"/>
                  <a:ea typeface="微软雅黑" panose="020B0503020204020204" pitchFamily="34" charset="-122"/>
                </a:rPr>
                <a:t>组</a:t>
              </a:r>
              <a:r>
                <a:rPr lang="en-US" altLang="zh-CN" sz="800" dirty="0" smtClean="0">
                  <a:latin typeface="微软雅黑" panose="020B0503020204020204" pitchFamily="34" charset="-122"/>
                  <a:ea typeface="微软雅黑" panose="020B0503020204020204" pitchFamily="34" charset="-122"/>
                </a:rPr>
                <a:t>1</a:t>
              </a:r>
              <a:endParaRPr lang="zh-CN" altLang="en-US" sz="800" dirty="0">
                <a:latin typeface="微软雅黑" panose="020B0503020204020204" pitchFamily="34" charset="-122"/>
                <a:ea typeface="微软雅黑" panose="020B0503020204020204" pitchFamily="34" charset="-122"/>
              </a:endParaRPr>
            </a:p>
          </p:txBody>
        </p:sp>
        <p:sp>
          <p:nvSpPr>
            <p:cNvPr id="3" name="流程图: 过程 2"/>
            <p:cNvSpPr/>
            <p:nvPr/>
          </p:nvSpPr>
          <p:spPr>
            <a:xfrm>
              <a:off x="79829" y="1196339"/>
              <a:ext cx="8448154" cy="2522807"/>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005605" y="2126281"/>
              <a:ext cx="1381500" cy="36088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注册中心</a:t>
              </a:r>
            </a:p>
          </p:txBody>
        </p:sp>
        <p:sp>
          <p:nvSpPr>
            <p:cNvPr id="5" name="矩形 4"/>
            <p:cNvSpPr/>
            <p:nvPr/>
          </p:nvSpPr>
          <p:spPr>
            <a:xfrm>
              <a:off x="1574800" y="4616451"/>
              <a:ext cx="72206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算子服务</a:t>
              </a:r>
              <a:r>
                <a:rPr lang="en-US" altLang="zh-CN" sz="800" dirty="0">
                  <a:latin typeface="微软雅黑" panose="020B0503020204020204" pitchFamily="34" charset="-122"/>
                  <a:ea typeface="微软雅黑" panose="020B0503020204020204" pitchFamily="34" charset="-122"/>
                </a:rPr>
                <a:t>1</a:t>
              </a:r>
              <a:endParaRPr lang="zh-CN" altLang="en-US" sz="800" dirty="0">
                <a:latin typeface="微软雅黑" panose="020B0503020204020204" pitchFamily="34" charset="-122"/>
                <a:ea typeface="微软雅黑" panose="020B0503020204020204" pitchFamily="34" charset="-122"/>
              </a:endParaRPr>
            </a:p>
          </p:txBody>
        </p:sp>
        <p:sp>
          <p:nvSpPr>
            <p:cNvPr id="11" name="矩形 10"/>
            <p:cNvSpPr/>
            <p:nvPr/>
          </p:nvSpPr>
          <p:spPr>
            <a:xfrm>
              <a:off x="2296860" y="4616065"/>
              <a:ext cx="72206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算子服务</a:t>
              </a:r>
              <a:r>
                <a:rPr lang="en-US" altLang="zh-CN" sz="800" dirty="0">
                  <a:latin typeface="微软雅黑" panose="020B0503020204020204" pitchFamily="34" charset="-122"/>
                  <a:ea typeface="微软雅黑" panose="020B0503020204020204" pitchFamily="34" charset="-122"/>
                </a:rPr>
                <a:t>2</a:t>
              </a:r>
              <a:endParaRPr lang="zh-CN" altLang="en-US" sz="800" dirty="0">
                <a:latin typeface="微软雅黑" panose="020B0503020204020204" pitchFamily="34" charset="-122"/>
                <a:ea typeface="微软雅黑" panose="020B0503020204020204" pitchFamily="34" charset="-122"/>
              </a:endParaRPr>
            </a:p>
          </p:txBody>
        </p:sp>
        <p:sp>
          <p:nvSpPr>
            <p:cNvPr id="12" name="矩形 11"/>
            <p:cNvSpPr/>
            <p:nvPr/>
          </p:nvSpPr>
          <p:spPr>
            <a:xfrm>
              <a:off x="3319210" y="4616064"/>
              <a:ext cx="72206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算子服务</a:t>
              </a:r>
              <a:r>
                <a:rPr lang="en-US" altLang="zh-CN" sz="800" dirty="0">
                  <a:latin typeface="微软雅黑" panose="020B0503020204020204" pitchFamily="34" charset="-122"/>
                  <a:ea typeface="微软雅黑" panose="020B0503020204020204" pitchFamily="34" charset="-122"/>
                </a:rPr>
                <a:t>3</a:t>
              </a:r>
              <a:endParaRPr lang="zh-CN" altLang="en-US" sz="800" dirty="0">
                <a:latin typeface="微软雅黑" panose="020B0503020204020204" pitchFamily="34" charset="-122"/>
                <a:ea typeface="微软雅黑" panose="020B0503020204020204" pitchFamily="34" charset="-122"/>
              </a:endParaRPr>
            </a:p>
          </p:txBody>
        </p:sp>
        <p:sp>
          <p:nvSpPr>
            <p:cNvPr id="13" name="矩形 12"/>
            <p:cNvSpPr/>
            <p:nvPr/>
          </p:nvSpPr>
          <p:spPr>
            <a:xfrm>
              <a:off x="4449170" y="4622972"/>
              <a:ext cx="703407" cy="118645"/>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三方算子</a:t>
              </a:r>
            </a:p>
          </p:txBody>
        </p:sp>
        <p:sp>
          <p:nvSpPr>
            <p:cNvPr id="14" name="矩形 13"/>
            <p:cNvSpPr/>
            <p:nvPr/>
          </p:nvSpPr>
          <p:spPr>
            <a:xfrm>
              <a:off x="4449171" y="4741617"/>
              <a:ext cx="703406" cy="128643"/>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容器引擎</a:t>
              </a:r>
            </a:p>
          </p:txBody>
        </p:sp>
        <p:sp>
          <p:nvSpPr>
            <p:cNvPr id="15" name="矩形 14"/>
            <p:cNvSpPr/>
            <p:nvPr/>
          </p:nvSpPr>
          <p:spPr>
            <a:xfrm>
              <a:off x="4449171" y="4870260"/>
              <a:ext cx="703406" cy="118645"/>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latin typeface="微软雅黑" panose="020B0503020204020204" pitchFamily="34" charset="-122"/>
                  <a:ea typeface="微软雅黑" panose="020B0503020204020204" pitchFamily="34" charset="-122"/>
                </a:rPr>
                <a:t>T4</a:t>
              </a:r>
              <a:endParaRPr lang="zh-CN" altLang="en-US" sz="800" dirty="0">
                <a:latin typeface="微软雅黑" panose="020B0503020204020204" pitchFamily="34" charset="-122"/>
                <a:ea typeface="微软雅黑" panose="020B0503020204020204" pitchFamily="34" charset="-122"/>
              </a:endParaRPr>
            </a:p>
          </p:txBody>
        </p:sp>
        <p:sp>
          <p:nvSpPr>
            <p:cNvPr id="16" name="矩形 15"/>
            <p:cNvSpPr/>
            <p:nvPr/>
          </p:nvSpPr>
          <p:spPr>
            <a:xfrm>
              <a:off x="3319210" y="4809027"/>
              <a:ext cx="72206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latin typeface="微软雅黑" panose="020B0503020204020204" pitchFamily="34" charset="-122"/>
                  <a:ea typeface="微软雅黑" panose="020B0503020204020204" pitchFamily="34" charset="-122"/>
                </a:rPr>
                <a:t>P4</a:t>
              </a:r>
              <a:endParaRPr lang="zh-CN" altLang="en-US" sz="800" dirty="0">
                <a:latin typeface="微软雅黑" panose="020B0503020204020204" pitchFamily="34" charset="-122"/>
                <a:ea typeface="微软雅黑" panose="020B0503020204020204" pitchFamily="34" charset="-122"/>
              </a:endParaRPr>
            </a:p>
          </p:txBody>
        </p:sp>
        <p:sp>
          <p:nvSpPr>
            <p:cNvPr id="17" name="矩形 16"/>
            <p:cNvSpPr/>
            <p:nvPr/>
          </p:nvSpPr>
          <p:spPr>
            <a:xfrm>
              <a:off x="1574800" y="4817020"/>
              <a:ext cx="144412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latin typeface="微软雅黑" panose="020B0503020204020204" pitchFamily="34" charset="-122"/>
                  <a:ea typeface="微软雅黑" panose="020B0503020204020204" pitchFamily="34" charset="-122"/>
                </a:rPr>
                <a:t>atlas</a:t>
              </a:r>
              <a:endParaRPr lang="zh-CN" altLang="en-US" sz="800" dirty="0">
                <a:latin typeface="微软雅黑" panose="020B0503020204020204" pitchFamily="34" charset="-122"/>
                <a:ea typeface="微软雅黑" panose="020B0503020204020204" pitchFamily="34" charset="-122"/>
              </a:endParaRPr>
            </a:p>
          </p:txBody>
        </p:sp>
        <p:sp>
          <p:nvSpPr>
            <p:cNvPr id="6" name="上箭头 5"/>
            <p:cNvSpPr/>
            <p:nvPr/>
          </p:nvSpPr>
          <p:spPr>
            <a:xfrm>
              <a:off x="2489197" y="3765554"/>
              <a:ext cx="830013" cy="425450"/>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硬件信息</a:t>
              </a:r>
            </a:p>
          </p:txBody>
        </p:sp>
        <p:sp>
          <p:nvSpPr>
            <p:cNvPr id="18" name="下箭头 17"/>
            <p:cNvSpPr/>
            <p:nvPr/>
          </p:nvSpPr>
          <p:spPr>
            <a:xfrm>
              <a:off x="3600789" y="3765554"/>
              <a:ext cx="819372" cy="425450"/>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算力调度</a:t>
              </a:r>
            </a:p>
          </p:txBody>
        </p:sp>
        <p:sp>
          <p:nvSpPr>
            <p:cNvPr id="19" name="下箭头 18"/>
            <p:cNvSpPr/>
            <p:nvPr/>
          </p:nvSpPr>
          <p:spPr>
            <a:xfrm>
              <a:off x="3629475" y="742954"/>
              <a:ext cx="762000" cy="422272"/>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算力分配</a:t>
              </a:r>
            </a:p>
          </p:txBody>
        </p:sp>
        <p:sp>
          <p:nvSpPr>
            <p:cNvPr id="21" name="流程图: 过程 20"/>
            <p:cNvSpPr/>
            <p:nvPr/>
          </p:nvSpPr>
          <p:spPr>
            <a:xfrm>
              <a:off x="2293945" y="2300072"/>
              <a:ext cx="1200150" cy="298450"/>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单卡虚化</a:t>
              </a:r>
            </a:p>
          </p:txBody>
        </p:sp>
        <p:sp>
          <p:nvSpPr>
            <p:cNvPr id="22" name="流程图: 过程 21"/>
            <p:cNvSpPr/>
            <p:nvPr/>
          </p:nvSpPr>
          <p:spPr>
            <a:xfrm>
              <a:off x="2293945" y="2665202"/>
              <a:ext cx="1200150" cy="298450"/>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多硬件混用</a:t>
              </a:r>
            </a:p>
          </p:txBody>
        </p:sp>
        <p:sp>
          <p:nvSpPr>
            <p:cNvPr id="23" name="流程图: 过程 22"/>
            <p:cNvSpPr/>
            <p:nvPr/>
          </p:nvSpPr>
          <p:spPr>
            <a:xfrm>
              <a:off x="4041270" y="3036222"/>
              <a:ext cx="1200150" cy="298450"/>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潮汐调度</a:t>
              </a:r>
            </a:p>
          </p:txBody>
        </p:sp>
        <p:sp>
          <p:nvSpPr>
            <p:cNvPr id="27" name="上箭头 26"/>
            <p:cNvSpPr/>
            <p:nvPr/>
          </p:nvSpPr>
          <p:spPr>
            <a:xfrm>
              <a:off x="6146800" y="3686639"/>
              <a:ext cx="921657" cy="442223"/>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服务注册</a:t>
              </a:r>
            </a:p>
          </p:txBody>
        </p:sp>
        <p:sp>
          <p:nvSpPr>
            <p:cNvPr id="28" name="矩形 27"/>
            <p:cNvSpPr/>
            <p:nvPr/>
          </p:nvSpPr>
          <p:spPr>
            <a:xfrm>
              <a:off x="7007875" y="2688577"/>
              <a:ext cx="1379230" cy="36088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配置中心</a:t>
              </a:r>
            </a:p>
          </p:txBody>
        </p:sp>
        <p:sp>
          <p:nvSpPr>
            <p:cNvPr id="29" name="下箭头 28"/>
            <p:cNvSpPr/>
            <p:nvPr/>
          </p:nvSpPr>
          <p:spPr>
            <a:xfrm>
              <a:off x="7467599" y="3686639"/>
              <a:ext cx="885371" cy="504365"/>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配置订阅</a:t>
              </a:r>
            </a:p>
          </p:txBody>
        </p:sp>
        <p:sp>
          <p:nvSpPr>
            <p:cNvPr id="30" name="上箭头 29"/>
            <p:cNvSpPr/>
            <p:nvPr/>
          </p:nvSpPr>
          <p:spPr>
            <a:xfrm rot="16200000">
              <a:off x="5791639" y="2751854"/>
              <a:ext cx="768321" cy="529771"/>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vert"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算子能力信息</a:t>
              </a:r>
            </a:p>
          </p:txBody>
        </p:sp>
        <p:sp>
          <p:nvSpPr>
            <p:cNvPr id="32" name="流程图: 过程 31"/>
            <p:cNvSpPr/>
            <p:nvPr/>
          </p:nvSpPr>
          <p:spPr>
            <a:xfrm>
              <a:off x="2293945" y="1925876"/>
              <a:ext cx="1200150" cy="298450"/>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算</a:t>
              </a:r>
              <a:r>
                <a:rPr lang="zh-CN" altLang="en-US" sz="1200" dirty="0" smtClean="0">
                  <a:latin typeface="微软雅黑" panose="020B0503020204020204" pitchFamily="34" charset="-122"/>
                  <a:ea typeface="微软雅黑" panose="020B0503020204020204" pitchFamily="34" charset="-122"/>
                </a:rPr>
                <a:t>力</a:t>
              </a:r>
              <a:r>
                <a:rPr lang="zh-CN" altLang="en-US" sz="1200" dirty="0">
                  <a:latin typeface="微软雅黑" panose="020B0503020204020204" pitchFamily="34" charset="-122"/>
                  <a:ea typeface="微软雅黑" panose="020B0503020204020204" pitchFamily="34" charset="-122"/>
                </a:rPr>
                <a:t>组</a:t>
              </a:r>
              <a:r>
                <a:rPr lang="zh-CN" altLang="en-US" sz="1200" dirty="0" smtClean="0">
                  <a:latin typeface="微软雅黑" panose="020B0503020204020204" pitchFamily="34" charset="-122"/>
                  <a:ea typeface="微软雅黑" panose="020B0503020204020204" pitchFamily="34" charset="-122"/>
                </a:rPr>
                <a:t>管理</a:t>
              </a:r>
              <a:endParaRPr lang="zh-CN" altLang="en-US" sz="1200" dirty="0">
                <a:latin typeface="微软雅黑" panose="020B0503020204020204" pitchFamily="34" charset="-122"/>
                <a:ea typeface="微软雅黑" panose="020B0503020204020204" pitchFamily="34" charset="-122"/>
              </a:endParaRPr>
            </a:p>
          </p:txBody>
        </p:sp>
        <p:sp>
          <p:nvSpPr>
            <p:cNvPr id="33" name="流程图: 过程 32"/>
            <p:cNvSpPr/>
            <p:nvPr/>
          </p:nvSpPr>
          <p:spPr>
            <a:xfrm>
              <a:off x="149225" y="1404261"/>
              <a:ext cx="1022350" cy="2155371"/>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34" name="左箭头 33"/>
            <p:cNvSpPr/>
            <p:nvPr/>
          </p:nvSpPr>
          <p:spPr>
            <a:xfrm rot="10800000" flipH="1">
              <a:off x="1242157" y="1979281"/>
              <a:ext cx="782132" cy="632964"/>
            </a:xfrm>
            <a:prstGeom prst="lef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scene3d>
                <a:camera prst="orthographicFront">
                  <a:rot lat="10800000" lon="10800000" rev="10800000"/>
                </a:camera>
                <a:lightRig rig="threePt" dir="t"/>
              </a:scene3d>
            </a:bodyPr>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算子包匹配</a:t>
              </a:r>
            </a:p>
          </p:txBody>
        </p:sp>
        <p:sp>
          <p:nvSpPr>
            <p:cNvPr id="35" name="下箭头 34"/>
            <p:cNvSpPr/>
            <p:nvPr/>
          </p:nvSpPr>
          <p:spPr>
            <a:xfrm rot="16200000">
              <a:off x="5796177" y="1894857"/>
              <a:ext cx="759246" cy="592819"/>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vert"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服务订阅</a:t>
              </a:r>
            </a:p>
          </p:txBody>
        </p:sp>
        <p:sp>
          <p:nvSpPr>
            <p:cNvPr id="38" name="流程图: 过程 37"/>
            <p:cNvSpPr/>
            <p:nvPr/>
          </p:nvSpPr>
          <p:spPr>
            <a:xfrm>
              <a:off x="2296860" y="3040661"/>
              <a:ext cx="1200150" cy="298450"/>
            </a:xfrm>
            <a:prstGeom prst="flowChartProcess">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高可用</a:t>
              </a:r>
              <a:endParaRPr lang="zh-CN" altLang="en-US" sz="1200" dirty="0">
                <a:latin typeface="微软雅黑" panose="020B0503020204020204" pitchFamily="34" charset="-122"/>
                <a:ea typeface="微软雅黑" panose="020B0503020204020204" pitchFamily="34" charset="-122"/>
              </a:endParaRPr>
            </a:p>
          </p:txBody>
        </p:sp>
        <p:sp>
          <p:nvSpPr>
            <p:cNvPr id="42" name="流程图: 过程 41"/>
            <p:cNvSpPr/>
            <p:nvPr/>
          </p:nvSpPr>
          <p:spPr>
            <a:xfrm>
              <a:off x="5388427" y="4409693"/>
              <a:ext cx="2790373" cy="601434"/>
            </a:xfrm>
            <a:prstGeom prst="flowChartProcess">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800" dirty="0">
                  <a:latin typeface="微软雅黑" panose="020B0503020204020204" pitchFamily="34" charset="-122"/>
                  <a:ea typeface="微软雅黑" panose="020B0503020204020204" pitchFamily="34" charset="-122"/>
                </a:rPr>
                <a:t>算</a:t>
              </a:r>
              <a:r>
                <a:rPr lang="zh-CN" altLang="en-US" sz="800" dirty="0" smtClean="0">
                  <a:latin typeface="微软雅黑" panose="020B0503020204020204" pitchFamily="34" charset="-122"/>
                  <a:ea typeface="微软雅黑" panose="020B0503020204020204" pitchFamily="34" charset="-122"/>
                </a:rPr>
                <a:t>力</a:t>
              </a:r>
              <a:r>
                <a:rPr lang="zh-CN" altLang="en-US" sz="800" dirty="0">
                  <a:latin typeface="微软雅黑" panose="020B0503020204020204" pitchFamily="34" charset="-122"/>
                  <a:ea typeface="微软雅黑" panose="020B0503020204020204" pitchFamily="34" charset="-122"/>
                </a:rPr>
                <a:t>组</a:t>
              </a:r>
              <a:r>
                <a:rPr lang="en-US" altLang="zh-CN" sz="800" dirty="0" smtClean="0">
                  <a:latin typeface="微软雅黑" panose="020B0503020204020204" pitchFamily="34" charset="-122"/>
                  <a:ea typeface="微软雅黑" panose="020B0503020204020204" pitchFamily="34" charset="-122"/>
                </a:rPr>
                <a:t>3</a:t>
              </a:r>
              <a:endParaRPr lang="zh-CN" altLang="en-US" sz="800" dirty="0">
                <a:latin typeface="微软雅黑" panose="020B0503020204020204" pitchFamily="34" charset="-122"/>
                <a:ea typeface="微软雅黑" panose="020B0503020204020204" pitchFamily="34" charset="-122"/>
              </a:endParaRPr>
            </a:p>
          </p:txBody>
        </p:sp>
        <p:sp>
          <p:nvSpPr>
            <p:cNvPr id="43" name="矩形 42"/>
            <p:cNvSpPr/>
            <p:nvPr/>
          </p:nvSpPr>
          <p:spPr>
            <a:xfrm>
              <a:off x="5453741" y="4605632"/>
              <a:ext cx="72206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算子服务</a:t>
              </a:r>
              <a:r>
                <a:rPr lang="en-US" altLang="zh-CN" sz="800" dirty="0">
                  <a:latin typeface="微软雅黑" panose="020B0503020204020204" pitchFamily="34" charset="-122"/>
                  <a:ea typeface="微软雅黑" panose="020B0503020204020204" pitchFamily="34" charset="-122"/>
                </a:rPr>
                <a:t>1</a:t>
              </a:r>
              <a:endParaRPr lang="zh-CN" altLang="en-US" sz="800" dirty="0">
                <a:latin typeface="微软雅黑" panose="020B0503020204020204" pitchFamily="34" charset="-122"/>
                <a:ea typeface="微软雅黑" panose="020B0503020204020204" pitchFamily="34" charset="-122"/>
              </a:endParaRPr>
            </a:p>
          </p:txBody>
        </p:sp>
        <p:sp>
          <p:nvSpPr>
            <p:cNvPr id="44" name="矩形 43"/>
            <p:cNvSpPr/>
            <p:nvPr/>
          </p:nvSpPr>
          <p:spPr>
            <a:xfrm>
              <a:off x="6175801" y="4605246"/>
              <a:ext cx="72206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算子服务</a:t>
              </a:r>
              <a:r>
                <a:rPr lang="en-US" altLang="zh-CN" sz="800" dirty="0">
                  <a:latin typeface="微软雅黑" panose="020B0503020204020204" pitchFamily="34" charset="-122"/>
                  <a:ea typeface="微软雅黑" panose="020B0503020204020204" pitchFamily="34" charset="-122"/>
                </a:rPr>
                <a:t>2</a:t>
              </a:r>
              <a:endParaRPr lang="zh-CN" altLang="en-US" sz="800" dirty="0">
                <a:latin typeface="微软雅黑" panose="020B0503020204020204" pitchFamily="34" charset="-122"/>
                <a:ea typeface="微软雅黑" panose="020B0503020204020204" pitchFamily="34" charset="-122"/>
              </a:endParaRPr>
            </a:p>
          </p:txBody>
        </p:sp>
        <p:sp>
          <p:nvSpPr>
            <p:cNvPr id="45" name="矩形 44"/>
            <p:cNvSpPr/>
            <p:nvPr/>
          </p:nvSpPr>
          <p:spPr>
            <a:xfrm>
              <a:off x="7198151" y="4605245"/>
              <a:ext cx="72206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算子服务</a:t>
              </a:r>
              <a:r>
                <a:rPr lang="en-US" altLang="zh-CN" sz="800" dirty="0">
                  <a:latin typeface="微软雅黑" panose="020B0503020204020204" pitchFamily="34" charset="-122"/>
                  <a:ea typeface="微软雅黑" panose="020B0503020204020204" pitchFamily="34" charset="-122"/>
                </a:rPr>
                <a:t>3</a:t>
              </a:r>
              <a:endParaRPr lang="zh-CN" altLang="en-US" sz="800" dirty="0">
                <a:latin typeface="微软雅黑" panose="020B0503020204020204" pitchFamily="34" charset="-122"/>
                <a:ea typeface="微软雅黑" panose="020B0503020204020204" pitchFamily="34" charset="-122"/>
              </a:endParaRPr>
            </a:p>
          </p:txBody>
        </p:sp>
        <p:sp>
          <p:nvSpPr>
            <p:cNvPr id="49" name="矩形 48"/>
            <p:cNvSpPr/>
            <p:nvPr/>
          </p:nvSpPr>
          <p:spPr>
            <a:xfrm>
              <a:off x="7198151" y="4798208"/>
              <a:ext cx="72206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latin typeface="微软雅黑" panose="020B0503020204020204" pitchFamily="34" charset="-122"/>
                  <a:ea typeface="微软雅黑" panose="020B0503020204020204" pitchFamily="34" charset="-122"/>
                </a:rPr>
                <a:t>P4</a:t>
              </a:r>
              <a:endParaRPr lang="zh-CN" altLang="en-US" sz="800" dirty="0">
                <a:latin typeface="微软雅黑" panose="020B0503020204020204" pitchFamily="34" charset="-122"/>
                <a:ea typeface="微软雅黑" panose="020B0503020204020204" pitchFamily="34" charset="-122"/>
              </a:endParaRPr>
            </a:p>
          </p:txBody>
        </p:sp>
        <p:sp>
          <p:nvSpPr>
            <p:cNvPr id="50" name="矩形 49"/>
            <p:cNvSpPr/>
            <p:nvPr/>
          </p:nvSpPr>
          <p:spPr>
            <a:xfrm>
              <a:off x="5453741" y="4806201"/>
              <a:ext cx="1444120" cy="200307"/>
            </a:xfrm>
            <a:prstGeom prst="rect">
              <a:avLst/>
            </a:prstGeom>
            <a:gradFill>
              <a:gsLst>
                <a:gs pos="70000">
                  <a:srgbClr val="00ADED">
                    <a:alpha val="0"/>
                  </a:srgbClr>
                </a:gs>
                <a:gs pos="100000">
                  <a:srgbClr val="00B0F0">
                    <a:alpha val="41000"/>
                  </a:srgb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latin typeface="微软雅黑" panose="020B0503020204020204" pitchFamily="34" charset="-122"/>
                  <a:ea typeface="微软雅黑" panose="020B0503020204020204" pitchFamily="34" charset="-122"/>
                </a:rPr>
                <a:t>T4</a:t>
              </a:r>
              <a:endParaRPr lang="zh-CN" altLang="en-US" sz="800" dirty="0">
                <a:latin typeface="微软雅黑" panose="020B0503020204020204" pitchFamily="34" charset="-122"/>
                <a:ea typeface="微软雅黑" panose="020B0503020204020204" pitchFamily="34" charset="-122"/>
              </a:endParaRPr>
            </a:p>
          </p:txBody>
        </p:sp>
        <p:grpSp>
          <p:nvGrpSpPr>
            <p:cNvPr id="25" name="Group 24">
              <a:extLst>
                <a:ext uri="{FF2B5EF4-FFF2-40B4-BE49-F238E27FC236}">
                  <a16:creationId xmlns:a16="http://schemas.microsoft.com/office/drawing/2014/main" id="{401F5EC7-8C0B-41F6-9AB9-E8B66064DE50}"/>
                </a:ext>
              </a:extLst>
            </p:cNvPr>
            <p:cNvGrpSpPr/>
            <p:nvPr/>
          </p:nvGrpSpPr>
          <p:grpSpPr>
            <a:xfrm>
              <a:off x="199573" y="1894123"/>
              <a:ext cx="892176" cy="1528916"/>
              <a:chOff x="279399" y="1807029"/>
              <a:chExt cx="722087" cy="1528916"/>
            </a:xfrm>
          </p:grpSpPr>
          <p:sp>
            <p:nvSpPr>
              <p:cNvPr id="52" name="矩形 51"/>
              <p:cNvSpPr/>
              <p:nvPr/>
            </p:nvSpPr>
            <p:spPr>
              <a:xfrm>
                <a:off x="283028" y="1807029"/>
                <a:ext cx="718458" cy="21227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算子</a:t>
                </a:r>
                <a:r>
                  <a:rPr lang="zh-CN" altLang="en-US" sz="800" b="1">
                    <a:solidFill>
                      <a:schemeClr val="bg1"/>
                    </a:solidFill>
                    <a:latin typeface="微软雅黑" panose="020B0503020204020204" pitchFamily="34" charset="-122"/>
                    <a:ea typeface="微软雅黑" panose="020B0503020204020204" pitchFamily="34" charset="-122"/>
                  </a:rPr>
                  <a:t>包</a:t>
                </a:r>
                <a:r>
                  <a:rPr lang="en-US" altLang="zh-CN" sz="800" b="1">
                    <a:solidFill>
                      <a:schemeClr val="bg1"/>
                    </a:solidFill>
                    <a:latin typeface="微软雅黑" panose="020B0503020204020204" pitchFamily="34" charset="-122"/>
                    <a:ea typeface="微软雅黑" panose="020B0503020204020204" pitchFamily="34" charset="-122"/>
                  </a:rPr>
                  <a:t>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283028" y="1996394"/>
                <a:ext cx="718458" cy="21227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800" b="1" dirty="0">
                    <a:solidFill>
                      <a:schemeClr val="bg1"/>
                    </a:solidFill>
                    <a:latin typeface="微软雅黑" panose="020B0503020204020204" pitchFamily="34" charset="-122"/>
                    <a:ea typeface="微软雅黑" panose="020B0503020204020204" pitchFamily="34" charset="-122"/>
                  </a:rPr>
                  <a:t>T4/P4</a:t>
                </a:r>
                <a:r>
                  <a:rPr lang="en-US" altLang="zh-CN" sz="800" b="1">
                    <a:solidFill>
                      <a:schemeClr val="bg1"/>
                    </a:solidFill>
                    <a:latin typeface="微软雅黑" panose="020B0503020204020204" pitchFamily="34" charset="-122"/>
                    <a:ea typeface="微软雅黑" panose="020B0503020204020204" pitchFamily="34" charset="-122"/>
                  </a:rPr>
                  <a:t>/atlas</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279399" y="2375809"/>
                <a:ext cx="718458" cy="21227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算子包</a:t>
                </a:r>
                <a:r>
                  <a:rPr lang="en-US" altLang="zh-CN" sz="800" b="1" dirty="0">
                    <a:solidFill>
                      <a:schemeClr val="bg1"/>
                    </a:solidFill>
                    <a:latin typeface="微软雅黑" panose="020B0503020204020204" pitchFamily="34" charset="-122"/>
                    <a:ea typeface="微软雅黑" panose="020B0503020204020204" pitchFamily="34" charset="-122"/>
                  </a:rPr>
                  <a:t>2</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279399" y="2565174"/>
                <a:ext cx="718458" cy="21227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800" b="1" dirty="0">
                    <a:solidFill>
                      <a:schemeClr val="bg1"/>
                    </a:solidFill>
                    <a:latin typeface="微软雅黑" panose="020B0503020204020204" pitchFamily="34" charset="-122"/>
                    <a:ea typeface="微软雅黑" panose="020B0503020204020204" pitchFamily="34" charset="-122"/>
                  </a:rPr>
                  <a:t>T4/P4</a:t>
                </a:r>
                <a:r>
                  <a:rPr lang="en-US" altLang="zh-CN" sz="800" b="1">
                    <a:solidFill>
                      <a:schemeClr val="bg1"/>
                    </a:solidFill>
                    <a:latin typeface="微软雅黑" panose="020B0503020204020204" pitchFamily="34" charset="-122"/>
                    <a:ea typeface="微软雅黑" panose="020B0503020204020204" pitchFamily="34" charset="-122"/>
                  </a:rPr>
                  <a:t>/atlas</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283028" y="2934305"/>
                <a:ext cx="718458" cy="21227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算子</a:t>
                </a:r>
                <a:r>
                  <a:rPr lang="zh-CN" altLang="en-US" sz="800" b="1">
                    <a:solidFill>
                      <a:schemeClr val="bg1"/>
                    </a:solidFill>
                    <a:latin typeface="微软雅黑" panose="020B0503020204020204" pitchFamily="34" charset="-122"/>
                    <a:ea typeface="微软雅黑" panose="020B0503020204020204" pitchFamily="34" charset="-122"/>
                  </a:rPr>
                  <a:t>包</a:t>
                </a:r>
                <a:r>
                  <a:rPr lang="en-US" altLang="zh-CN" sz="800" b="1">
                    <a:solidFill>
                      <a:schemeClr val="bg1"/>
                    </a:solidFill>
                    <a:latin typeface="微软雅黑" panose="020B0503020204020204" pitchFamily="34" charset="-122"/>
                    <a:ea typeface="微软雅黑" panose="020B0503020204020204" pitchFamily="34" charset="-122"/>
                  </a:rPr>
                  <a:t>3</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283028" y="3123670"/>
                <a:ext cx="718458" cy="21227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800" b="1" dirty="0">
                    <a:solidFill>
                      <a:schemeClr val="bg1"/>
                    </a:solidFill>
                    <a:latin typeface="微软雅黑" panose="020B0503020204020204" pitchFamily="34" charset="-122"/>
                    <a:ea typeface="微软雅黑" panose="020B0503020204020204" pitchFamily="34" charset="-122"/>
                  </a:rPr>
                  <a:t>T4/P4</a:t>
                </a:r>
                <a:r>
                  <a:rPr lang="en-US" altLang="zh-CN" sz="800" b="1">
                    <a:solidFill>
                      <a:schemeClr val="bg1"/>
                    </a:solidFill>
                    <a:latin typeface="微软雅黑" panose="020B0503020204020204" pitchFamily="34" charset="-122"/>
                    <a:ea typeface="微软雅黑" panose="020B0503020204020204" pitchFamily="34" charset="-122"/>
                  </a:rPr>
                  <a:t>/atlas</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sp>
          <p:nvSpPr>
            <p:cNvPr id="62" name="流程图: 过程 32">
              <a:extLst>
                <a:ext uri="{FF2B5EF4-FFF2-40B4-BE49-F238E27FC236}">
                  <a16:creationId xmlns:a16="http://schemas.microsoft.com/office/drawing/2014/main" id="{828AE073-EFDD-4BA2-BFD3-D89802BF338E}"/>
                </a:ext>
              </a:extLst>
            </p:cNvPr>
            <p:cNvSpPr/>
            <p:nvPr/>
          </p:nvSpPr>
          <p:spPr>
            <a:xfrm>
              <a:off x="149225" y="1404262"/>
              <a:ext cx="1022350" cy="368446"/>
            </a:xfrm>
            <a:prstGeom prst="flowChartProcess">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算法</a:t>
              </a:r>
              <a:r>
                <a:rPr lang="zh-CN" altLang="en-US" sz="1100" b="1" dirty="0" smtClean="0">
                  <a:solidFill>
                    <a:schemeClr val="bg1"/>
                  </a:solidFill>
                  <a:latin typeface="微软雅黑" panose="020B0503020204020204" pitchFamily="34" charset="-122"/>
                  <a:ea typeface="微软雅黑" panose="020B0503020204020204" pitchFamily="34" charset="-122"/>
                </a:rPr>
                <a:t>仓库</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grpSp>
          <p:nvGrpSpPr>
            <p:cNvPr id="26" name="Group 25">
              <a:extLst>
                <a:ext uri="{FF2B5EF4-FFF2-40B4-BE49-F238E27FC236}">
                  <a16:creationId xmlns:a16="http://schemas.microsoft.com/office/drawing/2014/main" id="{5168ED5D-CA76-46FA-BFA1-27E64F1A2B45}"/>
                </a:ext>
              </a:extLst>
            </p:cNvPr>
            <p:cNvGrpSpPr/>
            <p:nvPr/>
          </p:nvGrpSpPr>
          <p:grpSpPr>
            <a:xfrm>
              <a:off x="2075543" y="1378867"/>
              <a:ext cx="3428093" cy="2115429"/>
              <a:chOff x="2489197" y="1378867"/>
              <a:chExt cx="2772233" cy="2115429"/>
            </a:xfrm>
          </p:grpSpPr>
          <p:sp>
            <p:nvSpPr>
              <p:cNvPr id="4" name="矩形 3"/>
              <p:cNvSpPr/>
              <p:nvPr/>
            </p:nvSpPr>
            <p:spPr>
              <a:xfrm>
                <a:off x="2489197" y="1378867"/>
                <a:ext cx="2772233" cy="2115429"/>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4" name="矩形 3">
                <a:extLst>
                  <a:ext uri="{FF2B5EF4-FFF2-40B4-BE49-F238E27FC236}">
                    <a16:creationId xmlns:a16="http://schemas.microsoft.com/office/drawing/2014/main" id="{D015F367-C637-4305-9B62-403D596EEF0D}"/>
                  </a:ext>
                </a:extLst>
              </p:cNvPr>
              <p:cNvSpPr/>
              <p:nvPr/>
            </p:nvSpPr>
            <p:spPr>
              <a:xfrm>
                <a:off x="2489197" y="1378867"/>
                <a:ext cx="2772233" cy="431034"/>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smtClean="0">
                    <a:solidFill>
                      <a:srgbClr val="FFC000"/>
                    </a:solidFill>
                    <a:latin typeface="微软雅黑" panose="020B0503020204020204" pitchFamily="34" charset="-122"/>
                    <a:ea typeface="微软雅黑" panose="020B0503020204020204" pitchFamily="34" charset="-122"/>
                  </a:rPr>
                  <a:t>资源管理</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grpSp>
        <p:grpSp>
          <p:nvGrpSpPr>
            <p:cNvPr id="31" name="Group 30">
              <a:extLst>
                <a:ext uri="{FF2B5EF4-FFF2-40B4-BE49-F238E27FC236}">
                  <a16:creationId xmlns:a16="http://schemas.microsoft.com/office/drawing/2014/main" id="{98971B61-C496-46B0-8D78-DCDAE3A8774A}"/>
                </a:ext>
              </a:extLst>
            </p:cNvPr>
            <p:cNvGrpSpPr/>
            <p:nvPr/>
          </p:nvGrpSpPr>
          <p:grpSpPr>
            <a:xfrm>
              <a:off x="4041272" y="1930408"/>
              <a:ext cx="1200160" cy="1037777"/>
              <a:chOff x="4085764" y="1870079"/>
              <a:chExt cx="1023265" cy="1037777"/>
            </a:xfrm>
          </p:grpSpPr>
          <p:sp>
            <p:nvSpPr>
              <p:cNvPr id="36" name="矩形 35"/>
              <p:cNvSpPr/>
              <p:nvPr/>
            </p:nvSpPr>
            <p:spPr>
              <a:xfrm>
                <a:off x="4085764" y="1870080"/>
                <a:ext cx="1023257" cy="103777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39" name="流程图: 过程 38"/>
              <p:cNvSpPr/>
              <p:nvPr/>
            </p:nvSpPr>
            <p:spPr>
              <a:xfrm>
                <a:off x="4164011" y="2237674"/>
                <a:ext cx="866779" cy="2330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负载均衡</a:t>
                </a:r>
              </a:p>
            </p:txBody>
          </p:sp>
          <p:sp>
            <p:nvSpPr>
              <p:cNvPr id="40" name="流程图: 过程 39"/>
              <p:cNvSpPr/>
              <p:nvPr/>
            </p:nvSpPr>
            <p:spPr>
              <a:xfrm>
                <a:off x="4164011" y="2586185"/>
                <a:ext cx="866779" cy="2330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最大利用</a:t>
                </a:r>
              </a:p>
            </p:txBody>
          </p:sp>
          <p:sp>
            <p:nvSpPr>
              <p:cNvPr id="70" name="矩形 35">
                <a:extLst>
                  <a:ext uri="{FF2B5EF4-FFF2-40B4-BE49-F238E27FC236}">
                    <a16:creationId xmlns:a16="http://schemas.microsoft.com/office/drawing/2014/main" id="{73040D84-489D-48D2-89E1-873A5EE20E81}"/>
                  </a:ext>
                </a:extLst>
              </p:cNvPr>
              <p:cNvSpPr/>
              <p:nvPr/>
            </p:nvSpPr>
            <p:spPr>
              <a:xfrm>
                <a:off x="4085771" y="1870079"/>
                <a:ext cx="1023258" cy="27259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050" b="1" dirty="0">
                    <a:solidFill>
                      <a:schemeClr val="bg1"/>
                    </a:solidFill>
                    <a:latin typeface="微软雅黑" panose="020B0503020204020204" pitchFamily="34" charset="-122"/>
                    <a:ea typeface="微软雅黑" panose="020B0503020204020204" pitchFamily="34" charset="-122"/>
                  </a:rPr>
                  <a:t>调度策略</a:t>
                </a:r>
              </a:p>
            </p:txBody>
          </p:sp>
        </p:grpSp>
      </p:grpSp>
    </p:spTree>
    <p:extLst>
      <p:ext uri="{BB962C8B-B14F-4D97-AF65-F5344CB8AC3E}">
        <p14:creationId xmlns:p14="http://schemas.microsoft.com/office/powerpoint/2010/main" val="411220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042160" y="1242367"/>
            <a:ext cx="6675120" cy="2697910"/>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547431" y="1489775"/>
            <a:ext cx="849085" cy="98093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算法</a:t>
            </a:r>
            <a:r>
              <a:rPr lang="zh-CN" altLang="en-US" sz="1100" b="1" dirty="0" smtClean="0">
                <a:solidFill>
                  <a:schemeClr val="bg1"/>
                </a:solidFill>
                <a:latin typeface="微软雅黑" panose="020B0503020204020204" pitchFamily="34" charset="-122"/>
                <a:ea typeface="微软雅黑" panose="020B0503020204020204" pitchFamily="34" charset="-122"/>
              </a:rPr>
              <a:t>仓库</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278746" y="4445001"/>
            <a:ext cx="5196114" cy="59145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7547431" y="2811794"/>
            <a:ext cx="849085" cy="98697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算力调度</a:t>
            </a:r>
          </a:p>
        </p:txBody>
      </p:sp>
      <p:sp>
        <p:nvSpPr>
          <p:cNvPr id="17" name="右箭头 16"/>
          <p:cNvSpPr/>
          <p:nvPr/>
        </p:nvSpPr>
        <p:spPr>
          <a:xfrm>
            <a:off x="6487886" y="1715965"/>
            <a:ext cx="839450" cy="631371"/>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选择</a:t>
            </a:r>
            <a:r>
              <a:rPr lang="zh-CN" altLang="en-US" sz="1200" b="1" dirty="0" smtClean="0">
                <a:solidFill>
                  <a:schemeClr val="bg1"/>
                </a:solidFill>
                <a:latin typeface="微软雅黑" panose="020B0503020204020204" pitchFamily="34" charset="-122"/>
                <a:ea typeface="微软雅黑" panose="020B0503020204020204" pitchFamily="34" charset="-122"/>
              </a:rPr>
              <a:t>包</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8" name="右箭头 17"/>
          <p:cNvSpPr/>
          <p:nvPr/>
        </p:nvSpPr>
        <p:spPr>
          <a:xfrm>
            <a:off x="6499961" y="3058535"/>
            <a:ext cx="839450" cy="631371"/>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选择</a:t>
            </a:r>
            <a:r>
              <a:rPr lang="zh-CN" altLang="en-US" sz="1200" b="1" dirty="0" smtClean="0">
                <a:solidFill>
                  <a:schemeClr val="bg1"/>
                </a:solidFill>
                <a:latin typeface="微软雅黑" panose="020B0503020204020204" pitchFamily="34" charset="-122"/>
                <a:ea typeface="微软雅黑" panose="020B0503020204020204" pitchFamily="34" charset="-122"/>
              </a:rPr>
              <a:t>算</a:t>
            </a:r>
            <a:r>
              <a:rPr lang="zh-CN" altLang="en-US" sz="1200" b="1" dirty="0">
                <a:solidFill>
                  <a:schemeClr val="bg1"/>
                </a:solidFill>
                <a:latin typeface="微软雅黑" panose="020B0503020204020204" pitchFamily="34" charset="-122"/>
                <a:ea typeface="微软雅黑" panose="020B0503020204020204" pitchFamily="34" charset="-122"/>
              </a:rPr>
              <a:t>力</a:t>
            </a:r>
          </a:p>
        </p:txBody>
      </p:sp>
      <p:sp>
        <p:nvSpPr>
          <p:cNvPr id="21" name="矩形 20"/>
          <p:cNvSpPr/>
          <p:nvPr/>
        </p:nvSpPr>
        <p:spPr>
          <a:xfrm>
            <a:off x="395538" y="1937712"/>
            <a:ext cx="990576" cy="275771"/>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鉴权服务</a:t>
            </a:r>
          </a:p>
        </p:txBody>
      </p:sp>
      <p:sp>
        <p:nvSpPr>
          <p:cNvPr id="22" name="矩形 21"/>
          <p:cNvSpPr/>
          <p:nvPr/>
        </p:nvSpPr>
        <p:spPr>
          <a:xfrm>
            <a:off x="395538" y="2429734"/>
            <a:ext cx="990576" cy="275771"/>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存储服务</a:t>
            </a:r>
          </a:p>
        </p:txBody>
      </p:sp>
      <p:sp>
        <p:nvSpPr>
          <p:cNvPr id="23" name="矩形 22"/>
          <p:cNvSpPr/>
          <p:nvPr/>
        </p:nvSpPr>
        <p:spPr>
          <a:xfrm>
            <a:off x="391303" y="2921756"/>
            <a:ext cx="990576" cy="275771"/>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转发服务</a:t>
            </a:r>
          </a:p>
        </p:txBody>
      </p:sp>
      <p:sp>
        <p:nvSpPr>
          <p:cNvPr id="24" name="矩形 23"/>
          <p:cNvSpPr/>
          <p:nvPr/>
        </p:nvSpPr>
        <p:spPr>
          <a:xfrm>
            <a:off x="404624" y="3413777"/>
            <a:ext cx="990576" cy="275771"/>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smtClean="0">
                <a:solidFill>
                  <a:schemeClr val="bg1"/>
                </a:solidFill>
                <a:latin typeface="微软雅黑" panose="020B0503020204020204" pitchFamily="34" charset="-122"/>
                <a:ea typeface="微软雅黑" panose="020B0503020204020204" pitchFamily="34" charset="-122"/>
              </a:rPr>
              <a:t>文件存储服务</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25" name="直角上箭头 24"/>
          <p:cNvSpPr/>
          <p:nvPr/>
        </p:nvSpPr>
        <p:spPr>
          <a:xfrm rot="5400000">
            <a:off x="720130" y="3825990"/>
            <a:ext cx="932824" cy="1509485"/>
          </a:xfrm>
          <a:prstGeom prst="ben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55252" y="4740729"/>
            <a:ext cx="986971" cy="166199"/>
          </a:xfrm>
          <a:prstGeom prst="rect">
            <a:avLst/>
          </a:prstGeom>
          <a:noFill/>
        </p:spPr>
        <p:txBody>
          <a:bodyPr wrap="square" lIns="0" tIns="0" rIns="0" bIns="0" rtlCol="0">
            <a:spAutoFit/>
          </a:bodyPr>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拉视频流</a:t>
            </a:r>
          </a:p>
        </p:txBody>
      </p:sp>
      <p:sp>
        <p:nvSpPr>
          <p:cNvPr id="27" name="右箭头 26"/>
          <p:cNvSpPr/>
          <p:nvPr/>
        </p:nvSpPr>
        <p:spPr>
          <a:xfrm>
            <a:off x="1467588" y="3145622"/>
            <a:ext cx="567070" cy="484063"/>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图片</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数据</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9" name="矩形 28"/>
          <p:cNvSpPr>
            <a:spLocks/>
          </p:cNvSpPr>
          <p:nvPr/>
        </p:nvSpPr>
        <p:spPr>
          <a:xfrm>
            <a:off x="2489200" y="1990730"/>
            <a:ext cx="1778000" cy="36310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解析任务管理</a:t>
            </a:r>
          </a:p>
        </p:txBody>
      </p:sp>
      <p:sp>
        <p:nvSpPr>
          <p:cNvPr id="30" name="矩形 29"/>
          <p:cNvSpPr/>
          <p:nvPr/>
        </p:nvSpPr>
        <p:spPr>
          <a:xfrm>
            <a:off x="2714171" y="2456195"/>
            <a:ext cx="1299029" cy="29028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任务编排</a:t>
            </a:r>
          </a:p>
        </p:txBody>
      </p:sp>
      <p:sp>
        <p:nvSpPr>
          <p:cNvPr id="31" name="矩形 30"/>
          <p:cNvSpPr/>
          <p:nvPr/>
        </p:nvSpPr>
        <p:spPr>
          <a:xfrm>
            <a:off x="2714169" y="2830319"/>
            <a:ext cx="1299029" cy="29028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高可用</a:t>
            </a:r>
          </a:p>
        </p:txBody>
      </p:sp>
      <p:sp>
        <p:nvSpPr>
          <p:cNvPr id="34" name="矩形 33"/>
          <p:cNvSpPr/>
          <p:nvPr/>
        </p:nvSpPr>
        <p:spPr>
          <a:xfrm>
            <a:off x="4629076" y="2594920"/>
            <a:ext cx="1342572" cy="42772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数据路由</a:t>
            </a:r>
          </a:p>
        </p:txBody>
      </p:sp>
      <p:grpSp>
        <p:nvGrpSpPr>
          <p:cNvPr id="10" name="Group 9">
            <a:extLst>
              <a:ext uri="{FF2B5EF4-FFF2-40B4-BE49-F238E27FC236}">
                <a16:creationId xmlns:a16="http://schemas.microsoft.com/office/drawing/2014/main" id="{29A29D4E-E222-46D0-9BF4-A62AF1634823}"/>
              </a:ext>
            </a:extLst>
          </p:cNvPr>
          <p:cNvGrpSpPr/>
          <p:nvPr/>
        </p:nvGrpSpPr>
        <p:grpSpPr>
          <a:xfrm>
            <a:off x="3275101" y="3930505"/>
            <a:ext cx="3203405" cy="451276"/>
            <a:chOff x="2651295" y="3930505"/>
            <a:chExt cx="3203405" cy="451276"/>
          </a:xfrm>
        </p:grpSpPr>
        <p:sp>
          <p:nvSpPr>
            <p:cNvPr id="19" name="下箭头 18"/>
            <p:cNvSpPr/>
            <p:nvPr/>
          </p:nvSpPr>
          <p:spPr>
            <a:xfrm>
              <a:off x="2651295" y="3930505"/>
              <a:ext cx="798286" cy="451276"/>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任务</a:t>
              </a:r>
              <a:r>
                <a:rPr lang="en-US" altLang="zh-CN" sz="1200" b="1" dirty="0">
                  <a:solidFill>
                    <a:schemeClr val="bg1"/>
                  </a:solidFill>
                  <a:latin typeface="微软雅黑" panose="020B0503020204020204" pitchFamily="34" charset="-122"/>
                  <a:ea typeface="微软雅黑" panose="020B0503020204020204" pitchFamily="34" charset="-122"/>
                </a:rPr>
                <a:t>+</a:t>
              </a:r>
              <a:r>
                <a:rPr lang="zh-CN" altLang="en-US" sz="1200" b="1" dirty="0">
                  <a:solidFill>
                    <a:schemeClr val="bg1"/>
                  </a:solidFill>
                  <a:latin typeface="微软雅黑" panose="020B0503020204020204" pitchFamily="34" charset="-122"/>
                  <a:ea typeface="微软雅黑" panose="020B0503020204020204" pitchFamily="34" charset="-122"/>
                </a:rPr>
                <a:t>算法</a:t>
              </a:r>
              <a:r>
                <a:rPr lang="zh-CN" altLang="en-US" sz="1200" b="1" dirty="0" smtClean="0">
                  <a:solidFill>
                    <a:schemeClr val="bg1"/>
                  </a:solidFill>
                  <a:latin typeface="微软雅黑" panose="020B0503020204020204" pitchFamily="34" charset="-122"/>
                  <a:ea typeface="微软雅黑" panose="020B0503020204020204" pitchFamily="34" charset="-122"/>
                </a:rPr>
                <a:t>包</a:t>
              </a:r>
              <a:r>
                <a:rPr lang="en-US" altLang="zh-CN" sz="1200" b="1" dirty="0" err="1" smtClean="0">
                  <a:solidFill>
                    <a:schemeClr val="bg1"/>
                  </a:solidFill>
                  <a:latin typeface="微软雅黑" panose="020B0503020204020204" pitchFamily="34" charset="-122"/>
                  <a:ea typeface="微软雅黑" panose="020B0503020204020204" pitchFamily="34" charset="-122"/>
                </a:rPr>
                <a:t>url</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8" name="下箭头 27"/>
            <p:cNvSpPr/>
            <p:nvPr/>
          </p:nvSpPr>
          <p:spPr>
            <a:xfrm>
              <a:off x="3808498" y="3930505"/>
              <a:ext cx="798286" cy="451276"/>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图片数据</a:t>
              </a:r>
            </a:p>
          </p:txBody>
        </p:sp>
        <p:sp>
          <p:nvSpPr>
            <p:cNvPr id="37" name="上箭头 36"/>
            <p:cNvSpPr/>
            <p:nvPr/>
          </p:nvSpPr>
          <p:spPr>
            <a:xfrm>
              <a:off x="4965700" y="3930505"/>
              <a:ext cx="889000" cy="407555"/>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分析结果</a:t>
              </a:r>
            </a:p>
          </p:txBody>
        </p:sp>
      </p:grpSp>
      <p:grpSp>
        <p:nvGrpSpPr>
          <p:cNvPr id="11" name="Group 10">
            <a:extLst>
              <a:ext uri="{FF2B5EF4-FFF2-40B4-BE49-F238E27FC236}">
                <a16:creationId xmlns:a16="http://schemas.microsoft.com/office/drawing/2014/main" id="{63A23DAB-1358-4419-A722-1A912040D2AF}"/>
              </a:ext>
            </a:extLst>
          </p:cNvPr>
          <p:cNvGrpSpPr/>
          <p:nvPr/>
        </p:nvGrpSpPr>
        <p:grpSpPr>
          <a:xfrm>
            <a:off x="3754410" y="707014"/>
            <a:ext cx="3250621" cy="571534"/>
            <a:chOff x="2634346" y="707014"/>
            <a:chExt cx="3250621" cy="571534"/>
          </a:xfrm>
        </p:grpSpPr>
        <p:sp>
          <p:nvSpPr>
            <p:cNvPr id="6" name="下箭头 5"/>
            <p:cNvSpPr/>
            <p:nvPr/>
          </p:nvSpPr>
          <p:spPr>
            <a:xfrm>
              <a:off x="2634346" y="770548"/>
              <a:ext cx="972457" cy="508000"/>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任务（算法</a:t>
              </a:r>
              <a:r>
                <a:rPr lang="en-US" altLang="zh-CN" sz="1200" b="1" dirty="0" smtClean="0">
                  <a:solidFill>
                    <a:schemeClr val="bg1"/>
                  </a:solidFill>
                  <a:latin typeface="微软雅黑" panose="020B0503020204020204" pitchFamily="34" charset="-122"/>
                  <a:ea typeface="微软雅黑" panose="020B0503020204020204" pitchFamily="34" charset="-122"/>
                </a:rPr>
                <a:t>+</a:t>
              </a:r>
              <a:r>
                <a:rPr lang="zh-CN" altLang="en-US" sz="1200" b="1" dirty="0" smtClean="0">
                  <a:solidFill>
                    <a:schemeClr val="bg1"/>
                  </a:solidFill>
                  <a:latin typeface="微软雅黑" panose="020B0503020204020204" pitchFamily="34" charset="-122"/>
                  <a:ea typeface="微软雅黑" panose="020B0503020204020204" pitchFamily="34" charset="-122"/>
                </a:rPr>
                <a:t>数据源）</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8" name="上箭头 37"/>
            <p:cNvSpPr/>
            <p:nvPr/>
          </p:nvSpPr>
          <p:spPr>
            <a:xfrm>
              <a:off x="4995967" y="707014"/>
              <a:ext cx="889000" cy="535353"/>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分析结果</a:t>
              </a:r>
            </a:p>
          </p:txBody>
        </p:sp>
      </p:grpSp>
      <p:sp>
        <p:nvSpPr>
          <p:cNvPr id="39" name="流程图: 过程 38"/>
          <p:cNvSpPr/>
          <p:nvPr/>
        </p:nvSpPr>
        <p:spPr>
          <a:xfrm>
            <a:off x="367227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人脸</a:t>
            </a:r>
            <a:r>
              <a:rPr lang="zh-CN" altLang="en-US" sz="800" b="1">
                <a:solidFill>
                  <a:schemeClr val="bg1"/>
                </a:solidFill>
                <a:latin typeface="微软雅黑" panose="020B0503020204020204" pitchFamily="34" charset="-122"/>
                <a:ea typeface="微软雅黑" panose="020B0503020204020204" pitchFamily="34" charset="-122"/>
              </a:rPr>
              <a:t>分析算子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40" name="流程图: 过程 39"/>
          <p:cNvSpPr/>
          <p:nvPr/>
        </p:nvSpPr>
        <p:spPr>
          <a:xfrm>
            <a:off x="493719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a:solidFill>
                  <a:schemeClr val="bg1"/>
                </a:solidFill>
                <a:latin typeface="微软雅黑" panose="020B0503020204020204" pitchFamily="34" charset="-122"/>
                <a:ea typeface="微软雅黑" panose="020B0503020204020204" pitchFamily="34" charset="-122"/>
              </a:rPr>
              <a:t>结构化分析算子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41" name="流程图: 过程 40"/>
          <p:cNvSpPr/>
          <p:nvPr/>
        </p:nvSpPr>
        <p:spPr>
          <a:xfrm>
            <a:off x="6267793"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车辆</a:t>
            </a:r>
            <a:r>
              <a:rPr lang="zh-CN" altLang="en-US" sz="800" b="1">
                <a:solidFill>
                  <a:schemeClr val="bg1"/>
                </a:solidFill>
                <a:latin typeface="微软雅黑" panose="020B0503020204020204" pitchFamily="34" charset="-122"/>
                <a:ea typeface="微软雅黑" panose="020B0503020204020204" pitchFamily="34" charset="-122"/>
              </a:rPr>
              <a:t>分析算子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42" name="流程图: 过程 41"/>
          <p:cNvSpPr/>
          <p:nvPr/>
        </p:nvSpPr>
        <p:spPr>
          <a:xfrm>
            <a:off x="242388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行为</a:t>
            </a:r>
            <a:r>
              <a:rPr lang="zh-CN" altLang="en-US" sz="800" b="1">
                <a:solidFill>
                  <a:schemeClr val="bg1"/>
                </a:solidFill>
                <a:latin typeface="微软雅黑" panose="020B0503020204020204" pitchFamily="34" charset="-122"/>
                <a:ea typeface="微软雅黑" panose="020B0503020204020204" pitchFamily="34" charset="-122"/>
              </a:rPr>
              <a:t>分析算子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4629076" y="3217154"/>
            <a:ext cx="1342572" cy="42273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特征存储</a:t>
            </a:r>
          </a:p>
        </p:txBody>
      </p:sp>
      <p:sp>
        <p:nvSpPr>
          <p:cNvPr id="44" name="左箭头 43"/>
          <p:cNvSpPr/>
          <p:nvPr/>
        </p:nvSpPr>
        <p:spPr>
          <a:xfrm>
            <a:off x="1479513" y="1781279"/>
            <a:ext cx="491480" cy="498616"/>
          </a:xfrm>
          <a:prstGeom prst="lef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鉴权</a:t>
            </a:r>
          </a:p>
        </p:txBody>
      </p:sp>
      <p:sp>
        <p:nvSpPr>
          <p:cNvPr id="46" name="标题 2">
            <a:extLst>
              <a:ext uri="{FF2B5EF4-FFF2-40B4-BE49-F238E27FC236}">
                <a16:creationId xmlns:a16="http://schemas.microsoft.com/office/drawing/2014/main" id="{E79D30D0-D3EF-4422-8AB1-51C9AFB56DE3}"/>
              </a:ext>
            </a:extLst>
          </p:cNvPr>
          <p:cNvSpPr txBox="1">
            <a:spLocks/>
          </p:cNvSpPr>
          <p:nvPr/>
        </p:nvSpPr>
        <p:spPr>
          <a:xfrm>
            <a:off x="431800" y="351694"/>
            <a:ext cx="6840000" cy="307777"/>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kumimoji="1" lang="zh-CN" altLang="en-US" sz="2000" b="1" dirty="0">
                <a:solidFill>
                  <a:schemeClr val="bg1"/>
                </a:solidFill>
                <a:latin typeface="微软雅黑" panose="020B0503020204020204" pitchFamily="34" charset="-122"/>
                <a:ea typeface="微软雅黑" panose="020B0503020204020204" pitchFamily="34" charset="-122"/>
              </a:rPr>
              <a:t>智能技术框架</a:t>
            </a:r>
            <a:r>
              <a:rPr kumimoji="1" lang="en-US" altLang="zh-CN" sz="2000" b="1" dirty="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业务调度</a:t>
            </a:r>
            <a:r>
              <a:rPr kumimoji="1" lang="en-US" altLang="zh-CN" sz="2000" b="1" dirty="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解析</a:t>
            </a:r>
            <a:r>
              <a:rPr kumimoji="1" lang="zh-CN" altLang="en-US" sz="2000" b="1" dirty="0">
                <a:solidFill>
                  <a:schemeClr val="bg1"/>
                </a:solidFill>
                <a:latin typeface="微软雅黑" panose="020B0503020204020204" pitchFamily="34" charset="-122"/>
                <a:ea typeface="微软雅黑" panose="020B0503020204020204" pitchFamily="34" charset="-122"/>
              </a:rPr>
              <a:t>类业务</a:t>
            </a:r>
          </a:p>
        </p:txBody>
      </p:sp>
      <p:sp>
        <p:nvSpPr>
          <p:cNvPr id="47" name="流程图: 过程 32">
            <a:extLst>
              <a:ext uri="{FF2B5EF4-FFF2-40B4-BE49-F238E27FC236}">
                <a16:creationId xmlns:a16="http://schemas.microsoft.com/office/drawing/2014/main" id="{C5CD9177-3EA7-4422-BF2D-9589EF3ABBFF}"/>
              </a:ext>
            </a:extLst>
          </p:cNvPr>
          <p:cNvSpPr/>
          <p:nvPr/>
        </p:nvSpPr>
        <p:spPr>
          <a:xfrm>
            <a:off x="302140" y="1368360"/>
            <a:ext cx="1169870" cy="2532773"/>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48" name="流程图: 过程 32">
            <a:extLst>
              <a:ext uri="{FF2B5EF4-FFF2-40B4-BE49-F238E27FC236}">
                <a16:creationId xmlns:a16="http://schemas.microsoft.com/office/drawing/2014/main" id="{1047711A-726C-4D8F-961E-5B541EF942DB}"/>
              </a:ext>
            </a:extLst>
          </p:cNvPr>
          <p:cNvSpPr/>
          <p:nvPr/>
        </p:nvSpPr>
        <p:spPr>
          <a:xfrm>
            <a:off x="302140" y="1368361"/>
            <a:ext cx="1169870" cy="368446"/>
          </a:xfrm>
          <a:prstGeom prst="flowChartProcess">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en-US" altLang="zh-CN" sz="1100" b="1" dirty="0">
                <a:solidFill>
                  <a:schemeClr val="bg1"/>
                </a:solidFill>
                <a:latin typeface="微软雅黑" panose="020B0503020204020204" pitchFamily="34" charset="-122"/>
                <a:ea typeface="微软雅黑" panose="020B0503020204020204" pitchFamily="34" charset="-122"/>
              </a:rPr>
              <a:t>PaaS</a:t>
            </a:r>
            <a:r>
              <a:rPr lang="zh-CN" altLang="en-US" sz="1100" b="1" dirty="0">
                <a:solidFill>
                  <a:schemeClr val="bg1"/>
                </a:solidFill>
                <a:latin typeface="微软雅黑" panose="020B0503020204020204" pitchFamily="34" charset="-122"/>
                <a:ea typeface="微软雅黑" panose="020B0503020204020204" pitchFamily="34" charset="-122"/>
              </a:rPr>
              <a:t>服务</a:t>
            </a:r>
          </a:p>
        </p:txBody>
      </p:sp>
      <p:sp>
        <p:nvSpPr>
          <p:cNvPr id="51" name="矩形 30">
            <a:extLst>
              <a:ext uri="{FF2B5EF4-FFF2-40B4-BE49-F238E27FC236}">
                <a16:creationId xmlns:a16="http://schemas.microsoft.com/office/drawing/2014/main" id="{285110D0-74F9-4B58-8BF8-CF2E57304042}"/>
              </a:ext>
            </a:extLst>
          </p:cNvPr>
          <p:cNvSpPr/>
          <p:nvPr/>
        </p:nvSpPr>
        <p:spPr>
          <a:xfrm>
            <a:off x="2714169" y="3204443"/>
            <a:ext cx="1299029" cy="29028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任务调度策略</a:t>
            </a:r>
            <a:endParaRPr lang="en-US" altLang="zh-CN" sz="800" b="1" dirty="0">
              <a:solidFill>
                <a:schemeClr val="bg1"/>
              </a:solidFill>
              <a:latin typeface="微软雅黑" panose="020B0503020204020204" pitchFamily="34" charset="-122"/>
              <a:ea typeface="微软雅黑" panose="020B0503020204020204" pitchFamily="34" charset="-122"/>
            </a:endParaRPr>
          </a:p>
          <a:p>
            <a:pPr algn="ctr" defTabSz="1268653">
              <a:lnSpc>
                <a:spcPct val="90000"/>
              </a:lnSpc>
              <a:buClr>
                <a:srgbClr val="CC9900"/>
              </a:buClr>
            </a:pPr>
            <a:r>
              <a:rPr lang="en-US" altLang="zh-CN" sz="800" b="1" dirty="0">
                <a:solidFill>
                  <a:schemeClr val="bg1"/>
                </a:solidFill>
                <a:latin typeface="微软雅黑" panose="020B0503020204020204" pitchFamily="34" charset="-122"/>
                <a:ea typeface="微软雅黑" panose="020B0503020204020204" pitchFamily="34" charset="-122"/>
              </a:rPr>
              <a:t>(</a:t>
            </a:r>
            <a:r>
              <a:rPr lang="zh-CN" altLang="en-US" sz="800" b="1" dirty="0">
                <a:solidFill>
                  <a:schemeClr val="bg1"/>
                </a:solidFill>
                <a:latin typeface="微软雅黑" panose="020B0503020204020204" pitchFamily="34" charset="-122"/>
                <a:ea typeface="微软雅黑" panose="020B0503020204020204" pitchFamily="34" charset="-122"/>
              </a:rPr>
              <a:t>负载均衡</a:t>
            </a:r>
            <a:r>
              <a:rPr lang="en-US" altLang="zh-CN" sz="800" b="1" dirty="0">
                <a:solidFill>
                  <a:schemeClr val="bg1"/>
                </a:solidFill>
                <a:latin typeface="微软雅黑" panose="020B0503020204020204" pitchFamily="34" charset="-122"/>
                <a:ea typeface="微软雅黑" panose="020B0503020204020204" pitchFamily="34" charset="-122"/>
              </a:rPr>
              <a:t>/</a:t>
            </a:r>
            <a:r>
              <a:rPr lang="zh-CN" altLang="en-US" sz="800" b="1" i="1" dirty="0">
                <a:solidFill>
                  <a:schemeClr val="bg1"/>
                </a:solidFill>
                <a:latin typeface="微软雅黑" panose="020B0503020204020204" pitchFamily="34" charset="-122"/>
                <a:ea typeface="微软雅黑" panose="020B0503020204020204" pitchFamily="34" charset="-122"/>
              </a:rPr>
              <a:t>算法亲和</a:t>
            </a:r>
            <a:r>
              <a:rPr lang="en-US" altLang="zh-CN" sz="800" b="1" dirty="0">
                <a:solidFill>
                  <a:schemeClr val="bg1"/>
                </a:solidFill>
                <a:latin typeface="微软雅黑" panose="020B0503020204020204" pitchFamily="34" charset="-122"/>
                <a:ea typeface="微软雅黑" panose="020B0503020204020204" pitchFamily="34" charset="-122"/>
              </a:rPr>
              <a:t>)</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nvGrpSpPr>
          <p:cNvPr id="4" name="Group 3">
            <a:extLst>
              <a:ext uri="{FF2B5EF4-FFF2-40B4-BE49-F238E27FC236}">
                <a16:creationId xmlns:a16="http://schemas.microsoft.com/office/drawing/2014/main" id="{31DED7B9-2521-4BB8-A602-F5C6CFC23749}"/>
              </a:ext>
            </a:extLst>
          </p:cNvPr>
          <p:cNvGrpSpPr/>
          <p:nvPr/>
        </p:nvGrpSpPr>
        <p:grpSpPr>
          <a:xfrm>
            <a:off x="2291789" y="1470724"/>
            <a:ext cx="4000152" cy="2367189"/>
            <a:chOff x="2291789" y="1358588"/>
            <a:chExt cx="1169870" cy="2367189"/>
          </a:xfrm>
        </p:grpSpPr>
        <p:sp>
          <p:nvSpPr>
            <p:cNvPr id="52" name="流程图: 过程 32">
              <a:extLst>
                <a:ext uri="{FF2B5EF4-FFF2-40B4-BE49-F238E27FC236}">
                  <a16:creationId xmlns:a16="http://schemas.microsoft.com/office/drawing/2014/main" id="{15A6B43A-A692-4E73-8563-76E89409B9C3}"/>
                </a:ext>
              </a:extLst>
            </p:cNvPr>
            <p:cNvSpPr/>
            <p:nvPr/>
          </p:nvSpPr>
          <p:spPr>
            <a:xfrm>
              <a:off x="2291789" y="1358588"/>
              <a:ext cx="1169870" cy="2367189"/>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3" name="流程图: 过程 32">
              <a:extLst>
                <a:ext uri="{FF2B5EF4-FFF2-40B4-BE49-F238E27FC236}">
                  <a16:creationId xmlns:a16="http://schemas.microsoft.com/office/drawing/2014/main" id="{5CE4CDC5-09E9-4F00-A78B-47E77B75DAE6}"/>
                </a:ext>
              </a:extLst>
            </p:cNvPr>
            <p:cNvSpPr/>
            <p:nvPr/>
          </p:nvSpPr>
          <p:spPr>
            <a:xfrm>
              <a:off x="2291789" y="1358589"/>
              <a:ext cx="1169870" cy="368446"/>
            </a:xfrm>
            <a:prstGeom prst="flowChartProcess">
              <a:avLst/>
            </a:prstGeom>
            <a:gradFill flip="none" rotWithShape="1">
              <a:gsLst>
                <a:gs pos="59000">
                  <a:schemeClr val="accent4">
                    <a:alpha val="0"/>
                  </a:schemeClr>
                </a:gs>
                <a:gs pos="100000">
                  <a:schemeClr val="accent4"/>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业务调度</a:t>
              </a:r>
            </a:p>
          </p:txBody>
        </p:sp>
      </p:grpSp>
      <p:sp>
        <p:nvSpPr>
          <p:cNvPr id="55" name="流程图: 过程 32">
            <a:extLst>
              <a:ext uri="{FF2B5EF4-FFF2-40B4-BE49-F238E27FC236}">
                <a16:creationId xmlns:a16="http://schemas.microsoft.com/office/drawing/2014/main" id="{0EFCABA0-3416-4A3C-92C5-E1B3392A26BC}"/>
              </a:ext>
            </a:extLst>
          </p:cNvPr>
          <p:cNvSpPr>
            <a:spLocks/>
          </p:cNvSpPr>
          <p:nvPr/>
        </p:nvSpPr>
        <p:spPr>
          <a:xfrm>
            <a:off x="2489200" y="1990730"/>
            <a:ext cx="1778000" cy="1640217"/>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4628573" y="1960119"/>
            <a:ext cx="1342572" cy="42273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smtClean="0">
                <a:solidFill>
                  <a:schemeClr val="bg1"/>
                </a:solidFill>
                <a:latin typeface="微软雅黑" panose="020B0503020204020204" pitchFamily="34" charset="-122"/>
                <a:ea typeface="微软雅黑" panose="020B0503020204020204" pitchFamily="34" charset="-122"/>
              </a:rPr>
              <a:t>库以及库成员管理</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49" name="直角上箭头 48"/>
          <p:cNvSpPr/>
          <p:nvPr/>
        </p:nvSpPr>
        <p:spPr>
          <a:xfrm rot="5400000">
            <a:off x="1225360" y="3669090"/>
            <a:ext cx="708070" cy="1146870"/>
          </a:xfrm>
          <a:prstGeom prst="ben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vert270"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拉包</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3370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0190" y="1327943"/>
            <a:ext cx="6675120" cy="2697910"/>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 name="下箭头 5"/>
          <p:cNvSpPr/>
          <p:nvPr/>
        </p:nvSpPr>
        <p:spPr>
          <a:xfrm>
            <a:off x="1416437" y="856124"/>
            <a:ext cx="972457" cy="441786"/>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smtClean="0">
                <a:solidFill>
                  <a:schemeClr val="bg1"/>
                </a:solidFill>
                <a:latin typeface="微软雅黑" panose="020B0503020204020204" pitchFamily="34" charset="-122"/>
                <a:ea typeface="微软雅黑" panose="020B0503020204020204" pitchFamily="34" charset="-122"/>
              </a:rPr>
              <a:t>库</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525461" y="1575352"/>
            <a:ext cx="849085" cy="230899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136800"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算力调度</a:t>
            </a:r>
          </a:p>
        </p:txBody>
      </p:sp>
      <p:sp>
        <p:nvSpPr>
          <p:cNvPr id="10" name="右箭头 9"/>
          <p:cNvSpPr/>
          <p:nvPr/>
        </p:nvSpPr>
        <p:spPr>
          <a:xfrm>
            <a:off x="5291329" y="1903143"/>
            <a:ext cx="1026112" cy="631371"/>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申请分析算力</a:t>
            </a:r>
          </a:p>
        </p:txBody>
      </p:sp>
      <p:sp>
        <p:nvSpPr>
          <p:cNvPr id="20" name="下箭头 19"/>
          <p:cNvSpPr/>
          <p:nvPr/>
        </p:nvSpPr>
        <p:spPr>
          <a:xfrm>
            <a:off x="1467232" y="4076863"/>
            <a:ext cx="798286" cy="346108"/>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图片数据</a:t>
            </a:r>
          </a:p>
        </p:txBody>
      </p:sp>
      <p:sp>
        <p:nvSpPr>
          <p:cNvPr id="28" name="上箭头 27"/>
          <p:cNvSpPr/>
          <p:nvPr/>
        </p:nvSpPr>
        <p:spPr>
          <a:xfrm>
            <a:off x="2383452" y="4076863"/>
            <a:ext cx="889000" cy="379295"/>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特征</a:t>
            </a:r>
          </a:p>
        </p:txBody>
      </p:sp>
      <p:sp>
        <p:nvSpPr>
          <p:cNvPr id="29" name="上箭头 28"/>
          <p:cNvSpPr/>
          <p:nvPr/>
        </p:nvSpPr>
        <p:spPr>
          <a:xfrm>
            <a:off x="6097547" y="792590"/>
            <a:ext cx="889000" cy="505320"/>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比对结果</a:t>
            </a:r>
          </a:p>
        </p:txBody>
      </p:sp>
      <p:grpSp>
        <p:nvGrpSpPr>
          <p:cNvPr id="9" name="Group 8">
            <a:extLst>
              <a:ext uri="{FF2B5EF4-FFF2-40B4-BE49-F238E27FC236}">
                <a16:creationId xmlns:a16="http://schemas.microsoft.com/office/drawing/2014/main" id="{BF958B0E-355A-4910-B200-A3D3941B9B89}"/>
              </a:ext>
            </a:extLst>
          </p:cNvPr>
          <p:cNvGrpSpPr/>
          <p:nvPr/>
        </p:nvGrpSpPr>
        <p:grpSpPr>
          <a:xfrm>
            <a:off x="1020190" y="4486191"/>
            <a:ext cx="2547254" cy="591456"/>
            <a:chOff x="1256776" y="4445001"/>
            <a:chExt cx="2547254" cy="591456"/>
          </a:xfrm>
        </p:grpSpPr>
        <p:sp>
          <p:nvSpPr>
            <p:cNvPr id="7" name="矩形 6"/>
            <p:cNvSpPr/>
            <p:nvPr/>
          </p:nvSpPr>
          <p:spPr>
            <a:xfrm>
              <a:off x="1256776" y="4445001"/>
              <a:ext cx="2547254" cy="59145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30" name="流程图: 过程 29"/>
            <p:cNvSpPr/>
            <p:nvPr/>
          </p:nvSpPr>
          <p:spPr>
            <a:xfrm>
              <a:off x="265030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分析算子</a:t>
              </a:r>
            </a:p>
          </p:txBody>
        </p:sp>
        <p:sp>
          <p:nvSpPr>
            <p:cNvPr id="33" name="流程图: 过程 32"/>
            <p:cNvSpPr/>
            <p:nvPr/>
          </p:nvSpPr>
          <p:spPr>
            <a:xfrm>
              <a:off x="140191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分析算子</a:t>
              </a:r>
            </a:p>
          </p:txBody>
        </p:sp>
      </p:grpSp>
      <p:sp>
        <p:nvSpPr>
          <p:cNvPr id="34" name="矩形 33"/>
          <p:cNvSpPr/>
          <p:nvPr/>
        </p:nvSpPr>
        <p:spPr>
          <a:xfrm>
            <a:off x="1735749" y="3136435"/>
            <a:ext cx="1182910" cy="30015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特征存储</a:t>
            </a:r>
          </a:p>
        </p:txBody>
      </p:sp>
      <p:sp>
        <p:nvSpPr>
          <p:cNvPr id="37" name="矩形 36"/>
          <p:cNvSpPr/>
          <p:nvPr/>
        </p:nvSpPr>
        <p:spPr>
          <a:xfrm>
            <a:off x="1735749" y="2148112"/>
            <a:ext cx="1182910" cy="56916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库以及库成员管理</a:t>
            </a:r>
            <a:endParaRPr lang="en-US" altLang="zh-CN" sz="1100" b="1" dirty="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zh-CN" altLang="en-US" sz="900" b="1" i="1" dirty="0" smtClean="0">
                <a:solidFill>
                  <a:schemeClr val="bg1"/>
                </a:solidFill>
                <a:latin typeface="微软雅黑" panose="020B0503020204020204" pitchFamily="34" charset="-122"/>
                <a:ea typeface="微软雅黑" panose="020B0503020204020204" pitchFamily="34" charset="-122"/>
              </a:rPr>
              <a:t>库</a:t>
            </a:r>
            <a:r>
              <a:rPr lang="zh-CN" altLang="en-US" sz="900" b="1" i="1" dirty="0">
                <a:solidFill>
                  <a:schemeClr val="bg1"/>
                </a:solidFill>
                <a:latin typeface="微软雅黑" panose="020B0503020204020204" pitchFamily="34" charset="-122"/>
                <a:ea typeface="微软雅黑" panose="020B0503020204020204" pitchFamily="34" charset="-122"/>
              </a:rPr>
              <a:t>资源关系</a:t>
            </a:r>
            <a:r>
              <a:rPr lang="zh-CN" altLang="en-US" sz="900" b="1" i="1" dirty="0" smtClean="0">
                <a:solidFill>
                  <a:schemeClr val="bg1"/>
                </a:solidFill>
                <a:latin typeface="微软雅黑" panose="020B0503020204020204" pitchFamily="34" charset="-122"/>
                <a:ea typeface="微软雅黑" panose="020B0503020204020204" pitchFamily="34" charset="-122"/>
              </a:rPr>
              <a:t>维护</a:t>
            </a:r>
            <a:endParaRPr lang="en-US" altLang="zh-CN" sz="900" b="1" i="1"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zh-CN" altLang="en-US" sz="900" b="1" i="1" dirty="0">
                <a:solidFill>
                  <a:schemeClr val="bg1"/>
                </a:solidFill>
                <a:latin typeface="微软雅黑" panose="020B0503020204020204" pitchFamily="34" charset="-122"/>
                <a:ea typeface="微软雅黑" panose="020B0503020204020204" pitchFamily="34" charset="-122"/>
              </a:rPr>
              <a:t>推</a:t>
            </a:r>
            <a:r>
              <a:rPr lang="zh-CN" altLang="en-US" sz="900" b="1" i="1" dirty="0" smtClean="0">
                <a:solidFill>
                  <a:schemeClr val="bg1"/>
                </a:solidFill>
                <a:latin typeface="微软雅黑" panose="020B0503020204020204" pitchFamily="34" charset="-122"/>
                <a:ea typeface="微软雅黑" panose="020B0503020204020204" pitchFamily="34" charset="-122"/>
              </a:rPr>
              <a:t>库</a:t>
            </a:r>
            <a:endParaRPr lang="zh-CN" altLang="en-US" sz="900" b="1" i="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3709848" y="2148113"/>
            <a:ext cx="1248068" cy="107182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136800" rIns="60921" bIns="30462" numCol="1" rtlCol="0" anchor="t"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比对检索</a:t>
            </a:r>
          </a:p>
        </p:txBody>
      </p:sp>
      <p:sp>
        <p:nvSpPr>
          <p:cNvPr id="39" name="右箭头 38"/>
          <p:cNvSpPr/>
          <p:nvPr/>
        </p:nvSpPr>
        <p:spPr>
          <a:xfrm>
            <a:off x="5286511" y="2821697"/>
            <a:ext cx="1026112" cy="631371"/>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申请</a:t>
            </a:r>
            <a:r>
              <a:rPr lang="zh-CN" altLang="en-US" sz="900" b="1">
                <a:solidFill>
                  <a:schemeClr val="bg1"/>
                </a:solidFill>
                <a:latin typeface="微软雅黑" panose="020B0503020204020204" pitchFamily="34" charset="-122"/>
                <a:ea typeface="微软雅黑" panose="020B0503020204020204" pitchFamily="34" charset="-122"/>
              </a:rPr>
              <a:t>比对算力</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40" name="下箭头 39"/>
          <p:cNvSpPr/>
          <p:nvPr/>
        </p:nvSpPr>
        <p:spPr>
          <a:xfrm>
            <a:off x="3894134" y="4076863"/>
            <a:ext cx="972457" cy="376235"/>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41" name="下箭头 40"/>
          <p:cNvSpPr/>
          <p:nvPr/>
        </p:nvSpPr>
        <p:spPr>
          <a:xfrm>
            <a:off x="3658884" y="847801"/>
            <a:ext cx="972457" cy="450109"/>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检索图片</a:t>
            </a:r>
            <a:r>
              <a:rPr lang="en-US" altLang="zh-CN" sz="1200" b="1" dirty="0">
                <a:solidFill>
                  <a:schemeClr val="bg1"/>
                </a:solidFill>
                <a:latin typeface="微软雅黑" panose="020B0503020204020204" pitchFamily="34" charset="-122"/>
                <a:ea typeface="微软雅黑" panose="020B0503020204020204" pitchFamily="34" charset="-122"/>
              </a:rPr>
              <a:t>+</a:t>
            </a:r>
            <a:r>
              <a:rPr lang="zh-CN" altLang="en-US" sz="1200" b="1" dirty="0">
                <a:solidFill>
                  <a:schemeClr val="bg1"/>
                </a:solidFill>
                <a:latin typeface="微软雅黑" panose="020B0503020204020204" pitchFamily="34" charset="-122"/>
                <a:ea typeface="微软雅黑" panose="020B0503020204020204" pitchFamily="34" charset="-122"/>
              </a:rPr>
              <a:t>库信息</a:t>
            </a:r>
          </a:p>
        </p:txBody>
      </p:sp>
      <p:sp>
        <p:nvSpPr>
          <p:cNvPr id="42" name="下箭头 41"/>
          <p:cNvSpPr/>
          <p:nvPr/>
        </p:nvSpPr>
        <p:spPr>
          <a:xfrm>
            <a:off x="2004261" y="2775330"/>
            <a:ext cx="631371" cy="326571"/>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特征</a:t>
            </a:r>
          </a:p>
        </p:txBody>
      </p:sp>
      <p:sp>
        <p:nvSpPr>
          <p:cNvPr id="44" name="右箭头 43"/>
          <p:cNvSpPr/>
          <p:nvPr/>
        </p:nvSpPr>
        <p:spPr>
          <a:xfrm>
            <a:off x="3039592" y="2220633"/>
            <a:ext cx="575752" cy="443068"/>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库资源</a:t>
            </a:r>
          </a:p>
        </p:txBody>
      </p:sp>
      <p:sp>
        <p:nvSpPr>
          <p:cNvPr id="45" name="流程图: 过程 44"/>
          <p:cNvSpPr/>
          <p:nvPr/>
        </p:nvSpPr>
        <p:spPr>
          <a:xfrm>
            <a:off x="3907970" y="2506029"/>
            <a:ext cx="846750" cy="275771"/>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1000" b="1" dirty="0">
                <a:solidFill>
                  <a:schemeClr val="bg1"/>
                </a:solidFill>
                <a:latin typeface="微软雅黑" panose="020B0503020204020204" pitchFamily="34" charset="-122"/>
                <a:ea typeface="微软雅黑" panose="020B0503020204020204" pitchFamily="34" charset="-122"/>
              </a:rPr>
              <a:t>N v N</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46" name="流程图: 过程 45"/>
          <p:cNvSpPr/>
          <p:nvPr/>
        </p:nvSpPr>
        <p:spPr>
          <a:xfrm>
            <a:off x="3902340" y="2832810"/>
            <a:ext cx="846750" cy="275771"/>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1000" b="1" dirty="0">
                <a:solidFill>
                  <a:schemeClr val="bg1"/>
                </a:solidFill>
                <a:latin typeface="微软雅黑" panose="020B0503020204020204" pitchFamily="34" charset="-122"/>
                <a:ea typeface="微软雅黑" panose="020B0503020204020204" pitchFamily="34" charset="-122"/>
              </a:rPr>
              <a:t>1 v N</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0" name="上箭头 49"/>
          <p:cNvSpPr/>
          <p:nvPr/>
        </p:nvSpPr>
        <p:spPr>
          <a:xfrm>
            <a:off x="6620343" y="4020890"/>
            <a:ext cx="889000" cy="413128"/>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比对结果</a:t>
            </a:r>
          </a:p>
        </p:txBody>
      </p:sp>
      <p:sp>
        <p:nvSpPr>
          <p:cNvPr id="43" name="标题 2">
            <a:extLst>
              <a:ext uri="{FF2B5EF4-FFF2-40B4-BE49-F238E27FC236}">
                <a16:creationId xmlns:a16="http://schemas.microsoft.com/office/drawing/2014/main" id="{712B0BB2-E03A-419A-8238-7F6B971EF8A3}"/>
              </a:ext>
            </a:extLst>
          </p:cNvPr>
          <p:cNvSpPr txBox="1">
            <a:spLocks/>
          </p:cNvSpPr>
          <p:nvPr/>
        </p:nvSpPr>
        <p:spPr>
          <a:xfrm>
            <a:off x="431800" y="351694"/>
            <a:ext cx="6840000" cy="307777"/>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kumimoji="1" lang="zh-CN" altLang="en-US" sz="2000" b="1" dirty="0">
                <a:solidFill>
                  <a:schemeClr val="bg1"/>
                </a:solidFill>
                <a:latin typeface="微软雅黑" panose="020B0503020204020204" pitchFamily="34" charset="-122"/>
                <a:ea typeface="微软雅黑" panose="020B0503020204020204" pitchFamily="34" charset="-122"/>
              </a:rPr>
              <a:t>智能技术框架</a:t>
            </a:r>
            <a:r>
              <a:rPr kumimoji="1" lang="en-US" altLang="zh-CN" sz="2000" b="1" dirty="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业务调度</a:t>
            </a:r>
            <a:r>
              <a:rPr kumimoji="1" lang="en-US" altLang="zh-CN" sz="2000" b="1" dirty="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比</a:t>
            </a:r>
            <a:r>
              <a:rPr kumimoji="1" lang="zh-CN" altLang="en-US" sz="2000" b="1" dirty="0">
                <a:solidFill>
                  <a:schemeClr val="bg1"/>
                </a:solidFill>
                <a:latin typeface="微软雅黑" panose="020B0503020204020204" pitchFamily="34" charset="-122"/>
                <a:ea typeface="微软雅黑" panose="020B0503020204020204" pitchFamily="34" charset="-122"/>
              </a:rPr>
              <a:t>对类业务</a:t>
            </a:r>
          </a:p>
        </p:txBody>
      </p:sp>
      <p:grpSp>
        <p:nvGrpSpPr>
          <p:cNvPr id="11" name="Group 10">
            <a:extLst>
              <a:ext uri="{FF2B5EF4-FFF2-40B4-BE49-F238E27FC236}">
                <a16:creationId xmlns:a16="http://schemas.microsoft.com/office/drawing/2014/main" id="{09BCA8B7-5B36-40B7-A811-92CB1747AF33}"/>
              </a:ext>
            </a:extLst>
          </p:cNvPr>
          <p:cNvGrpSpPr/>
          <p:nvPr/>
        </p:nvGrpSpPr>
        <p:grpSpPr>
          <a:xfrm>
            <a:off x="3885307" y="4486191"/>
            <a:ext cx="3810003" cy="591456"/>
            <a:chOff x="3949169" y="4445001"/>
            <a:chExt cx="3810003" cy="591456"/>
          </a:xfrm>
        </p:grpSpPr>
        <p:sp>
          <p:nvSpPr>
            <p:cNvPr id="36" name="矩形 35"/>
            <p:cNvSpPr/>
            <p:nvPr/>
          </p:nvSpPr>
          <p:spPr>
            <a:xfrm>
              <a:off x="3949169" y="4445001"/>
              <a:ext cx="3810003" cy="59145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31" name="流程图: 过程 30"/>
            <p:cNvSpPr/>
            <p:nvPr/>
          </p:nvSpPr>
          <p:spPr>
            <a:xfrm>
              <a:off x="4042228"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检索</a:t>
              </a:r>
              <a:r>
                <a:rPr lang="zh-CN" altLang="en-US" sz="800" b="1" dirty="0" smtClean="0">
                  <a:solidFill>
                    <a:schemeClr val="bg1"/>
                  </a:solidFill>
                  <a:latin typeface="微软雅黑" panose="020B0503020204020204" pitchFamily="34" charset="-122"/>
                  <a:ea typeface="微软雅黑" panose="020B0503020204020204" pitchFamily="34" charset="-122"/>
                </a:rPr>
                <a:t>算子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2" name="流程图: 过程 31"/>
            <p:cNvSpPr/>
            <p:nvPr/>
          </p:nvSpPr>
          <p:spPr>
            <a:xfrm>
              <a:off x="5309868"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布控算子</a:t>
              </a:r>
            </a:p>
          </p:txBody>
        </p:sp>
        <p:sp>
          <p:nvSpPr>
            <p:cNvPr id="48" name="流程图: 过程 31">
              <a:extLst>
                <a:ext uri="{FF2B5EF4-FFF2-40B4-BE49-F238E27FC236}">
                  <a16:creationId xmlns:a16="http://schemas.microsoft.com/office/drawing/2014/main" id="{5C8BB638-60C6-402F-918B-1655C1A9BDA0}"/>
                </a:ext>
              </a:extLst>
            </p:cNvPr>
            <p:cNvSpPr/>
            <p:nvPr/>
          </p:nvSpPr>
          <p:spPr>
            <a:xfrm>
              <a:off x="6577508"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800" b="1">
                  <a:solidFill>
                    <a:schemeClr val="bg1"/>
                  </a:solidFill>
                  <a:latin typeface="微软雅黑" panose="020B0503020204020204" pitchFamily="34" charset="-122"/>
                  <a:ea typeface="微软雅黑" panose="020B0503020204020204" pitchFamily="34" charset="-122"/>
                </a:rPr>
                <a:t>… …</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sp>
        <p:nvSpPr>
          <p:cNvPr id="49" name="TextBox 48">
            <a:extLst>
              <a:ext uri="{FF2B5EF4-FFF2-40B4-BE49-F238E27FC236}">
                <a16:creationId xmlns:a16="http://schemas.microsoft.com/office/drawing/2014/main" id="{323C89A7-B22E-44D9-ADFC-C8916033B09F}"/>
              </a:ext>
            </a:extLst>
          </p:cNvPr>
          <p:cNvSpPr txBox="1"/>
          <p:nvPr/>
        </p:nvSpPr>
        <p:spPr>
          <a:xfrm>
            <a:off x="3758532" y="4090846"/>
            <a:ext cx="1282110" cy="216982"/>
          </a:xfrm>
          <a:prstGeom prst="rect">
            <a:avLst/>
          </a:prstGeom>
          <a:noFill/>
        </p:spPr>
        <p:txBody>
          <a:bodyPr wrap="square">
            <a:spAutoFit/>
          </a:bodyPr>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库</a:t>
            </a:r>
            <a:r>
              <a:rPr lang="en-US" altLang="zh-CN" sz="900" b="1" dirty="0">
                <a:solidFill>
                  <a:schemeClr val="bg1"/>
                </a:solidFill>
                <a:latin typeface="微软雅黑" panose="020B0503020204020204" pitchFamily="34" charset="-122"/>
                <a:ea typeface="微软雅黑" panose="020B0503020204020204" pitchFamily="34" charset="-122"/>
              </a:rPr>
              <a:t>+</a:t>
            </a:r>
            <a:r>
              <a:rPr lang="zh-CN" altLang="en-US" sz="900" b="1" dirty="0">
                <a:solidFill>
                  <a:schemeClr val="bg1"/>
                </a:solidFill>
                <a:latin typeface="微软雅黑" panose="020B0503020204020204" pitchFamily="34" charset="-122"/>
                <a:ea typeface="微软雅黑" panose="020B0503020204020204" pitchFamily="34" charset="-122"/>
              </a:rPr>
              <a:t>特征</a:t>
            </a:r>
          </a:p>
        </p:txBody>
      </p:sp>
      <p:grpSp>
        <p:nvGrpSpPr>
          <p:cNvPr id="13" name="Group 12">
            <a:extLst>
              <a:ext uri="{FF2B5EF4-FFF2-40B4-BE49-F238E27FC236}">
                <a16:creationId xmlns:a16="http://schemas.microsoft.com/office/drawing/2014/main" id="{A6FABF5C-D364-48D2-9CEA-F39CBF5E4C68}"/>
              </a:ext>
            </a:extLst>
          </p:cNvPr>
          <p:cNvGrpSpPr/>
          <p:nvPr/>
        </p:nvGrpSpPr>
        <p:grpSpPr>
          <a:xfrm>
            <a:off x="4956769" y="4043653"/>
            <a:ext cx="1398250" cy="466281"/>
            <a:chOff x="4618365" y="3822325"/>
            <a:chExt cx="1398250" cy="671428"/>
          </a:xfrm>
        </p:grpSpPr>
        <p:sp>
          <p:nvSpPr>
            <p:cNvPr id="47" name="下箭头 46"/>
            <p:cNvSpPr/>
            <p:nvPr/>
          </p:nvSpPr>
          <p:spPr>
            <a:xfrm>
              <a:off x="4815676" y="3828141"/>
              <a:ext cx="972457" cy="583767"/>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51" name="TextBox 50">
              <a:extLst>
                <a:ext uri="{FF2B5EF4-FFF2-40B4-BE49-F238E27FC236}">
                  <a16:creationId xmlns:a16="http://schemas.microsoft.com/office/drawing/2014/main" id="{6FA426EF-EF9A-4562-8457-CC5DB997F6E2}"/>
                </a:ext>
              </a:extLst>
            </p:cNvPr>
            <p:cNvSpPr txBox="1"/>
            <p:nvPr/>
          </p:nvSpPr>
          <p:spPr>
            <a:xfrm>
              <a:off x="4618365" y="3822325"/>
              <a:ext cx="1398250" cy="671428"/>
            </a:xfrm>
            <a:prstGeom prst="rect">
              <a:avLst/>
            </a:prstGeom>
            <a:noFill/>
          </p:spPr>
          <p:txBody>
            <a:bodyPr wrap="square">
              <a:spAutoFit/>
            </a:bodyPr>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比对</a:t>
              </a:r>
              <a:r>
                <a:rPr lang="zh-CN" altLang="en-US" sz="900" b="1" dirty="0" smtClean="0">
                  <a:solidFill>
                    <a:schemeClr val="bg1"/>
                  </a:solidFill>
                  <a:latin typeface="微软雅黑" panose="020B0503020204020204" pitchFamily="34" charset="-122"/>
                  <a:ea typeface="微软雅黑" panose="020B0503020204020204" pitchFamily="34" charset="-122"/>
                </a:rPr>
                <a:t>请求</a:t>
              </a:r>
              <a:endParaRPr lang="en-US" altLang="zh-CN" sz="900" b="1"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buClr>
                  <a:srgbClr val="CC9900"/>
                </a:buClr>
              </a:pPr>
              <a:r>
                <a:rPr lang="zh-CN" altLang="en-US" sz="900" b="1" i="1" dirty="0" smtClean="0">
                  <a:solidFill>
                    <a:schemeClr val="bg1"/>
                  </a:solidFill>
                  <a:latin typeface="微软雅黑" panose="020B0503020204020204" pitchFamily="34" charset="-122"/>
                  <a:ea typeface="微软雅黑" panose="020B0503020204020204" pitchFamily="34" charset="-122"/>
                </a:rPr>
                <a:t>库</a:t>
              </a:r>
              <a:r>
                <a:rPr lang="en-US" altLang="zh-CN" sz="900" b="1" i="1" dirty="0">
                  <a:solidFill>
                    <a:schemeClr val="bg1"/>
                  </a:solidFill>
                  <a:latin typeface="微软雅黑" panose="020B0503020204020204" pitchFamily="34" charset="-122"/>
                  <a:ea typeface="微软雅黑" panose="020B0503020204020204" pitchFamily="34" charset="-122"/>
                </a:rPr>
                <a:t>+</a:t>
              </a:r>
              <a:r>
                <a:rPr lang="zh-CN" altLang="en-US" sz="900" b="1" i="1" dirty="0" smtClean="0">
                  <a:solidFill>
                    <a:schemeClr val="bg1"/>
                  </a:solidFill>
                  <a:latin typeface="微软雅黑" panose="020B0503020204020204" pitchFamily="34" charset="-122"/>
                  <a:ea typeface="微软雅黑" panose="020B0503020204020204" pitchFamily="34" charset="-122"/>
                </a:rPr>
                <a:t>特征</a:t>
              </a:r>
              <a:endParaRPr lang="en-US" altLang="zh-CN" sz="900" b="1"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buClr>
                  <a:srgbClr val="CC9900"/>
                </a:buClr>
              </a:pPr>
              <a:r>
                <a:rPr lang="zh-CN" altLang="en-US" sz="900" b="1" dirty="0" smtClean="0">
                  <a:solidFill>
                    <a:schemeClr val="bg1"/>
                  </a:solidFill>
                  <a:latin typeface="微软雅黑" panose="020B0503020204020204" pitchFamily="34" charset="-122"/>
                  <a:ea typeface="微软雅黑" panose="020B0503020204020204" pitchFamily="34" charset="-122"/>
                </a:rPr>
                <a:t>库</a:t>
              </a:r>
              <a:r>
                <a:rPr lang="en-US" altLang="zh-CN" sz="900" b="1" dirty="0" smtClean="0">
                  <a:solidFill>
                    <a:schemeClr val="bg1"/>
                  </a:solidFill>
                  <a:latin typeface="微软雅黑" panose="020B0503020204020204" pitchFamily="34" charset="-122"/>
                  <a:ea typeface="微软雅黑" panose="020B0503020204020204" pitchFamily="34" charset="-122"/>
                </a:rPr>
                <a:t>+</a:t>
              </a:r>
              <a:r>
                <a:rPr lang="zh-CN" altLang="en-US" sz="900" b="1" dirty="0" smtClean="0">
                  <a:solidFill>
                    <a:schemeClr val="bg1"/>
                  </a:solidFill>
                  <a:latin typeface="微软雅黑" panose="020B0503020204020204" pitchFamily="34" charset="-122"/>
                  <a:ea typeface="微软雅黑" panose="020B0503020204020204" pitchFamily="34" charset="-122"/>
                </a:rPr>
                <a:t>库</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grpSp>
      <p:grpSp>
        <p:nvGrpSpPr>
          <p:cNvPr id="14" name="Group 13">
            <a:extLst>
              <a:ext uri="{FF2B5EF4-FFF2-40B4-BE49-F238E27FC236}">
                <a16:creationId xmlns:a16="http://schemas.microsoft.com/office/drawing/2014/main" id="{D02DB5A9-3961-4E01-A122-C3CD65AF496F}"/>
              </a:ext>
            </a:extLst>
          </p:cNvPr>
          <p:cNvGrpSpPr/>
          <p:nvPr/>
        </p:nvGrpSpPr>
        <p:grpSpPr>
          <a:xfrm>
            <a:off x="1261825" y="1566072"/>
            <a:ext cx="3935000" cy="2308991"/>
            <a:chOff x="1261825" y="1368360"/>
            <a:chExt cx="1169870" cy="2308991"/>
          </a:xfrm>
        </p:grpSpPr>
        <p:sp>
          <p:nvSpPr>
            <p:cNvPr id="52" name="流程图: 过程 32">
              <a:extLst>
                <a:ext uri="{FF2B5EF4-FFF2-40B4-BE49-F238E27FC236}">
                  <a16:creationId xmlns:a16="http://schemas.microsoft.com/office/drawing/2014/main" id="{26AA6924-F881-427B-94DD-294E68C9EAE0}"/>
                </a:ext>
              </a:extLst>
            </p:cNvPr>
            <p:cNvSpPr/>
            <p:nvPr/>
          </p:nvSpPr>
          <p:spPr>
            <a:xfrm>
              <a:off x="1261825" y="1368360"/>
              <a:ext cx="1169870" cy="2308991"/>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3" name="流程图: 过程 32">
              <a:extLst>
                <a:ext uri="{FF2B5EF4-FFF2-40B4-BE49-F238E27FC236}">
                  <a16:creationId xmlns:a16="http://schemas.microsoft.com/office/drawing/2014/main" id="{495F33F4-4E82-4985-83C8-6FBCAD10113A}"/>
                </a:ext>
              </a:extLst>
            </p:cNvPr>
            <p:cNvSpPr/>
            <p:nvPr/>
          </p:nvSpPr>
          <p:spPr>
            <a:xfrm>
              <a:off x="1261825" y="1368361"/>
              <a:ext cx="1169870" cy="368446"/>
            </a:xfrm>
            <a:prstGeom prst="flowChartProcess">
              <a:avLst/>
            </a:prstGeom>
            <a:gradFill flip="none" rotWithShape="1">
              <a:gsLst>
                <a:gs pos="59000">
                  <a:schemeClr val="accent4">
                    <a:alpha val="0"/>
                  </a:schemeClr>
                </a:gs>
                <a:gs pos="100000">
                  <a:schemeClr val="accent4"/>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业务调度</a:t>
              </a:r>
            </a:p>
          </p:txBody>
        </p:sp>
      </p:grpSp>
      <p:sp>
        <p:nvSpPr>
          <p:cNvPr id="54" name="下箭头 53"/>
          <p:cNvSpPr/>
          <p:nvPr/>
        </p:nvSpPr>
        <p:spPr>
          <a:xfrm>
            <a:off x="4804727" y="816774"/>
            <a:ext cx="972457" cy="450109"/>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库</a:t>
            </a:r>
            <a:r>
              <a:rPr lang="en-US" altLang="zh-CN" sz="1200" b="1" dirty="0" smtClean="0">
                <a:solidFill>
                  <a:schemeClr val="bg1"/>
                </a:solidFill>
                <a:latin typeface="微软雅黑" panose="020B0503020204020204" pitchFamily="34" charset="-122"/>
                <a:ea typeface="微软雅黑" panose="020B0503020204020204" pitchFamily="34" charset="-122"/>
              </a:rPr>
              <a:t>+</a:t>
            </a:r>
            <a:r>
              <a:rPr lang="zh-CN" altLang="en-US" sz="1200" b="1" dirty="0" smtClean="0">
                <a:solidFill>
                  <a:schemeClr val="bg1"/>
                </a:solidFill>
                <a:latin typeface="微软雅黑" panose="020B0503020204020204" pitchFamily="34" charset="-122"/>
                <a:ea typeface="微软雅黑" panose="020B0503020204020204" pitchFamily="34" charset="-122"/>
              </a:rPr>
              <a:t>库</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1735749" y="3546699"/>
            <a:ext cx="1182910" cy="30015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smtClean="0">
                <a:solidFill>
                  <a:schemeClr val="bg1"/>
                </a:solidFill>
                <a:latin typeface="微软雅黑" panose="020B0503020204020204" pitchFamily="34" charset="-122"/>
                <a:ea typeface="微软雅黑" panose="020B0503020204020204" pitchFamily="34" charset="-122"/>
              </a:rPr>
              <a:t>数据路由</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382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305611" y="861332"/>
            <a:ext cx="6298389" cy="2415954"/>
            <a:chOff x="883461" y="1132558"/>
            <a:chExt cx="7030075" cy="2601928"/>
          </a:xfrm>
        </p:grpSpPr>
        <p:sp>
          <p:nvSpPr>
            <p:cNvPr id="4" name="Rectangle 38"/>
            <p:cNvSpPr>
              <a:spLocks noChangeArrowheads="1"/>
            </p:cNvSpPr>
            <p:nvPr/>
          </p:nvSpPr>
          <p:spPr bwMode="auto">
            <a:xfrm>
              <a:off x="3056992" y="2247118"/>
              <a:ext cx="3000906" cy="148736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
              </a:r>
              <a:br>
                <a:rPr kumimoji="1" lang="en-US" altLang="zh-CN"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br>
              <a:endPar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Rectangle 40"/>
            <p:cNvSpPr>
              <a:spLocks noChangeArrowheads="1"/>
            </p:cNvSpPr>
            <p:nvPr/>
          </p:nvSpPr>
          <p:spPr bwMode="auto">
            <a:xfrm>
              <a:off x="4730750" y="1132558"/>
              <a:ext cx="1327149" cy="68190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识别与</a:t>
              </a:r>
            </a:p>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 解释</a:t>
              </a:r>
            </a:p>
          </p:txBody>
        </p:sp>
        <p:sp>
          <p:nvSpPr>
            <p:cNvPr id="36" name="AutoShape 41"/>
            <p:cNvSpPr>
              <a:spLocks noChangeArrowheads="1"/>
            </p:cNvSpPr>
            <p:nvPr/>
          </p:nvSpPr>
          <p:spPr bwMode="auto">
            <a:xfrm>
              <a:off x="4419600" y="1318532"/>
              <a:ext cx="298450" cy="309957"/>
            </a:xfrm>
            <a:prstGeom prst="rightArrow">
              <a:avLst>
                <a:gd name="adj1" fmla="val 50000"/>
                <a:gd name="adj2" fmla="val 30000"/>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 name="AutoShape 42"/>
            <p:cNvSpPr>
              <a:spLocks noChangeArrowheads="1"/>
            </p:cNvSpPr>
            <p:nvPr/>
          </p:nvSpPr>
          <p:spPr bwMode="auto">
            <a:xfrm>
              <a:off x="5264913" y="1814463"/>
              <a:ext cx="383095" cy="433939"/>
            </a:xfrm>
            <a:prstGeom prst="upDownArrow">
              <a:avLst>
                <a:gd name="adj1" fmla="val 50000"/>
                <a:gd name="adj2" fmla="val 23333"/>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Rectangle 44"/>
            <p:cNvSpPr>
              <a:spLocks noChangeArrowheads="1"/>
            </p:cNvSpPr>
            <p:nvPr/>
          </p:nvSpPr>
          <p:spPr bwMode="auto">
            <a:xfrm>
              <a:off x="1588463" y="2247118"/>
              <a:ext cx="1149284" cy="61919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预处理</a:t>
              </a:r>
            </a:p>
          </p:txBody>
        </p:sp>
        <p:sp>
          <p:nvSpPr>
            <p:cNvPr id="34" name="AutoShape 45"/>
            <p:cNvSpPr>
              <a:spLocks noChangeArrowheads="1"/>
            </p:cNvSpPr>
            <p:nvPr/>
          </p:nvSpPr>
          <p:spPr bwMode="auto">
            <a:xfrm>
              <a:off x="2737747" y="2432877"/>
              <a:ext cx="319245" cy="309599"/>
            </a:xfrm>
            <a:prstGeom prst="leftRightArrow">
              <a:avLst>
                <a:gd name="adj1" fmla="val 50000"/>
                <a:gd name="adj2" fmla="val 20000"/>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47"/>
            <p:cNvSpPr>
              <a:spLocks noChangeArrowheads="1"/>
            </p:cNvSpPr>
            <p:nvPr/>
          </p:nvSpPr>
          <p:spPr bwMode="auto">
            <a:xfrm>
              <a:off x="3066305" y="1135138"/>
              <a:ext cx="1317770" cy="68190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形状表示</a:t>
              </a:r>
            </a:p>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与描述</a:t>
              </a:r>
            </a:p>
          </p:txBody>
        </p:sp>
        <p:sp>
          <p:nvSpPr>
            <p:cNvPr id="31" name="AutoShape 48"/>
            <p:cNvSpPr>
              <a:spLocks noChangeArrowheads="1"/>
            </p:cNvSpPr>
            <p:nvPr/>
          </p:nvSpPr>
          <p:spPr bwMode="auto">
            <a:xfrm>
              <a:off x="3449399" y="1817043"/>
              <a:ext cx="383095" cy="433939"/>
            </a:xfrm>
            <a:prstGeom prst="upDownArrow">
              <a:avLst>
                <a:gd name="adj1" fmla="val 50000"/>
                <a:gd name="adj2" fmla="val 23333"/>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AutoShape 49"/>
            <p:cNvSpPr>
              <a:spLocks noChangeArrowheads="1"/>
            </p:cNvSpPr>
            <p:nvPr/>
          </p:nvSpPr>
          <p:spPr bwMode="auto">
            <a:xfrm>
              <a:off x="2300115" y="1507086"/>
              <a:ext cx="702340" cy="619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AutoShape 60"/>
            <p:cNvSpPr>
              <a:spLocks noChangeArrowheads="1"/>
            </p:cNvSpPr>
            <p:nvPr/>
          </p:nvSpPr>
          <p:spPr bwMode="auto">
            <a:xfrm rot="5400000">
              <a:off x="6211226" y="1556356"/>
              <a:ext cx="619198" cy="63849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Rectangle 62"/>
            <p:cNvSpPr>
              <a:spLocks noChangeArrowheads="1"/>
            </p:cNvSpPr>
            <p:nvPr/>
          </p:nvSpPr>
          <p:spPr bwMode="auto">
            <a:xfrm>
              <a:off x="6393126" y="2247121"/>
              <a:ext cx="893889" cy="148736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规则匹配</a:t>
              </a:r>
              <a:endParaRPr kumimoji="1" lang="en-US" altLang="zh-CN"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特征比对</a:t>
              </a:r>
            </a:p>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p>
          </p:txBody>
        </p:sp>
        <p:sp>
          <p:nvSpPr>
            <p:cNvPr id="21" name="AutoShape 63"/>
            <p:cNvSpPr>
              <a:spLocks noChangeArrowheads="1"/>
            </p:cNvSpPr>
            <p:nvPr/>
          </p:nvSpPr>
          <p:spPr bwMode="auto">
            <a:xfrm>
              <a:off x="6073880" y="2867609"/>
              <a:ext cx="319246" cy="309599"/>
            </a:xfrm>
            <a:prstGeom prst="leftRightArrow">
              <a:avLst>
                <a:gd name="adj1" fmla="val 50000"/>
                <a:gd name="adj2" fmla="val 20000"/>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AutoShape 64"/>
            <p:cNvSpPr>
              <a:spLocks noChangeArrowheads="1"/>
            </p:cNvSpPr>
            <p:nvPr/>
          </p:nvSpPr>
          <p:spPr bwMode="auto">
            <a:xfrm>
              <a:off x="7287015" y="2805689"/>
              <a:ext cx="383095" cy="309599"/>
            </a:xfrm>
            <a:prstGeom prst="rightArrow">
              <a:avLst>
                <a:gd name="adj1" fmla="val 50000"/>
                <a:gd name="adj2" fmla="val 30000"/>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Text Box 65"/>
            <p:cNvSpPr txBox="1">
              <a:spLocks noChangeArrowheads="1"/>
            </p:cNvSpPr>
            <p:nvPr/>
          </p:nvSpPr>
          <p:spPr bwMode="auto">
            <a:xfrm>
              <a:off x="7517139" y="3221068"/>
              <a:ext cx="396397" cy="21929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825"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a:t>事件</a:t>
              </a:r>
              <a:endParaRPr lang="zh-CN" altLang="en-US" dirty="0"/>
            </a:p>
          </p:txBody>
        </p:sp>
        <p:sp>
          <p:nvSpPr>
            <p:cNvPr id="13" name="AutoShape 67"/>
            <p:cNvSpPr>
              <a:spLocks noChangeArrowheads="1"/>
            </p:cNvSpPr>
            <p:nvPr/>
          </p:nvSpPr>
          <p:spPr bwMode="auto">
            <a:xfrm>
              <a:off x="2737745" y="3169464"/>
              <a:ext cx="319245" cy="310888"/>
            </a:xfrm>
            <a:prstGeom prst="leftRightArrow">
              <a:avLst>
                <a:gd name="adj1" fmla="val 50000"/>
                <a:gd name="adj2" fmla="val 20000"/>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Rectangle 69"/>
            <p:cNvSpPr>
              <a:spLocks noChangeArrowheads="1"/>
            </p:cNvSpPr>
            <p:nvPr/>
          </p:nvSpPr>
          <p:spPr bwMode="auto">
            <a:xfrm>
              <a:off x="1588461" y="3045624"/>
              <a:ext cx="1149284" cy="62048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图像获取</a:t>
              </a:r>
            </a:p>
          </p:txBody>
        </p:sp>
        <p:sp>
          <p:nvSpPr>
            <p:cNvPr id="16" name="AutoShape 70"/>
            <p:cNvSpPr>
              <a:spLocks noChangeArrowheads="1"/>
            </p:cNvSpPr>
            <p:nvPr/>
          </p:nvSpPr>
          <p:spPr bwMode="auto">
            <a:xfrm>
              <a:off x="1005838" y="3169464"/>
              <a:ext cx="582623" cy="257999"/>
            </a:xfrm>
            <a:prstGeom prst="rightArrow">
              <a:avLst>
                <a:gd name="adj1" fmla="val 50000"/>
                <a:gd name="adj2" fmla="val 27178"/>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Text Box 71"/>
            <p:cNvSpPr txBox="1">
              <a:spLocks noChangeArrowheads="1"/>
            </p:cNvSpPr>
            <p:nvPr/>
          </p:nvSpPr>
          <p:spPr bwMode="auto">
            <a:xfrm>
              <a:off x="883461" y="2914045"/>
              <a:ext cx="396396" cy="21929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825"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a:t>数据</a:t>
              </a:r>
              <a:endParaRPr lang="zh-CN" altLang="en-US" dirty="0"/>
            </a:p>
          </p:txBody>
        </p:sp>
        <p:sp>
          <p:nvSpPr>
            <p:cNvPr id="42" name="AutoShape 41"/>
            <p:cNvSpPr>
              <a:spLocks noChangeArrowheads="1"/>
            </p:cNvSpPr>
            <p:nvPr/>
          </p:nvSpPr>
          <p:spPr bwMode="auto">
            <a:xfrm rot="16200000">
              <a:off x="2355583" y="2747042"/>
              <a:ext cx="120789" cy="419814"/>
            </a:xfrm>
            <a:prstGeom prst="rightArrow">
              <a:avLst>
                <a:gd name="adj1" fmla="val 50000"/>
                <a:gd name="adj2" fmla="val 30000"/>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TextBox 43"/>
            <p:cNvSpPr txBox="1"/>
            <p:nvPr/>
          </p:nvSpPr>
          <p:spPr>
            <a:xfrm>
              <a:off x="3531947" y="2524165"/>
              <a:ext cx="2094241" cy="35728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a:t> </a:t>
              </a:r>
              <a:r>
                <a:rPr lang="zh-CN" altLang="en-US"/>
                <a:t>算法库</a:t>
              </a:r>
              <a:endParaRPr lang="zh-CN" altLang="en-US" dirty="0"/>
            </a:p>
          </p:txBody>
        </p:sp>
        <p:sp>
          <p:nvSpPr>
            <p:cNvPr id="46" name="TextBox 45"/>
            <p:cNvSpPr txBox="1"/>
            <p:nvPr/>
          </p:nvSpPr>
          <p:spPr>
            <a:xfrm>
              <a:off x="3531948" y="3025815"/>
              <a:ext cx="2094240" cy="35728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a:t> </a:t>
              </a:r>
              <a:r>
                <a:rPr lang="zh-CN" altLang="en-US"/>
                <a:t>组件库</a:t>
              </a:r>
              <a:endParaRPr lang="zh-CN" altLang="en-US" dirty="0"/>
            </a:p>
          </p:txBody>
        </p:sp>
      </p:grpSp>
      <p:grpSp>
        <p:nvGrpSpPr>
          <p:cNvPr id="50" name="组合 49"/>
          <p:cNvGrpSpPr/>
          <p:nvPr/>
        </p:nvGrpSpPr>
        <p:grpSpPr>
          <a:xfrm>
            <a:off x="6880099" y="482600"/>
            <a:ext cx="1956367" cy="4454927"/>
            <a:chOff x="6791199" y="482600"/>
            <a:chExt cx="1956367" cy="4454927"/>
          </a:xfrm>
        </p:grpSpPr>
        <p:sp>
          <p:nvSpPr>
            <p:cNvPr id="51" name="圆角矩形 50"/>
            <p:cNvSpPr/>
            <p:nvPr/>
          </p:nvSpPr>
          <p:spPr>
            <a:xfrm>
              <a:off x="6791199" y="482600"/>
              <a:ext cx="1954702" cy="4454927"/>
            </a:xfrm>
            <a:prstGeom prst="roundRect">
              <a:avLst>
                <a:gd name="adj" fmla="val 0"/>
              </a:avLst>
            </a:prstGeom>
            <a:gradFill flip="none" rotWithShape="1">
              <a:gsLst>
                <a:gs pos="0">
                  <a:srgbClr val="00267A">
                    <a:alpha val="0"/>
                  </a:srgbClr>
                </a:gs>
                <a:gs pos="48000">
                  <a:srgbClr val="00B0F0">
                    <a:alpha val="20000"/>
                  </a:srgbClr>
                </a:gs>
                <a:gs pos="100000">
                  <a:schemeClr val="accent1">
                    <a:lumMod val="75000"/>
                    <a:alpha val="0"/>
                  </a:schemeClr>
                </a:gs>
              </a:gsLst>
              <a:lin ang="16200000" scaled="1"/>
              <a:tileRect/>
            </a:gradFill>
            <a:ln>
              <a:gradFill flip="none" rotWithShape="1">
                <a:gsLst>
                  <a:gs pos="0">
                    <a:schemeClr val="accent1">
                      <a:lumMod val="67000"/>
                      <a:alpha val="0"/>
                    </a:schemeClr>
                  </a:gs>
                  <a:gs pos="52000">
                    <a:srgbClr val="48FBFF"/>
                  </a:gs>
                  <a:gs pos="100000">
                    <a:schemeClr val="accent5">
                      <a:lumMod val="75000"/>
                      <a:alpha val="0"/>
                    </a:schemeClr>
                  </a:gs>
                </a:gsLst>
                <a:lin ang="16200000" scaled="1"/>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kumimoji="1" lang="zh-CN" altLang="en-US" dirty="0"/>
            </a:p>
          </p:txBody>
        </p:sp>
        <p:sp>
          <p:nvSpPr>
            <p:cNvPr id="52" name="文本框 118"/>
            <p:cNvSpPr txBox="1"/>
            <p:nvPr/>
          </p:nvSpPr>
          <p:spPr>
            <a:xfrm>
              <a:off x="6857431" y="1340648"/>
              <a:ext cx="1850855" cy="423032"/>
            </a:xfrm>
            <a:prstGeom prst="rect">
              <a:avLst/>
            </a:prstGeom>
            <a:noFill/>
          </p:spPr>
          <p:txBody>
            <a:bodyPr wrap="square" lIns="91426" tIns="45712" rIns="91426" bIns="45712" rtlCol="0">
              <a:spAutoFit/>
            </a:bodyPr>
            <a:lstStyle>
              <a:defPPr>
                <a:defRPr lang="zh-CN"/>
              </a:defPPr>
              <a:lvl1pPr marL="171450" indent="-171450">
                <a:lnSpc>
                  <a:spcPct val="150000"/>
                </a:lnSpc>
                <a:buFont typeface="Arial" panose="020B0604020202020204" pitchFamily="34" charset="0"/>
                <a:buChar char="•"/>
                <a:defRPr sz="900">
                  <a:solidFill>
                    <a:schemeClr val="bg1"/>
                  </a:solidFill>
                  <a:latin typeface="微软雅黑" panose="020B0503020204020204" charset="-122"/>
                  <a:ea typeface="微软雅黑" panose="020B0503020204020204" charset="-122"/>
                </a:defRPr>
              </a:lvl1pPr>
            </a:lstStyle>
            <a:p>
              <a:pPr>
                <a:lnSpc>
                  <a:spcPct val="100000"/>
                </a:lnSpc>
              </a:pPr>
              <a:r>
                <a:rPr lang="zh-CN" altLang="en-US" sz="1100"/>
                <a:t>图片流为主，实现分析，检索，布控等功能</a:t>
              </a:r>
              <a:endParaRPr lang="zh-CN" altLang="en-US" sz="1100" dirty="0"/>
            </a:p>
          </p:txBody>
        </p:sp>
        <p:sp>
          <p:nvSpPr>
            <p:cNvPr id="53" name="文本框 119"/>
            <p:cNvSpPr txBox="1"/>
            <p:nvPr/>
          </p:nvSpPr>
          <p:spPr>
            <a:xfrm>
              <a:off x="7022912" y="1048405"/>
              <a:ext cx="1706973" cy="271945"/>
            </a:xfrm>
            <a:prstGeom prst="rect">
              <a:avLst/>
            </a:prstGeom>
            <a:noFill/>
          </p:spPr>
          <p:txBody>
            <a:bodyPr wrap="square" lIns="91426" tIns="45712" rIns="91426" bIns="45712" rtlCol="0">
              <a:spAutoFit/>
            </a:bodyPr>
            <a:lstStyle/>
            <a:p>
              <a:pPr defTabSz="457178"/>
              <a:r>
                <a:rPr lang="zh-CN" altLang="en-US" sz="1200" b="1">
                  <a:solidFill>
                    <a:srgbClr val="FFC000"/>
                  </a:solidFill>
                  <a:latin typeface="微软雅黑" panose="020B0503020204020204" charset="-122"/>
                  <a:ea typeface="微软雅黑" panose="020B0503020204020204" charset="-122"/>
                </a:rPr>
                <a:t>人脸</a:t>
              </a:r>
              <a:endParaRPr lang="zh-CN" altLang="en-US" sz="1200" b="1" dirty="0">
                <a:solidFill>
                  <a:srgbClr val="FFC000"/>
                </a:solidFill>
                <a:latin typeface="微软雅黑" panose="020B0503020204020204" charset="-122"/>
                <a:ea typeface="微软雅黑" panose="020B0503020204020204" charset="-122"/>
              </a:endParaRPr>
            </a:p>
          </p:txBody>
        </p:sp>
        <p:sp>
          <p:nvSpPr>
            <p:cNvPr id="54" name="文本框 120"/>
            <p:cNvSpPr txBox="1"/>
            <p:nvPr/>
          </p:nvSpPr>
          <p:spPr>
            <a:xfrm>
              <a:off x="6857431" y="2128610"/>
              <a:ext cx="1849482" cy="589230"/>
            </a:xfrm>
            <a:prstGeom prst="rect">
              <a:avLst/>
            </a:prstGeom>
            <a:noFill/>
          </p:spPr>
          <p:txBody>
            <a:bodyPr wrap="square" lIns="91426" tIns="45712" rIns="91426" bIns="45712" rtlCol="0">
              <a:spAutoFit/>
            </a:bodyPr>
            <a:lstStyle>
              <a:defPPr>
                <a:defRPr lang="zh-CN"/>
              </a:defPPr>
              <a:lvl1pPr marL="171450" indent="-171450">
                <a:lnSpc>
                  <a:spcPct val="150000"/>
                </a:lnSpc>
                <a:buFont typeface="Arial" panose="020B0604020202020204" pitchFamily="34" charset="0"/>
                <a:buChar char="•"/>
                <a:defRPr sz="1100">
                  <a:solidFill>
                    <a:schemeClr val="bg1"/>
                  </a:solidFill>
                  <a:latin typeface="微软雅黑" panose="020B0503020204020204" charset="-122"/>
                  <a:ea typeface="微软雅黑" panose="020B0503020204020204" charset="-122"/>
                </a:defRPr>
              </a:lvl1pPr>
            </a:lstStyle>
            <a:p>
              <a:pPr>
                <a:lnSpc>
                  <a:spcPct val="100000"/>
                </a:lnSpc>
              </a:pPr>
              <a:r>
                <a:rPr lang="zh-CN" altLang="en-US"/>
                <a:t>视频流为主，实现视频解码，抽帧检测，智能优选，重新建模等功能</a:t>
              </a:r>
              <a:endParaRPr lang="zh-CN" altLang="en-US" dirty="0"/>
            </a:p>
          </p:txBody>
        </p:sp>
        <p:sp>
          <p:nvSpPr>
            <p:cNvPr id="55" name="文本框 121"/>
            <p:cNvSpPr txBox="1"/>
            <p:nvPr/>
          </p:nvSpPr>
          <p:spPr>
            <a:xfrm>
              <a:off x="7022914" y="1892478"/>
              <a:ext cx="1705603" cy="271945"/>
            </a:xfrm>
            <a:prstGeom prst="rect">
              <a:avLst/>
            </a:prstGeom>
            <a:noFill/>
          </p:spPr>
          <p:txBody>
            <a:bodyPr wrap="square" lIns="91426" tIns="45712" rIns="91426" bIns="45712" rtlCol="0">
              <a:spAutoFit/>
            </a:bodyPr>
            <a:lstStyle/>
            <a:p>
              <a:pPr defTabSz="457178"/>
              <a:r>
                <a:rPr lang="zh-CN" altLang="en-US" sz="1200" b="1">
                  <a:solidFill>
                    <a:srgbClr val="FFC000"/>
                  </a:solidFill>
                  <a:latin typeface="微软雅黑" panose="020B0503020204020204" charset="-122"/>
                  <a:ea typeface="微软雅黑" panose="020B0503020204020204" charset="-122"/>
                </a:rPr>
                <a:t>结构化</a:t>
              </a:r>
              <a:endParaRPr lang="zh-CN" altLang="en-US" sz="1200" b="1" dirty="0">
                <a:solidFill>
                  <a:srgbClr val="FFC000"/>
                </a:solidFill>
                <a:latin typeface="微软雅黑" panose="020B0503020204020204" charset="-122"/>
                <a:ea typeface="微软雅黑" panose="020B0503020204020204" charset="-122"/>
              </a:endParaRPr>
            </a:p>
          </p:txBody>
        </p:sp>
        <p:sp>
          <p:nvSpPr>
            <p:cNvPr id="56" name="文本框 122"/>
            <p:cNvSpPr txBox="1"/>
            <p:nvPr/>
          </p:nvSpPr>
          <p:spPr>
            <a:xfrm>
              <a:off x="6837340" y="3152537"/>
              <a:ext cx="1814738" cy="423032"/>
            </a:xfrm>
            <a:prstGeom prst="rect">
              <a:avLst/>
            </a:prstGeom>
            <a:noFill/>
          </p:spPr>
          <p:txBody>
            <a:bodyPr wrap="square" lIns="91426" tIns="45712" rIns="91426" bIns="45712" rtlCol="0">
              <a:spAutoFit/>
            </a:bodyPr>
            <a:lstStyle>
              <a:defPPr>
                <a:defRPr lang="zh-CN"/>
              </a:defPPr>
              <a:lvl1pPr marL="171450" indent="-171450">
                <a:lnSpc>
                  <a:spcPct val="150000"/>
                </a:lnSpc>
                <a:buFont typeface="Arial" panose="020B0604020202020204" pitchFamily="34" charset="0"/>
                <a:buChar char="•"/>
                <a:defRPr sz="1100">
                  <a:solidFill>
                    <a:schemeClr val="bg1"/>
                  </a:solidFill>
                  <a:latin typeface="微软雅黑" panose="020B0503020204020204" charset="-122"/>
                  <a:ea typeface="微软雅黑" panose="020B0503020204020204" charset="-122"/>
                </a:defRPr>
              </a:lvl1pPr>
            </a:lstStyle>
            <a:p>
              <a:pPr>
                <a:lnSpc>
                  <a:spcPct val="100000"/>
                </a:lnSpc>
              </a:pPr>
              <a:r>
                <a:rPr lang="zh-CN" altLang="en-US"/>
                <a:t>图片流为主，实现多属性过滤检索</a:t>
              </a:r>
              <a:endParaRPr lang="zh-CN" altLang="en-US" dirty="0"/>
            </a:p>
          </p:txBody>
        </p:sp>
        <p:sp>
          <p:nvSpPr>
            <p:cNvPr id="57" name="文本框 123"/>
            <p:cNvSpPr txBox="1"/>
            <p:nvPr/>
          </p:nvSpPr>
          <p:spPr>
            <a:xfrm>
              <a:off x="7009172" y="2885231"/>
              <a:ext cx="1725694" cy="271945"/>
            </a:xfrm>
            <a:prstGeom prst="rect">
              <a:avLst/>
            </a:prstGeom>
            <a:noFill/>
          </p:spPr>
          <p:txBody>
            <a:bodyPr wrap="square" lIns="91426" tIns="45712" rIns="91426" bIns="45712" rtlCol="0">
              <a:spAutoFit/>
            </a:bodyPr>
            <a:lstStyle/>
            <a:p>
              <a:pPr defTabSz="457178"/>
              <a:r>
                <a:rPr lang="zh-CN" altLang="en-US" sz="1200" b="1">
                  <a:solidFill>
                    <a:srgbClr val="FFC000"/>
                  </a:solidFill>
                  <a:latin typeface="微软雅黑" panose="020B0503020204020204" charset="-122"/>
                  <a:ea typeface="微软雅黑" panose="020B0503020204020204" charset="-122"/>
                </a:rPr>
                <a:t>车辆</a:t>
              </a:r>
              <a:endParaRPr lang="zh-CN" altLang="en-US" sz="1200" b="1" dirty="0">
                <a:solidFill>
                  <a:srgbClr val="FFC000"/>
                </a:solidFill>
                <a:latin typeface="微软雅黑" panose="020B0503020204020204" charset="-122"/>
                <a:ea typeface="微软雅黑" panose="020B0503020204020204" charset="-122"/>
              </a:endParaRPr>
            </a:p>
          </p:txBody>
        </p:sp>
        <p:sp>
          <p:nvSpPr>
            <p:cNvPr id="58" name="文本框 123"/>
            <p:cNvSpPr txBox="1"/>
            <p:nvPr/>
          </p:nvSpPr>
          <p:spPr>
            <a:xfrm>
              <a:off x="7021872" y="3677010"/>
              <a:ext cx="1725694" cy="271945"/>
            </a:xfrm>
            <a:prstGeom prst="rect">
              <a:avLst/>
            </a:prstGeom>
            <a:noFill/>
          </p:spPr>
          <p:txBody>
            <a:bodyPr wrap="square" lIns="91426" tIns="45712" rIns="91426" bIns="45712" rtlCol="0">
              <a:spAutoFit/>
            </a:bodyPr>
            <a:lstStyle/>
            <a:p>
              <a:pPr defTabSz="457178"/>
              <a:r>
                <a:rPr lang="zh-CN" altLang="en-US" sz="1200" b="1">
                  <a:solidFill>
                    <a:srgbClr val="FFC000"/>
                  </a:solidFill>
                  <a:latin typeface="微软雅黑" panose="020B0503020204020204" charset="-122"/>
                  <a:ea typeface="微软雅黑" panose="020B0503020204020204" charset="-122"/>
                </a:rPr>
                <a:t>行为</a:t>
              </a:r>
              <a:endParaRPr lang="zh-CN" altLang="en-US" sz="1200" b="1" dirty="0">
                <a:solidFill>
                  <a:srgbClr val="FFC000"/>
                </a:solidFill>
                <a:latin typeface="微软雅黑" panose="020B0503020204020204" charset="-122"/>
                <a:ea typeface="微软雅黑" panose="020B0503020204020204" charset="-122"/>
              </a:endParaRPr>
            </a:p>
          </p:txBody>
        </p:sp>
        <p:sp>
          <p:nvSpPr>
            <p:cNvPr id="59" name="文本框 122"/>
            <p:cNvSpPr txBox="1"/>
            <p:nvPr/>
          </p:nvSpPr>
          <p:spPr>
            <a:xfrm>
              <a:off x="6862740" y="3950551"/>
              <a:ext cx="1814738" cy="589230"/>
            </a:xfrm>
            <a:prstGeom prst="rect">
              <a:avLst/>
            </a:prstGeom>
            <a:noFill/>
          </p:spPr>
          <p:txBody>
            <a:bodyPr wrap="square" lIns="91426" tIns="45712" rIns="91426" bIns="45712" rtlCol="0">
              <a:spAutoFit/>
            </a:bodyPr>
            <a:lstStyle>
              <a:defPPr>
                <a:defRPr lang="zh-CN"/>
              </a:defPPr>
              <a:lvl1pPr marL="171450" indent="-171450">
                <a:lnSpc>
                  <a:spcPct val="150000"/>
                </a:lnSpc>
                <a:buFont typeface="Arial" panose="020B0604020202020204" pitchFamily="34" charset="0"/>
                <a:buChar char="•"/>
                <a:defRPr sz="1100">
                  <a:solidFill>
                    <a:schemeClr val="bg1"/>
                  </a:solidFill>
                  <a:latin typeface="微软雅黑" panose="020B0503020204020204" charset="-122"/>
                  <a:ea typeface="微软雅黑" panose="020B0503020204020204" charset="-122"/>
                </a:defRPr>
              </a:lvl1pPr>
            </a:lstStyle>
            <a:p>
              <a:pPr>
                <a:lnSpc>
                  <a:spcPct val="100000"/>
                </a:lnSpc>
              </a:pPr>
              <a:r>
                <a:rPr lang="zh-CN" altLang="en-US"/>
                <a:t>视频流为主，实现芯片级算法调度，无属性算子可以搭载任意算法包</a:t>
              </a:r>
              <a:endParaRPr lang="zh-CN" altLang="en-US" dirty="0"/>
            </a:p>
          </p:txBody>
        </p:sp>
      </p:grpSp>
      <p:sp>
        <p:nvSpPr>
          <p:cNvPr id="62" name="矩形 61"/>
          <p:cNvSpPr/>
          <p:nvPr/>
        </p:nvSpPr>
        <p:spPr>
          <a:xfrm>
            <a:off x="866419" y="4387850"/>
            <a:ext cx="5222541" cy="29163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82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ARM/X86</a:t>
            </a:r>
            <a:endParaRPr kumimoji="1" lang="zh-CN" altLang="en-US" sz="82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p:nvPr/>
        </p:nvGrpSpPr>
        <p:grpSpPr>
          <a:xfrm>
            <a:off x="866419" y="3886560"/>
            <a:ext cx="5216190" cy="197250"/>
            <a:chOff x="872770" y="3491700"/>
            <a:chExt cx="5216190" cy="382560"/>
          </a:xfrm>
        </p:grpSpPr>
        <p:sp>
          <p:nvSpPr>
            <p:cNvPr id="38" name="矩形 37"/>
            <p:cNvSpPr/>
            <p:nvPr/>
          </p:nvSpPr>
          <p:spPr>
            <a:xfrm>
              <a:off x="872770" y="3491700"/>
              <a:ext cx="1750259" cy="3818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rPr>
                <a:t>虚拟机</a:t>
              </a:r>
              <a:endParaRPr kumimoji="1" lang="zh-CN" altLang="en-US" sz="82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 name="矩形 39"/>
            <p:cNvSpPr/>
            <p:nvPr/>
          </p:nvSpPr>
          <p:spPr>
            <a:xfrm>
              <a:off x="2623029" y="3491700"/>
              <a:ext cx="1756554" cy="3818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rPr>
                <a:t>容器化</a:t>
              </a:r>
              <a:endParaRPr kumimoji="1" lang="zh-CN" altLang="en-US" sz="82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矩形 40"/>
            <p:cNvSpPr/>
            <p:nvPr/>
          </p:nvSpPr>
          <p:spPr>
            <a:xfrm>
              <a:off x="4379582" y="3492460"/>
              <a:ext cx="1709378" cy="3818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825" kern="0">
                  <a:solidFill>
                    <a:schemeClr val="bg1"/>
                  </a:solidFill>
                  <a:latin typeface="微软雅黑" panose="020B0503020204020204" pitchFamily="34" charset="-122"/>
                  <a:ea typeface="微软雅黑" panose="020B0503020204020204" pitchFamily="34" charset="-122"/>
                  <a:cs typeface="Arial" panose="020B0604020202020204" pitchFamily="34" charset="0"/>
                </a:rPr>
                <a:t>物理机</a:t>
              </a:r>
              <a:endParaRPr kumimoji="1" lang="zh-CN" altLang="en-US" sz="82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3" name="矩形 42"/>
          <p:cNvSpPr/>
          <p:nvPr/>
        </p:nvSpPr>
        <p:spPr>
          <a:xfrm>
            <a:off x="866419" y="4096219"/>
            <a:ext cx="5222541" cy="29163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82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AIX/AIC</a:t>
            </a:r>
            <a:endParaRPr kumimoji="1" lang="zh-CN" altLang="en-US" sz="82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梯形 8"/>
          <p:cNvSpPr/>
          <p:nvPr/>
        </p:nvSpPr>
        <p:spPr>
          <a:xfrm>
            <a:off x="866418" y="3579953"/>
            <a:ext cx="5222541" cy="306607"/>
          </a:xfrm>
          <a:prstGeom prst="trapezoid">
            <a:avLst>
              <a:gd name="adj" fmla="val 194827"/>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825" i="1" kern="0">
                <a:solidFill>
                  <a:schemeClr val="accent4">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系统行为抽象层</a:t>
            </a:r>
          </a:p>
        </p:txBody>
      </p:sp>
      <p:sp>
        <p:nvSpPr>
          <p:cNvPr id="45" name="标题 2">
            <a:extLst>
              <a:ext uri="{FF2B5EF4-FFF2-40B4-BE49-F238E27FC236}">
                <a16:creationId xmlns:a16="http://schemas.microsoft.com/office/drawing/2014/main" id="{85B91885-C9BC-4890-902A-589B34EDCC37}"/>
              </a:ext>
            </a:extLst>
          </p:cNvPr>
          <p:cNvSpPr txBox="1">
            <a:spLocks/>
          </p:cNvSpPr>
          <p:nvPr/>
        </p:nvSpPr>
        <p:spPr>
          <a:xfrm>
            <a:off x="431800" y="351694"/>
            <a:ext cx="6840000" cy="307777"/>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kumimoji="1" lang="zh-CN" altLang="en-US" sz="2000" b="1" dirty="0">
                <a:solidFill>
                  <a:schemeClr val="bg1"/>
                </a:solidFill>
                <a:latin typeface="微软雅黑" panose="020B0503020204020204" pitchFamily="34" charset="-122"/>
                <a:ea typeface="微软雅黑" panose="020B0503020204020204" pitchFamily="34" charset="-122"/>
              </a:rPr>
              <a:t>算子</a:t>
            </a:r>
          </a:p>
        </p:txBody>
      </p:sp>
    </p:spTree>
    <p:extLst>
      <p:ext uri="{BB962C8B-B14F-4D97-AF65-F5344CB8AC3E}">
        <p14:creationId xmlns:p14="http://schemas.microsoft.com/office/powerpoint/2010/main" val="4105002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圆角矩形 2"/>
          <p:cNvSpPr/>
          <p:nvPr/>
        </p:nvSpPr>
        <p:spPr>
          <a:xfrm>
            <a:off x="313673" y="1273908"/>
            <a:ext cx="578338" cy="3016738"/>
          </a:xfrm>
          <a:prstGeom prst="roundRect">
            <a:avLst/>
          </a:prstGeom>
          <a:ln cap="sq">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统一运维</a:t>
            </a:r>
          </a:p>
        </p:txBody>
      </p:sp>
      <p:sp>
        <p:nvSpPr>
          <p:cNvPr id="4" name="圆角矩形 3"/>
          <p:cNvSpPr/>
          <p:nvPr/>
        </p:nvSpPr>
        <p:spPr>
          <a:xfrm>
            <a:off x="1758462" y="1117600"/>
            <a:ext cx="6111630" cy="1352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800" dirty="0" smtClean="0"/>
              <a:t>业务层</a:t>
            </a:r>
            <a:endParaRPr lang="zh-CN" altLang="en-US" sz="800" dirty="0"/>
          </a:p>
        </p:txBody>
      </p:sp>
      <p:sp>
        <p:nvSpPr>
          <p:cNvPr id="5" name="圆角矩形 4"/>
          <p:cNvSpPr/>
          <p:nvPr/>
        </p:nvSpPr>
        <p:spPr>
          <a:xfrm>
            <a:off x="1969477" y="1664677"/>
            <a:ext cx="1164492"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算法管理</a:t>
            </a:r>
            <a:endParaRPr lang="zh-CN" altLang="en-US" sz="800" dirty="0"/>
          </a:p>
        </p:txBody>
      </p:sp>
      <p:sp>
        <p:nvSpPr>
          <p:cNvPr id="6" name="圆角矩形 5"/>
          <p:cNvSpPr/>
          <p:nvPr/>
        </p:nvSpPr>
        <p:spPr>
          <a:xfrm>
            <a:off x="3210860" y="1664676"/>
            <a:ext cx="1164492"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业务模块</a:t>
            </a:r>
            <a:endParaRPr lang="zh-CN" altLang="en-US" sz="800" dirty="0"/>
          </a:p>
        </p:txBody>
      </p:sp>
      <p:sp>
        <p:nvSpPr>
          <p:cNvPr id="7" name="圆角矩形 6"/>
          <p:cNvSpPr/>
          <p:nvPr/>
        </p:nvSpPr>
        <p:spPr>
          <a:xfrm>
            <a:off x="4474426" y="1668584"/>
            <a:ext cx="1164492"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事件中心</a:t>
            </a:r>
            <a:endParaRPr lang="zh-CN" altLang="en-US" sz="800" dirty="0"/>
          </a:p>
        </p:txBody>
      </p:sp>
      <p:sp>
        <p:nvSpPr>
          <p:cNvPr id="8" name="圆角矩形 7"/>
          <p:cNvSpPr/>
          <p:nvPr/>
        </p:nvSpPr>
        <p:spPr>
          <a:xfrm>
            <a:off x="5205401" y="2063261"/>
            <a:ext cx="1164492"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边端应用</a:t>
            </a:r>
            <a:endParaRPr lang="zh-CN" altLang="en-US" sz="800" dirty="0"/>
          </a:p>
        </p:txBody>
      </p:sp>
      <p:sp>
        <p:nvSpPr>
          <p:cNvPr id="9" name="圆角矩形 8"/>
          <p:cNvSpPr/>
          <p:nvPr/>
        </p:nvSpPr>
        <p:spPr>
          <a:xfrm>
            <a:off x="3793106" y="2049582"/>
            <a:ext cx="1164492"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数据库</a:t>
            </a:r>
            <a:endParaRPr lang="zh-CN" altLang="en-US" sz="800" dirty="0"/>
          </a:p>
        </p:txBody>
      </p:sp>
      <p:sp>
        <p:nvSpPr>
          <p:cNvPr id="10" name="圆角矩形 9"/>
          <p:cNvSpPr/>
          <p:nvPr/>
        </p:nvSpPr>
        <p:spPr>
          <a:xfrm>
            <a:off x="2412251" y="2049581"/>
            <a:ext cx="1164492"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设备管理</a:t>
            </a:r>
            <a:endParaRPr lang="zh-CN" altLang="en-US" sz="800" dirty="0"/>
          </a:p>
        </p:txBody>
      </p:sp>
      <p:sp>
        <p:nvSpPr>
          <p:cNvPr id="11" name="圆角矩形 10"/>
          <p:cNvSpPr/>
          <p:nvPr/>
        </p:nvSpPr>
        <p:spPr>
          <a:xfrm>
            <a:off x="5787647" y="1678354"/>
            <a:ext cx="1164492"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用户管理</a:t>
            </a:r>
            <a:endParaRPr lang="zh-CN" altLang="en-US" sz="800" dirty="0"/>
          </a:p>
        </p:txBody>
      </p:sp>
      <p:sp>
        <p:nvSpPr>
          <p:cNvPr id="12" name="圆角矩形 11"/>
          <p:cNvSpPr/>
          <p:nvPr/>
        </p:nvSpPr>
        <p:spPr>
          <a:xfrm>
            <a:off x="1198222" y="2540000"/>
            <a:ext cx="3790816" cy="247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800" dirty="0" smtClean="0"/>
              <a:t>智能</a:t>
            </a:r>
            <a:r>
              <a:rPr lang="en-US" altLang="zh-CN" sz="800" dirty="0" err="1" smtClean="0"/>
              <a:t>paas</a:t>
            </a:r>
            <a:r>
              <a:rPr lang="zh-CN" altLang="en-US" sz="800" dirty="0" smtClean="0"/>
              <a:t>服务</a:t>
            </a:r>
            <a:endParaRPr lang="zh-CN" altLang="en-US" sz="800" dirty="0"/>
          </a:p>
        </p:txBody>
      </p:sp>
      <p:sp>
        <p:nvSpPr>
          <p:cNvPr id="13" name="圆角矩形 12"/>
          <p:cNvSpPr/>
          <p:nvPr/>
        </p:nvSpPr>
        <p:spPr>
          <a:xfrm>
            <a:off x="1298558" y="2891697"/>
            <a:ext cx="3391877" cy="1423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14" name="圆角矩形 13"/>
          <p:cNvSpPr/>
          <p:nvPr/>
        </p:nvSpPr>
        <p:spPr>
          <a:xfrm>
            <a:off x="2391504" y="3051893"/>
            <a:ext cx="866245"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中心调度</a:t>
            </a:r>
            <a:endParaRPr lang="zh-CN" altLang="en-US" sz="800" dirty="0"/>
          </a:p>
        </p:txBody>
      </p:sp>
      <p:sp>
        <p:nvSpPr>
          <p:cNvPr id="15" name="圆角矩形 14"/>
          <p:cNvSpPr/>
          <p:nvPr/>
        </p:nvSpPr>
        <p:spPr>
          <a:xfrm>
            <a:off x="3662884" y="3051893"/>
            <a:ext cx="866245"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端</a:t>
            </a:r>
            <a:r>
              <a:rPr lang="zh-CN" altLang="en-US" sz="800" dirty="0" smtClean="0"/>
              <a:t>边升级</a:t>
            </a:r>
            <a:endParaRPr lang="zh-CN" altLang="en-US" sz="800" dirty="0"/>
          </a:p>
        </p:txBody>
      </p:sp>
      <p:sp>
        <p:nvSpPr>
          <p:cNvPr id="16" name="圆角矩形 15"/>
          <p:cNvSpPr/>
          <p:nvPr/>
        </p:nvSpPr>
        <p:spPr>
          <a:xfrm>
            <a:off x="2386095" y="3450471"/>
            <a:ext cx="866245"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资源管理</a:t>
            </a:r>
            <a:endParaRPr lang="zh-CN" altLang="en-US" sz="800" dirty="0"/>
          </a:p>
        </p:txBody>
      </p:sp>
      <p:sp>
        <p:nvSpPr>
          <p:cNvPr id="17" name="圆角矩形 16"/>
          <p:cNvSpPr/>
          <p:nvPr/>
        </p:nvSpPr>
        <p:spPr>
          <a:xfrm>
            <a:off x="3650923" y="3446570"/>
            <a:ext cx="866245"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算法仓库</a:t>
            </a:r>
            <a:endParaRPr lang="zh-CN" altLang="en-US" sz="800" dirty="0"/>
          </a:p>
        </p:txBody>
      </p:sp>
      <p:sp>
        <p:nvSpPr>
          <p:cNvPr id="18" name="圆角矩形 17"/>
          <p:cNvSpPr/>
          <p:nvPr/>
        </p:nvSpPr>
        <p:spPr>
          <a:xfrm>
            <a:off x="2374374" y="3837337"/>
            <a:ext cx="866245"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特征存储</a:t>
            </a:r>
            <a:endParaRPr lang="zh-CN" altLang="en-US" sz="800" dirty="0"/>
          </a:p>
        </p:txBody>
      </p:sp>
      <p:sp>
        <p:nvSpPr>
          <p:cNvPr id="19" name="圆角矩形 18"/>
          <p:cNvSpPr/>
          <p:nvPr/>
        </p:nvSpPr>
        <p:spPr>
          <a:xfrm>
            <a:off x="3639202" y="3841235"/>
            <a:ext cx="866245" cy="242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数据库</a:t>
            </a:r>
            <a:endParaRPr lang="zh-CN" altLang="en-US" sz="800" dirty="0"/>
          </a:p>
        </p:txBody>
      </p:sp>
      <p:sp>
        <p:nvSpPr>
          <p:cNvPr id="22" name="矩形 21"/>
          <p:cNvSpPr/>
          <p:nvPr/>
        </p:nvSpPr>
        <p:spPr>
          <a:xfrm>
            <a:off x="5705231" y="2891696"/>
            <a:ext cx="898769" cy="1078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3374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164517" y="807697"/>
            <a:ext cx="718986" cy="4170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统一运维</a:t>
            </a:r>
            <a:endParaRPr lang="en-US" altLang="zh-CN" sz="800" dirty="0" smtClean="0"/>
          </a:p>
        </p:txBody>
      </p:sp>
      <p:sp>
        <p:nvSpPr>
          <p:cNvPr id="5" name="矩形 4"/>
          <p:cNvSpPr/>
          <p:nvPr/>
        </p:nvSpPr>
        <p:spPr>
          <a:xfrm>
            <a:off x="1136462" y="800767"/>
            <a:ext cx="7256206" cy="106866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defTabSz="414338"/>
            <a:r>
              <a:rPr kumimoji="1" lang="zh-CN" altLang="en-US" sz="9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业务层</a:t>
            </a:r>
          </a:p>
        </p:txBody>
      </p:sp>
      <p:sp>
        <p:nvSpPr>
          <p:cNvPr id="6" name="圆角矩形 5"/>
          <p:cNvSpPr/>
          <p:nvPr/>
        </p:nvSpPr>
        <p:spPr>
          <a:xfrm>
            <a:off x="1455866" y="1083308"/>
            <a:ext cx="1429601" cy="216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算法管理</a:t>
            </a:r>
            <a:endParaRPr lang="zh-CN" altLang="en-US" sz="800" dirty="0"/>
          </a:p>
        </p:txBody>
      </p:sp>
      <p:sp>
        <p:nvSpPr>
          <p:cNvPr id="7" name="圆角矩形 6"/>
          <p:cNvSpPr/>
          <p:nvPr/>
        </p:nvSpPr>
        <p:spPr>
          <a:xfrm>
            <a:off x="3753361" y="1061333"/>
            <a:ext cx="1429601" cy="216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业务模块</a:t>
            </a:r>
            <a:endParaRPr lang="zh-CN" altLang="en-US" sz="800" dirty="0"/>
          </a:p>
        </p:txBody>
      </p:sp>
      <p:sp>
        <p:nvSpPr>
          <p:cNvPr id="8" name="圆角矩形 7"/>
          <p:cNvSpPr/>
          <p:nvPr/>
        </p:nvSpPr>
        <p:spPr>
          <a:xfrm>
            <a:off x="1443351" y="1563048"/>
            <a:ext cx="1429601" cy="216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事件中心</a:t>
            </a:r>
            <a:endParaRPr lang="zh-CN" altLang="en-US" sz="800" dirty="0"/>
          </a:p>
        </p:txBody>
      </p:sp>
      <p:sp>
        <p:nvSpPr>
          <p:cNvPr id="9" name="圆角矩形 8"/>
          <p:cNvSpPr/>
          <p:nvPr/>
        </p:nvSpPr>
        <p:spPr>
          <a:xfrm>
            <a:off x="6308549" y="1085262"/>
            <a:ext cx="1429601" cy="21670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边端升级应用</a:t>
            </a:r>
            <a:endParaRPr lang="zh-CN" altLang="en-US" sz="800" dirty="0"/>
          </a:p>
        </p:txBody>
      </p:sp>
      <p:sp>
        <p:nvSpPr>
          <p:cNvPr id="11" name="圆角矩形 10"/>
          <p:cNvSpPr/>
          <p:nvPr/>
        </p:nvSpPr>
        <p:spPr>
          <a:xfrm>
            <a:off x="3779884" y="1546066"/>
            <a:ext cx="1429601" cy="216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设备管理</a:t>
            </a:r>
            <a:endParaRPr lang="zh-CN" altLang="en-US" sz="800" dirty="0"/>
          </a:p>
        </p:txBody>
      </p:sp>
      <p:sp>
        <p:nvSpPr>
          <p:cNvPr id="12" name="圆角矩形 11"/>
          <p:cNvSpPr/>
          <p:nvPr/>
        </p:nvSpPr>
        <p:spPr>
          <a:xfrm>
            <a:off x="6308548" y="1508483"/>
            <a:ext cx="1429601" cy="216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用户管理</a:t>
            </a:r>
            <a:endParaRPr lang="zh-CN" altLang="en-US" sz="800" dirty="0"/>
          </a:p>
        </p:txBody>
      </p:sp>
      <p:sp>
        <p:nvSpPr>
          <p:cNvPr id="13" name="矩形 12"/>
          <p:cNvSpPr/>
          <p:nvPr/>
        </p:nvSpPr>
        <p:spPr>
          <a:xfrm>
            <a:off x="1108025" y="2468184"/>
            <a:ext cx="3985450" cy="247595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defTabSz="414338"/>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智能</a:t>
            </a:r>
            <a:r>
              <a:rPr kumimoji="1" lang="en-US" altLang="zh-CN"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PAAS</a:t>
            </a:r>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矩形 13"/>
          <p:cNvSpPr/>
          <p:nvPr/>
        </p:nvSpPr>
        <p:spPr>
          <a:xfrm>
            <a:off x="1257804" y="2681131"/>
            <a:ext cx="3627253" cy="180923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视图智能引擎</a:t>
            </a:r>
          </a:p>
        </p:txBody>
      </p:sp>
      <p:sp>
        <p:nvSpPr>
          <p:cNvPr id="15" name="圆角矩形 14"/>
          <p:cNvSpPr/>
          <p:nvPr/>
        </p:nvSpPr>
        <p:spPr>
          <a:xfrm>
            <a:off x="2600695" y="2859894"/>
            <a:ext cx="1050842" cy="701324"/>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defTabSz="414338"/>
            <a:r>
              <a:rPr kumimoji="1" lang="zh-CN" altLang="en-US" sz="9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中心引擎</a:t>
            </a:r>
          </a:p>
        </p:txBody>
      </p:sp>
      <p:sp>
        <p:nvSpPr>
          <p:cNvPr id="16" name="圆角矩形 15"/>
          <p:cNvSpPr/>
          <p:nvPr/>
        </p:nvSpPr>
        <p:spPr>
          <a:xfrm>
            <a:off x="3730032" y="2859894"/>
            <a:ext cx="1050842" cy="701324"/>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defTabSz="414338"/>
            <a:r>
              <a:rPr kumimoji="1" lang="zh-CN" altLang="en-US" sz="9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端边引擎</a:t>
            </a:r>
          </a:p>
        </p:txBody>
      </p:sp>
      <p:sp>
        <p:nvSpPr>
          <p:cNvPr id="17" name="圆角矩形 16"/>
          <p:cNvSpPr/>
          <p:nvPr/>
        </p:nvSpPr>
        <p:spPr>
          <a:xfrm>
            <a:off x="2594855" y="3664768"/>
            <a:ext cx="1050842" cy="26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资源管理</a:t>
            </a:r>
            <a:endParaRPr lang="zh-CN" altLang="en-US" sz="800" dirty="0"/>
          </a:p>
        </p:txBody>
      </p:sp>
      <p:sp>
        <p:nvSpPr>
          <p:cNvPr id="18" name="圆角矩形 17"/>
          <p:cNvSpPr/>
          <p:nvPr/>
        </p:nvSpPr>
        <p:spPr>
          <a:xfrm>
            <a:off x="3730032" y="3659442"/>
            <a:ext cx="1050842" cy="26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算法仓库</a:t>
            </a:r>
            <a:endParaRPr lang="zh-CN" altLang="en-US" sz="800" dirty="0"/>
          </a:p>
        </p:txBody>
      </p:sp>
      <p:sp>
        <p:nvSpPr>
          <p:cNvPr id="19" name="圆角矩形 18"/>
          <p:cNvSpPr/>
          <p:nvPr/>
        </p:nvSpPr>
        <p:spPr>
          <a:xfrm>
            <a:off x="2594855" y="4024033"/>
            <a:ext cx="1050842" cy="26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特征存储</a:t>
            </a:r>
            <a:endParaRPr lang="zh-CN" altLang="en-US" sz="800" dirty="0"/>
          </a:p>
        </p:txBody>
      </p:sp>
      <p:sp>
        <p:nvSpPr>
          <p:cNvPr id="20" name="圆角矩形 19"/>
          <p:cNvSpPr/>
          <p:nvPr/>
        </p:nvSpPr>
        <p:spPr>
          <a:xfrm>
            <a:off x="3735322" y="4018001"/>
            <a:ext cx="1050842" cy="26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数据库</a:t>
            </a:r>
            <a:endParaRPr lang="zh-CN" altLang="en-US" sz="800" dirty="0"/>
          </a:p>
        </p:txBody>
      </p:sp>
      <p:sp>
        <p:nvSpPr>
          <p:cNvPr id="21" name="矩形 20"/>
          <p:cNvSpPr/>
          <p:nvPr/>
        </p:nvSpPr>
        <p:spPr>
          <a:xfrm>
            <a:off x="1475212" y="2859894"/>
            <a:ext cx="921401" cy="141742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视图智能配套</a:t>
            </a:r>
          </a:p>
        </p:txBody>
      </p:sp>
      <p:sp>
        <p:nvSpPr>
          <p:cNvPr id="22" name="圆角矩形 21"/>
          <p:cNvSpPr/>
          <p:nvPr/>
        </p:nvSpPr>
        <p:spPr>
          <a:xfrm>
            <a:off x="1522821" y="3182041"/>
            <a:ext cx="846798" cy="26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业务中心</a:t>
            </a:r>
            <a:endParaRPr lang="zh-CN" altLang="en-US" sz="800" dirty="0"/>
          </a:p>
        </p:txBody>
      </p:sp>
      <p:sp>
        <p:nvSpPr>
          <p:cNvPr id="23" name="圆角矩形 22"/>
          <p:cNvSpPr/>
          <p:nvPr/>
        </p:nvSpPr>
        <p:spPr>
          <a:xfrm>
            <a:off x="1509795" y="3900659"/>
            <a:ext cx="850470" cy="26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运维监控</a:t>
            </a:r>
            <a:endParaRPr lang="zh-CN" altLang="en-US" sz="800" dirty="0"/>
          </a:p>
        </p:txBody>
      </p:sp>
      <p:sp>
        <p:nvSpPr>
          <p:cNvPr id="24" name="圆角矩形 23"/>
          <p:cNvSpPr/>
          <p:nvPr/>
        </p:nvSpPr>
        <p:spPr>
          <a:xfrm>
            <a:off x="1455866" y="4542324"/>
            <a:ext cx="3308699" cy="324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中心算子</a:t>
            </a:r>
            <a:endParaRPr lang="zh-CN" altLang="en-US" sz="800" dirty="0"/>
          </a:p>
        </p:txBody>
      </p:sp>
      <p:sp>
        <p:nvSpPr>
          <p:cNvPr id="25" name="矩形 24"/>
          <p:cNvSpPr/>
          <p:nvPr/>
        </p:nvSpPr>
        <p:spPr>
          <a:xfrm>
            <a:off x="5846438" y="2458810"/>
            <a:ext cx="2602619" cy="184062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公共</a:t>
            </a:r>
            <a:r>
              <a:rPr kumimoji="1" lang="en-US" altLang="zh-CN"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PAAS</a:t>
            </a:r>
            <a:endPar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圆角矩形 31"/>
          <p:cNvSpPr/>
          <p:nvPr/>
        </p:nvSpPr>
        <p:spPr>
          <a:xfrm>
            <a:off x="6015891" y="2821025"/>
            <a:ext cx="1120147" cy="306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转发服务</a:t>
            </a:r>
            <a:endParaRPr lang="zh-CN" altLang="en-US" sz="800" dirty="0"/>
          </a:p>
        </p:txBody>
      </p:sp>
      <p:sp>
        <p:nvSpPr>
          <p:cNvPr id="33" name="圆角矩形 32"/>
          <p:cNvSpPr/>
          <p:nvPr/>
        </p:nvSpPr>
        <p:spPr>
          <a:xfrm>
            <a:off x="7190674" y="2831046"/>
            <a:ext cx="1120147" cy="306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图片网关</a:t>
            </a:r>
            <a:endParaRPr lang="zh-CN" altLang="en-US" sz="800" dirty="0"/>
          </a:p>
        </p:txBody>
      </p:sp>
      <p:sp>
        <p:nvSpPr>
          <p:cNvPr id="34" name="圆角矩形 33"/>
          <p:cNvSpPr/>
          <p:nvPr/>
        </p:nvSpPr>
        <p:spPr>
          <a:xfrm>
            <a:off x="6026857" y="3357699"/>
            <a:ext cx="1120147" cy="306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鉴</a:t>
            </a:r>
            <a:r>
              <a:rPr lang="zh-CN" altLang="en-US" sz="800" dirty="0" smtClean="0"/>
              <a:t>权服务</a:t>
            </a:r>
            <a:endParaRPr lang="zh-CN" altLang="en-US" sz="800" dirty="0"/>
          </a:p>
        </p:txBody>
      </p:sp>
      <p:sp>
        <p:nvSpPr>
          <p:cNvPr id="35" name="圆角矩形 34"/>
          <p:cNvSpPr/>
          <p:nvPr/>
        </p:nvSpPr>
        <p:spPr>
          <a:xfrm>
            <a:off x="7216389" y="3361609"/>
            <a:ext cx="1120147" cy="306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存储</a:t>
            </a:r>
            <a:endParaRPr lang="zh-CN" altLang="en-US" sz="800" dirty="0"/>
          </a:p>
        </p:txBody>
      </p:sp>
      <p:sp>
        <p:nvSpPr>
          <p:cNvPr id="36" name="圆角矩形 35"/>
          <p:cNvSpPr/>
          <p:nvPr/>
        </p:nvSpPr>
        <p:spPr>
          <a:xfrm>
            <a:off x="6618002" y="3826613"/>
            <a:ext cx="1120147" cy="306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接入</a:t>
            </a:r>
            <a:endParaRPr lang="zh-CN" altLang="en-US" sz="800" dirty="0"/>
          </a:p>
        </p:txBody>
      </p:sp>
      <p:sp>
        <p:nvSpPr>
          <p:cNvPr id="38" name="圆角矩形 37"/>
          <p:cNvSpPr/>
          <p:nvPr/>
        </p:nvSpPr>
        <p:spPr>
          <a:xfrm>
            <a:off x="5846437" y="4740444"/>
            <a:ext cx="2602619" cy="253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端边设备</a:t>
            </a:r>
            <a:endParaRPr lang="zh-CN" altLang="en-US" sz="800" dirty="0"/>
          </a:p>
        </p:txBody>
      </p:sp>
      <p:sp>
        <p:nvSpPr>
          <p:cNvPr id="39" name="下箭头 38"/>
          <p:cNvSpPr/>
          <p:nvPr/>
        </p:nvSpPr>
        <p:spPr>
          <a:xfrm>
            <a:off x="1943678" y="1959026"/>
            <a:ext cx="757063"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t>任务</a:t>
            </a:r>
            <a:endParaRPr lang="zh-CN" altLang="en-US" sz="700" dirty="0"/>
          </a:p>
        </p:txBody>
      </p:sp>
      <p:sp>
        <p:nvSpPr>
          <p:cNvPr id="40" name="右箭头 39"/>
          <p:cNvSpPr/>
          <p:nvPr/>
        </p:nvSpPr>
        <p:spPr>
          <a:xfrm>
            <a:off x="5206944" y="2952633"/>
            <a:ext cx="506259" cy="355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t>图片</a:t>
            </a:r>
            <a:endParaRPr lang="en-US" altLang="zh-CN" sz="600" dirty="0" smtClean="0"/>
          </a:p>
          <a:p>
            <a:pPr algn="ctr"/>
            <a:r>
              <a:rPr lang="zh-CN" altLang="en-US" sz="600" dirty="0" smtClean="0"/>
              <a:t>存储</a:t>
            </a:r>
            <a:endParaRPr lang="zh-CN" altLang="en-US" sz="600" dirty="0"/>
          </a:p>
        </p:txBody>
      </p:sp>
      <p:sp>
        <p:nvSpPr>
          <p:cNvPr id="41" name="右箭头 40"/>
          <p:cNvSpPr/>
          <p:nvPr/>
        </p:nvSpPr>
        <p:spPr>
          <a:xfrm>
            <a:off x="5216827" y="3485345"/>
            <a:ext cx="506259" cy="355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t>鉴权</a:t>
            </a:r>
            <a:endParaRPr lang="zh-CN" altLang="en-US" sz="600" dirty="0"/>
          </a:p>
        </p:txBody>
      </p:sp>
      <p:sp>
        <p:nvSpPr>
          <p:cNvPr id="42" name="右箭头 41"/>
          <p:cNvSpPr/>
          <p:nvPr/>
        </p:nvSpPr>
        <p:spPr>
          <a:xfrm>
            <a:off x="5235880" y="3943491"/>
            <a:ext cx="506259" cy="355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t>拉流</a:t>
            </a:r>
            <a:endParaRPr lang="en-US" altLang="zh-CN" sz="600" dirty="0" smtClean="0"/>
          </a:p>
          <a:p>
            <a:pPr algn="ctr"/>
            <a:r>
              <a:rPr lang="zh-CN" altLang="en-US" sz="600" dirty="0" smtClean="0"/>
              <a:t>拉图</a:t>
            </a:r>
            <a:endParaRPr lang="zh-CN" altLang="en-US" sz="600" dirty="0"/>
          </a:p>
        </p:txBody>
      </p:sp>
      <p:sp>
        <p:nvSpPr>
          <p:cNvPr id="43" name="下箭头 42"/>
          <p:cNvSpPr/>
          <p:nvPr/>
        </p:nvSpPr>
        <p:spPr>
          <a:xfrm>
            <a:off x="1142607" y="1962596"/>
            <a:ext cx="760428" cy="457200"/>
          </a:xfrm>
          <a:prstGeom prst="downArrow">
            <a:avLst>
              <a:gd name="adj1" fmla="val 50000"/>
              <a:gd name="adj2" fmla="val 46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t>获取算法信息</a:t>
            </a:r>
            <a:endParaRPr lang="zh-CN" altLang="en-US" sz="700" dirty="0"/>
          </a:p>
        </p:txBody>
      </p:sp>
      <p:sp>
        <p:nvSpPr>
          <p:cNvPr id="44" name="下箭头 43"/>
          <p:cNvSpPr/>
          <p:nvPr/>
        </p:nvSpPr>
        <p:spPr>
          <a:xfrm rot="10800000">
            <a:off x="3593443" y="1934200"/>
            <a:ext cx="596053" cy="418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sz="700" dirty="0"/>
          </a:p>
        </p:txBody>
      </p:sp>
      <p:sp>
        <p:nvSpPr>
          <p:cNvPr id="45" name="文本框 44"/>
          <p:cNvSpPr txBox="1"/>
          <p:nvPr/>
        </p:nvSpPr>
        <p:spPr>
          <a:xfrm>
            <a:off x="3608890" y="2076474"/>
            <a:ext cx="541815" cy="161583"/>
          </a:xfrm>
          <a:prstGeom prst="rect">
            <a:avLst/>
          </a:prstGeom>
        </p:spPr>
        <p:txBody>
          <a:bodyPr wrap="none" lIns="0" tIns="0" rIns="0" bIns="0" rtlCol="0">
            <a:spAutoFit/>
          </a:bodyPr>
          <a:lstStyle/>
          <a:p>
            <a:pPr algn="l">
              <a:lnSpc>
                <a:spcPct val="150000"/>
              </a:lnSpc>
            </a:pPr>
            <a:r>
              <a:rPr kumimoji="1" lang="en-US" altLang="zh-CN" sz="700" dirty="0" smtClean="0">
                <a:solidFill>
                  <a:schemeClr val="bg1"/>
                </a:solidFill>
                <a:latin typeface="微软雅黑" panose="020B0503020204020204" pitchFamily="34" charset="-122"/>
                <a:ea typeface="微软雅黑" panose="020B0503020204020204" pitchFamily="34" charset="-122"/>
              </a:rPr>
              <a:t>MQ:</a:t>
            </a:r>
            <a:r>
              <a:rPr kumimoji="1" lang="zh-CN" altLang="en-US" sz="700" dirty="0" smtClean="0">
                <a:solidFill>
                  <a:schemeClr val="bg1"/>
                </a:solidFill>
                <a:latin typeface="微软雅黑" panose="020B0503020204020204" pitchFamily="34" charset="-122"/>
                <a:ea typeface="微软雅黑" panose="020B0503020204020204" pitchFamily="34" charset="-122"/>
              </a:rPr>
              <a:t>分析结果</a:t>
            </a:r>
            <a:endParaRPr kumimoji="1" lang="zh-CN" altLang="en-US" sz="700" dirty="0" smtClean="0">
              <a:solidFill>
                <a:schemeClr val="bg1"/>
              </a:solidFill>
              <a:latin typeface="微软雅黑" panose="020B0503020204020204" pitchFamily="34" charset="-122"/>
              <a:ea typeface="微软雅黑" panose="020B0503020204020204" pitchFamily="34" charset="-122"/>
            </a:endParaRPr>
          </a:p>
        </p:txBody>
      </p:sp>
      <p:sp>
        <p:nvSpPr>
          <p:cNvPr id="46" name="下箭头 45"/>
          <p:cNvSpPr/>
          <p:nvPr/>
        </p:nvSpPr>
        <p:spPr>
          <a:xfrm>
            <a:off x="2819724" y="1962596"/>
            <a:ext cx="611220" cy="453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p>
        </p:txBody>
      </p:sp>
      <p:sp>
        <p:nvSpPr>
          <p:cNvPr id="47" name="文本框 46"/>
          <p:cNvSpPr txBox="1"/>
          <p:nvPr/>
        </p:nvSpPr>
        <p:spPr>
          <a:xfrm>
            <a:off x="2812185" y="2062009"/>
            <a:ext cx="541815" cy="161583"/>
          </a:xfrm>
          <a:prstGeom prst="rect">
            <a:avLst/>
          </a:prstGeom>
        </p:spPr>
        <p:txBody>
          <a:bodyPr wrap="none" lIns="0" tIns="0" rIns="0" bIns="0" rtlCol="0">
            <a:spAutoFit/>
          </a:bodyPr>
          <a:lstStyle/>
          <a:p>
            <a:pPr>
              <a:lnSpc>
                <a:spcPct val="150000"/>
              </a:lnSpc>
            </a:pPr>
            <a:r>
              <a:rPr kumimoji="1" lang="en-US" altLang="zh-CN" sz="700" dirty="0">
                <a:solidFill>
                  <a:schemeClr val="bg1"/>
                </a:solidFill>
                <a:latin typeface="微软雅黑" panose="020B0503020204020204" pitchFamily="34" charset="-122"/>
                <a:ea typeface="微软雅黑" panose="020B0503020204020204" pitchFamily="34" charset="-122"/>
              </a:rPr>
              <a:t>MQ:</a:t>
            </a:r>
            <a:r>
              <a:rPr kumimoji="1" lang="zh-CN" altLang="en-US" sz="700" dirty="0">
                <a:solidFill>
                  <a:schemeClr val="bg1"/>
                </a:solidFill>
                <a:latin typeface="微软雅黑" panose="020B0503020204020204" pitchFamily="34" charset="-122"/>
                <a:ea typeface="微软雅黑" panose="020B0503020204020204" pitchFamily="34" charset="-122"/>
              </a:rPr>
              <a:t>图片消息</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48" name="下箭头 47"/>
          <p:cNvSpPr/>
          <p:nvPr/>
        </p:nvSpPr>
        <p:spPr>
          <a:xfrm>
            <a:off x="4391148" y="1972030"/>
            <a:ext cx="674914" cy="418549"/>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p>
        </p:txBody>
      </p:sp>
      <p:sp>
        <p:nvSpPr>
          <p:cNvPr id="49" name="文本框 48"/>
          <p:cNvSpPr txBox="1"/>
          <p:nvPr/>
        </p:nvSpPr>
        <p:spPr>
          <a:xfrm>
            <a:off x="4549068" y="2008051"/>
            <a:ext cx="359073" cy="323165"/>
          </a:xfrm>
          <a:prstGeom prst="rect">
            <a:avLst/>
          </a:prstGeom>
        </p:spPr>
        <p:txBody>
          <a:bodyPr wrap="none" lIns="0" tIns="0" rIns="0" bIns="0" rtlCol="0">
            <a:spAutoFit/>
          </a:bodyPr>
          <a:lstStyle/>
          <a:p>
            <a:pPr algn="ctr">
              <a:lnSpc>
                <a:spcPct val="150000"/>
              </a:lnSpc>
            </a:pPr>
            <a:r>
              <a:rPr kumimoji="1" lang="zh-CN" altLang="en-US" sz="700" dirty="0" smtClean="0">
                <a:solidFill>
                  <a:schemeClr val="bg1"/>
                </a:solidFill>
                <a:latin typeface="微软雅黑" panose="020B0503020204020204" pitchFamily="34" charset="-122"/>
                <a:ea typeface="微软雅黑" panose="020B0503020204020204" pitchFamily="34" charset="-122"/>
              </a:rPr>
              <a:t>端边升级</a:t>
            </a:r>
            <a:endParaRPr kumimoji="1" lang="en-US" altLang="zh-CN" sz="700"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kumimoji="1" lang="zh-CN" altLang="en-US" sz="700" dirty="0" smtClean="0">
                <a:solidFill>
                  <a:schemeClr val="bg1"/>
                </a:solidFill>
                <a:latin typeface="微软雅黑" panose="020B0503020204020204" pitchFamily="34" charset="-122"/>
                <a:ea typeface="微软雅黑" panose="020B0503020204020204" pitchFamily="34" charset="-122"/>
              </a:rPr>
              <a:t>匹配</a:t>
            </a:r>
            <a:endParaRPr kumimoji="1" lang="zh-CN" altLang="en-US" sz="700" dirty="0" smtClean="0">
              <a:solidFill>
                <a:schemeClr val="bg1"/>
              </a:solidFill>
              <a:latin typeface="微软雅黑" panose="020B0503020204020204" pitchFamily="34" charset="-122"/>
              <a:ea typeface="微软雅黑" panose="020B0503020204020204" pitchFamily="34" charset="-122"/>
            </a:endParaRPr>
          </a:p>
        </p:txBody>
      </p:sp>
      <p:sp>
        <p:nvSpPr>
          <p:cNvPr id="50" name="下箭头 49"/>
          <p:cNvSpPr/>
          <p:nvPr/>
        </p:nvSpPr>
        <p:spPr>
          <a:xfrm>
            <a:off x="6019660" y="1972030"/>
            <a:ext cx="674914" cy="418549"/>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p>
        </p:txBody>
      </p:sp>
      <p:sp>
        <p:nvSpPr>
          <p:cNvPr id="51" name="文本框 50"/>
          <p:cNvSpPr txBox="1"/>
          <p:nvPr/>
        </p:nvSpPr>
        <p:spPr>
          <a:xfrm>
            <a:off x="6151932" y="2044336"/>
            <a:ext cx="538609" cy="161583"/>
          </a:xfrm>
          <a:prstGeom prst="rect">
            <a:avLst/>
          </a:prstGeom>
        </p:spPr>
        <p:txBody>
          <a:bodyPr wrap="none" lIns="0" tIns="0" rIns="0" bIns="0" rtlCol="0">
            <a:spAutoFit/>
          </a:bodyPr>
          <a:lstStyle/>
          <a:p>
            <a:pPr algn="l">
              <a:lnSpc>
                <a:spcPct val="150000"/>
              </a:lnSpc>
            </a:pPr>
            <a:r>
              <a:rPr kumimoji="1" lang="zh-CN" altLang="en-US" sz="700" dirty="0" smtClean="0">
                <a:solidFill>
                  <a:schemeClr val="bg1"/>
                </a:solidFill>
                <a:latin typeface="微软雅黑" panose="020B0503020204020204" pitchFamily="34" charset="-122"/>
                <a:ea typeface="微软雅黑" panose="020B0503020204020204" pitchFamily="34" charset="-122"/>
              </a:rPr>
              <a:t>端边升级任务</a:t>
            </a:r>
            <a:endParaRPr kumimoji="1" lang="zh-CN" altLang="en-US" sz="700" dirty="0" smtClean="0">
              <a:solidFill>
                <a:schemeClr val="bg1"/>
              </a:solidFill>
              <a:latin typeface="微软雅黑" panose="020B0503020204020204" pitchFamily="34" charset="-122"/>
              <a:ea typeface="微软雅黑" panose="020B0503020204020204" pitchFamily="34" charset="-122"/>
            </a:endParaRPr>
          </a:p>
        </p:txBody>
      </p:sp>
      <p:sp>
        <p:nvSpPr>
          <p:cNvPr id="52" name="下箭头 51"/>
          <p:cNvSpPr/>
          <p:nvPr/>
        </p:nvSpPr>
        <p:spPr>
          <a:xfrm rot="10800000">
            <a:off x="7045171" y="1950094"/>
            <a:ext cx="674914" cy="418549"/>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p>
        </p:txBody>
      </p:sp>
      <p:sp>
        <p:nvSpPr>
          <p:cNvPr id="53" name="文本框 52"/>
          <p:cNvSpPr txBox="1"/>
          <p:nvPr/>
        </p:nvSpPr>
        <p:spPr>
          <a:xfrm>
            <a:off x="7082116" y="2062502"/>
            <a:ext cx="538609" cy="161583"/>
          </a:xfrm>
          <a:prstGeom prst="rect">
            <a:avLst/>
          </a:prstGeom>
        </p:spPr>
        <p:txBody>
          <a:bodyPr wrap="none" lIns="0" tIns="0" rIns="0" bIns="0" rtlCol="0">
            <a:spAutoFit/>
          </a:bodyPr>
          <a:lstStyle/>
          <a:p>
            <a:pPr algn="l">
              <a:lnSpc>
                <a:spcPct val="150000"/>
              </a:lnSpc>
            </a:pPr>
            <a:r>
              <a:rPr kumimoji="1" lang="zh-CN" altLang="en-US" sz="700" dirty="0" smtClean="0">
                <a:solidFill>
                  <a:schemeClr val="bg1"/>
                </a:solidFill>
                <a:latin typeface="微软雅黑" panose="020B0503020204020204" pitchFamily="34" charset="-122"/>
                <a:ea typeface="微软雅黑" panose="020B0503020204020204" pitchFamily="34" charset="-122"/>
              </a:rPr>
              <a:t>端边升级进度</a:t>
            </a:r>
            <a:endParaRPr kumimoji="1" lang="zh-CN" altLang="en-US" sz="700" dirty="0" smtClean="0">
              <a:solidFill>
                <a:schemeClr val="bg1"/>
              </a:solidFill>
              <a:latin typeface="微软雅黑" panose="020B0503020204020204" pitchFamily="34" charset="-122"/>
              <a:ea typeface="微软雅黑" panose="020B0503020204020204" pitchFamily="34" charset="-122"/>
            </a:endParaRPr>
          </a:p>
        </p:txBody>
      </p:sp>
      <p:sp>
        <p:nvSpPr>
          <p:cNvPr id="54" name="下箭头 53"/>
          <p:cNvSpPr/>
          <p:nvPr/>
        </p:nvSpPr>
        <p:spPr>
          <a:xfrm>
            <a:off x="5744555" y="4333050"/>
            <a:ext cx="674914" cy="380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55" name="文本框 54"/>
          <p:cNvSpPr txBox="1"/>
          <p:nvPr/>
        </p:nvSpPr>
        <p:spPr>
          <a:xfrm>
            <a:off x="5914690" y="4409497"/>
            <a:ext cx="307777" cy="138499"/>
          </a:xfrm>
          <a:prstGeom prst="rect">
            <a:avLst/>
          </a:prstGeom>
        </p:spPr>
        <p:txBody>
          <a:bodyPr wrap="none" lIns="0" tIns="0" rIns="0" bIns="0" rtlCol="0">
            <a:spAutoFit/>
          </a:bodyPr>
          <a:lstStyle/>
          <a:p>
            <a:pPr algn="l">
              <a:lnSpc>
                <a:spcPct val="150000"/>
              </a:lnSpc>
            </a:pPr>
            <a:r>
              <a:rPr kumimoji="1" lang="zh-CN" altLang="en-US" sz="600" dirty="0" smtClean="0">
                <a:solidFill>
                  <a:schemeClr val="bg1"/>
                </a:solidFill>
                <a:latin typeface="微软雅黑" panose="020B0503020204020204" pitchFamily="34" charset="-122"/>
                <a:ea typeface="微软雅黑" panose="020B0503020204020204" pitchFamily="34" charset="-122"/>
              </a:rPr>
              <a:t>设备接入</a:t>
            </a:r>
            <a:endParaRPr kumimoji="1" lang="zh-CN" altLang="en-US" sz="600" dirty="0" smtClean="0">
              <a:solidFill>
                <a:schemeClr val="bg1"/>
              </a:solidFill>
              <a:latin typeface="微软雅黑" panose="020B0503020204020204" pitchFamily="34" charset="-122"/>
              <a:ea typeface="微软雅黑" panose="020B0503020204020204" pitchFamily="34" charset="-122"/>
            </a:endParaRPr>
          </a:p>
        </p:txBody>
      </p:sp>
      <p:sp>
        <p:nvSpPr>
          <p:cNvPr id="56" name="下箭头 55"/>
          <p:cNvSpPr/>
          <p:nvPr/>
        </p:nvSpPr>
        <p:spPr>
          <a:xfrm rot="10800000">
            <a:off x="6480497" y="4309298"/>
            <a:ext cx="674914" cy="380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58" name="文本框 57"/>
          <p:cNvSpPr txBox="1"/>
          <p:nvPr/>
        </p:nvSpPr>
        <p:spPr>
          <a:xfrm>
            <a:off x="6574993" y="4409496"/>
            <a:ext cx="461665" cy="138499"/>
          </a:xfrm>
          <a:prstGeom prst="rect">
            <a:avLst/>
          </a:prstGeom>
        </p:spPr>
        <p:txBody>
          <a:bodyPr wrap="none" lIns="0" tIns="0" rIns="0" bIns="0" rtlCol="0">
            <a:spAutoFit/>
          </a:bodyPr>
          <a:lstStyle/>
          <a:p>
            <a:pPr algn="l">
              <a:lnSpc>
                <a:spcPct val="150000"/>
              </a:lnSpc>
            </a:pPr>
            <a:r>
              <a:rPr kumimoji="1" lang="zh-CN" altLang="en-US" sz="600" dirty="0" smtClean="0">
                <a:solidFill>
                  <a:schemeClr val="bg1"/>
                </a:solidFill>
                <a:latin typeface="微软雅黑" panose="020B0503020204020204" pitchFamily="34" charset="-122"/>
                <a:ea typeface="微软雅黑" panose="020B0503020204020204" pitchFamily="34" charset="-122"/>
              </a:rPr>
              <a:t>媒体数据推送</a:t>
            </a:r>
            <a:endParaRPr kumimoji="1" lang="zh-CN" altLang="en-US" sz="600" dirty="0" smtClean="0">
              <a:solidFill>
                <a:schemeClr val="bg1"/>
              </a:solidFill>
              <a:latin typeface="微软雅黑" panose="020B0503020204020204" pitchFamily="34" charset="-122"/>
              <a:ea typeface="微软雅黑" panose="020B0503020204020204" pitchFamily="34" charset="-122"/>
            </a:endParaRPr>
          </a:p>
        </p:txBody>
      </p:sp>
      <p:sp>
        <p:nvSpPr>
          <p:cNvPr id="59" name="下箭头 58"/>
          <p:cNvSpPr/>
          <p:nvPr/>
        </p:nvSpPr>
        <p:spPr>
          <a:xfrm>
            <a:off x="7216389" y="4333050"/>
            <a:ext cx="674914" cy="380206"/>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60" name="文本框 59"/>
          <p:cNvSpPr txBox="1"/>
          <p:nvPr/>
        </p:nvSpPr>
        <p:spPr>
          <a:xfrm>
            <a:off x="7479371" y="4414183"/>
            <a:ext cx="153888" cy="138499"/>
          </a:xfrm>
          <a:prstGeom prst="rect">
            <a:avLst/>
          </a:prstGeom>
          <a:solidFill>
            <a:schemeClr val="accent2">
              <a:lumMod val="60000"/>
              <a:lumOff val="40000"/>
            </a:schemeClr>
          </a:solidFill>
        </p:spPr>
        <p:txBody>
          <a:bodyPr wrap="none" lIns="0" tIns="0" rIns="0" bIns="0" rtlCol="0">
            <a:spAutoFit/>
          </a:bodyPr>
          <a:lstStyle/>
          <a:p>
            <a:pPr algn="l">
              <a:lnSpc>
                <a:spcPct val="150000"/>
              </a:lnSpc>
            </a:pPr>
            <a:r>
              <a:rPr kumimoji="1" lang="zh-CN" altLang="en-US" sz="600" dirty="0">
                <a:solidFill>
                  <a:schemeClr val="bg1"/>
                </a:solidFill>
                <a:latin typeface="微软雅黑" panose="020B0503020204020204" pitchFamily="34" charset="-122"/>
                <a:ea typeface="微软雅黑" panose="020B0503020204020204" pitchFamily="34" charset="-122"/>
              </a:rPr>
              <a:t>升级</a:t>
            </a:r>
            <a:endParaRPr kumimoji="1" lang="zh-CN" altLang="en-US" sz="600" dirty="0" smtClean="0">
              <a:solidFill>
                <a:schemeClr val="bg1"/>
              </a:solidFill>
              <a:latin typeface="微软雅黑" panose="020B0503020204020204" pitchFamily="34" charset="-122"/>
              <a:ea typeface="微软雅黑" panose="020B0503020204020204" pitchFamily="34" charset="-122"/>
            </a:endParaRPr>
          </a:p>
        </p:txBody>
      </p:sp>
      <p:sp>
        <p:nvSpPr>
          <p:cNvPr id="61" name="下箭头 60"/>
          <p:cNvSpPr/>
          <p:nvPr/>
        </p:nvSpPr>
        <p:spPr>
          <a:xfrm rot="10800000">
            <a:off x="7921297" y="4323285"/>
            <a:ext cx="674914" cy="380206"/>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62" name="文本框 61"/>
          <p:cNvSpPr txBox="1"/>
          <p:nvPr/>
        </p:nvSpPr>
        <p:spPr>
          <a:xfrm>
            <a:off x="7976363" y="4403315"/>
            <a:ext cx="649217" cy="138499"/>
          </a:xfrm>
          <a:prstGeom prst="rect">
            <a:avLst/>
          </a:prstGeom>
        </p:spPr>
        <p:txBody>
          <a:bodyPr wrap="none" lIns="0" tIns="0" rIns="0" bIns="0" rtlCol="0">
            <a:spAutoFit/>
          </a:bodyPr>
          <a:lstStyle/>
          <a:p>
            <a:pPr algn="l">
              <a:lnSpc>
                <a:spcPct val="150000"/>
              </a:lnSpc>
            </a:pPr>
            <a:r>
              <a:rPr kumimoji="1" lang="zh-CN" altLang="en-US" sz="600" dirty="0" smtClean="0">
                <a:solidFill>
                  <a:schemeClr val="bg1"/>
                </a:solidFill>
                <a:latin typeface="微软雅黑" panose="020B0503020204020204" pitchFamily="34" charset="-122"/>
                <a:ea typeface="微软雅黑" panose="020B0503020204020204" pitchFamily="34" charset="-122"/>
              </a:rPr>
              <a:t>报警</a:t>
            </a:r>
            <a:r>
              <a:rPr kumimoji="1" lang="en-US" altLang="zh-CN" sz="600" dirty="0" smtClean="0">
                <a:solidFill>
                  <a:schemeClr val="bg1"/>
                </a:solidFill>
                <a:latin typeface="微软雅黑" panose="020B0503020204020204" pitchFamily="34" charset="-122"/>
                <a:ea typeface="微软雅黑" panose="020B0503020204020204" pitchFamily="34" charset="-122"/>
              </a:rPr>
              <a:t>/</a:t>
            </a:r>
            <a:r>
              <a:rPr kumimoji="1" lang="zh-CN" altLang="en-US" sz="600" dirty="0" smtClean="0">
                <a:solidFill>
                  <a:schemeClr val="bg1"/>
                </a:solidFill>
                <a:latin typeface="微软雅黑" panose="020B0503020204020204" pitchFamily="34" charset="-122"/>
                <a:ea typeface="微软雅黑" panose="020B0503020204020204" pitchFamily="34" charset="-122"/>
              </a:rPr>
              <a:t>升级进度上报</a:t>
            </a:r>
            <a:endParaRPr kumimoji="1" lang="zh-CN" altLang="en-US" sz="600" dirty="0" smtClean="0">
              <a:solidFill>
                <a:schemeClr val="bg1"/>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2700741" y="3050547"/>
            <a:ext cx="886886" cy="247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中心业务调度</a:t>
            </a:r>
            <a:endParaRPr lang="zh-CN" altLang="en-US" sz="800" dirty="0"/>
          </a:p>
        </p:txBody>
      </p:sp>
      <p:sp>
        <p:nvSpPr>
          <p:cNvPr id="64" name="圆角矩形 63"/>
          <p:cNvSpPr/>
          <p:nvPr/>
        </p:nvSpPr>
        <p:spPr>
          <a:xfrm>
            <a:off x="2700741" y="3282171"/>
            <a:ext cx="886886" cy="26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中心算法管理</a:t>
            </a:r>
            <a:endParaRPr lang="zh-CN" altLang="en-US" sz="800" dirty="0"/>
          </a:p>
        </p:txBody>
      </p:sp>
      <p:sp>
        <p:nvSpPr>
          <p:cNvPr id="65" name="圆角矩形 64"/>
          <p:cNvSpPr/>
          <p:nvPr/>
        </p:nvSpPr>
        <p:spPr>
          <a:xfrm>
            <a:off x="3804969" y="3058199"/>
            <a:ext cx="886886" cy="2476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端</a:t>
            </a:r>
            <a:r>
              <a:rPr lang="zh-CN" altLang="en-US" sz="800" dirty="0" smtClean="0"/>
              <a:t>边升级</a:t>
            </a:r>
            <a:endParaRPr lang="zh-CN" altLang="en-US" sz="800" dirty="0"/>
          </a:p>
        </p:txBody>
      </p:sp>
      <p:sp>
        <p:nvSpPr>
          <p:cNvPr id="66" name="圆角矩形 65"/>
          <p:cNvSpPr/>
          <p:nvPr/>
        </p:nvSpPr>
        <p:spPr>
          <a:xfrm>
            <a:off x="3804969" y="3289823"/>
            <a:ext cx="886886" cy="26298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端边算法管理</a:t>
            </a:r>
            <a:endParaRPr lang="zh-CN" altLang="en-US" sz="800" dirty="0"/>
          </a:p>
        </p:txBody>
      </p:sp>
    </p:spTree>
    <p:extLst>
      <p:ext uri="{BB962C8B-B14F-4D97-AF65-F5344CB8AC3E}">
        <p14:creationId xmlns:p14="http://schemas.microsoft.com/office/powerpoint/2010/main" val="707679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p:cNvSpPr>
            <a:spLocks noGrp="1"/>
          </p:cNvSpPr>
          <p:nvPr>
            <p:ph type="body" sz="quarter" idx="13"/>
          </p:nvPr>
        </p:nvSpPr>
        <p:spPr>
          <a:xfrm>
            <a:off x="3005437" y="2085127"/>
            <a:ext cx="914400" cy="908340"/>
          </a:xfrm>
        </p:spPr>
        <p:txBody>
          <a:bodyPr vert="horz" lIns="91438" tIns="45719" rIns="91438" bIns="45719" rtlCol="0">
            <a:noAutofit/>
          </a:bodyPr>
          <a:lstStyle/>
          <a:p>
            <a:r>
              <a:rPr kumimoji="1" lang="en-US" altLang="zh-CN" sz="3300" dirty="0">
                <a:solidFill>
                  <a:srgbClr val="00B0F0"/>
                </a:solidFill>
              </a:rPr>
              <a:t>02</a:t>
            </a:r>
          </a:p>
        </p:txBody>
      </p:sp>
      <p:sp>
        <p:nvSpPr>
          <p:cNvPr id="15" name="文本占位符 5"/>
          <p:cNvSpPr>
            <a:spLocks noGrp="1"/>
          </p:cNvSpPr>
          <p:nvPr>
            <p:ph type="body" sz="quarter" idx="14"/>
          </p:nvPr>
        </p:nvSpPr>
        <p:spPr>
          <a:xfrm>
            <a:off x="3753343" y="1833925"/>
            <a:ext cx="5094822" cy="588518"/>
          </a:xfrm>
        </p:spPr>
        <p:txBody>
          <a:bodyPr vert="horz" lIns="68580" tIns="34290" rIns="68580" bIns="34290" rtlCol="0">
            <a:noAutofit/>
          </a:bodyPr>
          <a:lstStyle/>
          <a:p>
            <a:r>
              <a:rPr kumimoji="1" lang="zh-CN" altLang="en-US" sz="1800" dirty="0"/>
              <a:t>软件平台关键框架（</a:t>
            </a:r>
            <a:r>
              <a:rPr kumimoji="1" lang="en-US" altLang="zh-CN" sz="1800" dirty="0"/>
              <a:t>PaaS</a:t>
            </a:r>
            <a:r>
              <a:rPr kumimoji="1" lang="zh-CN" altLang="en-US" sz="1800" dirty="0"/>
              <a:t>，</a:t>
            </a:r>
            <a:r>
              <a:rPr kumimoji="1" lang="en-US" altLang="zh-CN" sz="1800" dirty="0"/>
              <a:t>VSL</a:t>
            </a:r>
            <a:r>
              <a:rPr kumimoji="1" lang="zh-CN" altLang="en-US" sz="1800" dirty="0"/>
              <a:t>，</a:t>
            </a:r>
            <a:r>
              <a:rPr kumimoji="1" lang="en-US" altLang="zh-CN" sz="1800" dirty="0"/>
              <a:t>ICC</a:t>
            </a:r>
            <a:r>
              <a:rPr kumimoji="1" lang="zh-CN" altLang="en-US" sz="1800" dirty="0"/>
              <a:t>，网关类）</a:t>
            </a:r>
          </a:p>
        </p:txBody>
      </p:sp>
      <p:sp>
        <p:nvSpPr>
          <p:cNvPr id="16" name="文本占位符 13"/>
          <p:cNvSpPr>
            <a:spLocks noGrp="1"/>
          </p:cNvSpPr>
          <p:nvPr>
            <p:ph type="body" sz="quarter" idx="15"/>
          </p:nvPr>
        </p:nvSpPr>
        <p:spPr>
          <a:xfrm>
            <a:off x="3005437" y="1535478"/>
            <a:ext cx="914400" cy="847609"/>
          </a:xfrm>
        </p:spPr>
        <p:txBody>
          <a:bodyPr vert="horz" lIns="91438" tIns="45719" rIns="91438" bIns="45719" rtlCol="0">
            <a:noAutofit/>
          </a:bodyPr>
          <a:lstStyle/>
          <a:p>
            <a:r>
              <a:rPr kumimoji="1" lang="en-US" altLang="zh-CN" sz="3300" dirty="0"/>
              <a:t>01</a:t>
            </a:r>
            <a:endParaRPr kumimoji="1" lang="zh-CN" altLang="en-US" sz="3300" dirty="0"/>
          </a:p>
        </p:txBody>
      </p:sp>
      <p:sp>
        <p:nvSpPr>
          <p:cNvPr id="17" name="文本占位符 15"/>
          <p:cNvSpPr>
            <a:spLocks noGrp="1"/>
          </p:cNvSpPr>
          <p:nvPr>
            <p:ph type="body" sz="quarter" idx="17"/>
          </p:nvPr>
        </p:nvSpPr>
        <p:spPr>
          <a:xfrm>
            <a:off x="3731822" y="2282236"/>
            <a:ext cx="4981871" cy="588518"/>
          </a:xfrm>
        </p:spPr>
        <p:txBody>
          <a:bodyPr/>
          <a:lstStyle/>
          <a:p>
            <a:r>
              <a:rPr kumimoji="1" lang="zh-CN" altLang="en-US" sz="1800" dirty="0">
                <a:solidFill>
                  <a:srgbClr val="00B0F0"/>
                </a:solidFill>
              </a:rPr>
              <a:t>软件平台关键技术（</a:t>
            </a:r>
            <a:r>
              <a:rPr kumimoji="1" lang="en-US" altLang="zh-CN" sz="1800" dirty="0">
                <a:solidFill>
                  <a:srgbClr val="00B0F0"/>
                </a:solidFill>
              </a:rPr>
              <a:t>MQ</a:t>
            </a:r>
            <a:r>
              <a:rPr kumimoji="1" lang="zh-CN" altLang="en-US" sz="1800" dirty="0">
                <a:solidFill>
                  <a:srgbClr val="00B0F0"/>
                </a:solidFill>
              </a:rPr>
              <a:t>，数据库，大数据，智能，统一协议）主要讲架构和最佳实践</a:t>
            </a:r>
            <a:endParaRPr kumimoji="1" lang="en-US" altLang="zh-CN" sz="1800" dirty="0">
              <a:solidFill>
                <a:srgbClr val="00B0F0"/>
              </a:solidFill>
            </a:endParaRPr>
          </a:p>
        </p:txBody>
      </p:sp>
      <p:sp>
        <p:nvSpPr>
          <p:cNvPr id="18" name="文本占位符 5"/>
          <p:cNvSpPr>
            <a:spLocks noGrp="1"/>
          </p:cNvSpPr>
          <p:nvPr>
            <p:ph type="body" sz="quarter" idx="14"/>
          </p:nvPr>
        </p:nvSpPr>
        <p:spPr>
          <a:xfrm>
            <a:off x="3753254" y="2937281"/>
            <a:ext cx="4825970" cy="444931"/>
          </a:xfrm>
        </p:spPr>
        <p:txBody>
          <a:bodyPr>
            <a:noAutofit/>
          </a:bodyPr>
          <a:lstStyle/>
          <a:p>
            <a:r>
              <a:rPr kumimoji="1" lang="zh-CN" altLang="en-US" sz="1800" dirty="0"/>
              <a:t>典型业务流程（公安为例）</a:t>
            </a:r>
          </a:p>
        </p:txBody>
      </p:sp>
      <p:sp>
        <p:nvSpPr>
          <p:cNvPr id="19" name="文本占位符 13"/>
          <p:cNvSpPr>
            <a:spLocks noGrp="1"/>
          </p:cNvSpPr>
          <p:nvPr>
            <p:ph type="body" sz="quarter" idx="15"/>
          </p:nvPr>
        </p:nvSpPr>
        <p:spPr>
          <a:xfrm>
            <a:off x="3005437" y="2643327"/>
            <a:ext cx="914400" cy="847609"/>
          </a:xfrm>
        </p:spPr>
        <p:txBody>
          <a:bodyPr vert="horz" lIns="91438" tIns="45719" rIns="91438" bIns="45719" rtlCol="0">
            <a:noAutofit/>
          </a:bodyPr>
          <a:lstStyle/>
          <a:p>
            <a:r>
              <a:rPr kumimoji="1" lang="en-US" altLang="zh-CN" sz="3300" dirty="0"/>
              <a:t>03</a:t>
            </a:r>
            <a:endParaRPr kumimoji="1" lang="zh-CN" altLang="en-US" sz="3300" dirty="0"/>
          </a:p>
        </p:txBody>
      </p:sp>
      <p:sp>
        <p:nvSpPr>
          <p:cNvPr id="8" name="文本占位符 5">
            <a:extLst>
              <a:ext uri="{FF2B5EF4-FFF2-40B4-BE49-F238E27FC236}">
                <a16:creationId xmlns:a16="http://schemas.microsoft.com/office/drawing/2014/main" id="{A71D8E14-8320-444A-A7B0-68243810782E}"/>
              </a:ext>
            </a:extLst>
          </p:cNvPr>
          <p:cNvSpPr txBox="1">
            <a:spLocks/>
          </p:cNvSpPr>
          <p:nvPr/>
        </p:nvSpPr>
        <p:spPr>
          <a:xfrm>
            <a:off x="3753343" y="3485637"/>
            <a:ext cx="4825970" cy="444931"/>
          </a:xfrm>
        </p:spPr>
        <p:txBody>
          <a:bodyPr>
            <a:noAutofit/>
          </a:bodyPr>
          <a:lstStyle>
            <a:lvl1pPr marL="0" indent="0" algn="l" defTabSz="685800" rtl="0" eaLnBrk="1" latinLnBrk="0" hangingPunct="1">
              <a:lnSpc>
                <a:spcPct val="90000"/>
              </a:lnSpc>
              <a:spcBef>
                <a:spcPts val="750"/>
              </a:spcBef>
              <a:buFont typeface="Arial" panose="020B0604020202020204" pitchFamily="34" charset="0"/>
              <a:buNone/>
              <a:defRPr sz="1400" b="1" kern="1200">
                <a:solidFill>
                  <a:srgbClr val="00B0F0"/>
                </a:solidFill>
                <a:latin typeface="+mn-lt"/>
                <a:ea typeface="+mn-ea"/>
                <a:cs typeface="+mn-cs"/>
              </a:defRPr>
            </a:lvl1pPr>
            <a:lvl2pPr marL="342884" indent="0" algn="l" defTabSz="685800" rtl="0" eaLnBrk="1" latinLnBrk="0" hangingPunct="1">
              <a:lnSpc>
                <a:spcPct val="90000"/>
              </a:lnSpc>
              <a:spcBef>
                <a:spcPts val="375"/>
              </a:spcBef>
              <a:buFont typeface="Arial" panose="020B0604020202020204" pitchFamily="34" charset="0"/>
              <a:buNone/>
              <a:defRPr sz="1100" b="0" kern="1200">
                <a:solidFill>
                  <a:schemeClr val="accent5"/>
                </a:solidFill>
                <a:latin typeface="+mn-lt"/>
                <a:ea typeface="+mn-ea"/>
                <a:cs typeface="+mn-cs"/>
              </a:defRPr>
            </a:lvl2pPr>
            <a:lvl3pPr marL="685766"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3pPr>
            <a:lvl4pPr marL="1028649"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4pPr>
            <a:lvl5pPr marL="1371532"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1800" dirty="0" err="1"/>
              <a:t>DFx</a:t>
            </a:r>
            <a:r>
              <a:rPr kumimoji="1" lang="zh-CN" altLang="en-US" sz="1800" dirty="0"/>
              <a:t>能力介绍（运维，可靠性，安全）</a:t>
            </a:r>
          </a:p>
        </p:txBody>
      </p:sp>
      <p:sp>
        <p:nvSpPr>
          <p:cNvPr id="9" name="文本占位符 13">
            <a:extLst>
              <a:ext uri="{FF2B5EF4-FFF2-40B4-BE49-F238E27FC236}">
                <a16:creationId xmlns:a16="http://schemas.microsoft.com/office/drawing/2014/main" id="{08630CB5-BE3D-4DA3-9998-60BB99E99C20}"/>
              </a:ext>
            </a:extLst>
          </p:cNvPr>
          <p:cNvSpPr txBox="1">
            <a:spLocks/>
          </p:cNvSpPr>
          <p:nvPr/>
        </p:nvSpPr>
        <p:spPr>
          <a:xfrm>
            <a:off x="3005437" y="3191822"/>
            <a:ext cx="914400" cy="847609"/>
          </a:xfrm>
        </p:spPr>
        <p:txBody>
          <a:bodyPr vert="horz" lIns="91438" tIns="45719" rIns="91438" bIns="45719" rtlCol="0">
            <a:noAutofit/>
          </a:bodyPr>
          <a:lstStyle>
            <a:lvl1pPr marL="0" indent="0" algn="l" defTabSz="685800" rtl="0" eaLnBrk="1" latinLnBrk="0" hangingPunct="1">
              <a:lnSpc>
                <a:spcPts val="6000"/>
              </a:lnSpc>
              <a:spcBef>
                <a:spcPts val="750"/>
              </a:spcBef>
              <a:buFont typeface="Arial" panose="020B0604020202020204" pitchFamily="34" charset="0"/>
              <a:buNone/>
              <a:defRPr sz="4000" kern="1200">
                <a:solidFill>
                  <a:srgbClr val="00B0F0"/>
                </a:solidFill>
                <a:latin typeface="Impact" charset="0"/>
                <a:ea typeface="Impact" charset="0"/>
                <a:cs typeface="Impact"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3300" dirty="0"/>
              <a:t>04</a:t>
            </a:r>
            <a:endParaRPr kumimoji="1" lang="zh-CN" altLang="en-US" sz="3300" dirty="0"/>
          </a:p>
        </p:txBody>
      </p:sp>
    </p:spTree>
    <p:extLst>
      <p:ext uri="{BB962C8B-B14F-4D97-AF65-F5344CB8AC3E}">
        <p14:creationId xmlns:p14="http://schemas.microsoft.com/office/powerpoint/2010/main" val="1256097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621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646331"/>
          </a:xfrm>
          <a:prstGeom prst="rect">
            <a:avLst/>
          </a:prstGeom>
        </p:spPr>
        <p:txBody>
          <a:bodyPr wrap="square">
            <a:spAutoFit/>
          </a:bodyPr>
          <a:lstStyle/>
          <a:p>
            <a:pPr algn="ctr"/>
            <a:r>
              <a:rPr kumimoji="1" lang="zh-CN" altLang="en-US" sz="3600" b="1" dirty="0">
                <a:solidFill>
                  <a:srgbClr val="FFC000"/>
                </a:solidFill>
                <a:latin typeface="微软雅黑" panose="020B0503020204020204" pitchFamily="34" charset="-122"/>
                <a:ea typeface="微软雅黑" panose="020B0503020204020204" pitchFamily="34" charset="-122"/>
              </a:rPr>
              <a:t>大华软研技术架构概要</a:t>
            </a:r>
          </a:p>
        </p:txBody>
      </p:sp>
    </p:spTree>
    <p:extLst>
      <p:ext uri="{BB962C8B-B14F-4D97-AF65-F5344CB8AC3E}">
        <p14:creationId xmlns:p14="http://schemas.microsoft.com/office/powerpoint/2010/main" val="179297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a:solidFill>
                  <a:srgbClr val="FFC000"/>
                </a:solidFill>
                <a:latin typeface="微软雅黑" panose="020B0503020204020204" pitchFamily="34" charset="-122"/>
                <a:ea typeface="微软雅黑" panose="020B0503020204020204" pitchFamily="34" charset="-122"/>
              </a:rPr>
              <a:t>软件平台关键框架</a:t>
            </a:r>
            <a:r>
              <a:rPr kumimoji="1" lang="en-US" altLang="zh-CN" sz="2800" b="1" dirty="0">
                <a:solidFill>
                  <a:srgbClr val="FFC000"/>
                </a:solidFill>
                <a:latin typeface="微软雅黑" panose="020B0503020204020204" pitchFamily="34" charset="-122"/>
                <a:ea typeface="微软雅黑" panose="020B0503020204020204" pitchFamily="34" charset="-122"/>
              </a:rPr>
              <a:t>(PaaS)</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375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a:solidFill>
                  <a:srgbClr val="FFC000"/>
                </a:solidFill>
                <a:latin typeface="微软雅黑" panose="020B0503020204020204" pitchFamily="34" charset="-122"/>
                <a:ea typeface="微软雅黑" panose="020B0503020204020204" pitchFamily="34" charset="-122"/>
              </a:rPr>
              <a:t>软件平台关键框架（</a:t>
            </a:r>
            <a:r>
              <a:rPr kumimoji="1" lang="en-US" altLang="zh-CN" sz="2800" b="1" dirty="0">
                <a:solidFill>
                  <a:srgbClr val="FFC000"/>
                </a:solidFill>
                <a:latin typeface="微软雅黑" panose="020B0503020204020204" pitchFamily="34" charset="-122"/>
                <a:ea typeface="微软雅黑" panose="020B0503020204020204" pitchFamily="34" charset="-122"/>
              </a:rPr>
              <a:t>VSL</a:t>
            </a:r>
            <a:r>
              <a:rPr kumimoji="1" lang="zh-CN" altLang="en-US" sz="2800" b="1" dirty="0">
                <a:solidFill>
                  <a:srgbClr val="FFC000"/>
                </a:solidFill>
                <a:latin typeface="微软雅黑" panose="020B0503020204020204" pitchFamily="34" charset="-122"/>
                <a:ea typeface="微软雅黑" panose="020B0503020204020204" pitchFamily="34" charset="-122"/>
              </a:rPr>
              <a:t>）（周善存）</a:t>
            </a:r>
          </a:p>
        </p:txBody>
      </p:sp>
    </p:spTree>
    <p:extLst>
      <p:ext uri="{BB962C8B-B14F-4D97-AF65-F5344CB8AC3E}">
        <p14:creationId xmlns:p14="http://schemas.microsoft.com/office/powerpoint/2010/main" val="339098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a:solidFill>
                  <a:srgbClr val="FFC000"/>
                </a:solidFill>
                <a:latin typeface="微软雅黑" panose="020B0503020204020204" pitchFamily="34" charset="-122"/>
                <a:ea typeface="微软雅黑" panose="020B0503020204020204" pitchFamily="34" charset="-122"/>
              </a:rPr>
              <a:t>软件平台关键框架</a:t>
            </a:r>
            <a:r>
              <a:rPr kumimoji="1" lang="en-US" altLang="zh-CN" sz="2800" b="1" dirty="0">
                <a:solidFill>
                  <a:srgbClr val="FFC000"/>
                </a:solidFill>
                <a:latin typeface="微软雅黑" panose="020B0503020204020204" pitchFamily="34" charset="-122"/>
                <a:ea typeface="微软雅黑" panose="020B0503020204020204" pitchFamily="34" charset="-122"/>
              </a:rPr>
              <a:t>(ICC)</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56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a:solidFill>
                  <a:srgbClr val="FFC000"/>
                </a:solidFill>
                <a:latin typeface="微软雅黑" panose="020B0503020204020204" pitchFamily="34" charset="-122"/>
                <a:ea typeface="微软雅黑" panose="020B0503020204020204" pitchFamily="34" charset="-122"/>
              </a:rPr>
              <a:t>软件平台关键技术（</a:t>
            </a:r>
            <a:r>
              <a:rPr kumimoji="1" lang="en-US" altLang="zh-CN" sz="2800" b="1" dirty="0">
                <a:solidFill>
                  <a:srgbClr val="FFC000"/>
                </a:solidFill>
                <a:latin typeface="微软雅黑" panose="020B0503020204020204" pitchFamily="34" charset="-122"/>
                <a:ea typeface="微软雅黑" panose="020B0503020204020204" pitchFamily="34" charset="-122"/>
              </a:rPr>
              <a:t>MQ</a:t>
            </a:r>
            <a:r>
              <a:rPr kumimoji="1" lang="zh-CN" altLang="en-US" sz="2800" b="1" dirty="0">
                <a:solidFill>
                  <a:srgbClr val="FFC000"/>
                </a:solidFill>
                <a:latin typeface="微软雅黑" panose="020B0503020204020204" pitchFamily="34" charset="-122"/>
                <a:ea typeface="微软雅黑" panose="020B0503020204020204" pitchFamily="34" charset="-122"/>
              </a:rPr>
              <a:t>，事件中心）</a:t>
            </a:r>
          </a:p>
        </p:txBody>
      </p:sp>
    </p:spTree>
    <p:extLst>
      <p:ext uri="{BB962C8B-B14F-4D97-AF65-F5344CB8AC3E}">
        <p14:creationId xmlns:p14="http://schemas.microsoft.com/office/powerpoint/2010/main" val="196456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a:solidFill>
                  <a:srgbClr val="FFC000"/>
                </a:solidFill>
                <a:latin typeface="微软雅黑" panose="020B0503020204020204" pitchFamily="34" charset="-122"/>
                <a:ea typeface="微软雅黑" panose="020B0503020204020204" pitchFamily="34" charset="-122"/>
              </a:rPr>
              <a:t>软件平台关键技术 </a:t>
            </a:r>
            <a:r>
              <a:rPr kumimoji="1" lang="en-US" altLang="zh-CN" sz="2800" b="1" dirty="0">
                <a:solidFill>
                  <a:srgbClr val="FFC000"/>
                </a:solidFill>
                <a:latin typeface="微软雅黑" panose="020B0503020204020204" pitchFamily="34" charset="-122"/>
                <a:ea typeface="微软雅黑" panose="020B0503020204020204" pitchFamily="34" charset="-122"/>
              </a:rPr>
              <a:t>(</a:t>
            </a:r>
            <a:r>
              <a:rPr kumimoji="1" lang="zh-CN" altLang="en-US" sz="2800" b="1" dirty="0">
                <a:solidFill>
                  <a:srgbClr val="FFC000"/>
                </a:solidFill>
                <a:latin typeface="微软雅黑" panose="020B0503020204020204" pitchFamily="34" charset="-122"/>
                <a:ea typeface="微软雅黑" panose="020B0503020204020204" pitchFamily="34" charset="-122"/>
              </a:rPr>
              <a:t>云数据库与存储</a:t>
            </a:r>
            <a:r>
              <a:rPr kumimoji="1" lang="en-US" altLang="zh-CN" sz="2800" b="1" dirty="0">
                <a:solidFill>
                  <a:srgbClr val="FFC000"/>
                </a:solidFill>
                <a:latin typeface="微软雅黑" panose="020B0503020204020204" pitchFamily="34" charset="-122"/>
                <a:ea typeface="微软雅黑" panose="020B0503020204020204" pitchFamily="34" charset="-122"/>
              </a:rPr>
              <a:t>)</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438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a:solidFill>
                  <a:srgbClr val="FFC000"/>
                </a:solidFill>
                <a:latin typeface="微软雅黑" panose="020B0503020204020204" pitchFamily="34" charset="-122"/>
                <a:ea typeface="微软雅黑" panose="020B0503020204020204" pitchFamily="34" charset="-122"/>
              </a:rPr>
              <a:t>软件平台关键技术 </a:t>
            </a:r>
            <a:r>
              <a:rPr kumimoji="1" lang="en-US" altLang="zh-CN" sz="2800" b="1" dirty="0">
                <a:solidFill>
                  <a:srgbClr val="FFC000"/>
                </a:solidFill>
                <a:latin typeface="微软雅黑" panose="020B0503020204020204" pitchFamily="34" charset="-122"/>
                <a:ea typeface="微软雅黑" panose="020B0503020204020204" pitchFamily="34" charset="-122"/>
              </a:rPr>
              <a:t>(</a:t>
            </a:r>
            <a:r>
              <a:rPr kumimoji="1" lang="zh-CN" altLang="en-US" sz="2800" b="1" dirty="0">
                <a:solidFill>
                  <a:srgbClr val="FFC000"/>
                </a:solidFill>
                <a:latin typeface="微软雅黑" panose="020B0503020204020204" pitchFamily="34" charset="-122"/>
                <a:ea typeface="微软雅黑" panose="020B0503020204020204" pitchFamily="34" charset="-122"/>
              </a:rPr>
              <a:t>智能</a:t>
            </a:r>
            <a:r>
              <a:rPr kumimoji="1" lang="en-US" altLang="zh-CN" sz="2800" b="1" dirty="0">
                <a:solidFill>
                  <a:srgbClr val="FFC000"/>
                </a:solidFill>
                <a:latin typeface="微软雅黑" panose="020B0503020204020204" pitchFamily="34" charset="-122"/>
                <a:ea typeface="微软雅黑" panose="020B0503020204020204" pitchFamily="34" charset="-122"/>
              </a:rPr>
              <a:t>)</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112919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lIns="0" tIns="0" rIns="0" bIns="0" rtlCol="0">
        <a:spAutoFit/>
      </a:bodyPr>
      <a:lstStyle>
        <a:defPPr algn="l">
          <a:lnSpc>
            <a:spcPct val="150000"/>
          </a:lnSpc>
          <a:defRPr kumimoji="1" sz="1400" dirty="0" smtClean="0">
            <a:solidFill>
              <a:schemeClr val="bg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p:Policy xmlns:p="office.server.policy" id="" local="true">
  <p:Name>文档</p:Name>
  <p:Description/>
  <p:Statement/>
  <p:PolicyItems>
    <p:PolicyItem featureId="Microsoft.Office.RecordsManagement.PolicyFeatures.PolicyAudit" staticId="0x010100B3FA16E201F0244DA0562A286120C032|-1228385370" UniqueId="3624c48f-ab5d-450f-97f9-23355a9d7a9e">
      <p:Name>审核</p:Name>
      <p:Description>审核用户对文档和列表项所做的操作，并将审核结果写入审核日志。</p:Description>
      <p:CustomData>
        <Audit>
          <Update/>
          <View/>
          <CheckInOut/>
          <MoveCopy/>
          <DeleteRestore/>
        </Audit>
      </p:CustomData>
    </p:PolicyItem>
    <p:PolicyItem featureId="Microsoft.Office.RecordsManagement.PolicyFeatures.PolicyLabel" staticId="0x010100B3FA16E201F0244DA0562A286120C032|-1139221640" UniqueId="d6ab4173-8006-42e9-b83b-50e7a4b76667">
      <p:Name>标签</p:Name>
      <p:Description>生成可插入 Microsoft Office 文档的标签，以确保打印文档时包含文档属性或其他重要信息。也可使用标签来搜索文档。</p:Description>
      <p:CustomData>
        <label>
          <segment type="literal">机密</segment>
        </label>
      </p:CustomData>
    </p:PolicyItem>
  </p:PolicyItems>
</p:Polic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文档" ma:contentTypeID="0x010100B3FA16E201F0244DA0562A286120C032" ma:contentTypeVersion="13" ma:contentTypeDescription="新建文档。" ma:contentTypeScope="" ma:versionID="8a9901ee913ae2fb614318aff6f9ae17">
  <xsd:schema xmlns:xsd="http://www.w3.org/2001/XMLSchema" xmlns:xs="http://www.w3.org/2001/XMLSchema" xmlns:p="http://schemas.microsoft.com/office/2006/metadata/properties" xmlns:ns1="http://schemas.microsoft.com/sharepoint/v3" xmlns:ns2="07d902fd-e8f4-4567-8d16-441992dda9d4" xmlns:ns3="ab9b7804-4cfa-4f17-b5c8-9b93398e6fb3" targetNamespace="http://schemas.microsoft.com/office/2006/metadata/properties" ma:root="true" ma:fieldsID="a356339faaf72bcf276066ce19711ade" ns1:_="" ns2:_="" ns3:_="">
    <xsd:import namespace="http://schemas.microsoft.com/sharepoint/v3"/>
    <xsd:import namespace="07d902fd-e8f4-4567-8d16-441992dda9d4"/>
    <xsd:import namespace="ab9b7804-4cfa-4f17-b5c8-9b93398e6fb3"/>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1:_dlc_Exempt" minOccurs="0"/>
                <xsd:element ref="ns3:DLCPolicyLabelValue" minOccurs="0"/>
                <xsd:element ref="ns3:DLCPolicyLabelClientValue" minOccurs="0"/>
                <xsd:element ref="ns3:DLCPolicyLabelLock" minOccurs="0"/>
                <xsd:element ref="ns1:_dlc_ExpireDateSaved" minOccurs="0"/>
                <xsd:element ref="ns1:_dlc_ExpireDat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2" nillable="true" ma:displayName="策略例外" ma:description="" ma:hidden="true" ma:internalName="_dlc_Exempt" ma:readOnly="true">
      <xsd:simpleType>
        <xsd:restriction base="dms:Unknown"/>
      </xsd:simpleType>
    </xsd:element>
    <xsd:element name="_dlc_ExpireDateSaved" ma:index="16" nillable="true" ma:displayName="原始过期日期" ma:description="" ma:hidden="true" ma:internalName="_dlc_ExpireDateSaved" ma:readOnly="true">
      <xsd:simpleType>
        <xsd:restriction base="dms:DateTime"/>
      </xsd:simpleType>
    </xsd:element>
    <xsd:element name="_dlc_ExpireDate" ma:index="17" nillable="true" ma:displayName="到期日期" ma:description="" ma:hidden="true" ma:internalName="_dlc_ExpireDate" ma:readOnly="true">
      <xsd:simpleType>
        <xsd:restriction base="dms:DateTime"/>
      </xsd:simpleType>
    </xsd:element>
    <xsd:element name="PublishingStartDate" ma:index="18" nillable="true" ma:displayName="计划开始日期" ma:description="“计划开始日期”是由“发布”功能创建的网站栏。它用于指定第一次向网站访问者显示此页面的日期和时间。" ma:internalName="PublishingStartDate">
      <xsd:simpleType>
        <xsd:restriction base="dms:Unknown"/>
      </xsd:simpleType>
    </xsd:element>
    <xsd:element name="PublishingExpirationDate" ma:index="19" nillable="true" ma:displayName="计划结束日期" ma:description="“计划结束日期”是由“发布”功能创建的网站栏。它用于指定不再向网站访问者显示此页面的日期和时间。"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d902fd-e8f4-4567-8d16-441992dda9d4" elementFormDefault="qualified">
    <xsd:import namespace="http://schemas.microsoft.com/office/2006/documentManagement/types"/>
    <xsd:import namespace="http://schemas.microsoft.com/office/infopath/2007/PartnerControls"/>
    <xsd:element name="_dlc_DocId" ma:index="8" nillable="true" ma:displayName="文档 ID 值" ma:description="分配至此项的文档 ID 值。" ma:internalName="_dlc_DocId" ma:readOnly="true">
      <xsd:simpleType>
        <xsd:restriction base="dms:Text"/>
      </xsd:simpleType>
    </xsd:element>
    <xsd:element name="_dlc_DocIdUrl" ma:index="9" nillable="true" ma:displayName="文档 ID" ma:description="此文档的永久链接。"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永久 ID" ma:description="在添加过程中保留 ID。" ma:hidden="true" ma:internalName="_dlc_DocIdPersistId" ma:readOnly="true">
      <xsd:simpleType>
        <xsd:restriction base="dms:Boolean"/>
      </xsd:simpleType>
    </xsd:element>
    <xsd:element name="SharedWithUsers" ma:index="11" nillable="true" ma:displayName="共享对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9b7804-4cfa-4f17-b5c8-9b93398e6fb3" elementFormDefault="qualified">
    <xsd:import namespace="http://schemas.microsoft.com/office/2006/documentManagement/types"/>
    <xsd:import namespace="http://schemas.microsoft.com/office/infopath/2007/PartnerControls"/>
    <xsd:element name="DLCPolicyLabelValue" ma:index="13" nillable="true" ma:displayName="标签" ma:description="存储标签的当前值。" ma:internalName="DLCPolicyLabelValue" ma:readOnly="true">
      <xsd:simpleType>
        <xsd:restriction base="dms:Note">
          <xsd:maxLength value="255"/>
        </xsd:restriction>
      </xsd:simpleType>
    </xsd:element>
    <xsd:element name="DLCPolicyLabelClientValue" ma:index="14" nillable="true" ma:displayName="客户端标签值" ma:description="存储客户端上计算的最后一个标签值。" ma:hidden="true" ma:internalName="DLCPolicyLabelClientValue" ma:readOnly="false">
      <xsd:simpleType>
        <xsd:restriction base="dms:Note"/>
      </xsd:simpleType>
    </xsd:element>
    <xsd:element name="DLCPolicyLabelLock" ma:index="15" nillable="true" ma:displayName="锁定的标签" ma:description="指示修改项目属性时是否应更新标签。" ma:hidden="true" ma:internalName="DLCPolicyLabelLock"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DLCPolicyLabelLock xmlns="ab9b7804-4cfa-4f17-b5c8-9b93398e6fb3" xsi:nil="true"/>
    <PublishingExpirationDate xmlns="http://schemas.microsoft.com/sharepoint/v3" xsi:nil="true"/>
    <PublishingStartDate xmlns="http://schemas.microsoft.com/sharepoint/v3" xsi:nil="true"/>
    <DLCPolicyLabelClientValue xmlns="ab9b7804-4cfa-4f17-b5c8-9b93398e6fb3" xsi:nil="true"/>
    <_dlc_DocId xmlns="07d902fd-e8f4-4567-8d16-441992dda9d4">RRYSSSRXMWAY-923012291-159</_dlc_DocId>
    <_dlc_DocIdUrl xmlns="07d902fd-e8f4-4567-8d16-441992dda9d4">
      <Url>https://js.dahuatech.com/sites/Brand/_layouts/15/DocIdRedir.aspx?ID=RRYSSSRXMWAY-923012291-159</Url>
      <Description>RRYSSSRXMWAY-923012291-159</Description>
    </_dlc_DocIdUrl>
    <DLCPolicyLabelValue xmlns="ab9b7804-4cfa-4f17-b5c8-9b93398e6fb3">机密</DLCPolicyLabelValue>
  </documentManagement>
</p:properties>
</file>

<file path=customXml/itemProps1.xml><?xml version="1.0" encoding="utf-8"?>
<ds:datastoreItem xmlns:ds="http://schemas.openxmlformats.org/officeDocument/2006/customXml" ds:itemID="{A1773409-A4EF-4479-99F3-8213073F5512}">
  <ds:schemaRefs>
    <ds:schemaRef ds:uri="http://schemas.microsoft.com/sharepoint/events"/>
  </ds:schemaRefs>
</ds:datastoreItem>
</file>

<file path=customXml/itemProps2.xml><?xml version="1.0" encoding="utf-8"?>
<ds:datastoreItem xmlns:ds="http://schemas.openxmlformats.org/officeDocument/2006/customXml" ds:itemID="{8A904117-9C5F-4B98-8511-6F974802D64A}">
  <ds:schemaRefs>
    <ds:schemaRef ds:uri="office.server.policy"/>
  </ds:schemaRefs>
</ds:datastoreItem>
</file>

<file path=customXml/itemProps3.xml><?xml version="1.0" encoding="utf-8"?>
<ds:datastoreItem xmlns:ds="http://schemas.openxmlformats.org/officeDocument/2006/customXml" ds:itemID="{4E3C4DE6-8985-4F61-AB11-9E42CF34A7B4}">
  <ds:schemaRefs>
    <ds:schemaRef ds:uri="http://schemas.microsoft.com/sharepoint/v3/contenttype/forms"/>
  </ds:schemaRefs>
</ds:datastoreItem>
</file>

<file path=customXml/itemProps4.xml><?xml version="1.0" encoding="utf-8"?>
<ds:datastoreItem xmlns:ds="http://schemas.openxmlformats.org/officeDocument/2006/customXml" ds:itemID="{C15DA839-8B8F-47DB-A22A-C54CA423BE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7d902fd-e8f4-4567-8d16-441992dda9d4"/>
    <ds:schemaRef ds:uri="ab9b7804-4cfa-4f17-b5c8-9b93398e6f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714A8EB-7522-4F89-99E8-EABEDD453C6F}">
  <ds:schemaRefs>
    <ds:schemaRef ds:uri="http://schemas.microsoft.com/sharepoint/v3"/>
    <ds:schemaRef ds:uri="http://purl.org/dc/term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ab9b7804-4cfa-4f17-b5c8-9b93398e6fb3"/>
    <ds:schemaRef ds:uri="07d902fd-e8f4-4567-8d16-441992dda9d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18755</TotalTime>
  <Words>1994</Words>
  <Application>Microsoft Office PowerPoint</Application>
  <PresentationFormat>全屏显示(16:9)</PresentationFormat>
  <Paragraphs>449</Paragraphs>
  <Slides>20</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等线</vt:lpstr>
      <vt:lpstr>等线</vt:lpstr>
      <vt:lpstr>等线 Light</vt:lpstr>
      <vt:lpstr>宋体</vt:lpstr>
      <vt:lpstr>微软雅黑</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智能技术框架-综述</vt:lpstr>
      <vt:lpstr>智能技术框架-术语</vt:lpstr>
      <vt:lpstr>智能技术框架-训练平台</vt:lpstr>
      <vt:lpstr>智能技术框架-算法仓库</vt:lpstr>
      <vt:lpstr>智能技术框架-资源管理</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dc:creator>
  <cp:lastModifiedBy>徐益标</cp:lastModifiedBy>
  <cp:revision>927</cp:revision>
  <dcterms:created xsi:type="dcterms:W3CDTF">2019-11-18T07:26:02Z</dcterms:created>
  <dcterms:modified xsi:type="dcterms:W3CDTF">2022-12-22T09:55:47Z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SEDS_HWMT_d46a6755">
    <vt:lpwstr>f2450d07_mFV3wD85ICk0PMpOlnv4q7uAkWc=_8QYrr2J+YTA2PdxKkHb8rY64b8WwWYsw5XZZrxNSV+rOjGadsKB03tIsfn6p85p5aLYp0KMzgHbQbYzZhDBhTYPMfA==_e25dc2a9</vt:lpwstr>
  </property>
  <property fmtid="{D5CDD505-2E9C-101B-9397-08002B2CF9AE}" pid="3" name="ContentTypeId">
    <vt:lpwstr>0x010100B3FA16E201F0244DA0562A286120C032</vt:lpwstr>
  </property>
  <property fmtid="{D5CDD505-2E9C-101B-9397-08002B2CF9AE}" pid="4" name="_dlc_policyId">
    <vt:lpwstr/>
  </property>
  <property fmtid="{D5CDD505-2E9C-101B-9397-08002B2CF9AE}" pid="5" name="ItemRetentionFormula">
    <vt:lpwstr/>
  </property>
  <property fmtid="{D5CDD505-2E9C-101B-9397-08002B2CF9AE}" pid="6" name="_dlc_DocIdItemGuid">
    <vt:lpwstr>00deb735-05e8-4abd-aa05-32c628653a6f</vt:lpwstr>
  </property>
  <property fmtid="{D5CDD505-2E9C-101B-9397-08002B2CF9AE}" pid="7" name="GSEDS_TWMT">
    <vt:lpwstr>d46a6755_b77b54e0_320ce4c62a860068bfca9d0a374d7b23f76b1880271e2214d05190eca79d613f</vt:lpwstr>
  </property>
</Properties>
</file>