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6"/>
  </p:sldMasterIdLst>
  <p:sldIdLst>
    <p:sldId id="265" r:id="rId7"/>
    <p:sldId id="261" r:id="rId8"/>
    <p:sldId id="270" r:id="rId9"/>
    <p:sldId id="272" r:id="rId10"/>
    <p:sldId id="271" r:id="rId11"/>
    <p:sldId id="274" r:id="rId12"/>
    <p:sldId id="275" r:id="rId13"/>
    <p:sldId id="276" r:id="rId14"/>
    <p:sldId id="262" r:id="rId15"/>
    <p:sldId id="26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00B7BF3-58D4-F84E-A59A-929F7798466E}">
          <p14:sldIdLst>
            <p14:sldId id="265"/>
          </p14:sldIdLst>
        </p14:section>
        <p14:section name="目录" id="{BCA00503-D31C-E44F-8C66-429315E97A5C}">
          <p14:sldIdLst/>
        </p14:section>
        <p14:section name="正文" id="{404CB400-6E3D-0C46-BF5F-9ABCB0E77839}">
          <p14:sldIdLst>
            <p14:sldId id="261"/>
            <p14:sldId id="270"/>
            <p14:sldId id="272"/>
            <p14:sldId id="271"/>
            <p14:sldId id="274"/>
            <p14:sldId id="275"/>
            <p14:sldId id="276"/>
            <p14:sldId id="262"/>
          </p14:sldIdLst>
        </p14:section>
        <p14:section name="封底" id="{54D028FF-3349-EA4D-A906-0A82749D755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6"/>
    <p:restoredTop sz="94714"/>
  </p:normalViewPr>
  <p:slideViewPr>
    <p:cSldViewPr snapToGrid="0" snapToObjects="1" showGuides="1">
      <p:cViewPr varScale="1">
        <p:scale>
          <a:sx n="145" d="100"/>
          <a:sy n="145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74ECDF-A3F5-834C-BA77-8923F0F9C9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7239" y="347836"/>
            <a:ext cx="1440000" cy="439199"/>
          </a:xfrm>
          <a:prstGeom prst="rect">
            <a:avLst/>
          </a:prstGeom>
        </p:spPr>
      </p:pic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82A0066-DEDC-7243-B000-AF3B5E83C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85275"/>
            <a:ext cx="730800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标题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B3D1555D-1C44-274C-91FD-94D882065B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05358"/>
            <a:ext cx="73080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200" rtl="0" eaLnBrk="1" latinLnBrk="0" hangingPunct="1">
              <a:buFontTx/>
              <a:buNone/>
              <a:defRPr kumimoji="1" lang="zh-CN" altLang="en-US" sz="1600" kern="1200" spc="150" dirty="0" smtClean="0">
                <a:solidFill>
                  <a:srgbClr val="CD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</a:t>
            </a:r>
            <a:r>
              <a:rPr kumimoji="1" lang="en-US" altLang="zh-CN" dirty="0"/>
              <a:t>PPT</a:t>
            </a:r>
            <a:r>
              <a:rPr kumimoji="1" lang="zh-CN" altLang="en-US" dirty="0"/>
              <a:t>副标题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C8DA5337-CF27-554F-9D48-F5769438E7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373" y="4379618"/>
            <a:ext cx="7308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200" rtl="0" eaLnBrk="1" latinLnBrk="0" hangingPunct="1">
              <a:buFontTx/>
              <a:buNone/>
              <a:defRPr kumimoji="1" lang="zh-CN" altLang="en-US" sz="1200" kern="1200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单击此处添加汇报人信息</a:t>
            </a:r>
          </a:p>
        </p:txBody>
      </p:sp>
      <p:sp>
        <p:nvSpPr>
          <p:cNvPr id="19" name="图片占位符 17">
            <a:extLst>
              <a:ext uri="{FF2B5EF4-FFF2-40B4-BE49-F238E27FC236}">
                <a16:creationId xmlns:a16="http://schemas.microsoft.com/office/drawing/2014/main" id="{2B0B95BB-B775-3E41-A376-5FA313A3C7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2314575"/>
            <a:ext cx="8229600" cy="16770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1" lang="zh-CN" altLang="en-U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kumimoji="1" lang="zh-CN" altLang="en-US" dirty="0"/>
              <a:t>单击中间的图片按钮插入</a:t>
            </a:r>
            <a:r>
              <a:rPr kumimoji="1" lang="en-US" altLang="zh-CN" dirty="0"/>
              <a:t>PPT</a:t>
            </a:r>
            <a:r>
              <a:rPr kumimoji="1" lang="zh-CN" altLang="en-US" dirty="0"/>
              <a:t>主题图片，使用裁剪工具可调整图片取景。建议选择简洁大气，与标题内容相符的图片。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0DDD62-62CE-4944-AA12-51639D094C0D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r="269"/>
          <a:stretch/>
        </p:blipFill>
        <p:spPr>
          <a:xfrm>
            <a:off x="914400" y="3991641"/>
            <a:ext cx="8229600" cy="136800"/>
          </a:xfrm>
          <a:prstGeom prst="rect">
            <a:avLst/>
          </a:prstGeom>
          <a:ln>
            <a:noFill/>
          </a:ln>
        </p:spPr>
      </p:pic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7E3FB58-8C78-3E48-AB24-936A16C6B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0830" y="4594915"/>
            <a:ext cx="7308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200" rtl="0" eaLnBrk="1" latinLnBrk="0" hangingPunct="1">
              <a:buFontTx/>
              <a:buNone/>
              <a:defRPr kumimoji="1" lang="zh-CN" altLang="en-US" sz="1200" kern="1200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单击此处添加汇报时间信息</a:t>
            </a:r>
          </a:p>
        </p:txBody>
      </p:sp>
    </p:spTree>
    <p:extLst>
      <p:ext uri="{BB962C8B-B14F-4D97-AF65-F5344CB8AC3E}">
        <p14:creationId xmlns:p14="http://schemas.microsoft.com/office/powerpoint/2010/main" val="16173703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D126E2-781D-794C-8F44-99DF16D9A349}"/>
              </a:ext>
            </a:extLst>
          </p:cNvPr>
          <p:cNvGrpSpPr/>
          <p:nvPr userDrawn="1"/>
        </p:nvGrpSpPr>
        <p:grpSpPr>
          <a:xfrm>
            <a:off x="717737" y="531982"/>
            <a:ext cx="931458" cy="659088"/>
            <a:chOff x="719804" y="531982"/>
            <a:chExt cx="931458" cy="6590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96BA49-EC27-D24D-92EB-4A3FAC65CB54}"/>
                </a:ext>
              </a:extLst>
            </p:cNvPr>
            <p:cNvSpPr txBox="1"/>
            <p:nvPr/>
          </p:nvSpPr>
          <p:spPr>
            <a:xfrm>
              <a:off x="719804" y="531982"/>
              <a:ext cx="93145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zh-CN" altLang="en-US" sz="2800" b="1" spc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r>
                <a:rPr kumimoji="1"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7FE6B9-6977-6D4D-BEA3-21BBC6D598F6}"/>
                </a:ext>
              </a:extLst>
            </p:cNvPr>
            <p:cNvSpPr txBox="1"/>
            <p:nvPr/>
          </p:nvSpPr>
          <p:spPr>
            <a:xfrm>
              <a:off x="769592" y="1007889"/>
              <a:ext cx="855902" cy="183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CONTENTS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2B21BA03-3DC9-7A46-B8AF-694B5A327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75" y="324000"/>
            <a:ext cx="1080000" cy="329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142059-659B-F54B-A3E0-B90A683DC76D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r="11111"/>
          <a:stretch/>
        </p:blipFill>
        <p:spPr>
          <a:xfrm>
            <a:off x="1828801" y="1062294"/>
            <a:ext cx="7315199" cy="7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D4F59C-7A10-4440-BEA2-03557132E54F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5123" r="78338"/>
          <a:stretch/>
        </p:blipFill>
        <p:spPr>
          <a:xfrm>
            <a:off x="0" y="1062294"/>
            <a:ext cx="538132" cy="72000"/>
          </a:xfrm>
          <a:prstGeom prst="rect">
            <a:avLst/>
          </a:prstGeom>
        </p:spPr>
      </p:pic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138F0D38-A2F8-674C-9315-E8297F1852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734" y="1962010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文本占位符 5">
            <a:extLst>
              <a:ext uri="{FF2B5EF4-FFF2-40B4-BE49-F238E27FC236}">
                <a16:creationId xmlns:a16="http://schemas.microsoft.com/office/drawing/2014/main" id="{26187857-4D16-B048-8D9B-6423B6A378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49195" y="2109871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0" name="文本占位符 5">
            <a:extLst>
              <a:ext uri="{FF2B5EF4-FFF2-40B4-BE49-F238E27FC236}">
                <a16:creationId xmlns:a16="http://schemas.microsoft.com/office/drawing/2014/main" id="{72335DE5-5088-7341-B0EF-44548B1D6B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9195" y="2377159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1295B3BA-4D0D-9F41-A3BB-37C77EE6D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732" y="3282273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5ED93115-C56F-BE45-A99E-16BFCE0969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9195" y="3444927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3" name="文本占位符 5">
            <a:extLst>
              <a:ext uri="{FF2B5EF4-FFF2-40B4-BE49-F238E27FC236}">
                <a16:creationId xmlns:a16="http://schemas.microsoft.com/office/drawing/2014/main" id="{13AFE2A4-20F9-2A4B-BA89-F5E42F4F12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9195" y="3707846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7BA70531-A9BC-2C4E-8608-D3D64D7E33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4807" y="1962010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5" name="文本占位符 5">
            <a:extLst>
              <a:ext uri="{FF2B5EF4-FFF2-40B4-BE49-F238E27FC236}">
                <a16:creationId xmlns:a16="http://schemas.microsoft.com/office/drawing/2014/main" id="{55C836FF-215F-2943-9FED-60411781BC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8658" y="2109871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6" name="文本占位符 5">
            <a:extLst>
              <a:ext uri="{FF2B5EF4-FFF2-40B4-BE49-F238E27FC236}">
                <a16:creationId xmlns:a16="http://schemas.microsoft.com/office/drawing/2014/main" id="{7D2D8A7E-850B-7345-BE12-AE898CD5E2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68658" y="2377160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B095529C-DBB2-474F-A945-48B87F4B44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74807" y="3282273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8" name="文本占位符 5">
            <a:extLst>
              <a:ext uri="{FF2B5EF4-FFF2-40B4-BE49-F238E27FC236}">
                <a16:creationId xmlns:a16="http://schemas.microsoft.com/office/drawing/2014/main" id="{967FA6E8-B273-DC49-8E8A-52636E824B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8658" y="3444927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9" name="文本占位符 5">
            <a:extLst>
              <a:ext uri="{FF2B5EF4-FFF2-40B4-BE49-F238E27FC236}">
                <a16:creationId xmlns:a16="http://schemas.microsoft.com/office/drawing/2014/main" id="{6D83249C-A405-2E4C-97F2-F6E6706B82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8658" y="3707847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</p:spTree>
    <p:extLst>
      <p:ext uri="{BB962C8B-B14F-4D97-AF65-F5344CB8AC3E}">
        <p14:creationId xmlns:p14="http://schemas.microsoft.com/office/powerpoint/2010/main" val="2105380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2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4" orient="horz" pos="3026" userDrawn="1">
          <p15:clr>
            <a:srgbClr val="A4A3A4"/>
          </p15:clr>
        </p15:guide>
        <p15:guide id="5" orient="horz" pos="214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（单语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3D9960B-E892-4244-9C93-798E4CE9FE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153594"/>
            <a:ext cx="8280400" cy="36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单击此处添加正文内容</a:t>
            </a:r>
          </a:p>
        </p:txBody>
      </p:sp>
      <p:cxnSp>
        <p:nvCxnSpPr>
          <p:cNvPr id="3" name="直接连接符 15">
            <a:extLst>
              <a:ext uri="{FF2B5EF4-FFF2-40B4-BE49-F238E27FC236}">
                <a16:creationId xmlns:a16="http://schemas.microsoft.com/office/drawing/2014/main" id="{03F36A56-F886-8540-88C0-9C0686B70B16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862652"/>
            <a:ext cx="6641593" cy="1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A2E75DC-B708-2847-90A1-BA05DCB7F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51694"/>
            <a:ext cx="6840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单击此处添加正文标题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65DCF-A041-6145-9745-B0A228E76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75" y="324000"/>
            <a:ext cx="1080000" cy="3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82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4" userDrawn="1">
          <p15:clr>
            <a:srgbClr val="A4A3A4"/>
          </p15:clr>
        </p15:guide>
        <p15:guide id="2" orient="horz" pos="302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（双语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B65DCF-A041-6145-9745-B0A228E76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75" y="324000"/>
            <a:ext cx="1080000" cy="3294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00A688C-AA60-4B44-A647-F4AE9ADB3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52800"/>
            <a:ext cx="6840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单击此处添加正文标题中文</a:t>
            </a:r>
            <a:endParaRPr lang="en-US" dirty="0"/>
          </a:p>
        </p:txBody>
      </p: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83055064-84EB-8642-8F0B-8751F4FE6A9F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030146"/>
            <a:ext cx="6641593" cy="1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F80CB8-9E86-0D4B-8DE7-AEF262AB13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49798"/>
            <a:ext cx="8280400" cy="34397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单击此处添加正文内容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F66A4EB9-0BC7-BE43-9383-C3CA258FD3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94729"/>
            <a:ext cx="6840538" cy="18466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单击此处添加正文标题英文</a:t>
            </a:r>
          </a:p>
        </p:txBody>
      </p:sp>
    </p:spTree>
    <p:extLst>
      <p:ext uri="{BB962C8B-B14F-4D97-AF65-F5344CB8AC3E}">
        <p14:creationId xmlns:p14="http://schemas.microsoft.com/office/powerpoint/2010/main" val="848236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4" userDrawn="1">
          <p15:clr>
            <a:srgbClr val="A4A3A4"/>
          </p15:clr>
        </p15:guide>
        <p15:guide id="2" orient="horz" pos="302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A8F114-AE90-B64A-8A08-0D0954725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2769" y="2334150"/>
            <a:ext cx="3198462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28D3604-14E4-714A-A96D-EA57C2BFFA5E}"/>
              </a:ext>
            </a:extLst>
          </p:cNvPr>
          <p:cNvGrpSpPr/>
          <p:nvPr userDrawn="1"/>
        </p:nvGrpSpPr>
        <p:grpSpPr>
          <a:xfrm>
            <a:off x="-1" y="-450"/>
            <a:ext cx="9144002" cy="5144400"/>
            <a:chOff x="-2" y="-450"/>
            <a:chExt cx="9144002" cy="5144400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BB271F01-ACFE-C941-AA03-DD71D7424DE2}"/>
                </a:ext>
              </a:extLst>
            </p:cNvPr>
            <p:cNvCxnSpPr/>
            <p:nvPr/>
          </p:nvCxnSpPr>
          <p:spPr>
            <a:xfrm>
              <a:off x="457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ED9AD9DF-613A-A04C-A1CB-57ECBB6C5460}"/>
                </a:ext>
              </a:extLst>
            </p:cNvPr>
            <p:cNvCxnSpPr/>
            <p:nvPr/>
          </p:nvCxnSpPr>
          <p:spPr>
            <a:xfrm>
              <a:off x="914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BAFE889-9A02-A445-9CF5-4A519CC55DF6}"/>
                </a:ext>
              </a:extLst>
            </p:cNvPr>
            <p:cNvCxnSpPr/>
            <p:nvPr/>
          </p:nvCxnSpPr>
          <p:spPr>
            <a:xfrm>
              <a:off x="1371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8401320E-E9BF-8040-9000-754C0043C412}"/>
                </a:ext>
              </a:extLst>
            </p:cNvPr>
            <p:cNvCxnSpPr/>
            <p:nvPr/>
          </p:nvCxnSpPr>
          <p:spPr>
            <a:xfrm>
              <a:off x="1828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E98D6325-D1D8-464A-9A2B-12EC9E68F450}"/>
                </a:ext>
              </a:extLst>
            </p:cNvPr>
            <p:cNvCxnSpPr/>
            <p:nvPr/>
          </p:nvCxnSpPr>
          <p:spPr>
            <a:xfrm>
              <a:off x="22860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B3A0A8BF-7C90-224A-BCA2-1930AD73BCC5}"/>
                </a:ext>
              </a:extLst>
            </p:cNvPr>
            <p:cNvCxnSpPr/>
            <p:nvPr/>
          </p:nvCxnSpPr>
          <p:spPr>
            <a:xfrm>
              <a:off x="2743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EA221B6-89D6-864D-9B64-69918D8C9A5B}"/>
                </a:ext>
              </a:extLst>
            </p:cNvPr>
            <p:cNvCxnSpPr/>
            <p:nvPr/>
          </p:nvCxnSpPr>
          <p:spPr>
            <a:xfrm>
              <a:off x="3200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13E5704-FC26-D74B-A70D-D71DB7888ABE}"/>
                </a:ext>
              </a:extLst>
            </p:cNvPr>
            <p:cNvCxnSpPr/>
            <p:nvPr/>
          </p:nvCxnSpPr>
          <p:spPr>
            <a:xfrm>
              <a:off x="3657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FA993F72-3F56-3741-B7B1-B2DAFBB61CBA}"/>
                </a:ext>
              </a:extLst>
            </p:cNvPr>
            <p:cNvCxnSpPr/>
            <p:nvPr/>
          </p:nvCxnSpPr>
          <p:spPr>
            <a:xfrm>
              <a:off x="4114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D16C59A8-5D1A-5647-8794-936E58443099}"/>
                </a:ext>
              </a:extLst>
            </p:cNvPr>
            <p:cNvCxnSpPr/>
            <p:nvPr/>
          </p:nvCxnSpPr>
          <p:spPr>
            <a:xfrm>
              <a:off x="45720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0D7EC408-A84C-DD4D-836D-52253D472F1C}"/>
                </a:ext>
              </a:extLst>
            </p:cNvPr>
            <p:cNvCxnSpPr/>
            <p:nvPr/>
          </p:nvCxnSpPr>
          <p:spPr>
            <a:xfrm>
              <a:off x="5029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CFE04484-FB66-3B4F-9B45-437052287BF1}"/>
                </a:ext>
              </a:extLst>
            </p:cNvPr>
            <p:cNvCxnSpPr/>
            <p:nvPr/>
          </p:nvCxnSpPr>
          <p:spPr>
            <a:xfrm>
              <a:off x="5486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A7F6C60-872D-5941-B733-10A25D807153}"/>
                </a:ext>
              </a:extLst>
            </p:cNvPr>
            <p:cNvCxnSpPr/>
            <p:nvPr/>
          </p:nvCxnSpPr>
          <p:spPr>
            <a:xfrm>
              <a:off x="5943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1AC1C43D-E7B8-4843-B44D-98EE188716CA}"/>
                </a:ext>
              </a:extLst>
            </p:cNvPr>
            <p:cNvCxnSpPr/>
            <p:nvPr/>
          </p:nvCxnSpPr>
          <p:spPr>
            <a:xfrm>
              <a:off x="6400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9DE4BD13-7230-B04B-9700-A4D66F260A4D}"/>
                </a:ext>
              </a:extLst>
            </p:cNvPr>
            <p:cNvCxnSpPr/>
            <p:nvPr/>
          </p:nvCxnSpPr>
          <p:spPr>
            <a:xfrm>
              <a:off x="68580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4473E8D-9F3B-5444-8D20-B1A0C8B902BE}"/>
                </a:ext>
              </a:extLst>
            </p:cNvPr>
            <p:cNvCxnSpPr/>
            <p:nvPr/>
          </p:nvCxnSpPr>
          <p:spPr>
            <a:xfrm>
              <a:off x="7315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78358007-BC4F-8C46-BA6B-7EBF61F8D761}"/>
                </a:ext>
              </a:extLst>
            </p:cNvPr>
            <p:cNvCxnSpPr/>
            <p:nvPr/>
          </p:nvCxnSpPr>
          <p:spPr>
            <a:xfrm>
              <a:off x="7772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99DA9C5-F59A-A646-915E-FD865242265E}"/>
                </a:ext>
              </a:extLst>
            </p:cNvPr>
            <p:cNvCxnSpPr/>
            <p:nvPr/>
          </p:nvCxnSpPr>
          <p:spPr>
            <a:xfrm>
              <a:off x="8229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3D7E0036-A4A9-CC4C-A919-E087FF7369DE}"/>
                </a:ext>
              </a:extLst>
            </p:cNvPr>
            <p:cNvCxnSpPr/>
            <p:nvPr/>
          </p:nvCxnSpPr>
          <p:spPr>
            <a:xfrm>
              <a:off x="8686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C40C0072-467E-E143-9B7F-BCDFA4BAF8D8}"/>
                </a:ext>
              </a:extLst>
            </p:cNvPr>
            <p:cNvCxnSpPr/>
            <p:nvPr/>
          </p:nvCxnSpPr>
          <p:spPr>
            <a:xfrm rot="5400000">
              <a:off x="4571999" y="-43148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A5575A7-91DB-E148-9B50-7B70288A818F}"/>
                </a:ext>
              </a:extLst>
            </p:cNvPr>
            <p:cNvCxnSpPr/>
            <p:nvPr/>
          </p:nvCxnSpPr>
          <p:spPr>
            <a:xfrm rot="5400000">
              <a:off x="4571999" y="-40576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26B2B80-6AE4-0F45-BEC1-EE45D09E31E0}"/>
                </a:ext>
              </a:extLst>
            </p:cNvPr>
            <p:cNvCxnSpPr/>
            <p:nvPr/>
          </p:nvCxnSpPr>
          <p:spPr>
            <a:xfrm rot="5400000">
              <a:off x="4571999" y="-38004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305937D5-2FCE-4F49-AD02-FF946722EFB1}"/>
                </a:ext>
              </a:extLst>
            </p:cNvPr>
            <p:cNvCxnSpPr/>
            <p:nvPr/>
          </p:nvCxnSpPr>
          <p:spPr>
            <a:xfrm rot="5400000">
              <a:off x="4571999" y="-35433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6C6DB169-7387-FB4A-9365-1C64F5D47270}"/>
                </a:ext>
              </a:extLst>
            </p:cNvPr>
            <p:cNvCxnSpPr/>
            <p:nvPr/>
          </p:nvCxnSpPr>
          <p:spPr>
            <a:xfrm rot="5400000">
              <a:off x="4571999" y="-32861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BCA9CE72-3FC8-2244-89FB-94CF2D51AD1A}"/>
                </a:ext>
              </a:extLst>
            </p:cNvPr>
            <p:cNvCxnSpPr/>
            <p:nvPr/>
          </p:nvCxnSpPr>
          <p:spPr>
            <a:xfrm rot="5400000">
              <a:off x="4571999" y="-30289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1C1EEB46-A29E-694A-9657-9F28D43B19AE}"/>
                </a:ext>
              </a:extLst>
            </p:cNvPr>
            <p:cNvCxnSpPr/>
            <p:nvPr/>
          </p:nvCxnSpPr>
          <p:spPr>
            <a:xfrm rot="5400000">
              <a:off x="4571999" y="-27717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07AB36EA-5851-1F4A-95C4-0A632054AD6A}"/>
                </a:ext>
              </a:extLst>
            </p:cNvPr>
            <p:cNvCxnSpPr/>
            <p:nvPr/>
          </p:nvCxnSpPr>
          <p:spPr>
            <a:xfrm rot="5400000">
              <a:off x="4571999" y="-25146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CB9599A8-B19E-7445-BDFB-AD3590548081}"/>
                </a:ext>
              </a:extLst>
            </p:cNvPr>
            <p:cNvCxnSpPr/>
            <p:nvPr/>
          </p:nvCxnSpPr>
          <p:spPr>
            <a:xfrm rot="5400000">
              <a:off x="4571999" y="-22574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958C58CD-A59E-354F-97D2-E241B0A8F396}"/>
                </a:ext>
              </a:extLst>
            </p:cNvPr>
            <p:cNvCxnSpPr/>
            <p:nvPr/>
          </p:nvCxnSpPr>
          <p:spPr>
            <a:xfrm rot="5400000">
              <a:off x="4571999" y="-20002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CC533164-772B-5A45-A2C1-849ECD881996}"/>
                </a:ext>
              </a:extLst>
            </p:cNvPr>
            <p:cNvCxnSpPr/>
            <p:nvPr/>
          </p:nvCxnSpPr>
          <p:spPr>
            <a:xfrm rot="5400000">
              <a:off x="4571999" y="-17430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43DF150B-2BBB-5746-8CD8-19C44DEF1B1E}"/>
                </a:ext>
              </a:extLst>
            </p:cNvPr>
            <p:cNvCxnSpPr/>
            <p:nvPr/>
          </p:nvCxnSpPr>
          <p:spPr>
            <a:xfrm rot="5400000">
              <a:off x="4571999" y="-14859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0AA182-B1F7-EB40-BD31-5EEACD59063B}"/>
                </a:ext>
              </a:extLst>
            </p:cNvPr>
            <p:cNvCxnSpPr/>
            <p:nvPr/>
          </p:nvCxnSpPr>
          <p:spPr>
            <a:xfrm rot="5400000">
              <a:off x="4571999" y="-12287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9C756DB-C6CD-CE49-BFAF-7F143CBE7614}"/>
                </a:ext>
              </a:extLst>
            </p:cNvPr>
            <p:cNvCxnSpPr/>
            <p:nvPr/>
          </p:nvCxnSpPr>
          <p:spPr>
            <a:xfrm rot="5400000">
              <a:off x="4571999" y="-9715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8C6AEB88-D382-DC4D-AA11-D31E3DA7FAD1}"/>
                </a:ext>
              </a:extLst>
            </p:cNvPr>
            <p:cNvCxnSpPr/>
            <p:nvPr/>
          </p:nvCxnSpPr>
          <p:spPr>
            <a:xfrm rot="5400000">
              <a:off x="4571999" y="-7143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09F9BC27-0CF3-454A-A984-96960605234B}"/>
                </a:ext>
              </a:extLst>
            </p:cNvPr>
            <p:cNvCxnSpPr/>
            <p:nvPr/>
          </p:nvCxnSpPr>
          <p:spPr>
            <a:xfrm rot="5400000">
              <a:off x="4571999" y="-4572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827384E4-C88C-1849-8CBE-45250709F8B3}"/>
                </a:ext>
              </a:extLst>
            </p:cNvPr>
            <p:cNvCxnSpPr/>
            <p:nvPr/>
          </p:nvCxnSpPr>
          <p:spPr>
            <a:xfrm rot="5400000">
              <a:off x="4571999" y="-2000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60C1B543-249A-8E42-A361-CE90917376A8}"/>
                </a:ext>
              </a:extLst>
            </p:cNvPr>
            <p:cNvCxnSpPr/>
            <p:nvPr/>
          </p:nvCxnSpPr>
          <p:spPr>
            <a:xfrm rot="5400000">
              <a:off x="4571999" y="57149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2A3287FC-7DBE-834F-8B5B-1F1D83AF517F}"/>
                </a:ext>
              </a:extLst>
            </p:cNvPr>
            <p:cNvCxnSpPr/>
            <p:nvPr/>
          </p:nvCxnSpPr>
          <p:spPr>
            <a:xfrm rot="5400000">
              <a:off x="4571999" y="314324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GSEDS_d46a6755_f6076e2b_1_3"/>
          <p:cNvSpPr txBox="1">
            <a:spLocks noChangeAspect="1"/>
          </p:cNvSpPr>
          <p:nvPr userDrawn="1"/>
        </p:nvSpPr>
        <p:spPr>
          <a:xfrm rot="18900000">
            <a:off x="1594262" y="2175007"/>
            <a:ext cx="5955476" cy="793487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3600" b="0" i="0" u="none" normalizeH="0" smtClean="0">
                <a:solidFill>
                  <a:srgbClr val="808080">
                    <a:alpha val="3137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32210  da hua  2024-07-03</a:t>
            </a:r>
            <a:endParaRPr kumimoji="0" lang="zh-CN" altLang="en-US" sz="3600" b="0" i="0" u="none" normalizeH="0" dirty="0" smtClean="0">
              <a:solidFill>
                <a:srgbClr val="808080">
                  <a:alpha val="3137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4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as.dahuatech.com/wiki/?p=%2F&amp;s=znfw" TargetMode="External"/><Relationship Id="rId2" Type="http://schemas.openxmlformats.org/officeDocument/2006/relationships/hyperlink" Target="https://paas.dahuatech.com/wiki/?p=%2F%E8%A7%86%E5%9B%BE%E6%99%BA%E8%83%BD%2F&amp;s=paas_ap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l.ces.dh:8090/collector/pages.action?key=CVEngineTea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1389D117-1B2D-954D-BEE7-E0311FC9F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新人第一课</a:t>
            </a:r>
            <a:endParaRPr kumimoji="1" lang="zh-CN" altLang="en-US" dirty="0"/>
          </a:p>
        </p:txBody>
      </p:sp>
      <p:pic>
        <p:nvPicPr>
          <p:cNvPr id="8" name="图片占位符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696" b="34696"/>
          <a:stretch/>
        </p:blipFill>
        <p:spPr/>
      </p:pic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435430" y="1584096"/>
            <a:ext cx="3667915" cy="166199"/>
          </a:xfrm>
        </p:spPr>
        <p:txBody>
          <a:bodyPr/>
          <a:lstStyle/>
          <a:p>
            <a:r>
              <a:rPr lang="zh-CN" altLang="en-US" dirty="0" smtClean="0"/>
              <a:t>视图智能引擎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大数据开发工程师岗位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8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1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组织架构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34529" y="3060458"/>
            <a:ext cx="2806022" cy="55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28743" y="1059955"/>
            <a:ext cx="7052619" cy="2343940"/>
            <a:chOff x="1628743" y="1059955"/>
            <a:chExt cx="7052619" cy="2343940"/>
          </a:xfrm>
        </p:grpSpPr>
        <p:sp>
          <p:nvSpPr>
            <p:cNvPr id="7" name="矩形 6"/>
            <p:cNvSpPr/>
            <p:nvPr/>
          </p:nvSpPr>
          <p:spPr>
            <a:xfrm>
              <a:off x="4784337" y="1059955"/>
              <a:ext cx="689637" cy="31868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研发中心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307117" y="1797008"/>
              <a:ext cx="689637" cy="31868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产品研发部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07117" y="2423694"/>
              <a:ext cx="689637" cy="31868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软件开发部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83804" y="3057044"/>
              <a:ext cx="689637" cy="3186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产品平台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19608" y="3064730"/>
              <a:ext cx="532128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900" dirty="0" smtClean="0">
                  <a:solidFill>
                    <a:schemeClr val="tx1"/>
                  </a:solidFill>
                  <a:latin typeface="+mn-ea"/>
                </a:rPr>
                <a:t>IPC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软件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38408" y="3049113"/>
              <a:ext cx="542019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球机软件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67430" y="3056184"/>
              <a:ext cx="492436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图像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90631" y="2423694"/>
              <a:ext cx="689637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硬件开发部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23757" y="2423694"/>
              <a:ext cx="689637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结构开发部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99974" y="2423694"/>
              <a:ext cx="1163103" cy="31868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产品线（智能计算）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90631" y="1797008"/>
              <a:ext cx="689637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中央研究院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73440" y="1792181"/>
              <a:ext cx="689637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测试中心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945729" y="1782985"/>
              <a:ext cx="925018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900" dirty="0" smtClean="0">
                  <a:solidFill>
                    <a:schemeClr val="tx1"/>
                  </a:solidFill>
                  <a:latin typeface="+mn-ea"/>
                </a:rPr>
                <a:t>先进技术研究院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991725" y="1792181"/>
              <a:ext cx="689637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900" dirty="0" smtClean="0">
                  <a:solidFill>
                    <a:schemeClr val="tx1"/>
                  </a:solidFill>
                  <a:latin typeface="+mn-ea"/>
                </a:rPr>
                <a:t>……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288778" y="3085210"/>
              <a:ext cx="516664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900" dirty="0" smtClean="0">
                  <a:solidFill>
                    <a:schemeClr val="tx1"/>
                  </a:solidFill>
                  <a:latin typeface="+mn-ea"/>
                </a:rPr>
                <a:t>web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228716" y="3057044"/>
              <a:ext cx="412834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900" dirty="0" smtClean="0">
                  <a:solidFill>
                    <a:schemeClr val="tx1"/>
                  </a:solidFill>
                  <a:latin typeface="+mn-ea"/>
                </a:rPr>
                <a:t>……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63083" y="3048784"/>
              <a:ext cx="415414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900" dirty="0" smtClean="0">
                  <a:solidFill>
                    <a:schemeClr val="tx1"/>
                  </a:solidFill>
                  <a:latin typeface="+mn-ea"/>
                </a:rPr>
                <a:t>NVR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28743" y="3048784"/>
              <a:ext cx="415414" cy="31868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900" dirty="0" smtClean="0">
                  <a:solidFill>
                    <a:schemeClr val="tx1"/>
                  </a:solidFill>
                  <a:latin typeface="+mn-ea"/>
                </a:rPr>
                <a:t>……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右大括号 37"/>
            <p:cNvSpPr/>
            <p:nvPr/>
          </p:nvSpPr>
          <p:spPr>
            <a:xfrm rot="16200000">
              <a:off x="5514005" y="-793132"/>
              <a:ext cx="207470" cy="4774515"/>
            </a:xfrm>
            <a:prstGeom prst="rightBrace">
              <a:avLst>
                <a:gd name="adj1" fmla="val 135086"/>
                <a:gd name="adj2" fmla="val 398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400"/>
            </a:p>
          </p:txBody>
        </p:sp>
        <p:sp>
          <p:nvSpPr>
            <p:cNvPr id="39" name="右大括号 38"/>
            <p:cNvSpPr/>
            <p:nvPr/>
          </p:nvSpPr>
          <p:spPr>
            <a:xfrm rot="16200000">
              <a:off x="5058875" y="396226"/>
              <a:ext cx="207470" cy="3764365"/>
            </a:xfrm>
            <a:prstGeom prst="rightBrace">
              <a:avLst>
                <a:gd name="adj1" fmla="val 135086"/>
                <a:gd name="adj2" fmla="val 398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400"/>
            </a:p>
          </p:txBody>
        </p:sp>
        <p:sp>
          <p:nvSpPr>
            <p:cNvPr id="40" name="右大括号 39"/>
            <p:cNvSpPr/>
            <p:nvPr/>
          </p:nvSpPr>
          <p:spPr>
            <a:xfrm rot="16200000">
              <a:off x="4990594" y="-336147"/>
              <a:ext cx="207470" cy="6524933"/>
            </a:xfrm>
            <a:prstGeom prst="rightBrace">
              <a:avLst>
                <a:gd name="adj1" fmla="val 135086"/>
                <a:gd name="adj2" fmla="val 43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400"/>
            </a:p>
          </p:txBody>
        </p:sp>
      </p:grpSp>
      <p:sp>
        <p:nvSpPr>
          <p:cNvPr id="45" name="矩形 44"/>
          <p:cNvSpPr/>
          <p:nvPr/>
        </p:nvSpPr>
        <p:spPr>
          <a:xfrm>
            <a:off x="288841" y="1075739"/>
            <a:ext cx="689637" cy="318685"/>
          </a:xfrm>
          <a:prstGeom prst="rect">
            <a:avLst/>
          </a:prstGeom>
          <a:noFill/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+mn-ea"/>
              </a:rPr>
              <a:t>一级部门</a:t>
            </a:r>
            <a:endParaRPr lang="en-US" altLang="zh-CN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45729" y="1054753"/>
            <a:ext cx="689637" cy="318685"/>
          </a:xfrm>
          <a:prstGeom prst="rect">
            <a:avLst/>
          </a:prstGeom>
          <a:noFill/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+mn-ea"/>
              </a:rPr>
              <a:t>市场</a:t>
            </a:r>
            <a:endParaRPr lang="en-US" altLang="zh-CN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13596" y="1054753"/>
            <a:ext cx="689637" cy="318685"/>
          </a:xfrm>
          <a:prstGeom prst="rect">
            <a:avLst/>
          </a:prstGeom>
          <a:noFill/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+mn-ea"/>
              </a:rPr>
              <a:t>财务</a:t>
            </a:r>
            <a:endParaRPr lang="en-US" altLang="zh-CN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8841" y="1743602"/>
            <a:ext cx="689637" cy="318685"/>
          </a:xfrm>
          <a:prstGeom prst="rect">
            <a:avLst/>
          </a:prstGeom>
          <a:noFill/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+mn-ea"/>
              </a:rPr>
              <a:t>二级部门</a:t>
            </a:r>
            <a:endParaRPr lang="en-US" altLang="zh-CN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8841" y="2425132"/>
            <a:ext cx="689637" cy="318685"/>
          </a:xfrm>
          <a:prstGeom prst="rect">
            <a:avLst/>
          </a:prstGeom>
          <a:noFill/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+mn-ea"/>
              </a:rPr>
              <a:t>三级部门</a:t>
            </a:r>
            <a:endParaRPr lang="en-US" altLang="zh-CN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88841" y="3052729"/>
            <a:ext cx="689637" cy="318685"/>
          </a:xfrm>
          <a:prstGeom prst="rect">
            <a:avLst/>
          </a:prstGeom>
          <a:noFill/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+mn-ea"/>
              </a:rPr>
              <a:t>四级部门</a:t>
            </a:r>
            <a:endParaRPr lang="en-US" altLang="zh-CN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89611" y="3045327"/>
            <a:ext cx="689637" cy="31868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+mn-ea"/>
              </a:rPr>
              <a:t>视图智能</a:t>
            </a:r>
            <a:endParaRPr lang="en-US" altLang="zh-CN" sz="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05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发展通道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29679" y="3723019"/>
            <a:ext cx="2806022" cy="48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7807" y="2218240"/>
            <a:ext cx="488491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项目</a:t>
            </a:r>
            <a:endParaRPr lang="en-US" altLang="zh-CN" sz="1050" dirty="0" smtClean="0">
              <a:solidFill>
                <a:schemeClr val="tx1"/>
              </a:solidFill>
              <a:latin typeface="+mn-ea"/>
            </a:endParaRPr>
          </a:p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维护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右箭头 6"/>
          <p:cNvSpPr/>
          <p:nvPr/>
        </p:nvSpPr>
        <p:spPr>
          <a:xfrm rot="19257112">
            <a:off x="2987174" y="1598960"/>
            <a:ext cx="316362" cy="2684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935823" y="2368591"/>
            <a:ext cx="316362" cy="2684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1662268">
            <a:off x="3035897" y="3495859"/>
            <a:ext cx="316362" cy="2684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0565" y="2218240"/>
            <a:ext cx="488491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需求</a:t>
            </a:r>
            <a:endParaRPr lang="en-US" altLang="zh-CN" sz="1050" dirty="0" smtClean="0">
              <a:solidFill>
                <a:schemeClr val="tx1"/>
              </a:solidFill>
              <a:latin typeface="+mn-ea"/>
            </a:endParaRPr>
          </a:p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开发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26679" y="2228262"/>
            <a:ext cx="488491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SE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2959" y="1314710"/>
            <a:ext cx="571595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软件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PL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1184877" y="2923504"/>
            <a:ext cx="70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>
                <a:solidFill>
                  <a:schemeClr val="tx1"/>
                </a:solidFill>
              </a:rPr>
              <a:t>熟悉打包环境</a:t>
            </a:r>
            <a:r>
              <a:rPr lang="zh-CN" altLang="en-US" sz="700" dirty="0" smtClean="0">
                <a:solidFill>
                  <a:schemeClr val="tx1"/>
                </a:solidFill>
              </a:rPr>
              <a:t>，</a:t>
            </a:r>
            <a:r>
              <a:rPr lang="en-US" altLang="zh-CN" sz="700" dirty="0" smtClean="0">
                <a:solidFill>
                  <a:schemeClr val="tx1"/>
                </a:solidFill>
              </a:rPr>
              <a:t>java/go</a:t>
            </a:r>
            <a:r>
              <a:rPr lang="zh-CN" altLang="en-US" sz="700" dirty="0" smtClean="0">
                <a:solidFill>
                  <a:schemeClr val="tx1"/>
                </a:solidFill>
              </a:rPr>
              <a:t>语言</a:t>
            </a:r>
            <a:r>
              <a:rPr lang="zh-CN" altLang="en-US" sz="700" dirty="0">
                <a:solidFill>
                  <a:schemeClr val="tx1"/>
                </a:solidFill>
              </a:rPr>
              <a:t>，了解业务</a:t>
            </a:r>
          </a:p>
        </p:txBody>
      </p:sp>
      <p:sp>
        <p:nvSpPr>
          <p:cNvPr id="14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2582590" y="2850845"/>
            <a:ext cx="641585" cy="124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>
                <a:solidFill>
                  <a:schemeClr val="tx1"/>
                </a:solidFill>
              </a:rPr>
              <a:t>熟悉业务流程和编码规范，熟练运用</a:t>
            </a:r>
            <a:r>
              <a:rPr lang="en-US" altLang="zh-CN" sz="700" dirty="0">
                <a:solidFill>
                  <a:schemeClr val="tx1"/>
                </a:solidFill>
              </a:rPr>
              <a:t>C++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6195911" y="2974625"/>
            <a:ext cx="930889" cy="8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 smtClean="0">
                <a:solidFill>
                  <a:schemeClr val="tx1"/>
                </a:solidFill>
              </a:rPr>
              <a:t>精通某个领域的业务，以及各个产品差异，主导领域演进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4594404" y="1314710"/>
            <a:ext cx="1044062" cy="124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>
                <a:solidFill>
                  <a:schemeClr val="tx1"/>
                </a:solidFill>
              </a:rPr>
              <a:t>熟悉软件开发流程，较好的沟通</a:t>
            </a:r>
            <a:r>
              <a:rPr lang="zh-CN" altLang="en-US" sz="700" dirty="0" smtClean="0">
                <a:solidFill>
                  <a:schemeClr val="tx1"/>
                </a:solidFill>
              </a:rPr>
              <a:t>能力和推动能力，</a:t>
            </a:r>
            <a:r>
              <a:rPr lang="zh-CN" altLang="en-US" sz="700" dirty="0">
                <a:solidFill>
                  <a:schemeClr val="tx1"/>
                </a:solidFill>
              </a:rPr>
              <a:t>把</a:t>
            </a:r>
            <a:r>
              <a:rPr lang="zh-CN" altLang="en-US" sz="700" dirty="0" smtClean="0">
                <a:solidFill>
                  <a:schemeClr val="tx1"/>
                </a:solidFill>
              </a:rPr>
              <a:t>控需求开发各</a:t>
            </a:r>
            <a:r>
              <a:rPr lang="zh-CN" altLang="en-US" sz="700" dirty="0">
                <a:solidFill>
                  <a:schemeClr val="tx1"/>
                </a:solidFill>
              </a:rPr>
              <a:t>环节的质量和进度</a:t>
            </a:r>
          </a:p>
        </p:txBody>
      </p:sp>
      <p:sp>
        <p:nvSpPr>
          <p:cNvPr id="17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4620863" y="3467574"/>
            <a:ext cx="930889" cy="124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 smtClean="0">
                <a:solidFill>
                  <a:schemeClr val="tx1"/>
                </a:solidFill>
              </a:rPr>
              <a:t>熟悉项目管理知识，把</a:t>
            </a:r>
            <a:r>
              <a:rPr lang="zh-CN" altLang="en-US" sz="700" dirty="0">
                <a:solidFill>
                  <a:schemeClr val="tx1"/>
                </a:solidFill>
              </a:rPr>
              <a:t>控需求的合理性</a:t>
            </a:r>
            <a:r>
              <a:rPr lang="zh-CN" altLang="en-US" sz="700" dirty="0" smtClean="0">
                <a:solidFill>
                  <a:schemeClr val="tx1"/>
                </a:solidFill>
              </a:rPr>
              <a:t>，较好的风险管理能力和拉通协调能力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3559" y="2226507"/>
            <a:ext cx="571595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领域</a:t>
            </a:r>
            <a:endParaRPr lang="en-US" altLang="zh-CN" sz="1050" dirty="0" smtClean="0">
              <a:solidFill>
                <a:schemeClr val="tx1"/>
              </a:solidFill>
              <a:latin typeface="+mn-ea"/>
            </a:endParaRPr>
          </a:p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专家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8155" y="3467574"/>
            <a:ext cx="571595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项目</a:t>
            </a:r>
            <a:endParaRPr lang="en-US" altLang="zh-CN" sz="1050" dirty="0" smtClean="0">
              <a:solidFill>
                <a:schemeClr val="tx1"/>
              </a:solidFill>
              <a:latin typeface="+mn-ea"/>
            </a:endParaRPr>
          </a:p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管理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313279" y="2352481"/>
            <a:ext cx="316362" cy="2684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989865" y="2352481"/>
            <a:ext cx="316362" cy="2684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25379" y="2220946"/>
            <a:ext cx="488491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模块</a:t>
            </a:r>
            <a:endParaRPr lang="en-US" altLang="zh-CN" sz="1050" dirty="0" smtClean="0">
              <a:solidFill>
                <a:schemeClr val="tx1"/>
              </a:solidFill>
              <a:latin typeface="+mn-ea"/>
            </a:endParaRPr>
          </a:p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负责人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696337" y="2355186"/>
            <a:ext cx="316362" cy="2684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tx1"/>
              </a:solidFill>
            </a:endParaRPr>
          </a:p>
        </p:txBody>
      </p:sp>
      <p:sp>
        <p:nvSpPr>
          <p:cNvPr id="24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3898155" y="2884739"/>
            <a:ext cx="706104" cy="69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 smtClean="0">
                <a:solidFill>
                  <a:schemeClr val="tx1"/>
                </a:solidFill>
              </a:rPr>
              <a:t>精通某些领域的业务</a:t>
            </a:r>
            <a:r>
              <a:rPr lang="zh-CN" altLang="en-US" sz="700" dirty="0">
                <a:solidFill>
                  <a:schemeClr val="tx1"/>
                </a:solidFill>
              </a:rPr>
              <a:t>和</a:t>
            </a:r>
            <a:r>
              <a:rPr lang="zh-CN" altLang="en-US" sz="700" dirty="0" smtClean="0">
                <a:solidFill>
                  <a:schemeClr val="tx1"/>
                </a:solidFill>
              </a:rPr>
              <a:t>流程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5353751" y="2839608"/>
            <a:ext cx="573847" cy="106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 smtClean="0">
                <a:solidFill>
                  <a:schemeClr val="tx1"/>
                </a:solidFill>
              </a:rPr>
              <a:t>熟悉软件框架，设计领域内业务方案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679" y="1081434"/>
            <a:ext cx="8035687" cy="30265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5043" y="1072055"/>
            <a:ext cx="443915" cy="3035967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大数据开发工程师的发展通道</a:t>
            </a:r>
            <a:endParaRPr lang="en-US" altLang="zh-CN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7142566" y="2360324"/>
            <a:ext cx="316362" cy="2684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80302" y="2218240"/>
            <a:ext cx="571595" cy="536952"/>
          </a:xfrm>
          <a:prstGeom prst="rect">
            <a:avLst/>
          </a:prstGeom>
          <a:gradFill flip="none" rotWithShape="1">
            <a:gsLst>
              <a:gs pos="70000">
                <a:schemeClr val="accent5">
                  <a:alpha val="0"/>
                </a:schemeClr>
              </a:gs>
              <a:gs pos="100000">
                <a:schemeClr val="accent5">
                  <a:alpha val="41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0" compatLnSpc="1"/>
          <a:lstStyle/>
          <a:p>
            <a:pPr algn="ctr" defTabSz="4912983">
              <a:lnSpc>
                <a:spcPct val="90000"/>
              </a:lnSpc>
              <a:buClr>
                <a:srgbClr val="CC9900"/>
              </a:buClr>
            </a:pPr>
            <a:r>
              <a:rPr lang="zh-CN" altLang="en-US" sz="1050" dirty="0" smtClean="0">
                <a:solidFill>
                  <a:schemeClr val="tx1"/>
                </a:solidFill>
                <a:latin typeface="+mn-ea"/>
              </a:rPr>
              <a:t>架构师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文本框 59">
            <a:extLst>
              <a:ext uri="{FF2B5EF4-FFF2-40B4-BE49-F238E27FC236}">
                <a16:creationId xmlns:a16="http://schemas.microsoft.com/office/drawing/2014/main" id="{6BBD28B4-711C-45CF-9FF4-C7C9250C5410}"/>
              </a:ext>
            </a:extLst>
          </p:cNvPr>
          <p:cNvSpPr txBox="1"/>
          <p:nvPr/>
        </p:nvSpPr>
        <p:spPr>
          <a:xfrm>
            <a:off x="7409439" y="2974625"/>
            <a:ext cx="930889" cy="8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700" dirty="0" smtClean="0">
                <a:solidFill>
                  <a:schemeClr val="tx1"/>
                </a:solidFill>
              </a:rPr>
              <a:t>精通产品软件框架和业务差异，后续的发展趋势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29679" y="3092208"/>
            <a:ext cx="2806022" cy="55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00" y="1044242"/>
            <a:ext cx="421244" cy="529227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BAFDC89A-B670-4AE2-ACD0-FA0449901473}"/>
              </a:ext>
            </a:extLst>
          </p:cNvPr>
          <p:cNvSpPr/>
          <p:nvPr/>
        </p:nvSpPr>
        <p:spPr>
          <a:xfrm>
            <a:off x="4065840" y="1572932"/>
            <a:ext cx="425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194560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617743" y="2454217"/>
            <a:ext cx="3019083" cy="320415"/>
          </a:xfrm>
          <a:prstGeom prst="roundRect">
            <a:avLst>
              <a:gd name="adj" fmla="val 0"/>
            </a:avLst>
          </a:prstGeom>
          <a:solidFill>
            <a:srgbClr val="00B0F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学习氛围建设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909672" y="1638755"/>
            <a:ext cx="1197140" cy="204849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46341" y="1764524"/>
            <a:ext cx="223433" cy="1861076"/>
          </a:xfrm>
          <a:prstGeom prst="roundRect">
            <a:avLst>
              <a:gd name="adj" fmla="val 0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干部任职</a:t>
            </a:r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59" name="圆角矩形 58"/>
          <p:cNvSpPr>
            <a:spLocks/>
          </p:cNvSpPr>
          <p:nvPr/>
        </p:nvSpPr>
        <p:spPr>
          <a:xfrm>
            <a:off x="911877" y="3776227"/>
            <a:ext cx="3023137" cy="3219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初入职场  华丽登场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2232124" y="1780931"/>
            <a:ext cx="223433" cy="1861076"/>
          </a:xfrm>
          <a:prstGeom prst="roundRect">
            <a:avLst>
              <a:gd name="adj" fmla="val 0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专业任职</a:t>
            </a:r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200026" y="1757318"/>
            <a:ext cx="9819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94560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管理培训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395268" y="1764524"/>
            <a:ext cx="15167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94560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围绕业务的场景训练</a:t>
            </a:r>
          </a:p>
        </p:txBody>
      </p:sp>
      <p:sp>
        <p:nvSpPr>
          <p:cNvPr id="63" name="矩形 62"/>
          <p:cNvSpPr/>
          <p:nvPr/>
        </p:nvSpPr>
        <p:spPr>
          <a:xfrm>
            <a:off x="2491612" y="2103927"/>
            <a:ext cx="301237" cy="1024962"/>
          </a:xfrm>
          <a:prstGeom prst="rect">
            <a:avLst/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专家团队专项赋能</a:t>
            </a:r>
          </a:p>
        </p:txBody>
      </p:sp>
      <p:sp>
        <p:nvSpPr>
          <p:cNvPr id="64" name="矩形 63"/>
          <p:cNvSpPr/>
          <p:nvPr/>
        </p:nvSpPr>
        <p:spPr>
          <a:xfrm>
            <a:off x="1352201" y="2078660"/>
            <a:ext cx="243452" cy="1024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2194560"/>
            <a:r>
              <a:rPr lang="en-US" altLang="zh-CN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GMD</a:t>
            </a:r>
          </a:p>
          <a:p>
            <a:pPr algn="ctr" defTabSz="2194560"/>
            <a:r>
              <a:rPr lang="en-US" altLang="zh-CN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722246" y="2078660"/>
            <a:ext cx="221780" cy="1024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2194560"/>
            <a:r>
              <a:rPr lang="zh-CN" altLang="en-US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高研班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2484767" y="3214073"/>
            <a:ext cx="1380473" cy="41152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角色转身（</a:t>
            </a:r>
            <a:r>
              <a: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</a:t>
            </a:r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★软件</a:t>
            </a:r>
            <a:r>
              <a: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</a:t>
            </a:r>
            <a:r>
              <a: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/PM</a:t>
            </a: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训练营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1251709" y="3214073"/>
            <a:ext cx="832285" cy="41152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干部转身</a:t>
            </a:r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2194560"/>
            <a:r>
              <a: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星火计划</a:t>
            </a:r>
            <a:r>
              <a: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145379" y="1638755"/>
            <a:ext cx="1789634" cy="204849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endParaRPr lang="en-US" altLang="zh-CN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835086" y="2118319"/>
            <a:ext cx="301237" cy="1024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高阶工程师训练营</a:t>
            </a:r>
          </a:p>
        </p:txBody>
      </p:sp>
      <p:sp>
        <p:nvSpPr>
          <p:cNvPr id="70" name="矩形 69"/>
          <p:cNvSpPr/>
          <p:nvPr/>
        </p:nvSpPr>
        <p:spPr>
          <a:xfrm>
            <a:off x="3170381" y="2118319"/>
            <a:ext cx="301237" cy="1024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系分工程师训练营</a:t>
            </a:r>
          </a:p>
        </p:txBody>
      </p:sp>
      <p:sp>
        <p:nvSpPr>
          <p:cNvPr id="71" name="矩形 70"/>
          <p:cNvSpPr/>
          <p:nvPr/>
        </p:nvSpPr>
        <p:spPr>
          <a:xfrm>
            <a:off x="3510216" y="2118319"/>
            <a:ext cx="301237" cy="102496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 defTabSz="2194560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 defTabSz="2194560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 defTabSz="2194560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 defTabSz="2194560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2" name="文本框 71"/>
          <p:cNvSpPr txBox="1">
            <a:spLocks/>
          </p:cNvSpPr>
          <p:nvPr/>
        </p:nvSpPr>
        <p:spPr>
          <a:xfrm>
            <a:off x="4589127" y="1963563"/>
            <a:ext cx="873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194560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2680+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人次</a:t>
            </a:r>
          </a:p>
        </p:txBody>
      </p:sp>
      <p:sp>
        <p:nvSpPr>
          <p:cNvPr id="73" name="矩形 72"/>
          <p:cNvSpPr/>
          <p:nvPr/>
        </p:nvSpPr>
        <p:spPr>
          <a:xfrm>
            <a:off x="2880767" y="1455515"/>
            <a:ext cx="522664" cy="159220"/>
          </a:xfrm>
          <a:prstGeom prst="rect">
            <a:avLst/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开展中</a:t>
            </a:r>
          </a:p>
        </p:txBody>
      </p:sp>
      <p:sp>
        <p:nvSpPr>
          <p:cNvPr id="74" name="矩形 73"/>
          <p:cNvSpPr/>
          <p:nvPr/>
        </p:nvSpPr>
        <p:spPr>
          <a:xfrm>
            <a:off x="3412607" y="1450342"/>
            <a:ext cx="522664" cy="159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2194560"/>
            <a:r>
              <a:rPr lang="zh-CN" altLang="en-US" sz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计划中</a:t>
            </a:r>
          </a:p>
        </p:txBody>
      </p:sp>
      <p:sp>
        <p:nvSpPr>
          <p:cNvPr id="75" name="矩形 12">
            <a:extLst>
              <a:ext uri="{FF2B5EF4-FFF2-40B4-BE49-F238E27FC236}">
                <a16:creationId xmlns:a16="http://schemas.microsoft.com/office/drawing/2014/main" id="{335E6559-67BC-4F02-AF81-57336B324A33}"/>
              </a:ext>
            </a:extLst>
          </p:cNvPr>
          <p:cNvSpPr>
            <a:spLocks/>
          </p:cNvSpPr>
          <p:nvPr/>
        </p:nvSpPr>
        <p:spPr>
          <a:xfrm>
            <a:off x="830797" y="1095928"/>
            <a:ext cx="3154353" cy="315348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以业务成功为导向为团队赋能</a:t>
            </a:r>
          </a:p>
        </p:txBody>
      </p:sp>
      <p:sp>
        <p:nvSpPr>
          <p:cNvPr id="76" name="矩形 61">
            <a:extLst>
              <a:ext uri="{FF2B5EF4-FFF2-40B4-BE49-F238E27FC236}">
                <a16:creationId xmlns:a16="http://schemas.microsoft.com/office/drawing/2014/main" id="{AB146792-4322-48B6-B2D6-892AFD5A4348}"/>
              </a:ext>
            </a:extLst>
          </p:cNvPr>
          <p:cNvSpPr>
            <a:spLocks/>
          </p:cNvSpPr>
          <p:nvPr/>
        </p:nvSpPr>
        <p:spPr>
          <a:xfrm>
            <a:off x="830797" y="1095928"/>
            <a:ext cx="3154353" cy="3470088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7" name="矩形 12">
            <a:extLst>
              <a:ext uri="{FF2B5EF4-FFF2-40B4-BE49-F238E27FC236}">
                <a16:creationId xmlns:a16="http://schemas.microsoft.com/office/drawing/2014/main" id="{858D4F39-0B11-4324-99B0-7C26BA930987}"/>
              </a:ext>
            </a:extLst>
          </p:cNvPr>
          <p:cNvSpPr/>
          <p:nvPr/>
        </p:nvSpPr>
        <p:spPr>
          <a:xfrm>
            <a:off x="4521494" y="1095928"/>
            <a:ext cx="3154353" cy="315348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以个人成长为基础做氛围营造</a:t>
            </a:r>
          </a:p>
        </p:txBody>
      </p:sp>
      <p:sp>
        <p:nvSpPr>
          <p:cNvPr id="78" name="矩形 61">
            <a:extLst>
              <a:ext uri="{FF2B5EF4-FFF2-40B4-BE49-F238E27FC236}">
                <a16:creationId xmlns:a16="http://schemas.microsoft.com/office/drawing/2014/main" id="{456F8AC1-997D-4169-ACCC-46C334749BA1}"/>
              </a:ext>
            </a:extLst>
          </p:cNvPr>
          <p:cNvSpPr>
            <a:spLocks/>
          </p:cNvSpPr>
          <p:nvPr/>
        </p:nvSpPr>
        <p:spPr>
          <a:xfrm>
            <a:off x="4521494" y="1095929"/>
            <a:ext cx="3154353" cy="1785187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9" name="圆角矩形 90">
            <a:extLst>
              <a:ext uri="{FF2B5EF4-FFF2-40B4-BE49-F238E27FC236}">
                <a16:creationId xmlns:a16="http://schemas.microsoft.com/office/drawing/2014/main" id="{3023EA3F-C673-48C9-AEEE-F8C01FA3A794}"/>
              </a:ext>
            </a:extLst>
          </p:cNvPr>
          <p:cNvSpPr/>
          <p:nvPr/>
        </p:nvSpPr>
        <p:spPr>
          <a:xfrm>
            <a:off x="911877" y="4133241"/>
            <a:ext cx="906275" cy="321916"/>
          </a:xfrm>
          <a:prstGeom prst="roundRect">
            <a:avLst>
              <a:gd name="adj" fmla="val 0"/>
            </a:avLst>
          </a:prstGeom>
          <a:solidFill>
            <a:srgbClr val="00B0F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en-US" altLang="zh-CN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90">
            <a:extLst>
              <a:ext uri="{FF2B5EF4-FFF2-40B4-BE49-F238E27FC236}">
                <a16:creationId xmlns:a16="http://schemas.microsoft.com/office/drawing/2014/main" id="{6E72AE34-35B1-411E-8187-1F784018E9F6}"/>
              </a:ext>
            </a:extLst>
          </p:cNvPr>
          <p:cNvSpPr/>
          <p:nvPr/>
        </p:nvSpPr>
        <p:spPr>
          <a:xfrm>
            <a:off x="1970308" y="4133241"/>
            <a:ext cx="906275" cy="321916"/>
          </a:xfrm>
          <a:prstGeom prst="roundRect">
            <a:avLst>
              <a:gd name="adj" fmla="val 0"/>
            </a:avLst>
          </a:prstGeom>
          <a:solidFill>
            <a:srgbClr val="00B0F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青苗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90">
            <a:extLst>
              <a:ext uri="{FF2B5EF4-FFF2-40B4-BE49-F238E27FC236}">
                <a16:creationId xmlns:a16="http://schemas.microsoft.com/office/drawing/2014/main" id="{84464DD4-474B-48F5-80EC-60E83BA9A9CD}"/>
              </a:ext>
            </a:extLst>
          </p:cNvPr>
          <p:cNvSpPr/>
          <p:nvPr/>
        </p:nvSpPr>
        <p:spPr>
          <a:xfrm>
            <a:off x="3028739" y="4133241"/>
            <a:ext cx="906275" cy="321916"/>
          </a:xfrm>
          <a:prstGeom prst="roundRect">
            <a:avLst>
              <a:gd name="adj" fmla="val 0"/>
            </a:avLst>
          </a:prstGeom>
          <a:solidFill>
            <a:srgbClr val="00B0F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94560"/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领航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61">
            <a:extLst>
              <a:ext uri="{FF2B5EF4-FFF2-40B4-BE49-F238E27FC236}">
                <a16:creationId xmlns:a16="http://schemas.microsoft.com/office/drawing/2014/main" id="{25DB8DFC-BFC8-4672-A54B-42DF13807C8D}"/>
              </a:ext>
            </a:extLst>
          </p:cNvPr>
          <p:cNvSpPr>
            <a:spLocks/>
          </p:cNvSpPr>
          <p:nvPr/>
        </p:nvSpPr>
        <p:spPr>
          <a:xfrm>
            <a:off x="911877" y="3776227"/>
            <a:ext cx="3023137" cy="678931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83" name="Group 9">
            <a:extLst>
              <a:ext uri="{FF2B5EF4-FFF2-40B4-BE49-F238E27FC236}">
                <a16:creationId xmlns:a16="http://schemas.microsoft.com/office/drawing/2014/main" id="{E7B0C425-84B2-4DD1-B407-B1D8041953A1}"/>
              </a:ext>
            </a:extLst>
          </p:cNvPr>
          <p:cNvGrpSpPr>
            <a:grpSpLocks/>
          </p:cNvGrpSpPr>
          <p:nvPr/>
        </p:nvGrpSpPr>
        <p:grpSpPr>
          <a:xfrm>
            <a:off x="5661814" y="1577633"/>
            <a:ext cx="873715" cy="733263"/>
            <a:chOff x="6234109" y="2511193"/>
            <a:chExt cx="1078473" cy="808824"/>
          </a:xfrm>
        </p:grpSpPr>
        <p:sp>
          <p:nvSpPr>
            <p:cNvPr id="98" name="矩形 40">
              <a:extLst>
                <a:ext uri="{FF2B5EF4-FFF2-40B4-BE49-F238E27FC236}">
                  <a16:creationId xmlns:a16="http://schemas.microsoft.com/office/drawing/2014/main" id="{A080BA33-8D22-4C70-8A82-1836F65F78AA}"/>
                </a:ext>
              </a:extLst>
            </p:cNvPr>
            <p:cNvSpPr/>
            <p:nvPr/>
          </p:nvSpPr>
          <p:spPr>
            <a:xfrm>
              <a:off x="6234109" y="2511193"/>
              <a:ext cx="1078473" cy="80882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 anchor="ctr">
              <a:noAutofit/>
            </a:bodyPr>
            <a:lstStyle/>
            <a:p>
              <a:pPr defTabSz="2925587"/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矩形 41">
              <a:extLst>
                <a:ext uri="{FF2B5EF4-FFF2-40B4-BE49-F238E27FC236}">
                  <a16:creationId xmlns:a16="http://schemas.microsoft.com/office/drawing/2014/main" id="{5A68882C-30E9-4A68-A9A5-7F3308079A9C}"/>
                </a:ext>
              </a:extLst>
            </p:cNvPr>
            <p:cNvSpPr/>
            <p:nvPr/>
          </p:nvSpPr>
          <p:spPr>
            <a:xfrm>
              <a:off x="6234109" y="2511193"/>
              <a:ext cx="1078473" cy="28575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06227" tIns="203114" rIns="406227" bIns="203114" numCol="1" rtlCol="0" anchor="t" anchorCtr="0" compatLnSpc="1"/>
            <a:lstStyle/>
            <a:p>
              <a:pPr algn="ctr" defTabSz="5415734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D</a:t>
              </a:r>
              <a:r>
                <a:rPr lang="zh-CN" altLang="en-US" sz="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周刊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4" name="Group 6">
            <a:extLst>
              <a:ext uri="{FF2B5EF4-FFF2-40B4-BE49-F238E27FC236}">
                <a16:creationId xmlns:a16="http://schemas.microsoft.com/office/drawing/2014/main" id="{96C1A766-1238-4585-B617-26D257620904}"/>
              </a:ext>
            </a:extLst>
          </p:cNvPr>
          <p:cNvGrpSpPr>
            <a:grpSpLocks/>
          </p:cNvGrpSpPr>
          <p:nvPr/>
        </p:nvGrpSpPr>
        <p:grpSpPr>
          <a:xfrm>
            <a:off x="4589127" y="1577633"/>
            <a:ext cx="873715" cy="733263"/>
            <a:chOff x="4969384" y="2351905"/>
            <a:chExt cx="1078473" cy="808824"/>
          </a:xfrm>
        </p:grpSpPr>
        <p:sp>
          <p:nvSpPr>
            <p:cNvPr id="96" name="矩形 36">
              <a:extLst>
                <a:ext uri="{FF2B5EF4-FFF2-40B4-BE49-F238E27FC236}">
                  <a16:creationId xmlns:a16="http://schemas.microsoft.com/office/drawing/2014/main" id="{825E43A0-846B-48E1-9F14-E5F98074B0F1}"/>
                </a:ext>
              </a:extLst>
            </p:cNvPr>
            <p:cNvSpPr/>
            <p:nvPr/>
          </p:nvSpPr>
          <p:spPr>
            <a:xfrm>
              <a:off x="4969384" y="2351905"/>
              <a:ext cx="1078473" cy="80882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 anchor="ctr">
              <a:noAutofit/>
            </a:bodyPr>
            <a:lstStyle/>
            <a:p>
              <a:pPr defTabSz="2925587"/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7" name="矩形 37">
              <a:extLst>
                <a:ext uri="{FF2B5EF4-FFF2-40B4-BE49-F238E27FC236}">
                  <a16:creationId xmlns:a16="http://schemas.microsoft.com/office/drawing/2014/main" id="{E280B20B-8CAA-445A-8EF6-2543ABCE223D}"/>
                </a:ext>
              </a:extLst>
            </p:cNvPr>
            <p:cNvSpPr/>
            <p:nvPr/>
          </p:nvSpPr>
          <p:spPr>
            <a:xfrm>
              <a:off x="4969384" y="2351905"/>
              <a:ext cx="1078473" cy="28575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06227" tIns="203114" rIns="406227" bIns="203114" numCol="1" rtlCol="0" anchor="t" anchorCtr="0" compatLnSpc="1"/>
            <a:lstStyle/>
            <a:p>
              <a:pPr algn="ctr" defTabSz="5415734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OJ</a:t>
              </a:r>
              <a:r>
                <a:rPr lang="zh-CN" altLang="en-US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月赛</a:t>
              </a:r>
            </a:p>
          </p:txBody>
        </p:sp>
      </p:grpSp>
      <p:grpSp>
        <p:nvGrpSpPr>
          <p:cNvPr id="85" name="Group 10">
            <a:extLst>
              <a:ext uri="{FF2B5EF4-FFF2-40B4-BE49-F238E27FC236}">
                <a16:creationId xmlns:a16="http://schemas.microsoft.com/office/drawing/2014/main" id="{6E8D53C2-44F9-460B-AECB-E3F591825205}"/>
              </a:ext>
            </a:extLst>
          </p:cNvPr>
          <p:cNvGrpSpPr>
            <a:grpSpLocks/>
          </p:cNvGrpSpPr>
          <p:nvPr/>
        </p:nvGrpSpPr>
        <p:grpSpPr>
          <a:xfrm>
            <a:off x="6734498" y="1577633"/>
            <a:ext cx="873715" cy="733263"/>
            <a:chOff x="7450291" y="3543698"/>
            <a:chExt cx="1078473" cy="808824"/>
          </a:xfrm>
        </p:grpSpPr>
        <p:sp>
          <p:nvSpPr>
            <p:cNvPr id="94" name="矩形 38">
              <a:extLst>
                <a:ext uri="{FF2B5EF4-FFF2-40B4-BE49-F238E27FC236}">
                  <a16:creationId xmlns:a16="http://schemas.microsoft.com/office/drawing/2014/main" id="{DD1354A2-A5BD-420E-9E76-8508753A741E}"/>
                </a:ext>
              </a:extLst>
            </p:cNvPr>
            <p:cNvSpPr/>
            <p:nvPr/>
          </p:nvSpPr>
          <p:spPr>
            <a:xfrm>
              <a:off x="7450291" y="3543698"/>
              <a:ext cx="1078473" cy="80882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 anchor="ctr">
              <a:noAutofit/>
            </a:bodyPr>
            <a:lstStyle/>
            <a:p>
              <a:pPr defTabSz="2925587"/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5" name="矩形 39">
              <a:extLst>
                <a:ext uri="{FF2B5EF4-FFF2-40B4-BE49-F238E27FC236}">
                  <a16:creationId xmlns:a16="http://schemas.microsoft.com/office/drawing/2014/main" id="{B2CAB46F-DF9E-4E38-9B9C-1B056C006E83}"/>
                </a:ext>
              </a:extLst>
            </p:cNvPr>
            <p:cNvSpPr/>
            <p:nvPr/>
          </p:nvSpPr>
          <p:spPr>
            <a:xfrm>
              <a:off x="7450291" y="3543698"/>
              <a:ext cx="1078473" cy="28575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06227" tIns="203114" rIns="406227" bIns="203114" numCol="1" rtlCol="0" anchor="t" anchorCtr="0" compatLnSpc="1"/>
            <a:lstStyle/>
            <a:p>
              <a:pPr algn="ctr" defTabSz="5415734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最美文档</a:t>
              </a:r>
            </a:p>
          </p:txBody>
        </p:sp>
      </p:grpSp>
      <p:sp>
        <p:nvSpPr>
          <p:cNvPr id="86" name="文本框 206">
            <a:extLst>
              <a:ext uri="{FF2B5EF4-FFF2-40B4-BE49-F238E27FC236}">
                <a16:creationId xmlns:a16="http://schemas.microsoft.com/office/drawing/2014/main" id="{294CCCAE-7DE9-4EEA-92C2-3C7336A98506}"/>
              </a:ext>
            </a:extLst>
          </p:cNvPr>
          <p:cNvSpPr txBox="1">
            <a:spLocks/>
          </p:cNvSpPr>
          <p:nvPr/>
        </p:nvSpPr>
        <p:spPr>
          <a:xfrm>
            <a:off x="5661813" y="1833135"/>
            <a:ext cx="87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194560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发刊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</a:p>
          <a:p>
            <a:pPr defTabSz="2194560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架构论坛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专家之路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明境计划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/,,,</a:t>
            </a:r>
          </a:p>
        </p:txBody>
      </p:sp>
      <p:sp>
        <p:nvSpPr>
          <p:cNvPr id="87" name="文本框 206">
            <a:extLst>
              <a:ext uri="{FF2B5EF4-FFF2-40B4-BE49-F238E27FC236}">
                <a16:creationId xmlns:a16="http://schemas.microsoft.com/office/drawing/2014/main" id="{03672D6A-5D23-4922-9445-4FD3181FBA8A}"/>
              </a:ext>
            </a:extLst>
          </p:cNvPr>
          <p:cNvSpPr txBox="1">
            <a:spLocks/>
          </p:cNvSpPr>
          <p:nvPr/>
        </p:nvSpPr>
        <p:spPr>
          <a:xfrm>
            <a:off x="6734497" y="1877285"/>
            <a:ext cx="87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194560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参评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243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</a:p>
          <a:p>
            <a:pPr defTabSz="2194560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上榜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</a:p>
        </p:txBody>
      </p:sp>
      <p:sp>
        <p:nvSpPr>
          <p:cNvPr id="88" name="圆角矩形 87"/>
          <p:cNvSpPr>
            <a:spLocks/>
          </p:cNvSpPr>
          <p:nvPr/>
        </p:nvSpPr>
        <p:spPr>
          <a:xfrm>
            <a:off x="5619168" y="3699960"/>
            <a:ext cx="812038" cy="3087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>
            <a:spLocks/>
          </p:cNvSpPr>
          <p:nvPr/>
        </p:nvSpPr>
        <p:spPr>
          <a:xfrm>
            <a:off x="4617743" y="3687246"/>
            <a:ext cx="635828" cy="32191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>
            <a:spLocks/>
          </p:cNvSpPr>
          <p:nvPr/>
        </p:nvSpPr>
        <p:spPr>
          <a:xfrm>
            <a:off x="6748340" y="3687246"/>
            <a:ext cx="888486" cy="32191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各个领域专家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>
            <a:spLocks/>
          </p:cNvSpPr>
          <p:nvPr/>
        </p:nvSpPr>
        <p:spPr>
          <a:xfrm>
            <a:off x="5345813" y="3094400"/>
            <a:ext cx="1267827" cy="32191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其他产品优秀代表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>
            <a:spLocks/>
          </p:cNvSpPr>
          <p:nvPr/>
        </p:nvSpPr>
        <p:spPr>
          <a:xfrm>
            <a:off x="5707273" y="4215930"/>
            <a:ext cx="635828" cy="32191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06227" tIns="203114" rIns="406227" bIns="203114" numCol="1" rtlCol="0" anchor="t" anchorCtr="0" compatLnSpc="1"/>
          <a:lstStyle/>
          <a:p>
            <a:pPr algn="ctr" defTabSz="5415734">
              <a:lnSpc>
                <a:spcPct val="90000"/>
              </a:lnSpc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285740" y="2939663"/>
            <a:ext cx="3478894" cy="175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工作职责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2169263D-C3AA-8C4A-82B8-1CE2566AB583}"/>
              </a:ext>
            </a:extLst>
          </p:cNvPr>
          <p:cNvSpPr txBox="1">
            <a:spLocks/>
          </p:cNvSpPr>
          <p:nvPr/>
        </p:nvSpPr>
        <p:spPr>
          <a:xfrm>
            <a:off x="576842" y="2054484"/>
            <a:ext cx="2790672" cy="17215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 smtClean="0"/>
              <a:t>初级开发：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基线、定制需求</a:t>
            </a:r>
            <a:r>
              <a:rPr kumimoji="1" lang="zh-CN" altLang="en-US" sz="1100" dirty="0" smtClean="0"/>
              <a:t>的开发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问题的修复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值班支撑在研版本及发布版本问题排查</a:t>
            </a:r>
            <a:endParaRPr kumimoji="1" lang="en-US" altLang="zh-CN" sz="11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安全</a:t>
            </a:r>
            <a:r>
              <a:rPr kumimoji="1" lang="zh-CN" altLang="en-US" sz="1100" dirty="0" smtClean="0"/>
              <a:t>漏洞的</a:t>
            </a:r>
            <a:r>
              <a:rPr kumimoji="1" lang="zh-CN" altLang="en-US" sz="1100" dirty="0" smtClean="0"/>
              <a:t>修复</a:t>
            </a:r>
            <a:endParaRPr kumimoji="1" lang="en-US" altLang="zh-CN" sz="1100" dirty="0" smtClean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2169263D-C3AA-8C4A-82B8-1CE2566AB583}"/>
              </a:ext>
            </a:extLst>
          </p:cNvPr>
          <p:cNvSpPr txBox="1">
            <a:spLocks/>
          </p:cNvSpPr>
          <p:nvPr/>
        </p:nvSpPr>
        <p:spPr>
          <a:xfrm>
            <a:off x="4491504" y="1811913"/>
            <a:ext cx="4726677" cy="28483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 smtClean="0"/>
              <a:t>资深开发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复杂业务的设计和开发，跨产品方案的拉通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业务的重构： 升级的重构，</a:t>
            </a:r>
            <a:r>
              <a:rPr kumimoji="1" lang="en-US" altLang="zh-CN" sz="1100" dirty="0" smtClean="0"/>
              <a:t>RUB</a:t>
            </a:r>
            <a:r>
              <a:rPr kumimoji="1" lang="zh-CN" altLang="en-US" sz="1100" dirty="0" smtClean="0"/>
              <a:t>打包工程的重构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疑难问题的支持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先进技术的预研：如</a:t>
            </a:r>
            <a:r>
              <a:rPr kumimoji="1" lang="en-US" altLang="zh-CN" sz="1100" dirty="0" smtClean="0"/>
              <a:t>TEE</a:t>
            </a:r>
            <a:r>
              <a:rPr kumimoji="1" lang="zh-CN" altLang="en-US" sz="1100" dirty="0" smtClean="0"/>
              <a:t>、</a:t>
            </a:r>
            <a:r>
              <a:rPr kumimoji="1" lang="en-US" altLang="zh-CN" sz="1100" dirty="0" smtClean="0"/>
              <a:t>TPM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 smtClean="0"/>
              <a:t>软件团队整体效率提升：如</a:t>
            </a:r>
            <a:r>
              <a:rPr kumimoji="1" lang="en-US" altLang="zh-CN" sz="1100" dirty="0" err="1" smtClean="0"/>
              <a:t>VSCode</a:t>
            </a:r>
            <a:r>
              <a:rPr kumimoji="1" lang="zh-CN" altLang="en-US" sz="1100" dirty="0" smtClean="0"/>
              <a:t>插件，联调平台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/>
              <a:t>其他产品项目和定制的一些临时</a:t>
            </a:r>
            <a:r>
              <a:rPr kumimoji="1" lang="zh-CN" altLang="en-US" sz="1100" dirty="0" smtClean="0"/>
              <a:t>支撑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/>
              <a:t>软件内部的规范，如</a:t>
            </a:r>
            <a:r>
              <a:rPr kumimoji="1" lang="en-US" altLang="zh-CN" sz="1100" dirty="0" err="1"/>
              <a:t>svn</a:t>
            </a:r>
            <a:r>
              <a:rPr kumimoji="1" lang="zh-CN" altLang="en-US" sz="1100" dirty="0"/>
              <a:t>提交</a:t>
            </a:r>
            <a:r>
              <a:rPr kumimoji="1" lang="en-US" altLang="zh-CN" sz="1100" dirty="0"/>
              <a:t>log</a:t>
            </a:r>
            <a:r>
              <a:rPr kumimoji="1" lang="zh-CN" altLang="en-US" sz="1100" dirty="0"/>
              <a:t>的规范，打印规范</a:t>
            </a:r>
            <a:endParaRPr kumimoji="1" lang="en-US" altLang="zh-CN" sz="11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/>
              <a:t>软件和其他团队的交互规范制定，如</a:t>
            </a:r>
            <a:r>
              <a:rPr kumimoji="1" lang="en-US" altLang="zh-CN" sz="1100" dirty="0"/>
              <a:t>VMP</a:t>
            </a:r>
            <a:r>
              <a:rPr kumimoji="1" lang="zh-CN" altLang="en-US" sz="1100" dirty="0"/>
              <a:t>的交付，算法的交付</a:t>
            </a:r>
            <a:r>
              <a:rPr kumimoji="1" lang="zh-CN" altLang="en-US" sz="1100" dirty="0" smtClean="0"/>
              <a:t>规范</a:t>
            </a:r>
            <a:endParaRPr kumimoji="1"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6960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团队红线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9263D-C3AA-8C4A-82B8-1CE2566AB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3310" y="1414371"/>
            <a:ext cx="3396068" cy="184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u="sng" dirty="0" smtClean="0"/>
              <a:t>怎样算做好工作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100" dirty="0"/>
              <a:t>制定计划并尊重</a:t>
            </a:r>
            <a:r>
              <a:rPr kumimoji="1" lang="zh-CN" altLang="en-US" sz="1100" dirty="0" smtClean="0"/>
              <a:t>计划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100" dirty="0" smtClean="0"/>
              <a:t>需求的合理性，通用性等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100" dirty="0" smtClean="0"/>
              <a:t>方案的通用性、兼容性等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100" dirty="0" smtClean="0"/>
              <a:t>结项报告的适配性，移植便利性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100" dirty="0" smtClean="0"/>
              <a:t>缺陷修复，和闭环。 合为闭环：</a:t>
            </a:r>
            <a:endParaRPr kumimoji="1" lang="en-US" altLang="zh-CN" sz="11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100" dirty="0" smtClean="0"/>
              <a:t>问题要定位到根因</a:t>
            </a:r>
            <a:endParaRPr kumimoji="1"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708087" y="1588841"/>
            <a:ext cx="4253537" cy="1345133"/>
          </a:xfrm>
          <a:prstGeom prst="rect">
            <a:avLst/>
          </a:prstGeom>
        </p:spPr>
        <p:txBody>
          <a:bodyPr lIns="0" tIns="0" rIns="0" bIns="0"/>
          <a:lstStyle/>
          <a:p>
            <a:pPr defTabSz="685800">
              <a:lnSpc>
                <a:spcPct val="150000"/>
              </a:lnSpc>
            </a:pPr>
            <a:r>
              <a:rPr kumimoji="1" lang="zh-CN" altLang="en-US" sz="1400" b="1" dirty="0" smtClean="0"/>
              <a:t>团队红线</a:t>
            </a:r>
            <a:endParaRPr kumimoji="1"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6858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提交的代码给其他通用功能引入严重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endParaRPr kumimoji="1"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6858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测自验时没有按照用例要求验证导致转测被打回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6858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缺陷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单严禁 重新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endParaRPr kumimoji="1"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6858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任务存在延期风险要及时上报项目经理和</a:t>
            </a:r>
            <a:r>
              <a:rPr kumimoji="1"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502" y="3904150"/>
            <a:ext cx="641714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u="sng" dirty="0" smtClean="0"/>
              <a:t>保持对代码的敬畏，每一个微小的改动都可能导致致命的问题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7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项目开发流程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29679" y="3092208"/>
            <a:ext cx="2806022" cy="55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4201" y="1466850"/>
            <a:ext cx="7523162" cy="2350424"/>
            <a:chOff x="1025799" y="3690480"/>
            <a:chExt cx="27302001" cy="10204524"/>
          </a:xfrm>
        </p:grpSpPr>
        <p:sp>
          <p:nvSpPr>
            <p:cNvPr id="6" name="矩形 5"/>
            <p:cNvSpPr/>
            <p:nvPr/>
          </p:nvSpPr>
          <p:spPr>
            <a:xfrm>
              <a:off x="1025799" y="7183597"/>
              <a:ext cx="1596829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ea"/>
                </a:rPr>
                <a:t>立项</a:t>
              </a:r>
              <a:endParaRPr lang="zh-CN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16003289" y="7680190"/>
              <a:ext cx="1034156" cy="79603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11272" y="7183597"/>
              <a:ext cx="1596829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ea"/>
                </a:rPr>
                <a:t>开发</a:t>
              </a:r>
              <a:endParaRPr lang="zh-CN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880099" y="7208110"/>
              <a:ext cx="1596829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ea"/>
                </a:rPr>
                <a:t>发测</a:t>
              </a:r>
              <a:endParaRPr lang="zh-CN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1114290" y="9274752"/>
              <a:ext cx="2320889" cy="273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 smtClean="0">
                  <a:solidFill>
                    <a:schemeClr val="tx1"/>
                  </a:solidFill>
                </a:rPr>
                <a:t>确认项目目标，包括需求、发布计划，版本计划等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5436438" y="9205973"/>
              <a:ext cx="2097277" cy="180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 smtClean="0">
                  <a:solidFill>
                    <a:schemeClr val="tx1"/>
                  </a:solidFill>
                </a:rPr>
                <a:t>设计、开发</a:t>
              </a:r>
              <a:r>
                <a:rPr lang="zh-CN" altLang="en-US" sz="700" dirty="0" smtClean="0">
                  <a:solidFill>
                    <a:schemeClr val="tx1"/>
                  </a:solidFill>
                </a:rPr>
                <a:t>、缺陷修复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17609308" y="9426320"/>
              <a:ext cx="2462270" cy="133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>
                  <a:solidFill>
                    <a:schemeClr val="tx1"/>
                  </a:solidFill>
                </a:rPr>
                <a:t>测试中心验收转测用例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7434203" y="7208110"/>
              <a:ext cx="2509845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>
                  <a:solidFill>
                    <a:schemeClr val="tx1"/>
                  </a:solidFill>
                  <a:latin typeface="+mn-ea"/>
                </a:rPr>
                <a:t>转测验收</a:t>
              </a: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8071819" y="7581630"/>
              <a:ext cx="1034156" cy="79603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>
                <a:solidFill>
                  <a:schemeClr val="tx1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745713" y="7581630"/>
              <a:ext cx="1034156" cy="79603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132346" y="7191619"/>
              <a:ext cx="1596829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ea"/>
                </a:rPr>
                <a:t>转测</a:t>
              </a:r>
              <a:endParaRPr lang="zh-CN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12592893" y="7589652"/>
              <a:ext cx="1034156" cy="79603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>
                <a:solidFill>
                  <a:schemeClr val="tx1"/>
                </a:solidFill>
              </a:endParaRPr>
            </a:p>
          </p:txBody>
        </p:sp>
        <p:sp>
          <p:nvSpPr>
            <p:cNvPr id="18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9983722" y="9159809"/>
              <a:ext cx="2308183" cy="180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 smtClean="0">
                  <a:solidFill>
                    <a:schemeClr val="tx1"/>
                  </a:solidFill>
                </a:rPr>
                <a:t>开发根据转测用例进行转测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13952004" y="9375246"/>
              <a:ext cx="1875846" cy="180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 smtClean="0">
                  <a:solidFill>
                    <a:schemeClr val="tx1"/>
                  </a:solidFill>
                </a:rPr>
                <a:t>走流程到测试中心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0589368" y="7604882"/>
              <a:ext cx="1034156" cy="79603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2020282" y="7183597"/>
              <a:ext cx="2173788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ea"/>
                </a:rPr>
                <a:t>系统测试</a:t>
              </a:r>
              <a:endParaRPr lang="zh-CN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21758647" y="9426320"/>
              <a:ext cx="3042981" cy="180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 smtClean="0">
                  <a:solidFill>
                    <a:schemeClr val="tx1"/>
                  </a:solidFill>
                </a:rPr>
                <a:t>测试中心进行功能测试</a:t>
              </a:r>
              <a:r>
                <a:rPr lang="en-US" altLang="zh-CN" sz="700" dirty="0" smtClean="0">
                  <a:solidFill>
                    <a:schemeClr val="tx1"/>
                  </a:solidFill>
                </a:rPr>
                <a:t>,</a:t>
              </a:r>
              <a:r>
                <a:rPr lang="zh-CN" altLang="en-US" sz="700" dirty="0" smtClean="0">
                  <a:solidFill>
                    <a:schemeClr val="tx1"/>
                  </a:solidFill>
                </a:rPr>
                <a:t>输出测试版本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16200000">
              <a:off x="14483505" y="-2816512"/>
              <a:ext cx="805727" cy="18004802"/>
            </a:xfrm>
            <a:prstGeom prst="rightBrace">
              <a:avLst>
                <a:gd name="adj1" fmla="val 135086"/>
                <a:gd name="adj2" fmla="val 502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2970691" y="3690480"/>
              <a:ext cx="4377226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ea"/>
                </a:rPr>
                <a:t>版本迭代</a:t>
              </a:r>
              <a:endParaRPr lang="zh-CN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459314" y="7183597"/>
              <a:ext cx="1868486" cy="1592095"/>
            </a:xfrm>
            <a:prstGeom prst="rect">
              <a:avLst/>
            </a:pr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ea"/>
                </a:rPr>
                <a:t>程序发布</a:t>
              </a:r>
              <a:endParaRPr lang="zh-CN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右箭头 25"/>
            <p:cNvSpPr/>
            <p:nvPr/>
          </p:nvSpPr>
          <p:spPr>
            <a:xfrm>
              <a:off x="24886822" y="7604882"/>
              <a:ext cx="1034156" cy="79603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10609867" y="10761669"/>
              <a:ext cx="8593289" cy="744720"/>
            </a:xfrm>
            <a:custGeom>
              <a:avLst/>
              <a:gdLst>
                <a:gd name="connsiteX0" fmla="*/ 0 w 15892247"/>
                <a:gd name="connsiteY0" fmla="*/ 0 h 797944"/>
                <a:gd name="connsiteX1" fmla="*/ 15300095 w 15892247"/>
                <a:gd name="connsiteY1" fmla="*/ 0 h 797944"/>
                <a:gd name="connsiteX2" fmla="*/ 15300095 w 15892247"/>
                <a:gd name="connsiteY2" fmla="*/ 1057 h 797944"/>
                <a:gd name="connsiteX3" fmla="*/ 15569303 w 15892247"/>
                <a:gd name="connsiteY3" fmla="*/ 1057 h 797944"/>
                <a:gd name="connsiteX4" fmla="*/ 15569303 w 15892247"/>
                <a:gd name="connsiteY4" fmla="*/ 399499 h 797944"/>
                <a:gd name="connsiteX5" fmla="*/ 15892247 w 15892247"/>
                <a:gd name="connsiteY5" fmla="*/ 399499 h 797944"/>
                <a:gd name="connsiteX6" fmla="*/ 15246361 w 15892247"/>
                <a:gd name="connsiteY6" fmla="*/ 797941 h 797944"/>
                <a:gd name="connsiteX7" fmla="*/ 14600475 w 15892247"/>
                <a:gd name="connsiteY7" fmla="*/ 399499 h 797944"/>
                <a:gd name="connsiteX8" fmla="*/ 14923419 w 15892247"/>
                <a:gd name="connsiteY8" fmla="*/ 399499 h 797944"/>
                <a:gd name="connsiteX9" fmla="*/ 14923419 w 15892247"/>
                <a:gd name="connsiteY9" fmla="*/ 240458 h 797944"/>
                <a:gd name="connsiteX10" fmla="*/ 380623 w 15892247"/>
                <a:gd name="connsiteY10" fmla="*/ 240458 h 797944"/>
                <a:gd name="connsiteX11" fmla="*/ 380623 w 15892247"/>
                <a:gd name="connsiteY11" fmla="*/ 797944 h 797944"/>
                <a:gd name="connsiteX12" fmla="*/ 0 w 15892247"/>
                <a:gd name="connsiteY12" fmla="*/ 797944 h 797944"/>
                <a:gd name="connsiteX13" fmla="*/ 0 w 15892247"/>
                <a:gd name="connsiteY13" fmla="*/ 240458 h 797944"/>
                <a:gd name="connsiteX14" fmla="*/ 0 w 15892247"/>
                <a:gd name="connsiteY14" fmla="*/ 123867 h 79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92247" h="797944">
                  <a:moveTo>
                    <a:pt x="0" y="0"/>
                  </a:moveTo>
                  <a:lnTo>
                    <a:pt x="15300095" y="0"/>
                  </a:lnTo>
                  <a:lnTo>
                    <a:pt x="15300095" y="1057"/>
                  </a:lnTo>
                  <a:lnTo>
                    <a:pt x="15569303" y="1057"/>
                  </a:lnTo>
                  <a:lnTo>
                    <a:pt x="15569303" y="399499"/>
                  </a:lnTo>
                  <a:lnTo>
                    <a:pt x="15892247" y="399499"/>
                  </a:lnTo>
                  <a:lnTo>
                    <a:pt x="15246361" y="797941"/>
                  </a:lnTo>
                  <a:lnTo>
                    <a:pt x="14600475" y="399499"/>
                  </a:lnTo>
                  <a:lnTo>
                    <a:pt x="14923419" y="399499"/>
                  </a:lnTo>
                  <a:lnTo>
                    <a:pt x="14923419" y="240458"/>
                  </a:lnTo>
                  <a:lnTo>
                    <a:pt x="380623" y="240458"/>
                  </a:lnTo>
                  <a:lnTo>
                    <a:pt x="380623" y="797944"/>
                  </a:lnTo>
                  <a:lnTo>
                    <a:pt x="0" y="797944"/>
                  </a:lnTo>
                  <a:lnTo>
                    <a:pt x="0" y="240458"/>
                  </a:lnTo>
                  <a:lnTo>
                    <a:pt x="0" y="123867"/>
                  </a:lnTo>
                  <a:close/>
                </a:path>
              </a:pathLst>
            </a:cu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endParaRPr lang="zh-CN" altLang="en-US" sz="900" b="1">
                <a:solidFill>
                  <a:schemeClr val="tx1"/>
                </a:solidFill>
                <a:latin typeface="Microsoft Yahei UI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 flipV="1">
              <a:off x="5883967" y="12350882"/>
              <a:ext cx="17413354" cy="744720"/>
            </a:xfrm>
            <a:custGeom>
              <a:avLst/>
              <a:gdLst>
                <a:gd name="connsiteX0" fmla="*/ 0 w 15892247"/>
                <a:gd name="connsiteY0" fmla="*/ 0 h 797944"/>
                <a:gd name="connsiteX1" fmla="*/ 15300095 w 15892247"/>
                <a:gd name="connsiteY1" fmla="*/ 0 h 797944"/>
                <a:gd name="connsiteX2" fmla="*/ 15300095 w 15892247"/>
                <a:gd name="connsiteY2" fmla="*/ 1057 h 797944"/>
                <a:gd name="connsiteX3" fmla="*/ 15569303 w 15892247"/>
                <a:gd name="connsiteY3" fmla="*/ 1057 h 797944"/>
                <a:gd name="connsiteX4" fmla="*/ 15569303 w 15892247"/>
                <a:gd name="connsiteY4" fmla="*/ 399499 h 797944"/>
                <a:gd name="connsiteX5" fmla="*/ 15892247 w 15892247"/>
                <a:gd name="connsiteY5" fmla="*/ 399499 h 797944"/>
                <a:gd name="connsiteX6" fmla="*/ 15246361 w 15892247"/>
                <a:gd name="connsiteY6" fmla="*/ 797941 h 797944"/>
                <a:gd name="connsiteX7" fmla="*/ 14600475 w 15892247"/>
                <a:gd name="connsiteY7" fmla="*/ 399499 h 797944"/>
                <a:gd name="connsiteX8" fmla="*/ 14923419 w 15892247"/>
                <a:gd name="connsiteY8" fmla="*/ 399499 h 797944"/>
                <a:gd name="connsiteX9" fmla="*/ 14923419 w 15892247"/>
                <a:gd name="connsiteY9" fmla="*/ 240458 h 797944"/>
                <a:gd name="connsiteX10" fmla="*/ 380623 w 15892247"/>
                <a:gd name="connsiteY10" fmla="*/ 240458 h 797944"/>
                <a:gd name="connsiteX11" fmla="*/ 380623 w 15892247"/>
                <a:gd name="connsiteY11" fmla="*/ 797944 h 797944"/>
                <a:gd name="connsiteX12" fmla="*/ 0 w 15892247"/>
                <a:gd name="connsiteY12" fmla="*/ 797944 h 797944"/>
                <a:gd name="connsiteX13" fmla="*/ 0 w 15892247"/>
                <a:gd name="connsiteY13" fmla="*/ 240458 h 797944"/>
                <a:gd name="connsiteX14" fmla="*/ 0 w 15892247"/>
                <a:gd name="connsiteY14" fmla="*/ 123867 h 79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92247" h="797944">
                  <a:moveTo>
                    <a:pt x="0" y="0"/>
                  </a:moveTo>
                  <a:lnTo>
                    <a:pt x="15300095" y="0"/>
                  </a:lnTo>
                  <a:lnTo>
                    <a:pt x="15300095" y="1057"/>
                  </a:lnTo>
                  <a:lnTo>
                    <a:pt x="15569303" y="1057"/>
                  </a:lnTo>
                  <a:lnTo>
                    <a:pt x="15569303" y="399499"/>
                  </a:lnTo>
                  <a:lnTo>
                    <a:pt x="15892247" y="399499"/>
                  </a:lnTo>
                  <a:lnTo>
                    <a:pt x="15246361" y="797941"/>
                  </a:lnTo>
                  <a:lnTo>
                    <a:pt x="14600475" y="399499"/>
                  </a:lnTo>
                  <a:lnTo>
                    <a:pt x="14923419" y="399499"/>
                  </a:lnTo>
                  <a:lnTo>
                    <a:pt x="14923419" y="240458"/>
                  </a:lnTo>
                  <a:lnTo>
                    <a:pt x="380623" y="240458"/>
                  </a:lnTo>
                  <a:lnTo>
                    <a:pt x="380623" y="797944"/>
                  </a:lnTo>
                  <a:lnTo>
                    <a:pt x="0" y="797944"/>
                  </a:lnTo>
                  <a:lnTo>
                    <a:pt x="0" y="240458"/>
                  </a:lnTo>
                  <a:lnTo>
                    <a:pt x="0" y="123867"/>
                  </a:lnTo>
                  <a:close/>
                </a:path>
              </a:pathLst>
            </a:custGeom>
            <a:gradFill flip="none" rotWithShape="1">
              <a:gsLst>
                <a:gs pos="70000">
                  <a:schemeClr val="accent5">
                    <a:alpha val="0"/>
                  </a:schemeClr>
                </a:gs>
                <a:gs pos="100000">
                  <a:schemeClr val="accent5">
                    <a:alpha val="4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0" compatLnSpc="1"/>
            <a:lstStyle/>
            <a:p>
              <a:pPr algn="ctr" defTabSz="4912983">
                <a:lnSpc>
                  <a:spcPct val="90000"/>
                </a:lnSpc>
                <a:buClr>
                  <a:srgbClr val="CC9900"/>
                </a:buClr>
              </a:pPr>
              <a:endParaRPr lang="zh-CN" altLang="en-US" sz="900" b="1">
                <a:solidFill>
                  <a:schemeClr val="tx1"/>
                </a:solidFill>
                <a:latin typeface="Microsoft Yahei UI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24857664" y="6576376"/>
              <a:ext cx="1296351" cy="3206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 smtClean="0">
                  <a:solidFill>
                    <a:schemeClr val="tx1"/>
                  </a:solidFill>
                </a:rPr>
                <a:t>满足发布要求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13056878" y="10761669"/>
              <a:ext cx="4840102" cy="160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转测失败，重新转测，并且回溯失败原因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文本框 59">
              <a:extLst>
                <a:ext uri="{FF2B5EF4-FFF2-40B4-BE49-F238E27FC236}">
                  <a16:creationId xmlns:a16="http://schemas.microsoft.com/office/drawing/2014/main" id="{6BBD28B4-711C-45CF-9FF4-C7C9250C5410}"/>
                </a:ext>
              </a:extLst>
            </p:cNvPr>
            <p:cNvSpPr txBox="1"/>
            <p:nvPr/>
          </p:nvSpPr>
          <p:spPr>
            <a:xfrm>
              <a:off x="13501521" y="13026452"/>
              <a:ext cx="5338923" cy="86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r>
                <a:rPr lang="zh-CN" altLang="en-US" sz="700" dirty="0" smtClean="0">
                  <a:solidFill>
                    <a:schemeClr val="tx1"/>
                  </a:solidFill>
                </a:rPr>
                <a:t>准备下一个版本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个空间的介绍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9263D-C3AA-8C4A-82B8-1CE2566AB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445" y="4544906"/>
            <a:ext cx="2465705" cy="263917"/>
          </a:xfrm>
        </p:spPr>
        <p:txBody>
          <a:bodyPr/>
          <a:lstStyle/>
          <a:p>
            <a:r>
              <a:rPr kumimoji="1" lang="zh-CN" altLang="en-US" dirty="0" smtClean="0"/>
              <a:t>建议都收藏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3657" y="1466608"/>
            <a:ext cx="7960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，  基线及各定制项目协议、</a:t>
            </a:r>
            <a:r>
              <a:rPr lang="en-US" altLang="zh-CN" dirty="0" smtClean="0"/>
              <a:t>PAQ</a:t>
            </a:r>
            <a:r>
              <a:rPr lang="zh-CN" altLang="en-US" dirty="0" smtClean="0"/>
              <a:t>、错误码枚举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基线：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://paas.dahuatech.com/wiki/?p=%</a:t>
            </a:r>
            <a:r>
              <a:rPr lang="en-US" altLang="zh-CN" dirty="0" smtClean="0">
                <a:hlinkClick r:id="rId2"/>
              </a:rPr>
              <a:t>2F%E8%A7%86%E5%9B%BE%E6%99%BA%E8%83%BD%2F&amp;s=paas_api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定制：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://paas.dahuatech.com/wiki/?p=%2F&amp;s=znfw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3657" y="3110328"/>
            <a:ext cx="796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空间：定制项目信息、基线特性、团队日常相关内容等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4"/>
              </a:rPr>
              <a:t>http://bl.ces.dh:8090/collector/pages.action?key=CVEngineTeam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4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软实力提升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9263D-C3AA-8C4A-82B8-1CE2566AB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外组</a:t>
            </a:r>
            <a:r>
              <a:rPr lang="zh-CN" altLang="en-US" dirty="0" smtClean="0"/>
              <a:t>推动沟通的</a:t>
            </a:r>
            <a:r>
              <a:rPr lang="zh-CN" altLang="en-US" dirty="0"/>
              <a:t>常见问题：电话、邮件、花茶的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100" dirty="0" smtClean="0"/>
              <a:t>电话：紧急事情。邮件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重要的事情。 重要又紧急的事情：先电话，再邮件。  邮件：重要不紧急事情。  花茶：不重要不紧急。</a:t>
            </a:r>
            <a:endParaRPr lang="zh-CN" altLang="en-US" sz="11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请教老员工的注意点：不要重复问，学会判断对方忙不忙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面对别人的打断怎么办：学会任务的优先级安排，不一定马上做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业务怎样进步最快：从简单的问题和任务，学会总结，提炼。 上下游、周边扩展业务。先请教别人，再自己深入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如何做好任务管理：大脑、本子、邮件、花茶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学会反馈困难、风险和进度，不要闷头</a:t>
            </a:r>
            <a:r>
              <a:rPr lang="zh-CN" altLang="en-US" dirty="0" smtClean="0"/>
              <a:t>苦干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45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Lock xmlns="ab9b7804-4cfa-4f17-b5c8-9b93398e6fb3" xsi:nil="true"/>
    <PublishingExpirationDate xmlns="http://schemas.microsoft.com/sharepoint/v3" xsi:nil="true"/>
    <PublishingStartDate xmlns="http://schemas.microsoft.com/sharepoint/v3" xsi:nil="true"/>
    <DLCPolicyLabelClientValue xmlns="ab9b7804-4cfa-4f17-b5c8-9b93398e6fb3" xsi:nil="true"/>
    <_dlc_DocId xmlns="07d902fd-e8f4-4567-8d16-441992dda9d4">RRYSSSRXMWAY-923012291-156</_dlc_DocId>
    <_dlc_DocIdUrl xmlns="07d902fd-e8f4-4567-8d16-441992dda9d4">
      <Url>https://js.dahuatech.com/sites/Brand/_layouts/15/DocIdRedir.aspx?ID=RRYSSSRXMWAY-923012291-156</Url>
      <Description>RRYSSSRXMWAY-923012291-156</Description>
    </_dlc_DocIdUrl>
    <DLCPolicyLabelValue xmlns="ab9b7804-4cfa-4f17-b5c8-9b93398e6fb3">机密</DLCPolicyLabelValu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3FA16E201F0244DA0562A286120C032" ma:contentTypeVersion="13" ma:contentTypeDescription="新建文档。" ma:contentTypeScope="" ma:versionID="8a9901ee913ae2fb614318aff6f9ae17">
  <xsd:schema xmlns:xsd="http://www.w3.org/2001/XMLSchema" xmlns:xs="http://www.w3.org/2001/XMLSchema" xmlns:p="http://schemas.microsoft.com/office/2006/metadata/properties" xmlns:ns1="http://schemas.microsoft.com/sharepoint/v3" xmlns:ns2="07d902fd-e8f4-4567-8d16-441992dda9d4" xmlns:ns3="ab9b7804-4cfa-4f17-b5c8-9b93398e6fb3" targetNamespace="http://schemas.microsoft.com/office/2006/metadata/properties" ma:root="true" ma:fieldsID="a356339faaf72bcf276066ce19711ade" ns1:_="" ns2:_="" ns3:_="">
    <xsd:import namespace="http://schemas.microsoft.com/sharepoint/v3"/>
    <xsd:import namespace="07d902fd-e8f4-4567-8d16-441992dda9d4"/>
    <xsd:import namespace="ab9b7804-4cfa-4f17-b5c8-9b93398e6f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1:_dlc_Exempt" minOccurs="0"/>
                <xsd:element ref="ns3:DLCPolicyLabelValue" minOccurs="0"/>
                <xsd:element ref="ns3:DLCPolicyLabelClientValue" minOccurs="0"/>
                <xsd:element ref="ns3:DLCPolicyLabelLock" minOccurs="0"/>
                <xsd:element ref="ns1:_dlc_ExpireDateSaved" minOccurs="0"/>
                <xsd:element ref="ns1:_dlc_ExpireDat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策略例外" ma:description="" ma:hidden="true" ma:internalName="_dlc_Exempt" ma:readOnly="true">
      <xsd:simpleType>
        <xsd:restriction base="dms:Unknown"/>
      </xsd:simpleType>
    </xsd:element>
    <xsd:element name="_dlc_ExpireDateSaved" ma:index="16" nillable="true" ma:displayName="原始过期日期" ma:description="" ma:hidden="true" ma:internalName="_dlc_ExpireDateSaved" ma:readOnly="true">
      <xsd:simpleType>
        <xsd:restriction base="dms:DateTime"/>
      </xsd:simpleType>
    </xsd:element>
    <xsd:element name="_dlc_ExpireDate" ma:index="17" nillable="true" ma:displayName="到期日期" ma:description="" ma:hidden="true" ma:internalName="_dlc_ExpireDate" ma:readOnly="true">
      <xsd:simpleType>
        <xsd:restriction base="dms:DateTime"/>
      </xsd:simpleType>
    </xsd:element>
    <xsd:element name="PublishingStartDate" ma:index="18" nillable="true" ma:displayName="计划开始日期" ma:description="“计划开始日期”是由“发布”功能创建的网站栏。它用于指定第一次向网站访问者显示此页面的日期和时间。" ma:internalName="PublishingStartDate">
      <xsd:simpleType>
        <xsd:restriction base="dms:Unknown"/>
      </xsd:simpleType>
    </xsd:element>
    <xsd:element name="PublishingExpirationDate" ma:index="19" nillable="true" ma:displayName="计划结束日期" ma:description="“计划结束日期”是由“发布”功能创建的网站栏。它用于指定不再向网站访问者显示此页面的日期和时间。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902fd-e8f4-4567-8d16-441992dda9d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b7804-4cfa-4f17-b5c8-9b93398e6fb3" elementFormDefault="qualified">
    <xsd:import namespace="http://schemas.microsoft.com/office/2006/documentManagement/types"/>
    <xsd:import namespace="http://schemas.microsoft.com/office/infopath/2007/PartnerControls"/>
    <xsd:element name="DLCPolicyLabelValue" ma:index="13" nillable="true" ma:displayName="标签" ma:description="存储标签的当前值。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4" nillable="true" ma:displayName="客户端标签值" ma:description="存储客户端上计算的最后一个标签值。" ma:hidden="true" ma:internalName="DLCPolicyLabelClientValue" ma:readOnly="false">
      <xsd:simpleType>
        <xsd:restriction base="dms:Note"/>
      </xsd:simpleType>
    </xsd:element>
    <xsd:element name="DLCPolicyLabelLock" ma:index="15" nillable="true" ma:displayName="锁定的标签" ma:description="指示修改项目属性时是否应更新标签。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p:Policy xmlns:p="office.server.policy" id="" local="true">
  <p:Name>文档</p:Name>
  <p:Description/>
  <p:Statement/>
  <p:PolicyItems>
    <p:PolicyItem featureId="Microsoft.Office.RecordsManagement.PolicyFeatures.PolicyAudit" staticId="0x010100B3FA16E201F0244DA0562A286120C032|-1228385370" UniqueId="3624c48f-ab5d-450f-97f9-23355a9d7a9e">
      <p:Name>审核</p:Name>
      <p:Description>审核用户对文档和列表项所做的操作，并将审核结果写入审核日志。</p:Description>
      <p:CustomData>
        <Audit>
          <Update/>
          <View/>
          <CheckInOut/>
          <MoveCopy/>
          <DeleteRestore/>
        </Audit>
      </p:CustomData>
    </p:PolicyItem>
    <p:PolicyItem featureId="Microsoft.Office.RecordsManagement.PolicyFeatures.PolicyLabel" staticId="0x010100B3FA16E201F0244DA0562A286120C032|-1139221640" UniqueId="d6ab4173-8006-42e9-b83b-50e7a4b76667">
      <p:Name>标签</p:Name>
      <p:Description>生成可插入 Microsoft Office 文档的标签，以确保打印文档时包含文档属性或其他重要信息。也可使用标签来搜索文档。</p:Description>
      <p:CustomData>
        <label>
          <segment type="literal">机密</segment>
        </label>
      </p:CustomData>
    </p:PolicyItem>
  </p:PolicyItems>
</p:Polic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1C846-17C6-48D4-AE63-F47AF129E256}">
  <ds:schemaRefs>
    <ds:schemaRef ds:uri="http://purl.org/dc/terms/"/>
    <ds:schemaRef ds:uri="07d902fd-e8f4-4567-8d16-441992dda9d4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ab9b7804-4cfa-4f17-b5c8-9b93398e6fb3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890213-CEBB-426C-9A24-6CAA2D65B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d902fd-e8f4-4567-8d16-441992dda9d4"/>
    <ds:schemaRef ds:uri="ab9b7804-4cfa-4f17-b5c8-9b93398e6f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F39ABF-DC84-4114-ACDE-89DE9410C16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889D890-F2D5-4940-8E9A-591B453483C2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5BC4AA9A-DBEC-4F3C-B5A3-A1D342CEB4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14020</TotalTime>
  <Words>820</Words>
  <Application>Microsoft Office PowerPoint</Application>
  <PresentationFormat>全屏显示(16:9)</PresentationFormat>
  <Paragraphs>158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Microsoft Yahei UI</vt:lpstr>
      <vt:lpstr>等线</vt:lpstr>
      <vt:lpstr>宋体</vt:lpstr>
      <vt:lpstr>Microsoft YaHei</vt:lpstr>
      <vt:lpstr>Microsoft YaHei</vt:lpstr>
      <vt:lpstr>Agency FB</vt:lpstr>
      <vt:lpstr>Arial</vt:lpstr>
      <vt:lpstr>Calibri</vt:lpstr>
      <vt:lpstr>Impact</vt:lpstr>
      <vt:lpstr>Wingdings</vt:lpstr>
      <vt:lpstr>Office 主题​​</vt:lpstr>
      <vt:lpstr>PowerPoint 演示文稿</vt:lpstr>
      <vt:lpstr>组织架构</vt:lpstr>
      <vt:lpstr>发展通道</vt:lpstr>
      <vt:lpstr>培训</vt:lpstr>
      <vt:lpstr>工作职责</vt:lpstr>
      <vt:lpstr>团队红线</vt:lpstr>
      <vt:lpstr>项目开发流程</vt:lpstr>
      <vt:lpstr>3个空间的介绍</vt:lpstr>
      <vt:lpstr>软实力提升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罗婷婷</cp:lastModifiedBy>
  <cp:revision>138</cp:revision>
  <dcterms:created xsi:type="dcterms:W3CDTF">2019-11-18T07:26:02Z</dcterms:created>
  <dcterms:modified xsi:type="dcterms:W3CDTF">2024-07-03T03:00:02Z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HWMT_d46a6755">
    <vt:lpwstr>f2455021_mFV3xj84JSk2PcpOkHv9rhghNgg=_8QYrr2J+YTc0PNtPkHb8rbgpTMFrkgbyw7J23Tn/SPAC5RldDkjca7fvy/GkKbZq+SWA2MCbt3PkWrCpZJiV4RaEvw==_450d24c5</vt:lpwstr>
  </property>
  <property fmtid="{D5CDD505-2E9C-101B-9397-08002B2CF9AE}" pid="3" name="ContentTypeId">
    <vt:lpwstr>0x010100B3FA16E201F0244DA0562A286120C032</vt:lpwstr>
  </property>
  <property fmtid="{D5CDD505-2E9C-101B-9397-08002B2CF9AE}" pid="4" name="_dlc_policyId">
    <vt:lpwstr/>
  </property>
  <property fmtid="{D5CDD505-2E9C-101B-9397-08002B2CF9AE}" pid="5" name="ItemRetentionFormula">
    <vt:lpwstr/>
  </property>
  <property fmtid="{D5CDD505-2E9C-101B-9397-08002B2CF9AE}" pid="6" name="_dlc_DocIdItemGuid">
    <vt:lpwstr>b934304b-498f-494a-a2ee-53930aee299b</vt:lpwstr>
  </property>
  <property fmtid="{D5CDD505-2E9C-101B-9397-08002B2CF9AE}" pid="7" name="GSEDS_TWMT">
    <vt:lpwstr>d46a6755_b77b54e0_f6076e2b90d3063b49492ac9ca518ee3cf33a3bb93b18c8c6c20ee2e57f4812d</vt:lpwstr>
  </property>
</Properties>
</file>