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6"/>
  </p:sldMasterIdLst>
  <p:notesMasterIdLst>
    <p:notesMasterId r:id="rId14"/>
  </p:notesMasterIdLst>
  <p:sldIdLst>
    <p:sldId id="436" r:id="rId7"/>
    <p:sldId id="698" r:id="rId8"/>
    <p:sldId id="723" r:id="rId9"/>
    <p:sldId id="724" r:id="rId10"/>
    <p:sldId id="725" r:id="rId11"/>
    <p:sldId id="726" r:id="rId12"/>
    <p:sldId id="72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D"/>
    <a:srgbClr val="FFFFFF"/>
    <a:srgbClr val="5C61A1"/>
    <a:srgbClr val="1B1B5D"/>
    <a:srgbClr val="3C357C"/>
    <a:srgbClr val="000000"/>
    <a:srgbClr val="92D050"/>
    <a:srgbClr val="0033CC"/>
    <a:srgbClr val="8FAADC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8228" autoAdjust="0"/>
  </p:normalViewPr>
  <p:slideViewPr>
    <p:cSldViewPr snapToGrid="0" snapToObjects="1" showGuides="1">
      <p:cViewPr>
        <p:scale>
          <a:sx n="150" d="100"/>
          <a:sy n="150" d="100"/>
        </p:scale>
        <p:origin x="270" y="-59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7C05F-4E8A-174B-9C17-7F615C3F1028}" type="datetimeFigureOut">
              <a:rPr kumimoji="1" lang="zh-CN" altLang="en-US" smtClean="0"/>
              <a:t>2024/7/3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F4C52-6A3C-4240-BCCC-EE9DC255A7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01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4C52-6A3C-4240-BCCC-EE9DC255A7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6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6412-D376-4143-87D7-84655B9346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6412-D376-4143-87D7-84655B9346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6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D581A7C-7D2A-E841-A993-9C339786978A}"/>
              </a:ext>
            </a:extLst>
          </p:cNvPr>
          <p:cNvGrpSpPr/>
          <p:nvPr userDrawn="1"/>
        </p:nvGrpSpPr>
        <p:grpSpPr>
          <a:xfrm>
            <a:off x="717737" y="531982"/>
            <a:ext cx="931458" cy="659088"/>
            <a:chOff x="719804" y="531982"/>
            <a:chExt cx="931458" cy="65908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FFBD7CB-EC3A-CF47-83C0-995E27670ADB}"/>
                </a:ext>
              </a:extLst>
            </p:cNvPr>
            <p:cNvSpPr txBox="1"/>
            <p:nvPr/>
          </p:nvSpPr>
          <p:spPr>
            <a:xfrm>
              <a:off x="719804" y="531982"/>
              <a:ext cx="93145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zh-CN" altLang="en-US" sz="2800" b="1" spc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91A14A6-EF22-F943-9388-F5148896282C}"/>
                </a:ext>
              </a:extLst>
            </p:cNvPr>
            <p:cNvSpPr txBox="1"/>
            <p:nvPr/>
          </p:nvSpPr>
          <p:spPr>
            <a:xfrm>
              <a:off x="769458" y="1007889"/>
              <a:ext cx="855902" cy="183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CONTENTS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78292B1F-CEDC-7E4B-95E1-7B5020106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775" y="324000"/>
            <a:ext cx="1080000" cy="32982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E23BC4F-1527-E34B-B024-237F52364888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1" y="1062294"/>
            <a:ext cx="7315199" cy="72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B67F489-C6A4-AE45-89E3-7FB0A34103FF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2294"/>
            <a:ext cx="538131" cy="72000"/>
          </a:xfrm>
          <a:prstGeom prst="rect">
            <a:avLst/>
          </a:prstGeom>
        </p:spPr>
      </p:pic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138F0D38-A2F8-674C-9315-E8297F1852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734" y="1962010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7" name="文本占位符 5">
            <a:extLst>
              <a:ext uri="{FF2B5EF4-FFF2-40B4-BE49-F238E27FC236}">
                <a16:creationId xmlns:a16="http://schemas.microsoft.com/office/drawing/2014/main" id="{26187857-4D16-B048-8D9B-6423B6A378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49195" y="2109871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28" name="文本占位符 5">
            <a:extLst>
              <a:ext uri="{FF2B5EF4-FFF2-40B4-BE49-F238E27FC236}">
                <a16:creationId xmlns:a16="http://schemas.microsoft.com/office/drawing/2014/main" id="{72335DE5-5088-7341-B0EF-44548B1D6B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9195" y="2377159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1295B3BA-4D0D-9F41-A3BB-37C77EE6D0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732" y="3282273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5" name="文本占位符 5">
            <a:extLst>
              <a:ext uri="{FF2B5EF4-FFF2-40B4-BE49-F238E27FC236}">
                <a16:creationId xmlns:a16="http://schemas.microsoft.com/office/drawing/2014/main" id="{5ED93115-C56F-BE45-A99E-16BFCE0969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9195" y="3444927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46" name="文本占位符 5">
            <a:extLst>
              <a:ext uri="{FF2B5EF4-FFF2-40B4-BE49-F238E27FC236}">
                <a16:creationId xmlns:a16="http://schemas.microsoft.com/office/drawing/2014/main" id="{13AFE2A4-20F9-2A4B-BA89-F5E42F4F12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9195" y="3707846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47" name="文本占位符 3">
            <a:extLst>
              <a:ext uri="{FF2B5EF4-FFF2-40B4-BE49-F238E27FC236}">
                <a16:creationId xmlns:a16="http://schemas.microsoft.com/office/drawing/2014/main" id="{7BA70531-A9BC-2C4E-8608-D3D64D7E33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4807" y="1962010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55C836FF-215F-2943-9FED-60411781BC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8658" y="2109871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49" name="文本占位符 5">
            <a:extLst>
              <a:ext uri="{FF2B5EF4-FFF2-40B4-BE49-F238E27FC236}">
                <a16:creationId xmlns:a16="http://schemas.microsoft.com/office/drawing/2014/main" id="{7D2D8A7E-850B-7345-BE12-AE898CD5E2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68658" y="2377160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B095529C-DBB2-474F-A945-48B87F4B44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4807" y="3282273"/>
            <a:ext cx="576000" cy="68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5999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3998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charset="0"/>
                <a:ea typeface="Impact" charset="0"/>
                <a:cs typeface="Impact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51" name="文本占位符 5">
            <a:extLst>
              <a:ext uri="{FF2B5EF4-FFF2-40B4-BE49-F238E27FC236}">
                <a16:creationId xmlns:a16="http://schemas.microsoft.com/office/drawing/2014/main" id="{967FA6E8-B273-DC49-8E8A-52636E824B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8658" y="3444927"/>
            <a:ext cx="252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4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</a:t>
            </a:r>
          </a:p>
        </p:txBody>
      </p:sp>
      <p:sp>
        <p:nvSpPr>
          <p:cNvPr id="52" name="文本占位符 5">
            <a:extLst>
              <a:ext uri="{FF2B5EF4-FFF2-40B4-BE49-F238E27FC236}">
                <a16:creationId xmlns:a16="http://schemas.microsoft.com/office/drawing/2014/main" id="{6D83249C-A405-2E4C-97F2-F6E6706B82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8658" y="3707847"/>
            <a:ext cx="2520000" cy="54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1000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单击此处添加目录标题描述</a:t>
            </a:r>
          </a:p>
        </p:txBody>
      </p:sp>
    </p:spTree>
    <p:extLst>
      <p:ext uri="{BB962C8B-B14F-4D97-AF65-F5344CB8AC3E}">
        <p14:creationId xmlns:p14="http://schemas.microsoft.com/office/powerpoint/2010/main" val="210538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4" orient="horz" pos="3026" userDrawn="1">
          <p15:clr>
            <a:srgbClr val="A4A3A4"/>
          </p15:clr>
        </p15:guide>
        <p15:guide id="5" orient="horz" pos="214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（单语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3D9960B-E892-4244-9C93-798E4CE9FE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153594"/>
            <a:ext cx="8280400" cy="36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单击此处添加正文内容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A2E75DC-B708-2847-90A1-BA05DCB7F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51694"/>
            <a:ext cx="6840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单击此处添加正文标题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2A85DA-750B-4244-B638-160254EFC4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775" y="324000"/>
            <a:ext cx="1080000" cy="329824"/>
          </a:xfrm>
          <a:prstGeom prst="rect">
            <a:avLst/>
          </a:prstGeom>
        </p:spPr>
      </p:pic>
      <p:cxnSp>
        <p:nvCxnSpPr>
          <p:cNvPr id="12" name="直接连接符 15">
            <a:extLst>
              <a:ext uri="{FF2B5EF4-FFF2-40B4-BE49-F238E27FC236}">
                <a16:creationId xmlns:a16="http://schemas.microsoft.com/office/drawing/2014/main" id="{B1BDEBAC-14A1-A740-9934-C2DEFAF3B550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862652"/>
            <a:ext cx="6641593" cy="1"/>
          </a:xfrm>
          <a:prstGeom prst="line">
            <a:avLst/>
          </a:prstGeom>
          <a:ln>
            <a:gradFill>
              <a:gsLst>
                <a:gs pos="100000">
                  <a:schemeClr val="bg1">
                    <a:alpha val="44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78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4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（双语言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00A688C-AA60-4B44-A647-F4AE9ADB3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52800"/>
            <a:ext cx="6840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单击此处添加正文标题中文</a:t>
            </a:r>
            <a:endParaRPr 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F80CB8-9E86-0D4B-8DE7-AEF262AB13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49798"/>
            <a:ext cx="8280400" cy="34397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8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7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600" indent="0">
              <a:buFontTx/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单击此处添加正文内容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F66A4EB9-0BC7-BE43-9383-C3CA258FD3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94729"/>
            <a:ext cx="6840538" cy="18466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单击此处添加正文标题英文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E173999-2403-8949-9540-876149D88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775" y="324000"/>
            <a:ext cx="1080000" cy="329824"/>
          </a:xfrm>
          <a:prstGeom prst="rect">
            <a:avLst/>
          </a:prstGeom>
        </p:spPr>
      </p:pic>
      <p:cxnSp>
        <p:nvCxnSpPr>
          <p:cNvPr id="20" name="直接连接符 15">
            <a:extLst>
              <a:ext uri="{FF2B5EF4-FFF2-40B4-BE49-F238E27FC236}">
                <a16:creationId xmlns:a16="http://schemas.microsoft.com/office/drawing/2014/main" id="{905D5418-E875-044E-A3BF-40B70E06124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1800" y="1030146"/>
            <a:ext cx="6641593" cy="1"/>
          </a:xfrm>
          <a:prstGeom prst="line">
            <a:avLst/>
          </a:prstGeom>
          <a:ln>
            <a:gradFill>
              <a:gsLst>
                <a:gs pos="100000">
                  <a:schemeClr val="bg1">
                    <a:alpha val="44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36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4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74BB8DB-2449-404F-89B6-7EEE74A68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3C501C-6602-3840-9C82-A454D77BE9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2769" y="2334150"/>
            <a:ext cx="3198462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20936CA4-BA81-E94D-949B-CDC3C4A8B6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82A0066-DEDC-7243-B000-AF3B5E83C0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85275"/>
            <a:ext cx="7308000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342892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783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675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566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标题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B3D1555D-1C44-274C-91FD-94D882065B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05359"/>
            <a:ext cx="7308000" cy="2215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189" rtl="0" eaLnBrk="1" latinLnBrk="0" hangingPunct="1">
              <a:buFontTx/>
              <a:buNone/>
              <a:defRPr kumimoji="1" lang="zh-CN" altLang="en-US" sz="1600" kern="1200" spc="150" dirty="0" smtClean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892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783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675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566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副标题</a:t>
            </a:r>
          </a:p>
        </p:txBody>
      </p:sp>
      <p:sp>
        <p:nvSpPr>
          <p:cNvPr id="19" name="图片占位符 17">
            <a:extLst>
              <a:ext uri="{FF2B5EF4-FFF2-40B4-BE49-F238E27FC236}">
                <a16:creationId xmlns:a16="http://schemas.microsoft.com/office/drawing/2014/main" id="{2B0B95BB-B775-3E41-A376-5FA313A3C7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2314575"/>
            <a:ext cx="8229600" cy="16770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kumimoji="1" lang="zh-CN" altLang="en-US" sz="1000" b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单击中间的图片按钮插入</a:t>
            </a:r>
            <a:r>
              <a:rPr kumimoji="1" lang="en-US" altLang="zh-CN" dirty="0"/>
              <a:t>PPT</a:t>
            </a:r>
            <a:r>
              <a:rPr kumimoji="1" lang="zh-CN" altLang="en-US" dirty="0"/>
              <a:t>主题图片，使用裁剪工具可调整图片取景。建议选择简洁大气，与标题内容相符的图片。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A4064E2-C243-274D-B0CF-8EDC7BECC1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39" y="347837"/>
            <a:ext cx="1440000" cy="4397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2CD2D3B-A853-F947-B966-F7B86EE16665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4397" y="3991641"/>
            <a:ext cx="8229600" cy="1368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F01F69B-22BC-6F49-BE16-A37B09EF33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2373" y="4379619"/>
            <a:ext cx="7308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189" rtl="0" eaLnBrk="1" latinLnBrk="0" hangingPunct="1">
              <a:buFontTx/>
              <a:buNone/>
              <a:defRPr kumimoji="1" lang="zh-CN" altLang="en-US" sz="1200" kern="1200" spc="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892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783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675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566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单击此处添加汇报人信息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ECF86030-DC19-114D-8FF5-1A07781BFB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0830" y="4594916"/>
            <a:ext cx="7308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457189" rtl="0" eaLnBrk="1" latinLnBrk="0" hangingPunct="1">
              <a:buFontTx/>
              <a:buNone/>
              <a:defRPr kumimoji="1" lang="zh-CN" altLang="en-US" sz="1200" kern="1200" spc="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342892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685783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28675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371566" indent="0">
              <a:buFontTx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单击此处添加汇报时间信息</a:t>
            </a:r>
          </a:p>
        </p:txBody>
      </p:sp>
    </p:spTree>
    <p:extLst>
      <p:ext uri="{BB962C8B-B14F-4D97-AF65-F5344CB8AC3E}">
        <p14:creationId xmlns:p14="http://schemas.microsoft.com/office/powerpoint/2010/main" val="2446116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B78572E3-17A1-B742-B81D-79B68C742978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50"/>
            <a:ext cx="9144001" cy="5144400"/>
          </a:xfrm>
          <a:prstGeom prst="rect">
            <a:avLst/>
          </a:prstGeom>
        </p:spPr>
      </p:pic>
      <p:sp>
        <p:nvSpPr>
          <p:cNvPr id="2" name="GSEDS_d46a6755_f6076e2b_1_3"/>
          <p:cNvSpPr txBox="1">
            <a:spLocks noChangeAspect="1"/>
          </p:cNvSpPr>
          <p:nvPr userDrawn="1"/>
        </p:nvSpPr>
        <p:spPr>
          <a:xfrm rot="18900000">
            <a:off x="1606445" y="2211426"/>
            <a:ext cx="5931111" cy="720647"/>
          </a:xfrm>
          <a:prstGeom prst="rect">
            <a:avLst/>
          </a:prstGeom>
        </p:spPr>
        <p:txBody>
          <a:bodyPr vert="horz" wrap="none" lIns="0" tIns="0" rIns="0" bIns="0" rtlCol="0" anchor="ctr" anchorCtr="1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3700" b="0" i="0" u="none" normalizeH="0" smtClean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32210  da hua  2024-07-03</a:t>
            </a:r>
            <a:endParaRPr kumimoji="0" lang="zh-CN" altLang="en-US" sz="3700" b="0" i="0" u="none" normalizeH="0" dirty="0" smtClean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4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4" r:id="rId4"/>
    <p:sldLayoutId id="214748367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1389D117-1B2D-954D-BEE7-E0311FC9F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738875"/>
            <a:ext cx="7308000" cy="387798"/>
          </a:xfrm>
        </p:spPr>
        <p:txBody>
          <a:bodyPr/>
          <a:lstStyle/>
          <a:p>
            <a:r>
              <a:rPr kumimoji="1" lang="zh-CN" altLang="en-US" dirty="0" smtClean="0"/>
              <a:t>视图智能引擎架构及业务介绍</a:t>
            </a:r>
            <a:endParaRPr kumimoji="1" lang="zh-CN" altLang="en-US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0C8B152D-7070-4249-ACE9-34D01516A1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04" b="33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63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 2"/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技术体系全景图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55651" y="1108608"/>
            <a:ext cx="8828189" cy="3734018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none" lIns="22668" tIns="11334" rIns="22668" bIns="11334" numCol="1" spcCol="0" rtlCol="0" fromWordArt="0" anchor="t" anchorCtr="0" forceAA="0" compatLnSpc="1">
            <a:noAutofit/>
          </a:bodyPr>
          <a:lstStyle/>
          <a:p>
            <a:pPr algn="ctr" defTabSz="1268730">
              <a:lnSpc>
                <a:spcPct val="90000"/>
              </a:lnSpc>
              <a:buClr>
                <a:srgbClr val="CC9900"/>
              </a:buClr>
            </a:pPr>
            <a:endParaRPr lang="zh-CN" altLang="en-US" sz="11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172614" y="2115245"/>
            <a:ext cx="3607292" cy="2657561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1" compatLnSpc="1"/>
          <a:lstStyle/>
          <a:p>
            <a:pPr defTabSz="914246"/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>
            <a:spLocks/>
          </p:cNvSpPr>
          <p:nvPr/>
        </p:nvSpPr>
        <p:spPr>
          <a:xfrm>
            <a:off x="181038" y="2017295"/>
            <a:ext cx="1685005" cy="1832584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t" anchorCtr="1" compatLnSpc="1"/>
          <a:lstStyle/>
          <a:p>
            <a:pPr defTabSz="914246"/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89604" y="2460428"/>
            <a:ext cx="1448400" cy="217733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素材管理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下箭头 197">
            <a:extLst>
              <a:ext uri="{FF2B5EF4-FFF2-40B4-BE49-F238E27FC236}">
                <a16:creationId xmlns:a16="http://schemas.microsoft.com/office/drawing/2014/main" id="{2B68F051-255B-439F-A7A4-4164A9681067}"/>
              </a:ext>
            </a:extLst>
          </p:cNvPr>
          <p:cNvSpPr/>
          <p:nvPr/>
        </p:nvSpPr>
        <p:spPr>
          <a:xfrm>
            <a:off x="603862" y="1779714"/>
            <a:ext cx="431086" cy="2752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0"/>
            <a:tileRect/>
          </a:gra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2" tIns="50396" rIns="100792" bIns="50396" rtlCol="0" anchor="t"/>
          <a:lstStyle/>
          <a:p>
            <a:pPr algn="ctr" defTabSz="608228" fontAlgn="base">
              <a:lnSpc>
                <a:spcPct val="90000"/>
              </a:lnSpc>
              <a:buClr>
                <a:srgbClr val="CC9900"/>
              </a:buClr>
            </a:pP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下箭头 197">
            <a:extLst>
              <a:ext uri="{FF2B5EF4-FFF2-40B4-BE49-F238E27FC236}">
                <a16:creationId xmlns:a16="http://schemas.microsoft.com/office/drawing/2014/main" id="{C70BFB3E-78C4-40DB-BA39-95AFC7E3D636}"/>
              </a:ext>
            </a:extLst>
          </p:cNvPr>
          <p:cNvSpPr/>
          <p:nvPr/>
        </p:nvSpPr>
        <p:spPr>
          <a:xfrm>
            <a:off x="1048067" y="1779714"/>
            <a:ext cx="431086" cy="2752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0"/>
            <a:tileRect/>
          </a:gra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2" tIns="50396" rIns="100792" bIns="50396" rtlCol="0" anchor="t"/>
          <a:lstStyle/>
          <a:p>
            <a:pPr algn="ctr" defTabSz="608228" fontAlgn="base">
              <a:lnSpc>
                <a:spcPct val="90000"/>
              </a:lnSpc>
              <a:buClr>
                <a:srgbClr val="CC9900"/>
              </a:buClr>
            </a:pP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下箭头 197">
            <a:extLst>
              <a:ext uri="{FF2B5EF4-FFF2-40B4-BE49-F238E27FC236}">
                <a16:creationId xmlns:a16="http://schemas.microsoft.com/office/drawing/2014/main" id="{D50F1025-9550-4CB7-9CF1-87D561B3906A}"/>
              </a:ext>
            </a:extLst>
          </p:cNvPr>
          <p:cNvSpPr/>
          <p:nvPr/>
        </p:nvSpPr>
        <p:spPr>
          <a:xfrm>
            <a:off x="1485909" y="1779713"/>
            <a:ext cx="431086" cy="233491"/>
          </a:xfrm>
          <a:prstGeom prst="upArrow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0"/>
            <a:tileRect/>
          </a:gra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2" tIns="50396" rIns="100792" bIns="50396" rtlCol="0" anchor="t"/>
          <a:lstStyle/>
          <a:p>
            <a:pPr algn="ctr" defTabSz="608228" fontAlgn="base">
              <a:lnSpc>
                <a:spcPct val="90000"/>
              </a:lnSpc>
              <a:buClr>
                <a:srgbClr val="CC9900"/>
              </a:buClr>
            </a:pP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下箭头 150">
            <a:extLst>
              <a:ext uri="{FF2B5EF4-FFF2-40B4-BE49-F238E27FC236}">
                <a16:creationId xmlns:a16="http://schemas.microsoft.com/office/drawing/2014/main" id="{08CF4164-E8B4-4E80-BD61-9D422210F78D}"/>
              </a:ext>
            </a:extLst>
          </p:cNvPr>
          <p:cNvSpPr/>
          <p:nvPr/>
        </p:nvSpPr>
        <p:spPr>
          <a:xfrm>
            <a:off x="133880" y="1627165"/>
            <a:ext cx="431086" cy="44020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0"/>
            <a:tileRect/>
          </a:gra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2" tIns="50396" rIns="100792" bIns="50396" rtlCol="0" anchor="t"/>
          <a:lstStyle/>
          <a:p>
            <a:pPr algn="ctr" defTabSz="608228" fontAlgn="base">
              <a:lnSpc>
                <a:spcPct val="90000"/>
              </a:lnSpc>
              <a:buClr>
                <a:srgbClr val="CC9900"/>
              </a:buClr>
            </a:pP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TextBox 198">
            <a:extLst>
              <a:ext uri="{FF2B5EF4-FFF2-40B4-BE49-F238E27FC236}">
                <a16:creationId xmlns:a16="http://schemas.microsoft.com/office/drawing/2014/main" id="{E95AFC99-08A7-4C99-B886-15A322CD3B25}"/>
              </a:ext>
            </a:extLst>
          </p:cNvPr>
          <p:cNvSpPr txBox="1"/>
          <p:nvPr/>
        </p:nvSpPr>
        <p:spPr>
          <a:xfrm>
            <a:off x="-22152" y="1552358"/>
            <a:ext cx="877862" cy="37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04190" fontAlgn="base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</a:p>
        </p:txBody>
      </p:sp>
      <p:sp>
        <p:nvSpPr>
          <p:cNvPr id="172" name="TextBox 199">
            <a:extLst>
              <a:ext uri="{FF2B5EF4-FFF2-40B4-BE49-F238E27FC236}">
                <a16:creationId xmlns:a16="http://schemas.microsoft.com/office/drawing/2014/main" id="{5346932E-51E3-4D4F-AD4B-ADC151B85DDA}"/>
              </a:ext>
            </a:extLst>
          </p:cNvPr>
          <p:cNvSpPr txBox="1"/>
          <p:nvPr/>
        </p:nvSpPr>
        <p:spPr>
          <a:xfrm>
            <a:off x="551136" y="1552358"/>
            <a:ext cx="609149" cy="37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04190" fontAlgn="base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</a:p>
        </p:txBody>
      </p:sp>
      <p:sp>
        <p:nvSpPr>
          <p:cNvPr id="191" name="TextBox 201">
            <a:extLst>
              <a:ext uri="{FF2B5EF4-FFF2-40B4-BE49-F238E27FC236}">
                <a16:creationId xmlns:a16="http://schemas.microsoft.com/office/drawing/2014/main" id="{5AC89ED1-62C3-44B7-BF08-8ECB075F5AE8}"/>
              </a:ext>
            </a:extLst>
          </p:cNvPr>
          <p:cNvSpPr txBox="1"/>
          <p:nvPr/>
        </p:nvSpPr>
        <p:spPr>
          <a:xfrm>
            <a:off x="912889" y="1552358"/>
            <a:ext cx="666922" cy="37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04190" fontAlgn="base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</a:p>
        </p:txBody>
      </p:sp>
      <p:sp>
        <p:nvSpPr>
          <p:cNvPr id="194" name="TextBox 202">
            <a:extLst>
              <a:ext uri="{FF2B5EF4-FFF2-40B4-BE49-F238E27FC236}">
                <a16:creationId xmlns:a16="http://schemas.microsoft.com/office/drawing/2014/main" id="{A9EE4732-D58B-4811-8E6E-2599B277EBA5}"/>
              </a:ext>
            </a:extLst>
          </p:cNvPr>
          <p:cNvSpPr txBox="1"/>
          <p:nvPr/>
        </p:nvSpPr>
        <p:spPr>
          <a:xfrm>
            <a:off x="1402735" y="1552358"/>
            <a:ext cx="639719" cy="37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04190" fontAlgn="base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95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89604" y="2734335"/>
            <a:ext cx="1448400" cy="217733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人工标注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89604" y="3005401"/>
            <a:ext cx="1448400" cy="217733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模型核验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89604" y="3281886"/>
            <a:ext cx="1448400" cy="197940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227234" y="1613482"/>
            <a:ext cx="1247658" cy="346790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大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系视频云业务平台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4274784" y="2211169"/>
            <a:ext cx="1427467" cy="1309651"/>
            <a:chOff x="6810966" y="933261"/>
            <a:chExt cx="1308909" cy="959718"/>
          </a:xfrm>
        </p:grpSpPr>
        <p:sp>
          <p:nvSpPr>
            <p:cNvPr id="204" name="矩形 203"/>
            <p:cNvSpPr/>
            <p:nvPr/>
          </p:nvSpPr>
          <p:spPr>
            <a:xfrm>
              <a:off x="6903023" y="1205485"/>
              <a:ext cx="1175164" cy="413057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t" anchorCtr="1" compatLnSpc="1"/>
            <a:lstStyle/>
            <a:p>
              <a:pPr>
                <a:lnSpc>
                  <a:spcPct val="90000"/>
                </a:lnSpc>
                <a:buClr>
                  <a:srgbClr val="CC9900"/>
                </a:buClr>
              </a:pPr>
              <a:r>
                <a:rPr kumimoji="1"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算力调度</a:t>
              </a:r>
            </a:p>
          </p:txBody>
        </p:sp>
        <p:sp>
          <p:nvSpPr>
            <p:cNvPr id="205" name="矩形 204"/>
            <p:cNvSpPr/>
            <p:nvPr/>
          </p:nvSpPr>
          <p:spPr>
            <a:xfrm>
              <a:off x="6908575" y="1709584"/>
              <a:ext cx="1164213" cy="13142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608228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比对任务调度</a:t>
              </a:r>
            </a:p>
          </p:txBody>
        </p:sp>
        <p:sp>
          <p:nvSpPr>
            <p:cNvPr id="206" name="矩形 205"/>
            <p:cNvSpPr/>
            <p:nvPr/>
          </p:nvSpPr>
          <p:spPr>
            <a:xfrm>
              <a:off x="6966651" y="1384765"/>
              <a:ext cx="527743" cy="184733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608228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单卡虚化</a:t>
              </a:r>
            </a:p>
          </p:txBody>
        </p:sp>
        <p:sp>
          <p:nvSpPr>
            <p:cNvPr id="207" name="矩形 206"/>
            <p:cNvSpPr/>
            <p:nvPr/>
          </p:nvSpPr>
          <p:spPr>
            <a:xfrm>
              <a:off x="7538446" y="1374157"/>
              <a:ext cx="483464" cy="19800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608228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扩缩容</a:t>
              </a:r>
            </a:p>
          </p:txBody>
        </p:sp>
        <p:sp>
          <p:nvSpPr>
            <p:cNvPr id="208" name="矩形 77">
              <a:extLst>
                <a:ext uri="{FF2B5EF4-FFF2-40B4-BE49-F238E27FC236}">
                  <a16:creationId xmlns:a16="http://schemas.microsoft.com/office/drawing/2014/main" id="{0680FDA1-3410-4A58-9F66-0F9BC75CADC1}"/>
                </a:ext>
              </a:extLst>
            </p:cNvPr>
            <p:cNvSpPr>
              <a:spLocks/>
            </p:cNvSpPr>
            <p:nvPr/>
          </p:nvSpPr>
          <p:spPr>
            <a:xfrm>
              <a:off x="6820556" y="933261"/>
              <a:ext cx="1299319" cy="959718"/>
            </a:xfrm>
            <a:prstGeom prst="rect">
              <a:avLst/>
            </a:prstGeom>
            <a:noFill/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1" compatLnSpc="1"/>
            <a:lstStyle/>
            <a:p>
              <a:pPr defTabSz="914246"/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矩形 187">
              <a:extLst>
                <a:ext uri="{FF2B5EF4-FFF2-40B4-BE49-F238E27FC236}">
                  <a16:creationId xmlns:a16="http://schemas.microsoft.com/office/drawing/2014/main" id="{7250736A-9CFF-4934-9F4D-47F8B6E6C7E3}"/>
                </a:ext>
              </a:extLst>
            </p:cNvPr>
            <p:cNvSpPr>
              <a:spLocks/>
            </p:cNvSpPr>
            <p:nvPr/>
          </p:nvSpPr>
          <p:spPr>
            <a:xfrm>
              <a:off x="6810966" y="933261"/>
              <a:ext cx="1308909" cy="244647"/>
            </a:xfrm>
            <a:prstGeom prst="rect">
              <a:avLst/>
            </a:prstGeom>
            <a:gradFill flip="none" rotWithShape="1">
              <a:gsLst>
                <a:gs pos="44000">
                  <a:srgbClr val="FFC000">
                    <a:alpha val="0"/>
                  </a:srgbClr>
                </a:gs>
                <a:gs pos="100000">
                  <a:srgbClr val="FFC000">
                    <a:alpha val="69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C000">
                  <a:alpha val="700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Overflow="overflow" horzOverflow="overflow" vert="horz" wrap="none" lIns="22670" tIns="11335" rIns="22670" bIns="11335" numCol="1" spcCol="0" rtlCol="0" fromWordArt="0" anchor="ctr" anchorCtr="1" forceAA="0" compatLnSpc="1">
              <a:noAutofit/>
            </a:bodyPr>
            <a:lstStyle/>
            <a:p>
              <a:pPr algn="ctr" defTabSz="1268653">
                <a:lnSpc>
                  <a:spcPct val="90000"/>
                </a:lnSpc>
                <a:spcAft>
                  <a:spcPts val="149"/>
                </a:spcAft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中心智能引擎</a:t>
              </a:r>
              <a:endParaRPr lang="en-US" altLang="zh-CN" sz="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0" name="矩形 77">
            <a:extLst>
              <a:ext uri="{FF2B5EF4-FFF2-40B4-BE49-F238E27FC236}">
                <a16:creationId xmlns:a16="http://schemas.microsoft.com/office/drawing/2014/main" id="{226B9651-E93B-403E-B9A0-CC39C319D7E0}"/>
              </a:ext>
            </a:extLst>
          </p:cNvPr>
          <p:cNvSpPr>
            <a:spLocks/>
          </p:cNvSpPr>
          <p:nvPr/>
        </p:nvSpPr>
        <p:spPr>
          <a:xfrm>
            <a:off x="2256991" y="2226655"/>
            <a:ext cx="1353867" cy="2469300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ctr" anchorCtr="1" compatLnSpc="1"/>
          <a:lstStyle/>
          <a:p>
            <a:pPr defTabSz="914246"/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187">
            <a:extLst>
              <a:ext uri="{FF2B5EF4-FFF2-40B4-BE49-F238E27FC236}">
                <a16:creationId xmlns:a16="http://schemas.microsoft.com/office/drawing/2014/main" id="{3F41820B-AC0B-4C0C-8CE8-2B2AB05CF426}"/>
              </a:ext>
            </a:extLst>
          </p:cNvPr>
          <p:cNvSpPr>
            <a:spLocks/>
          </p:cNvSpPr>
          <p:nvPr/>
        </p:nvSpPr>
        <p:spPr>
          <a:xfrm>
            <a:off x="2263670" y="2209927"/>
            <a:ext cx="1347186" cy="346977"/>
          </a:xfrm>
          <a:prstGeom prst="rect">
            <a:avLst/>
          </a:prstGeom>
          <a:gradFill flip="none" rotWithShape="1">
            <a:gsLst>
              <a:gs pos="44000">
                <a:srgbClr val="FFC000">
                  <a:alpha val="0"/>
                </a:srgbClr>
              </a:gs>
              <a:gs pos="100000">
                <a:srgbClr val="FFC000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C000">
                <a:alpha val="700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none" lIns="22670" tIns="11335" rIns="22670" bIns="11335" numCol="1" spcCol="0" rtlCol="0" fromWordArt="0" anchor="ctr" anchorCtr="1" forceAA="0" compatLnSpc="1">
            <a:noAutofit/>
          </a:bodyPr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算法仓库</a:t>
            </a:r>
            <a:endParaRPr lang="en-US" altLang="zh-CN" sz="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Group 25">
            <a:extLst>
              <a:ext uri="{FF2B5EF4-FFF2-40B4-BE49-F238E27FC236}">
                <a16:creationId xmlns:a16="http://schemas.microsoft.com/office/drawing/2014/main" id="{D2746218-5861-4442-B2E3-36529D1FC044}"/>
              </a:ext>
            </a:extLst>
          </p:cNvPr>
          <p:cNvGrpSpPr/>
          <p:nvPr/>
        </p:nvGrpSpPr>
        <p:grpSpPr>
          <a:xfrm>
            <a:off x="3924959" y="1852515"/>
            <a:ext cx="1180701" cy="443208"/>
            <a:chOff x="4046270" y="1675919"/>
            <a:chExt cx="738376" cy="359663"/>
          </a:xfrm>
        </p:grpSpPr>
        <p:sp>
          <p:nvSpPr>
            <p:cNvPr id="213" name="下箭头 212"/>
            <p:cNvSpPr/>
            <p:nvPr/>
          </p:nvSpPr>
          <p:spPr>
            <a:xfrm>
              <a:off x="4159238" y="1675919"/>
              <a:ext cx="539179" cy="350820"/>
            </a:xfrm>
            <a:prstGeom prst="downArrow">
              <a:avLst>
                <a:gd name="adj1" fmla="val 50000"/>
                <a:gd name="adj2" fmla="val 4034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t"/>
            <a:lstStyle/>
            <a:p>
              <a:pPr algn="ctr" defTabSz="608228" fontAlgn="base">
                <a:lnSpc>
                  <a:spcPct val="90000"/>
                </a:lnSpc>
                <a:buClr>
                  <a:srgbClr val="CC9900"/>
                </a:buClr>
              </a:pP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TextBox 228">
              <a:extLst>
                <a:ext uri="{FF2B5EF4-FFF2-40B4-BE49-F238E27FC236}">
                  <a16:creationId xmlns:a16="http://schemas.microsoft.com/office/drawing/2014/main" id="{87FDC665-AD59-4C76-9EC3-C928D471EC94}"/>
                </a:ext>
              </a:extLst>
            </p:cNvPr>
            <p:cNvSpPr txBox="1"/>
            <p:nvPr/>
          </p:nvSpPr>
          <p:spPr>
            <a:xfrm>
              <a:off x="4046270" y="1759442"/>
              <a:ext cx="738376" cy="2761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04190" fontAlgn="base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智能任务</a:t>
              </a:r>
            </a:p>
          </p:txBody>
        </p:sp>
      </p:grpSp>
      <p:grpSp>
        <p:nvGrpSpPr>
          <p:cNvPr id="215" name="Group 153">
            <a:extLst>
              <a:ext uri="{FF2B5EF4-FFF2-40B4-BE49-F238E27FC236}">
                <a16:creationId xmlns:a16="http://schemas.microsoft.com/office/drawing/2014/main" id="{85E19A12-FBA2-43AF-92BB-3E4D807D5681}"/>
              </a:ext>
            </a:extLst>
          </p:cNvPr>
          <p:cNvGrpSpPr/>
          <p:nvPr/>
        </p:nvGrpSpPr>
        <p:grpSpPr>
          <a:xfrm>
            <a:off x="4814362" y="1985942"/>
            <a:ext cx="1180701" cy="379648"/>
            <a:chOff x="1568910" y="3556629"/>
            <a:chExt cx="738376" cy="358870"/>
          </a:xfrm>
        </p:grpSpPr>
        <p:sp>
          <p:nvSpPr>
            <p:cNvPr id="216" name="下箭头 197">
              <a:extLst>
                <a:ext uri="{FF2B5EF4-FFF2-40B4-BE49-F238E27FC236}">
                  <a16:creationId xmlns:a16="http://schemas.microsoft.com/office/drawing/2014/main" id="{17C6D84E-EBEE-4C3B-B9C7-E21D4AC399B8}"/>
                </a:ext>
              </a:extLst>
            </p:cNvPr>
            <p:cNvSpPr/>
            <p:nvPr/>
          </p:nvSpPr>
          <p:spPr>
            <a:xfrm flipV="1">
              <a:off x="1681877" y="3564679"/>
              <a:ext cx="539179" cy="350820"/>
            </a:xfrm>
            <a:prstGeom prst="downArrow">
              <a:avLst>
                <a:gd name="adj1" fmla="val 50000"/>
                <a:gd name="adj2" fmla="val 4034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t"/>
            <a:lstStyle/>
            <a:p>
              <a:pPr algn="ctr" defTabSz="608228" fontAlgn="base">
                <a:lnSpc>
                  <a:spcPct val="90000"/>
                </a:lnSpc>
                <a:buClr>
                  <a:srgbClr val="CC9900"/>
                </a:buClr>
              </a:pP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7" name="TextBox 231">
              <a:extLst>
                <a:ext uri="{FF2B5EF4-FFF2-40B4-BE49-F238E27FC236}">
                  <a16:creationId xmlns:a16="http://schemas.microsoft.com/office/drawing/2014/main" id="{BE27C386-750C-48E1-B97F-B1CF551D3D52}"/>
                </a:ext>
              </a:extLst>
            </p:cNvPr>
            <p:cNvSpPr txBox="1"/>
            <p:nvPr/>
          </p:nvSpPr>
          <p:spPr>
            <a:xfrm>
              <a:off x="1568910" y="3556629"/>
              <a:ext cx="738376" cy="2761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04190" fontAlgn="base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分析结果</a:t>
              </a:r>
            </a:p>
          </p:txBody>
        </p:sp>
      </p:grpSp>
      <p:grpSp>
        <p:nvGrpSpPr>
          <p:cNvPr id="218" name="Group 185">
            <a:extLst>
              <a:ext uri="{FF2B5EF4-FFF2-40B4-BE49-F238E27FC236}">
                <a16:creationId xmlns:a16="http://schemas.microsoft.com/office/drawing/2014/main" id="{DB49152E-FA73-4228-A1F9-27C8D22CE828}"/>
              </a:ext>
            </a:extLst>
          </p:cNvPr>
          <p:cNvGrpSpPr/>
          <p:nvPr/>
        </p:nvGrpSpPr>
        <p:grpSpPr>
          <a:xfrm>
            <a:off x="2840699" y="1952098"/>
            <a:ext cx="1180701" cy="371132"/>
            <a:chOff x="512734" y="2618760"/>
            <a:chExt cx="738376" cy="350820"/>
          </a:xfrm>
        </p:grpSpPr>
        <p:sp>
          <p:nvSpPr>
            <p:cNvPr id="219" name="下箭头 197">
              <a:extLst>
                <a:ext uri="{FF2B5EF4-FFF2-40B4-BE49-F238E27FC236}">
                  <a16:creationId xmlns:a16="http://schemas.microsoft.com/office/drawing/2014/main" id="{382450DE-B241-4582-850B-15E13353088A}"/>
                </a:ext>
              </a:extLst>
            </p:cNvPr>
            <p:cNvSpPr/>
            <p:nvPr/>
          </p:nvSpPr>
          <p:spPr>
            <a:xfrm flipV="1">
              <a:off x="630035" y="2618760"/>
              <a:ext cx="539179" cy="350820"/>
            </a:xfrm>
            <a:prstGeom prst="downArrow">
              <a:avLst>
                <a:gd name="adj1" fmla="val 50000"/>
                <a:gd name="adj2" fmla="val 4034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t"/>
            <a:lstStyle/>
            <a:p>
              <a:pPr algn="ctr" defTabSz="608228" fontAlgn="base">
                <a:lnSpc>
                  <a:spcPct val="90000"/>
                </a:lnSpc>
                <a:buClr>
                  <a:srgbClr val="CC9900"/>
                </a:buClr>
              </a:pP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TextBox 234">
              <a:extLst>
                <a:ext uri="{FF2B5EF4-FFF2-40B4-BE49-F238E27FC236}">
                  <a16:creationId xmlns:a16="http://schemas.microsoft.com/office/drawing/2014/main" id="{65132E83-F39A-43F9-876E-FCE16E2F9D97}"/>
                </a:ext>
              </a:extLst>
            </p:cNvPr>
            <p:cNvSpPr txBox="1"/>
            <p:nvPr/>
          </p:nvSpPr>
          <p:spPr>
            <a:xfrm>
              <a:off x="512734" y="2637200"/>
              <a:ext cx="738376" cy="276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04190" fontAlgn="base">
                <a:lnSpc>
                  <a:spcPct val="150000"/>
                </a:lnSpc>
              </a:pPr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算法查询</a:t>
              </a: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2038345" y="1826296"/>
            <a:ext cx="1180701" cy="432314"/>
            <a:chOff x="5106142" y="2845263"/>
            <a:chExt cx="1158471" cy="333726"/>
          </a:xfrm>
        </p:grpSpPr>
        <p:sp>
          <p:nvSpPr>
            <p:cNvPr id="222" name="下箭头 197">
              <a:extLst>
                <a:ext uri="{FF2B5EF4-FFF2-40B4-BE49-F238E27FC236}">
                  <a16:creationId xmlns:a16="http://schemas.microsoft.com/office/drawing/2014/main" id="{065115D6-BB96-4E9A-B82F-35322563D96A}"/>
                </a:ext>
              </a:extLst>
            </p:cNvPr>
            <p:cNvSpPr/>
            <p:nvPr/>
          </p:nvSpPr>
          <p:spPr>
            <a:xfrm>
              <a:off x="5264241" y="2845263"/>
              <a:ext cx="845941" cy="333726"/>
            </a:xfrm>
            <a:prstGeom prst="downArrow">
              <a:avLst>
                <a:gd name="adj1" fmla="val 50000"/>
                <a:gd name="adj2" fmla="val 4034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t"/>
            <a:lstStyle/>
            <a:p>
              <a:pPr algn="ctr" defTabSz="608228" fontAlgn="base">
                <a:lnSpc>
                  <a:spcPct val="90000"/>
                </a:lnSpc>
                <a:buClr>
                  <a:srgbClr val="CC9900"/>
                </a:buClr>
              </a:pP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TextBox 236">
              <a:extLst>
                <a:ext uri="{FF2B5EF4-FFF2-40B4-BE49-F238E27FC236}">
                  <a16:creationId xmlns:a16="http://schemas.microsoft.com/office/drawing/2014/main" id="{5740CDB9-970A-49C5-8984-0F9DE159B5CF}"/>
                </a:ext>
              </a:extLst>
            </p:cNvPr>
            <p:cNvSpPr txBox="1"/>
            <p:nvPr/>
          </p:nvSpPr>
          <p:spPr>
            <a:xfrm>
              <a:off x="5106142" y="2950554"/>
              <a:ext cx="1158471" cy="19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04190" fontAlgn="base">
                <a:lnSpc>
                  <a:spcPct val="150000"/>
                </a:lnSpc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算法包上</a:t>
              </a:r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</a:t>
              </a:r>
            </a:p>
          </p:txBody>
        </p:sp>
      </p:grpSp>
      <p:sp>
        <p:nvSpPr>
          <p:cNvPr id="224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89604" y="3530730"/>
            <a:ext cx="1448400" cy="197940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训练任务管理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左箭头 224"/>
          <p:cNvSpPr/>
          <p:nvPr/>
        </p:nvSpPr>
        <p:spPr>
          <a:xfrm>
            <a:off x="1849721" y="1512560"/>
            <a:ext cx="400798" cy="553182"/>
          </a:xfrm>
          <a:prstGeom prst="leftArrow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1000"/>
                </a:schemeClr>
              </a:gs>
            </a:gsLst>
            <a:lin ang="5400000" scaled="0"/>
            <a:tileRect/>
          </a:gra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2" tIns="50396" rIns="100792" bIns="50396" rtlCol="0" anchor="ctr"/>
          <a:lstStyle/>
          <a:p>
            <a:pPr algn="ctr" defTabSz="608228" fontAlgn="base">
              <a:lnSpc>
                <a:spcPct val="90000"/>
              </a:lnSpc>
              <a:buClr>
                <a:srgbClr val="CC9900"/>
              </a:buClr>
            </a:pPr>
            <a:r>
              <a: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推素材</a:t>
            </a:r>
          </a:p>
        </p:txBody>
      </p:sp>
      <p:sp>
        <p:nvSpPr>
          <p:cNvPr id="226" name="矩形 225"/>
          <p:cNvSpPr/>
          <p:nvPr/>
        </p:nvSpPr>
        <p:spPr>
          <a:xfrm>
            <a:off x="5007798" y="1611410"/>
            <a:ext cx="735564" cy="347477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智能业务中心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400774" y="2686147"/>
            <a:ext cx="1020631" cy="271067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算子包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400774" y="3108118"/>
            <a:ext cx="1020631" cy="271067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包（子节点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端边）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400774" y="4333090"/>
            <a:ext cx="1020631" cy="271067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APP(DHOP)</a:t>
            </a:r>
          </a:p>
        </p:txBody>
      </p:sp>
      <p:sp>
        <p:nvSpPr>
          <p:cNvPr id="230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400774" y="3516441"/>
            <a:ext cx="1020631" cy="271067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模型包（子节点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端边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2400774" y="3924764"/>
            <a:ext cx="1020631" cy="271067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方算法</a:t>
            </a: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Group 153">
            <a:extLst>
              <a:ext uri="{FF2B5EF4-FFF2-40B4-BE49-F238E27FC236}">
                <a16:creationId xmlns:a16="http://schemas.microsoft.com/office/drawing/2014/main" id="{85E19A12-FBA2-43AF-92BB-3E4D807D5681}"/>
              </a:ext>
            </a:extLst>
          </p:cNvPr>
          <p:cNvGrpSpPr/>
          <p:nvPr/>
        </p:nvGrpSpPr>
        <p:grpSpPr>
          <a:xfrm>
            <a:off x="6702678" y="1934353"/>
            <a:ext cx="1180702" cy="462527"/>
            <a:chOff x="4502800" y="1618088"/>
            <a:chExt cx="738375" cy="408651"/>
          </a:xfrm>
        </p:grpSpPr>
        <p:sp>
          <p:nvSpPr>
            <p:cNvPr id="237" name="下箭头 197">
              <a:extLst>
                <a:ext uri="{FF2B5EF4-FFF2-40B4-BE49-F238E27FC236}">
                  <a16:creationId xmlns:a16="http://schemas.microsoft.com/office/drawing/2014/main" id="{17C6D84E-EBEE-4C3B-B9C7-E21D4AC399B8}"/>
                </a:ext>
              </a:extLst>
            </p:cNvPr>
            <p:cNvSpPr/>
            <p:nvPr/>
          </p:nvSpPr>
          <p:spPr>
            <a:xfrm flipV="1">
              <a:off x="4606070" y="1675919"/>
              <a:ext cx="539179" cy="350820"/>
            </a:xfrm>
            <a:prstGeom prst="downArrow">
              <a:avLst>
                <a:gd name="adj1" fmla="val 50000"/>
                <a:gd name="adj2" fmla="val 4034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t"/>
            <a:lstStyle/>
            <a:p>
              <a:pPr algn="ctr" defTabSz="608228" fontAlgn="base">
                <a:lnSpc>
                  <a:spcPct val="90000"/>
                </a:lnSpc>
                <a:buClr>
                  <a:srgbClr val="CC9900"/>
                </a:buClr>
              </a:pP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TextBox 266">
              <a:extLst>
                <a:ext uri="{FF2B5EF4-FFF2-40B4-BE49-F238E27FC236}">
                  <a16:creationId xmlns:a16="http://schemas.microsoft.com/office/drawing/2014/main" id="{BE27C386-750C-48E1-B97F-B1CF551D3D52}"/>
                </a:ext>
              </a:extLst>
            </p:cNvPr>
            <p:cNvSpPr txBox="1"/>
            <p:nvPr/>
          </p:nvSpPr>
          <p:spPr>
            <a:xfrm>
              <a:off x="4502800" y="1618088"/>
              <a:ext cx="738375" cy="207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04190" fontAlgn="base">
                <a:lnSpc>
                  <a:spcPct val="150000"/>
                </a:lnSpc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获取信息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056371" y="3957572"/>
            <a:ext cx="1331982" cy="705605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t" anchorCtr="1" compatLnSpc="1"/>
          <a:lstStyle/>
          <a:p>
            <a:pPr defTabSz="914246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187">
            <a:extLst>
              <a:ext uri="{FF2B5EF4-FFF2-40B4-BE49-F238E27FC236}">
                <a16:creationId xmlns:a16="http://schemas.microsoft.com/office/drawing/2014/main" id="{3F41820B-AC0B-4C0C-8CE8-2B2AB05CF426}"/>
              </a:ext>
            </a:extLst>
          </p:cNvPr>
          <p:cNvSpPr>
            <a:spLocks/>
          </p:cNvSpPr>
          <p:nvPr/>
        </p:nvSpPr>
        <p:spPr>
          <a:xfrm>
            <a:off x="6068442" y="3974260"/>
            <a:ext cx="1321774" cy="111463"/>
          </a:xfrm>
          <a:prstGeom prst="rect">
            <a:avLst/>
          </a:prstGeom>
          <a:gradFill flip="none" rotWithShape="1">
            <a:gsLst>
              <a:gs pos="44000">
                <a:srgbClr val="FFC000">
                  <a:alpha val="0"/>
                </a:srgbClr>
              </a:gs>
              <a:gs pos="100000">
                <a:srgbClr val="FFC000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C000">
                <a:alpha val="700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none" lIns="22670" tIns="11335" rIns="22670" bIns="11335" numCol="1" spcCol="0" rtlCol="0" fromWordArt="0" anchor="ctr" anchorCtr="1" forceAA="0" compatLnSpc="1">
            <a:noAutofit/>
          </a:bodyPr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en-US" altLang="zh-CN" sz="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DHOP</a:t>
            </a:r>
            <a:r>
              <a:rPr lang="zh-CN" altLang="en-US" sz="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216863" y="4331786"/>
            <a:ext cx="519049" cy="164641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华智能</a:t>
            </a:r>
            <a:endParaRPr lang="en-US" altLang="zh-CN" sz="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836994" y="4313732"/>
            <a:ext cx="519960" cy="164641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en-US" altLang="zh-CN" sz="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7459356" y="3973020"/>
            <a:ext cx="1344782" cy="706462"/>
            <a:chOff x="7380312" y="3841440"/>
            <a:chExt cx="1387300" cy="1086144"/>
          </a:xfrm>
        </p:grpSpPr>
        <p:sp>
          <p:nvSpPr>
            <p:cNvPr id="248" name="矩形 187">
              <a:extLst>
                <a:ext uri="{FF2B5EF4-FFF2-40B4-BE49-F238E27FC236}">
                  <a16:creationId xmlns:a16="http://schemas.microsoft.com/office/drawing/2014/main" id="{FF887285-1927-4250-951A-CAC40ECDBF8A}"/>
                </a:ext>
              </a:extLst>
            </p:cNvPr>
            <p:cNvSpPr>
              <a:spLocks/>
            </p:cNvSpPr>
            <p:nvPr/>
          </p:nvSpPr>
          <p:spPr>
            <a:xfrm>
              <a:off x="7392412" y="3847584"/>
              <a:ext cx="1375200" cy="1080000"/>
            </a:xfrm>
            <a:prstGeom prst="rect">
              <a:avLst/>
            </a:prstGeom>
            <a:noFill/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t" anchorCtr="1" compatLnSpc="1"/>
            <a:lstStyle/>
            <a:p>
              <a:pPr defTabSz="914246"/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9" name="矩形 187">
              <a:extLst>
                <a:ext uri="{FF2B5EF4-FFF2-40B4-BE49-F238E27FC236}">
                  <a16:creationId xmlns:a16="http://schemas.microsoft.com/office/drawing/2014/main" id="{3F41820B-AC0B-4C0C-8CE8-2B2AB05CF426}"/>
                </a:ext>
              </a:extLst>
            </p:cNvPr>
            <p:cNvSpPr>
              <a:spLocks/>
            </p:cNvSpPr>
            <p:nvPr/>
          </p:nvSpPr>
          <p:spPr>
            <a:xfrm>
              <a:off x="7380312" y="3841440"/>
              <a:ext cx="1387299" cy="169200"/>
            </a:xfrm>
            <a:prstGeom prst="rect">
              <a:avLst/>
            </a:prstGeom>
            <a:gradFill flip="none" rotWithShape="1">
              <a:gsLst>
                <a:gs pos="44000">
                  <a:srgbClr val="FFC000">
                    <a:alpha val="0"/>
                  </a:srgbClr>
                </a:gs>
                <a:gs pos="100000">
                  <a:srgbClr val="FFC000">
                    <a:alpha val="69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C000">
                  <a:alpha val="700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Overflow="overflow" horzOverflow="overflow" vert="horz" wrap="none" lIns="22670" tIns="11335" rIns="22670" bIns="11335" numCol="1" spcCol="0" rtlCol="0" fromWordArt="0" anchor="ctr" anchorCtr="1" forceAA="0" compatLnSpc="1">
              <a:noAutofit/>
            </a:bodyPr>
            <a:lstStyle/>
            <a:p>
              <a:pPr algn="ctr" defTabSz="1268653">
                <a:lnSpc>
                  <a:spcPct val="90000"/>
                </a:lnSpc>
                <a:spcAft>
                  <a:spcPts val="149"/>
                </a:spcAft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通用设备：</a:t>
              </a:r>
              <a:r>
                <a:rPr lang="en-US" altLang="zh-CN" sz="800" dirty="0" err="1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ivss</a:t>
              </a:r>
              <a:r>
                <a:rPr lang="en-US" altLang="zh-CN" sz="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800" dirty="0" err="1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ipc</a:t>
              </a:r>
              <a:endParaRPr lang="en-US" altLang="zh-CN" sz="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187">
              <a:extLst>
                <a:ext uri="{FF2B5EF4-FFF2-40B4-BE49-F238E27FC236}">
                  <a16:creationId xmlns:a16="http://schemas.microsoft.com/office/drawing/2014/main" id="{FF887285-1927-4250-951A-CAC40ECDBF8A}"/>
                </a:ext>
              </a:extLst>
            </p:cNvPr>
            <p:cNvSpPr>
              <a:spLocks/>
            </p:cNvSpPr>
            <p:nvPr/>
          </p:nvSpPr>
          <p:spPr>
            <a:xfrm>
              <a:off x="7571344" y="4162410"/>
              <a:ext cx="1050438" cy="24120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1268653">
                <a:lnSpc>
                  <a:spcPct val="90000"/>
                </a:lnSpc>
                <a:spcAft>
                  <a:spcPts val="149"/>
                </a:spcAft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算法货架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" name="矩形 187">
              <a:extLst>
                <a:ext uri="{FF2B5EF4-FFF2-40B4-BE49-F238E27FC236}">
                  <a16:creationId xmlns:a16="http://schemas.microsoft.com/office/drawing/2014/main" id="{FF887285-1927-4250-951A-CAC40ECDBF8A}"/>
                </a:ext>
              </a:extLst>
            </p:cNvPr>
            <p:cNvSpPr>
              <a:spLocks/>
            </p:cNvSpPr>
            <p:nvPr/>
          </p:nvSpPr>
          <p:spPr>
            <a:xfrm>
              <a:off x="7593405" y="4540462"/>
              <a:ext cx="1027221" cy="24120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1268653">
                <a:lnSpc>
                  <a:spcPct val="90000"/>
                </a:lnSpc>
                <a:spcAft>
                  <a:spcPts val="149"/>
                </a:spcAft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开放智能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2" name="等腰三角形 300"/>
          <p:cNvSpPr/>
          <p:nvPr/>
        </p:nvSpPr>
        <p:spPr>
          <a:xfrm rot="16200000" flipV="1">
            <a:off x="5084382" y="2638902"/>
            <a:ext cx="1581193" cy="337978"/>
          </a:xfrm>
          <a:prstGeom prst="triangle">
            <a:avLst>
              <a:gd name="adj" fmla="val 49879"/>
            </a:avLst>
          </a:prstGeom>
          <a:gradFill flip="none" rotWithShape="1">
            <a:gsLst>
              <a:gs pos="0">
                <a:srgbClr val="FFC000">
                  <a:alpha val="80000"/>
                </a:srgbClr>
              </a:gs>
              <a:gs pos="100000">
                <a:srgbClr val="FFC000">
                  <a:alpha val="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53" name="TextBox 245"/>
          <p:cNvSpPr txBox="1"/>
          <p:nvPr/>
        </p:nvSpPr>
        <p:spPr>
          <a:xfrm>
            <a:off x="5749276" y="2573159"/>
            <a:ext cx="313683" cy="8382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sp>
        <p:nvSpPr>
          <p:cNvPr id="254" name="矩形 187">
            <a:extLst>
              <a:ext uri="{FF2B5EF4-FFF2-40B4-BE49-F238E27FC236}">
                <a16:creationId xmlns:a16="http://schemas.microsoft.com/office/drawing/2014/main" id="{7250736A-9CFF-4934-9F4D-47F8B6E6C7E3}"/>
              </a:ext>
            </a:extLst>
          </p:cNvPr>
          <p:cNvSpPr>
            <a:spLocks/>
          </p:cNvSpPr>
          <p:nvPr/>
        </p:nvSpPr>
        <p:spPr>
          <a:xfrm>
            <a:off x="184437" y="2034323"/>
            <a:ext cx="1662191" cy="333850"/>
          </a:xfrm>
          <a:prstGeom prst="rect">
            <a:avLst/>
          </a:prstGeom>
          <a:gradFill flip="none" rotWithShape="1">
            <a:gsLst>
              <a:gs pos="44000">
                <a:srgbClr val="FFC000">
                  <a:alpha val="0"/>
                </a:srgbClr>
              </a:gs>
              <a:gs pos="100000">
                <a:srgbClr val="FFC000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C000">
                <a:alpha val="700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none" lIns="22670" tIns="11335" rIns="22670" bIns="11335" numCol="1" spcCol="0" rtlCol="0" fromWordArt="0" anchor="ctr" anchorCtr="1" forceAA="0" compatLnSpc="1">
            <a:noAutofit/>
          </a:bodyPr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私有云</a:t>
            </a:r>
            <a:r>
              <a:rPr lang="en-US" altLang="zh-CN" sz="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公有云</a:t>
            </a:r>
            <a:r>
              <a:rPr lang="zh-CN" altLang="en-US" sz="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192168" y="4002382"/>
            <a:ext cx="1673875" cy="715378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t" anchorCtr="1" compatLnSpc="1"/>
          <a:lstStyle/>
          <a:p>
            <a:pPr defTabSz="914246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342938" y="4195831"/>
            <a:ext cx="550263" cy="329146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训练子节点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1163332" y="4185255"/>
            <a:ext cx="550263" cy="329146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训练子节点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等腰三角形 300"/>
          <p:cNvSpPr/>
          <p:nvPr/>
        </p:nvSpPr>
        <p:spPr>
          <a:xfrm rot="16200000" flipV="1">
            <a:off x="1013589" y="3289319"/>
            <a:ext cx="1995156" cy="289192"/>
          </a:xfrm>
          <a:prstGeom prst="triangle">
            <a:avLst>
              <a:gd name="adj" fmla="val 50152"/>
            </a:avLst>
          </a:prstGeom>
          <a:gradFill flip="none" rotWithShape="1">
            <a:gsLst>
              <a:gs pos="0">
                <a:srgbClr val="FFC000">
                  <a:alpha val="80000"/>
                </a:srgbClr>
              </a:gs>
              <a:gs pos="100000">
                <a:srgbClr val="FFC000">
                  <a:alpha val="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60" name="TextBox 113"/>
          <p:cNvSpPr txBox="1"/>
          <p:nvPr/>
        </p:nvSpPr>
        <p:spPr>
          <a:xfrm>
            <a:off x="1849721" y="3099738"/>
            <a:ext cx="313683" cy="8382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模型推送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4285243" y="3585424"/>
            <a:ext cx="1417008" cy="1132336"/>
            <a:chOff x="4202500" y="2700964"/>
            <a:chExt cx="1390329" cy="829781"/>
          </a:xfrm>
        </p:grpSpPr>
        <p:sp>
          <p:nvSpPr>
            <p:cNvPr id="262" name="矩形 77">
              <a:extLst>
                <a:ext uri="{FF2B5EF4-FFF2-40B4-BE49-F238E27FC236}">
                  <a16:creationId xmlns:a16="http://schemas.microsoft.com/office/drawing/2014/main" id="{226B9651-E93B-403E-B9A0-CC39C319D7E0}"/>
                </a:ext>
              </a:extLst>
            </p:cNvPr>
            <p:cNvSpPr>
              <a:spLocks/>
            </p:cNvSpPr>
            <p:nvPr/>
          </p:nvSpPr>
          <p:spPr>
            <a:xfrm>
              <a:off x="4202500" y="2700964"/>
              <a:ext cx="1390329" cy="829781"/>
            </a:xfrm>
            <a:prstGeom prst="rect">
              <a:avLst/>
            </a:prstGeom>
            <a:noFill/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03" tIns="45702" rIns="91403" bIns="45702" numCol="1" rtlCol="0" anchor="ctr" anchorCtr="1" compatLnSpc="1"/>
            <a:lstStyle/>
            <a:p>
              <a:pPr defTabSz="914246"/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3" name="矩形 187">
              <a:extLst>
                <a:ext uri="{FF2B5EF4-FFF2-40B4-BE49-F238E27FC236}">
                  <a16:creationId xmlns:a16="http://schemas.microsoft.com/office/drawing/2014/main" id="{3F41820B-AC0B-4C0C-8CE8-2B2AB05CF426}"/>
                </a:ext>
              </a:extLst>
            </p:cNvPr>
            <p:cNvSpPr>
              <a:spLocks/>
            </p:cNvSpPr>
            <p:nvPr/>
          </p:nvSpPr>
          <p:spPr>
            <a:xfrm>
              <a:off x="4210525" y="2710537"/>
              <a:ext cx="1381741" cy="246792"/>
            </a:xfrm>
            <a:prstGeom prst="rect">
              <a:avLst/>
            </a:prstGeom>
            <a:gradFill flip="none" rotWithShape="1">
              <a:gsLst>
                <a:gs pos="44000">
                  <a:srgbClr val="FFC000">
                    <a:alpha val="0"/>
                  </a:srgbClr>
                </a:gs>
                <a:gs pos="100000">
                  <a:srgbClr val="FFC000">
                    <a:alpha val="69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C000">
                  <a:alpha val="700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Overflow="overflow" horzOverflow="overflow" vert="horz" wrap="none" lIns="22670" tIns="11335" rIns="22670" bIns="11335" numCol="1" spcCol="0" rtlCol="0" fromWordArt="0" anchor="ctr" anchorCtr="1" forceAA="0" compatLnSpc="1">
              <a:noAutofit/>
            </a:bodyPr>
            <a:lstStyle/>
            <a:p>
              <a:pPr algn="ctr" defTabSz="1268653">
                <a:lnSpc>
                  <a:spcPct val="90000"/>
                </a:lnSpc>
                <a:spcAft>
                  <a:spcPts val="149"/>
                </a:spcAft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边端智能引擎</a:t>
              </a:r>
              <a:endParaRPr lang="en-US" altLang="zh-CN" sz="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矩形 187">
              <a:extLst>
                <a:ext uri="{FF2B5EF4-FFF2-40B4-BE49-F238E27FC236}">
                  <a16:creationId xmlns:a16="http://schemas.microsoft.com/office/drawing/2014/main" id="{FF887285-1927-4250-951A-CAC40ECDBF8A}"/>
                </a:ext>
              </a:extLst>
            </p:cNvPr>
            <p:cNvSpPr>
              <a:spLocks/>
            </p:cNvSpPr>
            <p:nvPr/>
          </p:nvSpPr>
          <p:spPr>
            <a:xfrm>
              <a:off x="4284967" y="2997013"/>
              <a:ext cx="1257478" cy="140970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608228">
                <a:lnSpc>
                  <a:spcPct val="90000"/>
                </a:lnSpc>
                <a:buClr>
                  <a:srgbClr val="CC9900"/>
                </a:buClr>
              </a:pPr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算法包升级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5" name="矩形 187">
              <a:extLst>
                <a:ext uri="{FF2B5EF4-FFF2-40B4-BE49-F238E27FC236}">
                  <a16:creationId xmlns:a16="http://schemas.microsoft.com/office/drawing/2014/main" id="{FF887285-1927-4250-951A-CAC40ECDBF8A}"/>
                </a:ext>
              </a:extLst>
            </p:cNvPr>
            <p:cNvSpPr>
              <a:spLocks/>
            </p:cNvSpPr>
            <p:nvPr/>
          </p:nvSpPr>
          <p:spPr>
            <a:xfrm>
              <a:off x="4284967" y="3355321"/>
              <a:ext cx="1302085" cy="128735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60921" tIns="30462" rIns="60921" bIns="30462" numCol="1" rtlCol="0" anchor="ctr" anchorCtr="1" compatLnSpc="1"/>
            <a:lstStyle/>
            <a:p>
              <a:pPr algn="ctr" defTabSz="608228">
                <a:lnSpc>
                  <a:spcPct val="90000"/>
                </a:lnSpc>
                <a:buClr>
                  <a:srgbClr val="CC9900"/>
                </a:buClr>
              </a:pP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DHOP-APP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3644648" y="3937938"/>
            <a:ext cx="561753" cy="673649"/>
            <a:chOff x="5023475" y="3734281"/>
            <a:chExt cx="459452" cy="493653"/>
          </a:xfrm>
        </p:grpSpPr>
        <p:sp>
          <p:nvSpPr>
            <p:cNvPr id="269" name="右箭头 268"/>
            <p:cNvSpPr/>
            <p:nvPr/>
          </p:nvSpPr>
          <p:spPr>
            <a:xfrm>
              <a:off x="5106142" y="3777629"/>
              <a:ext cx="294118" cy="450305"/>
            </a:xfrm>
            <a:prstGeom prst="rightArrow">
              <a:avLst>
                <a:gd name="adj1" fmla="val 50000"/>
                <a:gd name="adj2" fmla="val 2743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ctr"/>
            <a:lstStyle/>
            <a:p>
              <a:pPr algn="ctr" defTabSz="608228" fontAlgn="base">
                <a:lnSpc>
                  <a:spcPct val="150000"/>
                </a:lnSpc>
                <a:buClr>
                  <a:srgbClr val="CC9900"/>
                </a:buClr>
              </a:pP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TextBox 4"/>
            <p:cNvSpPr txBox="1"/>
            <p:nvPr/>
          </p:nvSpPr>
          <p:spPr>
            <a:xfrm>
              <a:off x="5023475" y="3734281"/>
              <a:ext cx="459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228" fontAlgn="base">
                <a:lnSpc>
                  <a:spcPct val="150000"/>
                </a:lnSpc>
                <a:buClr>
                  <a:srgbClr val="CC9900"/>
                </a:buClr>
              </a:pPr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8228" fontAlgn="base">
                <a:lnSpc>
                  <a:spcPct val="150000"/>
                </a:lnSpc>
                <a:buClr>
                  <a:srgbClr val="CC9900"/>
                </a:buClr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3610857" y="2616159"/>
            <a:ext cx="567703" cy="680473"/>
            <a:chOff x="5023475" y="3729280"/>
            <a:chExt cx="459452" cy="498654"/>
          </a:xfrm>
        </p:grpSpPr>
        <p:sp>
          <p:nvSpPr>
            <p:cNvPr id="272" name="右箭头 271"/>
            <p:cNvSpPr/>
            <p:nvPr/>
          </p:nvSpPr>
          <p:spPr>
            <a:xfrm>
              <a:off x="5106142" y="3777629"/>
              <a:ext cx="294118" cy="450305"/>
            </a:xfrm>
            <a:prstGeom prst="rightArrow">
              <a:avLst>
                <a:gd name="adj1" fmla="val 50000"/>
                <a:gd name="adj2" fmla="val 27437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1000"/>
                  </a:schemeClr>
                </a:gs>
              </a:gsLst>
              <a:lin ang="5400000" scaled="0"/>
              <a:tileRect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0792" tIns="50396" rIns="100792" bIns="50396" rtlCol="0" anchor="ctr"/>
            <a:lstStyle/>
            <a:p>
              <a:pPr algn="ctr" defTabSz="608228" fontAlgn="base">
                <a:lnSpc>
                  <a:spcPct val="150000"/>
                </a:lnSpc>
                <a:buClr>
                  <a:srgbClr val="CC9900"/>
                </a:buClr>
              </a:pP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TextBox 127"/>
            <p:cNvSpPr txBox="1"/>
            <p:nvPr/>
          </p:nvSpPr>
          <p:spPr>
            <a:xfrm>
              <a:off x="5023475" y="3729280"/>
              <a:ext cx="459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228" fontAlgn="base">
                <a:lnSpc>
                  <a:spcPct val="150000"/>
                </a:lnSpc>
                <a:buClr>
                  <a:srgbClr val="CC9900"/>
                </a:buClr>
              </a:pPr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8228" fontAlgn="base">
                <a:lnSpc>
                  <a:spcPct val="150000"/>
                </a:lnSpc>
                <a:buClr>
                  <a:srgbClr val="CC9900"/>
                </a:buClr>
              </a:pP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5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058318" y="2245830"/>
            <a:ext cx="2745818" cy="1482839"/>
          </a:xfrm>
          <a:prstGeom prst="rect">
            <a:avLst/>
          </a:prstGeom>
          <a:noFill/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03" tIns="45702" rIns="91403" bIns="45702" numCol="1" rtlCol="0" anchor="t" anchorCtr="1" compatLnSpc="1"/>
          <a:lstStyle/>
          <a:p>
            <a:pPr defTabSz="914246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矩形 187">
            <a:extLst>
              <a:ext uri="{FF2B5EF4-FFF2-40B4-BE49-F238E27FC236}">
                <a16:creationId xmlns:a16="http://schemas.microsoft.com/office/drawing/2014/main" id="{3F41820B-AC0B-4C0C-8CE8-2B2AB05CF426}"/>
              </a:ext>
            </a:extLst>
          </p:cNvPr>
          <p:cNvSpPr>
            <a:spLocks/>
          </p:cNvSpPr>
          <p:nvPr/>
        </p:nvSpPr>
        <p:spPr>
          <a:xfrm>
            <a:off x="6056370" y="2245831"/>
            <a:ext cx="2747765" cy="227668"/>
          </a:xfrm>
          <a:prstGeom prst="rect">
            <a:avLst/>
          </a:prstGeom>
          <a:gradFill flip="none" rotWithShape="1">
            <a:gsLst>
              <a:gs pos="44000">
                <a:srgbClr val="FFC000">
                  <a:alpha val="0"/>
                </a:srgbClr>
              </a:gs>
              <a:gs pos="100000">
                <a:srgbClr val="FFC000">
                  <a:alpha val="69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C000">
                <a:alpha val="700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none" lIns="22670" tIns="11335" rIns="22670" bIns="11335" numCol="1" spcCol="0" rtlCol="0" fromWordArt="0" anchor="ctr" anchorCtr="1" forceAA="0" compatLnSpc="1">
            <a:noAutofit/>
          </a:bodyPr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子节点</a:t>
            </a:r>
            <a:endParaRPr lang="en-US" altLang="zh-CN" sz="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212929" y="3279253"/>
            <a:ext cx="764665" cy="324548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物理机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7113916" y="3279253"/>
            <a:ext cx="747765" cy="324548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8006086" y="3278996"/>
            <a:ext cx="747765" cy="324548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TextBox 8"/>
          <p:cNvSpPr txBox="1"/>
          <p:nvPr/>
        </p:nvSpPr>
        <p:spPr>
          <a:xfrm>
            <a:off x="3474892" y="1132601"/>
            <a:ext cx="183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技术体系全景图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058318" y="1627165"/>
            <a:ext cx="2745820" cy="346000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算子运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0786" y="2006533"/>
            <a:ext cx="330694" cy="28507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等腰三角形 300"/>
          <p:cNvSpPr/>
          <p:nvPr/>
        </p:nvSpPr>
        <p:spPr>
          <a:xfrm rot="16200000" flipV="1">
            <a:off x="5274548" y="4058883"/>
            <a:ext cx="1199543" cy="354525"/>
          </a:xfrm>
          <a:prstGeom prst="triangle">
            <a:avLst>
              <a:gd name="adj" fmla="val 49879"/>
            </a:avLst>
          </a:prstGeom>
          <a:gradFill flip="none" rotWithShape="1">
            <a:gsLst>
              <a:gs pos="0">
                <a:srgbClr val="FFC000">
                  <a:alpha val="80000"/>
                </a:srgbClr>
              </a:gs>
              <a:gs pos="100000">
                <a:srgbClr val="FFC000">
                  <a:alpha val="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84" name="TextBox 245"/>
          <p:cNvSpPr txBox="1"/>
          <p:nvPr/>
        </p:nvSpPr>
        <p:spPr>
          <a:xfrm>
            <a:off x="5743806" y="4035737"/>
            <a:ext cx="307777" cy="8382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194510" y="2545020"/>
            <a:ext cx="421311" cy="644964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行为算子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6722362" y="2542002"/>
            <a:ext cx="421311" cy="644964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结构化算子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7296073" y="2549502"/>
            <a:ext cx="421311" cy="644964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7813475" y="2545019"/>
            <a:ext cx="421311" cy="644964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8306616" y="2539479"/>
            <a:ext cx="421311" cy="644964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方算子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 187">
            <a:extLst>
              <a:ext uri="{FF2B5EF4-FFF2-40B4-BE49-F238E27FC236}">
                <a16:creationId xmlns:a16="http://schemas.microsoft.com/office/drawing/2014/main" id="{FF887285-1927-4250-951A-CAC40ECDBF8A}"/>
              </a:ext>
            </a:extLst>
          </p:cNvPr>
          <p:cNvSpPr>
            <a:spLocks/>
          </p:cNvSpPr>
          <p:nvPr/>
        </p:nvSpPr>
        <p:spPr>
          <a:xfrm>
            <a:off x="4364908" y="4217546"/>
            <a:ext cx="1281608" cy="192371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60921" tIns="30462" rIns="60921" bIns="30462" numCol="1" rtlCol="0" anchor="ctr" anchorCtr="1" compatLnSpc="1"/>
          <a:lstStyle/>
          <a:p>
            <a:pPr algn="ctr" defTabSz="608228">
              <a:lnSpc>
                <a:spcPct val="90000"/>
              </a:lnSpc>
              <a:buClr>
                <a:srgbClr val="CC9900"/>
              </a:buClr>
            </a:pP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模型包升级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3472768" y="1609907"/>
            <a:ext cx="347694" cy="346790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3827097" y="1610240"/>
            <a:ext cx="422428" cy="346790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云睿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4253620" y="1614693"/>
            <a:ext cx="750440" cy="346790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30462" rIns="60921" bIns="30462" numCol="1" rtlCol="0" anchor="ctr" anchorCtr="1" compatLnSpc="1"/>
          <a:lstStyle/>
          <a:p>
            <a:pPr algn="ctr" defTabSz="1268653">
              <a:lnSpc>
                <a:spcPct val="90000"/>
              </a:lnSpc>
              <a:spcAft>
                <a:spcPts val="149"/>
              </a:spcAft>
              <a:buClr>
                <a:srgbClr val="CC9900"/>
              </a:buClr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三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方业务平台 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 2"/>
          <p:cNvSpPr>
            <a:spLocks noGrp="1"/>
          </p:cNvSpPr>
          <p:nvPr>
            <p:ph type="title"/>
          </p:nvPr>
        </p:nvSpPr>
        <p:spPr>
          <a:xfrm>
            <a:off x="431800" y="351694"/>
            <a:ext cx="6840000" cy="307777"/>
          </a:xfrm>
        </p:spPr>
        <p:txBody>
          <a:bodyPr/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视图智能引擎（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0800000">
            <a:off x="5456120" y="3321589"/>
            <a:ext cx="545123" cy="169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" name="矩形 8"/>
          <p:cNvSpPr/>
          <p:nvPr/>
        </p:nvSpPr>
        <p:spPr>
          <a:xfrm>
            <a:off x="248528" y="987716"/>
            <a:ext cx="471214" cy="3975374"/>
          </a:xfrm>
          <a:prstGeom prst="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ctr" anchorCtr="1" compatLnSpc="1"/>
          <a:lstStyle/>
          <a:p>
            <a:pPr algn="ctr" defTabSz="414338"/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统一</a:t>
            </a:r>
            <a:endParaRPr kumimoji="1" lang="en-US" altLang="zh-CN" sz="1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414338"/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</a:t>
            </a:r>
            <a:r>
              <a: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</a:t>
            </a:r>
            <a:endParaRPr kumimoji="1" lang="en-US" altLang="zh-CN" sz="1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1804" y="991767"/>
            <a:ext cx="7917402" cy="503239"/>
          </a:xfrm>
          <a:prstGeom prst="rect">
            <a:avLst/>
          </a:prstGeom>
          <a:noFill/>
          <a:ln w="9525">
            <a:solidFill>
              <a:srgbClr val="00ADE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ctr" anchorCtr="1" compatLnSpc="1"/>
          <a:lstStyle/>
          <a:p>
            <a:pPr defTabSz="414338"/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业务平台</a:t>
            </a:r>
            <a:endParaRPr kumimoji="1" lang="zh-CN" altLang="en-US" sz="1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5611" y="4265564"/>
            <a:ext cx="4336441" cy="277616"/>
          </a:xfrm>
          <a:prstGeom prst="round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ctr" anchorCtr="1" compatLnSpc="1"/>
          <a:lstStyle/>
          <a:p>
            <a:pPr algn="ctr" defTabSz="414338"/>
            <a:r>
              <a: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中心</a:t>
            </a:r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算子</a:t>
            </a:r>
            <a:r>
              <a:rPr kumimoji="1" lang="en-US" altLang="zh-CN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人脸算子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车辆算子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r>
              <a:rPr kumimoji="1" lang="en-US" altLang="zh-CN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kumimoji="1" lang="zh-CN" altLang="en-US" sz="1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78975" y="4646801"/>
            <a:ext cx="2680927" cy="288947"/>
          </a:xfrm>
          <a:prstGeom prst="round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ctr" anchorCtr="1" compatLnSpc="1"/>
          <a:lstStyle/>
          <a:p>
            <a:pPr algn="ctr" defTabSz="414338"/>
            <a:r>
              <a:rPr kumimoji="1" lang="en-US" altLang="zh-CN" sz="10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ivss</a:t>
            </a:r>
            <a:r>
              <a:rPr kumimoji="1" lang="en-US" altLang="zh-CN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10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ipc</a:t>
            </a:r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0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dhop</a:t>
            </a:r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  <a:endParaRPr kumimoji="1" lang="en-US" altLang="zh-CN" sz="10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414338"/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</a:t>
            </a:r>
            <a:r>
              <a: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边设备</a:t>
            </a:r>
          </a:p>
        </p:txBody>
      </p:sp>
      <p:sp>
        <p:nvSpPr>
          <p:cNvPr id="14" name="下箭头 13"/>
          <p:cNvSpPr/>
          <p:nvPr/>
        </p:nvSpPr>
        <p:spPr>
          <a:xfrm>
            <a:off x="2411673" y="1563403"/>
            <a:ext cx="296665" cy="424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/>
          </a:p>
        </p:txBody>
      </p:sp>
      <p:sp>
        <p:nvSpPr>
          <p:cNvPr id="15" name="右箭头 14"/>
          <p:cNvSpPr/>
          <p:nvPr/>
        </p:nvSpPr>
        <p:spPr>
          <a:xfrm>
            <a:off x="5456120" y="2548681"/>
            <a:ext cx="545123" cy="169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/>
              <a:t>图片</a:t>
            </a:r>
            <a:endParaRPr lang="en-US" altLang="zh-CN" sz="600" dirty="0" smtClean="0"/>
          </a:p>
          <a:p>
            <a:pPr algn="ctr"/>
            <a:r>
              <a:rPr lang="zh-CN" altLang="en-US" sz="600" dirty="0" smtClean="0"/>
              <a:t>存储</a:t>
            </a:r>
            <a:endParaRPr lang="zh-CN" altLang="en-US" sz="600" dirty="0"/>
          </a:p>
        </p:txBody>
      </p:sp>
      <p:sp>
        <p:nvSpPr>
          <p:cNvPr id="16" name="右箭头 15"/>
          <p:cNvSpPr/>
          <p:nvPr/>
        </p:nvSpPr>
        <p:spPr>
          <a:xfrm>
            <a:off x="5456120" y="2946277"/>
            <a:ext cx="545123" cy="169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/>
              <a:t>鉴权</a:t>
            </a:r>
            <a:endParaRPr lang="zh-CN" altLang="en-US" sz="600" dirty="0"/>
          </a:p>
        </p:txBody>
      </p:sp>
      <p:sp>
        <p:nvSpPr>
          <p:cNvPr id="17" name="右箭头 16"/>
          <p:cNvSpPr/>
          <p:nvPr/>
        </p:nvSpPr>
        <p:spPr>
          <a:xfrm rot="19516452" flipV="1">
            <a:off x="5273329" y="4030745"/>
            <a:ext cx="777942" cy="163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 smtClean="0"/>
              <a:t>拉流</a:t>
            </a:r>
            <a:endParaRPr lang="en-US" altLang="zh-CN" sz="600" dirty="0" smtClean="0"/>
          </a:p>
        </p:txBody>
      </p:sp>
      <p:sp>
        <p:nvSpPr>
          <p:cNvPr id="18" name="下箭头 17"/>
          <p:cNvSpPr/>
          <p:nvPr/>
        </p:nvSpPr>
        <p:spPr>
          <a:xfrm>
            <a:off x="1349556" y="1563403"/>
            <a:ext cx="296665" cy="424031"/>
          </a:xfrm>
          <a:prstGeom prst="downArrow">
            <a:avLst>
              <a:gd name="adj1" fmla="val 50000"/>
              <a:gd name="adj2" fmla="val 46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/>
          </a:p>
        </p:txBody>
      </p:sp>
      <p:sp>
        <p:nvSpPr>
          <p:cNvPr id="19" name="下箭头 18"/>
          <p:cNvSpPr/>
          <p:nvPr/>
        </p:nvSpPr>
        <p:spPr>
          <a:xfrm rot="10800000">
            <a:off x="3417335" y="1563403"/>
            <a:ext cx="296665" cy="424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7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312159" y="1687351"/>
            <a:ext cx="478858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MQ:</a:t>
            </a: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95447" y="3304602"/>
            <a:ext cx="310983" cy="12214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MQ:</a:t>
            </a: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kumimoji="1" lang="en-US" altLang="zh-CN" sz="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4695435" y="1563403"/>
            <a:ext cx="296665" cy="42403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3" name="文本框 22"/>
          <p:cNvSpPr txBox="1"/>
          <p:nvPr/>
        </p:nvSpPr>
        <p:spPr>
          <a:xfrm>
            <a:off x="4500305" y="1687351"/>
            <a:ext cx="722356" cy="1254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获取匹配算法包</a:t>
            </a:r>
          </a:p>
        </p:txBody>
      </p:sp>
      <p:sp>
        <p:nvSpPr>
          <p:cNvPr id="24" name="下箭头 23"/>
          <p:cNvSpPr/>
          <p:nvPr/>
        </p:nvSpPr>
        <p:spPr>
          <a:xfrm>
            <a:off x="6176713" y="1563403"/>
            <a:ext cx="296665" cy="42403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5" name="文本框 24"/>
          <p:cNvSpPr txBox="1"/>
          <p:nvPr/>
        </p:nvSpPr>
        <p:spPr>
          <a:xfrm>
            <a:off x="6162051" y="1687351"/>
            <a:ext cx="317037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端边升级</a:t>
            </a:r>
          </a:p>
        </p:txBody>
      </p:sp>
      <p:sp>
        <p:nvSpPr>
          <p:cNvPr id="26" name="下箭头 25"/>
          <p:cNvSpPr/>
          <p:nvPr/>
        </p:nvSpPr>
        <p:spPr>
          <a:xfrm rot="10800000">
            <a:off x="7631633" y="1563403"/>
            <a:ext cx="296665" cy="424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519196" y="1687351"/>
            <a:ext cx="478858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MQ:</a:t>
            </a: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警推送</a:t>
            </a:r>
          </a:p>
        </p:txBody>
      </p:sp>
      <p:sp>
        <p:nvSpPr>
          <p:cNvPr id="28" name="下箭头 27"/>
          <p:cNvSpPr/>
          <p:nvPr/>
        </p:nvSpPr>
        <p:spPr>
          <a:xfrm>
            <a:off x="6179254" y="4228824"/>
            <a:ext cx="296665" cy="344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171712" y="4280718"/>
            <a:ext cx="317037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</a:p>
        </p:txBody>
      </p:sp>
      <p:sp>
        <p:nvSpPr>
          <p:cNvPr id="30" name="下箭头 29"/>
          <p:cNvSpPr/>
          <p:nvPr/>
        </p:nvSpPr>
        <p:spPr>
          <a:xfrm rot="10800000">
            <a:off x="7823131" y="4197374"/>
            <a:ext cx="296665" cy="344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853127" y="4340307"/>
            <a:ext cx="317037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图片推送</a:t>
            </a:r>
          </a:p>
        </p:txBody>
      </p:sp>
      <p:sp>
        <p:nvSpPr>
          <p:cNvPr id="32" name="下箭头 31"/>
          <p:cNvSpPr/>
          <p:nvPr/>
        </p:nvSpPr>
        <p:spPr>
          <a:xfrm>
            <a:off x="7205551" y="4234512"/>
            <a:ext cx="296665" cy="34448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203087" y="4293268"/>
            <a:ext cx="317037" cy="1254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端边升级</a:t>
            </a:r>
          </a:p>
        </p:txBody>
      </p:sp>
      <p:sp>
        <p:nvSpPr>
          <p:cNvPr id="34" name="下箭头 33"/>
          <p:cNvSpPr/>
          <p:nvPr/>
        </p:nvSpPr>
        <p:spPr>
          <a:xfrm rot="10800000">
            <a:off x="8346056" y="4196792"/>
            <a:ext cx="296665" cy="344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360827" y="4326975"/>
            <a:ext cx="317037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报警推送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44648" y="1687351"/>
            <a:ext cx="868550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(</a:t>
            </a: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kumimoji="1" lang="en-US" altLang="zh-CN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算法信息</a:t>
            </a:r>
            <a:r>
              <a:rPr kumimoji="1" lang="en-US" altLang="zh-CN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9143" y="1687351"/>
            <a:ext cx="475556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获取算法信息</a:t>
            </a:r>
          </a:p>
        </p:txBody>
      </p:sp>
      <p:sp>
        <p:nvSpPr>
          <p:cNvPr id="38" name="下箭头 37"/>
          <p:cNvSpPr/>
          <p:nvPr/>
        </p:nvSpPr>
        <p:spPr>
          <a:xfrm>
            <a:off x="6698902" y="4228824"/>
            <a:ext cx="296665" cy="344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760975" y="4280718"/>
            <a:ext cx="158518" cy="12548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</a:t>
            </a:r>
            <a:r>
              <a:rPr kumimoji="1"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357412" y="2319240"/>
            <a:ext cx="1372077" cy="472958"/>
            <a:chOff x="1133402" y="1007960"/>
            <a:chExt cx="2271697" cy="554324"/>
          </a:xfrm>
        </p:grpSpPr>
        <p:sp>
          <p:nvSpPr>
            <p:cNvPr id="62" name="矩形 61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智能调度</a:t>
              </a:r>
            </a:p>
          </p:txBody>
        </p:sp>
      </p:grpSp>
      <p:sp>
        <p:nvSpPr>
          <p:cNvPr id="64" name="矩形 63"/>
          <p:cNvSpPr/>
          <p:nvPr/>
        </p:nvSpPr>
        <p:spPr>
          <a:xfrm>
            <a:off x="905611" y="2104949"/>
            <a:ext cx="4369983" cy="2034277"/>
          </a:xfrm>
          <a:prstGeom prst="rect">
            <a:avLst/>
          </a:prstGeom>
          <a:noFill/>
          <a:ln w="9525">
            <a:solidFill>
              <a:srgbClr val="00ADED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t" anchorCtr="1" compatLnSpc="1"/>
          <a:lstStyle/>
          <a:p>
            <a:pPr defTabSz="414338"/>
            <a:r>
              <a: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视图智能引擎</a:t>
            </a:r>
          </a:p>
        </p:txBody>
      </p:sp>
      <p:sp>
        <p:nvSpPr>
          <p:cNvPr id="65" name="矩形 64"/>
          <p:cNvSpPr/>
          <p:nvPr/>
        </p:nvSpPr>
        <p:spPr>
          <a:xfrm>
            <a:off x="950258" y="2303991"/>
            <a:ext cx="1340472" cy="1681794"/>
          </a:xfrm>
          <a:prstGeom prst="rect">
            <a:avLst/>
          </a:prstGeom>
          <a:noFill/>
          <a:ln w="9525">
            <a:solidFill>
              <a:srgbClr val="00ADED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t" anchorCtr="1" compatLnSpc="1"/>
          <a:lstStyle/>
          <a:p>
            <a:pPr algn="ctr" defTabSz="414338"/>
            <a:r>
              <a: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视图智能配套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3785782" y="2319467"/>
            <a:ext cx="1372077" cy="472958"/>
            <a:chOff x="1133402" y="1007960"/>
            <a:chExt cx="2271697" cy="554324"/>
          </a:xfrm>
        </p:grpSpPr>
        <p:sp>
          <p:nvSpPr>
            <p:cNvPr id="67" name="矩形 66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算法匹配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348097" y="2947781"/>
            <a:ext cx="1372077" cy="472958"/>
            <a:chOff x="1133402" y="1007960"/>
            <a:chExt cx="2271697" cy="554324"/>
          </a:xfrm>
        </p:grpSpPr>
        <p:sp>
          <p:nvSpPr>
            <p:cNvPr id="71" name="矩形 70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资源管理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86687" y="2948009"/>
            <a:ext cx="1372077" cy="472958"/>
            <a:chOff x="1133402" y="1007960"/>
            <a:chExt cx="2271697" cy="554324"/>
          </a:xfrm>
        </p:grpSpPr>
        <p:sp>
          <p:nvSpPr>
            <p:cNvPr id="74" name="矩形 73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算法仓库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356418" y="3512827"/>
            <a:ext cx="1372077" cy="472958"/>
            <a:chOff x="1133402" y="1007960"/>
            <a:chExt cx="2271697" cy="554324"/>
          </a:xfrm>
        </p:grpSpPr>
        <p:sp>
          <p:nvSpPr>
            <p:cNvPr id="77" name="矩形 76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特征存储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795008" y="3513055"/>
            <a:ext cx="1372077" cy="472958"/>
            <a:chOff x="1133402" y="1007960"/>
            <a:chExt cx="2271697" cy="554324"/>
          </a:xfrm>
        </p:grpSpPr>
        <p:sp>
          <p:nvSpPr>
            <p:cNvPr id="80" name="矩形 79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数据库</a:t>
              </a:r>
            </a:p>
          </p:txBody>
        </p:sp>
      </p:grpSp>
      <p:sp>
        <p:nvSpPr>
          <p:cNvPr id="82" name="矩形 81"/>
          <p:cNvSpPr/>
          <p:nvPr/>
        </p:nvSpPr>
        <p:spPr>
          <a:xfrm>
            <a:off x="2363075" y="2503664"/>
            <a:ext cx="1372077" cy="2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按照调度策略选择资源，选择算法，下发任务</a:t>
            </a:r>
          </a:p>
        </p:txBody>
      </p:sp>
      <p:sp>
        <p:nvSpPr>
          <p:cNvPr id="83" name="矩形 82"/>
          <p:cNvSpPr/>
          <p:nvPr/>
        </p:nvSpPr>
        <p:spPr>
          <a:xfrm>
            <a:off x="3821360" y="2524006"/>
            <a:ext cx="1372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算法包与</a:t>
            </a:r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设备的匹配，提供匹配结果</a:t>
            </a:r>
          </a:p>
        </p:txBody>
      </p:sp>
      <p:sp>
        <p:nvSpPr>
          <p:cNvPr id="84" name="矩形 83"/>
          <p:cNvSpPr/>
          <p:nvPr/>
        </p:nvSpPr>
        <p:spPr>
          <a:xfrm>
            <a:off x="3798299" y="3131000"/>
            <a:ext cx="1372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专业算法</a:t>
            </a:r>
            <a:r>
              <a:rPr kumimoji="1"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kumimoji="1"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管理、模型管理、三方算法</a:t>
            </a:r>
            <a:r>
              <a:rPr kumimoji="1" lang="en-US" altLang="zh-CN" sz="7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docker</a:t>
            </a:r>
            <a:endParaRPr kumimoji="1" lang="zh-CN" altLang="en-US" sz="7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55535" y="3131003"/>
            <a:ext cx="1372077" cy="2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算力资源的管理，启动停止算子等</a:t>
            </a:r>
          </a:p>
        </p:txBody>
      </p:sp>
      <p:sp>
        <p:nvSpPr>
          <p:cNvPr id="86" name="矩形 85"/>
          <p:cNvSpPr/>
          <p:nvPr/>
        </p:nvSpPr>
        <p:spPr>
          <a:xfrm>
            <a:off x="2363013" y="3682206"/>
            <a:ext cx="1372077" cy="18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存储人车结构化的特征</a:t>
            </a:r>
          </a:p>
        </p:txBody>
      </p:sp>
      <p:sp>
        <p:nvSpPr>
          <p:cNvPr id="87" name="矩形 86"/>
          <p:cNvSpPr/>
          <p:nvPr/>
        </p:nvSpPr>
        <p:spPr>
          <a:xfrm>
            <a:off x="3805782" y="3701934"/>
            <a:ext cx="1372077" cy="2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en-US" altLang="zh-CN" sz="7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mysql</a:t>
            </a:r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7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redis</a:t>
            </a:r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等，保存业务数据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006044" y="2666662"/>
            <a:ext cx="1225222" cy="472958"/>
            <a:chOff x="1133402" y="1007960"/>
            <a:chExt cx="2271697" cy="554324"/>
          </a:xfrm>
        </p:grpSpPr>
        <p:sp>
          <p:nvSpPr>
            <p:cNvPr id="89" name="矩形 88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1133402" y="1015521"/>
              <a:ext cx="2270198" cy="203738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运维监控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95848" y="3189059"/>
            <a:ext cx="1242857" cy="698374"/>
            <a:chOff x="1133402" y="1007960"/>
            <a:chExt cx="2271697" cy="554324"/>
          </a:xfrm>
        </p:grpSpPr>
        <p:sp>
          <p:nvSpPr>
            <p:cNvPr id="92" name="矩形 91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133402" y="1015521"/>
              <a:ext cx="2270196" cy="170482"/>
            </a:xfrm>
            <a:prstGeom prst="round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工具集</a:t>
              </a:r>
            </a:p>
          </p:txBody>
        </p:sp>
      </p:grpSp>
      <p:sp>
        <p:nvSpPr>
          <p:cNvPr id="94" name="矩形 93"/>
          <p:cNvSpPr/>
          <p:nvPr/>
        </p:nvSpPr>
        <p:spPr>
          <a:xfrm>
            <a:off x="1008574" y="2859961"/>
            <a:ext cx="1230130" cy="2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业务运维，汇总各服务运维数据</a:t>
            </a:r>
          </a:p>
        </p:txBody>
      </p:sp>
      <p:sp>
        <p:nvSpPr>
          <p:cNvPr id="96" name="矩形 95"/>
          <p:cNvSpPr/>
          <p:nvPr/>
        </p:nvSpPr>
        <p:spPr>
          <a:xfrm>
            <a:off x="991056" y="3413369"/>
            <a:ext cx="1239402" cy="474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4338"/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内部调试；排查问题</a:t>
            </a:r>
            <a:r>
              <a:rPr kumimoji="1"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；用户</a:t>
            </a:r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演示；项目升级维护等</a:t>
            </a:r>
            <a:r>
              <a:rPr kumimoji="1"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kumimoji="1" lang="en-US" altLang="zh-CN" sz="7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414338"/>
            <a:r>
              <a:rPr kumimoji="1" lang="zh-CN" altLang="en-US" sz="7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</a:t>
            </a:r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：特征重提工具，业务中心，</a:t>
            </a:r>
            <a:r>
              <a:rPr kumimoji="1" lang="en-US" altLang="zh-CN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PF</a:t>
            </a:r>
            <a:r>
              <a:rPr kumimoji="1" lang="zh-CN" altLang="en-US" sz="7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分表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6162413" y="2358494"/>
            <a:ext cx="1223745" cy="424708"/>
            <a:chOff x="5753266" y="986503"/>
            <a:chExt cx="1337498" cy="522833"/>
          </a:xfrm>
        </p:grpSpPr>
        <p:grpSp>
          <p:nvGrpSpPr>
            <p:cNvPr id="98" name="组合 97"/>
            <p:cNvGrpSpPr/>
            <p:nvPr/>
          </p:nvGrpSpPr>
          <p:grpSpPr>
            <a:xfrm>
              <a:off x="5753266" y="986503"/>
              <a:ext cx="1332000" cy="522000"/>
              <a:chOff x="1133402" y="1007960"/>
              <a:chExt cx="2271697" cy="55432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138567" y="1007960"/>
                <a:ext cx="2266532" cy="554324"/>
              </a:xfrm>
              <a:prstGeom prst="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endPara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1133402" y="1015521"/>
                <a:ext cx="2270198" cy="203738"/>
              </a:xfrm>
              <a:prstGeom prst="round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r>
                  <a:rPr kumimoji="1" lang="zh-CN" altLang="en-US" sz="1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转发服务</a:t>
                </a: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5758763" y="1166046"/>
              <a:ext cx="1332001" cy="343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4338"/>
              <a:r>
                <a:rPr kumimoji="1" lang="zh-CN" altLang="en-US" sz="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流媒体从一路到多路的分发</a:t>
              </a:r>
            </a:p>
          </p:txBody>
        </p:sp>
      </p:grpSp>
      <p:sp>
        <p:nvSpPr>
          <p:cNvPr id="103" name="矩形 102"/>
          <p:cNvSpPr/>
          <p:nvPr/>
        </p:nvSpPr>
        <p:spPr>
          <a:xfrm>
            <a:off x="6078976" y="2130367"/>
            <a:ext cx="2680927" cy="2028933"/>
          </a:xfrm>
          <a:prstGeom prst="rect">
            <a:avLst/>
          </a:prstGeom>
          <a:noFill/>
          <a:ln w="9525">
            <a:solidFill>
              <a:srgbClr val="00ADED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t" anchorCtr="1" compatLnSpc="1"/>
          <a:lstStyle/>
          <a:p>
            <a:pPr algn="ctr" defTabSz="414338"/>
            <a:r>
              <a:rPr kumimoji="1" lang="zh-CN" altLang="en-US" sz="105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公共</a:t>
            </a:r>
            <a:r>
              <a:rPr kumimoji="1" lang="en-US" altLang="zh-CN" sz="105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PAAS</a:t>
            </a:r>
            <a:endParaRPr kumimoji="1" lang="zh-CN" altLang="en-US" sz="105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7455090" y="2358494"/>
            <a:ext cx="1223745" cy="424031"/>
            <a:chOff x="5753266" y="986503"/>
            <a:chExt cx="1337498" cy="52200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5753266" y="986503"/>
              <a:ext cx="1332000" cy="522000"/>
              <a:chOff x="1133402" y="1007960"/>
              <a:chExt cx="2271697" cy="55432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138567" y="1007960"/>
                <a:ext cx="2266532" cy="554324"/>
              </a:xfrm>
              <a:prstGeom prst="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endPara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1133402" y="1015521"/>
                <a:ext cx="2270198" cy="203738"/>
              </a:xfrm>
              <a:prstGeom prst="round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r>
                  <a:rPr kumimoji="1" lang="zh-CN" altLang="en-US" sz="1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图片网关</a:t>
                </a: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5758763" y="1166046"/>
              <a:ext cx="1332001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4338"/>
              <a:r>
                <a:rPr kumimoji="1" lang="zh-CN" altLang="en-US" sz="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拉图请求转发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62413" y="3061851"/>
            <a:ext cx="1223745" cy="424031"/>
            <a:chOff x="5753266" y="986503"/>
            <a:chExt cx="1337498" cy="52200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753266" y="986503"/>
              <a:ext cx="1332000" cy="522000"/>
              <a:chOff x="1133402" y="1007960"/>
              <a:chExt cx="2271697" cy="554324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1138567" y="1007960"/>
                <a:ext cx="2266532" cy="554324"/>
              </a:xfrm>
              <a:prstGeom prst="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endPara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1133402" y="1015521"/>
                <a:ext cx="2270198" cy="203738"/>
              </a:xfrm>
              <a:prstGeom prst="round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r>
                  <a:rPr kumimoji="1" lang="zh-CN" altLang="en-US" sz="1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鉴权服务</a:t>
                </a: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5758763" y="1166046"/>
              <a:ext cx="1332001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4338"/>
              <a:r>
                <a:rPr kumimoji="1" lang="zh-CN" altLang="en-US" sz="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服务间鉴权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455461" y="3061851"/>
            <a:ext cx="1223745" cy="424031"/>
            <a:chOff x="5753266" y="986503"/>
            <a:chExt cx="1337498" cy="522000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753266" y="986503"/>
              <a:ext cx="1332000" cy="522000"/>
              <a:chOff x="1133402" y="1007960"/>
              <a:chExt cx="2271697" cy="554324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138567" y="1007960"/>
                <a:ext cx="2266532" cy="554324"/>
              </a:xfrm>
              <a:prstGeom prst="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endPara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1133402" y="1015521"/>
                <a:ext cx="2270198" cy="203738"/>
              </a:xfrm>
              <a:prstGeom prst="round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r>
                  <a:rPr kumimoji="1" lang="zh-CN" altLang="en-US" sz="1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存储</a:t>
                </a:r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5758763" y="1166046"/>
              <a:ext cx="1332001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4338"/>
              <a:r>
                <a:rPr kumimoji="1" lang="zh-CN" altLang="en-US" sz="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媒体数据存储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162413" y="3707623"/>
            <a:ext cx="2597489" cy="424031"/>
            <a:chOff x="5753266" y="986503"/>
            <a:chExt cx="1337498" cy="522000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753266" y="986503"/>
              <a:ext cx="1332000" cy="522000"/>
              <a:chOff x="1133402" y="1007960"/>
              <a:chExt cx="2271697" cy="55432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138567" y="1007960"/>
                <a:ext cx="2266532" cy="554324"/>
              </a:xfrm>
              <a:prstGeom prst="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endParaRPr kumimoji="1" lang="zh-CN" altLang="en-US" sz="1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1133402" y="1015521"/>
                <a:ext cx="2270198" cy="203738"/>
              </a:xfrm>
              <a:prstGeom prst="roundRect">
                <a:avLst/>
              </a:prstGeom>
              <a:gradFill flip="none" rotWithShape="1">
                <a:gsLst>
                  <a:gs pos="70000">
                    <a:srgbClr val="00ADED">
                      <a:alpha val="0"/>
                    </a:srgbClr>
                  </a:gs>
                  <a:gs pos="100000">
                    <a:srgbClr val="00B0F0">
                      <a:alpha val="41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00ADED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45691" tIns="22847" rIns="45691" bIns="22847" numCol="1" rtlCol="0" anchor="t" anchorCtr="1" compatLnSpc="1"/>
              <a:lstStyle/>
              <a:p>
                <a:pPr algn="ctr" defTabSz="414338"/>
                <a:r>
                  <a:rPr kumimoji="1" lang="zh-CN" altLang="en-US" sz="10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接入</a:t>
                </a: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5758763" y="1166046"/>
              <a:ext cx="1332001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4338"/>
              <a:r>
                <a:rPr kumimoji="1" lang="zh-CN" altLang="en-US" sz="7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各种前端设备的接入</a:t>
              </a:r>
            </a:p>
          </p:txBody>
        </p:sp>
      </p:grpSp>
      <p:sp>
        <p:nvSpPr>
          <p:cNvPr id="124" name="圆角矩形 123"/>
          <p:cNvSpPr/>
          <p:nvPr/>
        </p:nvSpPr>
        <p:spPr>
          <a:xfrm>
            <a:off x="886220" y="4658133"/>
            <a:ext cx="4336441" cy="277616"/>
          </a:xfrm>
          <a:prstGeom prst="roundRect">
            <a:avLst/>
          </a:prstGeom>
          <a:gradFill flip="none" rotWithShape="1">
            <a:gsLst>
              <a:gs pos="70000">
                <a:srgbClr val="00ADED">
                  <a:alpha val="0"/>
                </a:srgbClr>
              </a:gs>
              <a:gs pos="100000">
                <a:srgbClr val="00B0F0">
                  <a:alpha val="41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solidFill>
              <a:srgbClr val="00ADED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45691" tIns="22847" rIns="45691" bIns="22847" numCol="1" rtlCol="0" anchor="ctr" anchorCtr="1" compatLnSpc="1"/>
          <a:lstStyle/>
          <a:p>
            <a:pPr algn="ctr" defTabSz="414338"/>
            <a:r>
              <a: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物理</a:t>
            </a:r>
            <a:r>
              <a:rPr kumimoji="1" lang="zh-CN" altLang="en-US" sz="1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机、虚拟机、容器</a:t>
            </a:r>
            <a:endParaRPr kumimoji="1" lang="zh-CN" altLang="en-US" sz="1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88273" y="2090056"/>
            <a:ext cx="4407719" cy="2106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6094418" y="1105991"/>
            <a:ext cx="1372077" cy="303020"/>
            <a:chOff x="1133402" y="1007960"/>
            <a:chExt cx="2271697" cy="554324"/>
          </a:xfrm>
        </p:grpSpPr>
        <p:sp>
          <p:nvSpPr>
            <p:cNvPr id="125" name="矩形 124"/>
            <p:cNvSpPr/>
            <p:nvPr/>
          </p:nvSpPr>
          <p:spPr>
            <a:xfrm>
              <a:off x="1138567" y="1007960"/>
              <a:ext cx="2266532" cy="554324"/>
            </a:xfrm>
            <a:prstGeom prst="rect">
              <a:avLst/>
            </a:prstGeom>
            <a:gradFill flip="none" rotWithShape="1">
              <a:gsLst>
                <a:gs pos="70000">
                  <a:srgbClr val="00ADED">
                    <a:alpha val="0"/>
                  </a:srgbClr>
                </a:gs>
                <a:gs pos="100000">
                  <a:srgbClr val="00B0F0">
                    <a:alpha val="4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1133402" y="1015521"/>
              <a:ext cx="2270199" cy="546201"/>
            </a:xfrm>
            <a:prstGeom prst="roundRect">
              <a:avLst/>
            </a:prstGeom>
            <a:gradFill flip="none" rotWithShape="1">
              <a:gsLst>
                <a:gs pos="70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solidFill>
                <a:srgbClr val="00ADED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45691" tIns="22847" rIns="45691" bIns="22847" numCol="1" rtlCol="0" anchor="t" anchorCtr="1" compatLnSpc="1"/>
            <a:lstStyle/>
            <a:p>
              <a:pPr algn="ctr" defTabSz="414338"/>
              <a:r>
                <a:rPr kumimoji="1" lang="zh-CN" altLang="en-US" sz="10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端边升级嵌入</a:t>
              </a:r>
              <a:r>
                <a:rPr kumimoji="1" lang="en-US" altLang="zh-CN" sz="10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UI</a:t>
              </a:r>
              <a:endParaRPr kumimoji="1" lang="zh-CN" altLang="en-US" sz="1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视图智能引擎</a:t>
            </a:r>
            <a:r>
              <a:rPr lang="en-US" altLang="zh-CN" dirty="0" smtClean="0"/>
              <a:t>2.8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6985" y="1056805"/>
            <a:ext cx="7977682" cy="377002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52072" y="2415936"/>
            <a:ext cx="7607508" cy="3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6849" y="1223573"/>
            <a:ext cx="969496" cy="1221699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主备架构</a:t>
            </a:r>
            <a:endParaRPr kumimoji="1"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管理节点服务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849" y="2516078"/>
            <a:ext cx="969496" cy="1221699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集群架构</a:t>
            </a:r>
            <a:endParaRPr kumimoji="1"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子节点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68374" y="1847853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CVEngine-Actuator</a:t>
            </a:r>
          </a:p>
          <a:p>
            <a:pPr algn="ctr"/>
            <a:r>
              <a:rPr lang="zh-CN" altLang="en-US" sz="1200" dirty="0" smtClean="0"/>
              <a:t>智能运维服务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652315" y="1230787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CVEngine-Business</a:t>
            </a:r>
            <a:r>
              <a:rPr lang="zh-CN" altLang="en-US" sz="1200" dirty="0" smtClean="0"/>
              <a:t>网关服务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1640290" y="1847853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CVEngine-Cognition</a:t>
            </a:r>
          </a:p>
          <a:p>
            <a:pPr algn="ctr"/>
            <a:r>
              <a:rPr lang="zh-CN" altLang="en-US" sz="1200" dirty="0" smtClean="0"/>
              <a:t>认知服务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3325834" y="1251446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 CVEngine-Maintainer</a:t>
            </a:r>
            <a:endParaRPr lang="en-US" altLang="zh-CN" sz="1050" dirty="0" smtClean="0"/>
          </a:p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配置中心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6738928" y="1276681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 CVEngine-</a:t>
            </a:r>
            <a:r>
              <a:rPr lang="en-US" altLang="zh-CN" sz="1050" dirty="0" err="1"/>
              <a:t>MPlatform</a:t>
            </a:r>
            <a:endParaRPr lang="en-US" altLang="zh-CN" sz="1050" dirty="0" smtClean="0"/>
          </a:p>
          <a:p>
            <a:pPr algn="ctr"/>
            <a:r>
              <a:rPr lang="zh-CN" altLang="en-US" sz="1000" dirty="0"/>
              <a:t>中</a:t>
            </a:r>
            <a:r>
              <a:rPr lang="zh-CN" altLang="en-US" sz="1000" dirty="0" smtClean="0"/>
              <a:t>台（算法仓库服务）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3324351" y="1868150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 CVEngine-Perception</a:t>
            </a:r>
            <a:endParaRPr lang="en-US" altLang="zh-CN" sz="1050" dirty="0" smtClean="0"/>
          </a:p>
          <a:p>
            <a:pPr algn="ctr"/>
            <a:r>
              <a:rPr lang="zh-CN" altLang="en-US" sz="1000" dirty="0" smtClean="0"/>
              <a:t>感知服务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5068374" y="1266868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CVEngine-</a:t>
            </a:r>
            <a:r>
              <a:rPr lang="en-US" altLang="zh-CN" sz="800" dirty="0" err="1"/>
              <a:t>ResourceManager</a:t>
            </a:r>
            <a:endParaRPr lang="en-US" altLang="zh-CN" sz="800" dirty="0" smtClean="0"/>
          </a:p>
          <a:p>
            <a:pPr algn="ctr"/>
            <a:r>
              <a:rPr lang="zh-CN" altLang="en-US" sz="1200" dirty="0" smtClean="0"/>
              <a:t>资源管理服务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3325834" y="2669011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CVEngine-Agent</a:t>
            </a:r>
          </a:p>
          <a:p>
            <a:pPr algn="ctr"/>
            <a:r>
              <a:rPr lang="zh-CN" altLang="en-US" sz="1200" dirty="0" smtClean="0"/>
              <a:t>调度子节点服务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1617804" y="2669012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CVEngine-Executor</a:t>
            </a:r>
            <a:endParaRPr lang="en-US" altLang="zh-CN" sz="1100" dirty="0" smtClean="0"/>
          </a:p>
          <a:p>
            <a:pPr algn="ctr"/>
            <a:r>
              <a:rPr lang="zh-CN" altLang="en-US" sz="1200" dirty="0" smtClean="0"/>
              <a:t>级联服务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68374" y="2669010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CVEngine-Feature</a:t>
            </a:r>
            <a:endParaRPr lang="en-US" altLang="zh-CN" sz="1100" dirty="0" smtClean="0"/>
          </a:p>
          <a:p>
            <a:pPr algn="ctr"/>
            <a:r>
              <a:rPr lang="zh-CN" altLang="en-US" sz="1200" dirty="0" smtClean="0"/>
              <a:t>特征存储服务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16887" y="3689499"/>
            <a:ext cx="7607508" cy="3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1597" y="3637635"/>
            <a:ext cx="323165" cy="1221699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09472" y="4075374"/>
            <a:ext cx="1416570" cy="39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CVEngine-</a:t>
            </a:r>
            <a:r>
              <a:rPr lang="en-US" altLang="zh-CN" sz="1100" dirty="0" err="1" smtClean="0"/>
              <a:t>Redis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75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视图智能引擎</a:t>
            </a:r>
            <a:r>
              <a:rPr lang="en-US" altLang="zh-CN" dirty="0"/>
              <a:t>2.8</a:t>
            </a:r>
            <a:r>
              <a:rPr lang="zh-CN" altLang="en-US" dirty="0" smtClean="0"/>
              <a:t>架构各服务介绍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34045"/>
              </p:ext>
            </p:extLst>
          </p:nvPr>
        </p:nvGraphicFramePr>
        <p:xfrm>
          <a:off x="274403" y="752964"/>
          <a:ext cx="8652239" cy="453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36">
                  <a:extLst>
                    <a:ext uri="{9D8B030D-6E8A-4147-A177-3AD203B41FA5}">
                      <a16:colId xmlns:a16="http://schemas.microsoft.com/office/drawing/2014/main" val="3554536458"/>
                    </a:ext>
                  </a:extLst>
                </a:gridCol>
                <a:gridCol w="3562526">
                  <a:extLst>
                    <a:ext uri="{9D8B030D-6E8A-4147-A177-3AD203B41FA5}">
                      <a16:colId xmlns:a16="http://schemas.microsoft.com/office/drawing/2014/main" val="410428358"/>
                    </a:ext>
                  </a:extLst>
                </a:gridCol>
                <a:gridCol w="1061119">
                  <a:extLst>
                    <a:ext uri="{9D8B030D-6E8A-4147-A177-3AD203B41FA5}">
                      <a16:colId xmlns:a16="http://schemas.microsoft.com/office/drawing/2014/main" val="1518780204"/>
                    </a:ext>
                  </a:extLst>
                </a:gridCol>
                <a:gridCol w="1041946">
                  <a:extLst>
                    <a:ext uri="{9D8B030D-6E8A-4147-A177-3AD203B41FA5}">
                      <a16:colId xmlns:a16="http://schemas.microsoft.com/office/drawing/2014/main" val="4000599752"/>
                    </a:ext>
                  </a:extLst>
                </a:gridCol>
                <a:gridCol w="1309312">
                  <a:extLst>
                    <a:ext uri="{9D8B030D-6E8A-4147-A177-3AD203B41FA5}">
                      <a16:colId xmlns:a16="http://schemas.microsoft.com/office/drawing/2014/main" val="409800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Git</a:t>
                      </a:r>
                      <a:r>
                        <a:rPr lang="zh-CN" altLang="en-US" dirty="0" smtClean="0"/>
                        <a:t>仓库名称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技术栈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主要负责人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7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CVEngine-Business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网关服务：北向统一对各服务平台提供</a:t>
                      </a:r>
                      <a:r>
                        <a:rPr lang="en-US" altLang="zh-CN" sz="1100" dirty="0" smtClean="0"/>
                        <a:t>https</a:t>
                      </a:r>
                      <a:r>
                        <a:rPr lang="zh-CN" altLang="en-US" sz="1100" dirty="0" smtClean="0"/>
                        <a:t>服务，转发至内部其他业务服务模块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CVEngine-gateway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饶平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2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CVEngine-Maintainer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配置中心：管理和分发视图智能集群中各服务的配置信息</a:t>
                      </a:r>
                      <a:endParaRPr lang="en-US" altLang="zh-CN" sz="1100" dirty="0" smtClean="0"/>
                    </a:p>
                    <a:p>
                      <a:r>
                        <a:rPr lang="zh-CN" altLang="en-US" sz="1100" dirty="0" smtClean="0"/>
                        <a:t>注册中心：管理集群中各服务信息；集群各服务向注册中心注册本服务信息，订阅所依赖服务的信息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赵晨时、曹敏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0597"/>
                  </a:ext>
                </a:extLst>
              </a:tr>
              <a:tr h="35641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CVEngine-</a:t>
                      </a:r>
                      <a:r>
                        <a:rPr lang="en-US" altLang="zh-CN" sz="1400" dirty="0" err="1" smtClean="0"/>
                        <a:t>ResourceManager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资源管理模块：管理智能算力资源，包括硬件资源和智能算子资源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赵晨时、曹敏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 CVEngine-</a:t>
                      </a:r>
                      <a:r>
                        <a:rPr lang="en-US" altLang="zh-CN" sz="1400" dirty="0" err="1" smtClean="0"/>
                        <a:t>MPlatform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中台（算法仓库）服务：管理算法包、算子包、算法、智能网络资源等信息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CVEngine-library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张广领、孟红全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6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CVEngine-Perception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感知服务：对外提供人脸智能业务、车辆智能业务、结构化智能、步态智能业务服务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CVEngine-Perception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赵晨时、曹敏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CVEngine-Cognition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认知服务：对外提供事件智能业务服务、大模型智能业务服务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CVEngine-cognition</a:t>
                      </a:r>
                      <a:endParaRPr lang="zh-CN" altLang="en-US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吴林俊、黄强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3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CVEngine-Actuator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智能运维服务：面向技术支持快速排查问题，针对集群内各类日志、异常及数据关系做运维展示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CVEngine-Actuator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曹敏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9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视图智能引擎</a:t>
            </a:r>
            <a:r>
              <a:rPr lang="en-US" altLang="zh-CN" dirty="0"/>
              <a:t>2.8</a:t>
            </a:r>
            <a:r>
              <a:rPr lang="zh-CN" altLang="en-US" dirty="0"/>
              <a:t>架构各</a:t>
            </a:r>
            <a:r>
              <a:rPr lang="zh-CN" altLang="en-US" dirty="0" smtClean="0"/>
              <a:t>服务介绍（续）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04000"/>
              </p:ext>
            </p:extLst>
          </p:nvPr>
        </p:nvGraphicFramePr>
        <p:xfrm>
          <a:off x="431800" y="1165194"/>
          <a:ext cx="8284979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534">
                  <a:extLst>
                    <a:ext uri="{9D8B030D-6E8A-4147-A177-3AD203B41FA5}">
                      <a16:colId xmlns:a16="http://schemas.microsoft.com/office/drawing/2014/main" val="3554536458"/>
                    </a:ext>
                  </a:extLst>
                </a:gridCol>
                <a:gridCol w="3572248">
                  <a:extLst>
                    <a:ext uri="{9D8B030D-6E8A-4147-A177-3AD203B41FA5}">
                      <a16:colId xmlns:a16="http://schemas.microsoft.com/office/drawing/2014/main" val="410428358"/>
                    </a:ext>
                  </a:extLst>
                </a:gridCol>
                <a:gridCol w="1340187">
                  <a:extLst>
                    <a:ext uri="{9D8B030D-6E8A-4147-A177-3AD203B41FA5}">
                      <a16:colId xmlns:a16="http://schemas.microsoft.com/office/drawing/2014/main" val="1518780204"/>
                    </a:ext>
                  </a:extLst>
                </a:gridCol>
                <a:gridCol w="1014005">
                  <a:extLst>
                    <a:ext uri="{9D8B030D-6E8A-4147-A177-3AD203B41FA5}">
                      <a16:colId xmlns:a16="http://schemas.microsoft.com/office/drawing/2014/main" val="740986801"/>
                    </a:ext>
                  </a:extLst>
                </a:gridCol>
                <a:gridCol w="1014005">
                  <a:extLst>
                    <a:ext uri="{9D8B030D-6E8A-4147-A177-3AD203B41FA5}">
                      <a16:colId xmlns:a16="http://schemas.microsoft.com/office/drawing/2014/main" val="169316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Git</a:t>
                      </a:r>
                      <a:r>
                        <a:rPr lang="zh-CN" altLang="en-US" dirty="0" smtClean="0"/>
                        <a:t>仓库名称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技术栈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主要负责人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7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CVEngine-Executor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/>
                        <a:t>数据级联服务：分发流转各类智能相关数据，如将已开启分析的抓拍数据分发给具有对应智能分析能力的算子</a:t>
                      </a:r>
                      <a:endParaRPr lang="zh-CN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饶平、建辉、广领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2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smtClean="0"/>
                        <a:t>CVEngine-Agent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/>
                        <a:t>调度子节点服务</a:t>
                      </a:r>
                      <a:r>
                        <a:rPr lang="zh-CN" altLang="en-US" sz="1100" b="0" dirty="0" smtClean="0"/>
                        <a:t>：收集硬件信息上报给资源管理服务；管理智能算子进程</a:t>
                      </a:r>
                      <a:endParaRPr lang="zh-CN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java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赵晨时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30597"/>
                  </a:ext>
                </a:extLst>
              </a:tr>
              <a:tr h="35641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/>
                        <a:t>CVEngine-Feature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特征存储服务：存储特征值及注册库图片；也可临时存储抓拍库图片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java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董雨轩、方彪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/>
                        <a:t>CVEngine-</a:t>
                      </a:r>
                      <a:r>
                        <a:rPr lang="en-US" altLang="zh-CN" sz="1400" b="0" dirty="0" err="1" smtClean="0"/>
                        <a:t>Redis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目前存储了图搜结果信息、静态库分片信息及一些智能运维所需数据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开源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万光宝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6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公共脚本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安装部署、升级等功能的公共脚本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cvengine</a:t>
                      </a:r>
                      <a:r>
                        <a:rPr lang="en-US" altLang="zh-CN" dirty="0" smtClean="0"/>
                        <a:t>-tool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shell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庄建辉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5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9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r>
              <a:rPr lang="zh-CN" altLang="en-US" dirty="0" smtClean="0"/>
              <a:t>智能业务功能介绍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31189"/>
              </p:ext>
            </p:extLst>
          </p:nvPr>
        </p:nvGraphicFramePr>
        <p:xfrm>
          <a:off x="552450" y="1155700"/>
          <a:ext cx="6096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109788773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797772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人脸智能业务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注册库管理、库成员管理、实时图片流分析、布控管理、以图搜图、</a:t>
                      </a:r>
                      <a:r>
                        <a:rPr lang="en-US" altLang="zh-CN" dirty="0" smtClean="0"/>
                        <a:t>1V1</a:t>
                      </a:r>
                      <a:r>
                        <a:rPr lang="zh-CN" altLang="en-US" dirty="0" smtClean="0"/>
                        <a:t>比对、</a:t>
                      </a:r>
                      <a:r>
                        <a:rPr lang="en-US" altLang="zh-CN" dirty="0" smtClean="0"/>
                        <a:t>NVN</a:t>
                      </a:r>
                      <a:r>
                        <a:rPr lang="zh-CN" altLang="en-US" dirty="0" smtClean="0"/>
                        <a:t>库碰撞比对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1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车辆智能业务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实时图片流分析、以图搜图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6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结构化智能业务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实时图片流分析、实时视频流分析、录像分析、预案任务分析、以图搜图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步态业务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注册库管理、库成员管理、实时视频流分析、实时图片流分析、录像分析、布控管理、以图搜图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3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事件业务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实时视频流分析、实时图片流分析、录像分析误报库管理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7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algn="l">
          <a:lnSpc>
            <a:spcPct val="150000"/>
          </a:lnSpc>
          <a:defRPr kumimoji="1" sz="1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p:Policy xmlns:p="office.server.policy" id="" local="true">
  <p:Name>文档</p:Name>
  <p:Description/>
  <p:Statement/>
  <p:PolicyItems>
    <p:PolicyItem featureId="Microsoft.Office.RecordsManagement.PolicyFeatures.PolicyAudit" staticId="0x010100B3FA16E201F0244DA0562A286120C032|-1228385370" UniqueId="3624c48f-ab5d-450f-97f9-23355a9d7a9e">
      <p:Name>审核</p:Name>
      <p:Description>审核用户对文档和列表项所做的操作，并将审核结果写入审核日志。</p:Description>
      <p:CustomData>
        <Audit>
          <Update/>
          <View/>
          <CheckInOut/>
          <MoveCopy/>
          <DeleteRestore/>
        </Audit>
      </p:CustomData>
    </p:PolicyItem>
    <p:PolicyItem featureId="Microsoft.Office.RecordsManagement.PolicyFeatures.PolicyLabel" staticId="0x010100B3FA16E201F0244DA0562A286120C032|-1139221640" UniqueId="d6ab4173-8006-42e9-b83b-50e7a4b76667">
      <p:Name>标签</p:Name>
      <p:Description>生成可插入 Microsoft Office 文档的标签，以确保打印文档时包含文档属性或其他重要信息。也可使用标签来搜索文档。</p:Description>
      <p:CustomData>
        <label>
          <segment type="literal">机密</segment>
        </label>
      </p:CustomData>
    </p:PolicyItem>
  </p:PolicyItems>
</p:Policy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3FA16E201F0244DA0562A286120C032" ma:contentTypeVersion="13" ma:contentTypeDescription="新建文档。" ma:contentTypeScope="" ma:versionID="8a9901ee913ae2fb614318aff6f9ae17">
  <xsd:schema xmlns:xsd="http://www.w3.org/2001/XMLSchema" xmlns:xs="http://www.w3.org/2001/XMLSchema" xmlns:p="http://schemas.microsoft.com/office/2006/metadata/properties" xmlns:ns1="http://schemas.microsoft.com/sharepoint/v3" xmlns:ns2="07d902fd-e8f4-4567-8d16-441992dda9d4" xmlns:ns3="ab9b7804-4cfa-4f17-b5c8-9b93398e6fb3" targetNamespace="http://schemas.microsoft.com/office/2006/metadata/properties" ma:root="true" ma:fieldsID="a356339faaf72bcf276066ce19711ade" ns1:_="" ns2:_="" ns3:_="">
    <xsd:import namespace="http://schemas.microsoft.com/sharepoint/v3"/>
    <xsd:import namespace="07d902fd-e8f4-4567-8d16-441992dda9d4"/>
    <xsd:import namespace="ab9b7804-4cfa-4f17-b5c8-9b93398e6f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1:_dlc_Exempt" minOccurs="0"/>
                <xsd:element ref="ns3:DLCPolicyLabelValue" minOccurs="0"/>
                <xsd:element ref="ns3:DLCPolicyLabelClientValue" minOccurs="0"/>
                <xsd:element ref="ns3:DLCPolicyLabelLock" minOccurs="0"/>
                <xsd:element ref="ns1:_dlc_ExpireDateSaved" minOccurs="0"/>
                <xsd:element ref="ns1:_dlc_ExpireDat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策略例外" ma:description="" ma:hidden="true" ma:internalName="_dlc_Exempt" ma:readOnly="true">
      <xsd:simpleType>
        <xsd:restriction base="dms:Unknown"/>
      </xsd:simpleType>
    </xsd:element>
    <xsd:element name="_dlc_ExpireDateSaved" ma:index="16" nillable="true" ma:displayName="原始过期日期" ma:description="" ma:hidden="true" ma:internalName="_dlc_ExpireDateSaved" ma:readOnly="true">
      <xsd:simpleType>
        <xsd:restriction base="dms:DateTime"/>
      </xsd:simpleType>
    </xsd:element>
    <xsd:element name="_dlc_ExpireDate" ma:index="17" nillable="true" ma:displayName="到期日期" ma:description="" ma:hidden="true" ma:internalName="_dlc_ExpireDate" ma:readOnly="true">
      <xsd:simpleType>
        <xsd:restriction base="dms:DateTime"/>
      </xsd:simpleType>
    </xsd:element>
    <xsd:element name="PublishingStartDate" ma:index="18" nillable="true" ma:displayName="计划开始日期" ma:description="“计划开始日期”是由“发布”功能创建的网站栏。它用于指定第一次向网站访问者显示此页面的日期和时间。" ma:internalName="PublishingStartDate">
      <xsd:simpleType>
        <xsd:restriction base="dms:Unknown"/>
      </xsd:simpleType>
    </xsd:element>
    <xsd:element name="PublishingExpirationDate" ma:index="19" nillable="true" ma:displayName="计划结束日期" ma:description="“计划结束日期”是由“发布”功能创建的网站栏。它用于指定不再向网站访问者显示此页面的日期和时间。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902fd-e8f4-4567-8d16-441992dda9d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  <xsd:element name="SharedWithUsers" ma:index="11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b7804-4cfa-4f17-b5c8-9b93398e6fb3" elementFormDefault="qualified">
    <xsd:import namespace="http://schemas.microsoft.com/office/2006/documentManagement/types"/>
    <xsd:import namespace="http://schemas.microsoft.com/office/infopath/2007/PartnerControls"/>
    <xsd:element name="DLCPolicyLabelValue" ma:index="13" nillable="true" ma:displayName="标签" ma:description="存储标签的当前值。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4" nillable="true" ma:displayName="客户端标签值" ma:description="存储客户端上计算的最后一个标签值。" ma:hidden="true" ma:internalName="DLCPolicyLabelClientValue" ma:readOnly="false">
      <xsd:simpleType>
        <xsd:restriction base="dms:Note"/>
      </xsd:simpleType>
    </xsd:element>
    <xsd:element name="DLCPolicyLabelLock" ma:index="15" nillable="true" ma:displayName="锁定的标签" ma:description="指示修改项目属性时是否应更新标签。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Lock xmlns="ab9b7804-4cfa-4f17-b5c8-9b93398e6fb3" xsi:nil="true"/>
    <PublishingExpirationDate xmlns="http://schemas.microsoft.com/sharepoint/v3" xsi:nil="true"/>
    <PublishingStartDate xmlns="http://schemas.microsoft.com/sharepoint/v3" xsi:nil="true"/>
    <DLCPolicyLabelClientValue xmlns="ab9b7804-4cfa-4f17-b5c8-9b93398e6fb3">机密</DLCPolicyLabelClientValue>
    <_dlc_DocId xmlns="07d902fd-e8f4-4567-8d16-441992dda9d4">RRYSSSRXMWAY-923012291-159</_dlc_DocId>
    <_dlc_DocIdUrl xmlns="07d902fd-e8f4-4567-8d16-441992dda9d4">
      <Url>https://js.dahuatech.com/sites/Brand/_layouts/15/DocIdRedir.aspx?ID=RRYSSSRXMWAY-923012291-159</Url>
      <Description>RRYSSSRXMWAY-923012291-159</Description>
    </_dlc_DocIdUrl>
    <DLCPolicyLabelValue xmlns="ab9b7804-4cfa-4f17-b5c8-9b93398e6fb3">机密</DLCPolicyLabelValue>
  </documentManagement>
</p:properties>
</file>

<file path=customXml/itemProps1.xml><?xml version="1.0" encoding="utf-8"?>
<ds:datastoreItem xmlns:ds="http://schemas.openxmlformats.org/officeDocument/2006/customXml" ds:itemID="{A1773409-A4EF-4479-99F3-8213073F551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A904117-9C5F-4B98-8511-6F974802D64A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4E3C4DE6-8985-4F61-AB11-9E42CF34A7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15DA839-8B8F-47DB-A22A-C54CA423B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d902fd-e8f4-4567-8d16-441992dda9d4"/>
    <ds:schemaRef ds:uri="ab9b7804-4cfa-4f17-b5c8-9b93398e6f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714A8EB-7522-4F89-99E8-EABEDD453C6F}">
  <ds:schemaRefs>
    <ds:schemaRef ds:uri="http://www.w3.org/XML/1998/namespace"/>
    <ds:schemaRef ds:uri="07d902fd-e8f4-4567-8d16-441992dda9d4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ab9b7804-4cfa-4f17-b5c8-9b93398e6fb3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23791</TotalTime>
  <Words>1012</Words>
  <Application>Microsoft Office PowerPoint</Application>
  <PresentationFormat>全屏显示(16:9)</PresentationFormat>
  <Paragraphs>237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</vt:lpstr>
      <vt:lpstr>宋体</vt:lpstr>
      <vt:lpstr>Microsoft YaHei</vt:lpstr>
      <vt:lpstr>Microsoft YaHei</vt:lpstr>
      <vt:lpstr>Arial</vt:lpstr>
      <vt:lpstr>Calibri</vt:lpstr>
      <vt:lpstr>Impact</vt:lpstr>
      <vt:lpstr>Office 主题​​</vt:lpstr>
      <vt:lpstr>PowerPoint 演示文稿</vt:lpstr>
      <vt:lpstr>智能-技术体系全景图</vt:lpstr>
      <vt:lpstr>智能-视图智能引擎（cv）</vt:lpstr>
      <vt:lpstr>视图智能引擎2.8架构</vt:lpstr>
      <vt:lpstr>视图智能引擎2.8架构各服务介绍</vt:lpstr>
      <vt:lpstr>视图智能引擎2.8架构各服务介绍（续）</vt:lpstr>
      <vt:lpstr>视图智能业务功能介绍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罗婷婷</cp:lastModifiedBy>
  <cp:revision>1191</cp:revision>
  <dcterms:created xsi:type="dcterms:W3CDTF">2019-11-18T07:26:02Z</dcterms:created>
  <dcterms:modified xsi:type="dcterms:W3CDTF">2024-07-03T08:45:19Z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0x010100B3FA16E201F0244DA0562A286120C032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00deb735-05e8-4abd-aa05-32c628653a6f</vt:lpwstr>
  </property>
  <property fmtid="{D5CDD505-2E9C-101B-9397-08002B2CF9AE}" pid="6" name="GSEDS_TWMT">
    <vt:lpwstr>d46a6755_b77b54e0_f6076e2b90d3063b49492ac9ca518ee3cf33a3bb93b18c8c6c20ee2e57f4812d</vt:lpwstr>
  </property>
  <property fmtid="{D5CDD505-2E9C-101B-9397-08002B2CF9AE}" pid="7" name="GSEDS_HWMT_d46a6755">
    <vt:lpwstr>f2455021_mFV3xj84JSk2PcpOl3v5q70xvbk=_8QYrr2J+YTc0PNtPkHb8rbgpTMFrkgbyw7J23Tn/SPAC5RldDkjca7fvy/GkKbZq+SWA2MCbt3PkWrCpZJiV4RaEvw==_83fed3cc</vt:lpwstr>
  </property>
</Properties>
</file>