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6"/>
  </p:sldMasterIdLst>
  <p:notesMasterIdLst>
    <p:notesMasterId r:id="rId26"/>
  </p:notesMasterIdLst>
  <p:sldIdLst>
    <p:sldId id="436" r:id="rId7"/>
    <p:sldId id="431" r:id="rId8"/>
    <p:sldId id="645" r:id="rId9"/>
    <p:sldId id="698" r:id="rId10"/>
    <p:sldId id="705" r:id="rId11"/>
    <p:sldId id="702" r:id="rId12"/>
    <p:sldId id="701" r:id="rId13"/>
    <p:sldId id="706" r:id="rId14"/>
    <p:sldId id="703" r:id="rId15"/>
    <p:sldId id="697" r:id="rId16"/>
    <p:sldId id="711" r:id="rId17"/>
    <p:sldId id="694" r:id="rId18"/>
    <p:sldId id="696" r:id="rId19"/>
    <p:sldId id="707" r:id="rId20"/>
    <p:sldId id="709" r:id="rId21"/>
    <p:sldId id="708" r:id="rId22"/>
    <p:sldId id="704" r:id="rId23"/>
    <p:sldId id="710" r:id="rId24"/>
    <p:sldId id="400"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ED"/>
    <a:srgbClr val="FFFFFF"/>
    <a:srgbClr val="5C61A1"/>
    <a:srgbClr val="1B1B5D"/>
    <a:srgbClr val="3C357C"/>
    <a:srgbClr val="000000"/>
    <a:srgbClr val="92D050"/>
    <a:srgbClr val="0033CC"/>
    <a:srgbClr val="8FAADC"/>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76807" autoAdjust="0"/>
  </p:normalViewPr>
  <p:slideViewPr>
    <p:cSldViewPr snapToGrid="0" snapToObjects="1" showGuides="1">
      <p:cViewPr varScale="1">
        <p:scale>
          <a:sx n="80" d="100"/>
          <a:sy n="80" d="100"/>
        </p:scale>
        <p:origin x="1190" y="34"/>
      </p:cViewPr>
      <p:guideLst>
        <p:guide orient="horz" pos="162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7C05F-4E8A-174B-9C17-7F615C3F1028}" type="datetimeFigureOut">
              <a:rPr kumimoji="1" lang="zh-CN" altLang="en-US" smtClean="0"/>
              <a:t>2023/2/23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F4C52-6A3C-4240-BCCC-EE9DC255A76F}" type="slidenum">
              <a:rPr kumimoji="1" lang="zh-CN" altLang="en-US" smtClean="0"/>
              <a:t>‹#›</a:t>
            </a:fld>
            <a:endParaRPr kumimoji="1" lang="zh-CN" altLang="en-US"/>
          </a:p>
        </p:txBody>
      </p:sp>
    </p:spTree>
    <p:extLst>
      <p:ext uri="{BB962C8B-B14F-4D97-AF65-F5344CB8AC3E}">
        <p14:creationId xmlns:p14="http://schemas.microsoft.com/office/powerpoint/2010/main" val="192701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EF4C52-6A3C-4240-BCCC-EE9DC255A76F}" type="slidenum">
              <a:rPr kumimoji="1" lang="zh-CN" altLang="en-US" smtClean="0"/>
              <a:t>1</a:t>
            </a:fld>
            <a:endParaRPr kumimoji="1" lang="zh-CN" altLang="en-US"/>
          </a:p>
        </p:txBody>
      </p:sp>
    </p:spTree>
    <p:extLst>
      <p:ext uri="{BB962C8B-B14F-4D97-AF65-F5344CB8AC3E}">
        <p14:creationId xmlns:p14="http://schemas.microsoft.com/office/powerpoint/2010/main" val="3419629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比对类业务即以图搜图，布控，</a:t>
            </a:r>
            <a:r>
              <a:rPr lang="en-US" altLang="zh-CN" sz="1200" b="0" i="0" kern="1200" dirty="0" err="1" smtClean="0">
                <a:solidFill>
                  <a:schemeClr val="tx1"/>
                </a:solidFill>
                <a:effectLst/>
                <a:latin typeface="+mn-lt"/>
                <a:ea typeface="+mn-ea"/>
                <a:cs typeface="+mn-cs"/>
              </a:rPr>
              <a:t>nvn</a:t>
            </a:r>
            <a:r>
              <a:rPr lang="zh-CN" altLang="en-US" sz="1200" b="0" i="0" kern="1200" dirty="0" smtClean="0">
                <a:solidFill>
                  <a:schemeClr val="tx1"/>
                </a:solidFill>
                <a:effectLst/>
                <a:latin typeface="+mn-lt"/>
                <a:ea typeface="+mn-ea"/>
                <a:cs typeface="+mn-cs"/>
              </a:rPr>
              <a:t>等</a:t>
            </a:r>
          </a:p>
          <a:p>
            <a:r>
              <a:rPr lang="zh-CN" altLang="en-US" sz="1200" b="0" i="0" kern="1200" dirty="0" smtClean="0">
                <a:solidFill>
                  <a:schemeClr val="tx1"/>
                </a:solidFill>
                <a:effectLst/>
                <a:latin typeface="+mn-lt"/>
                <a:ea typeface="+mn-ea"/>
                <a:cs typeface="+mn-cs"/>
              </a:rPr>
              <a:t>比对需要先建立库</a:t>
            </a:r>
          </a:p>
          <a:p>
            <a:pPr lvl="1"/>
            <a:r>
              <a:rPr lang="zh-CN" altLang="en-US" sz="1200" b="0" i="0" kern="1200" dirty="0" smtClean="0">
                <a:solidFill>
                  <a:schemeClr val="tx1"/>
                </a:solidFill>
                <a:effectLst/>
                <a:latin typeface="+mn-lt"/>
                <a:ea typeface="+mn-ea"/>
                <a:cs typeface="+mn-cs"/>
              </a:rPr>
              <a:t>库以及库成员管理模块负责给算子推库，维护库以及算子之间的绑定关系，缩扩容后库的迁移等操作</a:t>
            </a:r>
          </a:p>
          <a:p>
            <a:pPr lvl="1"/>
            <a:r>
              <a:rPr lang="zh-CN" altLang="en-US" sz="1200" b="0" i="0" kern="1200" dirty="0" smtClean="0">
                <a:solidFill>
                  <a:schemeClr val="tx1"/>
                </a:solidFill>
                <a:effectLst/>
                <a:latin typeface="+mn-lt"/>
                <a:ea typeface="+mn-ea"/>
                <a:cs typeface="+mn-cs"/>
              </a:rPr>
              <a:t>人车结构化均会建立抓拍库，人脸还有静态库以及布控库，在创建库时，就会将库与比对类算子进行绑定</a:t>
            </a:r>
          </a:p>
          <a:p>
            <a:pPr lvl="1"/>
            <a:r>
              <a:rPr lang="zh-CN" altLang="en-US" sz="1200" b="0" i="0" kern="1200" dirty="0" smtClean="0">
                <a:solidFill>
                  <a:schemeClr val="tx1"/>
                </a:solidFill>
                <a:effectLst/>
                <a:latin typeface="+mn-lt"/>
                <a:ea typeface="+mn-ea"/>
                <a:cs typeface="+mn-cs"/>
              </a:rPr>
              <a:t>添加库成员需要输入图片信息，库信息；业务调度按照按权重随机选择分析算子提取特征属性；分析算子返回分析结果后，业务调度会将结果中的特征持久化到特征存储，并将特征给到绑定了该库的比对算子或布控算子；用于后续的比对布控业务</a:t>
            </a:r>
          </a:p>
          <a:p>
            <a:r>
              <a:rPr lang="zh-CN" altLang="en-US" sz="1200" b="0" i="0" kern="1200" dirty="0" smtClean="0">
                <a:solidFill>
                  <a:schemeClr val="tx1"/>
                </a:solidFill>
                <a:effectLst/>
                <a:latin typeface="+mn-lt"/>
                <a:ea typeface="+mn-ea"/>
                <a:cs typeface="+mn-cs"/>
              </a:rPr>
              <a:t>比对流程</a:t>
            </a:r>
          </a:p>
          <a:p>
            <a:pPr lvl="1"/>
            <a:r>
              <a:rPr lang="zh-CN" altLang="en-US" sz="1200" b="0" i="0" kern="1200" dirty="0" smtClean="0">
                <a:solidFill>
                  <a:schemeClr val="tx1"/>
                </a:solidFill>
                <a:effectLst/>
                <a:latin typeface="+mn-lt"/>
                <a:ea typeface="+mn-ea"/>
                <a:cs typeface="+mn-cs"/>
              </a:rPr>
              <a:t>用户下发比对的图片与被比对的库信息</a:t>
            </a:r>
          </a:p>
          <a:p>
            <a:pPr lvl="1"/>
            <a:r>
              <a:rPr lang="zh-CN" altLang="en-US" sz="1200" b="0" i="0" kern="1200" dirty="0" smtClean="0">
                <a:solidFill>
                  <a:schemeClr val="tx1"/>
                </a:solidFill>
                <a:effectLst/>
                <a:latin typeface="+mn-lt"/>
                <a:ea typeface="+mn-ea"/>
                <a:cs typeface="+mn-cs"/>
              </a:rPr>
              <a:t>业务调度中比对检索模块同样选择分析算子对图片进行提取特征属性，从库以及库成员管理模块找到该库绑定的检索算子，将库信息与特征属性下发给比对算子进行比对，比对结果返回给业务调度模块汇总并返回给上层</a:t>
            </a:r>
            <a:endParaRPr lang="en-US" altLang="zh-CN" sz="1200" b="0" i="0" kern="1200" dirty="0" smtClean="0">
              <a:solidFill>
                <a:schemeClr val="tx1"/>
              </a:solidFill>
              <a:effectLst/>
              <a:latin typeface="+mn-lt"/>
              <a:ea typeface="+mn-ea"/>
              <a:cs typeface="+mn-cs"/>
            </a:endParaRPr>
          </a:p>
          <a:p>
            <a:pPr lvl="1"/>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13</a:t>
            </a:fld>
            <a:endParaRPr kumimoji="1" lang="zh-CN" altLang="en-US"/>
          </a:p>
        </p:txBody>
      </p:sp>
    </p:spTree>
    <p:extLst>
      <p:ext uri="{BB962C8B-B14F-4D97-AF65-F5344CB8AC3E}">
        <p14:creationId xmlns:p14="http://schemas.microsoft.com/office/powerpoint/2010/main" val="2034882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1136412-D376-4143-87D7-84655B934695}" type="slidenum">
              <a:rPr lang="zh-CN" altLang="en-US" smtClean="0"/>
              <a:pPr/>
              <a:t>15</a:t>
            </a:fld>
            <a:endParaRPr lang="zh-CN" altLang="en-US"/>
          </a:p>
        </p:txBody>
      </p:sp>
    </p:spTree>
    <p:extLst>
      <p:ext uri="{BB962C8B-B14F-4D97-AF65-F5344CB8AC3E}">
        <p14:creationId xmlns:p14="http://schemas.microsoft.com/office/powerpoint/2010/main" val="4151192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1136412-D376-4143-87D7-84655B934695}" type="slidenum">
              <a:rPr lang="zh-CN" altLang="en-US" smtClean="0"/>
              <a:pPr/>
              <a:t>17</a:t>
            </a:fld>
            <a:endParaRPr lang="zh-CN" altLang="en-US"/>
          </a:p>
        </p:txBody>
      </p:sp>
    </p:spTree>
    <p:extLst>
      <p:ext uri="{BB962C8B-B14F-4D97-AF65-F5344CB8AC3E}">
        <p14:creationId xmlns:p14="http://schemas.microsoft.com/office/powerpoint/2010/main" val="2890652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1136412-D376-4143-87D7-84655B934695}" type="slidenum">
              <a:rPr lang="zh-CN" altLang="en-US" smtClean="0"/>
              <a:pPr/>
              <a:t>18</a:t>
            </a:fld>
            <a:endParaRPr lang="zh-CN" altLang="en-US"/>
          </a:p>
        </p:txBody>
      </p:sp>
    </p:spTree>
    <p:extLst>
      <p:ext uri="{BB962C8B-B14F-4D97-AF65-F5344CB8AC3E}">
        <p14:creationId xmlns:p14="http://schemas.microsoft.com/office/powerpoint/2010/main" val="85741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F3D07C-BDC9-934C-97E3-32FBA4F7B265}" type="slidenum">
              <a:rPr kumimoji="1" lang="zh-CN" altLang="en-US" sz="1200" b="0" i="0" u="none" strike="noStrike" kern="1200" cap="none" spc="0" normalizeH="0" baseline="0" noProof="0" smtClean="0">
                <a:ln>
                  <a:noFill/>
                </a:ln>
                <a:solidFill>
                  <a:prstClr val="black"/>
                </a:solidFill>
                <a:effectLst/>
                <a:uLnTx/>
                <a:uFillTx/>
                <a:latin typeface="DengXian"/>
                <a:ea typeface="DengXian"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zh-CN" altLang="en-US" sz="1200" b="0" i="0" u="none" strike="noStrike" kern="1200" cap="none" spc="0" normalizeH="0" baseline="0" noProof="0">
              <a:ln>
                <a:noFill/>
              </a:ln>
              <a:solidFill>
                <a:prstClr val="black"/>
              </a:solidFill>
              <a:effectLst/>
              <a:uLnTx/>
              <a:uFillTx/>
              <a:latin typeface="DengXian"/>
              <a:ea typeface="DengXian" panose="02010600030101010101" pitchFamily="2" charset="-122"/>
              <a:cs typeface="+mn-cs"/>
            </a:endParaRPr>
          </a:p>
        </p:txBody>
      </p:sp>
    </p:spTree>
    <p:extLst>
      <p:ext uri="{BB962C8B-B14F-4D97-AF65-F5344CB8AC3E}">
        <p14:creationId xmlns:p14="http://schemas.microsoft.com/office/powerpoint/2010/main" val="789114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1136412-D376-4143-87D7-84655B934695}" type="slidenum">
              <a:rPr lang="zh-CN" altLang="en-US" smtClean="0"/>
              <a:pPr/>
              <a:t>4</a:t>
            </a:fld>
            <a:endParaRPr lang="zh-CN" altLang="en-US"/>
          </a:p>
        </p:txBody>
      </p:sp>
    </p:spTree>
    <p:extLst>
      <p:ext uri="{BB962C8B-B14F-4D97-AF65-F5344CB8AC3E}">
        <p14:creationId xmlns:p14="http://schemas.microsoft.com/office/powerpoint/2010/main" val="38207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1136412-D376-4143-87D7-84655B934695}" type="slidenum">
              <a:rPr lang="zh-CN" altLang="en-US" smtClean="0"/>
              <a:pPr/>
              <a:t>6</a:t>
            </a:fld>
            <a:endParaRPr lang="zh-CN" altLang="en-US"/>
          </a:p>
        </p:txBody>
      </p:sp>
    </p:spTree>
    <p:extLst>
      <p:ext uri="{BB962C8B-B14F-4D97-AF65-F5344CB8AC3E}">
        <p14:creationId xmlns:p14="http://schemas.microsoft.com/office/powerpoint/2010/main" val="277194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1136412-D376-4143-87D7-84655B934695}" type="slidenum">
              <a:rPr lang="zh-CN" altLang="en-US" smtClean="0"/>
              <a:pPr/>
              <a:t>7</a:t>
            </a:fld>
            <a:endParaRPr lang="zh-CN" altLang="en-US"/>
          </a:p>
        </p:txBody>
      </p:sp>
    </p:spTree>
    <p:extLst>
      <p:ext uri="{BB962C8B-B14F-4D97-AF65-F5344CB8AC3E}">
        <p14:creationId xmlns:p14="http://schemas.microsoft.com/office/powerpoint/2010/main" val="108998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1136412-D376-4143-87D7-84655B934695}" type="slidenum">
              <a:rPr lang="zh-CN" altLang="en-US" smtClean="0"/>
              <a:pPr/>
              <a:t>9</a:t>
            </a:fld>
            <a:endParaRPr lang="zh-CN" altLang="en-US"/>
          </a:p>
        </p:txBody>
      </p:sp>
    </p:spTree>
    <p:extLst>
      <p:ext uri="{BB962C8B-B14F-4D97-AF65-F5344CB8AC3E}">
        <p14:creationId xmlns:p14="http://schemas.microsoft.com/office/powerpoint/2010/main" val="3796877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10</a:t>
            </a:fld>
            <a:endParaRPr kumimoji="1" lang="zh-CN" altLang="en-US"/>
          </a:p>
        </p:txBody>
      </p:sp>
    </p:spTree>
    <p:extLst>
      <p:ext uri="{BB962C8B-B14F-4D97-AF65-F5344CB8AC3E}">
        <p14:creationId xmlns:p14="http://schemas.microsoft.com/office/powerpoint/2010/main" val="3214997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11</a:t>
            </a:fld>
            <a:endParaRPr kumimoji="1" lang="zh-CN" altLang="en-US"/>
          </a:p>
        </p:txBody>
      </p:sp>
    </p:spTree>
    <p:extLst>
      <p:ext uri="{BB962C8B-B14F-4D97-AF65-F5344CB8AC3E}">
        <p14:creationId xmlns:p14="http://schemas.microsoft.com/office/powerpoint/2010/main" val="4011455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人车结构化行为的视频流分析或图片流分析任务</a:t>
            </a:r>
          </a:p>
          <a:p>
            <a:r>
              <a:rPr lang="zh-CN" altLang="en-US" sz="1200" b="0" i="0" kern="1200" dirty="0" smtClean="0">
                <a:solidFill>
                  <a:schemeClr val="tx1"/>
                </a:solidFill>
                <a:effectLst/>
                <a:latin typeface="+mn-lt"/>
                <a:ea typeface="+mn-ea"/>
                <a:cs typeface="+mn-cs"/>
              </a:rPr>
              <a:t>业务调度依赖其他</a:t>
            </a:r>
            <a:r>
              <a:rPr lang="en-US" altLang="zh-CN" sz="1200" b="0" i="0" kern="1200" dirty="0" err="1" smtClean="0">
                <a:solidFill>
                  <a:schemeClr val="tx1"/>
                </a:solidFill>
                <a:effectLst/>
                <a:latin typeface="+mn-lt"/>
                <a:ea typeface="+mn-ea"/>
                <a:cs typeface="+mn-cs"/>
              </a:rPr>
              <a:t>paas</a:t>
            </a:r>
            <a:r>
              <a:rPr lang="zh-CN" altLang="en-US" sz="1200" b="0" i="0" kern="1200" dirty="0" smtClean="0">
                <a:solidFill>
                  <a:schemeClr val="tx1"/>
                </a:solidFill>
                <a:effectLst/>
                <a:latin typeface="+mn-lt"/>
                <a:ea typeface="+mn-ea"/>
                <a:cs typeface="+mn-cs"/>
              </a:rPr>
              <a:t>服务，例如鉴权等</a:t>
            </a:r>
          </a:p>
          <a:p>
            <a:r>
              <a:rPr lang="zh-CN" altLang="en-US" sz="1200" b="0" i="0" kern="1200" dirty="0" smtClean="0">
                <a:solidFill>
                  <a:schemeClr val="tx1"/>
                </a:solidFill>
                <a:effectLst/>
                <a:latin typeface="+mn-lt"/>
                <a:ea typeface="+mn-ea"/>
                <a:cs typeface="+mn-cs"/>
              </a:rPr>
              <a:t>业务调度流程</a:t>
            </a:r>
          </a:p>
          <a:p>
            <a:pPr lvl="1"/>
            <a:r>
              <a:rPr lang="zh-CN" altLang="en-US" sz="1200" b="0" i="0" kern="1200" dirty="0" smtClean="0">
                <a:solidFill>
                  <a:schemeClr val="tx1"/>
                </a:solidFill>
                <a:effectLst/>
                <a:latin typeface="+mn-lt"/>
                <a:ea typeface="+mn-ea"/>
                <a:cs typeface="+mn-cs"/>
              </a:rPr>
              <a:t>用户将任务信息，包括数据源信息，算法信息等下发给业务调度模块</a:t>
            </a:r>
          </a:p>
          <a:p>
            <a:pPr lvl="1"/>
            <a:r>
              <a:rPr lang="zh-CN" altLang="en-US" sz="1200" b="0" i="0" kern="1200" dirty="0" smtClean="0">
                <a:solidFill>
                  <a:schemeClr val="tx1"/>
                </a:solidFill>
                <a:effectLst/>
                <a:latin typeface="+mn-lt"/>
                <a:ea typeface="+mn-ea"/>
                <a:cs typeface="+mn-cs"/>
              </a:rPr>
              <a:t>业务调度模块根据该任务所做的业务从算力调度模块选择有空闲能力的算子</a:t>
            </a:r>
          </a:p>
          <a:p>
            <a:pPr lvl="1"/>
            <a:r>
              <a:rPr lang="zh-CN" altLang="en-US" sz="1200" b="0" i="0" kern="1200" dirty="0" smtClean="0">
                <a:solidFill>
                  <a:schemeClr val="tx1"/>
                </a:solidFill>
                <a:effectLst/>
                <a:latin typeface="+mn-lt"/>
                <a:ea typeface="+mn-ea"/>
                <a:cs typeface="+mn-cs"/>
              </a:rPr>
              <a:t>业务调度模块根据算法类型，版本信息，以及算子的硬件类型向算法仓库申请算法包，其中硬件类型用户不感知</a:t>
            </a:r>
            <a:endParaRPr lang="en-US" altLang="zh-CN" sz="1200" b="0" i="0" kern="1200" dirty="0" smtClean="0">
              <a:solidFill>
                <a:schemeClr val="tx1"/>
              </a:solidFill>
              <a:effectLst/>
              <a:latin typeface="+mn-lt"/>
              <a:ea typeface="+mn-ea"/>
              <a:cs typeface="+mn-cs"/>
            </a:endParaRPr>
          </a:p>
          <a:p>
            <a:pPr lvl="1"/>
            <a:r>
              <a:rPr lang="zh-CN" altLang="en-US" sz="1200" b="0" i="0" kern="1200" dirty="0" smtClean="0">
                <a:solidFill>
                  <a:schemeClr val="tx1"/>
                </a:solidFill>
                <a:effectLst/>
                <a:latin typeface="+mn-lt"/>
                <a:ea typeface="+mn-ea"/>
                <a:cs typeface="+mn-cs"/>
              </a:rPr>
              <a:t>算子和算法包选择完成后将任务信息和算法包下发给对应的算子</a:t>
            </a:r>
          </a:p>
          <a:p>
            <a:pPr lvl="1"/>
            <a:r>
              <a:rPr lang="zh-CN" altLang="en-US" sz="1200" b="0" i="0" kern="1200" dirty="0" smtClean="0">
                <a:solidFill>
                  <a:schemeClr val="tx1"/>
                </a:solidFill>
                <a:effectLst/>
                <a:latin typeface="+mn-lt"/>
                <a:ea typeface="+mn-ea"/>
                <a:cs typeface="+mn-cs"/>
              </a:rPr>
              <a:t>分析算子拉取数据源后进行分析，将分析结果抛回给业务调度，</a:t>
            </a:r>
          </a:p>
          <a:p>
            <a:pPr lvl="1"/>
            <a:r>
              <a:rPr lang="zh-CN" altLang="en-US" sz="1200" b="0" i="0" kern="1200" dirty="0" smtClean="0">
                <a:solidFill>
                  <a:schemeClr val="tx1"/>
                </a:solidFill>
                <a:effectLst/>
                <a:latin typeface="+mn-lt"/>
                <a:ea typeface="+mn-ea"/>
                <a:cs typeface="+mn-cs"/>
              </a:rPr>
              <a:t>业务调度的保存分析出来的特征，并通过数据路由将分析结果路由到下个流程</a:t>
            </a:r>
          </a:p>
          <a:p>
            <a:r>
              <a:rPr lang="zh-CN" altLang="en-US" sz="1200" b="0" i="0" kern="1200" dirty="0" smtClean="0">
                <a:solidFill>
                  <a:schemeClr val="tx1"/>
                </a:solidFill>
                <a:effectLst/>
                <a:latin typeface="+mn-lt"/>
                <a:ea typeface="+mn-ea"/>
                <a:cs typeface="+mn-cs"/>
              </a:rPr>
              <a:t>解析任务管理模块：</a:t>
            </a:r>
          </a:p>
          <a:p>
            <a:pPr lvl="1"/>
            <a:r>
              <a:rPr lang="zh-CN" altLang="en-US" sz="1200" b="0" i="0" kern="1200" dirty="0" smtClean="0">
                <a:solidFill>
                  <a:schemeClr val="tx1"/>
                </a:solidFill>
                <a:effectLst/>
                <a:latin typeface="+mn-lt"/>
                <a:ea typeface="+mn-ea"/>
                <a:cs typeface="+mn-cs"/>
              </a:rPr>
              <a:t>主要负责任务的调度，主要策略有负载均衡以及亲和性调度</a:t>
            </a:r>
          </a:p>
          <a:p>
            <a:pPr lvl="1"/>
            <a:r>
              <a:rPr lang="zh-CN" altLang="en-US" sz="1200" b="0" i="0" kern="1200" dirty="0" smtClean="0">
                <a:solidFill>
                  <a:schemeClr val="tx1"/>
                </a:solidFill>
                <a:effectLst/>
                <a:latin typeface="+mn-lt"/>
                <a:ea typeface="+mn-ea"/>
                <a:cs typeface="+mn-cs"/>
              </a:rPr>
              <a:t>负责算子异常后的任务迁移恢复</a:t>
            </a:r>
          </a:p>
          <a:p>
            <a:pPr lvl="1"/>
            <a:r>
              <a:rPr lang="zh-CN" altLang="en-US" sz="1200" b="0" i="0" kern="1200" dirty="0" smtClean="0">
                <a:solidFill>
                  <a:schemeClr val="tx1"/>
                </a:solidFill>
                <a:effectLst/>
                <a:latin typeface="+mn-lt"/>
                <a:ea typeface="+mn-ea"/>
                <a:cs typeface="+mn-cs"/>
              </a:rPr>
              <a:t>支持任务编排，即在什么时候做什么任务</a:t>
            </a:r>
          </a:p>
          <a:p>
            <a:r>
              <a:rPr lang="zh-CN" altLang="en-US" sz="1200" b="0" i="0" kern="1200" dirty="0" smtClean="0">
                <a:solidFill>
                  <a:schemeClr val="tx1"/>
                </a:solidFill>
                <a:effectLst/>
                <a:latin typeface="+mn-lt"/>
                <a:ea typeface="+mn-ea"/>
                <a:cs typeface="+mn-cs"/>
              </a:rPr>
              <a:t>数据路由模块：主要负责数据按照业务规则进行流转：例如按照是否开启分析将数据路由给算子或云库，是否开启报警将数据路由给报警算子等</a:t>
            </a:r>
          </a:p>
          <a:p>
            <a:r>
              <a:rPr lang="zh-CN" altLang="en-US" sz="1200" b="0" i="0" kern="1200" dirty="0" smtClean="0">
                <a:solidFill>
                  <a:schemeClr val="tx1"/>
                </a:solidFill>
                <a:effectLst/>
                <a:latin typeface="+mn-lt"/>
                <a:ea typeface="+mn-ea"/>
                <a:cs typeface="+mn-cs"/>
              </a:rPr>
              <a:t>特征存储模块：主要负责人脸车辆结构化特征的持久化</a:t>
            </a:r>
          </a:p>
          <a:p>
            <a:r>
              <a:rPr lang="zh-CN" altLang="en-US" dirty="0" smtClean="0"/>
              <a:t>库以及库成员管理模块：为人车结构化每个分析任务均需要创建一个抓拍库，维护库与资源的绑定关系</a:t>
            </a:r>
            <a:endParaRPr lang="zh-CN" altLang="en-US" dirty="0"/>
          </a:p>
        </p:txBody>
      </p:sp>
      <p:sp>
        <p:nvSpPr>
          <p:cNvPr id="4" name="灯片编号占位符 3"/>
          <p:cNvSpPr>
            <a:spLocks noGrp="1"/>
          </p:cNvSpPr>
          <p:nvPr>
            <p:ph type="sldNum" sz="quarter" idx="10"/>
          </p:nvPr>
        </p:nvSpPr>
        <p:spPr/>
        <p:txBody>
          <a:bodyPr/>
          <a:lstStyle/>
          <a:p>
            <a:fld id="{6AEF4C52-6A3C-4240-BCCC-EE9DC255A76F}" type="slidenum">
              <a:rPr kumimoji="1" lang="zh-CN" altLang="en-US" smtClean="0"/>
              <a:t>12</a:t>
            </a:fld>
            <a:endParaRPr kumimoji="1" lang="zh-CN" altLang="en-US"/>
          </a:p>
        </p:txBody>
      </p:sp>
    </p:spTree>
    <p:extLst>
      <p:ext uri="{BB962C8B-B14F-4D97-AF65-F5344CB8AC3E}">
        <p14:creationId xmlns:p14="http://schemas.microsoft.com/office/powerpoint/2010/main" val="476198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1D581A7C-7D2A-E841-A993-9C339786978A}"/>
              </a:ext>
            </a:extLst>
          </p:cNvPr>
          <p:cNvGrpSpPr/>
          <p:nvPr userDrawn="1"/>
        </p:nvGrpSpPr>
        <p:grpSpPr>
          <a:xfrm>
            <a:off x="717737" y="531982"/>
            <a:ext cx="931458" cy="659088"/>
            <a:chOff x="719804" y="531982"/>
            <a:chExt cx="931458" cy="659088"/>
          </a:xfrm>
        </p:grpSpPr>
        <p:sp>
          <p:nvSpPr>
            <p:cNvPr id="31" name="文本框 30">
              <a:extLst>
                <a:ext uri="{FF2B5EF4-FFF2-40B4-BE49-F238E27FC236}">
                  <a16:creationId xmlns:a16="http://schemas.microsoft.com/office/drawing/2014/main" id="{DFFBD7CB-EC3A-CF47-83C0-995E27670ADB}"/>
                </a:ext>
              </a:extLst>
            </p:cNvPr>
            <p:cNvSpPr txBox="1"/>
            <p:nvPr/>
          </p:nvSpPr>
          <p:spPr>
            <a:xfrm>
              <a:off x="719804" y="531982"/>
              <a:ext cx="931458" cy="430887"/>
            </a:xfrm>
            <a:prstGeom prst="rect">
              <a:avLst/>
            </a:prstGeom>
            <a:noFill/>
          </p:spPr>
          <p:txBody>
            <a:bodyPr wrap="square" lIns="0" tIns="0" rIns="0" bIns="0" rtlCol="0">
              <a:spAutoFit/>
            </a:bodyPr>
            <a:lstStyle/>
            <a:p>
              <a:pPr algn="ctr"/>
              <a:r>
                <a:rPr kumimoji="1" lang="zh-CN" altLang="en-US" sz="2800" b="1" spc="1200" dirty="0">
                  <a:solidFill>
                    <a:schemeClr val="bg1"/>
                  </a:solidFill>
                  <a:latin typeface="Microsoft YaHei" panose="020B0503020204020204" pitchFamily="34" charset="-122"/>
                  <a:ea typeface="Microsoft YaHei" panose="020B0503020204020204" pitchFamily="34" charset="-122"/>
                </a:rPr>
                <a:t>目</a:t>
              </a:r>
              <a:r>
                <a:rPr kumimoji="1" lang="zh-CN" altLang="en-US" sz="2800" b="1" dirty="0">
                  <a:solidFill>
                    <a:schemeClr val="bg1"/>
                  </a:solidFill>
                  <a:latin typeface="Microsoft YaHei" panose="020B0503020204020204" pitchFamily="34" charset="-122"/>
                  <a:ea typeface="Microsoft YaHei" panose="020B0503020204020204" pitchFamily="34" charset="-122"/>
                </a:rPr>
                <a:t>录</a:t>
              </a:r>
            </a:p>
          </p:txBody>
        </p:sp>
        <p:sp>
          <p:nvSpPr>
            <p:cNvPr id="32" name="文本框 31">
              <a:extLst>
                <a:ext uri="{FF2B5EF4-FFF2-40B4-BE49-F238E27FC236}">
                  <a16:creationId xmlns:a16="http://schemas.microsoft.com/office/drawing/2014/main" id="{791A14A6-EF22-F943-9388-F5148896282C}"/>
                </a:ext>
              </a:extLst>
            </p:cNvPr>
            <p:cNvSpPr txBox="1"/>
            <p:nvPr/>
          </p:nvSpPr>
          <p:spPr>
            <a:xfrm>
              <a:off x="769458" y="1007889"/>
              <a:ext cx="855902" cy="183181"/>
            </a:xfrm>
            <a:prstGeom prst="rect">
              <a:avLst/>
            </a:prstGeom>
            <a:noFill/>
          </p:spPr>
          <p:txBody>
            <a:bodyPr wrap="square" lIns="0" tIns="0" rIns="0" bIns="0" rtlCol="0">
              <a:spAutoFit/>
            </a:bodyPr>
            <a:lstStyle/>
            <a:p>
              <a:pPr algn="dist"/>
              <a:r>
                <a:rPr kumimoji="1" lang="en-US" altLang="zh-CN" sz="1200" dirty="0">
                  <a:solidFill>
                    <a:schemeClr val="bg1"/>
                  </a:solidFill>
                  <a:latin typeface="Microsoft YaHei" panose="020B0503020204020204" pitchFamily="34" charset="-122"/>
                  <a:ea typeface="Microsoft YaHei" panose="020B0503020204020204" pitchFamily="34" charset="-122"/>
                </a:rPr>
                <a:t>CONTENTS</a:t>
              </a:r>
              <a:endParaRPr kumimoji="1" lang="zh-CN" altLang="en-US" sz="1200" dirty="0">
                <a:solidFill>
                  <a:schemeClr val="bg1"/>
                </a:solidFill>
                <a:latin typeface="Microsoft YaHei" panose="020B0503020204020204" pitchFamily="34" charset="-122"/>
                <a:ea typeface="Microsoft YaHei" panose="020B0503020204020204" pitchFamily="34" charset="-122"/>
              </a:endParaRPr>
            </a:p>
          </p:txBody>
        </p:sp>
      </p:grpSp>
      <p:pic>
        <p:nvPicPr>
          <p:cNvPr id="37" name="图片 36">
            <a:extLst>
              <a:ext uri="{FF2B5EF4-FFF2-40B4-BE49-F238E27FC236}">
                <a16:creationId xmlns:a16="http://schemas.microsoft.com/office/drawing/2014/main" id="{78292B1F-CEDC-7E4B-95E1-7B502010618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0775" y="324000"/>
            <a:ext cx="1080000" cy="329824"/>
          </a:xfrm>
          <a:prstGeom prst="rect">
            <a:avLst/>
          </a:prstGeom>
        </p:spPr>
      </p:pic>
      <p:pic>
        <p:nvPicPr>
          <p:cNvPr id="39" name="图片 38">
            <a:extLst>
              <a:ext uri="{FF2B5EF4-FFF2-40B4-BE49-F238E27FC236}">
                <a16:creationId xmlns:a16="http://schemas.microsoft.com/office/drawing/2014/main" id="{9E23BC4F-1527-E34B-B024-237F52364888}"/>
              </a:ext>
            </a:extLst>
          </p:cNvPr>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a:xfrm>
            <a:off x="1828801" y="1062294"/>
            <a:ext cx="7315199" cy="72000"/>
          </a:xfrm>
          <a:prstGeom prst="rect">
            <a:avLst/>
          </a:prstGeom>
        </p:spPr>
      </p:pic>
      <p:pic>
        <p:nvPicPr>
          <p:cNvPr id="41" name="图片 40">
            <a:extLst>
              <a:ext uri="{FF2B5EF4-FFF2-40B4-BE49-F238E27FC236}">
                <a16:creationId xmlns:a16="http://schemas.microsoft.com/office/drawing/2014/main" id="{3B67F489-C6A4-AE45-89E3-7FB0A34103FF}"/>
              </a:ext>
            </a:extLst>
          </p:cNvPr>
          <p:cNvPicPr>
            <a:picLocks/>
          </p:cNvPicPr>
          <p:nvPr userDrawn="1"/>
        </p:nvPicPr>
        <p:blipFill rotWithShape="1">
          <a:blip r:embed="rId4" cstate="email">
            <a:extLst>
              <a:ext uri="{28A0092B-C50C-407E-A947-70E740481C1C}">
                <a14:useLocalDpi xmlns:a14="http://schemas.microsoft.com/office/drawing/2010/main"/>
              </a:ext>
            </a:extLst>
          </a:blip>
          <a:srcRect/>
          <a:stretch/>
        </p:blipFill>
        <p:spPr>
          <a:xfrm>
            <a:off x="0" y="1062294"/>
            <a:ext cx="538131" cy="72000"/>
          </a:xfrm>
          <a:prstGeom prst="rect">
            <a:avLst/>
          </a:prstGeom>
        </p:spPr>
      </p:pic>
      <p:sp>
        <p:nvSpPr>
          <p:cNvPr id="26" name="文本占位符 3">
            <a:extLst>
              <a:ext uri="{FF2B5EF4-FFF2-40B4-BE49-F238E27FC236}">
                <a16:creationId xmlns:a16="http://schemas.microsoft.com/office/drawing/2014/main" id="{138F0D38-A2F8-674C-9315-E8297F185236}"/>
              </a:ext>
            </a:extLst>
          </p:cNvPr>
          <p:cNvSpPr>
            <a:spLocks noGrp="1"/>
          </p:cNvSpPr>
          <p:nvPr>
            <p:ph type="body" sz="quarter" idx="10" hasCustomPrompt="1"/>
          </p:nvPr>
        </p:nvSpPr>
        <p:spPr>
          <a:xfrm>
            <a:off x="965734" y="1962010"/>
            <a:ext cx="576000" cy="684000"/>
          </a:xfrm>
          <a:prstGeom prst="rect">
            <a:avLst/>
          </a:prstGeom>
        </p:spPr>
        <p:txBody>
          <a:bodyPr lIns="0" tIns="0" rIns="0" bIns="0"/>
          <a:lstStyle>
            <a:lvl1pPr marL="0" indent="0" algn="l" defTabSz="685800" rtl="0" eaLnBrk="1" latinLnBrk="0" hangingPunct="1">
              <a:lnSpc>
                <a:spcPts val="5999"/>
              </a:lnSpc>
              <a:spcBef>
                <a:spcPts val="750"/>
              </a:spcBef>
              <a:buFont typeface="Arial" panose="020B0604020202020204" pitchFamily="34" charset="0"/>
              <a:buNone/>
              <a:defRPr kumimoji="1" lang="zh-CN" altLang="en-US" sz="3998" kern="1200" dirty="0">
                <a:solidFill>
                  <a:schemeClr val="accent1">
                    <a:lumMod val="20000"/>
                    <a:lumOff val="80000"/>
                  </a:schemeClr>
                </a:solidFill>
                <a:latin typeface="Impact" charset="0"/>
                <a:ea typeface="Impact" charset="0"/>
                <a:cs typeface="Impact"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en-US" altLang="zh-CN" dirty="0"/>
              <a:t>01</a:t>
            </a:r>
            <a:endParaRPr kumimoji="1" lang="zh-CN" altLang="en-US" dirty="0"/>
          </a:p>
        </p:txBody>
      </p:sp>
      <p:sp>
        <p:nvSpPr>
          <p:cNvPr id="27" name="文本占位符 5">
            <a:extLst>
              <a:ext uri="{FF2B5EF4-FFF2-40B4-BE49-F238E27FC236}">
                <a16:creationId xmlns:a16="http://schemas.microsoft.com/office/drawing/2014/main" id="{26187857-4D16-B048-8D9B-6423B6A37833}"/>
              </a:ext>
            </a:extLst>
          </p:cNvPr>
          <p:cNvSpPr>
            <a:spLocks noGrp="1"/>
          </p:cNvSpPr>
          <p:nvPr>
            <p:ph type="body" sz="quarter" idx="11" hasCustomPrompt="1"/>
          </p:nvPr>
        </p:nvSpPr>
        <p:spPr>
          <a:xfrm>
            <a:off x="1649195" y="2109871"/>
            <a:ext cx="2520000" cy="193899"/>
          </a:xfrm>
          <a:prstGeom prst="rect">
            <a:avLst/>
          </a:prstGeom>
        </p:spPr>
        <p:txBody>
          <a:bodyPr wrap="square" lIns="0" tIns="0" rIns="0" bIns="0">
            <a:sp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400" b="1"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a:t>
            </a:r>
          </a:p>
        </p:txBody>
      </p:sp>
      <p:sp>
        <p:nvSpPr>
          <p:cNvPr id="28" name="文本占位符 5">
            <a:extLst>
              <a:ext uri="{FF2B5EF4-FFF2-40B4-BE49-F238E27FC236}">
                <a16:creationId xmlns:a16="http://schemas.microsoft.com/office/drawing/2014/main" id="{72335DE5-5088-7341-B0EF-44548B1D6B16}"/>
              </a:ext>
            </a:extLst>
          </p:cNvPr>
          <p:cNvSpPr>
            <a:spLocks noGrp="1"/>
          </p:cNvSpPr>
          <p:nvPr>
            <p:ph type="body" sz="quarter" idx="12" hasCustomPrompt="1"/>
          </p:nvPr>
        </p:nvSpPr>
        <p:spPr>
          <a:xfrm>
            <a:off x="1649195" y="2377159"/>
            <a:ext cx="2520000" cy="540000"/>
          </a:xfrm>
          <a:prstGeom prst="rect">
            <a:avLst/>
          </a:prstGeom>
        </p:spPr>
        <p:txBody>
          <a:bodyPr wrap="square" lIns="0" tIns="0" rIns="0" bIns="0">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000"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单击此处添加目录标题描述</a:t>
            </a:r>
          </a:p>
        </p:txBody>
      </p:sp>
      <p:sp>
        <p:nvSpPr>
          <p:cNvPr id="44" name="文本占位符 3">
            <a:extLst>
              <a:ext uri="{FF2B5EF4-FFF2-40B4-BE49-F238E27FC236}">
                <a16:creationId xmlns:a16="http://schemas.microsoft.com/office/drawing/2014/main" id="{1295B3BA-4D0D-9F41-A3BB-37C77EE6D0E7}"/>
              </a:ext>
            </a:extLst>
          </p:cNvPr>
          <p:cNvSpPr>
            <a:spLocks noGrp="1"/>
          </p:cNvSpPr>
          <p:nvPr>
            <p:ph type="body" sz="quarter" idx="13" hasCustomPrompt="1"/>
          </p:nvPr>
        </p:nvSpPr>
        <p:spPr>
          <a:xfrm>
            <a:off x="965732" y="3282273"/>
            <a:ext cx="576000" cy="684000"/>
          </a:xfrm>
          <a:prstGeom prst="rect">
            <a:avLst/>
          </a:prstGeom>
        </p:spPr>
        <p:txBody>
          <a:bodyPr lIns="0" tIns="0" rIns="0" bIns="0"/>
          <a:lstStyle>
            <a:lvl1pPr marL="0" indent="0" algn="l" defTabSz="685800" rtl="0" eaLnBrk="1" latinLnBrk="0" hangingPunct="1">
              <a:lnSpc>
                <a:spcPts val="5999"/>
              </a:lnSpc>
              <a:spcBef>
                <a:spcPts val="750"/>
              </a:spcBef>
              <a:buFont typeface="Arial" panose="020B0604020202020204" pitchFamily="34" charset="0"/>
              <a:buNone/>
              <a:defRPr kumimoji="1" lang="zh-CN" altLang="en-US" sz="3998" kern="1200" dirty="0">
                <a:solidFill>
                  <a:schemeClr val="accent1">
                    <a:lumMod val="20000"/>
                    <a:lumOff val="80000"/>
                  </a:schemeClr>
                </a:solidFill>
                <a:latin typeface="Impact" charset="0"/>
                <a:ea typeface="Impact" charset="0"/>
                <a:cs typeface="Impact"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en-US" altLang="zh-CN" dirty="0"/>
              <a:t>02</a:t>
            </a:r>
            <a:endParaRPr kumimoji="1" lang="zh-CN" altLang="en-US" dirty="0"/>
          </a:p>
        </p:txBody>
      </p:sp>
      <p:sp>
        <p:nvSpPr>
          <p:cNvPr id="45" name="文本占位符 5">
            <a:extLst>
              <a:ext uri="{FF2B5EF4-FFF2-40B4-BE49-F238E27FC236}">
                <a16:creationId xmlns:a16="http://schemas.microsoft.com/office/drawing/2014/main" id="{5ED93115-C56F-BE45-A99E-16BFCE0969F8}"/>
              </a:ext>
            </a:extLst>
          </p:cNvPr>
          <p:cNvSpPr>
            <a:spLocks noGrp="1"/>
          </p:cNvSpPr>
          <p:nvPr>
            <p:ph type="body" sz="quarter" idx="14" hasCustomPrompt="1"/>
          </p:nvPr>
        </p:nvSpPr>
        <p:spPr>
          <a:xfrm>
            <a:off x="1649195" y="3444927"/>
            <a:ext cx="2520000" cy="193899"/>
          </a:xfrm>
          <a:prstGeom prst="rect">
            <a:avLst/>
          </a:prstGeom>
        </p:spPr>
        <p:txBody>
          <a:bodyPr wrap="square" lIns="0" tIns="0" rIns="0" bIns="0">
            <a:sp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400" b="1"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a:t>
            </a:r>
          </a:p>
        </p:txBody>
      </p:sp>
      <p:sp>
        <p:nvSpPr>
          <p:cNvPr id="46" name="文本占位符 5">
            <a:extLst>
              <a:ext uri="{FF2B5EF4-FFF2-40B4-BE49-F238E27FC236}">
                <a16:creationId xmlns:a16="http://schemas.microsoft.com/office/drawing/2014/main" id="{13AFE2A4-20F9-2A4B-BA89-F5E42F4F125B}"/>
              </a:ext>
            </a:extLst>
          </p:cNvPr>
          <p:cNvSpPr>
            <a:spLocks noGrp="1"/>
          </p:cNvSpPr>
          <p:nvPr>
            <p:ph type="body" sz="quarter" idx="15" hasCustomPrompt="1"/>
          </p:nvPr>
        </p:nvSpPr>
        <p:spPr>
          <a:xfrm>
            <a:off x="1649195" y="3707846"/>
            <a:ext cx="2520000" cy="540000"/>
          </a:xfrm>
          <a:prstGeom prst="rect">
            <a:avLst/>
          </a:prstGeom>
        </p:spPr>
        <p:txBody>
          <a:bodyPr wrap="square" lIns="0" tIns="0" rIns="0" bIns="0">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000"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单击此处添加目录标题描述</a:t>
            </a:r>
          </a:p>
        </p:txBody>
      </p:sp>
      <p:sp>
        <p:nvSpPr>
          <p:cNvPr id="47" name="文本占位符 3">
            <a:extLst>
              <a:ext uri="{FF2B5EF4-FFF2-40B4-BE49-F238E27FC236}">
                <a16:creationId xmlns:a16="http://schemas.microsoft.com/office/drawing/2014/main" id="{7BA70531-A9BC-2C4E-8608-D3D64D7E33A0}"/>
              </a:ext>
            </a:extLst>
          </p:cNvPr>
          <p:cNvSpPr>
            <a:spLocks noGrp="1"/>
          </p:cNvSpPr>
          <p:nvPr>
            <p:ph type="body" sz="quarter" idx="16" hasCustomPrompt="1"/>
          </p:nvPr>
        </p:nvSpPr>
        <p:spPr>
          <a:xfrm>
            <a:off x="4974807" y="1962010"/>
            <a:ext cx="576000" cy="684000"/>
          </a:xfrm>
          <a:prstGeom prst="rect">
            <a:avLst/>
          </a:prstGeom>
        </p:spPr>
        <p:txBody>
          <a:bodyPr lIns="0" tIns="0" rIns="0" bIns="0"/>
          <a:lstStyle>
            <a:lvl1pPr marL="0" indent="0" algn="l" defTabSz="685800" rtl="0" eaLnBrk="1" latinLnBrk="0" hangingPunct="1">
              <a:lnSpc>
                <a:spcPts val="5999"/>
              </a:lnSpc>
              <a:spcBef>
                <a:spcPts val="750"/>
              </a:spcBef>
              <a:buFont typeface="Arial" panose="020B0604020202020204" pitchFamily="34" charset="0"/>
              <a:buNone/>
              <a:defRPr kumimoji="1" lang="zh-CN" altLang="en-US" sz="3998" kern="1200" dirty="0">
                <a:solidFill>
                  <a:schemeClr val="accent1">
                    <a:lumMod val="20000"/>
                    <a:lumOff val="80000"/>
                  </a:schemeClr>
                </a:solidFill>
                <a:latin typeface="Impact" charset="0"/>
                <a:ea typeface="Impact" charset="0"/>
                <a:cs typeface="Impact"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en-US" altLang="zh-CN" dirty="0"/>
              <a:t>03</a:t>
            </a:r>
            <a:endParaRPr kumimoji="1" lang="zh-CN" altLang="en-US" dirty="0"/>
          </a:p>
        </p:txBody>
      </p:sp>
      <p:sp>
        <p:nvSpPr>
          <p:cNvPr id="48" name="文本占位符 5">
            <a:extLst>
              <a:ext uri="{FF2B5EF4-FFF2-40B4-BE49-F238E27FC236}">
                <a16:creationId xmlns:a16="http://schemas.microsoft.com/office/drawing/2014/main" id="{55C836FF-215F-2943-9FED-60411781BC6A}"/>
              </a:ext>
            </a:extLst>
          </p:cNvPr>
          <p:cNvSpPr>
            <a:spLocks noGrp="1"/>
          </p:cNvSpPr>
          <p:nvPr>
            <p:ph type="body" sz="quarter" idx="17" hasCustomPrompt="1"/>
          </p:nvPr>
        </p:nvSpPr>
        <p:spPr>
          <a:xfrm>
            <a:off x="5668658" y="2109871"/>
            <a:ext cx="2520000" cy="193899"/>
          </a:xfrm>
          <a:prstGeom prst="rect">
            <a:avLst/>
          </a:prstGeom>
        </p:spPr>
        <p:txBody>
          <a:bodyPr wrap="square" lIns="0" tIns="0" rIns="0" bIns="0">
            <a:sp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400" b="1"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a:t>
            </a:r>
          </a:p>
        </p:txBody>
      </p:sp>
      <p:sp>
        <p:nvSpPr>
          <p:cNvPr id="49" name="文本占位符 5">
            <a:extLst>
              <a:ext uri="{FF2B5EF4-FFF2-40B4-BE49-F238E27FC236}">
                <a16:creationId xmlns:a16="http://schemas.microsoft.com/office/drawing/2014/main" id="{7D2D8A7E-850B-7345-BE12-AE898CD5E225}"/>
              </a:ext>
            </a:extLst>
          </p:cNvPr>
          <p:cNvSpPr>
            <a:spLocks noGrp="1"/>
          </p:cNvSpPr>
          <p:nvPr>
            <p:ph type="body" sz="quarter" idx="18" hasCustomPrompt="1"/>
          </p:nvPr>
        </p:nvSpPr>
        <p:spPr>
          <a:xfrm>
            <a:off x="5668658" y="2377160"/>
            <a:ext cx="2520000" cy="540000"/>
          </a:xfrm>
          <a:prstGeom prst="rect">
            <a:avLst/>
          </a:prstGeom>
        </p:spPr>
        <p:txBody>
          <a:bodyPr wrap="square" lIns="0" tIns="0" rIns="0" bIns="0">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000"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单击此处添加目录标题描述</a:t>
            </a:r>
          </a:p>
        </p:txBody>
      </p:sp>
      <p:sp>
        <p:nvSpPr>
          <p:cNvPr id="50" name="文本占位符 3">
            <a:extLst>
              <a:ext uri="{FF2B5EF4-FFF2-40B4-BE49-F238E27FC236}">
                <a16:creationId xmlns:a16="http://schemas.microsoft.com/office/drawing/2014/main" id="{B095529C-DBB2-474F-A945-48B87F4B44FD}"/>
              </a:ext>
            </a:extLst>
          </p:cNvPr>
          <p:cNvSpPr>
            <a:spLocks noGrp="1"/>
          </p:cNvSpPr>
          <p:nvPr>
            <p:ph type="body" sz="quarter" idx="19" hasCustomPrompt="1"/>
          </p:nvPr>
        </p:nvSpPr>
        <p:spPr>
          <a:xfrm>
            <a:off x="4974807" y="3282273"/>
            <a:ext cx="576000" cy="684000"/>
          </a:xfrm>
          <a:prstGeom prst="rect">
            <a:avLst/>
          </a:prstGeom>
        </p:spPr>
        <p:txBody>
          <a:bodyPr lIns="0" tIns="0" rIns="0" bIns="0"/>
          <a:lstStyle>
            <a:lvl1pPr marL="0" indent="0" algn="l" defTabSz="685800" rtl="0" eaLnBrk="1" latinLnBrk="0" hangingPunct="1">
              <a:lnSpc>
                <a:spcPts val="5999"/>
              </a:lnSpc>
              <a:spcBef>
                <a:spcPts val="750"/>
              </a:spcBef>
              <a:buFont typeface="Arial" panose="020B0604020202020204" pitchFamily="34" charset="0"/>
              <a:buNone/>
              <a:defRPr kumimoji="1" lang="zh-CN" altLang="en-US" sz="3998" kern="1200" dirty="0">
                <a:solidFill>
                  <a:schemeClr val="accent1">
                    <a:lumMod val="20000"/>
                    <a:lumOff val="80000"/>
                  </a:schemeClr>
                </a:solidFill>
                <a:latin typeface="Impact" charset="0"/>
                <a:ea typeface="Impact" charset="0"/>
                <a:cs typeface="Impact" charset="0"/>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en-US" altLang="zh-CN" dirty="0"/>
              <a:t>04</a:t>
            </a:r>
            <a:endParaRPr kumimoji="1" lang="zh-CN" altLang="en-US" dirty="0"/>
          </a:p>
        </p:txBody>
      </p:sp>
      <p:sp>
        <p:nvSpPr>
          <p:cNvPr id="51" name="文本占位符 5">
            <a:extLst>
              <a:ext uri="{FF2B5EF4-FFF2-40B4-BE49-F238E27FC236}">
                <a16:creationId xmlns:a16="http://schemas.microsoft.com/office/drawing/2014/main" id="{967FA6E8-B273-DC49-8E8A-52636E824BA3}"/>
              </a:ext>
            </a:extLst>
          </p:cNvPr>
          <p:cNvSpPr>
            <a:spLocks noGrp="1"/>
          </p:cNvSpPr>
          <p:nvPr>
            <p:ph type="body" sz="quarter" idx="20" hasCustomPrompt="1"/>
          </p:nvPr>
        </p:nvSpPr>
        <p:spPr>
          <a:xfrm>
            <a:off x="5668658" y="3444927"/>
            <a:ext cx="2520000" cy="193899"/>
          </a:xfrm>
          <a:prstGeom prst="rect">
            <a:avLst/>
          </a:prstGeom>
        </p:spPr>
        <p:txBody>
          <a:bodyPr wrap="square" lIns="0" tIns="0" rIns="0" bIns="0">
            <a:sp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400" b="1"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a:t>
            </a:r>
          </a:p>
        </p:txBody>
      </p:sp>
      <p:sp>
        <p:nvSpPr>
          <p:cNvPr id="52" name="文本占位符 5">
            <a:extLst>
              <a:ext uri="{FF2B5EF4-FFF2-40B4-BE49-F238E27FC236}">
                <a16:creationId xmlns:a16="http://schemas.microsoft.com/office/drawing/2014/main" id="{6D83249C-A405-2E4C-97F2-F6E6706B8239}"/>
              </a:ext>
            </a:extLst>
          </p:cNvPr>
          <p:cNvSpPr>
            <a:spLocks noGrp="1"/>
          </p:cNvSpPr>
          <p:nvPr>
            <p:ph type="body" sz="quarter" idx="21" hasCustomPrompt="1"/>
          </p:nvPr>
        </p:nvSpPr>
        <p:spPr>
          <a:xfrm>
            <a:off x="5668658" y="3707847"/>
            <a:ext cx="2520000" cy="540000"/>
          </a:xfrm>
          <a:prstGeom prst="rect">
            <a:avLst/>
          </a:prstGeom>
        </p:spPr>
        <p:txBody>
          <a:bodyPr wrap="square" lIns="0" tIns="0" rIns="0" bIns="0">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kumimoji="1" lang="zh-CN" altLang="en-US" sz="1000" kern="1200" dirty="0" smtClean="0">
                <a:solidFill>
                  <a:schemeClr val="accent1">
                    <a:lumMod val="20000"/>
                    <a:lumOff val="80000"/>
                  </a:schemeClr>
                </a:solidFill>
                <a:latin typeface="微软雅黑" panose="020B0503020204020204" pitchFamily="34" charset="-122"/>
                <a:ea typeface="微软雅黑" panose="020B0503020204020204" pitchFamily="34" charset="-122"/>
                <a:cs typeface="+mn-cs"/>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kumimoji="1" lang="zh-CN" altLang="en-US" dirty="0"/>
              <a:t>单击此处添加目录标题描述</a:t>
            </a:r>
          </a:p>
        </p:txBody>
      </p:sp>
    </p:spTree>
    <p:extLst>
      <p:ext uri="{BB962C8B-B14F-4D97-AF65-F5344CB8AC3E}">
        <p14:creationId xmlns:p14="http://schemas.microsoft.com/office/powerpoint/2010/main" val="2105380404"/>
      </p:ext>
    </p:extLst>
  </p:cSld>
  <p:clrMapOvr>
    <a:masterClrMapping/>
  </p:clrMapOvr>
  <p:extLst>
    <p:ext uri="{DCECCB84-F9BA-43D5-87BE-67443E8EF086}">
      <p15:sldGuideLst xmlns:p15="http://schemas.microsoft.com/office/powerpoint/2012/main">
        <p15:guide id="1" pos="272" userDrawn="1">
          <p15:clr>
            <a:srgbClr val="A4A3A4"/>
          </p15:clr>
        </p15:guide>
        <p15:guide id="2" pos="5488" userDrawn="1">
          <p15:clr>
            <a:srgbClr val="A4A3A4"/>
          </p15:clr>
        </p15:guide>
        <p15:guide id="4" orient="horz" pos="3026" userDrawn="1">
          <p15:clr>
            <a:srgbClr val="A4A3A4"/>
          </p15:clr>
        </p15:guide>
        <p15:guide id="5" orient="horz" pos="214"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单语言）">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63D9960B-E892-4244-9C93-798E4CE9FE86}"/>
              </a:ext>
            </a:extLst>
          </p:cNvPr>
          <p:cNvSpPr>
            <a:spLocks noGrp="1"/>
          </p:cNvSpPr>
          <p:nvPr>
            <p:ph type="body" sz="quarter" idx="10" hasCustomPrompt="1"/>
          </p:nvPr>
        </p:nvSpPr>
        <p:spPr>
          <a:xfrm>
            <a:off x="431800" y="1153594"/>
            <a:ext cx="8280400" cy="3636000"/>
          </a:xfrm>
          <a:prstGeom prst="rect">
            <a:avLst/>
          </a:prstGeom>
        </p:spPr>
        <p:txBody>
          <a:bodyPr lIns="0" tIns="0" rIns="0" bIns="0"/>
          <a:lstStyle>
            <a:lvl1pPr marL="0" indent="0">
              <a:lnSpc>
                <a:spcPct val="100000"/>
              </a:lnSpc>
              <a:spcBef>
                <a:spcPts val="0"/>
              </a:spcBef>
              <a:buFontTx/>
              <a:buNone/>
              <a:defRPr sz="1400">
                <a:solidFill>
                  <a:schemeClr val="bg1"/>
                </a:solidFill>
                <a:latin typeface="Microsoft YaHei" panose="020B0503020204020204" pitchFamily="34" charset="-122"/>
                <a:ea typeface="Microsoft YaHei" panose="020B0503020204020204" pitchFamily="34" charset="-122"/>
              </a:defRPr>
            </a:lvl1pPr>
            <a:lvl2pPr marL="342900" indent="0">
              <a:buFontTx/>
              <a:buNone/>
              <a:defRPr sz="1600">
                <a:solidFill>
                  <a:schemeClr val="tx1">
                    <a:lumMod val="75000"/>
                    <a:lumOff val="25000"/>
                  </a:schemeClr>
                </a:solidFill>
                <a:latin typeface="Microsoft YaHei" panose="020B0503020204020204" pitchFamily="34" charset="-122"/>
                <a:ea typeface="Microsoft YaHei" panose="020B0503020204020204" pitchFamily="34" charset="-122"/>
              </a:defRPr>
            </a:lvl2pPr>
            <a:lvl3pPr marL="685800" indent="0">
              <a:buFontTx/>
              <a:buNone/>
              <a:defRPr sz="1400">
                <a:solidFill>
                  <a:schemeClr val="tx1">
                    <a:lumMod val="75000"/>
                    <a:lumOff val="25000"/>
                  </a:schemeClr>
                </a:solidFill>
                <a:latin typeface="Microsoft YaHei" panose="020B0503020204020204" pitchFamily="34" charset="-122"/>
                <a:ea typeface="Microsoft YaHei" panose="020B0503020204020204" pitchFamily="34" charset="-122"/>
              </a:defRPr>
            </a:lvl3pPr>
            <a:lvl4pPr marL="1028700" indent="0">
              <a:buFontTx/>
              <a:buNone/>
              <a:defRPr sz="1200">
                <a:solidFill>
                  <a:schemeClr val="tx1">
                    <a:lumMod val="75000"/>
                    <a:lumOff val="25000"/>
                  </a:schemeClr>
                </a:solidFill>
                <a:latin typeface="Microsoft YaHei" panose="020B0503020204020204" pitchFamily="34" charset="-122"/>
                <a:ea typeface="Microsoft YaHei" panose="020B0503020204020204" pitchFamily="34" charset="-122"/>
              </a:defRPr>
            </a:lvl4pPr>
            <a:lvl5pPr marL="1371600" indent="0">
              <a:buFontTx/>
              <a:buNone/>
              <a:defRPr sz="105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单击此处添加正文内容</a:t>
            </a:r>
          </a:p>
        </p:txBody>
      </p:sp>
      <p:sp>
        <p:nvSpPr>
          <p:cNvPr id="5" name="Title Placeholder 1">
            <a:extLst>
              <a:ext uri="{FF2B5EF4-FFF2-40B4-BE49-F238E27FC236}">
                <a16:creationId xmlns:a16="http://schemas.microsoft.com/office/drawing/2014/main" id="{8A2E75DC-B708-2847-90A1-BA05DCB7F934}"/>
              </a:ext>
            </a:extLst>
          </p:cNvPr>
          <p:cNvSpPr>
            <a:spLocks noGrp="1"/>
          </p:cNvSpPr>
          <p:nvPr>
            <p:ph type="title" hasCustomPrompt="1"/>
          </p:nvPr>
        </p:nvSpPr>
        <p:spPr>
          <a:xfrm>
            <a:off x="431800" y="351694"/>
            <a:ext cx="6840000" cy="307777"/>
          </a:xfrm>
          <a:prstGeom prst="rect">
            <a:avLst/>
          </a:prstGeom>
          <a:noFill/>
          <a:ln>
            <a:noFill/>
          </a:ln>
        </p:spPr>
        <p:txBody>
          <a:bodyPr vert="horz" wrap="square" lIns="0" tIns="0" rIns="0" bIns="0" rtlCol="0" anchor="ctr">
            <a:spAutoFit/>
          </a:bodyPr>
          <a:lstStyle>
            <a:lvl1pPr>
              <a:lnSpc>
                <a:spcPct val="100000"/>
              </a:lnSpc>
              <a:spcAft>
                <a:spcPts val="0"/>
              </a:spcAft>
              <a:defRPr sz="20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单击此处添加正文标题</a:t>
            </a:r>
            <a:endParaRPr lang="en-US" dirty="0"/>
          </a:p>
        </p:txBody>
      </p:sp>
      <p:pic>
        <p:nvPicPr>
          <p:cNvPr id="10" name="图片 9">
            <a:extLst>
              <a:ext uri="{FF2B5EF4-FFF2-40B4-BE49-F238E27FC236}">
                <a16:creationId xmlns:a16="http://schemas.microsoft.com/office/drawing/2014/main" id="{272A85DA-750B-4244-B638-160254EFC45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0775" y="324000"/>
            <a:ext cx="1080000" cy="329824"/>
          </a:xfrm>
          <a:prstGeom prst="rect">
            <a:avLst/>
          </a:prstGeom>
        </p:spPr>
      </p:pic>
      <p:cxnSp>
        <p:nvCxnSpPr>
          <p:cNvPr id="12" name="直接连接符 15">
            <a:extLst>
              <a:ext uri="{FF2B5EF4-FFF2-40B4-BE49-F238E27FC236}">
                <a16:creationId xmlns:a16="http://schemas.microsoft.com/office/drawing/2014/main" id="{B1BDEBAC-14A1-A740-9934-C2DEFAF3B550}"/>
              </a:ext>
            </a:extLst>
          </p:cNvPr>
          <p:cNvCxnSpPr>
            <a:cxnSpLocks/>
          </p:cNvCxnSpPr>
          <p:nvPr userDrawn="1"/>
        </p:nvCxnSpPr>
        <p:spPr>
          <a:xfrm flipV="1">
            <a:off x="431800" y="862652"/>
            <a:ext cx="6641593" cy="1"/>
          </a:xfrm>
          <a:prstGeom prst="line">
            <a:avLst/>
          </a:prstGeom>
          <a:ln>
            <a:gradFill>
              <a:gsLst>
                <a:gs pos="100000">
                  <a:schemeClr val="bg1">
                    <a:alpha val="44000"/>
                  </a:schemeClr>
                </a:gs>
                <a:gs pos="0">
                  <a:schemeClr val="bg1">
                    <a:alpha val="0"/>
                  </a:schemeClr>
                </a:gs>
              </a:gsLst>
              <a:lin ang="10800000" scaled="0"/>
            </a:gra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478231"/>
      </p:ext>
    </p:extLst>
  </p:cSld>
  <p:clrMapOvr>
    <a:masterClrMapping/>
  </p:clrMapOvr>
  <p:extLst>
    <p:ext uri="{DCECCB84-F9BA-43D5-87BE-67443E8EF086}">
      <p15:sldGuideLst xmlns:p15="http://schemas.microsoft.com/office/powerpoint/2012/main">
        <p15:guide id="1" orient="horz" pos="214" userDrawn="1">
          <p15:clr>
            <a:srgbClr val="A4A3A4"/>
          </p15:clr>
        </p15:guide>
        <p15:guide id="2" orient="horz" pos="3026" userDrawn="1">
          <p15:clr>
            <a:srgbClr val="A4A3A4"/>
          </p15:clr>
        </p15:guide>
        <p15:guide id="3" pos="272" userDrawn="1">
          <p15:clr>
            <a:srgbClr val="A4A3A4"/>
          </p15:clr>
        </p15:guide>
        <p15:guide id="4" pos="5488"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双语言）">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E00A688C-AA60-4B44-A647-F4AE9ADB37A0}"/>
              </a:ext>
            </a:extLst>
          </p:cNvPr>
          <p:cNvSpPr>
            <a:spLocks noGrp="1"/>
          </p:cNvSpPr>
          <p:nvPr>
            <p:ph type="title" hasCustomPrompt="1"/>
          </p:nvPr>
        </p:nvSpPr>
        <p:spPr>
          <a:xfrm>
            <a:off x="431800" y="352800"/>
            <a:ext cx="6840000" cy="307777"/>
          </a:xfrm>
          <a:prstGeom prst="rect">
            <a:avLst/>
          </a:prstGeom>
          <a:noFill/>
          <a:ln>
            <a:noFill/>
          </a:ln>
        </p:spPr>
        <p:txBody>
          <a:bodyPr vert="horz" wrap="square" lIns="0" tIns="0" rIns="0" bIns="0" rtlCol="0" anchor="t">
            <a:spAutoFit/>
          </a:bodyPr>
          <a:lstStyle>
            <a:lvl1pPr>
              <a:lnSpc>
                <a:spcPct val="100000"/>
              </a:lnSpc>
              <a:spcAft>
                <a:spcPts val="0"/>
              </a:spcAft>
              <a:defRPr sz="2000" b="1">
                <a:solidFill>
                  <a:schemeClr val="bg1"/>
                </a:solidFill>
                <a:latin typeface="Microsoft YaHei" panose="020B0503020204020204" pitchFamily="34" charset="-122"/>
                <a:ea typeface="Microsoft YaHei" panose="020B0503020204020204" pitchFamily="34" charset="-122"/>
              </a:defRPr>
            </a:lvl1pPr>
          </a:lstStyle>
          <a:p>
            <a:r>
              <a:rPr lang="zh-CN" altLang="en-US" dirty="0"/>
              <a:t>单击此处添加正文标题中文</a:t>
            </a:r>
            <a:endParaRPr lang="en-US" dirty="0"/>
          </a:p>
        </p:txBody>
      </p:sp>
      <p:sp>
        <p:nvSpPr>
          <p:cNvPr id="12" name="文本占位符 7">
            <a:extLst>
              <a:ext uri="{FF2B5EF4-FFF2-40B4-BE49-F238E27FC236}">
                <a16:creationId xmlns:a16="http://schemas.microsoft.com/office/drawing/2014/main" id="{EFF80CB8-9E86-0D4B-8DE7-AEF262AB138D}"/>
              </a:ext>
            </a:extLst>
          </p:cNvPr>
          <p:cNvSpPr>
            <a:spLocks noGrp="1"/>
          </p:cNvSpPr>
          <p:nvPr>
            <p:ph type="body" sz="quarter" idx="10" hasCustomPrompt="1"/>
          </p:nvPr>
        </p:nvSpPr>
        <p:spPr>
          <a:xfrm>
            <a:off x="431800" y="1349798"/>
            <a:ext cx="8280400" cy="3439795"/>
          </a:xfrm>
          <a:prstGeom prst="rect">
            <a:avLst/>
          </a:prstGeom>
        </p:spPr>
        <p:txBody>
          <a:bodyPr lIns="0" tIns="0" rIns="0" bIns="0"/>
          <a:lstStyle>
            <a:lvl1pPr marL="0" indent="0">
              <a:lnSpc>
                <a:spcPct val="100000"/>
              </a:lnSpc>
              <a:spcBef>
                <a:spcPts val="0"/>
              </a:spcBef>
              <a:buFontTx/>
              <a:buNone/>
              <a:defRPr sz="1400">
                <a:solidFill>
                  <a:schemeClr val="bg1"/>
                </a:solidFill>
                <a:latin typeface="Microsoft YaHei" panose="020B0503020204020204" pitchFamily="34" charset="-122"/>
                <a:ea typeface="Microsoft YaHei" panose="020B0503020204020204" pitchFamily="34" charset="-122"/>
              </a:defRPr>
            </a:lvl1pPr>
            <a:lvl2pPr marL="342900" indent="0">
              <a:buFontTx/>
              <a:buNone/>
              <a:defRPr sz="1600">
                <a:solidFill>
                  <a:schemeClr val="tx1">
                    <a:lumMod val="75000"/>
                    <a:lumOff val="25000"/>
                  </a:schemeClr>
                </a:solidFill>
                <a:latin typeface="Microsoft YaHei" panose="020B0503020204020204" pitchFamily="34" charset="-122"/>
                <a:ea typeface="Microsoft YaHei" panose="020B0503020204020204" pitchFamily="34" charset="-122"/>
              </a:defRPr>
            </a:lvl2pPr>
            <a:lvl3pPr marL="685800" indent="0">
              <a:buFontTx/>
              <a:buNone/>
              <a:defRPr sz="1400">
                <a:solidFill>
                  <a:schemeClr val="tx1">
                    <a:lumMod val="75000"/>
                    <a:lumOff val="25000"/>
                  </a:schemeClr>
                </a:solidFill>
                <a:latin typeface="Microsoft YaHei" panose="020B0503020204020204" pitchFamily="34" charset="-122"/>
                <a:ea typeface="Microsoft YaHei" panose="020B0503020204020204" pitchFamily="34" charset="-122"/>
              </a:defRPr>
            </a:lvl3pPr>
            <a:lvl4pPr marL="1028700" indent="0">
              <a:buFontTx/>
              <a:buNone/>
              <a:defRPr sz="1200">
                <a:solidFill>
                  <a:schemeClr val="tx1">
                    <a:lumMod val="75000"/>
                    <a:lumOff val="25000"/>
                  </a:schemeClr>
                </a:solidFill>
                <a:latin typeface="Microsoft YaHei" panose="020B0503020204020204" pitchFamily="34" charset="-122"/>
                <a:ea typeface="Microsoft YaHei" panose="020B0503020204020204" pitchFamily="34" charset="-122"/>
              </a:defRPr>
            </a:lvl4pPr>
            <a:lvl5pPr marL="1371600" indent="0">
              <a:buFontTx/>
              <a:buNone/>
              <a:defRPr sz="1050">
                <a:solidFill>
                  <a:schemeClr val="tx1">
                    <a:lumMod val="75000"/>
                    <a:lumOff val="25000"/>
                  </a:schemeClr>
                </a:solidFill>
                <a:latin typeface="Microsoft YaHei" panose="020B0503020204020204" pitchFamily="34" charset="-122"/>
                <a:ea typeface="Microsoft YaHei" panose="020B0503020204020204" pitchFamily="34" charset="-122"/>
              </a:defRPr>
            </a:lvl5pPr>
          </a:lstStyle>
          <a:p>
            <a:pPr lvl="0"/>
            <a:r>
              <a:rPr kumimoji="1" lang="zh-CN" altLang="en-US" dirty="0"/>
              <a:t>单击此处添加正文内容</a:t>
            </a:r>
          </a:p>
        </p:txBody>
      </p:sp>
      <p:sp>
        <p:nvSpPr>
          <p:cNvPr id="16" name="文本占位符 13">
            <a:extLst>
              <a:ext uri="{FF2B5EF4-FFF2-40B4-BE49-F238E27FC236}">
                <a16:creationId xmlns:a16="http://schemas.microsoft.com/office/drawing/2014/main" id="{F66A4EB9-0BC7-BE43-9383-C3CA258FD396}"/>
              </a:ext>
            </a:extLst>
          </p:cNvPr>
          <p:cNvSpPr>
            <a:spLocks noGrp="1"/>
          </p:cNvSpPr>
          <p:nvPr>
            <p:ph type="body" sz="quarter" idx="11" hasCustomPrompt="1"/>
          </p:nvPr>
        </p:nvSpPr>
        <p:spPr>
          <a:xfrm>
            <a:off x="431800" y="694729"/>
            <a:ext cx="6840538" cy="184666"/>
          </a:xfrm>
          <a:prstGeom prst="rect">
            <a:avLst/>
          </a:prstGeom>
        </p:spPr>
        <p:txBody>
          <a:bodyPr lIns="0" tIns="0" rIns="0" bIns="0" anchor="t">
            <a:spAutoFit/>
          </a:bodyPr>
          <a:lstStyle>
            <a:lvl1pPr marL="0" indent="0">
              <a:lnSpc>
                <a:spcPct val="100000"/>
              </a:lnSpc>
              <a:spcBef>
                <a:spcPts val="0"/>
              </a:spcBef>
              <a:buFontTx/>
              <a:buNone/>
              <a:defRPr sz="1200">
                <a:solidFill>
                  <a:schemeClr val="bg1"/>
                </a:solidFill>
                <a:latin typeface="Microsoft YaHei" panose="020B0503020204020204" pitchFamily="34" charset="-122"/>
                <a:ea typeface="Microsoft YaHei" panose="020B0503020204020204" pitchFamily="34" charset="-122"/>
              </a:defRPr>
            </a:lvl1pPr>
          </a:lstStyle>
          <a:p>
            <a:pPr lvl="0"/>
            <a:r>
              <a:rPr kumimoji="1" lang="zh-CN" altLang="en-US" dirty="0"/>
              <a:t>单击此处添加正文标题英文</a:t>
            </a:r>
          </a:p>
        </p:txBody>
      </p:sp>
      <p:pic>
        <p:nvPicPr>
          <p:cNvPr id="18" name="图片 17">
            <a:extLst>
              <a:ext uri="{FF2B5EF4-FFF2-40B4-BE49-F238E27FC236}">
                <a16:creationId xmlns:a16="http://schemas.microsoft.com/office/drawing/2014/main" id="{CE173999-2403-8949-9540-876149D882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60775" y="324000"/>
            <a:ext cx="1080000" cy="329824"/>
          </a:xfrm>
          <a:prstGeom prst="rect">
            <a:avLst/>
          </a:prstGeom>
        </p:spPr>
      </p:pic>
      <p:cxnSp>
        <p:nvCxnSpPr>
          <p:cNvPr id="20" name="直接连接符 15">
            <a:extLst>
              <a:ext uri="{FF2B5EF4-FFF2-40B4-BE49-F238E27FC236}">
                <a16:creationId xmlns:a16="http://schemas.microsoft.com/office/drawing/2014/main" id="{905D5418-E875-044E-A3BF-40B70E06124B}"/>
              </a:ext>
            </a:extLst>
          </p:cNvPr>
          <p:cNvCxnSpPr>
            <a:cxnSpLocks/>
          </p:cNvCxnSpPr>
          <p:nvPr userDrawn="1"/>
        </p:nvCxnSpPr>
        <p:spPr>
          <a:xfrm flipV="1">
            <a:off x="431800" y="1030146"/>
            <a:ext cx="6641593" cy="1"/>
          </a:xfrm>
          <a:prstGeom prst="line">
            <a:avLst/>
          </a:prstGeom>
          <a:ln>
            <a:gradFill>
              <a:gsLst>
                <a:gs pos="100000">
                  <a:schemeClr val="bg1">
                    <a:alpha val="44000"/>
                  </a:schemeClr>
                </a:gs>
                <a:gs pos="0">
                  <a:schemeClr val="bg1">
                    <a:alpha val="0"/>
                  </a:schemeClr>
                </a:gs>
              </a:gsLst>
              <a:lin ang="10800000" scaled="0"/>
            </a:gra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236392"/>
      </p:ext>
    </p:extLst>
  </p:cSld>
  <p:clrMapOvr>
    <a:masterClrMapping/>
  </p:clrMapOvr>
  <p:extLst>
    <p:ext uri="{DCECCB84-F9BA-43D5-87BE-67443E8EF086}">
      <p15:sldGuideLst xmlns:p15="http://schemas.microsoft.com/office/powerpoint/2012/main">
        <p15:guide id="1" orient="horz" pos="214" userDrawn="1">
          <p15:clr>
            <a:srgbClr val="A4A3A4"/>
          </p15:clr>
        </p15:guide>
        <p15:guide id="2" orient="horz" pos="3026" userDrawn="1">
          <p15:clr>
            <a:srgbClr val="A4A3A4"/>
          </p15:clr>
        </p15:guide>
        <p15:guide id="3" pos="272" userDrawn="1">
          <p15:clr>
            <a:srgbClr val="A4A3A4"/>
          </p15:clr>
        </p15:guide>
        <p15:guide id="4" pos="5488"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74BB8DB-2449-404F-89B6-7EEE74A686C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5" name="图片 4">
            <a:extLst>
              <a:ext uri="{FF2B5EF4-FFF2-40B4-BE49-F238E27FC236}">
                <a16:creationId xmlns:a16="http://schemas.microsoft.com/office/drawing/2014/main" id="{523C501C-6602-3840-9C82-A454D77BE9E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972769" y="2334150"/>
            <a:ext cx="3198462" cy="475200"/>
          </a:xfrm>
          <a:prstGeom prst="rect">
            <a:avLst/>
          </a:prstGeom>
        </p:spPr>
      </p:pic>
    </p:spTree>
    <p:extLst>
      <p:ext uri="{BB962C8B-B14F-4D97-AF65-F5344CB8AC3E}">
        <p14:creationId xmlns:p14="http://schemas.microsoft.com/office/powerpoint/2010/main" val="307116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95538" y="264141"/>
            <a:ext cx="6795136" cy="430451"/>
          </a:xfrm>
        </p:spPr>
        <p:txBody>
          <a:bodyPr/>
          <a:lstStyle/>
          <a:p>
            <a:r>
              <a:rPr lang="zh-CN" altLang="en-US"/>
              <a:t>单击此处编辑母版标题样式</a:t>
            </a:r>
          </a:p>
        </p:txBody>
      </p:sp>
    </p:spTree>
    <p:extLst>
      <p:ext uri="{BB962C8B-B14F-4D97-AF65-F5344CB8AC3E}">
        <p14:creationId xmlns:p14="http://schemas.microsoft.com/office/powerpoint/2010/main" val="237151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目录模板">
    <p:spTree>
      <p:nvGrpSpPr>
        <p:cNvPr id="1" name=""/>
        <p:cNvGrpSpPr/>
        <p:nvPr/>
      </p:nvGrpSpPr>
      <p:grpSpPr>
        <a:xfrm>
          <a:off x="0" y="0"/>
          <a:ext cx="0" cy="0"/>
          <a:chOff x="0" y="0"/>
          <a:chExt cx="0" cy="0"/>
        </a:xfrm>
      </p:grpSpPr>
      <p:grpSp>
        <p:nvGrpSpPr>
          <p:cNvPr id="20" name="组 19"/>
          <p:cNvGrpSpPr/>
          <p:nvPr userDrawn="1"/>
        </p:nvGrpSpPr>
        <p:grpSpPr>
          <a:xfrm>
            <a:off x="0" y="2"/>
            <a:ext cx="9144000" cy="5143501"/>
            <a:chOff x="0" y="0"/>
            <a:chExt cx="9144000" cy="5143501"/>
          </a:xfrm>
        </p:grpSpPr>
        <p:sp>
          <p:nvSpPr>
            <p:cNvPr id="21" name="矩形 20"/>
            <p:cNvSpPr/>
            <p:nvPr userDrawn="1"/>
          </p:nvSpPr>
          <p:spPr>
            <a:xfrm>
              <a:off x="0" y="0"/>
              <a:ext cx="9144000" cy="51435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zh-CN" altLang="en-US" sz="1100"/>
            </a:p>
          </p:txBody>
        </p:sp>
        <p:pic>
          <p:nvPicPr>
            <p:cNvPr id="22" name="图片 21"/>
            <p:cNvPicPr>
              <a:picLocks noChangeAspect="1"/>
            </p:cNvPicPr>
            <p:nvPr userDrawn="1"/>
          </p:nvPicPr>
          <p:blipFill rotWithShape="1">
            <a:blip r:embed="rId2" cstate="screen">
              <a:extLst>
                <a:ext uri="{28A0092B-C50C-407E-A947-70E740481C1C}">
                  <a14:useLocalDpi xmlns:a14="http://schemas.microsoft.com/office/drawing/2010/main"/>
                </a:ext>
              </a:extLst>
            </a:blip>
            <a:srcRect t="-672"/>
            <a:stretch/>
          </p:blipFill>
          <p:spPr>
            <a:xfrm>
              <a:off x="0" y="1"/>
              <a:ext cx="9144000" cy="5143500"/>
            </a:xfrm>
            <a:prstGeom prst="rect">
              <a:avLst/>
            </a:prstGeom>
          </p:spPr>
        </p:pic>
        <p:pic>
          <p:nvPicPr>
            <p:cNvPr id="23" name="图片 22"/>
            <p:cNvPicPr>
              <a:picLocks noChangeAspect="1"/>
            </p:cNvPicPr>
            <p:nvPr userDrawn="1"/>
          </p:nvPicPr>
          <p:blipFill rotWithShape="1">
            <a:blip r:embed="rId3" cstate="screen">
              <a:alphaModFix amt="90000"/>
              <a:extLst>
                <a:ext uri="{28A0092B-C50C-407E-A947-70E740481C1C}">
                  <a14:useLocalDpi xmlns:a14="http://schemas.microsoft.com/office/drawing/2010/main"/>
                </a:ext>
              </a:extLst>
            </a:blip>
            <a:srcRect/>
            <a:stretch/>
          </p:blipFill>
          <p:spPr>
            <a:xfrm>
              <a:off x="0" y="0"/>
              <a:ext cx="9144000" cy="5143500"/>
            </a:xfrm>
            <a:prstGeom prst="rect">
              <a:avLst/>
            </a:prstGeom>
            <a:effectLst/>
          </p:spPr>
        </p:pic>
        <p:pic>
          <p:nvPicPr>
            <p:cNvPr id="24" name="图片 2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84849" y="340283"/>
              <a:ext cx="1072695" cy="320947"/>
            </a:xfrm>
            <a:prstGeom prst="rect">
              <a:avLst/>
            </a:prstGeom>
          </p:spPr>
        </p:pic>
      </p:grpSp>
      <p:sp>
        <p:nvSpPr>
          <p:cNvPr id="7" name="Rectangle 2"/>
          <p:cNvSpPr/>
          <p:nvPr userDrawn="1"/>
        </p:nvSpPr>
        <p:spPr>
          <a:xfrm>
            <a:off x="1419065" y="1518126"/>
            <a:ext cx="1002873" cy="2573716"/>
          </a:xfrm>
          <a:prstGeom prst="rect">
            <a:avLst/>
          </a:prstGeom>
          <a:noFill/>
        </p:spPr>
        <p:txBody>
          <a:bodyPr wrap="square" lIns="91438" tIns="45719" rIns="91438" bIns="45719">
            <a:noAutofit/>
          </a:bodyPr>
          <a:lstStyle/>
          <a:p>
            <a:pPr algn="r"/>
            <a:r>
              <a:rPr lang="zh-CN" altLang="en-US" sz="6000" b="1" dirty="0">
                <a:solidFill>
                  <a:schemeClr val="bg1"/>
                </a:solidFill>
                <a:latin typeface="Microsoft YaHei" charset="-122"/>
                <a:ea typeface="Microsoft YaHei" charset="-122"/>
                <a:cs typeface="Microsoft YaHei" charset="-122"/>
              </a:rPr>
              <a:t>目录</a:t>
            </a:r>
          </a:p>
        </p:txBody>
      </p:sp>
      <p:sp>
        <p:nvSpPr>
          <p:cNvPr id="8" name="文本框 7"/>
          <p:cNvSpPr txBox="1"/>
          <p:nvPr userDrawn="1"/>
        </p:nvSpPr>
        <p:spPr>
          <a:xfrm>
            <a:off x="1485183" y="3416848"/>
            <a:ext cx="880365" cy="276997"/>
          </a:xfrm>
          <a:prstGeom prst="rect">
            <a:avLst/>
          </a:prstGeom>
          <a:noFill/>
        </p:spPr>
        <p:txBody>
          <a:bodyPr wrap="none" lIns="91438" tIns="45719" rIns="91438" bIns="45719" rtlCol="0">
            <a:spAutoFit/>
          </a:bodyPr>
          <a:lstStyle/>
          <a:p>
            <a:r>
              <a:rPr lang="en-US" altLang="zh-CN" sz="1200" b="1" kern="800" spc="150" dirty="0">
                <a:solidFill>
                  <a:schemeClr val="bg1">
                    <a:lumMod val="65000"/>
                  </a:schemeClr>
                </a:solidFill>
                <a:latin typeface="DengXian" charset="-122"/>
                <a:cs typeface="DengXian" charset="-122"/>
              </a:rPr>
              <a:t>Content</a:t>
            </a:r>
          </a:p>
        </p:txBody>
      </p:sp>
      <p:sp>
        <p:nvSpPr>
          <p:cNvPr id="9" name="文本占位符 27"/>
          <p:cNvSpPr>
            <a:spLocks noGrp="1"/>
          </p:cNvSpPr>
          <p:nvPr>
            <p:ph type="body" sz="quarter" idx="13" hasCustomPrompt="1"/>
          </p:nvPr>
        </p:nvSpPr>
        <p:spPr>
          <a:xfrm>
            <a:off x="4020985" y="1777792"/>
            <a:ext cx="914400" cy="2472282"/>
          </a:xfrm>
        </p:spPr>
        <p:txBody>
          <a:bodyPr>
            <a:noAutofit/>
          </a:bodyPr>
          <a:lstStyle>
            <a:lvl1pPr marL="0" indent="0">
              <a:lnSpc>
                <a:spcPts val="6000"/>
              </a:lnSpc>
              <a:buNone/>
              <a:defRPr sz="4000">
                <a:solidFill>
                  <a:schemeClr val="bg1"/>
                </a:solidFill>
                <a:latin typeface="Impact" charset="0"/>
                <a:ea typeface="Impact" charset="0"/>
                <a:cs typeface="Impact" charset="0"/>
              </a:defRPr>
            </a:lvl1pPr>
          </a:lstStyle>
          <a:p>
            <a:pPr lvl="0"/>
            <a:r>
              <a:rPr kumimoji="1" lang="en-US" altLang="zh-CN" dirty="0"/>
              <a:t>02</a:t>
            </a:r>
          </a:p>
          <a:p>
            <a:pPr lvl="0"/>
            <a:r>
              <a:rPr kumimoji="1" lang="en-US" altLang="zh-CN" dirty="0"/>
              <a:t>03</a:t>
            </a:r>
          </a:p>
          <a:p>
            <a:pPr lvl="0"/>
            <a:r>
              <a:rPr kumimoji="1" lang="en-US" altLang="zh-CN" dirty="0"/>
              <a:t>04</a:t>
            </a:r>
            <a:endParaRPr kumimoji="1" lang="zh-CN" altLang="en-US" dirty="0"/>
          </a:p>
        </p:txBody>
      </p:sp>
      <p:sp>
        <p:nvSpPr>
          <p:cNvPr id="10" name="文本占位符 30"/>
          <p:cNvSpPr>
            <a:spLocks noGrp="1"/>
          </p:cNvSpPr>
          <p:nvPr>
            <p:ph type="body" sz="quarter" idx="14" hasCustomPrompt="1"/>
          </p:nvPr>
        </p:nvSpPr>
        <p:spPr>
          <a:xfrm>
            <a:off x="4779630" y="1064740"/>
            <a:ext cx="3664834" cy="588518"/>
          </a:xfrm>
        </p:spPr>
        <p:txBody>
          <a:bodyPr>
            <a:noAutofit/>
          </a:bodyPr>
          <a:lstStyle>
            <a:lvl1pPr marL="0" indent="0">
              <a:buNone/>
              <a:defRPr sz="1400" b="1">
                <a:solidFill>
                  <a:srgbClr val="00B0F0"/>
                </a:solidFill>
              </a:defRPr>
            </a:lvl1pPr>
            <a:lvl2pPr marL="342884" indent="0">
              <a:buNone/>
              <a:defRPr sz="1100" b="0">
                <a:solidFill>
                  <a:schemeClr val="accent5"/>
                </a:solidFill>
              </a:defRPr>
            </a:lvl2pPr>
            <a:lvl3pPr marL="685766" indent="0">
              <a:buNone/>
              <a:defRPr sz="1600" b="1">
                <a:solidFill>
                  <a:schemeClr val="accent5"/>
                </a:solidFill>
              </a:defRPr>
            </a:lvl3pPr>
            <a:lvl4pPr marL="1028649" indent="0">
              <a:buNone/>
              <a:defRPr sz="1600" b="1">
                <a:solidFill>
                  <a:schemeClr val="accent5"/>
                </a:solidFill>
              </a:defRPr>
            </a:lvl4pPr>
            <a:lvl5pPr marL="1371532" indent="0">
              <a:buNone/>
              <a:defRPr sz="1600" b="1">
                <a:solidFill>
                  <a:schemeClr val="accent5"/>
                </a:solidFill>
              </a:defRPr>
            </a:lvl5pPr>
          </a:lstStyle>
          <a:p>
            <a:pPr lvl="0"/>
            <a:r>
              <a:rPr kumimoji="1" lang="zh-CN" altLang="en-US" dirty="0"/>
              <a:t>单击此处编辑目录标题</a:t>
            </a:r>
          </a:p>
        </p:txBody>
      </p:sp>
      <p:sp>
        <p:nvSpPr>
          <p:cNvPr id="11" name="文本占位符 27"/>
          <p:cNvSpPr>
            <a:spLocks noGrp="1"/>
          </p:cNvSpPr>
          <p:nvPr>
            <p:ph type="body" sz="quarter" idx="15" hasCustomPrompt="1"/>
          </p:nvPr>
        </p:nvSpPr>
        <p:spPr>
          <a:xfrm>
            <a:off x="4020985" y="927436"/>
            <a:ext cx="914400" cy="847609"/>
          </a:xfrm>
        </p:spPr>
        <p:txBody>
          <a:bodyPr>
            <a:noAutofit/>
          </a:bodyPr>
          <a:lstStyle>
            <a:lvl1pPr marL="0" indent="0">
              <a:lnSpc>
                <a:spcPts val="6000"/>
              </a:lnSpc>
              <a:buNone/>
              <a:defRPr sz="4000">
                <a:solidFill>
                  <a:srgbClr val="00B0F0"/>
                </a:solidFill>
                <a:latin typeface="Impact" charset="0"/>
                <a:ea typeface="Impact" charset="0"/>
                <a:cs typeface="Impact" charset="0"/>
              </a:defRPr>
            </a:lvl1pPr>
          </a:lstStyle>
          <a:p>
            <a:pPr lvl="0"/>
            <a:r>
              <a:rPr kumimoji="1" lang="en-US" altLang="zh-CN" dirty="0"/>
              <a:t>01</a:t>
            </a:r>
            <a:endParaRPr kumimoji="1" lang="zh-CN" altLang="en-US" dirty="0"/>
          </a:p>
        </p:txBody>
      </p:sp>
      <p:sp>
        <p:nvSpPr>
          <p:cNvPr id="12" name="文本占位符 37"/>
          <p:cNvSpPr>
            <a:spLocks noGrp="1"/>
          </p:cNvSpPr>
          <p:nvPr>
            <p:ph type="body" sz="quarter" idx="16"/>
          </p:nvPr>
        </p:nvSpPr>
        <p:spPr>
          <a:xfrm>
            <a:off x="4779630" y="1334045"/>
            <a:ext cx="3664834" cy="321963"/>
          </a:xfrm>
        </p:spPr>
        <p:txBody>
          <a:bodyPr>
            <a:noAutofit/>
          </a:bodyPr>
          <a:lstStyle>
            <a:lvl1pPr marL="0" indent="0">
              <a:buNone/>
              <a:defRPr sz="1100">
                <a:solidFill>
                  <a:srgbClr val="00B0F0"/>
                </a:solidFill>
              </a:defRPr>
            </a:lvl1pPr>
            <a:lvl2pPr marL="342884" indent="0">
              <a:buNone/>
              <a:defRPr sz="1100">
                <a:solidFill>
                  <a:schemeClr val="accent5"/>
                </a:solidFill>
              </a:defRPr>
            </a:lvl2pPr>
            <a:lvl3pPr marL="685766" indent="0">
              <a:buNone/>
              <a:defRPr sz="1100">
                <a:solidFill>
                  <a:schemeClr val="accent5"/>
                </a:solidFill>
              </a:defRPr>
            </a:lvl3pPr>
            <a:lvl4pPr marL="1028649" indent="0">
              <a:buNone/>
              <a:defRPr sz="1100">
                <a:solidFill>
                  <a:schemeClr val="accent5"/>
                </a:solidFill>
              </a:defRPr>
            </a:lvl4pPr>
            <a:lvl5pPr marL="1371532" indent="0">
              <a:buNone/>
              <a:defRPr sz="1100">
                <a:solidFill>
                  <a:schemeClr val="accent5"/>
                </a:solidFill>
              </a:defRPr>
            </a:lvl5pPr>
          </a:lstStyle>
          <a:p>
            <a:pPr lvl="0"/>
            <a:r>
              <a:rPr kumimoji="1" lang="zh-CN" altLang="en-US"/>
              <a:t>单击此处编辑母版文本样式</a:t>
            </a:r>
          </a:p>
        </p:txBody>
      </p:sp>
      <p:sp>
        <p:nvSpPr>
          <p:cNvPr id="13" name="文本占位符 30"/>
          <p:cNvSpPr>
            <a:spLocks noGrp="1"/>
          </p:cNvSpPr>
          <p:nvPr>
            <p:ph type="body" sz="quarter" idx="17" hasCustomPrompt="1"/>
          </p:nvPr>
        </p:nvSpPr>
        <p:spPr>
          <a:xfrm>
            <a:off x="4779630" y="1951897"/>
            <a:ext cx="3664834" cy="588518"/>
          </a:xfrm>
        </p:spPr>
        <p:txBody>
          <a:bodyPr>
            <a:noAutofit/>
          </a:bodyPr>
          <a:lstStyle>
            <a:lvl1pPr marL="0" indent="0">
              <a:buNone/>
              <a:defRPr sz="1400" b="1">
                <a:solidFill>
                  <a:schemeClr val="bg1"/>
                </a:solidFill>
              </a:defRPr>
            </a:lvl1pPr>
            <a:lvl2pPr marL="342884" indent="0">
              <a:buNone/>
              <a:defRPr sz="1100" b="0">
                <a:solidFill>
                  <a:schemeClr val="accent5"/>
                </a:solidFill>
              </a:defRPr>
            </a:lvl2pPr>
            <a:lvl3pPr marL="685766" indent="0">
              <a:buNone/>
              <a:defRPr sz="1600" b="1">
                <a:solidFill>
                  <a:schemeClr val="accent5"/>
                </a:solidFill>
              </a:defRPr>
            </a:lvl3pPr>
            <a:lvl4pPr marL="1028649" indent="0">
              <a:buNone/>
              <a:defRPr sz="1600" b="1">
                <a:solidFill>
                  <a:schemeClr val="accent5"/>
                </a:solidFill>
              </a:defRPr>
            </a:lvl4pPr>
            <a:lvl5pPr marL="1371532" indent="0">
              <a:buNone/>
              <a:defRPr sz="1600" b="1">
                <a:solidFill>
                  <a:schemeClr val="accent5"/>
                </a:solidFill>
              </a:defRPr>
            </a:lvl5pPr>
          </a:lstStyle>
          <a:p>
            <a:pPr lvl="0"/>
            <a:r>
              <a:rPr kumimoji="1" lang="zh-CN" altLang="en-US" dirty="0"/>
              <a:t>单击此处编辑目录标题</a:t>
            </a:r>
          </a:p>
        </p:txBody>
      </p:sp>
      <p:sp>
        <p:nvSpPr>
          <p:cNvPr id="14" name="文本占位符 37"/>
          <p:cNvSpPr>
            <a:spLocks noGrp="1"/>
          </p:cNvSpPr>
          <p:nvPr>
            <p:ph type="body" sz="quarter" idx="18"/>
          </p:nvPr>
        </p:nvSpPr>
        <p:spPr>
          <a:xfrm>
            <a:off x="4779630" y="2221202"/>
            <a:ext cx="3664834" cy="321963"/>
          </a:xfrm>
        </p:spPr>
        <p:txBody>
          <a:bodyPr>
            <a:noAutofit/>
          </a:bodyPr>
          <a:lstStyle>
            <a:lvl1pPr marL="0" indent="0">
              <a:buNone/>
              <a:defRPr sz="1100">
                <a:solidFill>
                  <a:schemeClr val="bg1"/>
                </a:solidFill>
              </a:defRPr>
            </a:lvl1pPr>
            <a:lvl2pPr marL="342884" indent="0">
              <a:buNone/>
              <a:defRPr sz="1100">
                <a:solidFill>
                  <a:schemeClr val="accent5"/>
                </a:solidFill>
              </a:defRPr>
            </a:lvl2pPr>
            <a:lvl3pPr marL="685766" indent="0">
              <a:buNone/>
              <a:defRPr sz="1100">
                <a:solidFill>
                  <a:schemeClr val="accent5"/>
                </a:solidFill>
              </a:defRPr>
            </a:lvl3pPr>
            <a:lvl4pPr marL="1028649" indent="0">
              <a:buNone/>
              <a:defRPr sz="1100">
                <a:solidFill>
                  <a:schemeClr val="accent5"/>
                </a:solidFill>
              </a:defRPr>
            </a:lvl4pPr>
            <a:lvl5pPr marL="1371532" indent="0">
              <a:buNone/>
              <a:defRPr sz="1100">
                <a:solidFill>
                  <a:schemeClr val="accent5"/>
                </a:solidFill>
              </a:defRPr>
            </a:lvl5pPr>
          </a:lstStyle>
          <a:p>
            <a:pPr lvl="0"/>
            <a:r>
              <a:rPr kumimoji="1" lang="zh-CN" altLang="en-US"/>
              <a:t>单击此处编辑母版文本样式</a:t>
            </a:r>
          </a:p>
        </p:txBody>
      </p:sp>
      <p:sp>
        <p:nvSpPr>
          <p:cNvPr id="15" name="文本占位符 30"/>
          <p:cNvSpPr>
            <a:spLocks noGrp="1"/>
          </p:cNvSpPr>
          <p:nvPr>
            <p:ph type="body" sz="quarter" idx="19" hasCustomPrompt="1"/>
          </p:nvPr>
        </p:nvSpPr>
        <p:spPr>
          <a:xfrm>
            <a:off x="4779630" y="2812468"/>
            <a:ext cx="3664834" cy="588518"/>
          </a:xfrm>
        </p:spPr>
        <p:txBody>
          <a:bodyPr>
            <a:noAutofit/>
          </a:bodyPr>
          <a:lstStyle>
            <a:lvl1pPr marL="0" indent="0">
              <a:buNone/>
              <a:defRPr sz="1400" b="1">
                <a:solidFill>
                  <a:schemeClr val="bg1"/>
                </a:solidFill>
              </a:defRPr>
            </a:lvl1pPr>
            <a:lvl2pPr marL="342884" indent="0">
              <a:buNone/>
              <a:defRPr sz="1100" b="0">
                <a:solidFill>
                  <a:schemeClr val="accent5"/>
                </a:solidFill>
              </a:defRPr>
            </a:lvl2pPr>
            <a:lvl3pPr marL="685766" indent="0">
              <a:buNone/>
              <a:defRPr sz="1600" b="1">
                <a:solidFill>
                  <a:schemeClr val="accent5"/>
                </a:solidFill>
              </a:defRPr>
            </a:lvl3pPr>
            <a:lvl4pPr marL="1028649" indent="0">
              <a:buNone/>
              <a:defRPr sz="1600" b="1">
                <a:solidFill>
                  <a:schemeClr val="accent5"/>
                </a:solidFill>
              </a:defRPr>
            </a:lvl4pPr>
            <a:lvl5pPr marL="1371532" indent="0">
              <a:buNone/>
              <a:defRPr sz="1600" b="1">
                <a:solidFill>
                  <a:schemeClr val="accent5"/>
                </a:solidFill>
              </a:defRPr>
            </a:lvl5pPr>
          </a:lstStyle>
          <a:p>
            <a:pPr lvl="0"/>
            <a:r>
              <a:rPr kumimoji="1" lang="zh-CN" altLang="en-US" dirty="0"/>
              <a:t>单击此处编辑目录标题</a:t>
            </a:r>
          </a:p>
        </p:txBody>
      </p:sp>
      <p:sp>
        <p:nvSpPr>
          <p:cNvPr id="16" name="文本占位符 37"/>
          <p:cNvSpPr>
            <a:spLocks noGrp="1"/>
          </p:cNvSpPr>
          <p:nvPr>
            <p:ph type="body" sz="quarter" idx="20"/>
          </p:nvPr>
        </p:nvSpPr>
        <p:spPr>
          <a:xfrm>
            <a:off x="4779630" y="3081773"/>
            <a:ext cx="3664834" cy="321963"/>
          </a:xfrm>
        </p:spPr>
        <p:txBody>
          <a:bodyPr>
            <a:noAutofit/>
          </a:bodyPr>
          <a:lstStyle>
            <a:lvl1pPr marL="0" indent="0">
              <a:buNone/>
              <a:defRPr sz="1100">
                <a:solidFill>
                  <a:schemeClr val="bg1"/>
                </a:solidFill>
              </a:defRPr>
            </a:lvl1pPr>
            <a:lvl2pPr marL="342884" indent="0">
              <a:buNone/>
              <a:defRPr sz="1100">
                <a:solidFill>
                  <a:schemeClr val="accent5"/>
                </a:solidFill>
              </a:defRPr>
            </a:lvl2pPr>
            <a:lvl3pPr marL="685766" indent="0">
              <a:buNone/>
              <a:defRPr sz="1100">
                <a:solidFill>
                  <a:schemeClr val="accent5"/>
                </a:solidFill>
              </a:defRPr>
            </a:lvl3pPr>
            <a:lvl4pPr marL="1028649" indent="0">
              <a:buNone/>
              <a:defRPr sz="1100">
                <a:solidFill>
                  <a:schemeClr val="accent5"/>
                </a:solidFill>
              </a:defRPr>
            </a:lvl4pPr>
            <a:lvl5pPr marL="1371532" indent="0">
              <a:buNone/>
              <a:defRPr sz="1100">
                <a:solidFill>
                  <a:schemeClr val="accent5"/>
                </a:solidFill>
              </a:defRPr>
            </a:lvl5pPr>
          </a:lstStyle>
          <a:p>
            <a:pPr lvl="0"/>
            <a:r>
              <a:rPr kumimoji="1" lang="zh-CN" altLang="en-US"/>
              <a:t>单击此处编辑母版文本样式</a:t>
            </a:r>
          </a:p>
        </p:txBody>
      </p:sp>
      <p:sp>
        <p:nvSpPr>
          <p:cNvPr id="17" name="文本占位符 30"/>
          <p:cNvSpPr>
            <a:spLocks noGrp="1"/>
          </p:cNvSpPr>
          <p:nvPr>
            <p:ph type="body" sz="quarter" idx="21" hasCustomPrompt="1"/>
          </p:nvPr>
        </p:nvSpPr>
        <p:spPr>
          <a:xfrm>
            <a:off x="4779630" y="3661558"/>
            <a:ext cx="3664834" cy="588518"/>
          </a:xfrm>
        </p:spPr>
        <p:txBody>
          <a:bodyPr>
            <a:noAutofit/>
          </a:bodyPr>
          <a:lstStyle>
            <a:lvl1pPr marL="0" indent="0">
              <a:buNone/>
              <a:defRPr sz="1400" b="1">
                <a:solidFill>
                  <a:schemeClr val="bg1"/>
                </a:solidFill>
              </a:defRPr>
            </a:lvl1pPr>
            <a:lvl2pPr marL="342884" indent="0">
              <a:buNone/>
              <a:defRPr sz="1100" b="0">
                <a:solidFill>
                  <a:schemeClr val="accent5"/>
                </a:solidFill>
              </a:defRPr>
            </a:lvl2pPr>
            <a:lvl3pPr marL="685766" indent="0">
              <a:buNone/>
              <a:defRPr sz="1600" b="1">
                <a:solidFill>
                  <a:schemeClr val="accent5"/>
                </a:solidFill>
              </a:defRPr>
            </a:lvl3pPr>
            <a:lvl4pPr marL="1028649" indent="0">
              <a:buNone/>
              <a:defRPr sz="1600" b="1">
                <a:solidFill>
                  <a:schemeClr val="accent5"/>
                </a:solidFill>
              </a:defRPr>
            </a:lvl4pPr>
            <a:lvl5pPr marL="1371532" indent="0">
              <a:buNone/>
              <a:defRPr sz="1600" b="1">
                <a:solidFill>
                  <a:schemeClr val="accent5"/>
                </a:solidFill>
              </a:defRPr>
            </a:lvl5pPr>
          </a:lstStyle>
          <a:p>
            <a:pPr lvl="0"/>
            <a:r>
              <a:rPr kumimoji="1" lang="zh-CN" altLang="en-US" dirty="0"/>
              <a:t>单击此处编辑目录标题</a:t>
            </a:r>
          </a:p>
        </p:txBody>
      </p:sp>
      <p:sp>
        <p:nvSpPr>
          <p:cNvPr id="18" name="文本占位符 37"/>
          <p:cNvSpPr>
            <a:spLocks noGrp="1"/>
          </p:cNvSpPr>
          <p:nvPr>
            <p:ph type="body" sz="quarter" idx="22"/>
          </p:nvPr>
        </p:nvSpPr>
        <p:spPr>
          <a:xfrm>
            <a:off x="4779630" y="3930860"/>
            <a:ext cx="3664834" cy="321963"/>
          </a:xfrm>
        </p:spPr>
        <p:txBody>
          <a:bodyPr>
            <a:noAutofit/>
          </a:bodyPr>
          <a:lstStyle>
            <a:lvl1pPr marL="0" indent="0">
              <a:buNone/>
              <a:defRPr sz="1100">
                <a:solidFill>
                  <a:schemeClr val="bg1"/>
                </a:solidFill>
              </a:defRPr>
            </a:lvl1pPr>
            <a:lvl2pPr marL="342884" indent="0">
              <a:buNone/>
              <a:defRPr sz="1100">
                <a:solidFill>
                  <a:schemeClr val="accent5"/>
                </a:solidFill>
              </a:defRPr>
            </a:lvl2pPr>
            <a:lvl3pPr marL="685766" indent="0">
              <a:buNone/>
              <a:defRPr sz="1100">
                <a:solidFill>
                  <a:schemeClr val="accent5"/>
                </a:solidFill>
              </a:defRPr>
            </a:lvl3pPr>
            <a:lvl4pPr marL="1028649" indent="0">
              <a:buNone/>
              <a:defRPr sz="1100">
                <a:solidFill>
                  <a:schemeClr val="accent5"/>
                </a:solidFill>
              </a:defRPr>
            </a:lvl4pPr>
            <a:lvl5pPr marL="1371532" indent="0">
              <a:buNone/>
              <a:defRPr sz="1100">
                <a:solidFill>
                  <a:schemeClr val="accent5"/>
                </a:solidFill>
              </a:defRPr>
            </a:lvl5pPr>
          </a:lstStyle>
          <a:p>
            <a:pPr lvl="0"/>
            <a:r>
              <a:rPr kumimoji="1" lang="zh-CN" altLang="en-US" dirty="0"/>
              <a:t>单击此处编辑母版文本样式</a:t>
            </a:r>
          </a:p>
        </p:txBody>
      </p:sp>
    </p:spTree>
    <p:extLst>
      <p:ext uri="{BB962C8B-B14F-4D97-AF65-F5344CB8AC3E}">
        <p14:creationId xmlns:p14="http://schemas.microsoft.com/office/powerpoint/2010/main" val="340050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20936CA4-BA81-E94D-949B-CDC3C4A8B60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文本占位符 10">
            <a:extLst>
              <a:ext uri="{FF2B5EF4-FFF2-40B4-BE49-F238E27FC236}">
                <a16:creationId xmlns:a16="http://schemas.microsoft.com/office/drawing/2014/main" id="{882A0066-DEDC-7243-B000-AF3B5E83C0F9}"/>
              </a:ext>
            </a:extLst>
          </p:cNvPr>
          <p:cNvSpPr>
            <a:spLocks noGrp="1"/>
          </p:cNvSpPr>
          <p:nvPr>
            <p:ph type="body" sz="quarter" idx="10" hasCustomPrompt="1"/>
          </p:nvPr>
        </p:nvSpPr>
        <p:spPr>
          <a:xfrm>
            <a:off x="914400" y="1285275"/>
            <a:ext cx="7308000" cy="387798"/>
          </a:xfrm>
          <a:prstGeom prst="rect">
            <a:avLst/>
          </a:prstGeom>
        </p:spPr>
        <p:txBody>
          <a:bodyPr lIns="0" tIns="0" rIns="0" bIns="0">
            <a:spAutoFit/>
          </a:bodyPr>
          <a:lstStyle>
            <a:lvl1pPr marL="0" indent="0">
              <a:buFontTx/>
              <a:buNone/>
              <a:defRPr sz="2800" b="1">
                <a:solidFill>
                  <a:schemeClr val="bg1"/>
                </a:solidFill>
                <a:latin typeface="Microsoft YaHei" panose="020B0503020204020204" pitchFamily="34" charset="-122"/>
                <a:ea typeface="Microsoft YaHei" panose="020B0503020204020204" pitchFamily="34" charset="-122"/>
              </a:defRPr>
            </a:lvl1pPr>
            <a:lvl2pPr marL="342892" indent="0">
              <a:buFontTx/>
              <a:buNone/>
              <a:defRPr>
                <a:latin typeface="Microsoft YaHei" panose="020B0503020204020204" pitchFamily="34" charset="-122"/>
                <a:ea typeface="Microsoft YaHei" panose="020B0503020204020204" pitchFamily="34" charset="-122"/>
              </a:defRPr>
            </a:lvl2pPr>
            <a:lvl3pPr marL="685783" indent="0">
              <a:buFontTx/>
              <a:buNone/>
              <a:defRPr>
                <a:latin typeface="Microsoft YaHei" panose="020B0503020204020204" pitchFamily="34" charset="-122"/>
                <a:ea typeface="Microsoft YaHei" panose="020B0503020204020204" pitchFamily="34" charset="-122"/>
              </a:defRPr>
            </a:lvl3pPr>
            <a:lvl4pPr marL="1028675" indent="0">
              <a:buFontTx/>
              <a:buNone/>
              <a:defRPr>
                <a:latin typeface="Microsoft YaHei" panose="020B0503020204020204" pitchFamily="34" charset="-122"/>
                <a:ea typeface="Microsoft YaHei" panose="020B0503020204020204" pitchFamily="34" charset="-122"/>
              </a:defRPr>
            </a:lvl4pPr>
            <a:lvl5pPr marL="1371566" indent="0">
              <a:buFontTx/>
              <a:buNone/>
              <a:defRPr>
                <a:latin typeface="Microsoft YaHei" panose="020B0503020204020204" pitchFamily="34" charset="-122"/>
                <a:ea typeface="Microsoft YaHei" panose="020B0503020204020204" pitchFamily="34" charset="-122"/>
              </a:defRPr>
            </a:lvl5pPr>
          </a:lstStyle>
          <a:p>
            <a:pPr lvl="0"/>
            <a:r>
              <a:rPr kumimoji="1" lang="zh-CN" altLang="en-US" dirty="0"/>
              <a:t>单击此处添加</a:t>
            </a:r>
            <a:r>
              <a:rPr kumimoji="1" lang="en-US" altLang="zh-CN" dirty="0"/>
              <a:t>PPT</a:t>
            </a:r>
            <a:r>
              <a:rPr kumimoji="1" lang="zh-CN" altLang="en-US" dirty="0"/>
              <a:t>标题</a:t>
            </a:r>
          </a:p>
        </p:txBody>
      </p:sp>
      <p:sp>
        <p:nvSpPr>
          <p:cNvPr id="14" name="文本占位符 10">
            <a:extLst>
              <a:ext uri="{FF2B5EF4-FFF2-40B4-BE49-F238E27FC236}">
                <a16:creationId xmlns:a16="http://schemas.microsoft.com/office/drawing/2014/main" id="{B3D1555D-1C44-274C-91FD-94D882065B98}"/>
              </a:ext>
            </a:extLst>
          </p:cNvPr>
          <p:cNvSpPr>
            <a:spLocks noGrp="1"/>
          </p:cNvSpPr>
          <p:nvPr>
            <p:ph type="body" sz="quarter" idx="11" hasCustomPrompt="1"/>
          </p:nvPr>
        </p:nvSpPr>
        <p:spPr>
          <a:xfrm>
            <a:off x="914400" y="1805359"/>
            <a:ext cx="7308000" cy="221599"/>
          </a:xfrm>
          <a:prstGeom prst="rect">
            <a:avLst/>
          </a:prstGeom>
        </p:spPr>
        <p:txBody>
          <a:bodyPr lIns="0" tIns="0" rIns="0" bIns="0">
            <a:spAutoFit/>
          </a:bodyPr>
          <a:lstStyle>
            <a:lvl1pPr marL="0" indent="0" algn="l" defTabSz="457189" rtl="0" eaLnBrk="1" latinLnBrk="0" hangingPunct="1">
              <a:buFontTx/>
              <a:buNone/>
              <a:defRPr kumimoji="1" lang="zh-CN" altLang="en-US" sz="1600" kern="1200" spc="150" dirty="0" smtClean="0">
                <a:solidFill>
                  <a:srgbClr val="00B0F0"/>
                </a:solidFill>
                <a:latin typeface="Microsoft YaHei" panose="020B0503020204020204" pitchFamily="34" charset="-122"/>
                <a:ea typeface="Microsoft YaHei" panose="020B0503020204020204" pitchFamily="34" charset="-122"/>
                <a:cs typeface="+mn-cs"/>
              </a:defRPr>
            </a:lvl1pPr>
            <a:lvl2pPr marL="342892" indent="0">
              <a:buFontTx/>
              <a:buNone/>
              <a:defRPr>
                <a:latin typeface="Microsoft YaHei" panose="020B0503020204020204" pitchFamily="34" charset="-122"/>
                <a:ea typeface="Microsoft YaHei" panose="020B0503020204020204" pitchFamily="34" charset="-122"/>
              </a:defRPr>
            </a:lvl2pPr>
            <a:lvl3pPr marL="685783" indent="0">
              <a:buFontTx/>
              <a:buNone/>
              <a:defRPr>
                <a:latin typeface="Microsoft YaHei" panose="020B0503020204020204" pitchFamily="34" charset="-122"/>
                <a:ea typeface="Microsoft YaHei" panose="020B0503020204020204" pitchFamily="34" charset="-122"/>
              </a:defRPr>
            </a:lvl3pPr>
            <a:lvl4pPr marL="1028675" indent="0">
              <a:buFontTx/>
              <a:buNone/>
              <a:defRPr>
                <a:latin typeface="Microsoft YaHei" panose="020B0503020204020204" pitchFamily="34" charset="-122"/>
                <a:ea typeface="Microsoft YaHei" panose="020B0503020204020204" pitchFamily="34" charset="-122"/>
              </a:defRPr>
            </a:lvl4pPr>
            <a:lvl5pPr marL="1371566" indent="0">
              <a:buFontTx/>
              <a:buNone/>
              <a:defRPr>
                <a:latin typeface="Microsoft YaHei" panose="020B0503020204020204" pitchFamily="34" charset="-122"/>
                <a:ea typeface="Microsoft YaHei" panose="020B0503020204020204" pitchFamily="34" charset="-122"/>
              </a:defRPr>
            </a:lvl5pPr>
          </a:lstStyle>
          <a:p>
            <a:pPr lvl="0"/>
            <a:r>
              <a:rPr kumimoji="1" lang="zh-CN" altLang="en-US" dirty="0"/>
              <a:t>单击此处添加</a:t>
            </a:r>
            <a:r>
              <a:rPr kumimoji="1" lang="en-US" altLang="zh-CN" dirty="0"/>
              <a:t>PPT</a:t>
            </a:r>
            <a:r>
              <a:rPr kumimoji="1" lang="zh-CN" altLang="en-US" dirty="0"/>
              <a:t>副标题</a:t>
            </a:r>
          </a:p>
        </p:txBody>
      </p:sp>
      <p:sp>
        <p:nvSpPr>
          <p:cNvPr id="19" name="图片占位符 17">
            <a:extLst>
              <a:ext uri="{FF2B5EF4-FFF2-40B4-BE49-F238E27FC236}">
                <a16:creationId xmlns:a16="http://schemas.microsoft.com/office/drawing/2014/main" id="{2B0B95BB-B775-3E41-A376-5FA313A3C777}"/>
              </a:ext>
            </a:extLst>
          </p:cNvPr>
          <p:cNvSpPr>
            <a:spLocks noGrp="1"/>
          </p:cNvSpPr>
          <p:nvPr>
            <p:ph type="pic" sz="quarter" idx="13" hasCustomPrompt="1"/>
          </p:nvPr>
        </p:nvSpPr>
        <p:spPr>
          <a:xfrm>
            <a:off x="914400" y="2314575"/>
            <a:ext cx="8229600" cy="1677066"/>
          </a:xfrm>
          <a:prstGeom prst="rect">
            <a:avLst/>
          </a:prstGeom>
        </p:spPr>
        <p:txBody>
          <a:bodyPr lIns="0" tIns="0" rIns="0" bIns="0"/>
          <a:lstStyle>
            <a:lvl1pPr marL="0" indent="0">
              <a:buFontTx/>
              <a:buNone/>
              <a:defRPr kumimoji="1" lang="zh-CN" altLang="en-US" sz="1000" b="0" kern="1200">
                <a:solidFill>
                  <a:schemeClr val="bg1"/>
                </a:solidFill>
                <a:latin typeface="Microsoft YaHei" panose="020B0503020204020204" pitchFamily="34" charset="-122"/>
                <a:ea typeface="Microsoft YaHei" panose="020B0503020204020204" pitchFamily="34" charset="-122"/>
                <a:cs typeface="+mn-cs"/>
              </a:defRPr>
            </a:lvl1pPr>
          </a:lstStyle>
          <a:p>
            <a:r>
              <a:rPr kumimoji="1" lang="zh-CN" altLang="en-US" dirty="0"/>
              <a:t>单击中间的图片按钮插入</a:t>
            </a:r>
            <a:r>
              <a:rPr kumimoji="1" lang="en-US" altLang="zh-CN" dirty="0"/>
              <a:t>PPT</a:t>
            </a:r>
            <a:r>
              <a:rPr kumimoji="1" lang="zh-CN" altLang="en-US" dirty="0"/>
              <a:t>主题图片，使用裁剪工具可调整图片取景。建议选择简洁大气，与标题内容相符的图片。</a:t>
            </a:r>
          </a:p>
        </p:txBody>
      </p:sp>
      <p:pic>
        <p:nvPicPr>
          <p:cNvPr id="21" name="图片 20">
            <a:extLst>
              <a:ext uri="{FF2B5EF4-FFF2-40B4-BE49-F238E27FC236}">
                <a16:creationId xmlns:a16="http://schemas.microsoft.com/office/drawing/2014/main" id="{6A4064E2-C243-274D-B0CF-8EDC7BECC18C}"/>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887239" y="347837"/>
            <a:ext cx="1440000" cy="439765"/>
          </a:xfrm>
          <a:prstGeom prst="rect">
            <a:avLst/>
          </a:prstGeom>
        </p:spPr>
      </p:pic>
      <p:pic>
        <p:nvPicPr>
          <p:cNvPr id="26" name="图片 25">
            <a:extLst>
              <a:ext uri="{FF2B5EF4-FFF2-40B4-BE49-F238E27FC236}">
                <a16:creationId xmlns:a16="http://schemas.microsoft.com/office/drawing/2014/main" id="{92CD2D3B-A853-F947-B966-F7B86EE16665}"/>
              </a:ext>
            </a:extLst>
          </p:cNvPr>
          <p:cNvPicPr>
            <a:picLocks/>
          </p:cNvPicPr>
          <p:nvPr userDrawn="1"/>
        </p:nvPicPr>
        <p:blipFill>
          <a:blip r:embed="rId4"/>
          <a:stretch>
            <a:fillRect/>
          </a:stretch>
        </p:blipFill>
        <p:spPr>
          <a:xfrm>
            <a:off x="914397" y="3991641"/>
            <a:ext cx="8229600" cy="136800"/>
          </a:xfrm>
          <a:prstGeom prst="rect">
            <a:avLst/>
          </a:prstGeom>
        </p:spPr>
      </p:pic>
      <p:sp>
        <p:nvSpPr>
          <p:cNvPr id="11" name="文本占位符 10">
            <a:extLst>
              <a:ext uri="{FF2B5EF4-FFF2-40B4-BE49-F238E27FC236}">
                <a16:creationId xmlns:a16="http://schemas.microsoft.com/office/drawing/2014/main" id="{7F01F69B-22BC-6F49-BE16-A37B09EF3363}"/>
              </a:ext>
            </a:extLst>
          </p:cNvPr>
          <p:cNvSpPr>
            <a:spLocks noGrp="1"/>
          </p:cNvSpPr>
          <p:nvPr>
            <p:ph type="body" sz="quarter" idx="12" hasCustomPrompt="1"/>
          </p:nvPr>
        </p:nvSpPr>
        <p:spPr>
          <a:xfrm>
            <a:off x="922373" y="4379619"/>
            <a:ext cx="7308000" cy="166199"/>
          </a:xfrm>
          <a:prstGeom prst="rect">
            <a:avLst/>
          </a:prstGeom>
        </p:spPr>
        <p:txBody>
          <a:bodyPr lIns="0" tIns="0" rIns="0" bIns="0">
            <a:spAutoFit/>
          </a:bodyPr>
          <a:lstStyle>
            <a:lvl1pPr marL="0" indent="0" algn="l" defTabSz="457189" rtl="0" eaLnBrk="1" latinLnBrk="0" hangingPunct="1">
              <a:buFontTx/>
              <a:buNone/>
              <a:defRPr kumimoji="1" lang="zh-CN" altLang="en-US" sz="1200" kern="1200" spc="50" dirty="0" smtClean="0">
                <a:solidFill>
                  <a:schemeClr val="bg1"/>
                </a:solidFill>
                <a:latin typeface="Microsoft YaHei" panose="020B0503020204020204" pitchFamily="34" charset="-122"/>
                <a:ea typeface="Microsoft YaHei" panose="020B0503020204020204" pitchFamily="34" charset="-122"/>
                <a:cs typeface="+mn-cs"/>
              </a:defRPr>
            </a:lvl1pPr>
            <a:lvl2pPr marL="342892" indent="0">
              <a:buFontTx/>
              <a:buNone/>
              <a:defRPr>
                <a:latin typeface="Microsoft YaHei" panose="020B0503020204020204" pitchFamily="34" charset="-122"/>
                <a:ea typeface="Microsoft YaHei" panose="020B0503020204020204" pitchFamily="34" charset="-122"/>
              </a:defRPr>
            </a:lvl2pPr>
            <a:lvl3pPr marL="685783" indent="0">
              <a:buFontTx/>
              <a:buNone/>
              <a:defRPr>
                <a:latin typeface="Microsoft YaHei" panose="020B0503020204020204" pitchFamily="34" charset="-122"/>
                <a:ea typeface="Microsoft YaHei" panose="020B0503020204020204" pitchFamily="34" charset="-122"/>
              </a:defRPr>
            </a:lvl3pPr>
            <a:lvl4pPr marL="1028675" indent="0">
              <a:buFontTx/>
              <a:buNone/>
              <a:defRPr>
                <a:latin typeface="Microsoft YaHei" panose="020B0503020204020204" pitchFamily="34" charset="-122"/>
                <a:ea typeface="Microsoft YaHei" panose="020B0503020204020204" pitchFamily="34" charset="-122"/>
              </a:defRPr>
            </a:lvl4pPr>
            <a:lvl5pPr marL="1371566" indent="0">
              <a:buFontTx/>
              <a:buNone/>
              <a:defRPr>
                <a:latin typeface="Microsoft YaHei" panose="020B0503020204020204" pitchFamily="34" charset="-122"/>
                <a:ea typeface="Microsoft YaHei" panose="020B0503020204020204" pitchFamily="34" charset="-122"/>
              </a:defRPr>
            </a:lvl5pPr>
          </a:lstStyle>
          <a:p>
            <a:pPr lvl="0"/>
            <a:r>
              <a:rPr kumimoji="1" lang="zh-CN" altLang="en-US" dirty="0"/>
              <a:t>单击此处添加汇报人信息</a:t>
            </a:r>
          </a:p>
        </p:txBody>
      </p:sp>
      <p:sp>
        <p:nvSpPr>
          <p:cNvPr id="12" name="文本占位符 10">
            <a:extLst>
              <a:ext uri="{FF2B5EF4-FFF2-40B4-BE49-F238E27FC236}">
                <a16:creationId xmlns:a16="http://schemas.microsoft.com/office/drawing/2014/main" id="{ECF86030-DC19-114D-8FF5-1A07781BFBE7}"/>
              </a:ext>
            </a:extLst>
          </p:cNvPr>
          <p:cNvSpPr>
            <a:spLocks noGrp="1"/>
          </p:cNvSpPr>
          <p:nvPr>
            <p:ph type="body" sz="quarter" idx="14" hasCustomPrompt="1"/>
          </p:nvPr>
        </p:nvSpPr>
        <p:spPr>
          <a:xfrm>
            <a:off x="920830" y="4594916"/>
            <a:ext cx="7308000" cy="166199"/>
          </a:xfrm>
          <a:prstGeom prst="rect">
            <a:avLst/>
          </a:prstGeom>
        </p:spPr>
        <p:txBody>
          <a:bodyPr lIns="0" tIns="0" rIns="0" bIns="0">
            <a:spAutoFit/>
          </a:bodyPr>
          <a:lstStyle>
            <a:lvl1pPr marL="0" indent="0" algn="l" defTabSz="457189" rtl="0" eaLnBrk="1" latinLnBrk="0" hangingPunct="1">
              <a:buFontTx/>
              <a:buNone/>
              <a:defRPr kumimoji="1" lang="zh-CN" altLang="en-US" sz="1200" kern="1200" spc="50" dirty="0" smtClean="0">
                <a:solidFill>
                  <a:schemeClr val="bg1"/>
                </a:solidFill>
                <a:latin typeface="Microsoft YaHei" panose="020B0503020204020204" pitchFamily="34" charset="-122"/>
                <a:ea typeface="Microsoft YaHei" panose="020B0503020204020204" pitchFamily="34" charset="-122"/>
                <a:cs typeface="+mn-cs"/>
              </a:defRPr>
            </a:lvl1pPr>
            <a:lvl2pPr marL="342892" indent="0">
              <a:buFontTx/>
              <a:buNone/>
              <a:defRPr>
                <a:latin typeface="Microsoft YaHei" panose="020B0503020204020204" pitchFamily="34" charset="-122"/>
                <a:ea typeface="Microsoft YaHei" panose="020B0503020204020204" pitchFamily="34" charset="-122"/>
              </a:defRPr>
            </a:lvl2pPr>
            <a:lvl3pPr marL="685783" indent="0">
              <a:buFontTx/>
              <a:buNone/>
              <a:defRPr>
                <a:latin typeface="Microsoft YaHei" panose="020B0503020204020204" pitchFamily="34" charset="-122"/>
                <a:ea typeface="Microsoft YaHei" panose="020B0503020204020204" pitchFamily="34" charset="-122"/>
              </a:defRPr>
            </a:lvl3pPr>
            <a:lvl4pPr marL="1028675" indent="0">
              <a:buFontTx/>
              <a:buNone/>
              <a:defRPr>
                <a:latin typeface="Microsoft YaHei" panose="020B0503020204020204" pitchFamily="34" charset="-122"/>
                <a:ea typeface="Microsoft YaHei" panose="020B0503020204020204" pitchFamily="34" charset="-122"/>
              </a:defRPr>
            </a:lvl4pPr>
            <a:lvl5pPr marL="1371566" indent="0">
              <a:buFontTx/>
              <a:buNone/>
              <a:defRPr>
                <a:latin typeface="Microsoft YaHei" panose="020B0503020204020204" pitchFamily="34" charset="-122"/>
                <a:ea typeface="Microsoft YaHei" panose="020B0503020204020204" pitchFamily="34" charset="-122"/>
              </a:defRPr>
            </a:lvl5pPr>
          </a:lstStyle>
          <a:p>
            <a:pPr lvl="0"/>
            <a:r>
              <a:rPr kumimoji="1" lang="zh-CN" altLang="en-US" dirty="0"/>
              <a:t>单击此处添加汇报时间信息</a:t>
            </a:r>
          </a:p>
        </p:txBody>
      </p:sp>
    </p:spTree>
    <p:extLst>
      <p:ext uri="{BB962C8B-B14F-4D97-AF65-F5344CB8AC3E}">
        <p14:creationId xmlns:p14="http://schemas.microsoft.com/office/powerpoint/2010/main" val="24461161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6" name="图片 45">
            <a:extLst>
              <a:ext uri="{FF2B5EF4-FFF2-40B4-BE49-F238E27FC236}">
                <a16:creationId xmlns:a16="http://schemas.microsoft.com/office/drawing/2014/main" id="{B78572E3-17A1-B742-B81D-79B68C742978}"/>
              </a:ext>
            </a:extLst>
          </p:cNvPr>
          <p:cNvPicPr>
            <a:picLocks/>
          </p:cNvPicPr>
          <p:nvPr userDrawn="1"/>
        </p:nvPicPr>
        <p:blipFill rotWithShape="1">
          <a:blip r:embed="rId9" cstate="email">
            <a:extLst>
              <a:ext uri="{28A0092B-C50C-407E-A947-70E740481C1C}">
                <a14:useLocalDpi xmlns:a14="http://schemas.microsoft.com/office/drawing/2010/main"/>
              </a:ext>
            </a:extLst>
          </a:blip>
          <a:srcRect/>
          <a:stretch/>
        </p:blipFill>
        <p:spPr>
          <a:xfrm>
            <a:off x="0" y="-450"/>
            <a:ext cx="9144001" cy="5144400"/>
          </a:xfrm>
          <a:prstGeom prst="rect">
            <a:avLst/>
          </a:prstGeom>
        </p:spPr>
      </p:pic>
      <p:sp>
        <p:nvSpPr>
          <p:cNvPr id="2" name="GSEDS_d46a6755_eeca8bac_1_3"/>
          <p:cNvSpPr txBox="1">
            <a:spLocks noChangeAspect="1"/>
          </p:cNvSpPr>
          <p:nvPr userDrawn="1"/>
        </p:nvSpPr>
        <p:spPr>
          <a:xfrm rot="18900000">
            <a:off x="1606445" y="2211426"/>
            <a:ext cx="5931111" cy="720647"/>
          </a:xfrm>
          <a:prstGeom prst="rect">
            <a:avLst/>
          </a:prstGeom>
        </p:spPr>
        <p:txBody>
          <a:bodyPr vert="horz" wrap="none" lIns="0" tIns="0" rIns="0" bIns="0" rtlCol="0" anchor="ctr" anchorCtr="1">
            <a:spAutoFit/>
          </a:bodyPr>
          <a:lstStyle/>
          <a:p>
            <a:pPr algn="l">
              <a:lnSpc>
                <a:spcPct val="150000"/>
              </a:lnSpc>
            </a:pPr>
            <a:r>
              <a:rPr kumimoji="0" lang="en-US" altLang="zh-CN" sz="3700" b="0" i="0" u="none" normalizeH="0" smtClean="0">
                <a:solidFill>
                  <a:srgbClr val="808080">
                    <a:alpha val="2353"/>
                  </a:srgbClr>
                </a:solidFill>
                <a:latin typeface="宋体" panose="02010600030101010101" pitchFamily="2" charset="-122"/>
                <a:ea typeface="宋体" panose="02010600030101010101" pitchFamily="2" charset="-122"/>
                <a:sym typeface="宋体" panose="02010600030101010101" pitchFamily="2" charset="-122"/>
              </a:rPr>
              <a:t>18140  da hua  2023-02-23</a:t>
            </a:r>
            <a:endParaRPr kumimoji="0" lang="zh-CN" altLang="en-US" sz="3700" b="0" i="0" u="none" normalizeH="0" dirty="0" smtClean="0">
              <a:solidFill>
                <a:srgbClr val="808080">
                  <a:alpha val="2353"/>
                </a:srgbClr>
              </a:solidFill>
              <a:latin typeface="宋体" panose="02010600030101010101" pitchFamily="2" charset="-122"/>
              <a:ea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42674946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4" r:id="rId4"/>
    <p:sldLayoutId id="2147483668" r:id="rId5"/>
    <p:sldLayoutId id="2147483673" r:id="rId6"/>
    <p:sldLayoutId id="2147483674" r:id="rId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1389D117-1B2D-954D-BEE7-E0311FC9F781}"/>
              </a:ext>
            </a:extLst>
          </p:cNvPr>
          <p:cNvSpPr>
            <a:spLocks noGrp="1"/>
          </p:cNvSpPr>
          <p:nvPr>
            <p:ph type="body" sz="quarter" idx="10"/>
          </p:nvPr>
        </p:nvSpPr>
        <p:spPr>
          <a:xfrm>
            <a:off x="914400" y="1738875"/>
            <a:ext cx="7308000" cy="387798"/>
          </a:xfrm>
        </p:spPr>
        <p:txBody>
          <a:bodyPr/>
          <a:lstStyle/>
          <a:p>
            <a:r>
              <a:rPr kumimoji="1" lang="zh-CN" altLang="en-US" dirty="0" smtClean="0"/>
              <a:t>智能软件架构介绍</a:t>
            </a:r>
            <a:endParaRPr kumimoji="1" lang="zh-CN" altLang="en-US" dirty="0"/>
          </a:p>
        </p:txBody>
      </p:sp>
      <p:pic>
        <p:nvPicPr>
          <p:cNvPr id="14" name="图片占位符 13">
            <a:extLst>
              <a:ext uri="{FF2B5EF4-FFF2-40B4-BE49-F238E27FC236}">
                <a16:creationId xmlns:a16="http://schemas.microsoft.com/office/drawing/2014/main" id="{0C8B152D-7070-4249-ACE9-34D01516A1B5}"/>
              </a:ext>
            </a:extLst>
          </p:cNvPr>
          <p:cNvPicPr>
            <a:picLocks noGrp="1" noChangeAspect="1"/>
          </p:cNvPicPr>
          <p:nvPr>
            <p:ph type="pic" sz="quarter" idx="13"/>
          </p:nvPr>
        </p:nvPicPr>
        <p:blipFill>
          <a:blip r:embed="rId3" cstate="hqprint">
            <a:extLst>
              <a:ext uri="{28A0092B-C50C-407E-A947-70E740481C1C}">
                <a14:useLocalDpi xmlns:a14="http://schemas.microsoft.com/office/drawing/2010/main"/>
              </a:ext>
            </a:extLst>
          </a:blip>
          <a:srcRect t="33704" b="33704"/>
          <a:stretch>
            <a:fillRect/>
          </a:stretch>
        </p:blipFill>
        <p:spPr/>
      </p:pic>
    </p:spTree>
    <p:extLst>
      <p:ext uri="{BB962C8B-B14F-4D97-AF65-F5344CB8AC3E}">
        <p14:creationId xmlns:p14="http://schemas.microsoft.com/office/powerpoint/2010/main" val="4056304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8"/>
          <p:cNvSpPr>
            <a:spLocks noChangeArrowheads="1"/>
          </p:cNvSpPr>
          <p:nvPr/>
        </p:nvSpPr>
        <p:spPr bwMode="auto">
          <a:xfrm>
            <a:off x="643091" y="1896227"/>
            <a:ext cx="5023885" cy="193554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en-US" altLang="zh-CN"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
            </a:r>
            <a:br>
              <a:rPr kumimoji="1" lang="en-US" altLang="zh-CN"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br>
            <a:endPar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AutoShape 70"/>
          <p:cNvSpPr>
            <a:spLocks noChangeArrowheads="1"/>
          </p:cNvSpPr>
          <p:nvPr/>
        </p:nvSpPr>
        <p:spPr bwMode="auto">
          <a:xfrm>
            <a:off x="138102" y="2636860"/>
            <a:ext cx="521984" cy="504122"/>
          </a:xfrm>
          <a:prstGeom prst="rightArrow">
            <a:avLst>
              <a:gd name="adj1" fmla="val 50000"/>
              <a:gd name="adj2" fmla="val 27178"/>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图片</a:t>
            </a:r>
          </a:p>
        </p:txBody>
      </p:sp>
      <p:sp>
        <p:nvSpPr>
          <p:cNvPr id="44" name="TextBox 43"/>
          <p:cNvSpPr txBox="1"/>
          <p:nvPr/>
        </p:nvSpPr>
        <p:spPr>
          <a:xfrm>
            <a:off x="803484" y="2179052"/>
            <a:ext cx="689191" cy="155837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defPPr>
              <a:defRPr lang="en-US"/>
            </a:defPPr>
            <a:lvl1pPr algn="ctr" defTabSz="414338">
              <a:defRPr kumimoji="1"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smtClean="0"/>
              <a:t>车辆算子</a:t>
            </a:r>
            <a:endParaRPr lang="zh-CN" altLang="en-US" dirty="0"/>
          </a:p>
        </p:txBody>
      </p:sp>
      <p:sp>
        <p:nvSpPr>
          <p:cNvPr id="46" name="TextBox 45"/>
          <p:cNvSpPr txBox="1"/>
          <p:nvPr/>
        </p:nvSpPr>
        <p:spPr>
          <a:xfrm>
            <a:off x="1619015" y="2202932"/>
            <a:ext cx="696487" cy="153449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defPPr>
              <a:defRPr lang="en-US"/>
            </a:defPPr>
            <a:lvl1pPr algn="ctr" defTabSz="414338">
              <a:defRPr kumimoji="1"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 </a:t>
            </a:r>
            <a:r>
              <a:rPr lang="zh-CN" altLang="en-US" dirty="0"/>
              <a:t>人</a:t>
            </a:r>
            <a:r>
              <a:rPr lang="zh-CN" altLang="en-US" dirty="0" smtClean="0"/>
              <a:t>脸算子</a:t>
            </a:r>
            <a:endParaRPr lang="zh-CN" altLang="en-US" dirty="0"/>
          </a:p>
        </p:txBody>
      </p:sp>
      <p:grpSp>
        <p:nvGrpSpPr>
          <p:cNvPr id="50" name="组合 49"/>
          <p:cNvGrpSpPr/>
          <p:nvPr/>
        </p:nvGrpSpPr>
        <p:grpSpPr>
          <a:xfrm>
            <a:off x="7071169" y="482600"/>
            <a:ext cx="1956367" cy="4454927"/>
            <a:chOff x="6791199" y="482600"/>
            <a:chExt cx="1956367" cy="4454927"/>
          </a:xfrm>
        </p:grpSpPr>
        <p:sp>
          <p:nvSpPr>
            <p:cNvPr id="51" name="圆角矩形 50"/>
            <p:cNvSpPr/>
            <p:nvPr/>
          </p:nvSpPr>
          <p:spPr>
            <a:xfrm>
              <a:off x="6791199" y="482600"/>
              <a:ext cx="1954702" cy="4454927"/>
            </a:xfrm>
            <a:prstGeom prst="roundRect">
              <a:avLst>
                <a:gd name="adj" fmla="val 0"/>
              </a:avLst>
            </a:prstGeom>
            <a:gradFill flip="none" rotWithShape="1">
              <a:gsLst>
                <a:gs pos="0">
                  <a:srgbClr val="00267A">
                    <a:alpha val="0"/>
                  </a:srgbClr>
                </a:gs>
                <a:gs pos="48000">
                  <a:srgbClr val="00B0F0">
                    <a:alpha val="20000"/>
                  </a:srgbClr>
                </a:gs>
                <a:gs pos="100000">
                  <a:schemeClr val="accent1">
                    <a:lumMod val="75000"/>
                    <a:alpha val="0"/>
                  </a:schemeClr>
                </a:gs>
              </a:gsLst>
              <a:lin ang="16200000" scaled="1"/>
              <a:tileRect/>
            </a:gradFill>
            <a:ln>
              <a:gradFill flip="none" rotWithShape="1">
                <a:gsLst>
                  <a:gs pos="0">
                    <a:schemeClr val="accent1">
                      <a:lumMod val="67000"/>
                      <a:alpha val="0"/>
                    </a:schemeClr>
                  </a:gs>
                  <a:gs pos="52000">
                    <a:srgbClr val="48FBFF"/>
                  </a:gs>
                  <a:gs pos="100000">
                    <a:schemeClr val="accent5">
                      <a:lumMod val="75000"/>
                      <a:alpha val="0"/>
                    </a:schemeClr>
                  </a:gs>
                </a:gsLst>
                <a:lin ang="16200000" scaled="1"/>
                <a:tileRect/>
              </a:gra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kumimoji="1" lang="zh-CN" altLang="en-US" dirty="0"/>
            </a:p>
          </p:txBody>
        </p:sp>
        <p:sp>
          <p:nvSpPr>
            <p:cNvPr id="52" name="文本框 118"/>
            <p:cNvSpPr txBox="1"/>
            <p:nvPr/>
          </p:nvSpPr>
          <p:spPr>
            <a:xfrm>
              <a:off x="6857431" y="1340648"/>
              <a:ext cx="1850855" cy="423032"/>
            </a:xfrm>
            <a:prstGeom prst="rect">
              <a:avLst/>
            </a:prstGeom>
            <a:noFill/>
          </p:spPr>
          <p:txBody>
            <a:bodyPr wrap="square" lIns="91426" tIns="45712" rIns="91426" bIns="45712" rtlCol="0">
              <a:spAutoFit/>
            </a:bodyPr>
            <a:lstStyle>
              <a:defPPr>
                <a:defRPr lang="zh-CN"/>
              </a:defPPr>
              <a:lvl1pPr marL="171450" indent="-171450">
                <a:lnSpc>
                  <a:spcPct val="150000"/>
                </a:lnSpc>
                <a:buFont typeface="Arial" panose="020B0604020202020204" pitchFamily="34" charset="0"/>
                <a:buChar char="•"/>
                <a:defRPr sz="900">
                  <a:solidFill>
                    <a:schemeClr val="bg1"/>
                  </a:solidFill>
                  <a:latin typeface="微软雅黑" panose="020B0503020204020204" charset="-122"/>
                  <a:ea typeface="微软雅黑" panose="020B0503020204020204" charset="-122"/>
                </a:defRPr>
              </a:lvl1pPr>
            </a:lstStyle>
            <a:p>
              <a:pPr>
                <a:lnSpc>
                  <a:spcPct val="100000"/>
                </a:lnSpc>
              </a:pPr>
              <a:r>
                <a:rPr lang="zh-CN" altLang="en-US" sz="1100" dirty="0"/>
                <a:t>图片流为主，实现分析，检索，布控等功能</a:t>
              </a:r>
            </a:p>
          </p:txBody>
        </p:sp>
        <p:sp>
          <p:nvSpPr>
            <p:cNvPr id="53" name="文本框 119"/>
            <p:cNvSpPr txBox="1"/>
            <p:nvPr/>
          </p:nvSpPr>
          <p:spPr>
            <a:xfrm>
              <a:off x="7022912" y="1048405"/>
              <a:ext cx="1706973" cy="271945"/>
            </a:xfrm>
            <a:prstGeom prst="rect">
              <a:avLst/>
            </a:prstGeom>
            <a:noFill/>
          </p:spPr>
          <p:txBody>
            <a:bodyPr wrap="square" lIns="91426" tIns="45712" rIns="91426" bIns="45712" rtlCol="0">
              <a:spAutoFit/>
            </a:bodyPr>
            <a:lstStyle/>
            <a:p>
              <a:pPr defTabSz="457178"/>
              <a:r>
                <a:rPr lang="zh-CN" altLang="en-US" sz="1200" b="1">
                  <a:solidFill>
                    <a:srgbClr val="FFC000"/>
                  </a:solidFill>
                  <a:latin typeface="微软雅黑" panose="020B0503020204020204" charset="-122"/>
                  <a:ea typeface="微软雅黑" panose="020B0503020204020204" charset="-122"/>
                </a:rPr>
                <a:t>人脸</a:t>
              </a:r>
              <a:endParaRPr lang="zh-CN" altLang="en-US" sz="1200" b="1" dirty="0">
                <a:solidFill>
                  <a:srgbClr val="FFC000"/>
                </a:solidFill>
                <a:latin typeface="微软雅黑" panose="020B0503020204020204" charset="-122"/>
                <a:ea typeface="微软雅黑" panose="020B0503020204020204" charset="-122"/>
              </a:endParaRPr>
            </a:p>
          </p:txBody>
        </p:sp>
        <p:sp>
          <p:nvSpPr>
            <p:cNvPr id="54" name="文本框 120"/>
            <p:cNvSpPr txBox="1"/>
            <p:nvPr/>
          </p:nvSpPr>
          <p:spPr>
            <a:xfrm>
              <a:off x="6857431" y="2128610"/>
              <a:ext cx="1849482" cy="589230"/>
            </a:xfrm>
            <a:prstGeom prst="rect">
              <a:avLst/>
            </a:prstGeom>
            <a:noFill/>
          </p:spPr>
          <p:txBody>
            <a:bodyPr wrap="square" lIns="91426" tIns="45712" rIns="91426" bIns="45712" rtlCol="0">
              <a:spAutoFit/>
            </a:bodyPr>
            <a:lstStyle>
              <a:defPPr>
                <a:defRPr lang="zh-CN"/>
              </a:defPPr>
              <a:lvl1pPr marL="171450" indent="-171450">
                <a:lnSpc>
                  <a:spcPct val="150000"/>
                </a:lnSpc>
                <a:buFont typeface="Arial" panose="020B0604020202020204" pitchFamily="34" charset="0"/>
                <a:buChar char="•"/>
                <a:defRPr sz="1100">
                  <a:solidFill>
                    <a:schemeClr val="bg1"/>
                  </a:solidFill>
                  <a:latin typeface="微软雅黑" panose="020B0503020204020204" charset="-122"/>
                  <a:ea typeface="微软雅黑" panose="020B0503020204020204" charset="-122"/>
                </a:defRPr>
              </a:lvl1pPr>
            </a:lstStyle>
            <a:p>
              <a:pPr>
                <a:lnSpc>
                  <a:spcPct val="100000"/>
                </a:lnSpc>
              </a:pPr>
              <a:r>
                <a:rPr lang="zh-CN" altLang="en-US" dirty="0"/>
                <a:t>视频流为主，实现视频解码，抽帧检测，智能优选，重新建模等功能</a:t>
              </a:r>
            </a:p>
          </p:txBody>
        </p:sp>
        <p:sp>
          <p:nvSpPr>
            <p:cNvPr id="55" name="文本框 121"/>
            <p:cNvSpPr txBox="1"/>
            <p:nvPr/>
          </p:nvSpPr>
          <p:spPr>
            <a:xfrm>
              <a:off x="7022914" y="1892478"/>
              <a:ext cx="1705603" cy="271945"/>
            </a:xfrm>
            <a:prstGeom prst="rect">
              <a:avLst/>
            </a:prstGeom>
            <a:noFill/>
          </p:spPr>
          <p:txBody>
            <a:bodyPr wrap="square" lIns="91426" tIns="45712" rIns="91426" bIns="45712" rtlCol="0">
              <a:spAutoFit/>
            </a:bodyPr>
            <a:lstStyle/>
            <a:p>
              <a:pPr defTabSz="457178"/>
              <a:r>
                <a:rPr lang="zh-CN" altLang="en-US" sz="1200" b="1">
                  <a:solidFill>
                    <a:srgbClr val="FFC000"/>
                  </a:solidFill>
                  <a:latin typeface="微软雅黑" panose="020B0503020204020204" charset="-122"/>
                  <a:ea typeface="微软雅黑" panose="020B0503020204020204" charset="-122"/>
                </a:rPr>
                <a:t>结构化</a:t>
              </a:r>
              <a:endParaRPr lang="zh-CN" altLang="en-US" sz="1200" b="1" dirty="0">
                <a:solidFill>
                  <a:srgbClr val="FFC000"/>
                </a:solidFill>
                <a:latin typeface="微软雅黑" panose="020B0503020204020204" charset="-122"/>
                <a:ea typeface="微软雅黑" panose="020B0503020204020204" charset="-122"/>
              </a:endParaRPr>
            </a:p>
          </p:txBody>
        </p:sp>
        <p:sp>
          <p:nvSpPr>
            <p:cNvPr id="56" name="文本框 122"/>
            <p:cNvSpPr txBox="1"/>
            <p:nvPr/>
          </p:nvSpPr>
          <p:spPr>
            <a:xfrm>
              <a:off x="6837340" y="3152537"/>
              <a:ext cx="1814738" cy="423032"/>
            </a:xfrm>
            <a:prstGeom prst="rect">
              <a:avLst/>
            </a:prstGeom>
            <a:noFill/>
          </p:spPr>
          <p:txBody>
            <a:bodyPr wrap="square" lIns="91426" tIns="45712" rIns="91426" bIns="45712" rtlCol="0">
              <a:spAutoFit/>
            </a:bodyPr>
            <a:lstStyle>
              <a:defPPr>
                <a:defRPr lang="zh-CN"/>
              </a:defPPr>
              <a:lvl1pPr marL="171450" indent="-171450">
                <a:lnSpc>
                  <a:spcPct val="150000"/>
                </a:lnSpc>
                <a:buFont typeface="Arial" panose="020B0604020202020204" pitchFamily="34" charset="0"/>
                <a:buChar char="•"/>
                <a:defRPr sz="1100">
                  <a:solidFill>
                    <a:schemeClr val="bg1"/>
                  </a:solidFill>
                  <a:latin typeface="微软雅黑" panose="020B0503020204020204" charset="-122"/>
                  <a:ea typeface="微软雅黑" panose="020B0503020204020204" charset="-122"/>
                </a:defRPr>
              </a:lvl1pPr>
            </a:lstStyle>
            <a:p>
              <a:pPr>
                <a:lnSpc>
                  <a:spcPct val="100000"/>
                </a:lnSpc>
              </a:pPr>
              <a:r>
                <a:rPr lang="zh-CN" altLang="en-US" dirty="0"/>
                <a:t>图片流为主，实现多属性过滤检索</a:t>
              </a:r>
            </a:p>
          </p:txBody>
        </p:sp>
        <p:sp>
          <p:nvSpPr>
            <p:cNvPr id="57" name="文本框 123"/>
            <p:cNvSpPr txBox="1"/>
            <p:nvPr/>
          </p:nvSpPr>
          <p:spPr>
            <a:xfrm>
              <a:off x="7009172" y="2885231"/>
              <a:ext cx="1725694" cy="271945"/>
            </a:xfrm>
            <a:prstGeom prst="rect">
              <a:avLst/>
            </a:prstGeom>
            <a:noFill/>
          </p:spPr>
          <p:txBody>
            <a:bodyPr wrap="square" lIns="91426" tIns="45712" rIns="91426" bIns="45712" rtlCol="0">
              <a:spAutoFit/>
            </a:bodyPr>
            <a:lstStyle/>
            <a:p>
              <a:pPr defTabSz="457178"/>
              <a:r>
                <a:rPr lang="zh-CN" altLang="en-US" sz="1200" b="1">
                  <a:solidFill>
                    <a:srgbClr val="FFC000"/>
                  </a:solidFill>
                  <a:latin typeface="微软雅黑" panose="020B0503020204020204" charset="-122"/>
                  <a:ea typeface="微软雅黑" panose="020B0503020204020204" charset="-122"/>
                </a:rPr>
                <a:t>车辆</a:t>
              </a:r>
              <a:endParaRPr lang="zh-CN" altLang="en-US" sz="1200" b="1" dirty="0">
                <a:solidFill>
                  <a:srgbClr val="FFC000"/>
                </a:solidFill>
                <a:latin typeface="微软雅黑" panose="020B0503020204020204" charset="-122"/>
                <a:ea typeface="微软雅黑" panose="020B0503020204020204" charset="-122"/>
              </a:endParaRPr>
            </a:p>
          </p:txBody>
        </p:sp>
        <p:sp>
          <p:nvSpPr>
            <p:cNvPr id="58" name="文本框 123"/>
            <p:cNvSpPr txBox="1"/>
            <p:nvPr/>
          </p:nvSpPr>
          <p:spPr>
            <a:xfrm>
              <a:off x="7021872" y="3677010"/>
              <a:ext cx="1725694" cy="276983"/>
            </a:xfrm>
            <a:prstGeom prst="rect">
              <a:avLst/>
            </a:prstGeom>
            <a:noFill/>
          </p:spPr>
          <p:txBody>
            <a:bodyPr wrap="square" lIns="91426" tIns="45712" rIns="91426" bIns="45712" rtlCol="0">
              <a:spAutoFit/>
            </a:bodyPr>
            <a:lstStyle/>
            <a:p>
              <a:pPr defTabSz="457178"/>
              <a:r>
                <a:rPr lang="zh-CN" altLang="en-US" sz="1200" b="1" dirty="0" smtClean="0">
                  <a:solidFill>
                    <a:srgbClr val="FFC000"/>
                  </a:solidFill>
                  <a:latin typeface="微软雅黑" panose="020B0503020204020204" charset="-122"/>
                  <a:ea typeface="微软雅黑" panose="020B0503020204020204" charset="-122"/>
                </a:rPr>
                <a:t>行为</a:t>
              </a:r>
              <a:endParaRPr lang="zh-CN" altLang="en-US" sz="1200" b="1" dirty="0">
                <a:solidFill>
                  <a:srgbClr val="FFC000"/>
                </a:solidFill>
                <a:latin typeface="微软雅黑" panose="020B0503020204020204" charset="-122"/>
                <a:ea typeface="微软雅黑" panose="020B0503020204020204" charset="-122"/>
              </a:endParaRPr>
            </a:p>
          </p:txBody>
        </p:sp>
        <p:sp>
          <p:nvSpPr>
            <p:cNvPr id="59" name="文本框 122"/>
            <p:cNvSpPr txBox="1"/>
            <p:nvPr/>
          </p:nvSpPr>
          <p:spPr>
            <a:xfrm>
              <a:off x="6862740" y="3950551"/>
              <a:ext cx="1814738" cy="589230"/>
            </a:xfrm>
            <a:prstGeom prst="rect">
              <a:avLst/>
            </a:prstGeom>
            <a:noFill/>
          </p:spPr>
          <p:txBody>
            <a:bodyPr wrap="square" lIns="91426" tIns="45712" rIns="91426" bIns="45712" rtlCol="0">
              <a:spAutoFit/>
            </a:bodyPr>
            <a:lstStyle>
              <a:defPPr>
                <a:defRPr lang="zh-CN"/>
              </a:defPPr>
              <a:lvl1pPr marL="171450" indent="-171450">
                <a:lnSpc>
                  <a:spcPct val="150000"/>
                </a:lnSpc>
                <a:buFont typeface="Arial" panose="020B0604020202020204" pitchFamily="34" charset="0"/>
                <a:buChar char="•"/>
                <a:defRPr sz="1100">
                  <a:solidFill>
                    <a:schemeClr val="bg1"/>
                  </a:solidFill>
                  <a:latin typeface="微软雅黑" panose="020B0503020204020204" charset="-122"/>
                  <a:ea typeface="微软雅黑" panose="020B0503020204020204" charset="-122"/>
                </a:defRPr>
              </a:lvl1pPr>
            </a:lstStyle>
            <a:p>
              <a:pPr>
                <a:lnSpc>
                  <a:spcPct val="100000"/>
                </a:lnSpc>
              </a:pPr>
              <a:r>
                <a:rPr lang="zh-CN" altLang="en-US" dirty="0"/>
                <a:t>视频流为主，实现芯片级算法调度，无属性算子可以搭载任意算法包</a:t>
              </a:r>
            </a:p>
          </p:txBody>
        </p:sp>
      </p:grpSp>
      <p:sp>
        <p:nvSpPr>
          <p:cNvPr id="62" name="矩形 61"/>
          <p:cNvSpPr/>
          <p:nvPr/>
        </p:nvSpPr>
        <p:spPr>
          <a:xfrm>
            <a:off x="622131" y="4582244"/>
            <a:ext cx="5006889" cy="276476"/>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en-US" altLang="zh-CN"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ARM/X86</a:t>
            </a:r>
            <a:endPar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p:nvPr/>
        </p:nvGrpSpPr>
        <p:grpSpPr>
          <a:xfrm>
            <a:off x="605135" y="3965884"/>
            <a:ext cx="5023885" cy="297166"/>
            <a:chOff x="872770" y="3491700"/>
            <a:chExt cx="5216190" cy="382560"/>
          </a:xfrm>
        </p:grpSpPr>
        <p:sp>
          <p:nvSpPr>
            <p:cNvPr id="38" name="矩形 37"/>
            <p:cNvSpPr/>
            <p:nvPr/>
          </p:nvSpPr>
          <p:spPr>
            <a:xfrm>
              <a:off x="872770" y="3491700"/>
              <a:ext cx="1750259" cy="38180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虚拟机</a:t>
              </a:r>
            </a:p>
          </p:txBody>
        </p:sp>
        <p:sp>
          <p:nvSpPr>
            <p:cNvPr id="40" name="矩形 39"/>
            <p:cNvSpPr/>
            <p:nvPr/>
          </p:nvSpPr>
          <p:spPr>
            <a:xfrm>
              <a:off x="2623029" y="3491700"/>
              <a:ext cx="1756554" cy="38180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容器化</a:t>
              </a:r>
              <a:endPar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矩形 40"/>
            <p:cNvSpPr/>
            <p:nvPr/>
          </p:nvSpPr>
          <p:spPr>
            <a:xfrm>
              <a:off x="4379582" y="3492460"/>
              <a:ext cx="1709378" cy="38180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rPr>
                <a:t>物理机</a:t>
              </a:r>
              <a:endPar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3" name="矩形 42"/>
          <p:cNvSpPr/>
          <p:nvPr/>
        </p:nvSpPr>
        <p:spPr>
          <a:xfrm>
            <a:off x="622131" y="4262460"/>
            <a:ext cx="5006889" cy="30462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en-US" altLang="zh-CN"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T4</a:t>
            </a:r>
            <a:r>
              <a:rPr kumimoji="1" lang="zh-CN" altLang="en-US"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p4</a:t>
            </a:r>
            <a:r>
              <a:rPr kumimoji="1" lang="zh-CN" altLang="en-US"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atlas</a:t>
            </a:r>
            <a:r>
              <a:rPr kumimoji="1" lang="zh-CN" altLang="en-US"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、比对卡</a:t>
            </a:r>
            <a:endParaRPr kumimoji="1" lang="en-US" altLang="zh-CN"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标题 2">
            <a:extLst>
              <a:ext uri="{FF2B5EF4-FFF2-40B4-BE49-F238E27FC236}">
                <a16:creationId xmlns:a16="http://schemas.microsoft.com/office/drawing/2014/main" id="{85B91885-C9BC-4890-902A-589B34EDCC37}"/>
              </a:ext>
            </a:extLst>
          </p:cNvPr>
          <p:cNvSpPr txBox="1">
            <a:spLocks/>
          </p:cNvSpPr>
          <p:nvPr/>
        </p:nvSpPr>
        <p:spPr>
          <a:xfrm>
            <a:off x="431800" y="351694"/>
            <a:ext cx="6840000" cy="307777"/>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kumimoji="1" lang="zh-CN" altLang="en-US" sz="2000" b="1" dirty="0">
                <a:solidFill>
                  <a:schemeClr val="bg1"/>
                </a:solidFill>
                <a:latin typeface="微软雅黑" panose="020B0503020204020204" pitchFamily="34" charset="-122"/>
                <a:ea typeface="微软雅黑" panose="020B0503020204020204" pitchFamily="34" charset="-122"/>
              </a:rPr>
              <a:t>智能</a:t>
            </a:r>
            <a:r>
              <a:rPr kumimoji="1" lang="en-US" altLang="zh-CN" sz="2000" b="1" dirty="0" smtClean="0">
                <a:solidFill>
                  <a:schemeClr val="bg1"/>
                </a:solidFill>
                <a:latin typeface="微软雅黑" panose="020B0503020204020204" pitchFamily="34" charset="-122"/>
                <a:ea typeface="微软雅黑" panose="020B0503020204020204" pitchFamily="34" charset="-122"/>
              </a:rPr>
              <a:t>-</a:t>
            </a:r>
            <a:r>
              <a:rPr kumimoji="1" lang="zh-CN" altLang="en-US" sz="2000" b="1" dirty="0" smtClean="0">
                <a:solidFill>
                  <a:schemeClr val="bg1"/>
                </a:solidFill>
                <a:latin typeface="微软雅黑" panose="020B0503020204020204" pitchFamily="34" charset="-122"/>
                <a:ea typeface="微软雅黑" panose="020B0503020204020204" pitchFamily="34" charset="-122"/>
              </a:rPr>
              <a:t>算子</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7" name="TextBox 45"/>
          <p:cNvSpPr txBox="1"/>
          <p:nvPr/>
        </p:nvSpPr>
        <p:spPr>
          <a:xfrm>
            <a:off x="2441842" y="2202931"/>
            <a:ext cx="696487" cy="153449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defPPr>
              <a:defRPr lang="en-US"/>
            </a:defPPr>
            <a:lvl1pPr algn="ctr" defTabSz="414338">
              <a:defRPr kumimoji="1"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 </a:t>
            </a:r>
            <a:r>
              <a:rPr lang="zh-CN" altLang="en-US" dirty="0" smtClean="0"/>
              <a:t>结构化算子</a:t>
            </a:r>
            <a:endParaRPr lang="zh-CN" altLang="en-US" dirty="0"/>
          </a:p>
        </p:txBody>
      </p:sp>
      <p:sp>
        <p:nvSpPr>
          <p:cNvPr id="49" name="TextBox 45"/>
          <p:cNvSpPr txBox="1"/>
          <p:nvPr/>
        </p:nvSpPr>
        <p:spPr>
          <a:xfrm>
            <a:off x="3263572" y="2202932"/>
            <a:ext cx="696487" cy="153449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defPPr>
              <a:defRPr lang="en-US"/>
            </a:defPPr>
            <a:lvl1pPr algn="ctr" defTabSz="414338">
              <a:defRPr kumimoji="1"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t> </a:t>
            </a:r>
            <a:r>
              <a:rPr lang="zh-CN" altLang="en-US" dirty="0" smtClean="0"/>
              <a:t>行为算子</a:t>
            </a:r>
            <a:endParaRPr lang="zh-CN" altLang="en-US" dirty="0"/>
          </a:p>
        </p:txBody>
      </p:sp>
      <p:sp>
        <p:nvSpPr>
          <p:cNvPr id="60" name="TextBox 45"/>
          <p:cNvSpPr txBox="1"/>
          <p:nvPr/>
        </p:nvSpPr>
        <p:spPr>
          <a:xfrm>
            <a:off x="4095803" y="2207437"/>
            <a:ext cx="696487" cy="1529992"/>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defPPr>
              <a:defRPr lang="en-US"/>
            </a:defPPr>
            <a:lvl1pPr algn="ctr" defTabSz="414338">
              <a:defRPr kumimoji="1"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布控算子</a:t>
            </a:r>
          </a:p>
        </p:txBody>
      </p:sp>
      <p:sp>
        <p:nvSpPr>
          <p:cNvPr id="61" name="TextBox 45"/>
          <p:cNvSpPr txBox="1"/>
          <p:nvPr/>
        </p:nvSpPr>
        <p:spPr>
          <a:xfrm>
            <a:off x="4908129" y="2201294"/>
            <a:ext cx="696487" cy="1536135"/>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defPPr>
              <a:defRPr lang="en-US"/>
            </a:defPPr>
            <a:lvl1pPr algn="ctr" defTabSz="414338">
              <a:defRPr kumimoji="1"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smtClean="0"/>
              <a:t>xxx</a:t>
            </a:r>
            <a:r>
              <a:rPr lang="zh-CN" altLang="en-US" dirty="0" smtClean="0"/>
              <a:t>算子</a:t>
            </a:r>
            <a:endParaRPr lang="zh-CN" altLang="en-US" dirty="0"/>
          </a:p>
        </p:txBody>
      </p:sp>
      <p:sp>
        <p:nvSpPr>
          <p:cNvPr id="63" name="矩形 62"/>
          <p:cNvSpPr/>
          <p:nvPr/>
        </p:nvSpPr>
        <p:spPr>
          <a:xfrm>
            <a:off x="651588" y="753812"/>
            <a:ext cx="5023885" cy="46599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en-US" altLang="zh-CN" sz="12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cv</a:t>
            </a:r>
          </a:p>
        </p:txBody>
      </p:sp>
      <p:sp>
        <p:nvSpPr>
          <p:cNvPr id="2" name="文本框 1"/>
          <p:cNvSpPr txBox="1"/>
          <p:nvPr/>
        </p:nvSpPr>
        <p:spPr>
          <a:xfrm>
            <a:off x="281776" y="2518229"/>
            <a:ext cx="521984" cy="285078"/>
          </a:xfrm>
          <a:prstGeom prst="rect">
            <a:avLst/>
          </a:prstGeom>
        </p:spPr>
        <p:txBody>
          <a:bodyPr wrap="square" lIns="0" tIns="0" rIns="0" bIns="0" rtlCol="0">
            <a:spAutoFit/>
          </a:bodyPr>
          <a:lstStyle/>
          <a:p>
            <a:pPr algn="l">
              <a:lnSpc>
                <a:spcPct val="150000"/>
              </a:lnSpc>
            </a:pPr>
            <a:endParaRPr kumimoji="1"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64" name="AutoShape 70"/>
          <p:cNvSpPr>
            <a:spLocks noChangeArrowheads="1"/>
          </p:cNvSpPr>
          <p:nvPr/>
        </p:nvSpPr>
        <p:spPr bwMode="auto">
          <a:xfrm>
            <a:off x="121107" y="2076522"/>
            <a:ext cx="521984" cy="495156"/>
          </a:xfrm>
          <a:prstGeom prst="rightArrow">
            <a:avLst>
              <a:gd name="adj1" fmla="val 50000"/>
              <a:gd name="adj2" fmla="val 27178"/>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视频</a:t>
            </a:r>
          </a:p>
        </p:txBody>
      </p:sp>
      <p:sp>
        <p:nvSpPr>
          <p:cNvPr id="65" name="TextBox 45"/>
          <p:cNvSpPr txBox="1"/>
          <p:nvPr/>
        </p:nvSpPr>
        <p:spPr>
          <a:xfrm>
            <a:off x="6079999" y="927566"/>
            <a:ext cx="892808" cy="393115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defPPr>
              <a:defRPr lang="en-US"/>
            </a:defPPr>
            <a:lvl1pPr algn="ctr" defTabSz="414338">
              <a:defRPr kumimoji="1" sz="1200" ker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smtClean="0"/>
              <a:t>消息中间件</a:t>
            </a:r>
            <a:endParaRPr lang="en-US" altLang="zh-CN" dirty="0" smtClean="0"/>
          </a:p>
        </p:txBody>
      </p:sp>
      <p:sp>
        <p:nvSpPr>
          <p:cNvPr id="66" name="AutoShape 70"/>
          <p:cNvSpPr>
            <a:spLocks noChangeArrowheads="1"/>
          </p:cNvSpPr>
          <p:nvPr/>
        </p:nvSpPr>
        <p:spPr bwMode="auto">
          <a:xfrm>
            <a:off x="5629020" y="2456565"/>
            <a:ext cx="521984" cy="507071"/>
          </a:xfrm>
          <a:prstGeom prst="rightArrow">
            <a:avLst>
              <a:gd name="adj1" fmla="val 50000"/>
              <a:gd name="adj2" fmla="val 27178"/>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结果</a:t>
            </a:r>
          </a:p>
        </p:txBody>
      </p:sp>
      <p:sp>
        <p:nvSpPr>
          <p:cNvPr id="67" name="AutoShape 70"/>
          <p:cNvSpPr>
            <a:spLocks noChangeArrowheads="1"/>
          </p:cNvSpPr>
          <p:nvPr/>
        </p:nvSpPr>
        <p:spPr bwMode="auto">
          <a:xfrm rot="5400000">
            <a:off x="1291721" y="1431650"/>
            <a:ext cx="521984" cy="239558"/>
          </a:xfrm>
          <a:prstGeom prst="rightArrow">
            <a:avLst>
              <a:gd name="adj1" fmla="val 50000"/>
              <a:gd name="adj2" fmla="val 27178"/>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p:cNvSpPr txBox="1"/>
          <p:nvPr/>
        </p:nvSpPr>
        <p:spPr>
          <a:xfrm>
            <a:off x="885001" y="1340648"/>
            <a:ext cx="2194648" cy="276999"/>
          </a:xfrm>
          <a:prstGeom prst="rect">
            <a:avLst/>
          </a:prstGeom>
        </p:spPr>
        <p:txBody>
          <a:bodyPr wrap="square" lIns="0" tIns="0" rIns="0" bIns="0" rtlCol="0">
            <a:spAutoFit/>
          </a:bodyPr>
          <a:lstStyle/>
          <a:p>
            <a:pPr algn="l">
              <a:lnSpc>
                <a:spcPct val="150000"/>
              </a:lnSpc>
            </a:pPr>
            <a:r>
              <a:rPr kumimoji="1" lang="en-US" altLang="zh-CN" sz="1200" dirty="0" err="1" smtClean="0">
                <a:solidFill>
                  <a:schemeClr val="bg1"/>
                </a:solidFill>
                <a:latin typeface="微软雅黑" panose="020B0503020204020204" pitchFamily="34" charset="-122"/>
                <a:ea typeface="微软雅黑" panose="020B0503020204020204" pitchFamily="34" charset="-122"/>
              </a:rPr>
              <a:t>Grpc</a:t>
            </a:r>
            <a:r>
              <a:rPr kumimoji="1" lang="zh-CN" altLang="en-US" sz="1200" dirty="0" smtClean="0">
                <a:solidFill>
                  <a:schemeClr val="bg1"/>
                </a:solidFill>
                <a:latin typeface="微软雅黑" panose="020B0503020204020204" pitchFamily="34" charset="-122"/>
                <a:ea typeface="微软雅黑" panose="020B0503020204020204" pitchFamily="34" charset="-122"/>
              </a:rPr>
              <a:t>：下发任务等各种信令</a:t>
            </a:r>
          </a:p>
        </p:txBody>
      </p:sp>
      <p:sp>
        <p:nvSpPr>
          <p:cNvPr id="68" name="AutoShape 70"/>
          <p:cNvSpPr>
            <a:spLocks noChangeArrowheads="1"/>
          </p:cNvSpPr>
          <p:nvPr/>
        </p:nvSpPr>
        <p:spPr bwMode="auto">
          <a:xfrm rot="16200000">
            <a:off x="3677650" y="1421115"/>
            <a:ext cx="521984" cy="239558"/>
          </a:xfrm>
          <a:prstGeom prst="rightArrow">
            <a:avLst>
              <a:gd name="adj1" fmla="val 50000"/>
              <a:gd name="adj2" fmla="val 27178"/>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endParaRPr kumimoji="1" lang="zh-CN" altLang="en-US" sz="12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1" name="文本框 70"/>
          <p:cNvSpPr txBox="1"/>
          <p:nvPr/>
        </p:nvSpPr>
        <p:spPr>
          <a:xfrm>
            <a:off x="3283038" y="1332441"/>
            <a:ext cx="2194648" cy="244362"/>
          </a:xfrm>
          <a:prstGeom prst="rect">
            <a:avLst/>
          </a:prstGeom>
        </p:spPr>
        <p:txBody>
          <a:bodyPr wrap="square" lIns="0" tIns="0" rIns="0" bIns="0" rtlCol="0">
            <a:spAutoFit/>
          </a:bodyPr>
          <a:lstStyle/>
          <a:p>
            <a:pPr algn="l">
              <a:lnSpc>
                <a:spcPct val="150000"/>
              </a:lnSpc>
            </a:pPr>
            <a:r>
              <a:rPr kumimoji="1" lang="en-US" altLang="zh-CN" sz="1200" dirty="0" err="1" smtClean="0">
                <a:solidFill>
                  <a:schemeClr val="bg1"/>
                </a:solidFill>
                <a:latin typeface="微软雅黑" panose="020B0503020204020204" pitchFamily="34" charset="-122"/>
                <a:ea typeface="微软雅黑" panose="020B0503020204020204" pitchFamily="34" charset="-122"/>
              </a:rPr>
              <a:t>Grpc</a:t>
            </a:r>
            <a:r>
              <a:rPr kumimoji="1" lang="zh-CN" altLang="en-US" sz="1200" dirty="0" smtClean="0">
                <a:solidFill>
                  <a:schemeClr val="bg1"/>
                </a:solidFill>
                <a:latin typeface="微软雅黑" panose="020B0503020204020204" pitchFamily="34" charset="-122"/>
                <a:ea typeface="微软雅黑" panose="020B0503020204020204" pitchFamily="34" charset="-122"/>
              </a:rPr>
              <a:t>：上报信息</a:t>
            </a:r>
          </a:p>
        </p:txBody>
      </p:sp>
      <p:sp>
        <p:nvSpPr>
          <p:cNvPr id="6" name="文本框 5"/>
          <p:cNvSpPr txBox="1"/>
          <p:nvPr/>
        </p:nvSpPr>
        <p:spPr>
          <a:xfrm>
            <a:off x="6277429" y="2636860"/>
            <a:ext cx="370114" cy="285078"/>
          </a:xfrm>
          <a:prstGeom prst="rect">
            <a:avLst/>
          </a:prstGeom>
        </p:spPr>
        <p:txBody>
          <a:bodyPr wrap="square" lIns="0" tIns="0" rIns="0" bIns="0" rtlCol="0">
            <a:spAutoFit/>
          </a:bodyPr>
          <a:lstStyle/>
          <a:p>
            <a:pPr algn="l">
              <a:lnSpc>
                <a:spcPct val="150000"/>
              </a:lnSpc>
            </a:pPr>
            <a:r>
              <a:rPr kumimoji="1" lang="en-US" altLang="zh-CN" sz="1400" dirty="0" smtClean="0">
                <a:solidFill>
                  <a:schemeClr val="bg1"/>
                </a:solidFill>
                <a:latin typeface="微软雅黑" panose="020B0503020204020204" pitchFamily="34" charset="-122"/>
                <a:ea typeface="微软雅黑" panose="020B0503020204020204" pitchFamily="34" charset="-122"/>
              </a:rPr>
              <a:t>MQ</a:t>
            </a:r>
            <a:endParaRPr kumimoji="1" lang="zh-CN" altLang="en-US" sz="1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5002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标题 2">
            <a:extLst>
              <a:ext uri="{FF2B5EF4-FFF2-40B4-BE49-F238E27FC236}">
                <a16:creationId xmlns:a16="http://schemas.microsoft.com/office/drawing/2014/main" id="{85B91885-C9BC-4890-902A-589B34EDCC37}"/>
              </a:ext>
            </a:extLst>
          </p:cNvPr>
          <p:cNvSpPr txBox="1">
            <a:spLocks/>
          </p:cNvSpPr>
          <p:nvPr/>
        </p:nvSpPr>
        <p:spPr>
          <a:xfrm>
            <a:off x="431800" y="351694"/>
            <a:ext cx="6840000" cy="307777"/>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kumimoji="1" lang="zh-CN" altLang="en-US" sz="2000" b="1" dirty="0">
                <a:solidFill>
                  <a:schemeClr val="bg1"/>
                </a:solidFill>
                <a:latin typeface="微软雅黑" panose="020B0503020204020204" pitchFamily="34" charset="-122"/>
                <a:ea typeface="微软雅黑" panose="020B0503020204020204" pitchFamily="34" charset="-122"/>
              </a:rPr>
              <a:t>智能</a:t>
            </a:r>
            <a:r>
              <a:rPr kumimoji="1" lang="en-US" altLang="zh-CN" sz="2000" b="1" dirty="0" smtClean="0">
                <a:solidFill>
                  <a:schemeClr val="bg1"/>
                </a:solidFill>
                <a:latin typeface="微软雅黑" panose="020B0503020204020204" pitchFamily="34" charset="-122"/>
                <a:ea typeface="微软雅黑" panose="020B0503020204020204" pitchFamily="34" charset="-122"/>
              </a:rPr>
              <a:t>-</a:t>
            </a:r>
            <a:r>
              <a:rPr kumimoji="1" lang="zh-CN" altLang="en-US" sz="2000" b="1" dirty="0" smtClean="0">
                <a:solidFill>
                  <a:schemeClr val="bg1"/>
                </a:solidFill>
                <a:latin typeface="微软雅黑" panose="020B0503020204020204" pitchFamily="34" charset="-122"/>
                <a:ea typeface="微软雅黑" panose="020B0503020204020204" pitchFamily="34" charset="-122"/>
              </a:rPr>
              <a:t>算子</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195632" y="943565"/>
            <a:ext cx="4336200" cy="1296000"/>
            <a:chOff x="114798" y="2355870"/>
            <a:chExt cx="2088558" cy="1296000"/>
          </a:xfrm>
        </p:grpSpPr>
        <p:sp>
          <p:nvSpPr>
            <p:cNvPr id="42" name="矩形 187">
              <a:extLst>
                <a:ext uri="{FF2B5EF4-FFF2-40B4-BE49-F238E27FC236}">
                  <a16:creationId xmlns:a16="http://schemas.microsoft.com/office/drawing/2014/main" id="{92C3C9C6-E299-4FC4-A915-FF01DC6653F9}"/>
                </a:ext>
              </a:extLst>
            </p:cNvPr>
            <p:cNvSpPr>
              <a:spLocks/>
            </p:cNvSpPr>
            <p:nvPr/>
          </p:nvSpPr>
          <p:spPr>
            <a:xfrm>
              <a:off x="127409" y="2359918"/>
              <a:ext cx="2075947" cy="190583"/>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000" dirty="0" smtClean="0">
                  <a:solidFill>
                    <a:srgbClr val="FFC000"/>
                  </a:solidFill>
                  <a:latin typeface="微软雅黑" panose="020B0503020204020204" pitchFamily="34" charset="-122"/>
                  <a:ea typeface="微软雅黑" panose="020B0503020204020204" pitchFamily="34" charset="-122"/>
                </a:rPr>
                <a:t>算法包动态加载</a:t>
              </a:r>
              <a:endParaRPr lang="en-US" altLang="zh-CN" sz="1000" dirty="0">
                <a:solidFill>
                  <a:srgbClr val="FFC000"/>
                </a:solidFill>
                <a:latin typeface="微软雅黑" panose="020B0503020204020204" pitchFamily="34" charset="-122"/>
                <a:ea typeface="微软雅黑" panose="020B0503020204020204" pitchFamily="34" charset="-122"/>
              </a:endParaRPr>
            </a:p>
          </p:txBody>
        </p:sp>
        <p:sp>
          <p:nvSpPr>
            <p:cNvPr id="48" name="矩形 47"/>
            <p:cNvSpPr>
              <a:spLocks/>
            </p:cNvSpPr>
            <p:nvPr/>
          </p:nvSpPr>
          <p:spPr>
            <a:xfrm>
              <a:off x="114798" y="2355870"/>
              <a:ext cx="2088000" cy="1296000"/>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600" dirty="0">
                <a:solidFill>
                  <a:schemeClr val="bg1"/>
                </a:solidFill>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4638520" y="2311570"/>
            <a:ext cx="4338751" cy="1296000"/>
            <a:chOff x="107504" y="3715710"/>
            <a:chExt cx="2089787" cy="1296000"/>
          </a:xfrm>
        </p:grpSpPr>
        <p:sp>
          <p:nvSpPr>
            <p:cNvPr id="72" name="矩形 187">
              <a:extLst>
                <a:ext uri="{FF2B5EF4-FFF2-40B4-BE49-F238E27FC236}">
                  <a16:creationId xmlns:a16="http://schemas.microsoft.com/office/drawing/2014/main" id="{92C3C9C6-E299-4FC4-A915-FF01DC6653F9}"/>
                </a:ext>
              </a:extLst>
            </p:cNvPr>
            <p:cNvSpPr>
              <a:spLocks/>
            </p:cNvSpPr>
            <p:nvPr/>
          </p:nvSpPr>
          <p:spPr>
            <a:xfrm>
              <a:off x="109291" y="3723878"/>
              <a:ext cx="2088000" cy="180000"/>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000" dirty="0">
                  <a:solidFill>
                    <a:srgbClr val="FFC000"/>
                  </a:solidFill>
                  <a:latin typeface="微软雅黑" panose="020B0503020204020204" pitchFamily="34" charset="-122"/>
                  <a:ea typeface="微软雅黑" panose="020B0503020204020204" pitchFamily="34" charset="-122"/>
                </a:rPr>
                <a:t>比对</a:t>
              </a:r>
              <a:endParaRPr lang="en-US" altLang="zh-CN" sz="1000" dirty="0">
                <a:solidFill>
                  <a:srgbClr val="FFC000"/>
                </a:solidFill>
                <a:latin typeface="微软雅黑" panose="020B0503020204020204" pitchFamily="34" charset="-122"/>
                <a:ea typeface="微软雅黑" panose="020B0503020204020204" pitchFamily="34" charset="-122"/>
              </a:endParaRPr>
            </a:p>
          </p:txBody>
        </p:sp>
        <p:sp>
          <p:nvSpPr>
            <p:cNvPr id="73" name="矩形 72"/>
            <p:cNvSpPr>
              <a:spLocks/>
            </p:cNvSpPr>
            <p:nvPr/>
          </p:nvSpPr>
          <p:spPr>
            <a:xfrm>
              <a:off x="107504" y="3715710"/>
              <a:ext cx="2088000" cy="1296000"/>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74" name="矩形 187">
              <a:extLst>
                <a:ext uri="{FF2B5EF4-FFF2-40B4-BE49-F238E27FC236}">
                  <a16:creationId xmlns:a16="http://schemas.microsoft.com/office/drawing/2014/main" id="{FF887285-1927-4250-951A-CAC40ECDBF8A}"/>
                </a:ext>
              </a:extLst>
            </p:cNvPr>
            <p:cNvSpPr>
              <a:spLocks/>
            </p:cNvSpPr>
            <p:nvPr/>
          </p:nvSpPr>
          <p:spPr>
            <a:xfrm>
              <a:off x="179476" y="3982345"/>
              <a:ext cx="821207" cy="37023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短特征节省空间</a:t>
              </a:r>
              <a:endParaRPr lang="en-US" altLang="zh-CN" sz="800" dirty="0">
                <a:solidFill>
                  <a:schemeClr val="bg1"/>
                </a:solidFill>
                <a:latin typeface="微软雅黑" panose="020B0503020204020204" pitchFamily="34" charset="-122"/>
                <a:ea typeface="微软雅黑" panose="020B0503020204020204" pitchFamily="34" charset="-122"/>
              </a:endParaRPr>
            </a:p>
          </p:txBody>
        </p:sp>
      </p:grpSp>
      <p:sp>
        <p:nvSpPr>
          <p:cNvPr id="85" name="矩形 84"/>
          <p:cNvSpPr>
            <a:spLocks/>
          </p:cNvSpPr>
          <p:nvPr/>
        </p:nvSpPr>
        <p:spPr>
          <a:xfrm>
            <a:off x="169846" y="3722994"/>
            <a:ext cx="8817517" cy="1316498"/>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96" name="矩形 187">
            <a:extLst>
              <a:ext uri="{FF2B5EF4-FFF2-40B4-BE49-F238E27FC236}">
                <a16:creationId xmlns:a16="http://schemas.microsoft.com/office/drawing/2014/main" id="{92C3C9C6-E299-4FC4-A915-FF01DC6653F9}"/>
              </a:ext>
            </a:extLst>
          </p:cNvPr>
          <p:cNvSpPr>
            <a:spLocks/>
          </p:cNvSpPr>
          <p:nvPr/>
        </p:nvSpPr>
        <p:spPr>
          <a:xfrm>
            <a:off x="205239" y="3731866"/>
            <a:ext cx="8734418" cy="180000"/>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000" dirty="0">
                <a:solidFill>
                  <a:srgbClr val="FFC000"/>
                </a:solidFill>
                <a:latin typeface="微软雅黑" panose="020B0503020204020204" pitchFamily="34" charset="-122"/>
                <a:ea typeface="微软雅黑" panose="020B0503020204020204" pitchFamily="34" charset="-122"/>
              </a:rPr>
              <a:t>算子运维</a:t>
            </a:r>
            <a:endParaRPr lang="en-US" altLang="zh-CN" sz="1000" dirty="0">
              <a:solidFill>
                <a:srgbClr val="FFC000"/>
              </a:solidFill>
              <a:latin typeface="微软雅黑" panose="020B0503020204020204" pitchFamily="34" charset="-122"/>
              <a:ea typeface="微软雅黑" panose="020B0503020204020204" pitchFamily="34" charset="-122"/>
            </a:endParaRPr>
          </a:p>
        </p:txBody>
      </p:sp>
      <p:grpSp>
        <p:nvGrpSpPr>
          <p:cNvPr id="112" name="组合 111"/>
          <p:cNvGrpSpPr/>
          <p:nvPr/>
        </p:nvGrpSpPr>
        <p:grpSpPr>
          <a:xfrm>
            <a:off x="4652322" y="938426"/>
            <a:ext cx="4336200" cy="1296000"/>
            <a:chOff x="114798" y="2355870"/>
            <a:chExt cx="2088558" cy="1296000"/>
          </a:xfrm>
        </p:grpSpPr>
        <p:sp>
          <p:nvSpPr>
            <p:cNvPr id="113" name="矩形 187">
              <a:extLst>
                <a:ext uri="{FF2B5EF4-FFF2-40B4-BE49-F238E27FC236}">
                  <a16:creationId xmlns:a16="http://schemas.microsoft.com/office/drawing/2014/main" id="{92C3C9C6-E299-4FC4-A915-FF01DC6653F9}"/>
                </a:ext>
              </a:extLst>
            </p:cNvPr>
            <p:cNvSpPr>
              <a:spLocks/>
            </p:cNvSpPr>
            <p:nvPr/>
          </p:nvSpPr>
          <p:spPr>
            <a:xfrm>
              <a:off x="127409" y="2359918"/>
              <a:ext cx="2075947" cy="190583"/>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000" dirty="0" smtClean="0">
                  <a:solidFill>
                    <a:srgbClr val="FFC000"/>
                  </a:solidFill>
                  <a:latin typeface="微软雅黑" panose="020B0503020204020204" pitchFamily="34" charset="-122"/>
                  <a:ea typeface="微软雅黑" panose="020B0503020204020204" pitchFamily="34" charset="-122"/>
                </a:rPr>
                <a:t>单芯片多算法混配</a:t>
              </a:r>
              <a:endParaRPr lang="en-US" altLang="zh-CN" sz="1000" dirty="0">
                <a:solidFill>
                  <a:srgbClr val="FFC000"/>
                </a:solidFill>
                <a:latin typeface="微软雅黑" panose="020B0503020204020204" pitchFamily="34" charset="-122"/>
                <a:ea typeface="微软雅黑" panose="020B0503020204020204" pitchFamily="34" charset="-122"/>
              </a:endParaRPr>
            </a:p>
          </p:txBody>
        </p:sp>
        <p:sp>
          <p:nvSpPr>
            <p:cNvPr id="114" name="矩形 113"/>
            <p:cNvSpPr>
              <a:spLocks/>
            </p:cNvSpPr>
            <p:nvPr/>
          </p:nvSpPr>
          <p:spPr>
            <a:xfrm>
              <a:off x="114798" y="2355870"/>
              <a:ext cx="2088000" cy="1296000"/>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600" dirty="0">
                <a:solidFill>
                  <a:schemeClr val="bg1"/>
                </a:solidFill>
                <a:latin typeface="微软雅黑" panose="020B0503020204020204" pitchFamily="34" charset="-122"/>
                <a:ea typeface="微软雅黑" panose="020B0503020204020204" pitchFamily="34" charset="-122"/>
              </a:endParaRPr>
            </a:p>
          </p:txBody>
        </p:sp>
      </p:grpSp>
      <p:grpSp>
        <p:nvGrpSpPr>
          <p:cNvPr id="115" name="组合 114"/>
          <p:cNvGrpSpPr/>
          <p:nvPr/>
        </p:nvGrpSpPr>
        <p:grpSpPr>
          <a:xfrm>
            <a:off x="169846" y="2311570"/>
            <a:ext cx="4336200" cy="1296000"/>
            <a:chOff x="165332" y="2276791"/>
            <a:chExt cx="2088558" cy="1296000"/>
          </a:xfrm>
        </p:grpSpPr>
        <p:grpSp>
          <p:nvGrpSpPr>
            <p:cNvPr id="116" name="组合 115"/>
            <p:cNvGrpSpPr/>
            <p:nvPr/>
          </p:nvGrpSpPr>
          <p:grpSpPr>
            <a:xfrm>
              <a:off x="165332" y="2276791"/>
              <a:ext cx="2088558" cy="1296000"/>
              <a:chOff x="114798" y="2355870"/>
              <a:chExt cx="2088558" cy="1296000"/>
            </a:xfrm>
          </p:grpSpPr>
          <p:sp>
            <p:nvSpPr>
              <p:cNvPr id="124" name="矩形 187">
                <a:extLst>
                  <a:ext uri="{FF2B5EF4-FFF2-40B4-BE49-F238E27FC236}">
                    <a16:creationId xmlns:a16="http://schemas.microsoft.com/office/drawing/2014/main" id="{92C3C9C6-E299-4FC4-A915-FF01DC6653F9}"/>
                  </a:ext>
                </a:extLst>
              </p:cNvPr>
              <p:cNvSpPr>
                <a:spLocks/>
              </p:cNvSpPr>
              <p:nvPr/>
            </p:nvSpPr>
            <p:spPr>
              <a:xfrm>
                <a:off x="127409" y="2359918"/>
                <a:ext cx="2075947" cy="190583"/>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000" dirty="0" smtClean="0">
                    <a:solidFill>
                      <a:srgbClr val="FFC000"/>
                    </a:solidFill>
                    <a:latin typeface="微软雅黑" panose="020B0503020204020204" pitchFamily="34" charset="-122"/>
                    <a:ea typeface="微软雅黑" panose="020B0503020204020204" pitchFamily="34" charset="-122"/>
                  </a:rPr>
                  <a:t>步态</a:t>
                </a:r>
                <a:endParaRPr lang="en-US" altLang="zh-CN" sz="1000" dirty="0">
                  <a:solidFill>
                    <a:srgbClr val="FFC000"/>
                  </a:solidFill>
                  <a:latin typeface="微软雅黑" panose="020B0503020204020204" pitchFamily="34" charset="-122"/>
                  <a:ea typeface="微软雅黑" panose="020B0503020204020204" pitchFamily="34" charset="-122"/>
                </a:endParaRPr>
              </a:p>
            </p:txBody>
          </p:sp>
          <p:sp>
            <p:nvSpPr>
              <p:cNvPr id="125" name="矩形 124"/>
              <p:cNvSpPr>
                <a:spLocks/>
              </p:cNvSpPr>
              <p:nvPr/>
            </p:nvSpPr>
            <p:spPr>
              <a:xfrm>
                <a:off x="114798" y="2355870"/>
                <a:ext cx="2088000" cy="1296000"/>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600" dirty="0">
                  <a:solidFill>
                    <a:schemeClr val="bg1"/>
                  </a:solidFill>
                  <a:latin typeface="微软雅黑" panose="020B0503020204020204" pitchFamily="34" charset="-122"/>
                  <a:ea typeface="微软雅黑" panose="020B0503020204020204" pitchFamily="34" charset="-122"/>
                </a:endParaRPr>
              </a:p>
            </p:txBody>
          </p:sp>
        </p:grpSp>
        <p:sp>
          <p:nvSpPr>
            <p:cNvPr id="118" name="矩形 187">
              <a:extLst>
                <a:ext uri="{FF2B5EF4-FFF2-40B4-BE49-F238E27FC236}">
                  <a16:creationId xmlns:a16="http://schemas.microsoft.com/office/drawing/2014/main" id="{FF887285-1927-4250-951A-CAC40ECDBF8A}"/>
                </a:ext>
              </a:extLst>
            </p:cNvPr>
            <p:cNvSpPr>
              <a:spLocks/>
            </p:cNvSpPr>
            <p:nvPr/>
          </p:nvSpPr>
          <p:spPr>
            <a:xfrm>
              <a:off x="265785" y="2550861"/>
              <a:ext cx="425791" cy="91135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步态分析算子</a:t>
              </a:r>
              <a:endParaRPr lang="en-US" altLang="zh-CN" sz="800" dirty="0">
                <a:solidFill>
                  <a:schemeClr val="bg1"/>
                </a:solidFill>
                <a:latin typeface="微软雅黑" panose="020B0503020204020204" pitchFamily="34" charset="-122"/>
                <a:ea typeface="微软雅黑" panose="020B0503020204020204" pitchFamily="34" charset="-122"/>
              </a:endParaRPr>
            </a:p>
          </p:txBody>
        </p:sp>
      </p:grpSp>
      <p:sp>
        <p:nvSpPr>
          <p:cNvPr id="139" name="矩形 187">
            <a:extLst>
              <a:ext uri="{FF2B5EF4-FFF2-40B4-BE49-F238E27FC236}">
                <a16:creationId xmlns:a16="http://schemas.microsoft.com/office/drawing/2014/main" id="{FF887285-1927-4250-951A-CAC40ECDBF8A}"/>
              </a:ext>
            </a:extLst>
          </p:cNvPr>
          <p:cNvSpPr>
            <a:spLocks/>
          </p:cNvSpPr>
          <p:nvPr/>
        </p:nvSpPr>
        <p:spPr>
          <a:xfrm>
            <a:off x="481154" y="1229630"/>
            <a:ext cx="1156578" cy="91135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算子</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40" name="矩形 187">
            <a:extLst>
              <a:ext uri="{FF2B5EF4-FFF2-40B4-BE49-F238E27FC236}">
                <a16:creationId xmlns:a16="http://schemas.microsoft.com/office/drawing/2014/main" id="{FF887285-1927-4250-951A-CAC40ECDBF8A}"/>
              </a:ext>
            </a:extLst>
          </p:cNvPr>
          <p:cNvSpPr>
            <a:spLocks/>
          </p:cNvSpPr>
          <p:nvPr/>
        </p:nvSpPr>
        <p:spPr>
          <a:xfrm>
            <a:off x="648438" y="1552508"/>
            <a:ext cx="912970" cy="47103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算法包</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41" name="矩形 187">
            <a:extLst>
              <a:ext uri="{FF2B5EF4-FFF2-40B4-BE49-F238E27FC236}">
                <a16:creationId xmlns:a16="http://schemas.microsoft.com/office/drawing/2014/main" id="{FF887285-1927-4250-951A-CAC40ECDBF8A}"/>
              </a:ext>
            </a:extLst>
          </p:cNvPr>
          <p:cNvSpPr>
            <a:spLocks/>
          </p:cNvSpPr>
          <p:nvPr/>
        </p:nvSpPr>
        <p:spPr>
          <a:xfrm>
            <a:off x="2704370" y="1472822"/>
            <a:ext cx="912970" cy="47103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算法包</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8" name="左箭头 7"/>
          <p:cNvSpPr/>
          <p:nvPr/>
        </p:nvSpPr>
        <p:spPr>
          <a:xfrm>
            <a:off x="1699054" y="1471602"/>
            <a:ext cx="744344" cy="484632"/>
          </a:xfrm>
          <a:prstGeom prst="lef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endParaRPr lang="zh-CN" altLang="en-US" sz="70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686397" y="1552508"/>
            <a:ext cx="933316" cy="224036"/>
          </a:xfrm>
          <a:prstGeom prst="rect">
            <a:avLst/>
          </a:prstGeom>
        </p:spPr>
        <p:txBody>
          <a:bodyPr wrap="square" lIns="0" tIns="0" rIns="0" bIns="0" rtlCol="0">
            <a:spAutoFit/>
          </a:bodyPr>
          <a:lstStyle/>
          <a:p>
            <a:pPr algn="l">
              <a:lnSpc>
                <a:spcPct val="150000"/>
              </a:lnSpc>
            </a:pPr>
            <a:r>
              <a:rPr kumimoji="1" lang="en-US" altLang="zh-CN" sz="1100" dirty="0" smtClean="0">
                <a:solidFill>
                  <a:schemeClr val="bg1"/>
                </a:solidFill>
                <a:latin typeface="微软雅黑" panose="020B0503020204020204" pitchFamily="34" charset="-122"/>
                <a:ea typeface="微软雅黑" panose="020B0503020204020204" pitchFamily="34" charset="-122"/>
              </a:rPr>
              <a:t>200</a:t>
            </a:r>
            <a:r>
              <a:rPr kumimoji="1" lang="zh-CN" altLang="en-US" sz="1100" dirty="0" smtClean="0">
                <a:solidFill>
                  <a:schemeClr val="bg1"/>
                </a:solidFill>
                <a:latin typeface="微软雅黑" panose="020B0503020204020204" pitchFamily="34" charset="-122"/>
                <a:ea typeface="微软雅黑" panose="020B0503020204020204" pitchFamily="34" charset="-122"/>
              </a:rPr>
              <a:t>种算法</a:t>
            </a:r>
          </a:p>
        </p:txBody>
      </p:sp>
      <p:sp>
        <p:nvSpPr>
          <p:cNvPr id="142" name="矩形 187">
            <a:extLst>
              <a:ext uri="{FF2B5EF4-FFF2-40B4-BE49-F238E27FC236}">
                <a16:creationId xmlns:a16="http://schemas.microsoft.com/office/drawing/2014/main" id="{FF887285-1927-4250-951A-CAC40ECDBF8A}"/>
              </a:ext>
            </a:extLst>
          </p:cNvPr>
          <p:cNvSpPr>
            <a:spLocks/>
          </p:cNvSpPr>
          <p:nvPr/>
        </p:nvSpPr>
        <p:spPr>
          <a:xfrm>
            <a:off x="4832561" y="1216790"/>
            <a:ext cx="4009189" cy="91135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单芯片</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43" name="矩形 187">
            <a:extLst>
              <a:ext uri="{FF2B5EF4-FFF2-40B4-BE49-F238E27FC236}">
                <a16:creationId xmlns:a16="http://schemas.microsoft.com/office/drawing/2014/main" id="{FF887285-1927-4250-951A-CAC40ECDBF8A}"/>
              </a:ext>
            </a:extLst>
          </p:cNvPr>
          <p:cNvSpPr>
            <a:spLocks/>
          </p:cNvSpPr>
          <p:nvPr/>
        </p:nvSpPr>
        <p:spPr>
          <a:xfrm>
            <a:off x="5117736" y="1472822"/>
            <a:ext cx="912970" cy="47103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算法包</a:t>
            </a:r>
            <a:r>
              <a:rPr lang="en-US" altLang="zh-CN" sz="800" dirty="0" smtClean="0">
                <a:solidFill>
                  <a:schemeClr val="bg1"/>
                </a:solidFill>
                <a:latin typeface="微软雅黑" panose="020B0503020204020204" pitchFamily="34" charset="-122"/>
                <a:ea typeface="微软雅黑" panose="020B0503020204020204" pitchFamily="34" charset="-122"/>
              </a:rPr>
              <a:t>1</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44" name="矩形 187">
            <a:extLst>
              <a:ext uri="{FF2B5EF4-FFF2-40B4-BE49-F238E27FC236}">
                <a16:creationId xmlns:a16="http://schemas.microsoft.com/office/drawing/2014/main" id="{FF887285-1927-4250-951A-CAC40ECDBF8A}"/>
              </a:ext>
            </a:extLst>
          </p:cNvPr>
          <p:cNvSpPr>
            <a:spLocks/>
          </p:cNvSpPr>
          <p:nvPr/>
        </p:nvSpPr>
        <p:spPr>
          <a:xfrm>
            <a:off x="6315880" y="1462014"/>
            <a:ext cx="912970" cy="47103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算法包</a:t>
            </a:r>
            <a:r>
              <a:rPr lang="en-US" altLang="zh-CN" sz="800" dirty="0">
                <a:solidFill>
                  <a:schemeClr val="bg1"/>
                </a:solidFill>
                <a:latin typeface="微软雅黑" panose="020B0503020204020204" pitchFamily="34" charset="-122"/>
                <a:ea typeface="微软雅黑" panose="020B0503020204020204" pitchFamily="34" charset="-122"/>
              </a:rPr>
              <a:t>2</a:t>
            </a:r>
          </a:p>
        </p:txBody>
      </p:sp>
      <p:sp>
        <p:nvSpPr>
          <p:cNvPr id="145" name="矩形 187">
            <a:extLst>
              <a:ext uri="{FF2B5EF4-FFF2-40B4-BE49-F238E27FC236}">
                <a16:creationId xmlns:a16="http://schemas.microsoft.com/office/drawing/2014/main" id="{FF887285-1927-4250-951A-CAC40ECDBF8A}"/>
              </a:ext>
            </a:extLst>
          </p:cNvPr>
          <p:cNvSpPr>
            <a:spLocks/>
          </p:cNvSpPr>
          <p:nvPr/>
        </p:nvSpPr>
        <p:spPr>
          <a:xfrm>
            <a:off x="7514024" y="1449791"/>
            <a:ext cx="912970" cy="47103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算法包</a:t>
            </a:r>
            <a:r>
              <a:rPr lang="en-US" altLang="zh-CN" sz="800" dirty="0" smtClean="0">
                <a:solidFill>
                  <a:schemeClr val="bg1"/>
                </a:solidFill>
                <a:latin typeface="微软雅黑" panose="020B0503020204020204" pitchFamily="34" charset="-122"/>
                <a:ea typeface="微软雅黑" panose="020B0503020204020204" pitchFamily="34" charset="-122"/>
              </a:rPr>
              <a:t>3</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46" name="矩形 187">
            <a:extLst>
              <a:ext uri="{FF2B5EF4-FFF2-40B4-BE49-F238E27FC236}">
                <a16:creationId xmlns:a16="http://schemas.microsoft.com/office/drawing/2014/main" id="{FF887285-1927-4250-951A-CAC40ECDBF8A}"/>
              </a:ext>
            </a:extLst>
          </p:cNvPr>
          <p:cNvSpPr>
            <a:spLocks/>
          </p:cNvSpPr>
          <p:nvPr/>
        </p:nvSpPr>
        <p:spPr>
          <a:xfrm>
            <a:off x="1735287" y="2587800"/>
            <a:ext cx="884014" cy="91135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步态检索算子</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47" name="矩形 187">
            <a:extLst>
              <a:ext uri="{FF2B5EF4-FFF2-40B4-BE49-F238E27FC236}">
                <a16:creationId xmlns:a16="http://schemas.microsoft.com/office/drawing/2014/main" id="{FF887285-1927-4250-951A-CAC40ECDBF8A}"/>
              </a:ext>
            </a:extLst>
          </p:cNvPr>
          <p:cNvSpPr>
            <a:spLocks/>
          </p:cNvSpPr>
          <p:nvPr/>
        </p:nvSpPr>
        <p:spPr>
          <a:xfrm>
            <a:off x="3285378" y="2583039"/>
            <a:ext cx="884014" cy="91135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步态报警算子</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48" name="矩形 187">
            <a:extLst>
              <a:ext uri="{FF2B5EF4-FFF2-40B4-BE49-F238E27FC236}">
                <a16:creationId xmlns:a16="http://schemas.microsoft.com/office/drawing/2014/main" id="{FF887285-1927-4250-951A-CAC40ECDBF8A}"/>
              </a:ext>
            </a:extLst>
          </p:cNvPr>
          <p:cNvSpPr>
            <a:spLocks/>
          </p:cNvSpPr>
          <p:nvPr/>
        </p:nvSpPr>
        <p:spPr>
          <a:xfrm>
            <a:off x="4787945" y="3125411"/>
            <a:ext cx="3620775" cy="37023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defTabSz="1268653">
              <a:lnSpc>
                <a:spcPct val="90000"/>
              </a:lnSpc>
              <a:spcAft>
                <a:spcPts val="149"/>
              </a:spcAft>
              <a:buClr>
                <a:srgbClr val="CC9900"/>
              </a:buClr>
            </a:pPr>
            <a:r>
              <a:rPr lang="en-US" altLang="zh-CN" sz="800" dirty="0" err="1" smtClean="0">
                <a:solidFill>
                  <a:schemeClr val="bg1"/>
                </a:solidFill>
                <a:latin typeface="微软雅黑" panose="020B0503020204020204" pitchFamily="34" charset="-122"/>
                <a:ea typeface="微软雅黑" panose="020B0503020204020204" pitchFamily="34" charset="-122"/>
              </a:rPr>
              <a:t>Cpu</a:t>
            </a:r>
            <a:r>
              <a:rPr lang="zh-CN" altLang="en-US" sz="800" dirty="0" smtClean="0">
                <a:solidFill>
                  <a:schemeClr val="bg1"/>
                </a:solidFill>
                <a:latin typeface="微软雅黑" panose="020B0503020204020204" pitchFamily="34" charset="-122"/>
                <a:ea typeface="微软雅黑" panose="020B0503020204020204" pitchFamily="34" charset="-122"/>
              </a:rPr>
              <a:t>比对、</a:t>
            </a:r>
            <a:r>
              <a:rPr lang="en-US" altLang="zh-CN" sz="800" dirty="0" err="1" smtClean="0">
                <a:solidFill>
                  <a:schemeClr val="bg1"/>
                </a:solidFill>
                <a:latin typeface="微软雅黑" panose="020B0503020204020204" pitchFamily="34" charset="-122"/>
                <a:ea typeface="微软雅黑" panose="020B0503020204020204" pitchFamily="34" charset="-122"/>
              </a:rPr>
              <a:t>gpu</a:t>
            </a:r>
            <a:r>
              <a:rPr lang="zh-CN" altLang="en-US" sz="800" dirty="0" smtClean="0">
                <a:solidFill>
                  <a:schemeClr val="bg1"/>
                </a:solidFill>
                <a:latin typeface="微软雅黑" panose="020B0503020204020204" pitchFamily="34" charset="-122"/>
                <a:ea typeface="微软雅黑" panose="020B0503020204020204" pitchFamily="34" charset="-122"/>
              </a:rPr>
              <a:t>比对、比对卡比对</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49" name="矩形 187">
            <a:extLst>
              <a:ext uri="{FF2B5EF4-FFF2-40B4-BE49-F238E27FC236}">
                <a16:creationId xmlns:a16="http://schemas.microsoft.com/office/drawing/2014/main" id="{FF887285-1927-4250-951A-CAC40ECDBF8A}"/>
              </a:ext>
            </a:extLst>
          </p:cNvPr>
          <p:cNvSpPr>
            <a:spLocks/>
          </p:cNvSpPr>
          <p:nvPr/>
        </p:nvSpPr>
        <p:spPr>
          <a:xfrm>
            <a:off x="6703755" y="2589333"/>
            <a:ext cx="1704965" cy="37023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双模型特征升级兼容</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51" name="矩形 187">
            <a:extLst>
              <a:ext uri="{FF2B5EF4-FFF2-40B4-BE49-F238E27FC236}">
                <a16:creationId xmlns:a16="http://schemas.microsoft.com/office/drawing/2014/main" id="{FF887285-1927-4250-951A-CAC40ECDBF8A}"/>
              </a:ext>
            </a:extLst>
          </p:cNvPr>
          <p:cNvSpPr>
            <a:spLocks/>
          </p:cNvSpPr>
          <p:nvPr/>
        </p:nvSpPr>
        <p:spPr>
          <a:xfrm>
            <a:off x="843598" y="4043858"/>
            <a:ext cx="884014" cy="91135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算子</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52" name="矩形 187">
            <a:extLst>
              <a:ext uri="{FF2B5EF4-FFF2-40B4-BE49-F238E27FC236}">
                <a16:creationId xmlns:a16="http://schemas.microsoft.com/office/drawing/2014/main" id="{FF887285-1927-4250-951A-CAC40ECDBF8A}"/>
              </a:ext>
            </a:extLst>
          </p:cNvPr>
          <p:cNvSpPr>
            <a:spLocks/>
          </p:cNvSpPr>
          <p:nvPr/>
        </p:nvSpPr>
        <p:spPr>
          <a:xfrm>
            <a:off x="3768308" y="4016358"/>
            <a:ext cx="884014" cy="91135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算子运维</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53" name="矩形 187">
            <a:extLst>
              <a:ext uri="{FF2B5EF4-FFF2-40B4-BE49-F238E27FC236}">
                <a16:creationId xmlns:a16="http://schemas.microsoft.com/office/drawing/2014/main" id="{FF887285-1927-4250-951A-CAC40ECDBF8A}"/>
              </a:ext>
            </a:extLst>
          </p:cNvPr>
          <p:cNvSpPr>
            <a:spLocks/>
          </p:cNvSpPr>
          <p:nvPr/>
        </p:nvSpPr>
        <p:spPr>
          <a:xfrm>
            <a:off x="7381408" y="3983167"/>
            <a:ext cx="884014" cy="91135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算子运维</a:t>
            </a:r>
            <a:r>
              <a:rPr lang="en-US" altLang="zh-CN" sz="800" dirty="0" smtClean="0">
                <a:solidFill>
                  <a:schemeClr val="bg1"/>
                </a:solidFill>
                <a:latin typeface="微软雅黑" panose="020B0503020204020204" pitchFamily="34" charset="-122"/>
                <a:ea typeface="微软雅黑" panose="020B0503020204020204" pitchFamily="34" charset="-122"/>
              </a:rPr>
              <a:t>web</a:t>
            </a:r>
            <a:endParaRPr lang="en-US" altLang="zh-CN" sz="800" dirty="0">
              <a:solidFill>
                <a:schemeClr val="bg1"/>
              </a:solidFill>
              <a:latin typeface="微软雅黑" panose="020B0503020204020204" pitchFamily="34" charset="-122"/>
              <a:ea typeface="微软雅黑" panose="020B0503020204020204" pitchFamily="34" charset="-122"/>
            </a:endParaRPr>
          </a:p>
        </p:txBody>
      </p:sp>
      <p:cxnSp>
        <p:nvCxnSpPr>
          <p:cNvPr id="11" name="直接箭头连接符 10"/>
          <p:cNvCxnSpPr>
            <a:stCxn id="152" idx="1"/>
            <a:endCxn id="151" idx="3"/>
          </p:cNvCxnSpPr>
          <p:nvPr/>
        </p:nvCxnSpPr>
        <p:spPr>
          <a:xfrm flipH="1">
            <a:off x="1727612" y="4472035"/>
            <a:ext cx="2040696" cy="27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152" idx="3"/>
          </p:cNvCxnSpPr>
          <p:nvPr/>
        </p:nvCxnSpPr>
        <p:spPr>
          <a:xfrm flipH="1">
            <a:off x="4652322" y="4468391"/>
            <a:ext cx="3344632" cy="3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419015" y="4200969"/>
            <a:ext cx="845386" cy="162930"/>
          </a:xfrm>
          <a:prstGeom prst="rect">
            <a:avLst/>
          </a:prstGeom>
        </p:spPr>
        <p:txBody>
          <a:bodyPr wrap="square" lIns="0" tIns="0" rIns="0" bIns="0" rtlCol="0">
            <a:spAutoFit/>
          </a:bodyPr>
          <a:lstStyle/>
          <a:p>
            <a:pPr algn="l">
              <a:lnSpc>
                <a:spcPct val="150000"/>
              </a:lnSpc>
            </a:pPr>
            <a:r>
              <a:rPr kumimoji="1" lang="zh-CN" altLang="en-US" sz="800" dirty="0" smtClean="0">
                <a:solidFill>
                  <a:schemeClr val="bg1"/>
                </a:solidFill>
                <a:latin typeface="微软雅黑" panose="020B0503020204020204" pitchFamily="34" charset="-122"/>
                <a:ea typeface="微软雅黑" panose="020B0503020204020204" pitchFamily="34" charset="-122"/>
              </a:rPr>
              <a:t>获取各种运维信息</a:t>
            </a:r>
          </a:p>
        </p:txBody>
      </p:sp>
    </p:spTree>
    <p:extLst>
      <p:ext uri="{BB962C8B-B14F-4D97-AF65-F5344CB8AC3E}">
        <p14:creationId xmlns:p14="http://schemas.microsoft.com/office/powerpoint/2010/main" val="1683554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042160" y="1242367"/>
            <a:ext cx="6675120" cy="2697910"/>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547431" y="1489775"/>
            <a:ext cx="849085" cy="980932"/>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算法</a:t>
            </a:r>
            <a:r>
              <a:rPr lang="zh-CN" altLang="en-US" sz="1100" b="1" dirty="0" smtClean="0">
                <a:solidFill>
                  <a:schemeClr val="bg1"/>
                </a:solidFill>
                <a:latin typeface="微软雅黑" panose="020B0503020204020204" pitchFamily="34" charset="-122"/>
                <a:ea typeface="微软雅黑" panose="020B0503020204020204" pitchFamily="34" charset="-122"/>
              </a:rPr>
              <a:t>仓库</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278746" y="4445001"/>
            <a:ext cx="5196114" cy="591456"/>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7547431" y="2811794"/>
            <a:ext cx="849085" cy="98697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smtClean="0">
                <a:solidFill>
                  <a:schemeClr val="bg1"/>
                </a:solidFill>
                <a:latin typeface="微软雅黑" panose="020B0503020204020204" pitchFamily="34" charset="-122"/>
                <a:ea typeface="微软雅黑" panose="020B0503020204020204" pitchFamily="34" charset="-122"/>
              </a:rPr>
              <a:t>资源管理</a:t>
            </a:r>
            <a:endParaRPr lang="en-US" altLang="zh-CN" sz="1100" b="1" dirty="0" smtClean="0">
              <a:solidFill>
                <a:schemeClr val="bg1"/>
              </a:solidFill>
              <a:latin typeface="微软雅黑" panose="020B0503020204020204" pitchFamily="34" charset="-122"/>
              <a:ea typeface="微软雅黑" panose="020B0503020204020204" pitchFamily="34" charset="-122"/>
            </a:endParaRPr>
          </a:p>
          <a:p>
            <a:pPr algn="ctr" defTabSz="1268653">
              <a:lnSpc>
                <a:spcPct val="90000"/>
              </a:lnSpc>
              <a:spcAft>
                <a:spcPts val="149"/>
              </a:spcAft>
              <a:buClr>
                <a:srgbClr val="CC9900"/>
              </a:buClr>
            </a:pPr>
            <a:r>
              <a:rPr lang="zh-CN" altLang="en-US" sz="1100" b="1" dirty="0" smtClean="0">
                <a:solidFill>
                  <a:schemeClr val="bg1"/>
                </a:solidFill>
                <a:latin typeface="微软雅黑" panose="020B0503020204020204" pitchFamily="34" charset="-122"/>
                <a:ea typeface="微软雅黑" panose="020B0503020204020204" pitchFamily="34" charset="-122"/>
              </a:rPr>
              <a:t>（算力卡）</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7" name="右箭头 16"/>
          <p:cNvSpPr/>
          <p:nvPr/>
        </p:nvSpPr>
        <p:spPr>
          <a:xfrm>
            <a:off x="6487886" y="1715965"/>
            <a:ext cx="839450" cy="631371"/>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申请包</a:t>
            </a:r>
          </a:p>
        </p:txBody>
      </p:sp>
      <p:sp>
        <p:nvSpPr>
          <p:cNvPr id="18" name="右箭头 17"/>
          <p:cNvSpPr/>
          <p:nvPr/>
        </p:nvSpPr>
        <p:spPr>
          <a:xfrm>
            <a:off x="6499961" y="3058535"/>
            <a:ext cx="839450" cy="631371"/>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申请算力</a:t>
            </a:r>
          </a:p>
        </p:txBody>
      </p:sp>
      <p:sp>
        <p:nvSpPr>
          <p:cNvPr id="21" name="矩形 20"/>
          <p:cNvSpPr/>
          <p:nvPr/>
        </p:nvSpPr>
        <p:spPr>
          <a:xfrm>
            <a:off x="395538" y="1937712"/>
            <a:ext cx="990576" cy="275771"/>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接入</a:t>
            </a:r>
            <a:r>
              <a:rPr lang="zh-CN" altLang="en-US" sz="800" b="1" dirty="0" smtClean="0">
                <a:solidFill>
                  <a:schemeClr val="bg1"/>
                </a:solidFill>
                <a:latin typeface="微软雅黑" panose="020B0503020204020204" pitchFamily="34" charset="-122"/>
                <a:ea typeface="微软雅黑" panose="020B0503020204020204" pitchFamily="34" charset="-122"/>
              </a:rPr>
              <a:t>服务</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395538" y="2429734"/>
            <a:ext cx="990576" cy="275771"/>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存储服务</a:t>
            </a:r>
          </a:p>
        </p:txBody>
      </p:sp>
      <p:sp>
        <p:nvSpPr>
          <p:cNvPr id="23" name="矩形 22"/>
          <p:cNvSpPr/>
          <p:nvPr/>
        </p:nvSpPr>
        <p:spPr>
          <a:xfrm>
            <a:off x="391303" y="2921756"/>
            <a:ext cx="990576" cy="275771"/>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转发服务</a:t>
            </a:r>
          </a:p>
        </p:txBody>
      </p:sp>
      <p:sp>
        <p:nvSpPr>
          <p:cNvPr id="24" name="矩形 23"/>
          <p:cNvSpPr/>
          <p:nvPr/>
        </p:nvSpPr>
        <p:spPr>
          <a:xfrm>
            <a:off x="404624" y="3413777"/>
            <a:ext cx="990576" cy="275771"/>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800" b="1">
                <a:solidFill>
                  <a:schemeClr val="bg1"/>
                </a:solidFill>
                <a:latin typeface="微软雅黑" panose="020B0503020204020204" pitchFamily="34" charset="-122"/>
                <a:ea typeface="微软雅黑" panose="020B0503020204020204" pitchFamily="34" charset="-122"/>
              </a:rPr>
              <a:t>…</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25" name="直角上箭头 24"/>
          <p:cNvSpPr/>
          <p:nvPr/>
        </p:nvSpPr>
        <p:spPr>
          <a:xfrm rot="5400000">
            <a:off x="894440" y="3630386"/>
            <a:ext cx="1113975" cy="1509485"/>
          </a:xfrm>
          <a:prstGeom prst="ben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47486" y="4605354"/>
            <a:ext cx="986971" cy="166199"/>
          </a:xfrm>
          <a:prstGeom prst="rect">
            <a:avLst/>
          </a:prstGeom>
          <a:noFill/>
        </p:spPr>
        <p:txBody>
          <a:bodyPr wrap="square" lIns="0" tIns="0" rIns="0" bIns="0" rtlCol="0">
            <a:spAutoFit/>
          </a:bodyPr>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拉视频流</a:t>
            </a:r>
          </a:p>
        </p:txBody>
      </p:sp>
      <p:sp>
        <p:nvSpPr>
          <p:cNvPr id="27" name="右箭头 26"/>
          <p:cNvSpPr/>
          <p:nvPr/>
        </p:nvSpPr>
        <p:spPr>
          <a:xfrm>
            <a:off x="1519356" y="2196456"/>
            <a:ext cx="567070" cy="484063"/>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图片</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数据</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9" name="矩形 28"/>
          <p:cNvSpPr>
            <a:spLocks/>
          </p:cNvSpPr>
          <p:nvPr/>
        </p:nvSpPr>
        <p:spPr>
          <a:xfrm>
            <a:off x="2489200" y="1990730"/>
            <a:ext cx="1778000" cy="36310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解析任务管理</a:t>
            </a:r>
          </a:p>
        </p:txBody>
      </p:sp>
      <p:sp>
        <p:nvSpPr>
          <p:cNvPr id="30" name="矩形 29"/>
          <p:cNvSpPr/>
          <p:nvPr/>
        </p:nvSpPr>
        <p:spPr>
          <a:xfrm>
            <a:off x="2714171" y="2456195"/>
            <a:ext cx="1299029" cy="29028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任务编排</a:t>
            </a:r>
          </a:p>
        </p:txBody>
      </p:sp>
      <p:sp>
        <p:nvSpPr>
          <p:cNvPr id="31" name="矩形 30"/>
          <p:cNvSpPr/>
          <p:nvPr/>
        </p:nvSpPr>
        <p:spPr>
          <a:xfrm>
            <a:off x="2714169" y="2830319"/>
            <a:ext cx="1299029" cy="29028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异常恢复</a:t>
            </a:r>
          </a:p>
        </p:txBody>
      </p:sp>
      <p:sp>
        <p:nvSpPr>
          <p:cNvPr id="34" name="矩形 33"/>
          <p:cNvSpPr/>
          <p:nvPr/>
        </p:nvSpPr>
        <p:spPr>
          <a:xfrm>
            <a:off x="4620814" y="3173271"/>
            <a:ext cx="1342572" cy="427722"/>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数据路由</a:t>
            </a:r>
          </a:p>
        </p:txBody>
      </p:sp>
      <p:grpSp>
        <p:nvGrpSpPr>
          <p:cNvPr id="10" name="Group 9">
            <a:extLst>
              <a:ext uri="{FF2B5EF4-FFF2-40B4-BE49-F238E27FC236}">
                <a16:creationId xmlns:a16="http://schemas.microsoft.com/office/drawing/2014/main" id="{29A29D4E-E222-46D0-9BF4-A62AF1634823}"/>
              </a:ext>
            </a:extLst>
          </p:cNvPr>
          <p:cNvGrpSpPr/>
          <p:nvPr/>
        </p:nvGrpSpPr>
        <p:grpSpPr>
          <a:xfrm>
            <a:off x="3275101" y="3930505"/>
            <a:ext cx="3203405" cy="451276"/>
            <a:chOff x="2651295" y="3930505"/>
            <a:chExt cx="3203405" cy="451276"/>
          </a:xfrm>
        </p:grpSpPr>
        <p:sp>
          <p:nvSpPr>
            <p:cNvPr id="19" name="下箭头 18"/>
            <p:cNvSpPr/>
            <p:nvPr/>
          </p:nvSpPr>
          <p:spPr>
            <a:xfrm>
              <a:off x="2651295" y="3930505"/>
              <a:ext cx="798286" cy="451276"/>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任务</a:t>
              </a:r>
              <a:r>
                <a:rPr lang="en-US" altLang="zh-CN" sz="1200" b="1" dirty="0">
                  <a:solidFill>
                    <a:schemeClr val="bg1"/>
                  </a:solidFill>
                  <a:latin typeface="微软雅黑" panose="020B0503020204020204" pitchFamily="34" charset="-122"/>
                  <a:ea typeface="微软雅黑" panose="020B0503020204020204" pitchFamily="34" charset="-122"/>
                </a:rPr>
                <a:t>+</a:t>
              </a:r>
              <a:r>
                <a:rPr lang="zh-CN" altLang="en-US" sz="1200" b="1" dirty="0">
                  <a:solidFill>
                    <a:schemeClr val="bg1"/>
                  </a:solidFill>
                  <a:latin typeface="微软雅黑" panose="020B0503020204020204" pitchFamily="34" charset="-122"/>
                  <a:ea typeface="微软雅黑" panose="020B0503020204020204" pitchFamily="34" charset="-122"/>
                </a:rPr>
                <a:t>算法</a:t>
              </a:r>
              <a:r>
                <a:rPr lang="zh-CN" altLang="en-US" sz="1200" b="1" dirty="0" smtClean="0">
                  <a:solidFill>
                    <a:schemeClr val="bg1"/>
                  </a:solidFill>
                  <a:latin typeface="微软雅黑" panose="020B0503020204020204" pitchFamily="34" charset="-122"/>
                  <a:ea typeface="微软雅黑" panose="020B0503020204020204" pitchFamily="34" charset="-122"/>
                </a:rPr>
                <a:t>包</a:t>
              </a:r>
              <a:r>
                <a:rPr lang="en-US" altLang="zh-CN" sz="1200" b="1" dirty="0" err="1" smtClean="0">
                  <a:solidFill>
                    <a:schemeClr val="bg1"/>
                  </a:solidFill>
                  <a:latin typeface="微软雅黑" panose="020B0503020204020204" pitchFamily="34" charset="-122"/>
                  <a:ea typeface="微软雅黑" panose="020B0503020204020204" pitchFamily="34" charset="-122"/>
                </a:rPr>
                <a:t>url</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8" name="下箭头 27"/>
            <p:cNvSpPr/>
            <p:nvPr/>
          </p:nvSpPr>
          <p:spPr>
            <a:xfrm>
              <a:off x="3808498" y="3930505"/>
              <a:ext cx="798286" cy="451276"/>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图片数据</a:t>
              </a:r>
            </a:p>
          </p:txBody>
        </p:sp>
        <p:sp>
          <p:nvSpPr>
            <p:cNvPr id="37" name="上箭头 36"/>
            <p:cNvSpPr/>
            <p:nvPr/>
          </p:nvSpPr>
          <p:spPr>
            <a:xfrm>
              <a:off x="4965700" y="3930505"/>
              <a:ext cx="889000" cy="407555"/>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分析结果</a:t>
              </a:r>
            </a:p>
          </p:txBody>
        </p:sp>
      </p:grpSp>
      <p:grpSp>
        <p:nvGrpSpPr>
          <p:cNvPr id="11" name="Group 10">
            <a:extLst>
              <a:ext uri="{FF2B5EF4-FFF2-40B4-BE49-F238E27FC236}">
                <a16:creationId xmlns:a16="http://schemas.microsoft.com/office/drawing/2014/main" id="{63A23DAB-1358-4419-A722-1A912040D2AF}"/>
              </a:ext>
            </a:extLst>
          </p:cNvPr>
          <p:cNvGrpSpPr/>
          <p:nvPr/>
        </p:nvGrpSpPr>
        <p:grpSpPr>
          <a:xfrm>
            <a:off x="3754410" y="707014"/>
            <a:ext cx="3250621" cy="571534"/>
            <a:chOff x="2634346" y="707014"/>
            <a:chExt cx="3250621" cy="571534"/>
          </a:xfrm>
        </p:grpSpPr>
        <p:sp>
          <p:nvSpPr>
            <p:cNvPr id="6" name="下箭头 5"/>
            <p:cNvSpPr/>
            <p:nvPr/>
          </p:nvSpPr>
          <p:spPr>
            <a:xfrm>
              <a:off x="2634346" y="770548"/>
              <a:ext cx="972457" cy="508000"/>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任务</a:t>
              </a:r>
              <a:r>
                <a:rPr lang="en-US" altLang="zh-CN" sz="1200" b="1" dirty="0">
                  <a:solidFill>
                    <a:schemeClr val="bg1"/>
                  </a:solidFill>
                  <a:latin typeface="微软雅黑" panose="020B0503020204020204" pitchFamily="34" charset="-122"/>
                  <a:ea typeface="微软雅黑" panose="020B0503020204020204" pitchFamily="34" charset="-122"/>
                </a:rPr>
                <a:t>+</a:t>
              </a:r>
              <a:r>
                <a:rPr lang="zh-CN" altLang="en-US" sz="1200" b="1" dirty="0">
                  <a:solidFill>
                    <a:schemeClr val="bg1"/>
                  </a:solidFill>
                  <a:latin typeface="微软雅黑" panose="020B0503020204020204" pitchFamily="34" charset="-122"/>
                  <a:ea typeface="微软雅黑" panose="020B0503020204020204" pitchFamily="34" charset="-122"/>
                </a:rPr>
                <a:t>算法</a:t>
              </a:r>
            </a:p>
          </p:txBody>
        </p:sp>
        <p:sp>
          <p:nvSpPr>
            <p:cNvPr id="38" name="上箭头 37"/>
            <p:cNvSpPr/>
            <p:nvPr/>
          </p:nvSpPr>
          <p:spPr>
            <a:xfrm>
              <a:off x="4995967" y="707014"/>
              <a:ext cx="889000" cy="535353"/>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分析结果</a:t>
              </a:r>
            </a:p>
          </p:txBody>
        </p:sp>
      </p:grpSp>
      <p:sp>
        <p:nvSpPr>
          <p:cNvPr id="39" name="流程图: 过程 38"/>
          <p:cNvSpPr/>
          <p:nvPr/>
        </p:nvSpPr>
        <p:spPr>
          <a:xfrm>
            <a:off x="3672275"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人脸分析算子</a:t>
            </a:r>
          </a:p>
        </p:txBody>
      </p:sp>
      <p:sp>
        <p:nvSpPr>
          <p:cNvPr id="40" name="流程图: 过程 39"/>
          <p:cNvSpPr/>
          <p:nvPr/>
        </p:nvSpPr>
        <p:spPr>
          <a:xfrm>
            <a:off x="4937195"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结构化分析算子</a:t>
            </a:r>
          </a:p>
        </p:txBody>
      </p:sp>
      <p:sp>
        <p:nvSpPr>
          <p:cNvPr id="41" name="流程图: 过程 40"/>
          <p:cNvSpPr/>
          <p:nvPr/>
        </p:nvSpPr>
        <p:spPr>
          <a:xfrm>
            <a:off x="6267793"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车辆分析算子</a:t>
            </a:r>
          </a:p>
        </p:txBody>
      </p:sp>
      <p:sp>
        <p:nvSpPr>
          <p:cNvPr id="42" name="流程图: 过程 41"/>
          <p:cNvSpPr/>
          <p:nvPr/>
        </p:nvSpPr>
        <p:spPr>
          <a:xfrm>
            <a:off x="2423885"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行为分析算子</a:t>
            </a:r>
          </a:p>
        </p:txBody>
      </p:sp>
      <p:sp>
        <p:nvSpPr>
          <p:cNvPr id="43" name="矩形 42"/>
          <p:cNvSpPr/>
          <p:nvPr/>
        </p:nvSpPr>
        <p:spPr>
          <a:xfrm>
            <a:off x="4646052" y="2623331"/>
            <a:ext cx="1342572" cy="42273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特征存储</a:t>
            </a:r>
          </a:p>
        </p:txBody>
      </p:sp>
      <p:sp>
        <p:nvSpPr>
          <p:cNvPr id="46" name="标题 2">
            <a:extLst>
              <a:ext uri="{FF2B5EF4-FFF2-40B4-BE49-F238E27FC236}">
                <a16:creationId xmlns:a16="http://schemas.microsoft.com/office/drawing/2014/main" id="{E79D30D0-D3EF-4422-8AB1-51C9AFB56DE3}"/>
              </a:ext>
            </a:extLst>
          </p:cNvPr>
          <p:cNvSpPr txBox="1">
            <a:spLocks/>
          </p:cNvSpPr>
          <p:nvPr/>
        </p:nvSpPr>
        <p:spPr>
          <a:xfrm>
            <a:off x="431800" y="351694"/>
            <a:ext cx="6840000" cy="307777"/>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kumimoji="1" lang="zh-CN" altLang="en-US" sz="2000" b="1" dirty="0">
                <a:solidFill>
                  <a:schemeClr val="bg1"/>
                </a:solidFill>
                <a:latin typeface="微软雅黑" panose="020B0503020204020204" pitchFamily="34" charset="-122"/>
                <a:ea typeface="微软雅黑" panose="020B0503020204020204" pitchFamily="34" charset="-122"/>
              </a:rPr>
              <a:t>智能</a:t>
            </a:r>
            <a:r>
              <a:rPr kumimoji="1" lang="en-US" altLang="zh-CN" sz="2000" b="1" dirty="0" smtClean="0">
                <a:solidFill>
                  <a:schemeClr val="bg1"/>
                </a:solidFill>
                <a:latin typeface="微软雅黑" panose="020B0503020204020204" pitchFamily="34" charset="-122"/>
                <a:ea typeface="微软雅黑" panose="020B0503020204020204" pitchFamily="34" charset="-122"/>
              </a:rPr>
              <a:t>-</a:t>
            </a:r>
            <a:r>
              <a:rPr kumimoji="1" lang="zh-CN" altLang="en-US" sz="2000" b="1" dirty="0" smtClean="0">
                <a:solidFill>
                  <a:schemeClr val="bg1"/>
                </a:solidFill>
                <a:latin typeface="微软雅黑" panose="020B0503020204020204" pitchFamily="34" charset="-122"/>
                <a:ea typeface="微软雅黑" panose="020B0503020204020204" pitchFamily="34" charset="-122"/>
              </a:rPr>
              <a:t>解析</a:t>
            </a:r>
            <a:r>
              <a:rPr kumimoji="1" lang="zh-CN" altLang="en-US" sz="2000" b="1" dirty="0">
                <a:solidFill>
                  <a:schemeClr val="bg1"/>
                </a:solidFill>
                <a:latin typeface="微软雅黑" panose="020B0503020204020204" pitchFamily="34" charset="-122"/>
                <a:ea typeface="微软雅黑" panose="020B0503020204020204" pitchFamily="34" charset="-122"/>
              </a:rPr>
              <a:t>类</a:t>
            </a:r>
            <a:r>
              <a:rPr kumimoji="1" lang="zh-CN" altLang="en-US" sz="2000" b="1" dirty="0" smtClean="0">
                <a:solidFill>
                  <a:schemeClr val="bg1"/>
                </a:solidFill>
                <a:latin typeface="微软雅黑" panose="020B0503020204020204" pitchFamily="34" charset="-122"/>
                <a:ea typeface="微软雅黑" panose="020B0503020204020204" pitchFamily="34" charset="-122"/>
              </a:rPr>
              <a:t>业务（</a:t>
            </a:r>
            <a:r>
              <a:rPr kumimoji="1" lang="en-US" altLang="zh-CN" sz="2000" b="1" dirty="0" smtClean="0">
                <a:solidFill>
                  <a:schemeClr val="bg1"/>
                </a:solidFill>
                <a:latin typeface="微软雅黑" panose="020B0503020204020204" pitchFamily="34" charset="-122"/>
                <a:ea typeface="微软雅黑" panose="020B0503020204020204" pitchFamily="34" charset="-122"/>
              </a:rPr>
              <a:t>cv+</a:t>
            </a:r>
            <a:r>
              <a:rPr kumimoji="1" lang="zh-CN" altLang="en-US" sz="2000" b="1" dirty="0" smtClean="0">
                <a:solidFill>
                  <a:schemeClr val="bg1"/>
                </a:solidFill>
                <a:latin typeface="微软雅黑" panose="020B0503020204020204" pitchFamily="34" charset="-122"/>
                <a:ea typeface="微软雅黑" panose="020B0503020204020204" pitchFamily="34" charset="-122"/>
              </a:rPr>
              <a:t>算子）</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7" name="流程图: 过程 32">
            <a:extLst>
              <a:ext uri="{FF2B5EF4-FFF2-40B4-BE49-F238E27FC236}">
                <a16:creationId xmlns:a16="http://schemas.microsoft.com/office/drawing/2014/main" id="{C5CD9177-3EA7-4422-BF2D-9589EF3ABBFF}"/>
              </a:ext>
            </a:extLst>
          </p:cNvPr>
          <p:cNvSpPr/>
          <p:nvPr/>
        </p:nvSpPr>
        <p:spPr>
          <a:xfrm>
            <a:off x="302140" y="1368360"/>
            <a:ext cx="1169870" cy="2532773"/>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48" name="流程图: 过程 32">
            <a:extLst>
              <a:ext uri="{FF2B5EF4-FFF2-40B4-BE49-F238E27FC236}">
                <a16:creationId xmlns:a16="http://schemas.microsoft.com/office/drawing/2014/main" id="{1047711A-726C-4D8F-961E-5B541EF942DB}"/>
              </a:ext>
            </a:extLst>
          </p:cNvPr>
          <p:cNvSpPr/>
          <p:nvPr/>
        </p:nvSpPr>
        <p:spPr>
          <a:xfrm>
            <a:off x="302140" y="1368361"/>
            <a:ext cx="1169870" cy="368446"/>
          </a:xfrm>
          <a:prstGeom prst="flowChartProcess">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en-US" altLang="zh-CN" sz="1100" b="1" dirty="0">
                <a:solidFill>
                  <a:schemeClr val="bg1"/>
                </a:solidFill>
                <a:latin typeface="微软雅黑" panose="020B0503020204020204" pitchFamily="34" charset="-122"/>
                <a:ea typeface="微软雅黑" panose="020B0503020204020204" pitchFamily="34" charset="-122"/>
              </a:rPr>
              <a:t>PaaS</a:t>
            </a:r>
            <a:r>
              <a:rPr lang="zh-CN" altLang="en-US" sz="1100" b="1" dirty="0">
                <a:solidFill>
                  <a:schemeClr val="bg1"/>
                </a:solidFill>
                <a:latin typeface="微软雅黑" panose="020B0503020204020204" pitchFamily="34" charset="-122"/>
                <a:ea typeface="微软雅黑" panose="020B0503020204020204" pitchFamily="34" charset="-122"/>
              </a:rPr>
              <a:t>服务</a:t>
            </a:r>
          </a:p>
        </p:txBody>
      </p:sp>
      <p:sp>
        <p:nvSpPr>
          <p:cNvPr id="51" name="矩形 30">
            <a:extLst>
              <a:ext uri="{FF2B5EF4-FFF2-40B4-BE49-F238E27FC236}">
                <a16:creationId xmlns:a16="http://schemas.microsoft.com/office/drawing/2014/main" id="{285110D0-74F9-4B58-8BF8-CF2E57304042}"/>
              </a:ext>
            </a:extLst>
          </p:cNvPr>
          <p:cNvSpPr/>
          <p:nvPr/>
        </p:nvSpPr>
        <p:spPr>
          <a:xfrm>
            <a:off x="2714169" y="3204443"/>
            <a:ext cx="1299029" cy="290285"/>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任务调度策略</a:t>
            </a:r>
            <a:endParaRPr lang="en-US" altLang="zh-CN" sz="800" b="1" dirty="0">
              <a:solidFill>
                <a:schemeClr val="bg1"/>
              </a:solidFill>
              <a:latin typeface="微软雅黑" panose="020B0503020204020204" pitchFamily="34" charset="-122"/>
              <a:ea typeface="微软雅黑" panose="020B0503020204020204" pitchFamily="34" charset="-122"/>
            </a:endParaRPr>
          </a:p>
          <a:p>
            <a:pPr algn="ctr" defTabSz="1268653">
              <a:lnSpc>
                <a:spcPct val="90000"/>
              </a:lnSpc>
              <a:buClr>
                <a:srgbClr val="CC9900"/>
              </a:buClr>
            </a:pPr>
            <a:r>
              <a:rPr lang="en-US" altLang="zh-CN" sz="800" b="1" dirty="0">
                <a:solidFill>
                  <a:schemeClr val="bg1"/>
                </a:solidFill>
                <a:latin typeface="微软雅黑" panose="020B0503020204020204" pitchFamily="34" charset="-122"/>
                <a:ea typeface="微软雅黑" panose="020B0503020204020204" pitchFamily="34" charset="-122"/>
              </a:rPr>
              <a:t>(</a:t>
            </a:r>
            <a:r>
              <a:rPr lang="zh-CN" altLang="en-US" sz="800" b="1" dirty="0">
                <a:solidFill>
                  <a:schemeClr val="bg1"/>
                </a:solidFill>
                <a:latin typeface="微软雅黑" panose="020B0503020204020204" pitchFamily="34" charset="-122"/>
                <a:ea typeface="微软雅黑" panose="020B0503020204020204" pitchFamily="34" charset="-122"/>
              </a:rPr>
              <a:t>负载均衡</a:t>
            </a:r>
            <a:r>
              <a:rPr lang="en-US" altLang="zh-CN" sz="800" b="1" dirty="0">
                <a:solidFill>
                  <a:schemeClr val="bg1"/>
                </a:solidFill>
                <a:latin typeface="微软雅黑" panose="020B0503020204020204" pitchFamily="34" charset="-122"/>
                <a:ea typeface="微软雅黑" panose="020B0503020204020204" pitchFamily="34" charset="-122"/>
              </a:rPr>
              <a:t>/</a:t>
            </a:r>
            <a:r>
              <a:rPr lang="zh-CN" altLang="en-US" sz="800" b="1" i="1" dirty="0">
                <a:solidFill>
                  <a:schemeClr val="bg1"/>
                </a:solidFill>
                <a:latin typeface="微软雅黑" panose="020B0503020204020204" pitchFamily="34" charset="-122"/>
                <a:ea typeface="微软雅黑" panose="020B0503020204020204" pitchFamily="34" charset="-122"/>
              </a:rPr>
              <a:t>算法亲和</a:t>
            </a:r>
            <a:r>
              <a:rPr lang="en-US" altLang="zh-CN" sz="800" b="1" dirty="0">
                <a:solidFill>
                  <a:schemeClr val="bg1"/>
                </a:solidFill>
                <a:latin typeface="微软雅黑" panose="020B0503020204020204" pitchFamily="34" charset="-122"/>
                <a:ea typeface="微软雅黑" panose="020B0503020204020204" pitchFamily="34" charset="-122"/>
              </a:rPr>
              <a:t>)</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nvGrpSpPr>
          <p:cNvPr id="4" name="Group 3">
            <a:extLst>
              <a:ext uri="{FF2B5EF4-FFF2-40B4-BE49-F238E27FC236}">
                <a16:creationId xmlns:a16="http://schemas.microsoft.com/office/drawing/2014/main" id="{31DED7B9-2521-4BB8-A602-F5C6CFC23749}"/>
              </a:ext>
            </a:extLst>
          </p:cNvPr>
          <p:cNvGrpSpPr/>
          <p:nvPr/>
        </p:nvGrpSpPr>
        <p:grpSpPr>
          <a:xfrm>
            <a:off x="2291789" y="1470724"/>
            <a:ext cx="4000152" cy="2367189"/>
            <a:chOff x="2291789" y="1358588"/>
            <a:chExt cx="1169870" cy="2367189"/>
          </a:xfrm>
        </p:grpSpPr>
        <p:sp>
          <p:nvSpPr>
            <p:cNvPr id="52" name="流程图: 过程 32">
              <a:extLst>
                <a:ext uri="{FF2B5EF4-FFF2-40B4-BE49-F238E27FC236}">
                  <a16:creationId xmlns:a16="http://schemas.microsoft.com/office/drawing/2014/main" id="{15A6B43A-A692-4E73-8563-76E89409B9C3}"/>
                </a:ext>
              </a:extLst>
            </p:cNvPr>
            <p:cNvSpPr/>
            <p:nvPr/>
          </p:nvSpPr>
          <p:spPr>
            <a:xfrm>
              <a:off x="2291789" y="1358588"/>
              <a:ext cx="1169870" cy="2367189"/>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3" name="流程图: 过程 32">
              <a:extLst>
                <a:ext uri="{FF2B5EF4-FFF2-40B4-BE49-F238E27FC236}">
                  <a16:creationId xmlns:a16="http://schemas.microsoft.com/office/drawing/2014/main" id="{5CE4CDC5-09E9-4F00-A78B-47E77B75DAE6}"/>
                </a:ext>
              </a:extLst>
            </p:cNvPr>
            <p:cNvSpPr/>
            <p:nvPr/>
          </p:nvSpPr>
          <p:spPr>
            <a:xfrm>
              <a:off x="2291789" y="1358589"/>
              <a:ext cx="1169870" cy="368446"/>
            </a:xfrm>
            <a:prstGeom prst="flowChartProcess">
              <a:avLst/>
            </a:prstGeom>
            <a:gradFill flip="none" rotWithShape="1">
              <a:gsLst>
                <a:gs pos="59000">
                  <a:schemeClr val="accent4">
                    <a:alpha val="0"/>
                  </a:schemeClr>
                </a:gs>
                <a:gs pos="100000">
                  <a:schemeClr val="accent4"/>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smtClean="0">
                  <a:solidFill>
                    <a:schemeClr val="bg1"/>
                  </a:solidFill>
                  <a:latin typeface="微软雅黑" panose="020B0503020204020204" pitchFamily="34" charset="-122"/>
                  <a:ea typeface="微软雅黑" panose="020B0503020204020204" pitchFamily="34" charset="-122"/>
                </a:rPr>
                <a:t>智能调度</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grpSp>
      <p:sp>
        <p:nvSpPr>
          <p:cNvPr id="55" name="流程图: 过程 32">
            <a:extLst>
              <a:ext uri="{FF2B5EF4-FFF2-40B4-BE49-F238E27FC236}">
                <a16:creationId xmlns:a16="http://schemas.microsoft.com/office/drawing/2014/main" id="{0EFCABA0-3416-4A3C-92C5-E1B3392A26BC}"/>
              </a:ext>
            </a:extLst>
          </p:cNvPr>
          <p:cNvSpPr>
            <a:spLocks/>
          </p:cNvSpPr>
          <p:nvPr/>
        </p:nvSpPr>
        <p:spPr>
          <a:xfrm>
            <a:off x="2489200" y="1990730"/>
            <a:ext cx="1778000" cy="1640217"/>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0" name="矩形 49"/>
          <p:cNvSpPr/>
          <p:nvPr/>
        </p:nvSpPr>
        <p:spPr>
          <a:xfrm>
            <a:off x="4628573" y="1960119"/>
            <a:ext cx="1342572" cy="42273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smtClean="0">
                <a:solidFill>
                  <a:schemeClr val="bg1"/>
                </a:solidFill>
                <a:latin typeface="微软雅黑" panose="020B0503020204020204" pitchFamily="34" charset="-122"/>
                <a:ea typeface="微软雅黑" panose="020B0503020204020204" pitchFamily="34" charset="-122"/>
              </a:rPr>
              <a:t>库以及库成员管理</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54" name="直角上箭头 53"/>
          <p:cNvSpPr/>
          <p:nvPr/>
        </p:nvSpPr>
        <p:spPr>
          <a:xfrm>
            <a:off x="7745915" y="3940277"/>
            <a:ext cx="901078" cy="1096393"/>
          </a:xfrm>
          <a:prstGeom prst="ben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拉算法包</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3370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429" y="1327943"/>
            <a:ext cx="8657771" cy="2697910"/>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 name="下箭头 5"/>
          <p:cNvSpPr/>
          <p:nvPr/>
        </p:nvSpPr>
        <p:spPr>
          <a:xfrm>
            <a:off x="770943" y="831167"/>
            <a:ext cx="972457" cy="441786"/>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添加底库：库</a:t>
            </a:r>
            <a:r>
              <a:rPr lang="en-US" altLang="zh-CN" sz="1200" b="1" dirty="0">
                <a:solidFill>
                  <a:schemeClr val="bg1"/>
                </a:solidFill>
                <a:latin typeface="微软雅黑" panose="020B0503020204020204" pitchFamily="34" charset="-122"/>
                <a:ea typeface="微软雅黑" panose="020B0503020204020204" pitchFamily="34" charset="-122"/>
              </a:rPr>
              <a:t>+</a:t>
            </a:r>
            <a:r>
              <a:rPr lang="zh-CN" altLang="en-US" sz="1200" b="1" dirty="0">
                <a:solidFill>
                  <a:schemeClr val="bg1"/>
                </a:solidFill>
                <a:latin typeface="微软雅黑" panose="020B0503020204020204" pitchFamily="34" charset="-122"/>
                <a:ea typeface="微软雅黑" panose="020B0503020204020204" pitchFamily="34" charset="-122"/>
              </a:rPr>
              <a:t>库成员</a:t>
            </a:r>
          </a:p>
        </p:txBody>
      </p:sp>
      <p:sp>
        <p:nvSpPr>
          <p:cNvPr id="8" name="矩形 7"/>
          <p:cNvSpPr/>
          <p:nvPr/>
        </p:nvSpPr>
        <p:spPr>
          <a:xfrm>
            <a:off x="6658850" y="1576109"/>
            <a:ext cx="1462035" cy="230899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136800"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资源管理</a:t>
            </a:r>
            <a:endParaRPr lang="en-US" altLang="zh-CN" sz="1100" b="1" dirty="0">
              <a:solidFill>
                <a:schemeClr val="bg1"/>
              </a:solidFill>
              <a:latin typeface="微软雅黑" panose="020B0503020204020204" pitchFamily="34" charset="-122"/>
              <a:ea typeface="微软雅黑" panose="020B0503020204020204" pitchFamily="34" charset="-122"/>
            </a:endParaRPr>
          </a:p>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（算力卡）</a:t>
            </a:r>
          </a:p>
        </p:txBody>
      </p:sp>
      <p:sp>
        <p:nvSpPr>
          <p:cNvPr id="10" name="右箭头 9"/>
          <p:cNvSpPr/>
          <p:nvPr/>
        </p:nvSpPr>
        <p:spPr>
          <a:xfrm>
            <a:off x="5291329" y="1903143"/>
            <a:ext cx="1026112" cy="631371"/>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申请分析算力</a:t>
            </a:r>
          </a:p>
        </p:txBody>
      </p:sp>
      <p:sp>
        <p:nvSpPr>
          <p:cNvPr id="20" name="下箭头 19"/>
          <p:cNvSpPr/>
          <p:nvPr/>
        </p:nvSpPr>
        <p:spPr>
          <a:xfrm>
            <a:off x="589517" y="4098474"/>
            <a:ext cx="798286" cy="346108"/>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图片数据</a:t>
            </a:r>
          </a:p>
        </p:txBody>
      </p:sp>
      <p:sp>
        <p:nvSpPr>
          <p:cNvPr id="28" name="上箭头 27"/>
          <p:cNvSpPr/>
          <p:nvPr/>
        </p:nvSpPr>
        <p:spPr>
          <a:xfrm>
            <a:off x="2383452" y="4076863"/>
            <a:ext cx="889000" cy="379295"/>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特征</a:t>
            </a:r>
          </a:p>
        </p:txBody>
      </p:sp>
      <p:sp>
        <p:nvSpPr>
          <p:cNvPr id="29" name="上箭头 28"/>
          <p:cNvSpPr/>
          <p:nvPr/>
        </p:nvSpPr>
        <p:spPr>
          <a:xfrm>
            <a:off x="6154417" y="828296"/>
            <a:ext cx="889000" cy="505320"/>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a:solidFill>
                  <a:schemeClr val="bg1"/>
                </a:solidFill>
                <a:latin typeface="微软雅黑" panose="020B0503020204020204" pitchFamily="34" charset="-122"/>
                <a:ea typeface="微软雅黑" panose="020B0503020204020204" pitchFamily="34" charset="-122"/>
              </a:rPr>
              <a:t>比对结果</a:t>
            </a:r>
          </a:p>
        </p:txBody>
      </p:sp>
      <p:grpSp>
        <p:nvGrpSpPr>
          <p:cNvPr id="9" name="Group 8">
            <a:extLst>
              <a:ext uri="{FF2B5EF4-FFF2-40B4-BE49-F238E27FC236}">
                <a16:creationId xmlns:a16="http://schemas.microsoft.com/office/drawing/2014/main" id="{BF958B0E-355A-4910-B200-A3D3941B9B89}"/>
              </a:ext>
            </a:extLst>
          </p:cNvPr>
          <p:cNvGrpSpPr/>
          <p:nvPr/>
        </p:nvGrpSpPr>
        <p:grpSpPr>
          <a:xfrm>
            <a:off x="130629" y="4486191"/>
            <a:ext cx="3436815" cy="591456"/>
            <a:chOff x="1256776" y="4445001"/>
            <a:chExt cx="2547254" cy="591456"/>
          </a:xfrm>
        </p:grpSpPr>
        <p:sp>
          <p:nvSpPr>
            <p:cNvPr id="7" name="矩形 6"/>
            <p:cNvSpPr/>
            <p:nvPr/>
          </p:nvSpPr>
          <p:spPr>
            <a:xfrm>
              <a:off x="1256776" y="4445001"/>
              <a:ext cx="2547254" cy="591456"/>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30" name="流程图: 过程 29"/>
            <p:cNvSpPr/>
            <p:nvPr/>
          </p:nvSpPr>
          <p:spPr>
            <a:xfrm>
              <a:off x="2650305"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分析算子</a:t>
              </a:r>
            </a:p>
          </p:txBody>
        </p:sp>
        <p:sp>
          <p:nvSpPr>
            <p:cNvPr id="33" name="流程图: 过程 32"/>
            <p:cNvSpPr/>
            <p:nvPr/>
          </p:nvSpPr>
          <p:spPr>
            <a:xfrm>
              <a:off x="1401915"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分析算子</a:t>
              </a:r>
            </a:p>
          </p:txBody>
        </p:sp>
      </p:grpSp>
      <p:sp>
        <p:nvSpPr>
          <p:cNvPr id="34" name="矩形 33"/>
          <p:cNvSpPr/>
          <p:nvPr/>
        </p:nvSpPr>
        <p:spPr>
          <a:xfrm>
            <a:off x="711201" y="3116611"/>
            <a:ext cx="1874815" cy="49275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特征存储</a:t>
            </a:r>
          </a:p>
        </p:txBody>
      </p:sp>
      <p:sp>
        <p:nvSpPr>
          <p:cNvPr id="37" name="矩形 36"/>
          <p:cNvSpPr/>
          <p:nvPr/>
        </p:nvSpPr>
        <p:spPr>
          <a:xfrm>
            <a:off x="711201" y="2111812"/>
            <a:ext cx="1882070" cy="56916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库以及库成员管理</a:t>
            </a:r>
            <a:endParaRPr lang="en-US" altLang="zh-CN" sz="1100" b="1" dirty="0">
              <a:solidFill>
                <a:schemeClr val="bg1"/>
              </a:solidFill>
              <a:latin typeface="微软雅黑" panose="020B0503020204020204" pitchFamily="34" charset="-122"/>
              <a:ea typeface="微软雅黑" panose="020B0503020204020204" pitchFamily="34" charset="-122"/>
            </a:endParaRPr>
          </a:p>
          <a:p>
            <a:pPr algn="ctr" defTabSz="1268653">
              <a:lnSpc>
                <a:spcPct val="90000"/>
              </a:lnSpc>
              <a:spcAft>
                <a:spcPts val="149"/>
              </a:spcAft>
              <a:buClr>
                <a:srgbClr val="CC9900"/>
              </a:buClr>
            </a:pPr>
            <a:r>
              <a:rPr lang="zh-CN" altLang="en-US" sz="900" b="1" i="1" dirty="0" smtClean="0">
                <a:solidFill>
                  <a:schemeClr val="bg1"/>
                </a:solidFill>
                <a:latin typeface="微软雅黑" panose="020B0503020204020204" pitchFamily="34" charset="-122"/>
                <a:ea typeface="微软雅黑" panose="020B0503020204020204" pitchFamily="34" charset="-122"/>
              </a:rPr>
              <a:t>库</a:t>
            </a:r>
            <a:r>
              <a:rPr lang="zh-CN" altLang="en-US" sz="900" b="1" i="1" dirty="0">
                <a:solidFill>
                  <a:schemeClr val="bg1"/>
                </a:solidFill>
                <a:latin typeface="微软雅黑" panose="020B0503020204020204" pitchFamily="34" charset="-122"/>
                <a:ea typeface="微软雅黑" panose="020B0503020204020204" pitchFamily="34" charset="-122"/>
              </a:rPr>
              <a:t>资源关系</a:t>
            </a:r>
            <a:r>
              <a:rPr lang="zh-CN" altLang="en-US" sz="900" b="1" i="1" dirty="0" smtClean="0">
                <a:solidFill>
                  <a:schemeClr val="bg1"/>
                </a:solidFill>
                <a:latin typeface="微软雅黑" panose="020B0503020204020204" pitchFamily="34" charset="-122"/>
                <a:ea typeface="微软雅黑" panose="020B0503020204020204" pitchFamily="34" charset="-122"/>
              </a:rPr>
              <a:t>维护</a:t>
            </a:r>
            <a:endParaRPr lang="en-US" altLang="zh-CN" sz="900" b="1" i="1" dirty="0" smtClean="0">
              <a:solidFill>
                <a:schemeClr val="bg1"/>
              </a:solidFill>
              <a:latin typeface="微软雅黑" panose="020B0503020204020204" pitchFamily="34" charset="-122"/>
              <a:ea typeface="微软雅黑" panose="020B0503020204020204" pitchFamily="34" charset="-122"/>
            </a:endParaRPr>
          </a:p>
          <a:p>
            <a:pPr algn="ctr" defTabSz="1268653">
              <a:lnSpc>
                <a:spcPct val="90000"/>
              </a:lnSpc>
              <a:spcAft>
                <a:spcPts val="149"/>
              </a:spcAft>
              <a:buClr>
                <a:srgbClr val="CC9900"/>
              </a:buClr>
            </a:pPr>
            <a:r>
              <a:rPr lang="zh-CN" altLang="en-US" sz="900" b="1" i="1" dirty="0">
                <a:solidFill>
                  <a:schemeClr val="bg1"/>
                </a:solidFill>
                <a:latin typeface="微软雅黑" panose="020B0503020204020204" pitchFamily="34" charset="-122"/>
                <a:ea typeface="微软雅黑" panose="020B0503020204020204" pitchFamily="34" charset="-122"/>
              </a:rPr>
              <a:t>推</a:t>
            </a:r>
            <a:r>
              <a:rPr lang="zh-CN" altLang="en-US" sz="900" b="1" i="1" dirty="0" smtClean="0">
                <a:solidFill>
                  <a:schemeClr val="bg1"/>
                </a:solidFill>
                <a:latin typeface="微软雅黑" panose="020B0503020204020204" pitchFamily="34" charset="-122"/>
                <a:ea typeface="微软雅黑" panose="020B0503020204020204" pitchFamily="34" charset="-122"/>
              </a:rPr>
              <a:t>库</a:t>
            </a:r>
            <a:endParaRPr lang="zh-CN" altLang="en-US" sz="900" b="1" i="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3755416" y="2164088"/>
            <a:ext cx="1248068" cy="149754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136800" rIns="60921" bIns="30462" numCol="1" rtlCol="0" anchor="t"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比对检索</a:t>
            </a:r>
          </a:p>
        </p:txBody>
      </p:sp>
      <p:sp>
        <p:nvSpPr>
          <p:cNvPr id="39" name="右箭头 38"/>
          <p:cNvSpPr/>
          <p:nvPr/>
        </p:nvSpPr>
        <p:spPr>
          <a:xfrm>
            <a:off x="5286511" y="2821697"/>
            <a:ext cx="1026112" cy="631371"/>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申请</a:t>
            </a:r>
            <a:r>
              <a:rPr lang="zh-CN" altLang="en-US" sz="900" b="1">
                <a:solidFill>
                  <a:schemeClr val="bg1"/>
                </a:solidFill>
                <a:latin typeface="微软雅黑" panose="020B0503020204020204" pitchFamily="34" charset="-122"/>
                <a:ea typeface="微软雅黑" panose="020B0503020204020204" pitchFamily="34" charset="-122"/>
              </a:rPr>
              <a:t>比对算力</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40" name="下箭头 39"/>
          <p:cNvSpPr/>
          <p:nvPr/>
        </p:nvSpPr>
        <p:spPr>
          <a:xfrm>
            <a:off x="3894134" y="4076863"/>
            <a:ext cx="972457" cy="376235"/>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41" name="下箭头 40"/>
          <p:cNvSpPr/>
          <p:nvPr/>
        </p:nvSpPr>
        <p:spPr>
          <a:xfrm>
            <a:off x="3724598" y="867326"/>
            <a:ext cx="972457" cy="450109"/>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200" b="1" dirty="0" smtClean="0">
                <a:solidFill>
                  <a:schemeClr val="bg1"/>
                </a:solidFill>
                <a:latin typeface="微软雅黑" panose="020B0503020204020204" pitchFamily="34" charset="-122"/>
                <a:ea typeface="微软雅黑" panose="020B0503020204020204" pitchFamily="34" charset="-122"/>
              </a:rPr>
              <a:t>检索：图片</a:t>
            </a:r>
            <a:r>
              <a:rPr lang="en-US" altLang="zh-CN" sz="1200" b="1" dirty="0">
                <a:solidFill>
                  <a:schemeClr val="bg1"/>
                </a:solidFill>
                <a:latin typeface="微软雅黑" panose="020B0503020204020204" pitchFamily="34" charset="-122"/>
                <a:ea typeface="微软雅黑" panose="020B0503020204020204" pitchFamily="34" charset="-122"/>
              </a:rPr>
              <a:t>+</a:t>
            </a:r>
            <a:r>
              <a:rPr lang="zh-CN" altLang="en-US" sz="1200" b="1" dirty="0">
                <a:solidFill>
                  <a:schemeClr val="bg1"/>
                </a:solidFill>
                <a:latin typeface="微软雅黑" panose="020B0503020204020204" pitchFamily="34" charset="-122"/>
                <a:ea typeface="微软雅黑" panose="020B0503020204020204" pitchFamily="34" charset="-122"/>
              </a:rPr>
              <a:t>库信息</a:t>
            </a:r>
          </a:p>
        </p:txBody>
      </p:sp>
      <p:sp>
        <p:nvSpPr>
          <p:cNvPr id="42" name="下箭头 41"/>
          <p:cNvSpPr/>
          <p:nvPr/>
        </p:nvSpPr>
        <p:spPr>
          <a:xfrm>
            <a:off x="1257172" y="2739030"/>
            <a:ext cx="631371" cy="326571"/>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特征</a:t>
            </a:r>
          </a:p>
        </p:txBody>
      </p:sp>
      <p:sp>
        <p:nvSpPr>
          <p:cNvPr id="44" name="右箭头 43"/>
          <p:cNvSpPr/>
          <p:nvPr/>
        </p:nvSpPr>
        <p:spPr>
          <a:xfrm>
            <a:off x="2798648" y="2218828"/>
            <a:ext cx="707616" cy="443068"/>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库资源</a:t>
            </a:r>
          </a:p>
        </p:txBody>
      </p:sp>
      <p:sp>
        <p:nvSpPr>
          <p:cNvPr id="45" name="流程图: 过程 44"/>
          <p:cNvSpPr/>
          <p:nvPr/>
        </p:nvSpPr>
        <p:spPr>
          <a:xfrm>
            <a:off x="3960793" y="2644995"/>
            <a:ext cx="846750" cy="275771"/>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1000" b="1" dirty="0">
                <a:solidFill>
                  <a:schemeClr val="bg1"/>
                </a:solidFill>
                <a:latin typeface="微软雅黑" panose="020B0503020204020204" pitchFamily="34" charset="-122"/>
                <a:ea typeface="微软雅黑" panose="020B0503020204020204" pitchFamily="34" charset="-122"/>
              </a:rPr>
              <a:t>N v N</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46" name="流程图: 过程 45"/>
          <p:cNvSpPr/>
          <p:nvPr/>
        </p:nvSpPr>
        <p:spPr>
          <a:xfrm>
            <a:off x="3953538" y="3023533"/>
            <a:ext cx="846750" cy="275771"/>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1000" b="1" dirty="0">
                <a:solidFill>
                  <a:schemeClr val="bg1"/>
                </a:solidFill>
                <a:latin typeface="微软雅黑" panose="020B0503020204020204" pitchFamily="34" charset="-122"/>
                <a:ea typeface="微软雅黑" panose="020B0503020204020204" pitchFamily="34" charset="-122"/>
              </a:rPr>
              <a:t>1 v N</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0" name="上箭头 49"/>
          <p:cNvSpPr/>
          <p:nvPr/>
        </p:nvSpPr>
        <p:spPr>
          <a:xfrm>
            <a:off x="6620343" y="4020890"/>
            <a:ext cx="889000" cy="413128"/>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比对结果</a:t>
            </a:r>
          </a:p>
        </p:txBody>
      </p:sp>
      <p:sp>
        <p:nvSpPr>
          <p:cNvPr id="43" name="标题 2">
            <a:extLst>
              <a:ext uri="{FF2B5EF4-FFF2-40B4-BE49-F238E27FC236}">
                <a16:creationId xmlns:a16="http://schemas.microsoft.com/office/drawing/2014/main" id="{712B0BB2-E03A-419A-8238-7F6B971EF8A3}"/>
              </a:ext>
            </a:extLst>
          </p:cNvPr>
          <p:cNvSpPr txBox="1">
            <a:spLocks/>
          </p:cNvSpPr>
          <p:nvPr/>
        </p:nvSpPr>
        <p:spPr>
          <a:xfrm>
            <a:off x="431800" y="351694"/>
            <a:ext cx="6840000" cy="307777"/>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pPr>
            <a:r>
              <a:rPr kumimoji="1" lang="zh-CN" altLang="en-US" sz="2000" b="1" dirty="0">
                <a:solidFill>
                  <a:schemeClr val="bg1"/>
                </a:solidFill>
                <a:latin typeface="微软雅黑" panose="020B0503020204020204" pitchFamily="34" charset="-122"/>
                <a:ea typeface="微软雅黑" panose="020B0503020204020204" pitchFamily="34" charset="-122"/>
              </a:rPr>
              <a:t>智能</a:t>
            </a:r>
            <a:r>
              <a:rPr kumimoji="1" lang="en-US" altLang="zh-CN" sz="2000" b="1" dirty="0" smtClean="0">
                <a:solidFill>
                  <a:schemeClr val="bg1"/>
                </a:solidFill>
                <a:latin typeface="微软雅黑" panose="020B0503020204020204" pitchFamily="34" charset="-122"/>
                <a:ea typeface="微软雅黑" panose="020B0503020204020204" pitchFamily="34" charset="-122"/>
              </a:rPr>
              <a:t>-</a:t>
            </a:r>
            <a:r>
              <a:rPr kumimoji="1" lang="zh-CN" altLang="en-US" sz="2000" b="1" dirty="0" smtClean="0">
                <a:solidFill>
                  <a:schemeClr val="bg1"/>
                </a:solidFill>
                <a:latin typeface="微软雅黑" panose="020B0503020204020204" pitchFamily="34" charset="-122"/>
                <a:ea typeface="微软雅黑" panose="020B0503020204020204" pitchFamily="34" charset="-122"/>
              </a:rPr>
              <a:t>比</a:t>
            </a:r>
            <a:r>
              <a:rPr kumimoji="1" lang="zh-CN" altLang="en-US" sz="2000" b="1" dirty="0">
                <a:solidFill>
                  <a:schemeClr val="bg1"/>
                </a:solidFill>
                <a:latin typeface="微软雅黑" panose="020B0503020204020204" pitchFamily="34" charset="-122"/>
                <a:ea typeface="微软雅黑" panose="020B0503020204020204" pitchFamily="34" charset="-122"/>
              </a:rPr>
              <a:t>对类业务（</a:t>
            </a:r>
            <a:r>
              <a:rPr kumimoji="1" lang="en-US" altLang="zh-CN" sz="2000" b="1" dirty="0">
                <a:solidFill>
                  <a:schemeClr val="bg1"/>
                </a:solidFill>
                <a:latin typeface="微软雅黑" panose="020B0503020204020204" pitchFamily="34" charset="-122"/>
                <a:ea typeface="微软雅黑" panose="020B0503020204020204" pitchFamily="34" charset="-122"/>
              </a:rPr>
              <a:t>cv+</a:t>
            </a:r>
            <a:r>
              <a:rPr kumimoji="1" lang="zh-CN" altLang="en-US" sz="2000" b="1" dirty="0">
                <a:solidFill>
                  <a:schemeClr val="bg1"/>
                </a:solidFill>
                <a:latin typeface="微软雅黑" panose="020B0503020204020204" pitchFamily="34" charset="-122"/>
                <a:ea typeface="微软雅黑" panose="020B0503020204020204" pitchFamily="34" charset="-122"/>
              </a:rPr>
              <a:t>算子</a:t>
            </a:r>
            <a:r>
              <a:rPr kumimoji="1" lang="zh-CN" altLang="en-US" sz="2000" b="1" dirty="0" smtClean="0">
                <a:solidFill>
                  <a:schemeClr val="bg1"/>
                </a:solidFill>
                <a:latin typeface="微软雅黑" panose="020B0503020204020204" pitchFamily="34" charset="-122"/>
                <a:ea typeface="微软雅黑" panose="020B0503020204020204" pitchFamily="34" charset="-122"/>
              </a:rPr>
              <a:t>）</a:t>
            </a:r>
            <a:endParaRPr kumimoji="1"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1" name="Group 10">
            <a:extLst>
              <a:ext uri="{FF2B5EF4-FFF2-40B4-BE49-F238E27FC236}">
                <a16:creationId xmlns:a16="http://schemas.microsoft.com/office/drawing/2014/main" id="{09BCA8B7-5B36-40B7-A811-92CB1747AF33}"/>
              </a:ext>
            </a:extLst>
          </p:cNvPr>
          <p:cNvGrpSpPr/>
          <p:nvPr/>
        </p:nvGrpSpPr>
        <p:grpSpPr>
          <a:xfrm>
            <a:off x="3885307" y="4486191"/>
            <a:ext cx="4953893" cy="591456"/>
            <a:chOff x="3949169" y="4445001"/>
            <a:chExt cx="3810003" cy="591456"/>
          </a:xfrm>
        </p:grpSpPr>
        <p:sp>
          <p:nvSpPr>
            <p:cNvPr id="36" name="矩形 35"/>
            <p:cNvSpPr/>
            <p:nvPr/>
          </p:nvSpPr>
          <p:spPr>
            <a:xfrm>
              <a:off x="3949169" y="4445001"/>
              <a:ext cx="3810003" cy="591456"/>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31" name="流程图: 过程 30"/>
            <p:cNvSpPr/>
            <p:nvPr/>
          </p:nvSpPr>
          <p:spPr>
            <a:xfrm>
              <a:off x="4042228"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检索</a:t>
              </a:r>
              <a:r>
                <a:rPr lang="zh-CN" altLang="en-US" sz="800" b="1" dirty="0" smtClean="0">
                  <a:solidFill>
                    <a:schemeClr val="bg1"/>
                  </a:solidFill>
                  <a:latin typeface="微软雅黑" panose="020B0503020204020204" pitchFamily="34" charset="-122"/>
                  <a:ea typeface="微软雅黑" panose="020B0503020204020204" pitchFamily="34" charset="-122"/>
                </a:rPr>
                <a:t>算子</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32" name="流程图: 过程 31"/>
            <p:cNvSpPr/>
            <p:nvPr/>
          </p:nvSpPr>
          <p:spPr>
            <a:xfrm>
              <a:off x="5309868"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布控算子</a:t>
              </a:r>
            </a:p>
          </p:txBody>
        </p:sp>
        <p:sp>
          <p:nvSpPr>
            <p:cNvPr id="48" name="流程图: 过程 31">
              <a:extLst>
                <a:ext uri="{FF2B5EF4-FFF2-40B4-BE49-F238E27FC236}">
                  <a16:creationId xmlns:a16="http://schemas.microsoft.com/office/drawing/2014/main" id="{5C8BB638-60C6-402F-918B-1655C1A9BDA0}"/>
                </a:ext>
              </a:extLst>
            </p:cNvPr>
            <p:cNvSpPr/>
            <p:nvPr/>
          </p:nvSpPr>
          <p:spPr>
            <a:xfrm>
              <a:off x="6577508" y="4596560"/>
              <a:ext cx="1059543" cy="332016"/>
            </a:xfrm>
            <a:prstGeom prst="flowChartProcess">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800" b="1">
                  <a:solidFill>
                    <a:schemeClr val="bg1"/>
                  </a:solidFill>
                  <a:latin typeface="微软雅黑" panose="020B0503020204020204" pitchFamily="34" charset="-122"/>
                  <a:ea typeface="微软雅黑" panose="020B0503020204020204" pitchFamily="34" charset="-122"/>
                </a:rPr>
                <a:t>… …</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grpSp>
      <p:sp>
        <p:nvSpPr>
          <p:cNvPr id="49" name="TextBox 48">
            <a:extLst>
              <a:ext uri="{FF2B5EF4-FFF2-40B4-BE49-F238E27FC236}">
                <a16:creationId xmlns:a16="http://schemas.microsoft.com/office/drawing/2014/main" id="{323C89A7-B22E-44D9-ADFC-C8916033B09F}"/>
              </a:ext>
            </a:extLst>
          </p:cNvPr>
          <p:cNvSpPr txBox="1"/>
          <p:nvPr/>
        </p:nvSpPr>
        <p:spPr>
          <a:xfrm>
            <a:off x="3661550" y="4156489"/>
            <a:ext cx="1282110" cy="216982"/>
          </a:xfrm>
          <a:prstGeom prst="rect">
            <a:avLst/>
          </a:prstGeom>
          <a:noFill/>
        </p:spPr>
        <p:txBody>
          <a:bodyPr wrap="square">
            <a:spAutoFit/>
          </a:bodyPr>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库</a:t>
            </a:r>
            <a:r>
              <a:rPr lang="en-US" altLang="zh-CN" sz="900" b="1" dirty="0">
                <a:solidFill>
                  <a:schemeClr val="bg1"/>
                </a:solidFill>
                <a:latin typeface="微软雅黑" panose="020B0503020204020204" pitchFamily="34" charset="-122"/>
                <a:ea typeface="微软雅黑" panose="020B0503020204020204" pitchFamily="34" charset="-122"/>
              </a:rPr>
              <a:t>+</a:t>
            </a:r>
            <a:r>
              <a:rPr lang="zh-CN" altLang="en-US" sz="900" b="1" dirty="0">
                <a:solidFill>
                  <a:schemeClr val="bg1"/>
                </a:solidFill>
                <a:latin typeface="微软雅黑" panose="020B0503020204020204" pitchFamily="34" charset="-122"/>
                <a:ea typeface="微软雅黑" panose="020B0503020204020204" pitchFamily="34" charset="-122"/>
              </a:rPr>
              <a:t>特征</a:t>
            </a:r>
          </a:p>
        </p:txBody>
      </p:sp>
      <p:grpSp>
        <p:nvGrpSpPr>
          <p:cNvPr id="13" name="Group 12">
            <a:extLst>
              <a:ext uri="{FF2B5EF4-FFF2-40B4-BE49-F238E27FC236}">
                <a16:creationId xmlns:a16="http://schemas.microsoft.com/office/drawing/2014/main" id="{A6FABF5C-D364-48D2-9CEA-F39CBF5E4C68}"/>
              </a:ext>
            </a:extLst>
          </p:cNvPr>
          <p:cNvGrpSpPr/>
          <p:nvPr/>
        </p:nvGrpSpPr>
        <p:grpSpPr>
          <a:xfrm>
            <a:off x="4956769" y="4047694"/>
            <a:ext cx="1398250" cy="405404"/>
            <a:chOff x="4618365" y="3828141"/>
            <a:chExt cx="1398250" cy="583767"/>
          </a:xfrm>
        </p:grpSpPr>
        <p:sp>
          <p:nvSpPr>
            <p:cNvPr id="47" name="下箭头 46"/>
            <p:cNvSpPr/>
            <p:nvPr/>
          </p:nvSpPr>
          <p:spPr>
            <a:xfrm>
              <a:off x="4815676" y="3828141"/>
              <a:ext cx="972457" cy="583767"/>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51" name="TextBox 50">
              <a:extLst>
                <a:ext uri="{FF2B5EF4-FFF2-40B4-BE49-F238E27FC236}">
                  <a16:creationId xmlns:a16="http://schemas.microsoft.com/office/drawing/2014/main" id="{6FA426EF-EF9A-4562-8457-CC5DB997F6E2}"/>
                </a:ext>
              </a:extLst>
            </p:cNvPr>
            <p:cNvSpPr txBox="1"/>
            <p:nvPr/>
          </p:nvSpPr>
          <p:spPr>
            <a:xfrm>
              <a:off x="4618365" y="3933471"/>
              <a:ext cx="1398250" cy="216982"/>
            </a:xfrm>
            <a:prstGeom prst="rect">
              <a:avLst/>
            </a:prstGeom>
            <a:noFill/>
          </p:spPr>
          <p:txBody>
            <a:bodyPr wrap="square">
              <a:spAutoFit/>
            </a:bodyPr>
            <a:lstStyle/>
            <a:p>
              <a:pPr algn="ctr" defTabSz="1268653">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比对请求</a:t>
              </a:r>
              <a:r>
                <a:rPr lang="en-US" altLang="zh-CN" sz="900" b="1" dirty="0">
                  <a:solidFill>
                    <a:schemeClr val="bg1"/>
                  </a:solidFill>
                  <a:latin typeface="微软雅黑" panose="020B0503020204020204" pitchFamily="34" charset="-122"/>
                  <a:ea typeface="微软雅黑" panose="020B0503020204020204" pitchFamily="34" charset="-122"/>
                </a:rPr>
                <a:t>(</a:t>
              </a:r>
              <a:r>
                <a:rPr lang="zh-CN" altLang="en-US" sz="900" b="1" i="1" dirty="0">
                  <a:solidFill>
                    <a:schemeClr val="bg1"/>
                  </a:solidFill>
                  <a:latin typeface="微软雅黑" panose="020B0503020204020204" pitchFamily="34" charset="-122"/>
                  <a:ea typeface="微软雅黑" panose="020B0503020204020204" pitchFamily="34" charset="-122"/>
                </a:rPr>
                <a:t>库</a:t>
              </a:r>
              <a:r>
                <a:rPr lang="en-US" altLang="zh-CN" sz="900" b="1" i="1" dirty="0">
                  <a:solidFill>
                    <a:schemeClr val="bg1"/>
                  </a:solidFill>
                  <a:latin typeface="微软雅黑" panose="020B0503020204020204" pitchFamily="34" charset="-122"/>
                  <a:ea typeface="微软雅黑" panose="020B0503020204020204" pitchFamily="34" charset="-122"/>
                </a:rPr>
                <a:t>+</a:t>
              </a:r>
              <a:r>
                <a:rPr lang="zh-CN" altLang="en-US" sz="900" b="1" i="1" dirty="0">
                  <a:solidFill>
                    <a:schemeClr val="bg1"/>
                  </a:solidFill>
                  <a:latin typeface="微软雅黑" panose="020B0503020204020204" pitchFamily="34" charset="-122"/>
                  <a:ea typeface="微软雅黑" panose="020B0503020204020204" pitchFamily="34" charset="-122"/>
                </a:rPr>
                <a:t>特征</a:t>
              </a:r>
              <a:r>
                <a:rPr lang="en-US" altLang="zh-CN" sz="900" b="1" dirty="0">
                  <a:solidFill>
                    <a:schemeClr val="bg1"/>
                  </a:solidFill>
                  <a:latin typeface="微软雅黑" panose="020B0503020204020204" pitchFamily="34" charset="-122"/>
                  <a:ea typeface="微软雅黑" panose="020B0503020204020204" pitchFamily="34" charset="-122"/>
                </a:rPr>
                <a:t>)</a:t>
              </a:r>
            </a:p>
          </p:txBody>
        </p:sp>
      </p:grpSp>
      <p:grpSp>
        <p:nvGrpSpPr>
          <p:cNvPr id="14" name="Group 13">
            <a:extLst>
              <a:ext uri="{FF2B5EF4-FFF2-40B4-BE49-F238E27FC236}">
                <a16:creationId xmlns:a16="http://schemas.microsoft.com/office/drawing/2014/main" id="{D02DB5A9-3961-4E01-A122-C3CD65AF496F}"/>
              </a:ext>
            </a:extLst>
          </p:cNvPr>
          <p:cNvGrpSpPr/>
          <p:nvPr/>
        </p:nvGrpSpPr>
        <p:grpSpPr>
          <a:xfrm>
            <a:off x="514735" y="1529772"/>
            <a:ext cx="4776593" cy="2308991"/>
            <a:chOff x="1261825" y="1368360"/>
            <a:chExt cx="1169870" cy="2308991"/>
          </a:xfrm>
        </p:grpSpPr>
        <p:sp>
          <p:nvSpPr>
            <p:cNvPr id="52" name="流程图: 过程 32">
              <a:extLst>
                <a:ext uri="{FF2B5EF4-FFF2-40B4-BE49-F238E27FC236}">
                  <a16:creationId xmlns:a16="http://schemas.microsoft.com/office/drawing/2014/main" id="{26AA6924-F881-427B-94DD-294E68C9EAE0}"/>
                </a:ext>
              </a:extLst>
            </p:cNvPr>
            <p:cNvSpPr/>
            <p:nvPr/>
          </p:nvSpPr>
          <p:spPr>
            <a:xfrm>
              <a:off x="1261825" y="1368360"/>
              <a:ext cx="1169870" cy="2308991"/>
            </a:xfrm>
            <a:prstGeom prst="flowChartProcess">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53" name="流程图: 过程 32">
              <a:extLst>
                <a:ext uri="{FF2B5EF4-FFF2-40B4-BE49-F238E27FC236}">
                  <a16:creationId xmlns:a16="http://schemas.microsoft.com/office/drawing/2014/main" id="{495F33F4-4E82-4985-83C8-6FBCAD10113A}"/>
                </a:ext>
              </a:extLst>
            </p:cNvPr>
            <p:cNvSpPr/>
            <p:nvPr/>
          </p:nvSpPr>
          <p:spPr>
            <a:xfrm>
              <a:off x="1261825" y="1368361"/>
              <a:ext cx="1169870" cy="368446"/>
            </a:xfrm>
            <a:prstGeom prst="flowChartProcess">
              <a:avLst/>
            </a:prstGeom>
            <a:gradFill flip="none" rotWithShape="1">
              <a:gsLst>
                <a:gs pos="59000">
                  <a:schemeClr val="accent4">
                    <a:alpha val="0"/>
                  </a:schemeClr>
                </a:gs>
                <a:gs pos="100000">
                  <a:schemeClr val="accent4"/>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1100" b="1" dirty="0">
                  <a:solidFill>
                    <a:schemeClr val="bg1"/>
                  </a:solidFill>
                  <a:latin typeface="微软雅黑" panose="020B0503020204020204" pitchFamily="34" charset="-122"/>
                  <a:ea typeface="微软雅黑" panose="020B0503020204020204" pitchFamily="34" charset="-122"/>
                </a:rPr>
                <a:t>智能</a:t>
              </a:r>
              <a:r>
                <a:rPr lang="zh-CN" altLang="en-US" sz="1100" b="1" dirty="0" smtClean="0">
                  <a:solidFill>
                    <a:schemeClr val="bg1"/>
                  </a:solidFill>
                  <a:latin typeface="微软雅黑" panose="020B0503020204020204" pitchFamily="34" charset="-122"/>
                  <a:ea typeface="微软雅黑" panose="020B0503020204020204" pitchFamily="34" charset="-122"/>
                </a:rPr>
                <a:t>调度</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43825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a:solidFill>
                  <a:srgbClr val="FFC000"/>
                </a:solidFill>
                <a:latin typeface="微软雅黑" panose="020B0503020204020204" pitchFamily="34" charset="-122"/>
                <a:ea typeface="微软雅黑" panose="020B0503020204020204" pitchFamily="34" charset="-122"/>
              </a:rPr>
              <a:t>训练</a:t>
            </a:r>
            <a:r>
              <a:rPr kumimoji="1" lang="zh-CN" altLang="en-US" sz="2800" b="1" dirty="0" smtClean="0">
                <a:solidFill>
                  <a:srgbClr val="FFC000"/>
                </a:solidFill>
                <a:latin typeface="微软雅黑" panose="020B0503020204020204" pitchFamily="34" charset="-122"/>
                <a:ea typeface="微软雅黑" panose="020B0503020204020204" pitchFamily="34" charset="-122"/>
              </a:rPr>
              <a:t>简介</a:t>
            </a:r>
            <a:endParaRPr kumimoji="1" lang="zh-CN" altLang="en-US" sz="28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5558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智能</a:t>
            </a:r>
            <a:r>
              <a:rPr kumimoji="1" lang="en-US" altLang="zh-CN" dirty="0" smtClean="0"/>
              <a:t>-</a:t>
            </a:r>
            <a:r>
              <a:rPr kumimoji="1" lang="zh-CN" altLang="en-US" dirty="0"/>
              <a:t>训练平台</a:t>
            </a:r>
          </a:p>
        </p:txBody>
      </p:sp>
      <p:sp>
        <p:nvSpPr>
          <p:cNvPr id="82" name="Rectangle 64">
            <a:extLst>
              <a:ext uri="{FF2B5EF4-FFF2-40B4-BE49-F238E27FC236}">
                <a16:creationId xmlns:a16="http://schemas.microsoft.com/office/drawing/2014/main" id="{82DE8300-0FE6-4BB3-9862-B96AA280AB13}"/>
              </a:ext>
            </a:extLst>
          </p:cNvPr>
          <p:cNvSpPr>
            <a:spLocks/>
          </p:cNvSpPr>
          <p:nvPr/>
        </p:nvSpPr>
        <p:spPr>
          <a:xfrm>
            <a:off x="4484350" y="1960173"/>
            <a:ext cx="1058807" cy="1518311"/>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35" name="Rectangle 63">
            <a:extLst>
              <a:ext uri="{FF2B5EF4-FFF2-40B4-BE49-F238E27FC236}">
                <a16:creationId xmlns:a16="http://schemas.microsoft.com/office/drawing/2014/main" id="{65FAB314-4B5C-4E77-AC4A-92315A7C682E}"/>
              </a:ext>
            </a:extLst>
          </p:cNvPr>
          <p:cNvSpPr>
            <a:spLocks/>
          </p:cNvSpPr>
          <p:nvPr/>
        </p:nvSpPr>
        <p:spPr>
          <a:xfrm>
            <a:off x="1118338" y="1489653"/>
            <a:ext cx="6156831" cy="2138720"/>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37" name="Rectangle 64">
            <a:extLst>
              <a:ext uri="{FF2B5EF4-FFF2-40B4-BE49-F238E27FC236}">
                <a16:creationId xmlns:a16="http://schemas.microsoft.com/office/drawing/2014/main" id="{82DE8300-0FE6-4BB3-9862-B96AA280AB13}"/>
              </a:ext>
            </a:extLst>
          </p:cNvPr>
          <p:cNvSpPr>
            <a:spLocks/>
          </p:cNvSpPr>
          <p:nvPr/>
        </p:nvSpPr>
        <p:spPr>
          <a:xfrm>
            <a:off x="1243989" y="2359151"/>
            <a:ext cx="1356677" cy="1119333"/>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46" name="Rectangle 64">
            <a:extLst>
              <a:ext uri="{FF2B5EF4-FFF2-40B4-BE49-F238E27FC236}">
                <a16:creationId xmlns:a16="http://schemas.microsoft.com/office/drawing/2014/main" id="{82DE8300-0FE6-4BB3-9862-B96AA280AB13}"/>
              </a:ext>
            </a:extLst>
          </p:cNvPr>
          <p:cNvSpPr>
            <a:spLocks/>
          </p:cNvSpPr>
          <p:nvPr/>
        </p:nvSpPr>
        <p:spPr>
          <a:xfrm>
            <a:off x="4532050" y="2741574"/>
            <a:ext cx="954014" cy="277693"/>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模型转化</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47" name="Rectangle 64">
            <a:extLst>
              <a:ext uri="{FF2B5EF4-FFF2-40B4-BE49-F238E27FC236}">
                <a16:creationId xmlns:a16="http://schemas.microsoft.com/office/drawing/2014/main" id="{82DE8300-0FE6-4BB3-9862-B96AA280AB13}"/>
              </a:ext>
            </a:extLst>
          </p:cNvPr>
          <p:cNvSpPr>
            <a:spLocks/>
          </p:cNvSpPr>
          <p:nvPr/>
        </p:nvSpPr>
        <p:spPr>
          <a:xfrm>
            <a:off x="2684150" y="2359150"/>
            <a:ext cx="1728192" cy="712992"/>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训练</a:t>
            </a:r>
            <a:r>
              <a:rPr lang="zh-CN" altLang="en-US" sz="1000" b="1" dirty="0" smtClean="0">
                <a:solidFill>
                  <a:schemeClr val="bg1"/>
                </a:solidFill>
                <a:latin typeface="微软雅黑" panose="020B0503020204020204" pitchFamily="34" charset="-122"/>
                <a:ea typeface="微软雅黑" panose="020B0503020204020204" pitchFamily="34" charset="-122"/>
              </a:rPr>
              <a:t>任务管理</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53" name="Rectangle 64">
            <a:extLst>
              <a:ext uri="{FF2B5EF4-FFF2-40B4-BE49-F238E27FC236}">
                <a16:creationId xmlns:a16="http://schemas.microsoft.com/office/drawing/2014/main" id="{82DE8300-0FE6-4BB3-9862-B96AA280AB13}"/>
              </a:ext>
            </a:extLst>
          </p:cNvPr>
          <p:cNvSpPr>
            <a:spLocks/>
          </p:cNvSpPr>
          <p:nvPr/>
        </p:nvSpPr>
        <p:spPr>
          <a:xfrm>
            <a:off x="2696049" y="3835885"/>
            <a:ext cx="792088" cy="315318"/>
          </a:xfrm>
          <a:prstGeom prst="rect">
            <a:avLst/>
          </a:prstGeom>
          <a:solidFill>
            <a:schemeClr val="accent2"/>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训练子节点</a:t>
            </a:r>
            <a:r>
              <a:rPr lang="en-US" altLang="zh-CN" sz="800" b="1" dirty="0">
                <a:solidFill>
                  <a:schemeClr val="bg1"/>
                </a:solidFill>
                <a:latin typeface="微软雅黑" panose="020B0503020204020204" pitchFamily="34" charset="-122"/>
                <a:ea typeface="微软雅黑" panose="020B0503020204020204" pitchFamily="34" charset="-122"/>
              </a:rPr>
              <a:t>1</a:t>
            </a:r>
          </a:p>
        </p:txBody>
      </p:sp>
      <p:sp>
        <p:nvSpPr>
          <p:cNvPr id="55" name="Rectangle 64">
            <a:extLst>
              <a:ext uri="{FF2B5EF4-FFF2-40B4-BE49-F238E27FC236}">
                <a16:creationId xmlns:a16="http://schemas.microsoft.com/office/drawing/2014/main" id="{82DE8300-0FE6-4BB3-9862-B96AA280AB13}"/>
              </a:ext>
            </a:extLst>
          </p:cNvPr>
          <p:cNvSpPr>
            <a:spLocks/>
          </p:cNvSpPr>
          <p:nvPr/>
        </p:nvSpPr>
        <p:spPr>
          <a:xfrm>
            <a:off x="3656299" y="3835885"/>
            <a:ext cx="792088" cy="315318"/>
          </a:xfrm>
          <a:prstGeom prst="rect">
            <a:avLst/>
          </a:prstGeom>
          <a:solidFill>
            <a:schemeClr val="accent2"/>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训练子节点</a:t>
            </a:r>
            <a:r>
              <a:rPr lang="en-US" altLang="zh-CN" sz="800" b="1" dirty="0">
                <a:solidFill>
                  <a:schemeClr val="bg1"/>
                </a:solidFill>
                <a:latin typeface="微软雅黑" panose="020B0503020204020204" pitchFamily="34" charset="-122"/>
                <a:ea typeface="微软雅黑" panose="020B0503020204020204" pitchFamily="34" charset="-122"/>
              </a:rPr>
              <a:t>2</a:t>
            </a:r>
          </a:p>
        </p:txBody>
      </p:sp>
      <p:sp>
        <p:nvSpPr>
          <p:cNvPr id="57" name="Rectangle 64">
            <a:extLst>
              <a:ext uri="{FF2B5EF4-FFF2-40B4-BE49-F238E27FC236}">
                <a16:creationId xmlns:a16="http://schemas.microsoft.com/office/drawing/2014/main" id="{82DE8300-0FE6-4BB3-9862-B96AA280AB13}"/>
              </a:ext>
            </a:extLst>
          </p:cNvPr>
          <p:cNvSpPr>
            <a:spLocks/>
          </p:cNvSpPr>
          <p:nvPr/>
        </p:nvSpPr>
        <p:spPr>
          <a:xfrm>
            <a:off x="4654060" y="3843818"/>
            <a:ext cx="792088" cy="315318"/>
          </a:xfrm>
          <a:prstGeom prst="rect">
            <a:avLst/>
          </a:prstGeom>
          <a:solidFill>
            <a:schemeClr val="accent2"/>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训练子节点</a:t>
            </a:r>
            <a:r>
              <a:rPr lang="en-US" altLang="zh-CN" sz="800" b="1" dirty="0">
                <a:solidFill>
                  <a:schemeClr val="bg1"/>
                </a:solidFill>
                <a:latin typeface="微软雅黑" panose="020B0503020204020204" pitchFamily="34" charset="-122"/>
                <a:ea typeface="微软雅黑" panose="020B0503020204020204" pitchFamily="34" charset="-122"/>
              </a:rPr>
              <a:t>3</a:t>
            </a:r>
          </a:p>
        </p:txBody>
      </p:sp>
      <p:sp>
        <p:nvSpPr>
          <p:cNvPr id="59" name="Rectangle 64">
            <a:extLst>
              <a:ext uri="{FF2B5EF4-FFF2-40B4-BE49-F238E27FC236}">
                <a16:creationId xmlns:a16="http://schemas.microsoft.com/office/drawing/2014/main" id="{82DE8300-0FE6-4BB3-9862-B96AA280AB13}"/>
              </a:ext>
            </a:extLst>
          </p:cNvPr>
          <p:cNvSpPr>
            <a:spLocks/>
          </p:cNvSpPr>
          <p:nvPr/>
        </p:nvSpPr>
        <p:spPr>
          <a:xfrm>
            <a:off x="5644220" y="1967495"/>
            <a:ext cx="1360409" cy="1510989"/>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en-US" altLang="zh-CN" sz="1000" b="1" dirty="0">
              <a:solidFill>
                <a:schemeClr val="bg1"/>
              </a:solidFill>
              <a:latin typeface="微软雅黑" panose="020B0503020204020204" pitchFamily="34" charset="-122"/>
              <a:ea typeface="微软雅黑" panose="020B0503020204020204" pitchFamily="34" charset="-122"/>
            </a:endParaRPr>
          </a:p>
        </p:txBody>
      </p:sp>
      <p:cxnSp>
        <p:nvCxnSpPr>
          <p:cNvPr id="12" name="直接箭头连接符 11"/>
          <p:cNvCxnSpPr>
            <a:cxnSpLocks/>
            <a:stCxn id="47" idx="2"/>
            <a:endCxn id="53" idx="0"/>
          </p:cNvCxnSpPr>
          <p:nvPr/>
        </p:nvCxnSpPr>
        <p:spPr>
          <a:xfrm flipH="1">
            <a:off x="3092093" y="3072142"/>
            <a:ext cx="456153" cy="76374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cxnSpLocks/>
            <a:stCxn id="47" idx="2"/>
            <a:endCxn id="55" idx="0"/>
          </p:cNvCxnSpPr>
          <p:nvPr/>
        </p:nvCxnSpPr>
        <p:spPr>
          <a:xfrm>
            <a:off x="3548246" y="3072142"/>
            <a:ext cx="504097" cy="76374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cxnSpLocks/>
            <a:stCxn id="47" idx="2"/>
            <a:endCxn id="57" idx="0"/>
          </p:cNvCxnSpPr>
          <p:nvPr/>
        </p:nvCxnSpPr>
        <p:spPr>
          <a:xfrm>
            <a:off x="3548246" y="3072142"/>
            <a:ext cx="1501858" cy="77167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6" name="立方体 95"/>
          <p:cNvSpPr/>
          <p:nvPr/>
        </p:nvSpPr>
        <p:spPr>
          <a:xfrm>
            <a:off x="7465266" y="1488795"/>
            <a:ext cx="440437" cy="252894"/>
          </a:xfrm>
          <a:prstGeom prst="cube">
            <a:avLst/>
          </a:prstGeom>
          <a:solidFill>
            <a:srgbClr val="00B0F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模型包</a:t>
            </a:r>
          </a:p>
        </p:txBody>
      </p:sp>
      <p:grpSp>
        <p:nvGrpSpPr>
          <p:cNvPr id="3" name="Group 2">
            <a:extLst>
              <a:ext uri="{FF2B5EF4-FFF2-40B4-BE49-F238E27FC236}">
                <a16:creationId xmlns:a16="http://schemas.microsoft.com/office/drawing/2014/main" id="{0A585749-03F4-4009-BE0F-9938C6B816FC}"/>
              </a:ext>
            </a:extLst>
          </p:cNvPr>
          <p:cNvGrpSpPr/>
          <p:nvPr/>
        </p:nvGrpSpPr>
        <p:grpSpPr>
          <a:xfrm>
            <a:off x="1627612" y="3663813"/>
            <a:ext cx="5305010" cy="632833"/>
            <a:chOff x="1787270" y="2928241"/>
            <a:chExt cx="5305010" cy="1291203"/>
          </a:xfrm>
        </p:grpSpPr>
        <p:sp>
          <p:nvSpPr>
            <p:cNvPr id="137" name="上下箭头 136"/>
            <p:cNvSpPr/>
            <p:nvPr/>
          </p:nvSpPr>
          <p:spPr>
            <a:xfrm>
              <a:off x="1787270" y="2928241"/>
              <a:ext cx="484632" cy="1291203"/>
            </a:xfrm>
            <a:prstGeom prst="up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eaVert"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标注信息</a:t>
              </a:r>
            </a:p>
          </p:txBody>
        </p:sp>
        <p:sp>
          <p:nvSpPr>
            <p:cNvPr id="143" name="上箭头 142"/>
            <p:cNvSpPr/>
            <p:nvPr/>
          </p:nvSpPr>
          <p:spPr>
            <a:xfrm>
              <a:off x="6607648" y="2936731"/>
              <a:ext cx="484632" cy="1147187"/>
            </a:xfrm>
            <a:prstGeom prst="up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图片</a:t>
              </a:r>
            </a:p>
          </p:txBody>
        </p:sp>
        <p:sp>
          <p:nvSpPr>
            <p:cNvPr id="144" name="下箭头 143"/>
            <p:cNvSpPr/>
            <p:nvPr/>
          </p:nvSpPr>
          <p:spPr>
            <a:xfrm>
              <a:off x="6131488" y="2936731"/>
              <a:ext cx="484632" cy="1185835"/>
            </a:xfrm>
            <a:prstGeom prst="down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图片</a:t>
              </a:r>
            </a:p>
          </p:txBody>
        </p:sp>
      </p:grpSp>
      <p:sp>
        <p:nvSpPr>
          <p:cNvPr id="146" name="右箭头 145"/>
          <p:cNvSpPr/>
          <p:nvPr/>
        </p:nvSpPr>
        <p:spPr>
          <a:xfrm>
            <a:off x="235879" y="1519745"/>
            <a:ext cx="882460" cy="320205"/>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a:solidFill>
                  <a:schemeClr val="bg1"/>
                </a:solidFill>
                <a:latin typeface="微软雅黑" panose="020B0503020204020204" pitchFamily="34" charset="-122"/>
                <a:ea typeface="微软雅黑" panose="020B0503020204020204" pitchFamily="34" charset="-122"/>
              </a:rPr>
              <a:t>上传素材</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48" name="右箭头 147"/>
          <p:cNvSpPr/>
          <p:nvPr/>
        </p:nvSpPr>
        <p:spPr>
          <a:xfrm>
            <a:off x="235880" y="2269506"/>
            <a:ext cx="882458" cy="358027"/>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触发训练</a:t>
            </a:r>
          </a:p>
        </p:txBody>
      </p:sp>
      <p:sp>
        <p:nvSpPr>
          <p:cNvPr id="149" name="右箭头 148"/>
          <p:cNvSpPr/>
          <p:nvPr/>
        </p:nvSpPr>
        <p:spPr>
          <a:xfrm>
            <a:off x="235879" y="1885969"/>
            <a:ext cx="882460" cy="321057"/>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smtClean="0">
                <a:solidFill>
                  <a:schemeClr val="bg1"/>
                </a:solidFill>
                <a:latin typeface="微软雅黑" panose="020B0503020204020204" pitchFamily="34" charset="-122"/>
                <a:ea typeface="微软雅黑" panose="020B0503020204020204" pitchFamily="34" charset="-122"/>
              </a:rPr>
              <a:t>标注</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58" name="右箭头 157"/>
          <p:cNvSpPr/>
          <p:nvPr/>
        </p:nvSpPr>
        <p:spPr>
          <a:xfrm>
            <a:off x="235879" y="3081747"/>
            <a:ext cx="882460" cy="339322"/>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smtClean="0">
                <a:solidFill>
                  <a:schemeClr val="bg1"/>
                </a:solidFill>
                <a:latin typeface="微软雅黑" panose="020B0503020204020204" pitchFamily="34" charset="-122"/>
                <a:ea typeface="微软雅黑" panose="020B0503020204020204" pitchFamily="34" charset="-122"/>
              </a:rPr>
              <a:t>推送素材</a:t>
            </a:r>
            <a:endParaRPr lang="zh-CN" altLang="en-US" sz="800" b="1" dirty="0">
              <a:solidFill>
                <a:schemeClr val="bg1"/>
              </a:solidFill>
              <a:latin typeface="微软雅黑" panose="020B0503020204020204" pitchFamily="34" charset="-122"/>
              <a:ea typeface="微软雅黑" panose="020B0503020204020204" pitchFamily="34" charset="-122"/>
            </a:endParaRPr>
          </a:p>
        </p:txBody>
      </p:sp>
      <p:cxnSp>
        <p:nvCxnSpPr>
          <p:cNvPr id="7" name="直接箭头连接符 6"/>
          <p:cNvCxnSpPr>
            <a:cxnSpLocks/>
            <a:stCxn id="57" idx="2"/>
          </p:cNvCxnSpPr>
          <p:nvPr/>
        </p:nvCxnSpPr>
        <p:spPr>
          <a:xfrm>
            <a:off x="5050104" y="3888370"/>
            <a:ext cx="0" cy="222894"/>
          </a:xfrm>
          <a:prstGeom prst="straightConnector1">
            <a:avLst/>
          </a:prstGeom>
          <a:ln>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86108" y="3935621"/>
            <a:ext cx="269304" cy="140203"/>
          </a:xfrm>
          <a:prstGeom prst="rect">
            <a:avLst/>
          </a:prstGeom>
        </p:spPr>
        <p:txBody>
          <a:bodyPr wrap="none" lIns="0" tIns="0" rIns="0" bIns="0" rtlCol="0">
            <a:spAutoFit/>
          </a:bodyPr>
          <a:lstStyle/>
          <a:p>
            <a:pPr algn="l"/>
            <a:r>
              <a:rPr kumimoji="1" lang="zh-CN" altLang="en-US" sz="1050" dirty="0">
                <a:solidFill>
                  <a:schemeClr val="bg1"/>
                </a:solidFill>
              </a:rPr>
              <a:t>拉图</a:t>
            </a:r>
          </a:p>
        </p:txBody>
      </p:sp>
      <p:sp>
        <p:nvSpPr>
          <p:cNvPr id="70" name="Rectangle 64">
            <a:extLst>
              <a:ext uri="{FF2B5EF4-FFF2-40B4-BE49-F238E27FC236}">
                <a16:creationId xmlns:a16="http://schemas.microsoft.com/office/drawing/2014/main" id="{82DE8300-0FE6-4BB3-9862-B96AA280AB13}"/>
              </a:ext>
            </a:extLst>
          </p:cNvPr>
          <p:cNvSpPr>
            <a:spLocks/>
          </p:cNvSpPr>
          <p:nvPr/>
        </p:nvSpPr>
        <p:spPr>
          <a:xfrm>
            <a:off x="4532360" y="3085807"/>
            <a:ext cx="960184" cy="277693"/>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模型核验</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74" name="右箭头 73"/>
          <p:cNvSpPr/>
          <p:nvPr/>
        </p:nvSpPr>
        <p:spPr>
          <a:xfrm>
            <a:off x="235878" y="2661240"/>
            <a:ext cx="889791" cy="358027"/>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模型核验</a:t>
            </a:r>
            <a:r>
              <a:rPr lang="en-US" altLang="zh-CN" sz="800" b="1" dirty="0">
                <a:solidFill>
                  <a:schemeClr val="bg1"/>
                </a:solidFill>
                <a:latin typeface="微软雅黑" panose="020B0503020204020204" pitchFamily="34" charset="-122"/>
                <a:ea typeface="微软雅黑" panose="020B0503020204020204" pitchFamily="34" charset="-122"/>
              </a:rPr>
              <a:t>&amp;</a:t>
            </a:r>
            <a:r>
              <a:rPr lang="zh-CN" altLang="en-US" sz="800" b="1" dirty="0">
                <a:solidFill>
                  <a:schemeClr val="bg1"/>
                </a:solidFill>
                <a:latin typeface="微软雅黑" panose="020B0503020204020204" pitchFamily="34" charset="-122"/>
                <a:ea typeface="微软雅黑" panose="020B0503020204020204" pitchFamily="34" charset="-122"/>
              </a:rPr>
              <a:t>转换</a:t>
            </a:r>
          </a:p>
        </p:txBody>
      </p:sp>
      <p:sp>
        <p:nvSpPr>
          <p:cNvPr id="81" name="Rectangle 64">
            <a:extLst>
              <a:ext uri="{FF2B5EF4-FFF2-40B4-BE49-F238E27FC236}">
                <a16:creationId xmlns:a16="http://schemas.microsoft.com/office/drawing/2014/main" id="{82DE8300-0FE6-4BB3-9862-B96AA280AB13}"/>
              </a:ext>
            </a:extLst>
          </p:cNvPr>
          <p:cNvSpPr>
            <a:spLocks/>
          </p:cNvSpPr>
          <p:nvPr/>
        </p:nvSpPr>
        <p:spPr>
          <a:xfrm>
            <a:off x="2684151" y="1960172"/>
            <a:ext cx="1728191" cy="31528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用户</a:t>
            </a:r>
            <a:r>
              <a:rPr lang="zh-CN" altLang="en-US" sz="1000" b="1">
                <a:solidFill>
                  <a:schemeClr val="bg1"/>
                </a:solidFill>
                <a:latin typeface="微软雅黑" panose="020B0503020204020204" pitchFamily="34" charset="-122"/>
                <a:ea typeface="微软雅黑" panose="020B0503020204020204" pitchFamily="34" charset="-122"/>
              </a:rPr>
              <a:t>管理</a:t>
            </a:r>
            <a:r>
              <a:rPr lang="en-US" altLang="zh-CN" sz="1000" b="1">
                <a:solidFill>
                  <a:schemeClr val="bg1"/>
                </a:solidFill>
                <a:latin typeface="微软雅黑" panose="020B0503020204020204" pitchFamily="34" charset="-122"/>
                <a:ea typeface="微软雅黑" panose="020B0503020204020204" pitchFamily="34" charset="-122"/>
              </a:rPr>
              <a:t>/</a:t>
            </a:r>
            <a:r>
              <a:rPr lang="zh-CN" altLang="en-US" sz="1000" b="1" dirty="0">
                <a:solidFill>
                  <a:schemeClr val="bg1"/>
                </a:solidFill>
                <a:latin typeface="微软雅黑" panose="020B0503020204020204" pitchFamily="34" charset="-122"/>
                <a:ea typeface="微软雅黑" panose="020B0503020204020204" pitchFamily="34" charset="-122"/>
              </a:rPr>
              <a:t>系统</a:t>
            </a:r>
            <a:r>
              <a:rPr lang="zh-CN" altLang="en-US" sz="1000" b="1">
                <a:solidFill>
                  <a:schemeClr val="bg1"/>
                </a:solidFill>
                <a:latin typeface="微软雅黑" panose="020B0503020204020204" pitchFamily="34" charset="-122"/>
                <a:ea typeface="微软雅黑" panose="020B0503020204020204" pitchFamily="34" charset="-122"/>
              </a:rPr>
              <a:t>管理</a:t>
            </a:r>
            <a:r>
              <a:rPr lang="en-US" altLang="zh-CN" sz="1000" b="1">
                <a:solidFill>
                  <a:schemeClr val="bg1"/>
                </a:solidFill>
                <a:latin typeface="微软雅黑" panose="020B0503020204020204" pitchFamily="34" charset="-122"/>
                <a:ea typeface="微软雅黑" panose="020B0503020204020204" pitchFamily="34" charset="-122"/>
              </a:rPr>
              <a:t>/</a:t>
            </a:r>
            <a:r>
              <a:rPr lang="zh-CN" altLang="en-US" sz="1000" b="1" dirty="0">
                <a:solidFill>
                  <a:schemeClr val="bg1"/>
                </a:solidFill>
                <a:latin typeface="微软雅黑" panose="020B0503020204020204" pitchFamily="34" charset="-122"/>
                <a:ea typeface="微软雅黑" panose="020B0503020204020204" pitchFamily="34" charset="-122"/>
              </a:rPr>
              <a:t>设备管理</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87" name="Rectangle 64">
            <a:extLst>
              <a:ext uri="{FF2B5EF4-FFF2-40B4-BE49-F238E27FC236}">
                <a16:creationId xmlns:a16="http://schemas.microsoft.com/office/drawing/2014/main" id="{82DE8300-0FE6-4BB3-9862-B96AA280AB13}"/>
              </a:ext>
            </a:extLst>
          </p:cNvPr>
          <p:cNvSpPr>
            <a:spLocks/>
          </p:cNvSpPr>
          <p:nvPr/>
        </p:nvSpPr>
        <p:spPr>
          <a:xfrm>
            <a:off x="1365776" y="2683073"/>
            <a:ext cx="1116303" cy="315289"/>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智能标注</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94" name="Rectangle 64">
            <a:extLst>
              <a:ext uri="{FF2B5EF4-FFF2-40B4-BE49-F238E27FC236}">
                <a16:creationId xmlns:a16="http://schemas.microsoft.com/office/drawing/2014/main" id="{82DE8300-0FE6-4BB3-9862-B96AA280AB13}"/>
              </a:ext>
            </a:extLst>
          </p:cNvPr>
          <p:cNvSpPr>
            <a:spLocks/>
          </p:cNvSpPr>
          <p:nvPr/>
        </p:nvSpPr>
        <p:spPr>
          <a:xfrm>
            <a:off x="1361202" y="3093512"/>
            <a:ext cx="1116303" cy="315289"/>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手工标注</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97" name="Rectangle 64">
            <a:extLst>
              <a:ext uri="{FF2B5EF4-FFF2-40B4-BE49-F238E27FC236}">
                <a16:creationId xmlns:a16="http://schemas.microsoft.com/office/drawing/2014/main" id="{82DE8300-0FE6-4BB3-9862-B96AA280AB13}"/>
              </a:ext>
            </a:extLst>
          </p:cNvPr>
          <p:cNvSpPr>
            <a:spLocks/>
          </p:cNvSpPr>
          <p:nvPr/>
        </p:nvSpPr>
        <p:spPr>
          <a:xfrm>
            <a:off x="1246150" y="1967495"/>
            <a:ext cx="1350726" cy="31528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训练方案管理</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9" name="TextBox 98"/>
          <p:cNvSpPr txBox="1"/>
          <p:nvPr/>
        </p:nvSpPr>
        <p:spPr>
          <a:xfrm>
            <a:off x="3262079" y="3294154"/>
            <a:ext cx="961508" cy="133526"/>
          </a:xfrm>
          <a:prstGeom prst="rect">
            <a:avLst/>
          </a:prstGeom>
        </p:spPr>
        <p:txBody>
          <a:bodyPr wrap="square" lIns="0" tIns="0" rIns="0" bIns="0" rtlCol="0">
            <a:spAutoFit/>
          </a:bodyPr>
          <a:lstStyle/>
          <a:p>
            <a:pPr algn="l"/>
            <a:r>
              <a:rPr kumimoji="1" lang="zh-CN" altLang="en-US" sz="1000" dirty="0">
                <a:solidFill>
                  <a:srgbClr val="00B0F0"/>
                </a:solidFill>
              </a:rPr>
              <a:t>任务下发</a:t>
            </a:r>
          </a:p>
        </p:txBody>
      </p:sp>
      <p:grpSp>
        <p:nvGrpSpPr>
          <p:cNvPr id="17" name="Group 16">
            <a:extLst>
              <a:ext uri="{FF2B5EF4-FFF2-40B4-BE49-F238E27FC236}">
                <a16:creationId xmlns:a16="http://schemas.microsoft.com/office/drawing/2014/main" id="{530E5B6F-EF87-4EDF-ACAF-862788977AA7}"/>
              </a:ext>
            </a:extLst>
          </p:cNvPr>
          <p:cNvGrpSpPr/>
          <p:nvPr/>
        </p:nvGrpSpPr>
        <p:grpSpPr>
          <a:xfrm>
            <a:off x="667927" y="4406301"/>
            <a:ext cx="6607242" cy="694675"/>
            <a:chOff x="827585" y="4214337"/>
            <a:chExt cx="6607242" cy="886640"/>
          </a:xfrm>
        </p:grpSpPr>
        <p:sp>
          <p:nvSpPr>
            <p:cNvPr id="4" name="流程图: 磁盘 3"/>
            <p:cNvSpPr/>
            <p:nvPr/>
          </p:nvSpPr>
          <p:spPr>
            <a:xfrm>
              <a:off x="6298975" y="4437727"/>
              <a:ext cx="676564" cy="582295"/>
            </a:xfrm>
            <a:prstGeom prst="flowChartMagneticDisk">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 name="立方体 5"/>
            <p:cNvSpPr/>
            <p:nvPr/>
          </p:nvSpPr>
          <p:spPr>
            <a:xfrm>
              <a:off x="1429342" y="4280872"/>
              <a:ext cx="594939" cy="614685"/>
            </a:xfrm>
            <a:prstGeom prst="cube">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69" name="立方体 68"/>
            <p:cNvSpPr/>
            <p:nvPr/>
          </p:nvSpPr>
          <p:spPr>
            <a:xfrm>
              <a:off x="1122783" y="4433272"/>
              <a:ext cx="594939" cy="614685"/>
            </a:xfrm>
            <a:prstGeom prst="cube">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71" name="立方体 70"/>
            <p:cNvSpPr/>
            <p:nvPr/>
          </p:nvSpPr>
          <p:spPr>
            <a:xfrm>
              <a:off x="1610561" y="4442677"/>
              <a:ext cx="594939" cy="614685"/>
            </a:xfrm>
            <a:prstGeom prst="cube">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08" name="立方体 107"/>
            <p:cNvSpPr/>
            <p:nvPr/>
          </p:nvSpPr>
          <p:spPr>
            <a:xfrm>
              <a:off x="2656812" y="4310228"/>
              <a:ext cx="594939" cy="614685"/>
            </a:xfrm>
            <a:prstGeom prst="cube">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11" name="流程图: 磁盘 110"/>
            <p:cNvSpPr/>
            <p:nvPr/>
          </p:nvSpPr>
          <p:spPr>
            <a:xfrm>
              <a:off x="4898025" y="4280872"/>
              <a:ext cx="676564" cy="582295"/>
            </a:xfrm>
            <a:prstGeom prst="flowChartMagneticDisk">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12" name="流程图: 磁盘 111"/>
            <p:cNvSpPr/>
            <p:nvPr/>
          </p:nvSpPr>
          <p:spPr>
            <a:xfrm>
              <a:off x="5123871" y="4441738"/>
              <a:ext cx="676564" cy="582295"/>
            </a:xfrm>
            <a:prstGeom prst="flowChartMagneticDisk">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13" name="流程图: 磁盘 112"/>
            <p:cNvSpPr/>
            <p:nvPr/>
          </p:nvSpPr>
          <p:spPr>
            <a:xfrm>
              <a:off x="4614043" y="4458873"/>
              <a:ext cx="676564" cy="582295"/>
            </a:xfrm>
            <a:prstGeom prst="flowChartMagneticDisk">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endParaRPr lang="zh-CN" altLang="en-US" sz="800" b="1" dirty="0">
                <a:solidFill>
                  <a:schemeClr val="bg1"/>
                </a:solidFill>
                <a:latin typeface="微软雅黑" panose="020B0503020204020204" pitchFamily="34" charset="-122"/>
                <a:ea typeface="微软雅黑" panose="020B0503020204020204" pitchFamily="34" charset="-122"/>
              </a:endParaRPr>
            </a:p>
          </p:txBody>
        </p:sp>
        <p:sp>
          <p:nvSpPr>
            <p:cNvPr id="119" name="矩形 118"/>
            <p:cNvSpPr/>
            <p:nvPr/>
          </p:nvSpPr>
          <p:spPr>
            <a:xfrm>
              <a:off x="4498593" y="4214337"/>
              <a:ext cx="2936234" cy="84239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5100588" y="4284058"/>
              <a:ext cx="828964" cy="153888"/>
            </a:xfrm>
            <a:prstGeom prst="rect">
              <a:avLst/>
            </a:prstGeom>
          </p:spPr>
          <p:txBody>
            <a:bodyPr wrap="square" lIns="0" tIns="0" rIns="0" bIns="0" rtlCol="0">
              <a:spAutoFit/>
            </a:bodyPr>
            <a:lstStyle/>
            <a:p>
              <a:pPr algn="l"/>
              <a:r>
                <a:rPr kumimoji="1" lang="zh-CN" altLang="en-US" sz="1000" dirty="0">
                  <a:solidFill>
                    <a:srgbClr val="00B0F0"/>
                  </a:solidFill>
                </a:rPr>
                <a:t>云存</a:t>
              </a:r>
            </a:p>
          </p:txBody>
        </p:sp>
        <p:sp>
          <p:nvSpPr>
            <p:cNvPr id="134" name="矩形 133"/>
            <p:cNvSpPr/>
            <p:nvPr/>
          </p:nvSpPr>
          <p:spPr>
            <a:xfrm>
              <a:off x="827585" y="4249638"/>
              <a:ext cx="2736304" cy="84239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TextBox 134"/>
            <p:cNvSpPr txBox="1"/>
            <p:nvPr/>
          </p:nvSpPr>
          <p:spPr>
            <a:xfrm>
              <a:off x="2567028" y="4947089"/>
              <a:ext cx="828964" cy="153888"/>
            </a:xfrm>
            <a:prstGeom prst="rect">
              <a:avLst/>
            </a:prstGeom>
          </p:spPr>
          <p:txBody>
            <a:bodyPr wrap="square" lIns="0" tIns="0" rIns="0" bIns="0" rtlCol="0">
              <a:spAutoFit/>
            </a:bodyPr>
            <a:lstStyle/>
            <a:p>
              <a:pPr algn="l"/>
              <a:r>
                <a:rPr kumimoji="1" lang="zh-CN" altLang="en-US" sz="1000" dirty="0">
                  <a:solidFill>
                    <a:srgbClr val="00B0F0"/>
                  </a:solidFill>
                </a:rPr>
                <a:t>本地数据库</a:t>
              </a:r>
            </a:p>
          </p:txBody>
        </p:sp>
        <p:sp>
          <p:nvSpPr>
            <p:cNvPr id="76" name="TextBox 75"/>
            <p:cNvSpPr txBox="1"/>
            <p:nvPr/>
          </p:nvSpPr>
          <p:spPr>
            <a:xfrm>
              <a:off x="6397915" y="4746518"/>
              <a:ext cx="828964" cy="153888"/>
            </a:xfrm>
            <a:prstGeom prst="rect">
              <a:avLst/>
            </a:prstGeom>
          </p:spPr>
          <p:txBody>
            <a:bodyPr wrap="square" lIns="0" tIns="0" rIns="0" bIns="0" rtlCol="0">
              <a:spAutoFit/>
            </a:bodyPr>
            <a:lstStyle/>
            <a:p>
              <a:pPr algn="l"/>
              <a:r>
                <a:rPr kumimoji="1" lang="zh-CN" altLang="en-US" sz="1000" dirty="0">
                  <a:solidFill>
                    <a:srgbClr val="00B0F0"/>
                  </a:solidFill>
                </a:rPr>
                <a:t>本地存储</a:t>
              </a:r>
            </a:p>
          </p:txBody>
        </p:sp>
        <p:sp>
          <p:nvSpPr>
            <p:cNvPr id="77" name="TextBox 76"/>
            <p:cNvSpPr txBox="1"/>
            <p:nvPr/>
          </p:nvSpPr>
          <p:spPr>
            <a:xfrm>
              <a:off x="1593081" y="4280872"/>
              <a:ext cx="828964" cy="153888"/>
            </a:xfrm>
            <a:prstGeom prst="rect">
              <a:avLst/>
            </a:prstGeom>
          </p:spPr>
          <p:txBody>
            <a:bodyPr wrap="square" lIns="0" tIns="0" rIns="0" bIns="0" rtlCol="0">
              <a:spAutoFit/>
            </a:bodyPr>
            <a:lstStyle/>
            <a:p>
              <a:pPr algn="l"/>
              <a:r>
                <a:rPr kumimoji="1" lang="zh-CN" altLang="en-US" sz="1000" dirty="0">
                  <a:solidFill>
                    <a:srgbClr val="00B0F0"/>
                  </a:solidFill>
                </a:rPr>
                <a:t>云库</a:t>
              </a:r>
            </a:p>
          </p:txBody>
        </p:sp>
      </p:grpSp>
      <p:sp>
        <p:nvSpPr>
          <p:cNvPr id="67" name="Rectangle 64">
            <a:extLst>
              <a:ext uri="{FF2B5EF4-FFF2-40B4-BE49-F238E27FC236}">
                <a16:creationId xmlns:a16="http://schemas.microsoft.com/office/drawing/2014/main" id="{82DE8300-0FE6-4BB3-9862-B96AA280AB13}"/>
              </a:ext>
            </a:extLst>
          </p:cNvPr>
          <p:cNvSpPr>
            <a:spLocks/>
          </p:cNvSpPr>
          <p:nvPr/>
        </p:nvSpPr>
        <p:spPr>
          <a:xfrm>
            <a:off x="4539994" y="2366693"/>
            <a:ext cx="954014" cy="277693"/>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模型打包</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68" name="Rectangle 64">
            <a:extLst>
              <a:ext uri="{FF2B5EF4-FFF2-40B4-BE49-F238E27FC236}">
                <a16:creationId xmlns:a16="http://schemas.microsoft.com/office/drawing/2014/main" id="{82DE8300-0FE6-4BB3-9862-B96AA280AB13}"/>
              </a:ext>
            </a:extLst>
          </p:cNvPr>
          <p:cNvSpPr>
            <a:spLocks/>
          </p:cNvSpPr>
          <p:nvPr/>
        </p:nvSpPr>
        <p:spPr>
          <a:xfrm>
            <a:off x="5733253" y="2366693"/>
            <a:ext cx="1199369" cy="396704"/>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图片素材</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72" name="Rectangle 64">
            <a:extLst>
              <a:ext uri="{FF2B5EF4-FFF2-40B4-BE49-F238E27FC236}">
                <a16:creationId xmlns:a16="http://schemas.microsoft.com/office/drawing/2014/main" id="{82DE8300-0FE6-4BB3-9862-B96AA280AB13}"/>
              </a:ext>
            </a:extLst>
          </p:cNvPr>
          <p:cNvSpPr>
            <a:spLocks/>
          </p:cNvSpPr>
          <p:nvPr/>
        </p:nvSpPr>
        <p:spPr>
          <a:xfrm>
            <a:off x="5733253" y="2966795"/>
            <a:ext cx="1199369" cy="396704"/>
          </a:xfrm>
          <a:prstGeom prst="rect">
            <a:avLst/>
          </a:prstGeom>
          <a:solidFill>
            <a:srgbClr val="00B0F0">
              <a:alpha val="55000"/>
            </a:srgb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视频素材</a:t>
            </a:r>
            <a:endParaRPr lang="en-US" altLang="zh-CN" sz="800" b="1" dirty="0">
              <a:solidFill>
                <a:schemeClr val="bg1"/>
              </a:solidFill>
              <a:latin typeface="微软雅黑" panose="020B0503020204020204" pitchFamily="34" charset="-122"/>
              <a:ea typeface="微软雅黑" panose="020B0503020204020204" pitchFamily="34" charset="-122"/>
            </a:endParaRPr>
          </a:p>
        </p:txBody>
      </p:sp>
      <p:sp>
        <p:nvSpPr>
          <p:cNvPr id="73" name="右箭头 72"/>
          <p:cNvSpPr/>
          <p:nvPr/>
        </p:nvSpPr>
        <p:spPr>
          <a:xfrm>
            <a:off x="7271800" y="1736841"/>
            <a:ext cx="1097613" cy="420507"/>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自动推送模型包</a:t>
            </a:r>
          </a:p>
        </p:txBody>
      </p:sp>
      <p:sp>
        <p:nvSpPr>
          <p:cNvPr id="100" name="立方体 99"/>
          <p:cNvSpPr/>
          <p:nvPr/>
        </p:nvSpPr>
        <p:spPr>
          <a:xfrm>
            <a:off x="7479499" y="3037521"/>
            <a:ext cx="440437" cy="252894"/>
          </a:xfrm>
          <a:prstGeom prst="cube">
            <a:avLst/>
          </a:prstGeom>
          <a:solidFill>
            <a:srgbClr val="00B0F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模型包</a:t>
            </a:r>
          </a:p>
        </p:txBody>
      </p:sp>
      <p:sp>
        <p:nvSpPr>
          <p:cNvPr id="101" name="右箭头 100"/>
          <p:cNvSpPr/>
          <p:nvPr/>
        </p:nvSpPr>
        <p:spPr>
          <a:xfrm>
            <a:off x="7289402" y="3293140"/>
            <a:ext cx="1097613" cy="420507"/>
          </a:xfrm>
          <a:prstGeom prst="rightArrow">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800" b="1" dirty="0">
                <a:solidFill>
                  <a:schemeClr val="bg1"/>
                </a:solidFill>
                <a:latin typeface="微软雅黑" panose="020B0503020204020204" pitchFamily="34" charset="-122"/>
                <a:ea typeface="微软雅黑" panose="020B0503020204020204" pitchFamily="34" charset="-122"/>
              </a:rPr>
              <a:t>手动导出模型包</a:t>
            </a:r>
          </a:p>
        </p:txBody>
      </p:sp>
      <p:sp>
        <p:nvSpPr>
          <p:cNvPr id="54" name="Rectangle 63">
            <a:extLst>
              <a:ext uri="{FF2B5EF4-FFF2-40B4-BE49-F238E27FC236}">
                <a16:creationId xmlns:a16="http://schemas.microsoft.com/office/drawing/2014/main" id="{09FB6C75-5807-4059-B16A-9C59999BB928}"/>
              </a:ext>
            </a:extLst>
          </p:cNvPr>
          <p:cNvSpPr>
            <a:spLocks/>
          </p:cNvSpPr>
          <p:nvPr/>
        </p:nvSpPr>
        <p:spPr>
          <a:xfrm>
            <a:off x="1125669" y="1489653"/>
            <a:ext cx="6156831" cy="353999"/>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a:solidFill>
                  <a:srgbClr val="FFC000"/>
                </a:solidFill>
                <a:latin typeface="微软雅黑" panose="020B0503020204020204" pitchFamily="34" charset="-122"/>
                <a:ea typeface="微软雅黑" panose="020B0503020204020204" pitchFamily="34" charset="-122"/>
              </a:rPr>
              <a:t>训练平台</a:t>
            </a:r>
          </a:p>
        </p:txBody>
      </p:sp>
      <p:sp>
        <p:nvSpPr>
          <p:cNvPr id="63" name="Rectangle 64">
            <a:extLst>
              <a:ext uri="{FF2B5EF4-FFF2-40B4-BE49-F238E27FC236}">
                <a16:creationId xmlns:a16="http://schemas.microsoft.com/office/drawing/2014/main" id="{9FCBF82B-43F2-4135-B0DE-1C6F9B41CF87}"/>
              </a:ext>
            </a:extLst>
          </p:cNvPr>
          <p:cNvSpPr>
            <a:spLocks/>
          </p:cNvSpPr>
          <p:nvPr/>
        </p:nvSpPr>
        <p:spPr>
          <a:xfrm>
            <a:off x="4484350" y="1960173"/>
            <a:ext cx="1058807" cy="314822"/>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模型管理</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64" name="Rectangle 64">
            <a:extLst>
              <a:ext uri="{FF2B5EF4-FFF2-40B4-BE49-F238E27FC236}">
                <a16:creationId xmlns:a16="http://schemas.microsoft.com/office/drawing/2014/main" id="{0411D7A7-033D-4297-9802-07FE0736C2D1}"/>
              </a:ext>
            </a:extLst>
          </p:cNvPr>
          <p:cNvSpPr>
            <a:spLocks/>
          </p:cNvSpPr>
          <p:nvPr/>
        </p:nvSpPr>
        <p:spPr>
          <a:xfrm>
            <a:off x="5644220" y="1967495"/>
            <a:ext cx="1360409" cy="31528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素材管理</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65" name="Rectangle 64">
            <a:extLst>
              <a:ext uri="{FF2B5EF4-FFF2-40B4-BE49-F238E27FC236}">
                <a16:creationId xmlns:a16="http://schemas.microsoft.com/office/drawing/2014/main" id="{407ADD7D-4A25-4764-BCCB-94FC26D34E86}"/>
              </a:ext>
            </a:extLst>
          </p:cNvPr>
          <p:cNvSpPr>
            <a:spLocks/>
          </p:cNvSpPr>
          <p:nvPr/>
        </p:nvSpPr>
        <p:spPr>
          <a:xfrm>
            <a:off x="1243989" y="2359152"/>
            <a:ext cx="1356677" cy="24805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a:solidFill>
                  <a:schemeClr val="bg1"/>
                </a:solidFill>
                <a:latin typeface="微软雅黑" panose="020B0503020204020204" pitchFamily="34" charset="-122"/>
                <a:ea typeface="微软雅黑" panose="020B0503020204020204" pitchFamily="34" charset="-122"/>
              </a:rPr>
              <a:t>标注</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58" name="Rectangle 64">
            <a:extLst>
              <a:ext uri="{FF2B5EF4-FFF2-40B4-BE49-F238E27FC236}">
                <a16:creationId xmlns:a16="http://schemas.microsoft.com/office/drawing/2014/main" id="{82DE8300-0FE6-4BB3-9862-B96AA280AB13}"/>
              </a:ext>
            </a:extLst>
          </p:cNvPr>
          <p:cNvSpPr>
            <a:spLocks/>
          </p:cNvSpPr>
          <p:nvPr/>
        </p:nvSpPr>
        <p:spPr>
          <a:xfrm>
            <a:off x="8377712" y="1489653"/>
            <a:ext cx="602451" cy="77684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1000" b="1" dirty="0" smtClean="0">
                <a:solidFill>
                  <a:srgbClr val="FFC000"/>
                </a:solidFill>
                <a:latin typeface="微软雅黑" panose="020B0503020204020204" pitchFamily="34" charset="-122"/>
                <a:ea typeface="微软雅黑" panose="020B0503020204020204" pitchFamily="34" charset="-122"/>
              </a:rPr>
              <a:t>CV</a:t>
            </a:r>
            <a:endParaRPr lang="en-US" altLang="zh-CN" sz="1000" b="1" dirty="0">
              <a:solidFill>
                <a:srgbClr val="FFC000"/>
              </a:solidFill>
              <a:latin typeface="微软雅黑" panose="020B0503020204020204" pitchFamily="34" charset="-122"/>
              <a:ea typeface="微软雅黑" panose="020B0503020204020204" pitchFamily="34" charset="-122"/>
            </a:endParaRPr>
          </a:p>
        </p:txBody>
      </p:sp>
      <p:sp>
        <p:nvSpPr>
          <p:cNvPr id="60" name="Rectangle 64">
            <a:extLst>
              <a:ext uri="{FF2B5EF4-FFF2-40B4-BE49-F238E27FC236}">
                <a16:creationId xmlns:a16="http://schemas.microsoft.com/office/drawing/2014/main" id="{82DE8300-0FE6-4BB3-9862-B96AA280AB13}"/>
              </a:ext>
            </a:extLst>
          </p:cNvPr>
          <p:cNvSpPr>
            <a:spLocks/>
          </p:cNvSpPr>
          <p:nvPr/>
        </p:nvSpPr>
        <p:spPr>
          <a:xfrm>
            <a:off x="1131352" y="974152"/>
            <a:ext cx="2867333" cy="289955"/>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en-US" altLang="zh-CN" sz="1000" b="1" dirty="0" err="1">
                <a:solidFill>
                  <a:schemeClr val="bg1"/>
                </a:solidFill>
                <a:latin typeface="微软雅黑" panose="020B0503020204020204" pitchFamily="34" charset="-122"/>
                <a:ea typeface="微软雅黑" panose="020B0503020204020204" pitchFamily="34" charset="-122"/>
              </a:rPr>
              <a:t>i</a:t>
            </a:r>
            <a:r>
              <a:rPr lang="en-US" altLang="zh-CN" sz="1000" b="1" dirty="0" err="1" smtClean="0">
                <a:solidFill>
                  <a:schemeClr val="bg1"/>
                </a:solidFill>
                <a:latin typeface="微软雅黑" panose="020B0503020204020204" pitchFamily="34" charset="-122"/>
                <a:ea typeface="微软雅黑" panose="020B0503020204020204" pitchFamily="34" charset="-122"/>
              </a:rPr>
              <a:t>cc</a:t>
            </a:r>
            <a:r>
              <a:rPr lang="en-US" altLang="zh-CN" sz="1000" b="1" dirty="0" smtClean="0">
                <a:solidFill>
                  <a:schemeClr val="bg1"/>
                </a:solidFill>
                <a:latin typeface="微软雅黑" panose="020B0503020204020204" pitchFamily="34" charset="-122"/>
                <a:ea typeface="微软雅黑" panose="020B0503020204020204" pitchFamily="34" charset="-122"/>
              </a:rPr>
              <a:t>-</a:t>
            </a:r>
            <a:r>
              <a:rPr lang="zh-CN" altLang="en-US" sz="1000" b="1" dirty="0" smtClean="0">
                <a:solidFill>
                  <a:schemeClr val="bg1"/>
                </a:solidFill>
                <a:latin typeface="微软雅黑" panose="020B0503020204020204" pitchFamily="34" charset="-122"/>
                <a:ea typeface="微软雅黑" panose="020B0503020204020204" pitchFamily="34" charset="-122"/>
              </a:rPr>
              <a:t>整体页面嵌入</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61" name="Rectangle 64">
            <a:extLst>
              <a:ext uri="{FF2B5EF4-FFF2-40B4-BE49-F238E27FC236}">
                <a16:creationId xmlns:a16="http://schemas.microsoft.com/office/drawing/2014/main" id="{82DE8300-0FE6-4BB3-9862-B96AA280AB13}"/>
              </a:ext>
            </a:extLst>
          </p:cNvPr>
          <p:cNvSpPr>
            <a:spLocks/>
          </p:cNvSpPr>
          <p:nvPr/>
        </p:nvSpPr>
        <p:spPr>
          <a:xfrm>
            <a:off x="4114800" y="974152"/>
            <a:ext cx="3167699" cy="283692"/>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108000" tIns="11334" rIns="108000" bIns="11334" numCol="1" rtlCol="0" anchor="ctr" anchorCtr="0" compatLnSpc="1"/>
          <a:lstStyle/>
          <a:p>
            <a:pPr algn="ctr" defTabSz="1268653">
              <a:lnSpc>
                <a:spcPct val="90000"/>
              </a:lnSpc>
              <a:buClr>
                <a:srgbClr val="CC9900"/>
              </a:buClr>
            </a:pPr>
            <a:r>
              <a:rPr lang="zh-CN" altLang="en-US" sz="1000" b="1" dirty="0" smtClean="0">
                <a:solidFill>
                  <a:schemeClr val="bg1"/>
                </a:solidFill>
                <a:latin typeface="微软雅黑" panose="020B0503020204020204" pitchFamily="34" charset="-122"/>
                <a:ea typeface="微软雅黑" panose="020B0503020204020204" pitchFamily="34" charset="-122"/>
              </a:rPr>
              <a:t>云睿</a:t>
            </a:r>
            <a:r>
              <a:rPr lang="en-US" altLang="zh-CN" sz="1000" b="1" dirty="0" smtClean="0">
                <a:solidFill>
                  <a:schemeClr val="bg1"/>
                </a:solidFill>
                <a:latin typeface="微软雅黑" panose="020B0503020204020204" pitchFamily="34" charset="-122"/>
                <a:ea typeface="微软雅黑" panose="020B0503020204020204" pitchFamily="34" charset="-122"/>
              </a:rPr>
              <a:t>-</a:t>
            </a:r>
            <a:r>
              <a:rPr lang="zh-CN" altLang="en-US" sz="1000" b="1" dirty="0" smtClean="0">
                <a:solidFill>
                  <a:schemeClr val="bg1"/>
                </a:solidFill>
                <a:latin typeface="微软雅黑" panose="020B0503020204020204" pitchFamily="34" charset="-122"/>
                <a:ea typeface="微软雅黑" panose="020B0503020204020204" pitchFamily="34" charset="-122"/>
              </a:rPr>
              <a:t>整体页面嵌入</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8391561" y="2701969"/>
            <a:ext cx="596324" cy="12417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en-US" altLang="zh-CN" sz="700" b="1" dirty="0" smtClean="0">
                <a:solidFill>
                  <a:schemeClr val="bg1"/>
                </a:solidFill>
                <a:latin typeface="微软雅黑" panose="020B0503020204020204" pitchFamily="34" charset="-122"/>
                <a:ea typeface="微软雅黑" panose="020B0503020204020204" pitchFamily="34" charset="-122"/>
              </a:rPr>
              <a:t>NVR</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66" name="矩形 77">
            <a:extLst>
              <a:ext uri="{FF2B5EF4-FFF2-40B4-BE49-F238E27FC236}">
                <a16:creationId xmlns:a16="http://schemas.microsoft.com/office/drawing/2014/main" id="{0680FDA1-3410-4A58-9F66-0F9BC75CADC1}"/>
              </a:ext>
            </a:extLst>
          </p:cNvPr>
          <p:cNvSpPr>
            <a:spLocks/>
          </p:cNvSpPr>
          <p:nvPr/>
        </p:nvSpPr>
        <p:spPr>
          <a:xfrm>
            <a:off x="8391562" y="2359151"/>
            <a:ext cx="596324" cy="2700286"/>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75" name="矩形 74"/>
          <p:cNvSpPr/>
          <p:nvPr/>
        </p:nvSpPr>
        <p:spPr>
          <a:xfrm>
            <a:off x="8378265" y="3154981"/>
            <a:ext cx="596324" cy="12417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en-US" altLang="zh-CN" sz="700" b="1" dirty="0" smtClean="0">
                <a:solidFill>
                  <a:schemeClr val="bg1"/>
                </a:solidFill>
                <a:latin typeface="微软雅黑" panose="020B0503020204020204" pitchFamily="34" charset="-122"/>
                <a:ea typeface="微软雅黑" panose="020B0503020204020204" pitchFamily="34" charset="-122"/>
              </a:rPr>
              <a:t>IPC</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78" name="矩形 77"/>
          <p:cNvSpPr/>
          <p:nvPr/>
        </p:nvSpPr>
        <p:spPr>
          <a:xfrm>
            <a:off x="8381442" y="3658036"/>
            <a:ext cx="588111" cy="12417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en-US" altLang="zh-CN" sz="700" b="1" dirty="0" smtClean="0">
                <a:solidFill>
                  <a:schemeClr val="bg1"/>
                </a:solidFill>
                <a:latin typeface="微软雅黑" panose="020B0503020204020204" pitchFamily="34" charset="-122"/>
                <a:ea typeface="微软雅黑" panose="020B0503020204020204" pitchFamily="34" charset="-122"/>
              </a:rPr>
              <a:t>IVSS</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a:xfrm>
            <a:off x="8385995" y="4203513"/>
            <a:ext cx="588110" cy="12417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en-US" altLang="zh-CN" sz="700" b="1" dirty="0" err="1" smtClean="0">
                <a:solidFill>
                  <a:schemeClr val="bg1"/>
                </a:solidFill>
                <a:latin typeface="微软雅黑" panose="020B0503020204020204" pitchFamily="34" charset="-122"/>
                <a:ea typeface="微软雅黑" panose="020B0503020204020204" pitchFamily="34" charset="-122"/>
              </a:rPr>
              <a:t>dhop</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83" name="矩形 82"/>
          <p:cNvSpPr/>
          <p:nvPr/>
        </p:nvSpPr>
        <p:spPr>
          <a:xfrm>
            <a:off x="8385995" y="4709902"/>
            <a:ext cx="596324" cy="12417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en-US" altLang="zh-CN" sz="700" b="1" dirty="0" smtClean="0">
                <a:solidFill>
                  <a:schemeClr val="bg1"/>
                </a:solidFill>
                <a:latin typeface="微软雅黑" panose="020B0503020204020204" pitchFamily="34" charset="-122"/>
                <a:ea typeface="微软雅黑" panose="020B0503020204020204" pitchFamily="34" charset="-122"/>
              </a:rPr>
              <a:t>xxx</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a:xfrm>
            <a:off x="8394211" y="2359152"/>
            <a:ext cx="596324" cy="231326"/>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000" b="1" dirty="0">
                <a:solidFill>
                  <a:srgbClr val="FFC000"/>
                </a:solidFill>
                <a:latin typeface="微软雅黑" panose="020B0503020204020204" pitchFamily="34" charset="-122"/>
                <a:ea typeface="微软雅黑" panose="020B0503020204020204" pitchFamily="34" charset="-122"/>
              </a:rPr>
              <a:t>推理设备</a:t>
            </a:r>
          </a:p>
        </p:txBody>
      </p:sp>
    </p:spTree>
    <p:extLst>
      <p:ext uri="{BB962C8B-B14F-4D97-AF65-F5344CB8AC3E}">
        <p14:creationId xmlns:p14="http://schemas.microsoft.com/office/powerpoint/2010/main" val="2447392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smtClean="0">
                <a:solidFill>
                  <a:srgbClr val="FFC000"/>
                </a:solidFill>
                <a:latin typeface="微软雅黑" panose="020B0503020204020204" pitchFamily="34" charset="-122"/>
                <a:ea typeface="微软雅黑" panose="020B0503020204020204" pitchFamily="34" charset="-122"/>
              </a:rPr>
              <a:t>智能生态</a:t>
            </a:r>
            <a:endParaRPr kumimoji="1" lang="zh-CN" altLang="en-US" sz="28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9987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智能</a:t>
            </a:r>
            <a:r>
              <a:rPr kumimoji="1" lang="en-US" altLang="zh-CN" dirty="0" smtClean="0"/>
              <a:t>-</a:t>
            </a:r>
            <a:r>
              <a:rPr kumimoji="1" lang="zh-CN" altLang="en-US" dirty="0" smtClean="0"/>
              <a:t>算法仓南北生态</a:t>
            </a:r>
            <a:endParaRPr kumimoji="1" lang="zh-CN" altLang="en-US" dirty="0"/>
          </a:p>
        </p:txBody>
      </p:sp>
      <p:sp>
        <p:nvSpPr>
          <p:cNvPr id="60" name="矩形 59"/>
          <p:cNvSpPr/>
          <p:nvPr/>
        </p:nvSpPr>
        <p:spPr>
          <a:xfrm>
            <a:off x="6228184" y="913233"/>
            <a:ext cx="2736304" cy="410678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68" tIns="11334" rIns="22668" bIns="11334" numCol="1" spcCol="0" rtlCol="0" fromWordArt="0" anchor="t" anchorCtr="0" forceAA="0" compatLnSpc="1">
            <a:noAutofit/>
          </a:bodyPr>
          <a:lstStyle/>
          <a:p>
            <a:pPr lvl="0" algn="ctr" defTabSz="1268730">
              <a:lnSpc>
                <a:spcPct val="90000"/>
              </a:lnSpc>
              <a:buClr>
                <a:srgbClr val="CC9900"/>
              </a:buClr>
              <a:buSzTx/>
              <a:buFontTx/>
            </a:pPr>
            <a:endParaRPr lang="en-US" altLang="zh-CN" sz="1000" b="1" dirty="0" smtClean="0">
              <a:solidFill>
                <a:srgbClr val="FFC000"/>
              </a:solidFill>
              <a:latin typeface="微软雅黑" panose="020B0503020204020204" charset="-122"/>
              <a:ea typeface="微软雅黑" panose="020B0503020204020204" charset="-122"/>
              <a:sym typeface="+mn-ea"/>
            </a:endParaRPr>
          </a:p>
          <a:p>
            <a:pPr lvl="0" algn="ctr" defTabSz="1268730">
              <a:lnSpc>
                <a:spcPct val="90000"/>
              </a:lnSpc>
              <a:buClr>
                <a:srgbClr val="CC9900"/>
              </a:buClr>
              <a:buSzTx/>
              <a:buFontTx/>
            </a:pPr>
            <a:r>
              <a:rPr lang="zh-CN" altLang="en-US" sz="1000" b="1" dirty="0" smtClean="0">
                <a:solidFill>
                  <a:srgbClr val="FFC000"/>
                </a:solidFill>
                <a:latin typeface="微软雅黑" panose="020B0503020204020204" charset="-122"/>
                <a:ea typeface="微软雅黑" panose="020B0503020204020204" charset="-122"/>
                <a:sym typeface="+mn-ea"/>
              </a:rPr>
              <a:t>算法仓</a:t>
            </a:r>
            <a:endParaRPr lang="en-US" altLang="zh-CN" sz="1000" b="1" dirty="0">
              <a:solidFill>
                <a:srgbClr val="FFC000"/>
              </a:solidFill>
              <a:latin typeface="微软雅黑" panose="020B0503020204020204" charset="-122"/>
              <a:ea typeface="微软雅黑" panose="020B0503020204020204" charset="-122"/>
              <a:sym typeface="+mn-ea"/>
            </a:endParaRPr>
          </a:p>
        </p:txBody>
      </p:sp>
      <p:sp>
        <p:nvSpPr>
          <p:cNvPr id="61" name="矩形 60"/>
          <p:cNvSpPr/>
          <p:nvPr/>
        </p:nvSpPr>
        <p:spPr>
          <a:xfrm>
            <a:off x="6372200" y="3404726"/>
            <a:ext cx="2499848" cy="136032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68" tIns="11334" rIns="22668" bIns="11334" numCol="1" spcCol="0" rtlCol="0" fromWordArt="0" anchor="t" anchorCtr="0" forceAA="0" compatLnSpc="1">
            <a:noAutofit/>
          </a:bodyPr>
          <a:lstStyle/>
          <a:p>
            <a:pPr lvl="0" algn="ctr" defTabSz="1268730">
              <a:lnSpc>
                <a:spcPct val="90000"/>
              </a:lnSpc>
              <a:buClr>
                <a:srgbClr val="CC9900"/>
              </a:buClr>
              <a:buSzTx/>
              <a:buFontTx/>
            </a:pPr>
            <a:r>
              <a:rPr lang="zh-CN" altLang="en-US" sz="1000" b="1" dirty="0" smtClean="0">
                <a:solidFill>
                  <a:srgbClr val="FFC000"/>
                </a:solidFill>
                <a:latin typeface="微软雅黑" panose="020B0503020204020204" charset="-122"/>
                <a:ea typeface="微软雅黑" panose="020B0503020204020204" charset="-122"/>
                <a:sym typeface="+mn-ea"/>
              </a:rPr>
              <a:t>南北向</a:t>
            </a:r>
            <a:r>
              <a:rPr lang="zh-CN" altLang="en-US" sz="1000" b="1" dirty="0">
                <a:solidFill>
                  <a:srgbClr val="FFC000"/>
                </a:solidFill>
                <a:latin typeface="微软雅黑" panose="020B0503020204020204" charset="-122"/>
                <a:ea typeface="微软雅黑" panose="020B0503020204020204" charset="-122"/>
                <a:sym typeface="+mn-ea"/>
              </a:rPr>
              <a:t>开放</a:t>
            </a:r>
          </a:p>
        </p:txBody>
      </p:sp>
      <p:sp>
        <p:nvSpPr>
          <p:cNvPr id="62" name="矩形 61"/>
          <p:cNvSpPr/>
          <p:nvPr/>
        </p:nvSpPr>
        <p:spPr>
          <a:xfrm>
            <a:off x="6372200" y="1279758"/>
            <a:ext cx="2489232" cy="1889606"/>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68" tIns="11334" rIns="22668" bIns="11334" numCol="1" spcCol="0" rtlCol="0" fromWordArt="0" anchor="t" anchorCtr="0" forceAA="0" compatLnSpc="1">
            <a:noAutofit/>
          </a:bodyPr>
          <a:lstStyle/>
          <a:p>
            <a:pPr lvl="0" algn="ctr" defTabSz="1268730">
              <a:lnSpc>
                <a:spcPct val="90000"/>
              </a:lnSpc>
              <a:buClr>
                <a:srgbClr val="CC9900"/>
              </a:buClr>
              <a:buSzTx/>
              <a:buFontTx/>
            </a:pPr>
            <a:r>
              <a:rPr lang="zh-CN" altLang="en-US" sz="1000" b="1" dirty="0">
                <a:solidFill>
                  <a:srgbClr val="FFC000"/>
                </a:solidFill>
                <a:latin typeface="微软雅黑" panose="020B0503020204020204" charset="-122"/>
                <a:ea typeface="微软雅黑" panose="020B0503020204020204" charset="-122"/>
                <a:sym typeface="+mn-ea"/>
              </a:rPr>
              <a:t>北</a:t>
            </a:r>
            <a:r>
              <a:rPr lang="zh-CN" altLang="en-US" sz="1000" b="1" dirty="0" smtClean="0">
                <a:solidFill>
                  <a:srgbClr val="FFC000"/>
                </a:solidFill>
                <a:latin typeface="微软雅黑" panose="020B0503020204020204" charset="-122"/>
                <a:ea typeface="微软雅黑" panose="020B0503020204020204" charset="-122"/>
                <a:sym typeface="+mn-ea"/>
              </a:rPr>
              <a:t>向开发</a:t>
            </a:r>
            <a:endParaRPr lang="zh-CN" altLang="en-US" sz="1000" b="1" dirty="0">
              <a:solidFill>
                <a:srgbClr val="FFC000"/>
              </a:solidFill>
              <a:latin typeface="微软雅黑" panose="020B0503020204020204" charset="-122"/>
              <a:ea typeface="微软雅黑" panose="020B0503020204020204" charset="-122"/>
              <a:sym typeface="+mn-ea"/>
            </a:endParaRPr>
          </a:p>
        </p:txBody>
      </p:sp>
      <p:sp>
        <p:nvSpPr>
          <p:cNvPr id="66" name="矩形 65"/>
          <p:cNvSpPr/>
          <p:nvPr/>
        </p:nvSpPr>
        <p:spPr>
          <a:xfrm>
            <a:off x="386926" y="2372001"/>
            <a:ext cx="5182089" cy="1192453"/>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pic>
        <p:nvPicPr>
          <p:cNvPr id="75" name="图片 74"/>
          <p:cNvPicPr>
            <a:picLocks noChangeAspect="1"/>
          </p:cNvPicPr>
          <p:nvPr/>
        </p:nvPicPr>
        <p:blipFill>
          <a:blip r:embed="rId3"/>
          <a:stretch>
            <a:fillRect/>
          </a:stretch>
        </p:blipFill>
        <p:spPr>
          <a:xfrm>
            <a:off x="803050" y="4678469"/>
            <a:ext cx="585827" cy="204470"/>
          </a:xfrm>
          <a:prstGeom prst="rect">
            <a:avLst/>
          </a:prstGeom>
        </p:spPr>
      </p:pic>
      <p:sp>
        <p:nvSpPr>
          <p:cNvPr id="78" name="矩形 77"/>
          <p:cNvSpPr/>
          <p:nvPr/>
        </p:nvSpPr>
        <p:spPr>
          <a:xfrm>
            <a:off x="400851" y="3952473"/>
            <a:ext cx="5177689" cy="1067549"/>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18" tIns="22810" rIns="45618" bIns="22810" numCol="1" rtlCol="0" anchor="ctr" anchorCtr="1" compatLnSpc="1"/>
          <a:lstStyle/>
          <a:p>
            <a:pPr defTabSz="608228">
              <a:lnSpc>
                <a:spcPct val="90000"/>
              </a:lnSpc>
              <a:buClr>
                <a:srgbClr val="CC9900"/>
              </a:buClr>
            </a:pPr>
            <a:endParaRPr lang="zh-CN" altLang="en-US" sz="600" b="1"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9" name="TextBox 334"/>
          <p:cNvSpPr txBox="1"/>
          <p:nvPr/>
        </p:nvSpPr>
        <p:spPr>
          <a:xfrm>
            <a:off x="2680360" y="4018038"/>
            <a:ext cx="383396" cy="153888"/>
          </a:xfrm>
          <a:prstGeom prst="rect">
            <a:avLst/>
          </a:prstGeom>
        </p:spPr>
        <p:txBody>
          <a:bodyPr wrap="square" lIns="0" tIns="0" rIns="0" bIns="0" rtlCol="0">
            <a:spAutoFit/>
          </a:bodyPr>
          <a:lstStyle/>
          <a:p>
            <a:pPr algn="l"/>
            <a:r>
              <a:rPr kumimoji="1" lang="zh-CN" altLang="en-US" sz="1000" dirty="0" smtClean="0">
                <a:solidFill>
                  <a:srgbClr val="00B0F0"/>
                </a:solidFill>
                <a:latin typeface="微软雅黑" panose="020B0503020204020204" pitchFamily="34" charset="-122"/>
                <a:ea typeface="微软雅黑" panose="020B0503020204020204" pitchFamily="34" charset="-122"/>
              </a:rPr>
              <a:t>资源池</a:t>
            </a:r>
            <a:endParaRPr kumimoji="1" lang="zh-CN" altLang="en-US" sz="1000" dirty="0">
              <a:solidFill>
                <a:srgbClr val="00B0F0"/>
              </a:solidFill>
              <a:latin typeface="微软雅黑" panose="020B0503020204020204" pitchFamily="34" charset="-122"/>
              <a:ea typeface="微软雅黑" panose="020B0503020204020204" pitchFamily="34" charset="-122"/>
            </a:endParaRPr>
          </a:p>
        </p:txBody>
      </p:sp>
      <p:pic>
        <p:nvPicPr>
          <p:cNvPr id="80" name="图片 79"/>
          <p:cNvPicPr>
            <a:picLocks noChangeAspect="1"/>
          </p:cNvPicPr>
          <p:nvPr/>
        </p:nvPicPr>
        <p:blipFill>
          <a:blip r:embed="rId3"/>
          <a:stretch>
            <a:fillRect/>
          </a:stretch>
        </p:blipFill>
        <p:spPr>
          <a:xfrm>
            <a:off x="2052761" y="4670736"/>
            <a:ext cx="585827" cy="204470"/>
          </a:xfrm>
          <a:prstGeom prst="rect">
            <a:avLst/>
          </a:prstGeom>
        </p:spPr>
      </p:pic>
      <p:sp>
        <p:nvSpPr>
          <p:cNvPr id="83" name="矩形 82"/>
          <p:cNvSpPr/>
          <p:nvPr/>
        </p:nvSpPr>
        <p:spPr>
          <a:xfrm>
            <a:off x="395287" y="912498"/>
            <a:ext cx="5169873" cy="759242"/>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0" tIns="30462" rIns="60921" bIns="30462" numCol="1" rtlCol="0" anchor="t" anchorCtr="1" compatLnSpc="1"/>
          <a:lstStyle/>
          <a:p>
            <a:pPr defTabSz="1268653">
              <a:lnSpc>
                <a:spcPct val="90000"/>
              </a:lnSpc>
              <a:spcAft>
                <a:spcPts val="149"/>
              </a:spcAft>
              <a:buClr>
                <a:srgbClr val="CC9900"/>
              </a:buClr>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84" name="矩形 83"/>
          <p:cNvSpPr/>
          <p:nvPr/>
        </p:nvSpPr>
        <p:spPr>
          <a:xfrm>
            <a:off x="523934" y="2694052"/>
            <a:ext cx="787481" cy="71403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900" b="1" dirty="0">
                <a:solidFill>
                  <a:schemeClr val="bg1"/>
                </a:solidFill>
                <a:latin typeface="微软雅黑" panose="020B0503020204020204" pitchFamily="34" charset="-122"/>
                <a:ea typeface="微软雅黑" panose="020B0503020204020204" pitchFamily="34" charset="-122"/>
              </a:rPr>
              <a:t>资源管理</a:t>
            </a:r>
          </a:p>
        </p:txBody>
      </p:sp>
      <p:sp>
        <p:nvSpPr>
          <p:cNvPr id="85" name="矩形 84"/>
          <p:cNvSpPr/>
          <p:nvPr/>
        </p:nvSpPr>
        <p:spPr>
          <a:xfrm>
            <a:off x="1479977" y="2690349"/>
            <a:ext cx="787481" cy="70463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900" b="1" dirty="0" smtClean="0">
                <a:solidFill>
                  <a:schemeClr val="bg1"/>
                </a:solidFill>
                <a:latin typeface="微软雅黑" panose="020B0503020204020204" pitchFamily="34" charset="-122"/>
                <a:ea typeface="微软雅黑" panose="020B0503020204020204" pitchFamily="34" charset="-122"/>
              </a:rPr>
              <a:t>任务统一调度</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86" name="矩形 77">
            <a:extLst>
              <a:ext uri="{FF2B5EF4-FFF2-40B4-BE49-F238E27FC236}">
                <a16:creationId xmlns:a16="http://schemas.microsoft.com/office/drawing/2014/main" id="{0680FDA1-3410-4A58-9F66-0F9BC75CADC1}"/>
              </a:ext>
            </a:extLst>
          </p:cNvPr>
          <p:cNvSpPr>
            <a:spLocks/>
          </p:cNvSpPr>
          <p:nvPr/>
        </p:nvSpPr>
        <p:spPr>
          <a:xfrm>
            <a:off x="400851" y="2372001"/>
            <a:ext cx="2226933" cy="1192453"/>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88" name="矩形 77">
            <a:extLst>
              <a:ext uri="{FF2B5EF4-FFF2-40B4-BE49-F238E27FC236}">
                <a16:creationId xmlns:a16="http://schemas.microsoft.com/office/drawing/2014/main" id="{226B9651-E93B-403E-B9A0-CC39C319D7E0}"/>
              </a:ext>
            </a:extLst>
          </p:cNvPr>
          <p:cNvSpPr>
            <a:spLocks/>
          </p:cNvSpPr>
          <p:nvPr/>
        </p:nvSpPr>
        <p:spPr>
          <a:xfrm>
            <a:off x="3177560" y="2372000"/>
            <a:ext cx="2387601" cy="1163487"/>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89" name="矩形 187">
            <a:extLst>
              <a:ext uri="{FF2B5EF4-FFF2-40B4-BE49-F238E27FC236}">
                <a16:creationId xmlns:a16="http://schemas.microsoft.com/office/drawing/2014/main" id="{4788E137-7583-4593-B75B-1A08413E95E2}"/>
              </a:ext>
            </a:extLst>
          </p:cNvPr>
          <p:cNvSpPr>
            <a:spLocks/>
          </p:cNvSpPr>
          <p:nvPr/>
        </p:nvSpPr>
        <p:spPr>
          <a:xfrm>
            <a:off x="376520" y="3564455"/>
            <a:ext cx="5202020" cy="270826"/>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smtClean="0">
                <a:solidFill>
                  <a:srgbClr val="FFC000"/>
                </a:solidFill>
                <a:latin typeface="微软雅黑" panose="020B0503020204020204" pitchFamily="34" charset="-122"/>
                <a:ea typeface="微软雅黑" panose="020B0503020204020204" pitchFamily="34" charset="-122"/>
              </a:rPr>
              <a:t>南向开放接口</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sp>
        <p:nvSpPr>
          <p:cNvPr id="90" name="下箭头 197">
            <a:extLst>
              <a:ext uri="{FF2B5EF4-FFF2-40B4-BE49-F238E27FC236}">
                <a16:creationId xmlns:a16="http://schemas.microsoft.com/office/drawing/2014/main" id="{EAFFF64C-06FE-4256-B495-AD16C484F21C}"/>
              </a:ext>
            </a:extLst>
          </p:cNvPr>
          <p:cNvSpPr/>
          <p:nvPr/>
        </p:nvSpPr>
        <p:spPr>
          <a:xfrm rot="16200000" flipV="1">
            <a:off x="2669895" y="2706911"/>
            <a:ext cx="539179" cy="496662"/>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91" name="TextBox 92">
            <a:extLst>
              <a:ext uri="{FF2B5EF4-FFF2-40B4-BE49-F238E27FC236}">
                <a16:creationId xmlns:a16="http://schemas.microsoft.com/office/drawing/2014/main" id="{901203A0-4F7A-4B76-BAC1-3D008A8D978E}"/>
              </a:ext>
            </a:extLst>
          </p:cNvPr>
          <p:cNvSpPr txBox="1"/>
          <p:nvPr/>
        </p:nvSpPr>
        <p:spPr>
          <a:xfrm>
            <a:off x="2683760" y="2772909"/>
            <a:ext cx="520088" cy="439929"/>
          </a:xfrm>
          <a:prstGeom prst="rect">
            <a:avLst/>
          </a:prstGeom>
          <a:noFill/>
        </p:spPr>
        <p:txBody>
          <a:bodyPr wrap="square">
            <a:spAutoFit/>
          </a:bodyPr>
          <a:lstStyle/>
          <a:p>
            <a:pPr algn="ctr" defTabSz="504190" fontAlgn="base">
              <a:lnSpc>
                <a:spcPct val="150000"/>
              </a:lnSpc>
            </a:pPr>
            <a:r>
              <a:rPr lang="zh-CN" altLang="en-US" sz="800" dirty="0" smtClean="0">
                <a:solidFill>
                  <a:schemeClr val="bg1"/>
                </a:solidFill>
                <a:latin typeface="微软雅黑" panose="020B0503020204020204" pitchFamily="34" charset="-122"/>
                <a:ea typeface="微软雅黑" panose="020B0503020204020204" pitchFamily="34" charset="-122"/>
              </a:rPr>
              <a:t>算法</a:t>
            </a:r>
            <a:endParaRPr lang="en-US" altLang="zh-CN" sz="800" dirty="0" smtClean="0">
              <a:solidFill>
                <a:schemeClr val="bg1"/>
              </a:solidFill>
              <a:latin typeface="微软雅黑" panose="020B0503020204020204" pitchFamily="34" charset="-122"/>
              <a:ea typeface="微软雅黑" panose="020B0503020204020204" pitchFamily="34" charset="-122"/>
            </a:endParaRPr>
          </a:p>
          <a:p>
            <a:pPr algn="ctr" defTabSz="504190" fontAlgn="base">
              <a:lnSpc>
                <a:spcPct val="150000"/>
              </a:lnSpc>
            </a:pPr>
            <a:r>
              <a:rPr lang="zh-CN" altLang="en-US" sz="800" dirty="0" smtClean="0">
                <a:solidFill>
                  <a:schemeClr val="bg1"/>
                </a:solidFill>
                <a:latin typeface="微软雅黑" panose="020B0503020204020204" pitchFamily="34" charset="-122"/>
                <a:ea typeface="微软雅黑" panose="020B0503020204020204" pitchFamily="34" charset="-122"/>
              </a:rPr>
              <a:t>匹配</a:t>
            </a:r>
            <a:endParaRPr lang="zh-CN" altLang="en-US" sz="800" dirty="0">
              <a:solidFill>
                <a:schemeClr val="bg1"/>
              </a:solidFill>
              <a:latin typeface="微软雅黑" panose="020B0503020204020204" pitchFamily="34" charset="-122"/>
              <a:ea typeface="微软雅黑" panose="020B0503020204020204" pitchFamily="34" charset="-122"/>
            </a:endParaRPr>
          </a:p>
        </p:txBody>
      </p:sp>
      <p:pic>
        <p:nvPicPr>
          <p:cNvPr id="92" name="图片 91"/>
          <p:cNvPicPr>
            <a:picLocks noChangeAspect="1"/>
          </p:cNvPicPr>
          <p:nvPr/>
        </p:nvPicPr>
        <p:blipFill>
          <a:blip r:embed="rId3"/>
          <a:stretch>
            <a:fillRect/>
          </a:stretch>
        </p:blipFill>
        <p:spPr>
          <a:xfrm>
            <a:off x="4440256" y="4669774"/>
            <a:ext cx="585827" cy="204470"/>
          </a:xfrm>
          <a:prstGeom prst="rect">
            <a:avLst/>
          </a:prstGeom>
        </p:spPr>
      </p:pic>
      <p:sp>
        <p:nvSpPr>
          <p:cNvPr id="93" name="矩形 92"/>
          <p:cNvSpPr/>
          <p:nvPr/>
        </p:nvSpPr>
        <p:spPr>
          <a:xfrm>
            <a:off x="3106829" y="4345826"/>
            <a:ext cx="2087471" cy="2160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容器引擎</a:t>
            </a:r>
          </a:p>
        </p:txBody>
      </p:sp>
      <p:sp>
        <p:nvSpPr>
          <p:cNvPr id="95" name="矩形 94"/>
          <p:cNvSpPr/>
          <p:nvPr/>
        </p:nvSpPr>
        <p:spPr>
          <a:xfrm>
            <a:off x="3106829" y="4171927"/>
            <a:ext cx="577262" cy="17389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smtClean="0">
                <a:solidFill>
                  <a:schemeClr val="bg1"/>
                </a:solidFill>
                <a:latin typeface="微软雅黑" panose="020B0503020204020204" pitchFamily="34" charset="-122"/>
                <a:ea typeface="微软雅黑" panose="020B0503020204020204" pitchFamily="34" charset="-122"/>
              </a:rPr>
              <a:t>云天励飞算法</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a:xfrm>
            <a:off x="775821" y="4140122"/>
            <a:ext cx="577262" cy="33551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smtClean="0">
                <a:solidFill>
                  <a:schemeClr val="bg1"/>
                </a:solidFill>
                <a:latin typeface="微软雅黑" panose="020B0503020204020204" pitchFamily="34" charset="-122"/>
                <a:ea typeface="微软雅黑" panose="020B0503020204020204" pitchFamily="34" charset="-122"/>
              </a:rPr>
              <a:t>大华算法</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02" name="TextBox 334"/>
          <p:cNvSpPr txBox="1"/>
          <p:nvPr/>
        </p:nvSpPr>
        <p:spPr>
          <a:xfrm>
            <a:off x="2110705" y="4890505"/>
            <a:ext cx="666615" cy="107722"/>
          </a:xfrm>
          <a:prstGeom prst="rect">
            <a:avLst/>
          </a:prstGeom>
        </p:spPr>
        <p:txBody>
          <a:bodyPr wrap="square" lIns="0" tIns="0" rIns="0" bIns="0" rtlCol="0">
            <a:spAutoFit/>
          </a:bodyPr>
          <a:lstStyle/>
          <a:p>
            <a:pPr algn="l"/>
            <a:r>
              <a:rPr kumimoji="1" lang="zh-CN" altLang="en-US" sz="700" dirty="0" smtClean="0">
                <a:solidFill>
                  <a:schemeClr val="bg1"/>
                </a:solidFill>
                <a:latin typeface="微软雅黑" panose="020B0503020204020204" pitchFamily="34" charset="-122"/>
                <a:ea typeface="微软雅黑" panose="020B0503020204020204" pitchFamily="34" charset="-122"/>
              </a:rPr>
              <a:t>大华服务器</a:t>
            </a:r>
            <a:endParaRPr kumimoji="1"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3" name="TextBox 334"/>
          <p:cNvSpPr txBox="1"/>
          <p:nvPr/>
        </p:nvSpPr>
        <p:spPr>
          <a:xfrm>
            <a:off x="4489390" y="4898552"/>
            <a:ext cx="666615" cy="107722"/>
          </a:xfrm>
          <a:prstGeom prst="rect">
            <a:avLst/>
          </a:prstGeom>
        </p:spPr>
        <p:txBody>
          <a:bodyPr wrap="square" lIns="0" tIns="0" rIns="0" bIns="0" rtlCol="0">
            <a:spAutoFit/>
          </a:bodyPr>
          <a:lstStyle/>
          <a:p>
            <a:pPr algn="l"/>
            <a:r>
              <a:rPr kumimoji="1" lang="zh-CN" altLang="en-US" sz="700" dirty="0" smtClean="0">
                <a:solidFill>
                  <a:schemeClr val="bg1"/>
                </a:solidFill>
                <a:latin typeface="微软雅黑" panose="020B0503020204020204" pitchFamily="34" charset="-122"/>
                <a:ea typeface="微软雅黑" panose="020B0503020204020204" pitchFamily="34" charset="-122"/>
              </a:rPr>
              <a:t>大华服务器</a:t>
            </a:r>
            <a:endParaRPr kumimoji="1"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4" name="TextBox 334"/>
          <p:cNvSpPr txBox="1"/>
          <p:nvPr/>
        </p:nvSpPr>
        <p:spPr>
          <a:xfrm>
            <a:off x="842399" y="4904419"/>
            <a:ext cx="666615" cy="107722"/>
          </a:xfrm>
          <a:prstGeom prst="rect">
            <a:avLst/>
          </a:prstGeom>
        </p:spPr>
        <p:txBody>
          <a:bodyPr wrap="square" lIns="0" tIns="0" rIns="0" bIns="0" rtlCol="0">
            <a:spAutoFit/>
          </a:bodyPr>
          <a:lstStyle/>
          <a:p>
            <a:pPr algn="l"/>
            <a:r>
              <a:rPr kumimoji="1" lang="zh-CN" altLang="en-US" sz="700" dirty="0" smtClean="0">
                <a:solidFill>
                  <a:schemeClr val="bg1"/>
                </a:solidFill>
                <a:latin typeface="微软雅黑" panose="020B0503020204020204" pitchFamily="34" charset="-122"/>
                <a:ea typeface="微软雅黑" panose="020B0503020204020204" pitchFamily="34" charset="-122"/>
              </a:rPr>
              <a:t>三方服务器</a:t>
            </a:r>
            <a:endParaRPr kumimoji="1"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5" name="矩形 187">
            <a:extLst>
              <a:ext uri="{FF2B5EF4-FFF2-40B4-BE49-F238E27FC236}">
                <a16:creationId xmlns:a16="http://schemas.microsoft.com/office/drawing/2014/main" id="{4788E137-7583-4593-B75B-1A08413E95E2}"/>
              </a:ext>
            </a:extLst>
          </p:cNvPr>
          <p:cNvSpPr>
            <a:spLocks/>
          </p:cNvSpPr>
          <p:nvPr/>
        </p:nvSpPr>
        <p:spPr>
          <a:xfrm>
            <a:off x="5578540" y="912499"/>
            <a:ext cx="361612" cy="4107524"/>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eaVert"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smtClean="0">
                <a:solidFill>
                  <a:srgbClr val="FFC000"/>
                </a:solidFill>
                <a:latin typeface="微软雅黑" panose="020B0503020204020204" pitchFamily="34" charset="-122"/>
                <a:ea typeface="微软雅黑" panose="020B0503020204020204" pitchFamily="34" charset="-122"/>
              </a:rPr>
              <a:t>智能参数统一描述语言</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sp>
        <p:nvSpPr>
          <p:cNvPr id="106" name="下箭头 197">
            <a:extLst>
              <a:ext uri="{FF2B5EF4-FFF2-40B4-BE49-F238E27FC236}">
                <a16:creationId xmlns:a16="http://schemas.microsoft.com/office/drawing/2014/main" id="{065115D6-BB96-4E9A-B82F-35322563D96A}"/>
              </a:ext>
            </a:extLst>
          </p:cNvPr>
          <p:cNvSpPr/>
          <p:nvPr/>
        </p:nvSpPr>
        <p:spPr>
          <a:xfrm>
            <a:off x="586761" y="1756848"/>
            <a:ext cx="723534"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07" name="TextBox 102">
            <a:extLst>
              <a:ext uri="{FF2B5EF4-FFF2-40B4-BE49-F238E27FC236}">
                <a16:creationId xmlns:a16="http://schemas.microsoft.com/office/drawing/2014/main" id="{5740CDB9-970A-49C5-8984-0F9DE159B5CF}"/>
              </a:ext>
            </a:extLst>
          </p:cNvPr>
          <p:cNvSpPr txBox="1"/>
          <p:nvPr/>
        </p:nvSpPr>
        <p:spPr>
          <a:xfrm>
            <a:off x="237082" y="1657712"/>
            <a:ext cx="990840" cy="553998"/>
          </a:xfrm>
          <a:prstGeom prst="rect">
            <a:avLst/>
          </a:prstGeom>
          <a:noFill/>
        </p:spPr>
        <p:txBody>
          <a:bodyPr wrap="square">
            <a:spAutoFit/>
          </a:bodyPr>
          <a:lstStyle/>
          <a:p>
            <a:pPr algn="ctr" defTabSz="504190" fontAlgn="base">
              <a:lnSpc>
                <a:spcPct val="150000"/>
              </a:lnSpc>
            </a:pPr>
            <a:r>
              <a:rPr lang="zh-CN" altLang="en-US" sz="1000" dirty="0" smtClean="0">
                <a:solidFill>
                  <a:schemeClr val="bg1"/>
                </a:solidFill>
                <a:latin typeface="微软雅黑" panose="020B0503020204020204" pitchFamily="34" charset="-122"/>
                <a:ea typeface="微软雅黑" panose="020B0503020204020204" pitchFamily="34" charset="-122"/>
              </a:rPr>
              <a:t>三方算法</a:t>
            </a:r>
            <a:r>
              <a:rPr lang="zh-CN" altLang="en-US" sz="1000" dirty="0">
                <a:solidFill>
                  <a:schemeClr val="bg1"/>
                </a:solidFill>
                <a:latin typeface="微软雅黑" panose="020B0503020204020204" pitchFamily="34" charset="-122"/>
                <a:ea typeface="微软雅黑" panose="020B0503020204020204" pitchFamily="34" charset="-122"/>
              </a:rPr>
              <a:t>上传</a:t>
            </a:r>
          </a:p>
        </p:txBody>
      </p:sp>
      <p:sp>
        <p:nvSpPr>
          <p:cNvPr id="109" name="下箭头 108"/>
          <p:cNvSpPr/>
          <p:nvPr/>
        </p:nvSpPr>
        <p:spPr>
          <a:xfrm>
            <a:off x="3272997" y="1767850"/>
            <a:ext cx="49445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10" name="TextBox 104">
            <a:extLst>
              <a:ext uri="{FF2B5EF4-FFF2-40B4-BE49-F238E27FC236}">
                <a16:creationId xmlns:a16="http://schemas.microsoft.com/office/drawing/2014/main" id="{87FDC665-AD59-4C76-9EC3-C928D471EC94}"/>
              </a:ext>
            </a:extLst>
          </p:cNvPr>
          <p:cNvSpPr txBox="1"/>
          <p:nvPr/>
        </p:nvSpPr>
        <p:spPr>
          <a:xfrm>
            <a:off x="3101376" y="1649945"/>
            <a:ext cx="761691" cy="323165"/>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智能任务</a:t>
            </a:r>
          </a:p>
        </p:txBody>
      </p:sp>
      <p:sp>
        <p:nvSpPr>
          <p:cNvPr id="114" name="下箭头 197">
            <a:extLst>
              <a:ext uri="{FF2B5EF4-FFF2-40B4-BE49-F238E27FC236}">
                <a16:creationId xmlns:a16="http://schemas.microsoft.com/office/drawing/2014/main" id="{17C6D84E-EBEE-4C3B-B9C7-E21D4AC399B8}"/>
              </a:ext>
            </a:extLst>
          </p:cNvPr>
          <p:cNvSpPr/>
          <p:nvPr/>
        </p:nvSpPr>
        <p:spPr>
          <a:xfrm flipV="1">
            <a:off x="1842807" y="1729676"/>
            <a:ext cx="49445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15" name="TextBox 106">
            <a:extLst>
              <a:ext uri="{FF2B5EF4-FFF2-40B4-BE49-F238E27FC236}">
                <a16:creationId xmlns:a16="http://schemas.microsoft.com/office/drawing/2014/main" id="{BE27C386-750C-48E1-B97F-B1CF551D3D52}"/>
              </a:ext>
            </a:extLst>
          </p:cNvPr>
          <p:cNvSpPr txBox="1"/>
          <p:nvPr/>
        </p:nvSpPr>
        <p:spPr>
          <a:xfrm>
            <a:off x="1648591" y="1776519"/>
            <a:ext cx="976693" cy="323165"/>
          </a:xfrm>
          <a:prstGeom prst="rect">
            <a:avLst/>
          </a:prstGeom>
          <a:noFill/>
        </p:spPr>
        <p:txBody>
          <a:bodyPr wrap="square">
            <a:spAutoFit/>
          </a:bodyPr>
          <a:lstStyle/>
          <a:p>
            <a:pPr algn="ctr" defTabSz="504190" fontAlgn="base">
              <a:lnSpc>
                <a:spcPct val="150000"/>
              </a:lnSpc>
            </a:pPr>
            <a:r>
              <a:rPr lang="zh-CN" altLang="en-US" sz="1000" dirty="0" smtClean="0">
                <a:solidFill>
                  <a:schemeClr val="bg1"/>
                </a:solidFill>
                <a:latin typeface="微软雅黑" panose="020B0503020204020204" pitchFamily="34" charset="-122"/>
                <a:ea typeface="微软雅黑" panose="020B0503020204020204" pitchFamily="34" charset="-122"/>
              </a:rPr>
              <a:t>获取描述文件</a:t>
            </a:r>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16" name="矩形 115"/>
          <p:cNvSpPr/>
          <p:nvPr/>
        </p:nvSpPr>
        <p:spPr>
          <a:xfrm>
            <a:off x="683568" y="997203"/>
            <a:ext cx="771752" cy="59104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dirty="0">
                <a:solidFill>
                  <a:schemeClr val="bg1"/>
                </a:solidFill>
                <a:latin typeface="微软雅黑" panose="020B0503020204020204" pitchFamily="34" charset="-122"/>
                <a:ea typeface="微软雅黑" panose="020B0503020204020204" pitchFamily="34" charset="-122"/>
              </a:rPr>
              <a:t>上海</a:t>
            </a:r>
            <a:r>
              <a:rPr lang="zh-CN" altLang="en-US" sz="700" dirty="0" smtClean="0">
                <a:solidFill>
                  <a:schemeClr val="bg1"/>
                </a:solidFill>
                <a:latin typeface="微软雅黑" panose="020B0503020204020204" pitchFamily="34" charset="-122"/>
                <a:ea typeface="微软雅黑" panose="020B0503020204020204" pitchFamily="34" charset="-122"/>
              </a:rPr>
              <a:t>奉贤</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defTabSz="608228">
              <a:lnSpc>
                <a:spcPct val="9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城</a:t>
            </a:r>
            <a:r>
              <a:rPr lang="zh-CN" altLang="en-US" sz="700" dirty="0">
                <a:solidFill>
                  <a:schemeClr val="bg1"/>
                </a:solidFill>
                <a:latin typeface="微软雅黑" panose="020B0503020204020204" pitchFamily="34" charset="-122"/>
                <a:ea typeface="微软雅黑" panose="020B0503020204020204" pitchFamily="34" charset="-122"/>
              </a:rPr>
              <a:t>运项目</a:t>
            </a:r>
            <a:endParaRPr lang="en-US" altLang="zh-CN" sz="700" dirty="0">
              <a:solidFill>
                <a:schemeClr val="bg1"/>
              </a:solidFill>
              <a:latin typeface="微软雅黑" panose="020B0503020204020204" pitchFamily="34" charset="-122"/>
              <a:ea typeface="微软雅黑" panose="020B0503020204020204" pitchFamily="34" charset="-122"/>
            </a:endParaRPr>
          </a:p>
          <a:p>
            <a:pPr algn="ctr" defTabSz="608228">
              <a:lnSpc>
                <a:spcPct val="90000"/>
              </a:lnSpc>
              <a:buClr>
                <a:srgbClr val="CC9900"/>
              </a:buClr>
            </a:pPr>
            <a:r>
              <a:rPr lang="zh-CN" altLang="en-US" sz="700" dirty="0">
                <a:solidFill>
                  <a:schemeClr val="bg1"/>
                </a:solidFill>
                <a:latin typeface="微软雅黑" panose="020B0503020204020204" pitchFamily="34" charset="-122"/>
                <a:ea typeface="微软雅黑" panose="020B0503020204020204" pitchFamily="34" charset="-122"/>
              </a:rPr>
              <a:t>三方平台</a:t>
            </a:r>
          </a:p>
        </p:txBody>
      </p:sp>
      <p:sp>
        <p:nvSpPr>
          <p:cNvPr id="117" name="矩形 116"/>
          <p:cNvSpPr/>
          <p:nvPr/>
        </p:nvSpPr>
        <p:spPr>
          <a:xfrm>
            <a:off x="1640099" y="997203"/>
            <a:ext cx="771752" cy="59104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dirty="0">
                <a:solidFill>
                  <a:schemeClr val="bg1"/>
                </a:solidFill>
                <a:latin typeface="微软雅黑" panose="020B0503020204020204" pitchFamily="34" charset="-122"/>
                <a:ea typeface="微软雅黑" panose="020B0503020204020204" pitchFamily="34" charset="-122"/>
              </a:rPr>
              <a:t>江西</a:t>
            </a:r>
            <a:r>
              <a:rPr lang="zh-CN" altLang="en-US" sz="700" dirty="0" smtClean="0">
                <a:solidFill>
                  <a:schemeClr val="bg1"/>
                </a:solidFill>
                <a:latin typeface="微软雅黑" panose="020B0503020204020204" pitchFamily="34" charset="-122"/>
                <a:ea typeface="微软雅黑" panose="020B0503020204020204" pitchFamily="34" charset="-122"/>
              </a:rPr>
              <a:t>奉新县</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defTabSz="608228">
              <a:lnSpc>
                <a:spcPct val="9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雪亮项目</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defTabSz="608228">
              <a:lnSpc>
                <a:spcPct val="90000"/>
              </a:lnSpc>
              <a:buClr>
                <a:srgbClr val="CC9900"/>
              </a:buClr>
            </a:pPr>
            <a:r>
              <a:rPr lang="zh-CN" altLang="en-US" sz="700" dirty="0">
                <a:solidFill>
                  <a:schemeClr val="bg1"/>
                </a:solidFill>
                <a:latin typeface="微软雅黑" panose="020B0503020204020204" pitchFamily="34" charset="-122"/>
                <a:ea typeface="微软雅黑" panose="020B0503020204020204" pitchFamily="34" charset="-122"/>
              </a:rPr>
              <a:t>三</a:t>
            </a:r>
            <a:r>
              <a:rPr lang="zh-CN" altLang="en-US" sz="700" dirty="0" smtClean="0">
                <a:solidFill>
                  <a:schemeClr val="bg1"/>
                </a:solidFill>
                <a:latin typeface="微软雅黑" panose="020B0503020204020204" pitchFamily="34" charset="-122"/>
                <a:ea typeface="微软雅黑" panose="020B0503020204020204" pitchFamily="34" charset="-122"/>
              </a:rPr>
              <a:t>方平台</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18" name="矩形 187">
            <a:extLst>
              <a:ext uri="{FF2B5EF4-FFF2-40B4-BE49-F238E27FC236}">
                <a16:creationId xmlns:a16="http://schemas.microsoft.com/office/drawing/2014/main" id="{4788E137-7583-4593-B75B-1A08413E95E2}"/>
              </a:ext>
            </a:extLst>
          </p:cNvPr>
          <p:cNvSpPr>
            <a:spLocks/>
          </p:cNvSpPr>
          <p:nvPr/>
        </p:nvSpPr>
        <p:spPr>
          <a:xfrm>
            <a:off x="382923" y="2101175"/>
            <a:ext cx="5190501" cy="270826"/>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smtClean="0">
                <a:solidFill>
                  <a:srgbClr val="FFC000"/>
                </a:solidFill>
                <a:latin typeface="微软雅黑" panose="020B0503020204020204" pitchFamily="34" charset="-122"/>
                <a:ea typeface="微软雅黑" panose="020B0503020204020204" pitchFamily="34" charset="-122"/>
              </a:rPr>
              <a:t>北向开放接口</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sp>
        <p:nvSpPr>
          <p:cNvPr id="120" name="下箭头 197">
            <a:extLst>
              <a:ext uri="{FF2B5EF4-FFF2-40B4-BE49-F238E27FC236}">
                <a16:creationId xmlns:a16="http://schemas.microsoft.com/office/drawing/2014/main" id="{17C6D84E-EBEE-4C3B-B9C7-E21D4AC399B8}"/>
              </a:ext>
            </a:extLst>
          </p:cNvPr>
          <p:cNvSpPr/>
          <p:nvPr/>
        </p:nvSpPr>
        <p:spPr>
          <a:xfrm flipV="1">
            <a:off x="4492357" y="1739879"/>
            <a:ext cx="49445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21" name="TextBox 113">
            <a:extLst>
              <a:ext uri="{FF2B5EF4-FFF2-40B4-BE49-F238E27FC236}">
                <a16:creationId xmlns:a16="http://schemas.microsoft.com/office/drawing/2014/main" id="{BE27C386-750C-48E1-B97F-B1CF551D3D52}"/>
              </a:ext>
            </a:extLst>
          </p:cNvPr>
          <p:cNvSpPr txBox="1"/>
          <p:nvPr/>
        </p:nvSpPr>
        <p:spPr>
          <a:xfrm>
            <a:off x="4401019" y="1786722"/>
            <a:ext cx="819053" cy="323165"/>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分析结果</a:t>
            </a:r>
          </a:p>
        </p:txBody>
      </p:sp>
      <p:sp>
        <p:nvSpPr>
          <p:cNvPr id="122" name="矩形 121"/>
          <p:cNvSpPr/>
          <p:nvPr/>
        </p:nvSpPr>
        <p:spPr>
          <a:xfrm>
            <a:off x="3223672" y="2732380"/>
            <a:ext cx="700256" cy="703466"/>
          </a:xfrm>
          <a:prstGeom prst="rect">
            <a:avLst/>
          </a:prstGeom>
          <a:solidFill>
            <a:schemeClr val="accent4">
              <a:lumMod val="75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gn="ctr" defTabSz="608228">
              <a:lnSpc>
                <a:spcPct val="90000"/>
              </a:lnSpc>
              <a:buClr>
                <a:srgbClr val="CC9900"/>
              </a:buClr>
            </a:pPr>
            <a:r>
              <a:rPr lang="zh-CN" altLang="en-US" sz="900" b="1" dirty="0" smtClean="0">
                <a:solidFill>
                  <a:schemeClr val="bg1"/>
                </a:solidFill>
                <a:latin typeface="微软雅黑" panose="020B0503020204020204" pitchFamily="34" charset="-122"/>
                <a:ea typeface="微软雅黑" panose="020B0503020204020204" pitchFamily="34" charset="-122"/>
              </a:rPr>
              <a:t>大华算法</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123" name="立方体 122"/>
          <p:cNvSpPr/>
          <p:nvPr/>
        </p:nvSpPr>
        <p:spPr>
          <a:xfrm>
            <a:off x="3298416" y="2976316"/>
            <a:ext cx="511675" cy="428410"/>
          </a:xfrm>
          <a:prstGeom prst="cub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t>描述文件</a:t>
            </a:r>
            <a:endParaRPr lang="zh-CN" altLang="en-US" sz="700" b="1" dirty="0"/>
          </a:p>
        </p:txBody>
      </p:sp>
      <p:sp>
        <p:nvSpPr>
          <p:cNvPr id="124" name="矩形 123"/>
          <p:cNvSpPr/>
          <p:nvPr/>
        </p:nvSpPr>
        <p:spPr>
          <a:xfrm>
            <a:off x="4015760" y="2720905"/>
            <a:ext cx="700256" cy="703466"/>
          </a:xfrm>
          <a:prstGeom prst="rect">
            <a:avLst/>
          </a:prstGeom>
          <a:solidFill>
            <a:schemeClr val="accent4">
              <a:lumMod val="75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gn="ctr" defTabSz="608228">
              <a:lnSpc>
                <a:spcPct val="90000"/>
              </a:lnSpc>
              <a:buClr>
                <a:srgbClr val="CC9900"/>
              </a:buClr>
            </a:pPr>
            <a:r>
              <a:rPr lang="zh-CN" altLang="en-US" sz="900" b="1" dirty="0" smtClean="0">
                <a:solidFill>
                  <a:schemeClr val="bg1"/>
                </a:solidFill>
                <a:latin typeface="微软雅黑" panose="020B0503020204020204" pitchFamily="34" charset="-122"/>
                <a:ea typeface="微软雅黑" panose="020B0503020204020204" pitchFamily="34" charset="-122"/>
              </a:rPr>
              <a:t>云天励飞算法</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125" name="立方体 124"/>
          <p:cNvSpPr/>
          <p:nvPr/>
        </p:nvSpPr>
        <p:spPr>
          <a:xfrm>
            <a:off x="4090505" y="2964841"/>
            <a:ext cx="511675" cy="428410"/>
          </a:xfrm>
          <a:prstGeom prst="cub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t>描述文件</a:t>
            </a:r>
            <a:endParaRPr lang="zh-CN" altLang="en-US" sz="700" b="1" dirty="0"/>
          </a:p>
        </p:txBody>
      </p:sp>
      <p:sp>
        <p:nvSpPr>
          <p:cNvPr id="126" name="矩形 125"/>
          <p:cNvSpPr/>
          <p:nvPr/>
        </p:nvSpPr>
        <p:spPr>
          <a:xfrm>
            <a:off x="4807848" y="2717154"/>
            <a:ext cx="700256" cy="703466"/>
          </a:xfrm>
          <a:prstGeom prst="rect">
            <a:avLst/>
          </a:prstGeom>
          <a:solidFill>
            <a:schemeClr val="accent4">
              <a:lumMod val="75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gn="ctr" defTabSz="608228">
              <a:lnSpc>
                <a:spcPct val="90000"/>
              </a:lnSpc>
              <a:buClr>
                <a:srgbClr val="CC9900"/>
              </a:buClr>
            </a:pPr>
            <a:r>
              <a:rPr lang="zh-CN" altLang="en-US" sz="900" b="1" dirty="0" smtClean="0">
                <a:solidFill>
                  <a:schemeClr val="bg1"/>
                </a:solidFill>
                <a:latin typeface="微软雅黑" panose="020B0503020204020204" pitchFamily="34" charset="-122"/>
                <a:ea typeface="微软雅黑" panose="020B0503020204020204" pitchFamily="34" charset="-122"/>
              </a:rPr>
              <a:t>腾讯算法</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128" name="立方体 127"/>
          <p:cNvSpPr/>
          <p:nvPr/>
        </p:nvSpPr>
        <p:spPr>
          <a:xfrm>
            <a:off x="4882593" y="2961090"/>
            <a:ext cx="511675" cy="428410"/>
          </a:xfrm>
          <a:prstGeom prst="cub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t>描述文件</a:t>
            </a:r>
            <a:endParaRPr lang="zh-CN" altLang="en-US" sz="700" b="1" dirty="0"/>
          </a:p>
        </p:txBody>
      </p:sp>
      <p:sp>
        <p:nvSpPr>
          <p:cNvPr id="129" name="TextBox 120"/>
          <p:cNvSpPr txBox="1"/>
          <p:nvPr/>
        </p:nvSpPr>
        <p:spPr>
          <a:xfrm>
            <a:off x="687886" y="2353260"/>
            <a:ext cx="1608119"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智能调度</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0" name="TextBox 121"/>
          <p:cNvSpPr txBox="1"/>
          <p:nvPr/>
        </p:nvSpPr>
        <p:spPr>
          <a:xfrm>
            <a:off x="3656731" y="2346891"/>
            <a:ext cx="1608119" cy="276999"/>
          </a:xfrm>
          <a:prstGeom prst="rect">
            <a:avLst/>
          </a:prstGeom>
          <a:noFill/>
        </p:spPr>
        <p:txBody>
          <a:bodyPr wrap="square"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算法仓库</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1" name="矩形 130"/>
          <p:cNvSpPr/>
          <p:nvPr/>
        </p:nvSpPr>
        <p:spPr>
          <a:xfrm>
            <a:off x="4617037" y="4171928"/>
            <a:ext cx="577262" cy="180272"/>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smtClean="0">
                <a:solidFill>
                  <a:schemeClr val="bg1"/>
                </a:solidFill>
                <a:latin typeface="微软雅黑" panose="020B0503020204020204" pitchFamily="34" charset="-122"/>
                <a:ea typeface="微软雅黑" panose="020B0503020204020204" pitchFamily="34" charset="-122"/>
              </a:rPr>
              <a:t>上海智能交通算法</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32" name="矩形 131"/>
          <p:cNvSpPr/>
          <p:nvPr/>
        </p:nvSpPr>
        <p:spPr>
          <a:xfrm>
            <a:off x="400851" y="4609726"/>
            <a:ext cx="5177689" cy="410296"/>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18" tIns="22810" rIns="45618" bIns="22810" numCol="1" rtlCol="0" anchor="ctr" anchorCtr="1" compatLnSpc="1"/>
          <a:lstStyle/>
          <a:p>
            <a:pPr defTabSz="608228">
              <a:lnSpc>
                <a:spcPct val="90000"/>
              </a:lnSpc>
              <a:buClr>
                <a:srgbClr val="CC9900"/>
              </a:buClr>
            </a:pPr>
            <a:endParaRPr lang="zh-CN" altLang="en-US" sz="600" b="1"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3" name="矩形 132"/>
          <p:cNvSpPr/>
          <p:nvPr/>
        </p:nvSpPr>
        <p:spPr>
          <a:xfrm>
            <a:off x="2037806" y="4157203"/>
            <a:ext cx="577262" cy="33551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smtClean="0">
                <a:solidFill>
                  <a:schemeClr val="bg1"/>
                </a:solidFill>
                <a:latin typeface="微软雅黑" panose="020B0503020204020204" pitchFamily="34" charset="-122"/>
                <a:ea typeface="微软雅黑" panose="020B0503020204020204" pitchFamily="34" charset="-122"/>
              </a:rPr>
              <a:t>大华算法</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36" name="矩形 135"/>
          <p:cNvSpPr/>
          <p:nvPr/>
        </p:nvSpPr>
        <p:spPr>
          <a:xfrm>
            <a:off x="3863067" y="4171927"/>
            <a:ext cx="577262" cy="17389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smtClean="0">
                <a:solidFill>
                  <a:schemeClr val="bg1"/>
                </a:solidFill>
                <a:latin typeface="微软雅黑" panose="020B0503020204020204" pitchFamily="34" charset="-122"/>
                <a:ea typeface="微软雅黑" panose="020B0503020204020204" pitchFamily="34" charset="-122"/>
              </a:rPr>
              <a:t>博识算法</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pic>
        <p:nvPicPr>
          <p:cNvPr id="138" name="图片 137"/>
          <p:cNvPicPr>
            <a:picLocks noChangeAspect="1"/>
          </p:cNvPicPr>
          <p:nvPr/>
        </p:nvPicPr>
        <p:blipFill>
          <a:blip r:embed="rId3"/>
          <a:stretch>
            <a:fillRect/>
          </a:stretch>
        </p:blipFill>
        <p:spPr>
          <a:xfrm>
            <a:off x="3233808" y="4669774"/>
            <a:ext cx="585827" cy="204470"/>
          </a:xfrm>
          <a:prstGeom prst="rect">
            <a:avLst/>
          </a:prstGeom>
        </p:spPr>
      </p:pic>
      <p:sp>
        <p:nvSpPr>
          <p:cNvPr id="139" name="TextBox 334"/>
          <p:cNvSpPr txBox="1"/>
          <p:nvPr/>
        </p:nvSpPr>
        <p:spPr>
          <a:xfrm>
            <a:off x="3289033" y="4894153"/>
            <a:ext cx="666615" cy="107722"/>
          </a:xfrm>
          <a:prstGeom prst="rect">
            <a:avLst/>
          </a:prstGeom>
        </p:spPr>
        <p:txBody>
          <a:bodyPr wrap="square" lIns="0" tIns="0" rIns="0" bIns="0" rtlCol="0">
            <a:spAutoFit/>
          </a:bodyPr>
          <a:lstStyle/>
          <a:p>
            <a:pPr algn="l"/>
            <a:r>
              <a:rPr kumimoji="1" lang="zh-CN" altLang="en-US" sz="700" dirty="0" smtClean="0">
                <a:solidFill>
                  <a:schemeClr val="bg1"/>
                </a:solidFill>
                <a:latin typeface="微软雅黑" panose="020B0503020204020204" pitchFamily="34" charset="-122"/>
                <a:ea typeface="微软雅黑" panose="020B0503020204020204" pitchFamily="34" charset="-122"/>
              </a:rPr>
              <a:t>三方服务器</a:t>
            </a:r>
            <a:endParaRPr kumimoji="1"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2627784" y="997203"/>
            <a:ext cx="771752" cy="59104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gn="ctr" defTabSz="608228">
              <a:lnSpc>
                <a:spcPct val="90000"/>
              </a:lnSpc>
              <a:buClr>
                <a:srgbClr val="CC9900"/>
              </a:buClr>
            </a:pPr>
            <a:r>
              <a:rPr lang="zh-CN" altLang="en-US" sz="700" dirty="0">
                <a:solidFill>
                  <a:schemeClr val="bg1"/>
                </a:solidFill>
                <a:latin typeface="微软雅黑" panose="020B0503020204020204" pitchFamily="34" charset="-122"/>
                <a:ea typeface="微软雅黑" panose="020B0503020204020204" pitchFamily="34" charset="-122"/>
              </a:rPr>
              <a:t>广东佳都</a:t>
            </a:r>
            <a:r>
              <a:rPr lang="zh-CN" altLang="en-US" sz="700" dirty="0" smtClean="0">
                <a:solidFill>
                  <a:schemeClr val="bg1"/>
                </a:solidFill>
                <a:latin typeface="微软雅黑" panose="020B0503020204020204" pitchFamily="34" charset="-122"/>
                <a:ea typeface="微软雅黑" panose="020B0503020204020204" pitchFamily="34" charset="-122"/>
              </a:rPr>
              <a:t>算法</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defTabSz="608228">
              <a:lnSpc>
                <a:spcPct val="9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集成项目</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defTabSz="608228">
              <a:lnSpc>
                <a:spcPct val="9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三</a:t>
            </a:r>
            <a:r>
              <a:rPr lang="zh-CN" altLang="en-US" sz="700" dirty="0">
                <a:solidFill>
                  <a:schemeClr val="bg1"/>
                </a:solidFill>
                <a:latin typeface="微软雅黑" panose="020B0503020204020204" pitchFamily="34" charset="-122"/>
                <a:ea typeface="微软雅黑" panose="020B0503020204020204" pitchFamily="34" charset="-122"/>
              </a:rPr>
              <a:t>方平台</a:t>
            </a:r>
          </a:p>
        </p:txBody>
      </p:sp>
      <p:sp>
        <p:nvSpPr>
          <p:cNvPr id="141" name="矩形 140"/>
          <p:cNvSpPr/>
          <p:nvPr/>
        </p:nvSpPr>
        <p:spPr>
          <a:xfrm>
            <a:off x="2676178" y="1366473"/>
            <a:ext cx="686269" cy="190365"/>
          </a:xfrm>
          <a:prstGeom prst="rect">
            <a:avLst/>
          </a:prstGeom>
          <a:solidFill>
            <a:srgbClr val="00B0F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1050" b="1" dirty="0" smtClean="0">
                <a:solidFill>
                  <a:schemeClr val="bg1"/>
                </a:solidFill>
                <a:latin typeface="微软雅黑" panose="020B0503020204020204" pitchFamily="34" charset="-122"/>
                <a:ea typeface="微软雅黑" panose="020B0503020204020204" pitchFamily="34" charset="-122"/>
              </a:rPr>
              <a:t>解释器</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42" name="矩形 141"/>
          <p:cNvSpPr/>
          <p:nvPr/>
        </p:nvSpPr>
        <p:spPr>
          <a:xfrm>
            <a:off x="3523577" y="997203"/>
            <a:ext cx="771752" cy="59104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gn="ctr" defTabSz="608228">
              <a:lnSpc>
                <a:spcPct val="90000"/>
              </a:lnSpc>
              <a:buClr>
                <a:srgbClr val="CC9900"/>
              </a:buClr>
            </a:pPr>
            <a:r>
              <a:rPr lang="zh-CN" altLang="en-US" sz="700" dirty="0">
                <a:solidFill>
                  <a:schemeClr val="bg1"/>
                </a:solidFill>
                <a:latin typeface="微软雅黑" panose="020B0503020204020204" pitchFamily="34" charset="-122"/>
                <a:ea typeface="微软雅黑" panose="020B0503020204020204" pitchFamily="34" charset="-122"/>
              </a:rPr>
              <a:t>山东宁津</a:t>
            </a:r>
            <a:r>
              <a:rPr lang="zh-CN" altLang="en-US" sz="700" dirty="0" smtClean="0">
                <a:solidFill>
                  <a:schemeClr val="bg1"/>
                </a:solidFill>
                <a:latin typeface="微软雅黑" panose="020B0503020204020204" pitchFamily="34" charset="-122"/>
                <a:ea typeface="微软雅黑" panose="020B0503020204020204" pitchFamily="34" charset="-122"/>
              </a:rPr>
              <a:t>算法</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defTabSz="608228">
              <a:lnSpc>
                <a:spcPct val="9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集成项目</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defTabSz="608228">
              <a:lnSpc>
                <a:spcPct val="9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三</a:t>
            </a:r>
            <a:r>
              <a:rPr lang="zh-CN" altLang="en-US" sz="700" dirty="0">
                <a:solidFill>
                  <a:schemeClr val="bg1"/>
                </a:solidFill>
                <a:latin typeface="微软雅黑" panose="020B0503020204020204" pitchFamily="34" charset="-122"/>
                <a:ea typeface="微软雅黑" panose="020B0503020204020204" pitchFamily="34" charset="-122"/>
              </a:rPr>
              <a:t>方平台</a:t>
            </a:r>
          </a:p>
        </p:txBody>
      </p:sp>
      <p:sp>
        <p:nvSpPr>
          <p:cNvPr id="145" name="矩形 144"/>
          <p:cNvSpPr/>
          <p:nvPr/>
        </p:nvSpPr>
        <p:spPr>
          <a:xfrm>
            <a:off x="3578762" y="1376701"/>
            <a:ext cx="686269" cy="190365"/>
          </a:xfrm>
          <a:prstGeom prst="rect">
            <a:avLst/>
          </a:prstGeom>
          <a:solidFill>
            <a:srgbClr val="00B0F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1050" b="1" dirty="0" smtClean="0">
                <a:solidFill>
                  <a:schemeClr val="bg1"/>
                </a:solidFill>
                <a:latin typeface="微软雅黑" panose="020B0503020204020204" pitchFamily="34" charset="-122"/>
                <a:ea typeface="微软雅黑" panose="020B0503020204020204" pitchFamily="34" charset="-122"/>
              </a:rPr>
              <a:t>解释器</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
        <p:nvSpPr>
          <p:cNvPr id="147" name="文本框 33"/>
          <p:cNvSpPr txBox="1"/>
          <p:nvPr/>
        </p:nvSpPr>
        <p:spPr>
          <a:xfrm>
            <a:off x="6618937" y="3675526"/>
            <a:ext cx="2160240" cy="1089529"/>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zh-CN" altLang="en-US" sz="900" dirty="0" smtClean="0">
                <a:solidFill>
                  <a:schemeClr val="lt1"/>
                </a:solidFill>
                <a:latin typeface="微软雅黑" panose="020B0503020204020204" pitchFamily="34" charset="-122"/>
                <a:ea typeface="微软雅黑" panose="020B0503020204020204" pitchFamily="34" charset="-122"/>
                <a:sym typeface="+mn-ea"/>
              </a:rPr>
              <a:t>南向接口开放统一纳管和调度三方算法</a:t>
            </a:r>
            <a:endParaRPr lang="en-US" altLang="zh-CN" sz="900" dirty="0" smtClean="0">
              <a:solidFill>
                <a:schemeClr val="lt1"/>
              </a:solidFill>
              <a:latin typeface="微软雅黑" panose="020B0503020204020204" pitchFamily="34" charset="-122"/>
              <a:ea typeface="微软雅黑" panose="020B0503020204020204" pitchFamily="34" charset="-122"/>
              <a:sym typeface="+mn-ea"/>
            </a:endParaRPr>
          </a:p>
          <a:p>
            <a:pPr marL="171450" indent="-171450">
              <a:lnSpc>
                <a:spcPct val="120000"/>
              </a:lnSpc>
              <a:buFont typeface="Arial" panose="020B0604020202020204" pitchFamily="34" charset="0"/>
              <a:buChar char="•"/>
            </a:pPr>
            <a:r>
              <a:rPr lang="zh-CN" altLang="en-US" sz="900" dirty="0" smtClean="0">
                <a:solidFill>
                  <a:schemeClr val="lt1"/>
                </a:solidFill>
                <a:latin typeface="微软雅黑" panose="020B0503020204020204" pitchFamily="34" charset="-122"/>
                <a:ea typeface="微软雅黑" panose="020B0503020204020204" pitchFamily="34" charset="-122"/>
                <a:sym typeface="+mn-ea"/>
              </a:rPr>
              <a:t>三方算法容器化部署</a:t>
            </a:r>
            <a:endParaRPr lang="en-US" altLang="zh-CN" sz="900" dirty="0" smtClean="0">
              <a:solidFill>
                <a:schemeClr val="lt1"/>
              </a:solidFill>
              <a:latin typeface="微软雅黑" panose="020B0503020204020204" pitchFamily="34" charset="-122"/>
              <a:ea typeface="微软雅黑" panose="020B0503020204020204" pitchFamily="34" charset="-122"/>
              <a:sym typeface="+mn-ea"/>
            </a:endParaRPr>
          </a:p>
          <a:p>
            <a:pPr marL="171450" indent="-171450">
              <a:lnSpc>
                <a:spcPct val="120000"/>
              </a:lnSpc>
              <a:buFont typeface="Arial" panose="020B0604020202020204" pitchFamily="34" charset="0"/>
              <a:buChar char="•"/>
            </a:pPr>
            <a:r>
              <a:rPr lang="zh-CN" altLang="en-US" sz="900" dirty="0" smtClean="0">
                <a:solidFill>
                  <a:schemeClr val="lt1"/>
                </a:solidFill>
                <a:latin typeface="微软雅黑" panose="020B0503020204020204" pitchFamily="34" charset="-122"/>
                <a:ea typeface="微软雅黑" panose="020B0503020204020204" pitchFamily="34" charset="-122"/>
                <a:sym typeface="+mn-ea"/>
              </a:rPr>
              <a:t>大华三方算力统一管理</a:t>
            </a:r>
            <a:endParaRPr lang="en-US" altLang="zh-CN" sz="900" dirty="0" smtClean="0">
              <a:solidFill>
                <a:schemeClr val="lt1"/>
              </a:solidFill>
              <a:latin typeface="微软雅黑" panose="020B0503020204020204" pitchFamily="34" charset="-122"/>
              <a:ea typeface="微软雅黑" panose="020B0503020204020204" pitchFamily="34" charset="-122"/>
              <a:sym typeface="+mn-ea"/>
            </a:endParaRPr>
          </a:p>
          <a:p>
            <a:pPr marL="171450" indent="-171450">
              <a:lnSpc>
                <a:spcPct val="120000"/>
              </a:lnSpc>
              <a:buFont typeface="Arial" panose="020B0604020202020204" pitchFamily="34" charset="0"/>
              <a:buChar char="•"/>
            </a:pPr>
            <a:r>
              <a:rPr lang="zh-CN" altLang="en-US" sz="900" dirty="0">
                <a:solidFill>
                  <a:schemeClr val="lt1"/>
                </a:solidFill>
                <a:latin typeface="微软雅黑" panose="020B0503020204020204" pitchFamily="34" charset="-122"/>
                <a:ea typeface="微软雅黑" panose="020B0503020204020204" pitchFamily="34" charset="-122"/>
                <a:sym typeface="+mn-ea"/>
              </a:rPr>
              <a:t>智能规则描述</a:t>
            </a:r>
            <a:r>
              <a:rPr lang="zh-CN" altLang="en-US" sz="900" dirty="0" smtClean="0">
                <a:solidFill>
                  <a:schemeClr val="lt1"/>
                </a:solidFill>
                <a:latin typeface="微软雅黑" panose="020B0503020204020204" pitchFamily="34" charset="-122"/>
                <a:ea typeface="微软雅黑" panose="020B0503020204020204" pitchFamily="34" charset="-122"/>
                <a:sym typeface="+mn-ea"/>
              </a:rPr>
              <a:t>语言</a:t>
            </a:r>
            <a:r>
              <a:rPr lang="zh-CN" altLang="en-US" sz="900" dirty="0">
                <a:solidFill>
                  <a:schemeClr val="lt1"/>
                </a:solidFill>
                <a:latin typeface="微软雅黑" panose="020B0503020204020204" pitchFamily="34" charset="-122"/>
                <a:ea typeface="微软雅黑" panose="020B0503020204020204" pitchFamily="34" charset="-122"/>
                <a:sym typeface="+mn-ea"/>
              </a:rPr>
              <a:t>（解释器）</a:t>
            </a:r>
            <a:r>
              <a:rPr lang="zh-CN" altLang="en-US" sz="900" dirty="0" smtClean="0">
                <a:solidFill>
                  <a:schemeClr val="lt1"/>
                </a:solidFill>
                <a:latin typeface="微软雅黑" panose="020B0503020204020204" pitchFamily="34" charset="-122"/>
                <a:ea typeface="微软雅黑" panose="020B0503020204020204" pitchFamily="34" charset="-122"/>
                <a:sym typeface="+mn-ea"/>
              </a:rPr>
              <a:t>统一</a:t>
            </a:r>
            <a:r>
              <a:rPr lang="zh-CN" altLang="en-US" sz="900" dirty="0">
                <a:solidFill>
                  <a:schemeClr val="lt1"/>
                </a:solidFill>
                <a:latin typeface="微软雅黑" panose="020B0503020204020204" pitchFamily="34" charset="-122"/>
                <a:ea typeface="微软雅黑" panose="020B0503020204020204" pitchFamily="34" charset="-122"/>
                <a:sym typeface="+mn-ea"/>
              </a:rPr>
              <a:t>描述第三方算法智能</a:t>
            </a:r>
            <a:r>
              <a:rPr lang="zh-CN" altLang="en-US" sz="900" dirty="0" smtClean="0">
                <a:solidFill>
                  <a:schemeClr val="lt1"/>
                </a:solidFill>
                <a:latin typeface="微软雅黑" panose="020B0503020204020204" pitchFamily="34" charset="-122"/>
                <a:ea typeface="微软雅黑" panose="020B0503020204020204" pitchFamily="34" charset="-122"/>
                <a:sym typeface="+mn-ea"/>
              </a:rPr>
              <a:t>参数</a:t>
            </a:r>
            <a:endParaRPr lang="en-US" altLang="zh-CN" sz="900" dirty="0">
              <a:solidFill>
                <a:schemeClr val="lt1"/>
              </a:solidFill>
              <a:latin typeface="微软雅黑" panose="020B0503020204020204" pitchFamily="34" charset="-122"/>
              <a:ea typeface="微软雅黑" panose="020B0503020204020204" pitchFamily="34" charset="-122"/>
              <a:sym typeface="+mn-ea"/>
            </a:endParaRPr>
          </a:p>
        </p:txBody>
      </p:sp>
      <p:sp>
        <p:nvSpPr>
          <p:cNvPr id="150" name="文本框 33"/>
          <p:cNvSpPr txBox="1"/>
          <p:nvPr/>
        </p:nvSpPr>
        <p:spPr>
          <a:xfrm>
            <a:off x="6499008" y="1627149"/>
            <a:ext cx="2249456" cy="757130"/>
          </a:xfrm>
          <a:prstGeom prst="rect">
            <a:avLst/>
          </a:prstGeom>
          <a:noFill/>
        </p:spPr>
        <p:txBody>
          <a:bodyPr wrap="square" rtlCol="0">
            <a:spAutoFit/>
          </a:bodyPr>
          <a:lstStyle/>
          <a:p>
            <a:pPr marL="171450" indent="-171450">
              <a:lnSpc>
                <a:spcPct val="120000"/>
              </a:lnSpc>
              <a:buFont typeface="Arial" panose="020B0604020202020204" pitchFamily="34" charset="0"/>
              <a:buChar char="•"/>
            </a:pPr>
            <a:r>
              <a:rPr lang="en-US" altLang="zh-CN" sz="900" dirty="0" err="1" smtClean="0">
                <a:solidFill>
                  <a:schemeClr val="lt1"/>
                </a:solidFill>
                <a:latin typeface="微软雅黑" panose="020B0503020204020204" pitchFamily="34" charset="-122"/>
                <a:ea typeface="微软雅黑" panose="020B0503020204020204" pitchFamily="34" charset="-122"/>
                <a:sym typeface="+mn-ea"/>
              </a:rPr>
              <a:t>restufll+mq</a:t>
            </a:r>
            <a:r>
              <a:rPr lang="zh-CN" altLang="en-US" sz="900" dirty="0" smtClean="0">
                <a:solidFill>
                  <a:schemeClr val="lt1"/>
                </a:solidFill>
                <a:latin typeface="微软雅黑" panose="020B0503020204020204" pitchFamily="34" charset="-122"/>
                <a:ea typeface="微软雅黑" panose="020B0503020204020204" pitchFamily="34" charset="-122"/>
                <a:sym typeface="+mn-ea"/>
              </a:rPr>
              <a:t>统一对接三方平台</a:t>
            </a:r>
            <a:endParaRPr lang="en-US" altLang="zh-CN" sz="900" dirty="0" smtClean="0">
              <a:solidFill>
                <a:schemeClr val="lt1"/>
              </a:solidFill>
              <a:latin typeface="微软雅黑" panose="020B0503020204020204" pitchFamily="34" charset="-122"/>
              <a:ea typeface="微软雅黑" panose="020B0503020204020204" pitchFamily="34" charset="-122"/>
              <a:sym typeface="+mn-ea"/>
            </a:endParaRPr>
          </a:p>
          <a:p>
            <a:pPr marL="171450" indent="-171450">
              <a:lnSpc>
                <a:spcPct val="120000"/>
              </a:lnSpc>
              <a:buFont typeface="Arial" panose="020B0604020202020204" pitchFamily="34" charset="0"/>
              <a:buChar char="•"/>
            </a:pPr>
            <a:r>
              <a:rPr lang="zh-CN" altLang="en-US" sz="900" dirty="0" smtClean="0">
                <a:solidFill>
                  <a:schemeClr val="lt1"/>
                </a:solidFill>
                <a:latin typeface="微软雅黑" panose="020B0503020204020204" pitchFamily="34" charset="-122"/>
                <a:ea typeface="微软雅黑" panose="020B0503020204020204" pitchFamily="34" charset="-122"/>
                <a:sym typeface="+mn-ea"/>
              </a:rPr>
              <a:t>通过</a:t>
            </a:r>
            <a:r>
              <a:rPr lang="zh-CN" altLang="en-US" sz="900" dirty="0">
                <a:solidFill>
                  <a:schemeClr val="lt1"/>
                </a:solidFill>
                <a:latin typeface="微软雅黑" panose="020B0503020204020204" pitchFamily="34" charset="-122"/>
                <a:ea typeface="微软雅黑" panose="020B0503020204020204" pitchFamily="34" charset="-122"/>
                <a:sym typeface="+mn-ea"/>
              </a:rPr>
              <a:t>智能规则描述</a:t>
            </a:r>
            <a:r>
              <a:rPr lang="zh-CN" altLang="en-US" sz="900" dirty="0" smtClean="0">
                <a:solidFill>
                  <a:schemeClr val="lt1"/>
                </a:solidFill>
                <a:latin typeface="微软雅黑" panose="020B0503020204020204" pitchFamily="34" charset="-122"/>
                <a:ea typeface="微软雅黑" panose="020B0503020204020204" pitchFamily="34" charset="-122"/>
                <a:sym typeface="+mn-ea"/>
              </a:rPr>
              <a:t>语言（解释器）做到三</a:t>
            </a:r>
            <a:r>
              <a:rPr lang="zh-CN" altLang="en-US" sz="900" dirty="0">
                <a:solidFill>
                  <a:schemeClr val="lt1"/>
                </a:solidFill>
                <a:latin typeface="微软雅黑" panose="020B0503020204020204" pitchFamily="34" charset="-122"/>
                <a:ea typeface="微软雅黑" panose="020B0503020204020204" pitchFamily="34" charset="-122"/>
                <a:sym typeface="+mn-ea"/>
              </a:rPr>
              <a:t>方平台无</a:t>
            </a:r>
            <a:r>
              <a:rPr lang="zh-CN" altLang="en-US" sz="900" dirty="0" smtClean="0">
                <a:solidFill>
                  <a:schemeClr val="lt1"/>
                </a:solidFill>
                <a:latin typeface="微软雅黑" panose="020B0503020204020204" pitchFamily="34" charset="-122"/>
                <a:ea typeface="微软雅黑" panose="020B0503020204020204" pitchFamily="34" charset="-122"/>
                <a:sym typeface="+mn-ea"/>
              </a:rPr>
              <a:t>感对接大</a:t>
            </a:r>
            <a:r>
              <a:rPr lang="zh-CN" altLang="en-US" sz="900" dirty="0">
                <a:solidFill>
                  <a:schemeClr val="lt1"/>
                </a:solidFill>
                <a:latin typeface="微软雅黑" panose="020B0503020204020204" pitchFamily="34" charset="-122"/>
                <a:ea typeface="微软雅黑" panose="020B0503020204020204" pitchFamily="34" charset="-122"/>
                <a:sym typeface="+mn-ea"/>
              </a:rPr>
              <a:t>华</a:t>
            </a:r>
            <a:r>
              <a:rPr lang="zh-CN" altLang="en-US" sz="900" dirty="0" smtClean="0">
                <a:solidFill>
                  <a:schemeClr val="lt1"/>
                </a:solidFill>
                <a:latin typeface="微软雅黑" panose="020B0503020204020204" pitchFamily="34" charset="-122"/>
                <a:ea typeface="微软雅黑" panose="020B0503020204020204" pitchFamily="34" charset="-122"/>
                <a:sym typeface="+mn-ea"/>
              </a:rPr>
              <a:t>算法</a:t>
            </a:r>
            <a:r>
              <a:rPr lang="zh-CN" altLang="en-US" sz="900" dirty="0">
                <a:solidFill>
                  <a:schemeClr val="lt1"/>
                </a:solidFill>
                <a:latin typeface="微软雅黑" panose="020B0503020204020204" pitchFamily="34" charset="-122"/>
                <a:ea typeface="微软雅黑" panose="020B0503020204020204" pitchFamily="34" charset="-122"/>
                <a:sym typeface="+mn-ea"/>
              </a:rPr>
              <a:t>，大幅</a:t>
            </a:r>
            <a:r>
              <a:rPr lang="zh-CN" altLang="en-US" sz="900" dirty="0" smtClean="0">
                <a:solidFill>
                  <a:schemeClr val="lt1"/>
                </a:solidFill>
                <a:latin typeface="微软雅黑" panose="020B0503020204020204" pitchFamily="34" charset="-122"/>
                <a:ea typeface="微软雅黑" panose="020B0503020204020204" pitchFamily="34" charset="-122"/>
                <a:sym typeface="+mn-ea"/>
              </a:rPr>
              <a:t>降低三方开放成本</a:t>
            </a:r>
            <a:endParaRPr lang="en-US" altLang="zh-CN" sz="900" dirty="0">
              <a:solidFill>
                <a:schemeClr val="lt1"/>
              </a:solidFill>
              <a:latin typeface="微软雅黑" panose="020B0503020204020204" pitchFamily="34" charset="-122"/>
              <a:ea typeface="微软雅黑" panose="020B0503020204020204" pitchFamily="34" charset="-122"/>
              <a:sym typeface="+mn-ea"/>
            </a:endParaRPr>
          </a:p>
        </p:txBody>
      </p:sp>
      <p:sp>
        <p:nvSpPr>
          <p:cNvPr id="151" name="矩形 150"/>
          <p:cNvSpPr/>
          <p:nvPr/>
        </p:nvSpPr>
        <p:spPr>
          <a:xfrm>
            <a:off x="4376312" y="997203"/>
            <a:ext cx="771752" cy="59104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gn="ctr" defTabSz="608228">
              <a:lnSpc>
                <a:spcPct val="9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大华智能</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algn="ctr" defTabSz="608228">
              <a:lnSpc>
                <a:spcPct val="9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业务平台</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52" name="矩形 151"/>
          <p:cNvSpPr/>
          <p:nvPr/>
        </p:nvSpPr>
        <p:spPr>
          <a:xfrm>
            <a:off x="4414620" y="1370173"/>
            <a:ext cx="686269" cy="190365"/>
          </a:xfrm>
          <a:prstGeom prst="rect">
            <a:avLst/>
          </a:prstGeom>
          <a:solidFill>
            <a:srgbClr val="00B0F0"/>
          </a:solidFill>
          <a:ln w="9525">
            <a:solidFill>
              <a:srgbClr val="0070C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1050" b="1" dirty="0" smtClean="0">
                <a:solidFill>
                  <a:schemeClr val="bg1"/>
                </a:solidFill>
                <a:latin typeface="微软雅黑" panose="020B0503020204020204" pitchFamily="34" charset="-122"/>
                <a:ea typeface="微软雅黑" panose="020B0503020204020204" pitchFamily="34" charset="-122"/>
              </a:rPr>
              <a:t>解释器</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1076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智能</a:t>
            </a:r>
            <a:r>
              <a:rPr kumimoji="1" lang="en-US" altLang="zh-CN" dirty="0" smtClean="0"/>
              <a:t>-</a:t>
            </a:r>
            <a:r>
              <a:rPr kumimoji="1" lang="zh-CN" altLang="en-US" dirty="0" smtClean="0"/>
              <a:t>算子对接三方算法仓（卖算法）</a:t>
            </a:r>
            <a:endParaRPr kumimoji="1" lang="zh-CN" altLang="en-US" dirty="0"/>
          </a:p>
        </p:txBody>
      </p:sp>
      <p:sp>
        <p:nvSpPr>
          <p:cNvPr id="66" name="矩形 65"/>
          <p:cNvSpPr/>
          <p:nvPr/>
        </p:nvSpPr>
        <p:spPr>
          <a:xfrm>
            <a:off x="675323" y="2372001"/>
            <a:ext cx="7431759" cy="1192453"/>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1000" b="1" dirty="0">
              <a:solidFill>
                <a:schemeClr val="bg1"/>
              </a:solidFill>
              <a:latin typeface="微软雅黑" panose="020B0503020204020204" pitchFamily="34" charset="-122"/>
              <a:ea typeface="微软雅黑" panose="020B0503020204020204" pitchFamily="34" charset="-122"/>
            </a:endParaRPr>
          </a:p>
        </p:txBody>
      </p:sp>
      <p:pic>
        <p:nvPicPr>
          <p:cNvPr id="75" name="图片 74"/>
          <p:cNvPicPr>
            <a:picLocks noChangeAspect="1"/>
          </p:cNvPicPr>
          <p:nvPr/>
        </p:nvPicPr>
        <p:blipFill>
          <a:blip r:embed="rId3"/>
          <a:stretch>
            <a:fillRect/>
          </a:stretch>
        </p:blipFill>
        <p:spPr>
          <a:xfrm>
            <a:off x="1272097" y="4678469"/>
            <a:ext cx="840149" cy="204470"/>
          </a:xfrm>
          <a:prstGeom prst="rect">
            <a:avLst/>
          </a:prstGeom>
        </p:spPr>
      </p:pic>
      <p:sp>
        <p:nvSpPr>
          <p:cNvPr id="78" name="矩形 77"/>
          <p:cNvSpPr/>
          <p:nvPr/>
        </p:nvSpPr>
        <p:spPr>
          <a:xfrm>
            <a:off x="695294" y="3952473"/>
            <a:ext cx="7425449" cy="1067549"/>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18" tIns="22810" rIns="45618" bIns="22810" numCol="1" rtlCol="0" anchor="ctr" anchorCtr="1" compatLnSpc="1"/>
          <a:lstStyle/>
          <a:p>
            <a:pPr defTabSz="608228">
              <a:lnSpc>
                <a:spcPct val="90000"/>
              </a:lnSpc>
              <a:buClr>
                <a:srgbClr val="CC9900"/>
              </a:buClr>
            </a:pPr>
            <a:endParaRPr lang="zh-CN" altLang="en-US" sz="600" b="1"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9" name="TextBox 334"/>
          <p:cNvSpPr txBox="1"/>
          <p:nvPr/>
        </p:nvSpPr>
        <p:spPr>
          <a:xfrm>
            <a:off x="3964393" y="4018038"/>
            <a:ext cx="549837" cy="153888"/>
          </a:xfrm>
          <a:prstGeom prst="rect">
            <a:avLst/>
          </a:prstGeom>
        </p:spPr>
        <p:txBody>
          <a:bodyPr wrap="square" lIns="0" tIns="0" rIns="0" bIns="0" rtlCol="0">
            <a:spAutoFit/>
          </a:bodyPr>
          <a:lstStyle/>
          <a:p>
            <a:pPr algn="l"/>
            <a:r>
              <a:rPr kumimoji="1" lang="zh-CN" altLang="en-US" sz="1000" dirty="0" smtClean="0">
                <a:solidFill>
                  <a:srgbClr val="00B0F0"/>
                </a:solidFill>
                <a:latin typeface="微软雅黑" panose="020B0503020204020204" pitchFamily="34" charset="-122"/>
                <a:ea typeface="微软雅黑" panose="020B0503020204020204" pitchFamily="34" charset="-122"/>
              </a:rPr>
              <a:t>资源池</a:t>
            </a:r>
            <a:endParaRPr kumimoji="1" lang="zh-CN" altLang="en-US" sz="1000" dirty="0">
              <a:solidFill>
                <a:srgbClr val="00B0F0"/>
              </a:solidFill>
              <a:latin typeface="微软雅黑" panose="020B0503020204020204" pitchFamily="34" charset="-122"/>
              <a:ea typeface="微软雅黑" panose="020B0503020204020204" pitchFamily="34" charset="-122"/>
            </a:endParaRPr>
          </a:p>
        </p:txBody>
      </p:sp>
      <p:pic>
        <p:nvPicPr>
          <p:cNvPr id="80" name="图片 79"/>
          <p:cNvPicPr>
            <a:picLocks noChangeAspect="1"/>
          </p:cNvPicPr>
          <p:nvPr/>
        </p:nvPicPr>
        <p:blipFill>
          <a:blip r:embed="rId3"/>
          <a:stretch>
            <a:fillRect/>
          </a:stretch>
        </p:blipFill>
        <p:spPr>
          <a:xfrm>
            <a:off x="3064338" y="4670736"/>
            <a:ext cx="840149" cy="204470"/>
          </a:xfrm>
          <a:prstGeom prst="rect">
            <a:avLst/>
          </a:prstGeom>
        </p:spPr>
      </p:pic>
      <p:sp>
        <p:nvSpPr>
          <p:cNvPr id="83" name="矩形 82"/>
          <p:cNvSpPr/>
          <p:nvPr/>
        </p:nvSpPr>
        <p:spPr>
          <a:xfrm>
            <a:off x="687314" y="912498"/>
            <a:ext cx="7414240" cy="759242"/>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0" tIns="30462" rIns="60921" bIns="30462" numCol="1" rtlCol="0" anchor="t" anchorCtr="1" compatLnSpc="1"/>
          <a:lstStyle/>
          <a:p>
            <a:pPr defTabSz="1268653">
              <a:lnSpc>
                <a:spcPct val="90000"/>
              </a:lnSpc>
              <a:spcAft>
                <a:spcPts val="149"/>
              </a:spcAft>
              <a:buClr>
                <a:srgbClr val="CC9900"/>
              </a:buClr>
            </a:pP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89" name="矩形 187">
            <a:extLst>
              <a:ext uri="{FF2B5EF4-FFF2-40B4-BE49-F238E27FC236}">
                <a16:creationId xmlns:a16="http://schemas.microsoft.com/office/drawing/2014/main" id="{4788E137-7583-4593-B75B-1A08413E95E2}"/>
              </a:ext>
            </a:extLst>
          </p:cNvPr>
          <p:cNvSpPr>
            <a:spLocks/>
          </p:cNvSpPr>
          <p:nvPr/>
        </p:nvSpPr>
        <p:spPr>
          <a:xfrm>
            <a:off x="660400" y="3564455"/>
            <a:ext cx="7460343" cy="270826"/>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a:solidFill>
                  <a:srgbClr val="FFC000"/>
                </a:solidFill>
                <a:latin typeface="微软雅黑" panose="020B0503020204020204" pitchFamily="34" charset="-122"/>
                <a:ea typeface="微软雅黑" panose="020B0503020204020204" pitchFamily="34" charset="-122"/>
              </a:rPr>
              <a:t>三</a:t>
            </a:r>
            <a:r>
              <a:rPr lang="zh-CN" altLang="en-US" sz="1400" b="1" dirty="0" smtClean="0">
                <a:solidFill>
                  <a:srgbClr val="FFC000"/>
                </a:solidFill>
                <a:latin typeface="微软雅黑" panose="020B0503020204020204" pitchFamily="34" charset="-122"/>
                <a:ea typeface="微软雅黑" panose="020B0503020204020204" pitchFamily="34" charset="-122"/>
              </a:rPr>
              <a:t>方接口</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pic>
        <p:nvPicPr>
          <p:cNvPr id="92" name="图片 91"/>
          <p:cNvPicPr>
            <a:picLocks noChangeAspect="1"/>
          </p:cNvPicPr>
          <p:nvPr/>
        </p:nvPicPr>
        <p:blipFill>
          <a:blip r:embed="rId3"/>
          <a:stretch>
            <a:fillRect/>
          </a:stretch>
        </p:blipFill>
        <p:spPr>
          <a:xfrm>
            <a:off x="6488302" y="4669774"/>
            <a:ext cx="840149" cy="204470"/>
          </a:xfrm>
          <a:prstGeom prst="rect">
            <a:avLst/>
          </a:prstGeom>
        </p:spPr>
      </p:pic>
      <p:sp>
        <p:nvSpPr>
          <p:cNvPr id="93" name="矩形 92"/>
          <p:cNvSpPr/>
          <p:nvPr/>
        </p:nvSpPr>
        <p:spPr>
          <a:xfrm>
            <a:off x="1215184" y="4367498"/>
            <a:ext cx="6354511" cy="19435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a:solidFill>
                  <a:schemeClr val="bg1"/>
                </a:solidFill>
                <a:latin typeface="微软雅黑" panose="020B0503020204020204" pitchFamily="34" charset="-122"/>
                <a:ea typeface="微软雅黑" panose="020B0503020204020204" pitchFamily="34" charset="-122"/>
              </a:rPr>
              <a:t>容器引擎</a:t>
            </a:r>
          </a:p>
        </p:txBody>
      </p:sp>
      <p:sp>
        <p:nvSpPr>
          <p:cNvPr id="95" name="矩形 94"/>
          <p:cNvSpPr/>
          <p:nvPr/>
        </p:nvSpPr>
        <p:spPr>
          <a:xfrm>
            <a:off x="1215185" y="4221707"/>
            <a:ext cx="884778" cy="12411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smtClean="0">
                <a:solidFill>
                  <a:schemeClr val="bg1"/>
                </a:solidFill>
                <a:latin typeface="微软雅黑" panose="020B0503020204020204" pitchFamily="34" charset="-122"/>
                <a:ea typeface="微软雅黑" panose="020B0503020204020204" pitchFamily="34" charset="-122"/>
              </a:rPr>
              <a:t>云天励飞算法</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02" name="TextBox 334"/>
          <p:cNvSpPr txBox="1"/>
          <p:nvPr/>
        </p:nvSpPr>
        <p:spPr>
          <a:xfrm>
            <a:off x="3147437" y="4890505"/>
            <a:ext cx="956009" cy="107722"/>
          </a:xfrm>
          <a:prstGeom prst="rect">
            <a:avLst/>
          </a:prstGeom>
        </p:spPr>
        <p:txBody>
          <a:bodyPr wrap="square" lIns="0" tIns="0" rIns="0" bIns="0" rtlCol="0">
            <a:spAutoFit/>
          </a:bodyPr>
          <a:lstStyle/>
          <a:p>
            <a:pPr algn="l"/>
            <a:r>
              <a:rPr kumimoji="1" lang="zh-CN" altLang="en-US" sz="700" dirty="0" smtClean="0">
                <a:solidFill>
                  <a:schemeClr val="bg1"/>
                </a:solidFill>
                <a:latin typeface="微软雅黑" panose="020B0503020204020204" pitchFamily="34" charset="-122"/>
                <a:ea typeface="微软雅黑" panose="020B0503020204020204" pitchFamily="34" charset="-122"/>
              </a:rPr>
              <a:t>大华服务器</a:t>
            </a:r>
            <a:endParaRPr kumimoji="1"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3" name="TextBox 334"/>
          <p:cNvSpPr txBox="1"/>
          <p:nvPr/>
        </p:nvSpPr>
        <p:spPr>
          <a:xfrm>
            <a:off x="6558767" y="4898552"/>
            <a:ext cx="956009" cy="107722"/>
          </a:xfrm>
          <a:prstGeom prst="rect">
            <a:avLst/>
          </a:prstGeom>
        </p:spPr>
        <p:txBody>
          <a:bodyPr wrap="square" lIns="0" tIns="0" rIns="0" bIns="0" rtlCol="0">
            <a:spAutoFit/>
          </a:bodyPr>
          <a:lstStyle/>
          <a:p>
            <a:pPr algn="l"/>
            <a:r>
              <a:rPr kumimoji="1" lang="zh-CN" altLang="en-US" sz="700" dirty="0" smtClean="0">
                <a:solidFill>
                  <a:schemeClr val="bg1"/>
                </a:solidFill>
                <a:latin typeface="微软雅黑" panose="020B0503020204020204" pitchFamily="34" charset="-122"/>
                <a:ea typeface="微软雅黑" panose="020B0503020204020204" pitchFamily="34" charset="-122"/>
              </a:rPr>
              <a:t>大华服务器</a:t>
            </a:r>
            <a:endParaRPr kumimoji="1"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4" name="TextBox 334"/>
          <p:cNvSpPr txBox="1"/>
          <p:nvPr/>
        </p:nvSpPr>
        <p:spPr>
          <a:xfrm>
            <a:off x="1328528" y="4904419"/>
            <a:ext cx="956009" cy="107722"/>
          </a:xfrm>
          <a:prstGeom prst="rect">
            <a:avLst/>
          </a:prstGeom>
        </p:spPr>
        <p:txBody>
          <a:bodyPr wrap="square" lIns="0" tIns="0" rIns="0" bIns="0" rtlCol="0">
            <a:spAutoFit/>
          </a:bodyPr>
          <a:lstStyle/>
          <a:p>
            <a:pPr algn="l"/>
            <a:r>
              <a:rPr kumimoji="1" lang="zh-CN" altLang="en-US" sz="700" dirty="0" smtClean="0">
                <a:solidFill>
                  <a:schemeClr val="bg1"/>
                </a:solidFill>
                <a:latin typeface="微软雅黑" panose="020B0503020204020204" pitchFamily="34" charset="-122"/>
                <a:ea typeface="微软雅黑" panose="020B0503020204020204" pitchFamily="34" charset="-122"/>
              </a:rPr>
              <a:t>三方服务器</a:t>
            </a:r>
            <a:endParaRPr kumimoji="1"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9" name="下箭头 108"/>
          <p:cNvSpPr/>
          <p:nvPr/>
        </p:nvSpPr>
        <p:spPr>
          <a:xfrm>
            <a:off x="2112246" y="1767850"/>
            <a:ext cx="709116"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10" name="TextBox 104">
            <a:extLst>
              <a:ext uri="{FF2B5EF4-FFF2-40B4-BE49-F238E27FC236}">
                <a16:creationId xmlns:a16="http://schemas.microsoft.com/office/drawing/2014/main" id="{87FDC665-AD59-4C76-9EC3-C928D471EC94}"/>
              </a:ext>
            </a:extLst>
          </p:cNvPr>
          <p:cNvSpPr txBox="1"/>
          <p:nvPr/>
        </p:nvSpPr>
        <p:spPr>
          <a:xfrm>
            <a:off x="1866120" y="1649945"/>
            <a:ext cx="1092360" cy="323165"/>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智能任务</a:t>
            </a:r>
          </a:p>
        </p:txBody>
      </p:sp>
      <p:sp>
        <p:nvSpPr>
          <p:cNvPr id="116" name="矩形 115"/>
          <p:cNvSpPr/>
          <p:nvPr/>
        </p:nvSpPr>
        <p:spPr>
          <a:xfrm>
            <a:off x="1100744" y="997203"/>
            <a:ext cx="3028152" cy="59104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三</a:t>
            </a:r>
            <a:r>
              <a:rPr lang="zh-CN" altLang="en-US" sz="700" dirty="0">
                <a:solidFill>
                  <a:schemeClr val="bg1"/>
                </a:solidFill>
                <a:latin typeface="微软雅黑" panose="020B0503020204020204" pitchFamily="34" charset="-122"/>
                <a:ea typeface="微软雅黑" panose="020B0503020204020204" pitchFamily="34" charset="-122"/>
              </a:rPr>
              <a:t>方</a:t>
            </a:r>
            <a:r>
              <a:rPr lang="zh-CN" altLang="en-US" sz="700" dirty="0" smtClean="0">
                <a:solidFill>
                  <a:schemeClr val="bg1"/>
                </a:solidFill>
                <a:latin typeface="微软雅黑" panose="020B0503020204020204" pitchFamily="34" charset="-122"/>
                <a:ea typeface="微软雅黑" panose="020B0503020204020204" pitchFamily="34" charset="-122"/>
              </a:rPr>
              <a:t>平台</a:t>
            </a:r>
            <a:r>
              <a:rPr lang="en-US" altLang="zh-CN" sz="700" dirty="0" smtClean="0">
                <a:solidFill>
                  <a:schemeClr val="bg1"/>
                </a:solidFill>
                <a:latin typeface="微软雅黑" panose="020B0503020204020204" pitchFamily="34" charset="-122"/>
                <a:ea typeface="微软雅黑" panose="020B0503020204020204" pitchFamily="34" charset="-122"/>
              </a:rPr>
              <a:t>1</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17" name="矩形 116"/>
          <p:cNvSpPr/>
          <p:nvPr/>
        </p:nvSpPr>
        <p:spPr>
          <a:xfrm>
            <a:off x="4293889" y="997203"/>
            <a:ext cx="3642674" cy="591049"/>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三方平台</a:t>
            </a:r>
            <a:r>
              <a:rPr lang="en-US" altLang="zh-CN" sz="700" dirty="0" smtClean="0">
                <a:solidFill>
                  <a:schemeClr val="bg1"/>
                </a:solidFill>
                <a:latin typeface="微软雅黑" panose="020B0503020204020204" pitchFamily="34" charset="-122"/>
                <a:ea typeface="微软雅黑" panose="020B0503020204020204" pitchFamily="34" charset="-122"/>
              </a:rPr>
              <a:t>2</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18" name="矩形 187">
            <a:extLst>
              <a:ext uri="{FF2B5EF4-FFF2-40B4-BE49-F238E27FC236}">
                <a16:creationId xmlns:a16="http://schemas.microsoft.com/office/drawing/2014/main" id="{4788E137-7583-4593-B75B-1A08413E95E2}"/>
              </a:ext>
            </a:extLst>
          </p:cNvPr>
          <p:cNvSpPr>
            <a:spLocks/>
          </p:cNvSpPr>
          <p:nvPr/>
        </p:nvSpPr>
        <p:spPr>
          <a:xfrm>
            <a:off x="669583" y="2101175"/>
            <a:ext cx="7443823" cy="270826"/>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1400" b="1" dirty="0">
                <a:solidFill>
                  <a:srgbClr val="FFC000"/>
                </a:solidFill>
                <a:latin typeface="微软雅黑" panose="020B0503020204020204" pitchFamily="34" charset="-122"/>
                <a:ea typeface="微软雅黑" panose="020B0503020204020204" pitchFamily="34" charset="-122"/>
              </a:rPr>
              <a:t>三</a:t>
            </a:r>
            <a:r>
              <a:rPr lang="zh-CN" altLang="en-US" sz="1400" b="1" dirty="0" smtClean="0">
                <a:solidFill>
                  <a:srgbClr val="FFC000"/>
                </a:solidFill>
                <a:latin typeface="微软雅黑" panose="020B0503020204020204" pitchFamily="34" charset="-122"/>
                <a:ea typeface="微软雅黑" panose="020B0503020204020204" pitchFamily="34" charset="-122"/>
              </a:rPr>
              <a:t>方算法仓</a:t>
            </a:r>
            <a:endParaRPr lang="en-US" altLang="zh-CN" sz="1400" b="1" dirty="0">
              <a:solidFill>
                <a:srgbClr val="FFC000"/>
              </a:solidFill>
              <a:latin typeface="微软雅黑" panose="020B0503020204020204" pitchFamily="34" charset="-122"/>
              <a:ea typeface="微软雅黑" panose="020B0503020204020204" pitchFamily="34" charset="-122"/>
            </a:endParaRPr>
          </a:p>
        </p:txBody>
      </p:sp>
      <p:sp>
        <p:nvSpPr>
          <p:cNvPr id="120" name="下箭头 197">
            <a:extLst>
              <a:ext uri="{FF2B5EF4-FFF2-40B4-BE49-F238E27FC236}">
                <a16:creationId xmlns:a16="http://schemas.microsoft.com/office/drawing/2014/main" id="{17C6D84E-EBEE-4C3B-B9C7-E21D4AC399B8}"/>
              </a:ext>
            </a:extLst>
          </p:cNvPr>
          <p:cNvSpPr/>
          <p:nvPr/>
        </p:nvSpPr>
        <p:spPr>
          <a:xfrm flipV="1">
            <a:off x="6563022" y="1739879"/>
            <a:ext cx="709116"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21" name="TextBox 113">
            <a:extLst>
              <a:ext uri="{FF2B5EF4-FFF2-40B4-BE49-F238E27FC236}">
                <a16:creationId xmlns:a16="http://schemas.microsoft.com/office/drawing/2014/main" id="{BE27C386-750C-48E1-B97F-B1CF551D3D52}"/>
              </a:ext>
            </a:extLst>
          </p:cNvPr>
          <p:cNvSpPr txBox="1"/>
          <p:nvPr/>
        </p:nvSpPr>
        <p:spPr>
          <a:xfrm>
            <a:off x="6432032" y="1786722"/>
            <a:ext cx="1174624" cy="323165"/>
          </a:xfrm>
          <a:prstGeom prst="rect">
            <a:avLst/>
          </a:prstGeom>
          <a:noFill/>
        </p:spPr>
        <p:txBody>
          <a:bodyPr wrap="square">
            <a:spAutoFit/>
          </a:bodyPr>
          <a:lstStyle/>
          <a:p>
            <a:pPr algn="ctr" defTabSz="504190" fontAlgn="base">
              <a:lnSpc>
                <a:spcPct val="150000"/>
              </a:lnSpc>
            </a:pPr>
            <a:r>
              <a:rPr lang="zh-CN" altLang="en-US" sz="1000" dirty="0">
                <a:solidFill>
                  <a:schemeClr val="bg1"/>
                </a:solidFill>
                <a:latin typeface="微软雅黑" panose="020B0503020204020204" pitchFamily="34" charset="-122"/>
                <a:ea typeface="微软雅黑" panose="020B0503020204020204" pitchFamily="34" charset="-122"/>
              </a:rPr>
              <a:t>分析结果</a:t>
            </a:r>
          </a:p>
        </p:txBody>
      </p:sp>
      <p:sp>
        <p:nvSpPr>
          <p:cNvPr id="122" name="矩形 121"/>
          <p:cNvSpPr/>
          <p:nvPr/>
        </p:nvSpPr>
        <p:spPr>
          <a:xfrm>
            <a:off x="1107992" y="2712987"/>
            <a:ext cx="1956346" cy="703466"/>
          </a:xfrm>
          <a:prstGeom prst="rect">
            <a:avLst/>
          </a:prstGeom>
          <a:solidFill>
            <a:srgbClr val="FF0000"/>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gn="ctr" defTabSz="608228">
              <a:lnSpc>
                <a:spcPct val="90000"/>
              </a:lnSpc>
              <a:buClr>
                <a:srgbClr val="CC9900"/>
              </a:buClr>
            </a:pPr>
            <a:r>
              <a:rPr lang="zh-CN" altLang="en-US" sz="900" b="1" dirty="0" smtClean="0">
                <a:solidFill>
                  <a:schemeClr val="bg1"/>
                </a:solidFill>
                <a:latin typeface="微软雅黑" panose="020B0503020204020204" pitchFamily="34" charset="-122"/>
                <a:ea typeface="微软雅黑" panose="020B0503020204020204" pitchFamily="34" charset="-122"/>
              </a:rPr>
              <a:t>大华算法</a:t>
            </a:r>
            <a:r>
              <a:rPr lang="en-US" altLang="zh-CN" sz="900" b="1" dirty="0" err="1" smtClean="0">
                <a:solidFill>
                  <a:schemeClr val="bg1"/>
                </a:solidFill>
                <a:latin typeface="微软雅黑" panose="020B0503020204020204" pitchFamily="34" charset="-122"/>
                <a:ea typeface="微软雅黑" panose="020B0503020204020204" pitchFamily="34" charset="-122"/>
              </a:rPr>
              <a:t>docker</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123" name="立方体 122"/>
          <p:cNvSpPr/>
          <p:nvPr/>
        </p:nvSpPr>
        <p:spPr>
          <a:xfrm>
            <a:off x="2284536" y="2945778"/>
            <a:ext cx="673943" cy="428410"/>
          </a:xfrm>
          <a:prstGeom prst="cub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t>算</a:t>
            </a:r>
            <a:r>
              <a:rPr lang="zh-CN" altLang="en-US" sz="700" b="1" dirty="0"/>
              <a:t>子</a:t>
            </a:r>
          </a:p>
        </p:txBody>
      </p:sp>
      <p:sp>
        <p:nvSpPr>
          <p:cNvPr id="124" name="矩形 123"/>
          <p:cNvSpPr/>
          <p:nvPr/>
        </p:nvSpPr>
        <p:spPr>
          <a:xfrm>
            <a:off x="3848566" y="2680180"/>
            <a:ext cx="1004254" cy="703466"/>
          </a:xfrm>
          <a:prstGeom prst="rect">
            <a:avLst/>
          </a:prstGeom>
          <a:solidFill>
            <a:schemeClr val="accent4">
              <a:lumMod val="75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900" b="1" dirty="0" smtClean="0">
                <a:solidFill>
                  <a:schemeClr val="bg1"/>
                </a:solidFill>
                <a:latin typeface="微软雅黑" panose="020B0503020204020204" pitchFamily="34" charset="-122"/>
                <a:ea typeface="微软雅黑" panose="020B0503020204020204" pitchFamily="34" charset="-122"/>
              </a:rPr>
              <a:t>云天励飞</a:t>
            </a:r>
            <a:r>
              <a:rPr lang="en-US" altLang="zh-CN" sz="900" b="1" dirty="0" err="1" smtClean="0">
                <a:solidFill>
                  <a:schemeClr val="bg1"/>
                </a:solidFill>
                <a:latin typeface="微软雅黑" panose="020B0503020204020204" pitchFamily="34" charset="-122"/>
                <a:ea typeface="微软雅黑" panose="020B0503020204020204" pitchFamily="34" charset="-122"/>
              </a:rPr>
              <a:t>docker</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126" name="矩形 125"/>
          <p:cNvSpPr/>
          <p:nvPr/>
        </p:nvSpPr>
        <p:spPr>
          <a:xfrm>
            <a:off x="6481946" y="2712987"/>
            <a:ext cx="1004254" cy="703466"/>
          </a:xfrm>
          <a:prstGeom prst="rect">
            <a:avLst/>
          </a:prstGeom>
          <a:solidFill>
            <a:schemeClr val="accent4">
              <a:lumMod val="75000"/>
            </a:schemeClr>
          </a:soli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en-US" altLang="zh-CN" sz="900" b="1" dirty="0" smtClean="0">
                <a:solidFill>
                  <a:schemeClr val="bg1"/>
                </a:solidFill>
                <a:latin typeface="微软雅黑" panose="020B0503020204020204" pitchFamily="34" charset="-122"/>
                <a:ea typeface="微软雅黑" panose="020B0503020204020204" pitchFamily="34" charset="-122"/>
              </a:rPr>
              <a:t>Xxx </a:t>
            </a:r>
            <a:r>
              <a:rPr lang="en-US" altLang="zh-CN" sz="900" b="1" dirty="0" err="1" smtClean="0">
                <a:solidFill>
                  <a:schemeClr val="bg1"/>
                </a:solidFill>
                <a:latin typeface="微软雅黑" panose="020B0503020204020204" pitchFamily="34" charset="-122"/>
                <a:ea typeface="微软雅黑" panose="020B0503020204020204" pitchFamily="34" charset="-122"/>
              </a:rPr>
              <a:t>docker</a:t>
            </a:r>
            <a:endParaRPr lang="zh-CN" altLang="en-US" sz="900" b="1" dirty="0">
              <a:solidFill>
                <a:schemeClr val="bg1"/>
              </a:solidFill>
              <a:latin typeface="微软雅黑" panose="020B0503020204020204" pitchFamily="34" charset="-122"/>
              <a:ea typeface="微软雅黑" panose="020B0503020204020204" pitchFamily="34" charset="-122"/>
            </a:endParaRPr>
          </a:p>
        </p:txBody>
      </p:sp>
      <p:sp>
        <p:nvSpPr>
          <p:cNvPr id="131" name="矩形 130"/>
          <p:cNvSpPr/>
          <p:nvPr/>
        </p:nvSpPr>
        <p:spPr>
          <a:xfrm>
            <a:off x="6741828" y="4171928"/>
            <a:ext cx="827865" cy="180272"/>
          </a:xfrm>
          <a:prstGeom prst="rect">
            <a:avLst/>
          </a:prstGeom>
          <a:solidFill>
            <a:srgbClr val="FF0000"/>
          </a:soli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smtClean="0">
                <a:solidFill>
                  <a:schemeClr val="bg1"/>
                </a:solidFill>
                <a:latin typeface="微软雅黑" panose="020B0503020204020204" pitchFamily="34" charset="-122"/>
                <a:ea typeface="微软雅黑" panose="020B0503020204020204" pitchFamily="34" charset="-122"/>
              </a:rPr>
              <a:t>大华算法</a:t>
            </a:r>
            <a:r>
              <a:rPr lang="en-US" altLang="zh-CN" sz="700" b="1" dirty="0" err="1" smtClean="0">
                <a:solidFill>
                  <a:schemeClr val="bg1"/>
                </a:solidFill>
                <a:latin typeface="微软雅黑" panose="020B0503020204020204" pitchFamily="34" charset="-122"/>
                <a:ea typeface="微软雅黑" panose="020B0503020204020204" pitchFamily="34" charset="-122"/>
              </a:rPr>
              <a:t>docker</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sp>
        <p:nvSpPr>
          <p:cNvPr id="132" name="矩形 131"/>
          <p:cNvSpPr/>
          <p:nvPr/>
        </p:nvSpPr>
        <p:spPr>
          <a:xfrm>
            <a:off x="695294" y="4609726"/>
            <a:ext cx="7425449" cy="410296"/>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18" tIns="22810" rIns="45618" bIns="22810" numCol="1" rtlCol="0" anchor="ctr" anchorCtr="1" compatLnSpc="1"/>
          <a:lstStyle/>
          <a:p>
            <a:pPr defTabSz="608228">
              <a:lnSpc>
                <a:spcPct val="90000"/>
              </a:lnSpc>
              <a:buClr>
                <a:srgbClr val="CC9900"/>
              </a:buClr>
            </a:pPr>
            <a:endParaRPr lang="zh-CN" altLang="en-US" sz="600" b="1" dirty="0">
              <a:gradFill>
                <a:gsLst>
                  <a:gs pos="0">
                    <a:prstClr val="white"/>
                  </a:gs>
                  <a:gs pos="100000">
                    <a:srgbClr val="4FEEFF"/>
                  </a:gs>
                </a:gsLst>
                <a:lin ang="5400000" scaled="0"/>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6" name="矩形 135"/>
          <p:cNvSpPr/>
          <p:nvPr/>
        </p:nvSpPr>
        <p:spPr>
          <a:xfrm>
            <a:off x="3963818" y="4193601"/>
            <a:ext cx="827865" cy="17389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700" b="1" dirty="0" smtClean="0">
                <a:solidFill>
                  <a:schemeClr val="bg1"/>
                </a:solidFill>
                <a:latin typeface="微软雅黑" panose="020B0503020204020204" pitchFamily="34" charset="-122"/>
                <a:ea typeface="微软雅黑" panose="020B0503020204020204" pitchFamily="34" charset="-122"/>
              </a:rPr>
              <a:t>腾讯算法</a:t>
            </a:r>
            <a:endParaRPr lang="zh-CN" altLang="en-US" sz="700" b="1" dirty="0">
              <a:solidFill>
                <a:schemeClr val="bg1"/>
              </a:solidFill>
              <a:latin typeface="微软雅黑" panose="020B0503020204020204" pitchFamily="34" charset="-122"/>
              <a:ea typeface="微软雅黑" panose="020B0503020204020204" pitchFamily="34" charset="-122"/>
            </a:endParaRPr>
          </a:p>
        </p:txBody>
      </p:sp>
      <p:pic>
        <p:nvPicPr>
          <p:cNvPr id="138" name="图片 137"/>
          <p:cNvPicPr>
            <a:picLocks noChangeAspect="1"/>
          </p:cNvPicPr>
          <p:nvPr/>
        </p:nvPicPr>
        <p:blipFill>
          <a:blip r:embed="rId3"/>
          <a:stretch>
            <a:fillRect/>
          </a:stretch>
        </p:blipFill>
        <p:spPr>
          <a:xfrm>
            <a:off x="4758106" y="4669774"/>
            <a:ext cx="840149" cy="204470"/>
          </a:xfrm>
          <a:prstGeom prst="rect">
            <a:avLst/>
          </a:prstGeom>
        </p:spPr>
      </p:pic>
      <p:sp>
        <p:nvSpPr>
          <p:cNvPr id="139" name="TextBox 334"/>
          <p:cNvSpPr txBox="1"/>
          <p:nvPr/>
        </p:nvSpPr>
        <p:spPr>
          <a:xfrm>
            <a:off x="4837306" y="4894153"/>
            <a:ext cx="956009" cy="107722"/>
          </a:xfrm>
          <a:prstGeom prst="rect">
            <a:avLst/>
          </a:prstGeom>
        </p:spPr>
        <p:txBody>
          <a:bodyPr wrap="square" lIns="0" tIns="0" rIns="0" bIns="0" rtlCol="0">
            <a:spAutoFit/>
          </a:bodyPr>
          <a:lstStyle/>
          <a:p>
            <a:pPr algn="l"/>
            <a:r>
              <a:rPr kumimoji="1" lang="zh-CN" altLang="en-US" sz="700" dirty="0" smtClean="0">
                <a:solidFill>
                  <a:schemeClr val="bg1"/>
                </a:solidFill>
                <a:latin typeface="微软雅黑" panose="020B0503020204020204" pitchFamily="34" charset="-122"/>
                <a:ea typeface="微软雅黑" panose="020B0503020204020204" pitchFamily="34" charset="-122"/>
              </a:rPr>
              <a:t>三方服务器</a:t>
            </a:r>
            <a:endParaRPr kumimoji="1"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63" name="立方体 62"/>
          <p:cNvSpPr/>
          <p:nvPr/>
        </p:nvSpPr>
        <p:spPr>
          <a:xfrm>
            <a:off x="1458370" y="2932579"/>
            <a:ext cx="588144" cy="428410"/>
          </a:xfrm>
          <a:prstGeom prst="cube">
            <a:avLst/>
          </a:prstGeom>
          <a:solidFill>
            <a:srgbClr val="00B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b="1" dirty="0" smtClean="0"/>
              <a:t>协议转换服务</a:t>
            </a:r>
            <a:endParaRPr lang="zh-CN" altLang="en-US" sz="700" b="1" dirty="0"/>
          </a:p>
        </p:txBody>
      </p:sp>
    </p:spTree>
    <p:extLst>
      <p:ext uri="{BB962C8B-B14F-4D97-AF65-F5344CB8AC3E}">
        <p14:creationId xmlns:p14="http://schemas.microsoft.com/office/powerpoint/2010/main" val="1412435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621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3"/>
          <p:cNvSpPr>
            <a:spLocks noGrp="1"/>
          </p:cNvSpPr>
          <p:nvPr>
            <p:ph type="body" sz="quarter" idx="13"/>
          </p:nvPr>
        </p:nvSpPr>
        <p:spPr>
          <a:xfrm>
            <a:off x="3005437" y="2085127"/>
            <a:ext cx="914400" cy="908340"/>
          </a:xfrm>
        </p:spPr>
        <p:txBody>
          <a:bodyPr vert="horz" lIns="91438" tIns="45719" rIns="91438" bIns="45719" rtlCol="0">
            <a:noAutofit/>
          </a:bodyPr>
          <a:lstStyle/>
          <a:p>
            <a:r>
              <a:rPr kumimoji="1" lang="en-US" altLang="zh-CN" sz="3300" dirty="0">
                <a:solidFill>
                  <a:srgbClr val="00B0F0"/>
                </a:solidFill>
              </a:rPr>
              <a:t>02</a:t>
            </a:r>
          </a:p>
        </p:txBody>
      </p:sp>
      <p:sp>
        <p:nvSpPr>
          <p:cNvPr id="15" name="文本占位符 5"/>
          <p:cNvSpPr>
            <a:spLocks noGrp="1"/>
          </p:cNvSpPr>
          <p:nvPr>
            <p:ph type="body" sz="quarter" idx="14"/>
          </p:nvPr>
        </p:nvSpPr>
        <p:spPr>
          <a:xfrm>
            <a:off x="3753343" y="1833925"/>
            <a:ext cx="5094822" cy="588518"/>
          </a:xfrm>
        </p:spPr>
        <p:txBody>
          <a:bodyPr vert="horz" lIns="68580" tIns="34290" rIns="68580" bIns="34290" rtlCol="0">
            <a:noAutofit/>
          </a:bodyPr>
          <a:lstStyle/>
          <a:p>
            <a:r>
              <a:rPr kumimoji="1" lang="zh-CN" altLang="en-US" sz="1800" dirty="0" smtClean="0"/>
              <a:t>技术体系全景图</a:t>
            </a:r>
            <a:endParaRPr kumimoji="1" lang="zh-CN" altLang="en-US" sz="1800" dirty="0"/>
          </a:p>
        </p:txBody>
      </p:sp>
      <p:sp>
        <p:nvSpPr>
          <p:cNvPr id="16" name="文本占位符 13"/>
          <p:cNvSpPr>
            <a:spLocks noGrp="1"/>
          </p:cNvSpPr>
          <p:nvPr>
            <p:ph type="body" sz="quarter" idx="15"/>
          </p:nvPr>
        </p:nvSpPr>
        <p:spPr>
          <a:xfrm>
            <a:off x="3005437" y="1535478"/>
            <a:ext cx="914400" cy="847609"/>
          </a:xfrm>
        </p:spPr>
        <p:txBody>
          <a:bodyPr vert="horz" lIns="91438" tIns="45719" rIns="91438" bIns="45719" rtlCol="0">
            <a:noAutofit/>
          </a:bodyPr>
          <a:lstStyle/>
          <a:p>
            <a:r>
              <a:rPr kumimoji="1" lang="en-US" altLang="zh-CN" sz="3300" dirty="0"/>
              <a:t>01</a:t>
            </a:r>
            <a:endParaRPr kumimoji="1" lang="zh-CN" altLang="en-US" sz="3300" dirty="0"/>
          </a:p>
        </p:txBody>
      </p:sp>
      <p:sp>
        <p:nvSpPr>
          <p:cNvPr id="17" name="文本占位符 15"/>
          <p:cNvSpPr>
            <a:spLocks noGrp="1"/>
          </p:cNvSpPr>
          <p:nvPr>
            <p:ph type="body" sz="quarter" idx="17"/>
          </p:nvPr>
        </p:nvSpPr>
        <p:spPr>
          <a:xfrm>
            <a:off x="3731822" y="2282236"/>
            <a:ext cx="4981871" cy="588518"/>
          </a:xfrm>
        </p:spPr>
        <p:txBody>
          <a:bodyPr/>
          <a:lstStyle/>
          <a:p>
            <a:r>
              <a:rPr kumimoji="1" lang="zh-CN" altLang="en-US" sz="1800" dirty="0" smtClean="0">
                <a:solidFill>
                  <a:srgbClr val="00B0F0"/>
                </a:solidFill>
              </a:rPr>
              <a:t>视频云架构简介</a:t>
            </a:r>
            <a:endParaRPr kumimoji="1" lang="en-US" altLang="zh-CN" sz="1800" dirty="0">
              <a:solidFill>
                <a:srgbClr val="00B0F0"/>
              </a:solidFill>
            </a:endParaRPr>
          </a:p>
        </p:txBody>
      </p:sp>
      <p:sp>
        <p:nvSpPr>
          <p:cNvPr id="18" name="文本占位符 5"/>
          <p:cNvSpPr>
            <a:spLocks noGrp="1"/>
          </p:cNvSpPr>
          <p:nvPr>
            <p:ph type="body" sz="quarter" idx="14"/>
          </p:nvPr>
        </p:nvSpPr>
        <p:spPr>
          <a:xfrm>
            <a:off x="3753254" y="2937281"/>
            <a:ext cx="4825970" cy="444931"/>
          </a:xfrm>
        </p:spPr>
        <p:txBody>
          <a:bodyPr>
            <a:noAutofit/>
          </a:bodyPr>
          <a:lstStyle/>
          <a:p>
            <a:r>
              <a:rPr kumimoji="1" lang="zh-CN" altLang="en-US" sz="1800" dirty="0" smtClean="0"/>
              <a:t>视图智能</a:t>
            </a:r>
            <a:r>
              <a:rPr kumimoji="1" lang="zh-CN" altLang="en-US" sz="1800" dirty="0"/>
              <a:t>引擎</a:t>
            </a:r>
            <a:r>
              <a:rPr kumimoji="1" lang="zh-CN" altLang="en-US" sz="1800" dirty="0" smtClean="0"/>
              <a:t>（</a:t>
            </a:r>
            <a:r>
              <a:rPr kumimoji="1" lang="en-US" altLang="zh-CN" sz="1800" dirty="0" smtClean="0"/>
              <a:t>cv</a:t>
            </a:r>
            <a:r>
              <a:rPr kumimoji="1" lang="zh-CN" altLang="en-US" sz="1800" dirty="0" smtClean="0"/>
              <a:t>）与算子</a:t>
            </a:r>
            <a:endParaRPr kumimoji="1" lang="zh-CN" altLang="en-US" sz="1800" dirty="0"/>
          </a:p>
        </p:txBody>
      </p:sp>
      <p:sp>
        <p:nvSpPr>
          <p:cNvPr id="19" name="文本占位符 13"/>
          <p:cNvSpPr>
            <a:spLocks noGrp="1"/>
          </p:cNvSpPr>
          <p:nvPr>
            <p:ph type="body" sz="quarter" idx="15"/>
          </p:nvPr>
        </p:nvSpPr>
        <p:spPr>
          <a:xfrm>
            <a:off x="3005437" y="2643327"/>
            <a:ext cx="914400" cy="847609"/>
          </a:xfrm>
        </p:spPr>
        <p:txBody>
          <a:bodyPr vert="horz" lIns="91438" tIns="45719" rIns="91438" bIns="45719" rtlCol="0">
            <a:noAutofit/>
          </a:bodyPr>
          <a:lstStyle/>
          <a:p>
            <a:r>
              <a:rPr kumimoji="1" lang="en-US" altLang="zh-CN" sz="3300" dirty="0"/>
              <a:t>03</a:t>
            </a:r>
            <a:endParaRPr kumimoji="1" lang="zh-CN" altLang="en-US" sz="3300" dirty="0"/>
          </a:p>
        </p:txBody>
      </p:sp>
      <p:sp>
        <p:nvSpPr>
          <p:cNvPr id="8" name="文本占位符 5">
            <a:extLst>
              <a:ext uri="{FF2B5EF4-FFF2-40B4-BE49-F238E27FC236}">
                <a16:creationId xmlns:a16="http://schemas.microsoft.com/office/drawing/2014/main" id="{A71D8E14-8320-444A-A7B0-68243810782E}"/>
              </a:ext>
            </a:extLst>
          </p:cNvPr>
          <p:cNvSpPr txBox="1">
            <a:spLocks/>
          </p:cNvSpPr>
          <p:nvPr/>
        </p:nvSpPr>
        <p:spPr>
          <a:xfrm>
            <a:off x="3753343" y="3485637"/>
            <a:ext cx="4825970" cy="444931"/>
          </a:xfrm>
        </p:spPr>
        <p:txBody>
          <a:bodyPr>
            <a:noAutofit/>
          </a:bodyPr>
          <a:lstStyle>
            <a:lvl1pPr marL="0" indent="0" algn="l" defTabSz="685800" rtl="0" eaLnBrk="1" latinLnBrk="0" hangingPunct="1">
              <a:lnSpc>
                <a:spcPct val="90000"/>
              </a:lnSpc>
              <a:spcBef>
                <a:spcPts val="750"/>
              </a:spcBef>
              <a:buFont typeface="Arial" panose="020B0604020202020204" pitchFamily="34" charset="0"/>
              <a:buNone/>
              <a:defRPr sz="1400" b="1" kern="1200">
                <a:solidFill>
                  <a:srgbClr val="00B0F0"/>
                </a:solidFill>
                <a:latin typeface="+mn-lt"/>
                <a:ea typeface="+mn-ea"/>
                <a:cs typeface="+mn-cs"/>
              </a:defRPr>
            </a:lvl1pPr>
            <a:lvl2pPr marL="342884" indent="0" algn="l" defTabSz="685800" rtl="0" eaLnBrk="1" latinLnBrk="0" hangingPunct="1">
              <a:lnSpc>
                <a:spcPct val="90000"/>
              </a:lnSpc>
              <a:spcBef>
                <a:spcPts val="375"/>
              </a:spcBef>
              <a:buFont typeface="Arial" panose="020B0604020202020204" pitchFamily="34" charset="0"/>
              <a:buNone/>
              <a:defRPr sz="1100" b="0" kern="1200">
                <a:solidFill>
                  <a:schemeClr val="accent5"/>
                </a:solidFill>
                <a:latin typeface="+mn-lt"/>
                <a:ea typeface="+mn-ea"/>
                <a:cs typeface="+mn-cs"/>
              </a:defRPr>
            </a:lvl2pPr>
            <a:lvl3pPr marL="685766" indent="0" algn="l" defTabSz="685800" rtl="0" eaLnBrk="1" latinLnBrk="0" hangingPunct="1">
              <a:lnSpc>
                <a:spcPct val="90000"/>
              </a:lnSpc>
              <a:spcBef>
                <a:spcPts val="375"/>
              </a:spcBef>
              <a:buFont typeface="Arial" panose="020B0604020202020204" pitchFamily="34" charset="0"/>
              <a:buNone/>
              <a:defRPr sz="1600" b="1" kern="1200">
                <a:solidFill>
                  <a:schemeClr val="accent5"/>
                </a:solidFill>
                <a:latin typeface="+mn-lt"/>
                <a:ea typeface="+mn-ea"/>
                <a:cs typeface="+mn-cs"/>
              </a:defRPr>
            </a:lvl3pPr>
            <a:lvl4pPr marL="1028649" indent="0" algn="l" defTabSz="685800" rtl="0" eaLnBrk="1" latinLnBrk="0" hangingPunct="1">
              <a:lnSpc>
                <a:spcPct val="90000"/>
              </a:lnSpc>
              <a:spcBef>
                <a:spcPts val="375"/>
              </a:spcBef>
              <a:buFont typeface="Arial" panose="020B0604020202020204" pitchFamily="34" charset="0"/>
              <a:buNone/>
              <a:defRPr sz="1600" b="1" kern="1200">
                <a:solidFill>
                  <a:schemeClr val="accent5"/>
                </a:solidFill>
                <a:latin typeface="+mn-lt"/>
                <a:ea typeface="+mn-ea"/>
                <a:cs typeface="+mn-cs"/>
              </a:defRPr>
            </a:lvl4pPr>
            <a:lvl5pPr marL="1371532" indent="0" algn="l" defTabSz="685800" rtl="0" eaLnBrk="1" latinLnBrk="0" hangingPunct="1">
              <a:lnSpc>
                <a:spcPct val="90000"/>
              </a:lnSpc>
              <a:spcBef>
                <a:spcPts val="375"/>
              </a:spcBef>
              <a:buFont typeface="Arial" panose="020B0604020202020204" pitchFamily="34" charset="0"/>
              <a:buNone/>
              <a:defRPr sz="1600" b="1" kern="1200">
                <a:solidFill>
                  <a:schemeClr val="accent5"/>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zh-CN" altLang="en-US" sz="1800" dirty="0"/>
              <a:t>智能</a:t>
            </a:r>
            <a:r>
              <a:rPr kumimoji="1" lang="zh-CN" altLang="en-US" sz="1800" dirty="0" smtClean="0"/>
              <a:t>生态介绍</a:t>
            </a:r>
            <a:endParaRPr kumimoji="1" lang="zh-CN" altLang="en-US" sz="1800" dirty="0"/>
          </a:p>
        </p:txBody>
      </p:sp>
      <p:sp>
        <p:nvSpPr>
          <p:cNvPr id="9" name="文本占位符 13">
            <a:extLst>
              <a:ext uri="{FF2B5EF4-FFF2-40B4-BE49-F238E27FC236}">
                <a16:creationId xmlns:a16="http://schemas.microsoft.com/office/drawing/2014/main" id="{08630CB5-BE3D-4DA3-9998-60BB99E99C20}"/>
              </a:ext>
            </a:extLst>
          </p:cNvPr>
          <p:cNvSpPr txBox="1">
            <a:spLocks/>
          </p:cNvSpPr>
          <p:nvPr/>
        </p:nvSpPr>
        <p:spPr>
          <a:xfrm>
            <a:off x="3005437" y="3191822"/>
            <a:ext cx="914400" cy="847609"/>
          </a:xfrm>
        </p:spPr>
        <p:txBody>
          <a:bodyPr vert="horz" lIns="91438" tIns="45719" rIns="91438" bIns="45719" rtlCol="0">
            <a:noAutofit/>
          </a:bodyPr>
          <a:lstStyle>
            <a:lvl1pPr marL="0" indent="0" algn="l" defTabSz="685800" rtl="0" eaLnBrk="1" latinLnBrk="0" hangingPunct="1">
              <a:lnSpc>
                <a:spcPts val="6000"/>
              </a:lnSpc>
              <a:spcBef>
                <a:spcPts val="750"/>
              </a:spcBef>
              <a:buFont typeface="Arial" panose="020B0604020202020204" pitchFamily="34" charset="0"/>
              <a:buNone/>
              <a:defRPr sz="4000" kern="1200">
                <a:solidFill>
                  <a:srgbClr val="00B0F0"/>
                </a:solidFill>
                <a:latin typeface="Impact" charset="0"/>
                <a:ea typeface="Impact" charset="0"/>
                <a:cs typeface="Impact"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en-US" altLang="zh-CN" sz="3300" dirty="0"/>
              <a:t>04</a:t>
            </a:r>
            <a:endParaRPr kumimoji="1" lang="zh-CN" altLang="en-US" sz="3300" dirty="0"/>
          </a:p>
        </p:txBody>
      </p:sp>
      <p:sp>
        <p:nvSpPr>
          <p:cNvPr id="10" name="文本占位符 5">
            <a:extLst>
              <a:ext uri="{FF2B5EF4-FFF2-40B4-BE49-F238E27FC236}">
                <a16:creationId xmlns:a16="http://schemas.microsoft.com/office/drawing/2014/main" id="{A71D8E14-8320-444A-A7B0-68243810782E}"/>
              </a:ext>
            </a:extLst>
          </p:cNvPr>
          <p:cNvSpPr txBox="1">
            <a:spLocks/>
          </p:cNvSpPr>
          <p:nvPr/>
        </p:nvSpPr>
        <p:spPr>
          <a:xfrm>
            <a:off x="3753343" y="4041639"/>
            <a:ext cx="4825970" cy="444931"/>
          </a:xfrm>
        </p:spPr>
        <p:txBody>
          <a:bodyPr>
            <a:noAutofit/>
          </a:bodyPr>
          <a:lstStyle>
            <a:lvl1pPr marL="0" indent="0" algn="l" defTabSz="685800" rtl="0" eaLnBrk="1" latinLnBrk="0" hangingPunct="1">
              <a:lnSpc>
                <a:spcPct val="90000"/>
              </a:lnSpc>
              <a:spcBef>
                <a:spcPts val="750"/>
              </a:spcBef>
              <a:buFont typeface="Arial" panose="020B0604020202020204" pitchFamily="34" charset="0"/>
              <a:buNone/>
              <a:defRPr sz="1400" b="1" kern="1200">
                <a:solidFill>
                  <a:srgbClr val="00B0F0"/>
                </a:solidFill>
                <a:latin typeface="+mn-lt"/>
                <a:ea typeface="+mn-ea"/>
                <a:cs typeface="+mn-cs"/>
              </a:defRPr>
            </a:lvl1pPr>
            <a:lvl2pPr marL="342884" indent="0" algn="l" defTabSz="685800" rtl="0" eaLnBrk="1" latinLnBrk="0" hangingPunct="1">
              <a:lnSpc>
                <a:spcPct val="90000"/>
              </a:lnSpc>
              <a:spcBef>
                <a:spcPts val="375"/>
              </a:spcBef>
              <a:buFont typeface="Arial" panose="020B0604020202020204" pitchFamily="34" charset="0"/>
              <a:buNone/>
              <a:defRPr sz="1100" b="0" kern="1200">
                <a:solidFill>
                  <a:schemeClr val="accent5"/>
                </a:solidFill>
                <a:latin typeface="+mn-lt"/>
                <a:ea typeface="+mn-ea"/>
                <a:cs typeface="+mn-cs"/>
              </a:defRPr>
            </a:lvl2pPr>
            <a:lvl3pPr marL="685766" indent="0" algn="l" defTabSz="685800" rtl="0" eaLnBrk="1" latinLnBrk="0" hangingPunct="1">
              <a:lnSpc>
                <a:spcPct val="90000"/>
              </a:lnSpc>
              <a:spcBef>
                <a:spcPts val="375"/>
              </a:spcBef>
              <a:buFont typeface="Arial" panose="020B0604020202020204" pitchFamily="34" charset="0"/>
              <a:buNone/>
              <a:defRPr sz="1600" b="1" kern="1200">
                <a:solidFill>
                  <a:schemeClr val="accent5"/>
                </a:solidFill>
                <a:latin typeface="+mn-lt"/>
                <a:ea typeface="+mn-ea"/>
                <a:cs typeface="+mn-cs"/>
              </a:defRPr>
            </a:lvl3pPr>
            <a:lvl4pPr marL="1028649" indent="0" algn="l" defTabSz="685800" rtl="0" eaLnBrk="1" latinLnBrk="0" hangingPunct="1">
              <a:lnSpc>
                <a:spcPct val="90000"/>
              </a:lnSpc>
              <a:spcBef>
                <a:spcPts val="375"/>
              </a:spcBef>
              <a:buFont typeface="Arial" panose="020B0604020202020204" pitchFamily="34" charset="0"/>
              <a:buNone/>
              <a:defRPr sz="1600" b="1" kern="1200">
                <a:solidFill>
                  <a:schemeClr val="accent5"/>
                </a:solidFill>
                <a:latin typeface="+mn-lt"/>
                <a:ea typeface="+mn-ea"/>
                <a:cs typeface="+mn-cs"/>
              </a:defRPr>
            </a:lvl4pPr>
            <a:lvl5pPr marL="1371532" indent="0" algn="l" defTabSz="685800" rtl="0" eaLnBrk="1" latinLnBrk="0" hangingPunct="1">
              <a:lnSpc>
                <a:spcPct val="90000"/>
              </a:lnSpc>
              <a:spcBef>
                <a:spcPts val="375"/>
              </a:spcBef>
              <a:buFont typeface="Arial" panose="020B0604020202020204" pitchFamily="34" charset="0"/>
              <a:buNone/>
              <a:defRPr sz="1600" b="1" kern="1200">
                <a:solidFill>
                  <a:schemeClr val="accent5"/>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zh-CN" altLang="en-US" sz="1800" dirty="0" smtClean="0"/>
              <a:t>训练介绍</a:t>
            </a:r>
            <a:endParaRPr kumimoji="1" lang="zh-CN" altLang="en-US" sz="1800" dirty="0"/>
          </a:p>
        </p:txBody>
      </p:sp>
      <p:sp>
        <p:nvSpPr>
          <p:cNvPr id="11" name="文本占位符 13">
            <a:extLst>
              <a:ext uri="{FF2B5EF4-FFF2-40B4-BE49-F238E27FC236}">
                <a16:creationId xmlns:a16="http://schemas.microsoft.com/office/drawing/2014/main" id="{08630CB5-BE3D-4DA3-9998-60BB99E99C20}"/>
              </a:ext>
            </a:extLst>
          </p:cNvPr>
          <p:cNvSpPr txBox="1">
            <a:spLocks/>
          </p:cNvSpPr>
          <p:nvPr/>
        </p:nvSpPr>
        <p:spPr>
          <a:xfrm>
            <a:off x="3005437" y="3751176"/>
            <a:ext cx="914400" cy="847609"/>
          </a:xfrm>
        </p:spPr>
        <p:txBody>
          <a:bodyPr vert="horz" lIns="91438" tIns="45719" rIns="91438" bIns="45719" rtlCol="0">
            <a:noAutofit/>
          </a:bodyPr>
          <a:lstStyle>
            <a:lvl1pPr marL="0" indent="0" algn="l" defTabSz="685800" rtl="0" eaLnBrk="1" latinLnBrk="0" hangingPunct="1">
              <a:lnSpc>
                <a:spcPts val="6000"/>
              </a:lnSpc>
              <a:spcBef>
                <a:spcPts val="750"/>
              </a:spcBef>
              <a:buFont typeface="Arial" panose="020B0604020202020204" pitchFamily="34" charset="0"/>
              <a:buNone/>
              <a:defRPr sz="4000" kern="1200">
                <a:solidFill>
                  <a:srgbClr val="00B0F0"/>
                </a:solidFill>
                <a:latin typeface="Impact" charset="0"/>
                <a:ea typeface="Impact" charset="0"/>
                <a:cs typeface="Impact"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kumimoji="1" lang="en-US" altLang="zh-CN" sz="3300" dirty="0" smtClean="0"/>
              <a:t>05</a:t>
            </a:r>
            <a:endParaRPr kumimoji="1" lang="zh-CN" altLang="en-US" sz="3300" dirty="0"/>
          </a:p>
        </p:txBody>
      </p:sp>
    </p:spTree>
    <p:extLst>
      <p:ext uri="{BB962C8B-B14F-4D97-AF65-F5344CB8AC3E}">
        <p14:creationId xmlns:p14="http://schemas.microsoft.com/office/powerpoint/2010/main" val="1256097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smtClean="0">
                <a:solidFill>
                  <a:srgbClr val="FFC000"/>
                </a:solidFill>
                <a:latin typeface="微软雅黑" panose="020B0503020204020204" pitchFamily="34" charset="-122"/>
                <a:ea typeface="微软雅黑" panose="020B0503020204020204" pitchFamily="34" charset="-122"/>
              </a:rPr>
              <a:t>技术体系全景图</a:t>
            </a:r>
            <a:endParaRPr kumimoji="1" lang="zh-CN" altLang="en-US" sz="28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1129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2"/>
          <p:cNvSpPr>
            <a:spLocks noGrp="1"/>
          </p:cNvSpPr>
          <p:nvPr>
            <p:ph type="title"/>
          </p:nvPr>
        </p:nvSpPr>
        <p:spPr>
          <a:xfrm>
            <a:off x="431800" y="351694"/>
            <a:ext cx="6840000" cy="307777"/>
          </a:xfrm>
        </p:spPr>
        <p:txBody>
          <a:bodyPr/>
          <a:lstStyle/>
          <a:p>
            <a:r>
              <a:rPr kumimoji="1" lang="zh-CN" altLang="en-US" dirty="0" smtClean="0">
                <a:latin typeface="微软雅黑" panose="020B0503020204020204" pitchFamily="34" charset="-122"/>
                <a:ea typeface="微软雅黑" panose="020B0503020204020204" pitchFamily="34" charset="-122"/>
              </a:rPr>
              <a:t>智能</a:t>
            </a:r>
            <a:r>
              <a:rPr kumimoji="1" lang="en-US" altLang="zh-CN" dirty="0" smtClean="0">
                <a:latin typeface="微软雅黑" panose="020B0503020204020204" pitchFamily="34" charset="-122"/>
                <a:ea typeface="微软雅黑" panose="020B0503020204020204" pitchFamily="34" charset="-122"/>
              </a:rPr>
              <a:t>-</a:t>
            </a:r>
            <a:r>
              <a:rPr kumimoji="1" lang="zh-CN" altLang="en-US" dirty="0" smtClean="0">
                <a:latin typeface="微软雅黑" panose="020B0503020204020204" pitchFamily="34" charset="-122"/>
                <a:ea typeface="微软雅黑" panose="020B0503020204020204" pitchFamily="34" charset="-122"/>
              </a:rPr>
              <a:t>技术体系全景图</a:t>
            </a:r>
            <a:endParaRPr kumimoji="1" lang="zh-CN" altLang="en-US" dirty="0">
              <a:latin typeface="微软雅黑" panose="020B0503020204020204" pitchFamily="34" charset="-122"/>
              <a:ea typeface="微软雅黑" panose="020B0503020204020204" pitchFamily="34" charset="-122"/>
            </a:endParaRPr>
          </a:p>
        </p:txBody>
      </p:sp>
      <p:sp>
        <p:nvSpPr>
          <p:cNvPr id="108" name="矩形 107"/>
          <p:cNvSpPr/>
          <p:nvPr/>
        </p:nvSpPr>
        <p:spPr>
          <a:xfrm>
            <a:off x="155651" y="1108608"/>
            <a:ext cx="8828189" cy="373401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68" tIns="11334" rIns="22668" bIns="11334" numCol="1" spcCol="0" rtlCol="0" fromWordArt="0" anchor="t" anchorCtr="0" forceAA="0" compatLnSpc="1">
            <a:noAutofit/>
          </a:bodyPr>
          <a:lstStyle/>
          <a:p>
            <a:pPr algn="ctr" defTabSz="1268730">
              <a:lnSpc>
                <a:spcPct val="90000"/>
              </a:lnSpc>
              <a:buClr>
                <a:srgbClr val="CC9900"/>
              </a:buClr>
            </a:pPr>
            <a:endParaRPr lang="zh-CN" altLang="en-US" sz="1100" b="1" dirty="0">
              <a:solidFill>
                <a:srgbClr val="FFC000"/>
              </a:solidFill>
              <a:latin typeface="微软雅黑" panose="020B0503020204020204" charset="-122"/>
              <a:ea typeface="微软雅黑" panose="020B0503020204020204" charset="-122"/>
              <a:sym typeface="+mn-ea"/>
            </a:endParaRPr>
          </a:p>
        </p:txBody>
      </p:sp>
      <p:sp>
        <p:nvSpPr>
          <p:cNvPr id="110" name="矩形 109"/>
          <p:cNvSpPr/>
          <p:nvPr/>
        </p:nvSpPr>
        <p:spPr>
          <a:xfrm>
            <a:off x="2172614" y="2115245"/>
            <a:ext cx="3607292" cy="2657561"/>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116" name="矩形 115"/>
          <p:cNvSpPr>
            <a:spLocks/>
          </p:cNvSpPr>
          <p:nvPr/>
        </p:nvSpPr>
        <p:spPr>
          <a:xfrm>
            <a:off x="181038" y="2017295"/>
            <a:ext cx="1685005" cy="1832584"/>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t" anchorCtr="1" compatLnSpc="1"/>
          <a:lstStyle/>
          <a:p>
            <a:pPr defTabSz="914246"/>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127" name="矩形 187">
            <a:extLst>
              <a:ext uri="{FF2B5EF4-FFF2-40B4-BE49-F238E27FC236}">
                <a16:creationId xmlns:a16="http://schemas.microsoft.com/office/drawing/2014/main" id="{FF887285-1927-4250-951A-CAC40ECDBF8A}"/>
              </a:ext>
            </a:extLst>
          </p:cNvPr>
          <p:cNvSpPr>
            <a:spLocks/>
          </p:cNvSpPr>
          <p:nvPr/>
        </p:nvSpPr>
        <p:spPr>
          <a:xfrm>
            <a:off x="289604" y="2460428"/>
            <a:ext cx="1448400" cy="21773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素材管理</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35" name="下箭头 197">
            <a:extLst>
              <a:ext uri="{FF2B5EF4-FFF2-40B4-BE49-F238E27FC236}">
                <a16:creationId xmlns:a16="http://schemas.microsoft.com/office/drawing/2014/main" id="{2B68F051-255B-439F-A7A4-4164A9681067}"/>
              </a:ext>
            </a:extLst>
          </p:cNvPr>
          <p:cNvSpPr/>
          <p:nvPr/>
        </p:nvSpPr>
        <p:spPr>
          <a:xfrm>
            <a:off x="603862" y="1779714"/>
            <a:ext cx="431086" cy="275200"/>
          </a:xfrm>
          <a:prstGeom prst="downArrow">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137" name="下箭头 197">
            <a:extLst>
              <a:ext uri="{FF2B5EF4-FFF2-40B4-BE49-F238E27FC236}">
                <a16:creationId xmlns:a16="http://schemas.microsoft.com/office/drawing/2014/main" id="{C70BFB3E-78C4-40DB-BA39-95AFC7E3D636}"/>
              </a:ext>
            </a:extLst>
          </p:cNvPr>
          <p:cNvSpPr/>
          <p:nvPr/>
        </p:nvSpPr>
        <p:spPr>
          <a:xfrm>
            <a:off x="1048067" y="1779714"/>
            <a:ext cx="431086" cy="275200"/>
          </a:xfrm>
          <a:prstGeom prst="downArrow">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138" name="下箭头 197">
            <a:extLst>
              <a:ext uri="{FF2B5EF4-FFF2-40B4-BE49-F238E27FC236}">
                <a16:creationId xmlns:a16="http://schemas.microsoft.com/office/drawing/2014/main" id="{D50F1025-9550-4CB7-9CF1-87D561B3906A}"/>
              </a:ext>
            </a:extLst>
          </p:cNvPr>
          <p:cNvSpPr/>
          <p:nvPr/>
        </p:nvSpPr>
        <p:spPr>
          <a:xfrm>
            <a:off x="1485909" y="1779713"/>
            <a:ext cx="431086" cy="233491"/>
          </a:xfrm>
          <a:prstGeom prst="upArrow">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151" name="下箭头 150">
            <a:extLst>
              <a:ext uri="{FF2B5EF4-FFF2-40B4-BE49-F238E27FC236}">
                <a16:creationId xmlns:a16="http://schemas.microsoft.com/office/drawing/2014/main" id="{08CF4164-E8B4-4E80-BD61-9D422210F78D}"/>
              </a:ext>
            </a:extLst>
          </p:cNvPr>
          <p:cNvSpPr/>
          <p:nvPr/>
        </p:nvSpPr>
        <p:spPr>
          <a:xfrm>
            <a:off x="133880" y="1627165"/>
            <a:ext cx="431086" cy="440209"/>
          </a:xfrm>
          <a:prstGeom prst="downArrow">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155" name="TextBox 198">
            <a:extLst>
              <a:ext uri="{FF2B5EF4-FFF2-40B4-BE49-F238E27FC236}">
                <a16:creationId xmlns:a16="http://schemas.microsoft.com/office/drawing/2014/main" id="{E95AFC99-08A7-4C99-B886-15A322CD3B25}"/>
              </a:ext>
            </a:extLst>
          </p:cNvPr>
          <p:cNvSpPr txBox="1"/>
          <p:nvPr/>
        </p:nvSpPr>
        <p:spPr>
          <a:xfrm>
            <a:off x="-22152" y="1552358"/>
            <a:ext cx="877862" cy="377998"/>
          </a:xfrm>
          <a:prstGeom prst="rect">
            <a:avLst/>
          </a:prstGeom>
          <a:noFill/>
        </p:spPr>
        <p:txBody>
          <a:bodyPr wrap="square">
            <a:spAutoFit/>
          </a:bodyPr>
          <a:lstStyle/>
          <a:p>
            <a:pPr algn="ctr" defTabSz="504190" fontAlgn="base">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素材</a:t>
            </a:r>
          </a:p>
        </p:txBody>
      </p:sp>
      <p:sp>
        <p:nvSpPr>
          <p:cNvPr id="172" name="TextBox 199">
            <a:extLst>
              <a:ext uri="{FF2B5EF4-FFF2-40B4-BE49-F238E27FC236}">
                <a16:creationId xmlns:a16="http://schemas.microsoft.com/office/drawing/2014/main" id="{5346932E-51E3-4D4F-AD4B-ADC151B85DDA}"/>
              </a:ext>
            </a:extLst>
          </p:cNvPr>
          <p:cNvSpPr txBox="1"/>
          <p:nvPr/>
        </p:nvSpPr>
        <p:spPr>
          <a:xfrm>
            <a:off x="551136" y="1552358"/>
            <a:ext cx="609149" cy="377998"/>
          </a:xfrm>
          <a:prstGeom prst="rect">
            <a:avLst/>
          </a:prstGeom>
          <a:noFill/>
        </p:spPr>
        <p:txBody>
          <a:bodyPr wrap="square">
            <a:spAutoFit/>
          </a:bodyPr>
          <a:lstStyle/>
          <a:p>
            <a:pPr algn="ctr" defTabSz="504190" fontAlgn="base">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标注</a:t>
            </a:r>
          </a:p>
        </p:txBody>
      </p:sp>
      <p:sp>
        <p:nvSpPr>
          <p:cNvPr id="191" name="TextBox 201">
            <a:extLst>
              <a:ext uri="{FF2B5EF4-FFF2-40B4-BE49-F238E27FC236}">
                <a16:creationId xmlns:a16="http://schemas.microsoft.com/office/drawing/2014/main" id="{5AC89ED1-62C3-44B7-BF08-8ECB075F5AE8}"/>
              </a:ext>
            </a:extLst>
          </p:cNvPr>
          <p:cNvSpPr txBox="1"/>
          <p:nvPr/>
        </p:nvSpPr>
        <p:spPr>
          <a:xfrm>
            <a:off x="912889" y="1552358"/>
            <a:ext cx="666922" cy="377998"/>
          </a:xfrm>
          <a:prstGeom prst="rect">
            <a:avLst/>
          </a:prstGeom>
          <a:noFill/>
        </p:spPr>
        <p:txBody>
          <a:bodyPr wrap="square">
            <a:spAutoFit/>
          </a:bodyPr>
          <a:lstStyle/>
          <a:p>
            <a:pPr algn="ctr" defTabSz="504190" fontAlgn="base">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训练</a:t>
            </a:r>
          </a:p>
        </p:txBody>
      </p:sp>
      <p:sp>
        <p:nvSpPr>
          <p:cNvPr id="194" name="TextBox 202">
            <a:extLst>
              <a:ext uri="{FF2B5EF4-FFF2-40B4-BE49-F238E27FC236}">
                <a16:creationId xmlns:a16="http://schemas.microsoft.com/office/drawing/2014/main" id="{A9EE4732-D58B-4811-8E6E-2599B277EBA5}"/>
              </a:ext>
            </a:extLst>
          </p:cNvPr>
          <p:cNvSpPr txBox="1"/>
          <p:nvPr/>
        </p:nvSpPr>
        <p:spPr>
          <a:xfrm>
            <a:off x="1402735" y="1552358"/>
            <a:ext cx="639719" cy="377998"/>
          </a:xfrm>
          <a:prstGeom prst="rect">
            <a:avLst/>
          </a:prstGeom>
          <a:noFill/>
        </p:spPr>
        <p:txBody>
          <a:bodyPr wrap="square">
            <a:spAutoFit/>
          </a:bodyPr>
          <a:lstStyle/>
          <a:p>
            <a:pPr algn="ctr" defTabSz="504190" fontAlgn="base">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模型</a:t>
            </a:r>
          </a:p>
        </p:txBody>
      </p:sp>
      <p:sp>
        <p:nvSpPr>
          <p:cNvPr id="195" name="矩形 187">
            <a:extLst>
              <a:ext uri="{FF2B5EF4-FFF2-40B4-BE49-F238E27FC236}">
                <a16:creationId xmlns:a16="http://schemas.microsoft.com/office/drawing/2014/main" id="{FF887285-1927-4250-951A-CAC40ECDBF8A}"/>
              </a:ext>
            </a:extLst>
          </p:cNvPr>
          <p:cNvSpPr>
            <a:spLocks/>
          </p:cNvSpPr>
          <p:nvPr/>
        </p:nvSpPr>
        <p:spPr>
          <a:xfrm>
            <a:off x="289604" y="2734335"/>
            <a:ext cx="1448400" cy="21773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智能</a:t>
            </a:r>
            <a:r>
              <a:rPr lang="en-US" altLang="zh-CN" sz="800" dirty="0" smtClean="0">
                <a:solidFill>
                  <a:schemeClr val="bg1"/>
                </a:solidFill>
                <a:latin typeface="微软雅黑" panose="020B0503020204020204" pitchFamily="34" charset="-122"/>
                <a:ea typeface="微软雅黑" panose="020B0503020204020204" pitchFamily="34" charset="-122"/>
              </a:rPr>
              <a:t>/</a:t>
            </a:r>
            <a:r>
              <a:rPr lang="zh-CN" altLang="en-US" sz="800" dirty="0" smtClean="0">
                <a:solidFill>
                  <a:schemeClr val="bg1"/>
                </a:solidFill>
                <a:latin typeface="微软雅黑" panose="020B0503020204020204" pitchFamily="34" charset="-122"/>
                <a:ea typeface="微软雅黑" panose="020B0503020204020204" pitchFamily="34" charset="-122"/>
              </a:rPr>
              <a:t>人工标注</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99" name="矩形 187">
            <a:extLst>
              <a:ext uri="{FF2B5EF4-FFF2-40B4-BE49-F238E27FC236}">
                <a16:creationId xmlns:a16="http://schemas.microsoft.com/office/drawing/2014/main" id="{FF887285-1927-4250-951A-CAC40ECDBF8A}"/>
              </a:ext>
            </a:extLst>
          </p:cNvPr>
          <p:cNvSpPr>
            <a:spLocks/>
          </p:cNvSpPr>
          <p:nvPr/>
        </p:nvSpPr>
        <p:spPr>
          <a:xfrm>
            <a:off x="289604" y="3005401"/>
            <a:ext cx="1448400" cy="21773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模型核验</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00" name="矩形 187">
            <a:extLst>
              <a:ext uri="{FF2B5EF4-FFF2-40B4-BE49-F238E27FC236}">
                <a16:creationId xmlns:a16="http://schemas.microsoft.com/office/drawing/2014/main" id="{FF887285-1927-4250-951A-CAC40ECDBF8A}"/>
              </a:ext>
            </a:extLst>
          </p:cNvPr>
          <p:cNvSpPr>
            <a:spLocks/>
          </p:cNvSpPr>
          <p:nvPr/>
        </p:nvSpPr>
        <p:spPr>
          <a:xfrm>
            <a:off x="289604" y="3281886"/>
            <a:ext cx="1448400" cy="19794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模型</a:t>
            </a:r>
            <a:r>
              <a:rPr lang="zh-CN" altLang="en-US" sz="800" dirty="0">
                <a:solidFill>
                  <a:schemeClr val="bg1"/>
                </a:solidFill>
                <a:latin typeface="微软雅黑" panose="020B0503020204020204" pitchFamily="34" charset="-122"/>
                <a:ea typeface="微软雅黑" panose="020B0503020204020204" pitchFamily="34" charset="-122"/>
              </a:rPr>
              <a:t>发布</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01" name="矩形 200"/>
          <p:cNvSpPr/>
          <p:nvPr/>
        </p:nvSpPr>
        <p:spPr>
          <a:xfrm>
            <a:off x="2227234" y="1613482"/>
            <a:ext cx="1247658" cy="346790"/>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0"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     大</a:t>
            </a:r>
            <a:r>
              <a:rPr lang="zh-CN" altLang="en-US" sz="800" dirty="0" smtClean="0">
                <a:solidFill>
                  <a:schemeClr val="bg1"/>
                </a:solidFill>
                <a:latin typeface="微软雅黑" panose="020B0503020204020204" pitchFamily="34" charset="-122"/>
                <a:ea typeface="微软雅黑" panose="020B0503020204020204" pitchFamily="34" charset="-122"/>
              </a:rPr>
              <a:t>华</a:t>
            </a:r>
            <a:r>
              <a:rPr lang="en-US" altLang="zh-CN" sz="800" dirty="0" smtClean="0">
                <a:solidFill>
                  <a:schemeClr val="bg1"/>
                </a:solidFill>
                <a:latin typeface="微软雅黑" panose="020B0503020204020204" pitchFamily="34" charset="-122"/>
                <a:ea typeface="微软雅黑" panose="020B0503020204020204" pitchFamily="34" charset="-122"/>
              </a:rPr>
              <a:t>9</a:t>
            </a:r>
            <a:r>
              <a:rPr lang="zh-CN" altLang="en-US" sz="800" dirty="0" smtClean="0">
                <a:solidFill>
                  <a:schemeClr val="bg1"/>
                </a:solidFill>
                <a:latin typeface="微软雅黑" panose="020B0503020204020204" pitchFamily="34" charset="-122"/>
                <a:ea typeface="微软雅黑" panose="020B0503020204020204" pitchFamily="34" charset="-122"/>
              </a:rPr>
              <a:t>系视频云业务平台</a:t>
            </a:r>
            <a:endParaRPr lang="zh-CN" altLang="en-US" sz="800" dirty="0">
              <a:solidFill>
                <a:schemeClr val="bg1"/>
              </a:solidFill>
              <a:latin typeface="微软雅黑" panose="020B0503020204020204" pitchFamily="34" charset="-122"/>
              <a:ea typeface="微软雅黑" panose="020B0503020204020204" pitchFamily="34" charset="-122"/>
            </a:endParaRPr>
          </a:p>
        </p:txBody>
      </p:sp>
      <p:grpSp>
        <p:nvGrpSpPr>
          <p:cNvPr id="202" name="组合 201"/>
          <p:cNvGrpSpPr/>
          <p:nvPr/>
        </p:nvGrpSpPr>
        <p:grpSpPr>
          <a:xfrm>
            <a:off x="4274784" y="2211169"/>
            <a:ext cx="1427467" cy="1309651"/>
            <a:chOff x="6810966" y="933261"/>
            <a:chExt cx="1308909" cy="959718"/>
          </a:xfrm>
        </p:grpSpPr>
        <p:sp>
          <p:nvSpPr>
            <p:cNvPr id="204" name="矩形 203"/>
            <p:cNvSpPr/>
            <p:nvPr/>
          </p:nvSpPr>
          <p:spPr>
            <a:xfrm>
              <a:off x="6903023" y="1205485"/>
              <a:ext cx="1175164" cy="41305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t" anchorCtr="1" compatLnSpc="1"/>
            <a:lstStyle/>
            <a:p>
              <a:pPr>
                <a:lnSpc>
                  <a:spcPct val="90000"/>
                </a:lnSpc>
                <a:buClr>
                  <a:srgbClr val="CC9900"/>
                </a:buClr>
              </a:pPr>
              <a:r>
                <a:rPr kumimoji="1" lang="zh-CN" altLang="en-US" sz="800" dirty="0">
                  <a:solidFill>
                    <a:schemeClr val="bg1"/>
                  </a:solidFill>
                  <a:latin typeface="微软雅黑" panose="020B0503020204020204" pitchFamily="34" charset="-122"/>
                  <a:ea typeface="微软雅黑" panose="020B0503020204020204" pitchFamily="34" charset="-122"/>
                </a:rPr>
                <a:t>算力调度</a:t>
              </a:r>
            </a:p>
          </p:txBody>
        </p:sp>
        <p:sp>
          <p:nvSpPr>
            <p:cNvPr id="205" name="矩形 204"/>
            <p:cNvSpPr/>
            <p:nvPr/>
          </p:nvSpPr>
          <p:spPr>
            <a:xfrm>
              <a:off x="6908575" y="1709584"/>
              <a:ext cx="1164213" cy="13142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分析</a:t>
              </a:r>
              <a:r>
                <a:rPr lang="en-US" altLang="zh-CN" sz="800" dirty="0" smtClean="0">
                  <a:solidFill>
                    <a:schemeClr val="bg1"/>
                  </a:solidFill>
                  <a:latin typeface="微软雅黑" panose="020B0503020204020204" pitchFamily="34" charset="-122"/>
                  <a:ea typeface="微软雅黑" panose="020B0503020204020204" pitchFamily="34" charset="-122"/>
                </a:rPr>
                <a:t>/</a:t>
              </a:r>
              <a:r>
                <a:rPr lang="zh-CN" altLang="en-US" sz="800" dirty="0">
                  <a:solidFill>
                    <a:schemeClr val="bg1"/>
                  </a:solidFill>
                  <a:latin typeface="微软雅黑" panose="020B0503020204020204" pitchFamily="34" charset="-122"/>
                  <a:ea typeface="微软雅黑" panose="020B0503020204020204" pitchFamily="34" charset="-122"/>
                </a:rPr>
                <a:t>比对任务调度</a:t>
              </a:r>
            </a:p>
          </p:txBody>
        </p:sp>
        <p:sp>
          <p:nvSpPr>
            <p:cNvPr id="206" name="矩形 205"/>
            <p:cNvSpPr/>
            <p:nvPr/>
          </p:nvSpPr>
          <p:spPr>
            <a:xfrm>
              <a:off x="6966651" y="1384765"/>
              <a:ext cx="527743" cy="184733"/>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单卡虚化</a:t>
              </a:r>
            </a:p>
          </p:txBody>
        </p:sp>
        <p:sp>
          <p:nvSpPr>
            <p:cNvPr id="207" name="矩形 206"/>
            <p:cNvSpPr/>
            <p:nvPr/>
          </p:nvSpPr>
          <p:spPr>
            <a:xfrm>
              <a:off x="7538446" y="1374157"/>
              <a:ext cx="483464" cy="19800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扩缩容</a:t>
              </a:r>
            </a:p>
          </p:txBody>
        </p:sp>
        <p:sp>
          <p:nvSpPr>
            <p:cNvPr id="208" name="矩形 77">
              <a:extLst>
                <a:ext uri="{FF2B5EF4-FFF2-40B4-BE49-F238E27FC236}">
                  <a16:creationId xmlns:a16="http://schemas.microsoft.com/office/drawing/2014/main" id="{0680FDA1-3410-4A58-9F66-0F9BC75CADC1}"/>
                </a:ext>
              </a:extLst>
            </p:cNvPr>
            <p:cNvSpPr>
              <a:spLocks/>
            </p:cNvSpPr>
            <p:nvPr/>
          </p:nvSpPr>
          <p:spPr>
            <a:xfrm>
              <a:off x="6820556" y="933261"/>
              <a:ext cx="1299319" cy="959718"/>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209" name="矩形 187">
              <a:extLst>
                <a:ext uri="{FF2B5EF4-FFF2-40B4-BE49-F238E27FC236}">
                  <a16:creationId xmlns:a16="http://schemas.microsoft.com/office/drawing/2014/main" id="{7250736A-9CFF-4934-9F4D-47F8B6E6C7E3}"/>
                </a:ext>
              </a:extLst>
            </p:cNvPr>
            <p:cNvSpPr>
              <a:spLocks/>
            </p:cNvSpPr>
            <p:nvPr/>
          </p:nvSpPr>
          <p:spPr>
            <a:xfrm>
              <a:off x="6810966" y="933261"/>
              <a:ext cx="1308909" cy="244647"/>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800" dirty="0" smtClean="0">
                  <a:solidFill>
                    <a:srgbClr val="FFC000"/>
                  </a:solidFill>
                  <a:latin typeface="微软雅黑" panose="020B0503020204020204" pitchFamily="34" charset="-122"/>
                  <a:ea typeface="微软雅黑" panose="020B0503020204020204" pitchFamily="34" charset="-122"/>
                </a:rPr>
                <a:t>中心智能引擎</a:t>
              </a:r>
              <a:endParaRPr lang="en-US" altLang="zh-CN" sz="800" dirty="0">
                <a:solidFill>
                  <a:srgbClr val="FFC000"/>
                </a:solidFill>
                <a:latin typeface="微软雅黑" panose="020B0503020204020204" pitchFamily="34" charset="-122"/>
                <a:ea typeface="微软雅黑" panose="020B0503020204020204" pitchFamily="34" charset="-122"/>
              </a:endParaRPr>
            </a:p>
          </p:txBody>
        </p:sp>
      </p:grpSp>
      <p:sp>
        <p:nvSpPr>
          <p:cNvPr id="210" name="矩形 77">
            <a:extLst>
              <a:ext uri="{FF2B5EF4-FFF2-40B4-BE49-F238E27FC236}">
                <a16:creationId xmlns:a16="http://schemas.microsoft.com/office/drawing/2014/main" id="{226B9651-E93B-403E-B9A0-CC39C319D7E0}"/>
              </a:ext>
            </a:extLst>
          </p:cNvPr>
          <p:cNvSpPr>
            <a:spLocks/>
          </p:cNvSpPr>
          <p:nvPr/>
        </p:nvSpPr>
        <p:spPr>
          <a:xfrm>
            <a:off x="2256991" y="2226655"/>
            <a:ext cx="1353867" cy="2469300"/>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211" name="矩形 187">
            <a:extLst>
              <a:ext uri="{FF2B5EF4-FFF2-40B4-BE49-F238E27FC236}">
                <a16:creationId xmlns:a16="http://schemas.microsoft.com/office/drawing/2014/main" id="{3F41820B-AC0B-4C0C-8CE8-2B2AB05CF426}"/>
              </a:ext>
            </a:extLst>
          </p:cNvPr>
          <p:cNvSpPr>
            <a:spLocks/>
          </p:cNvSpPr>
          <p:nvPr/>
        </p:nvSpPr>
        <p:spPr>
          <a:xfrm>
            <a:off x="2263670" y="2209927"/>
            <a:ext cx="1347186" cy="346977"/>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800" dirty="0">
                <a:solidFill>
                  <a:srgbClr val="FFC000"/>
                </a:solidFill>
                <a:latin typeface="微软雅黑" panose="020B0503020204020204" pitchFamily="34" charset="-122"/>
                <a:ea typeface="微软雅黑" panose="020B0503020204020204" pitchFamily="34" charset="-122"/>
              </a:rPr>
              <a:t>算法仓库</a:t>
            </a:r>
            <a:endParaRPr lang="en-US" altLang="zh-CN" sz="800" dirty="0">
              <a:solidFill>
                <a:srgbClr val="FFC000"/>
              </a:solidFill>
              <a:latin typeface="微软雅黑" panose="020B0503020204020204" pitchFamily="34" charset="-122"/>
              <a:ea typeface="微软雅黑" panose="020B0503020204020204" pitchFamily="34" charset="-122"/>
            </a:endParaRPr>
          </a:p>
        </p:txBody>
      </p:sp>
      <p:grpSp>
        <p:nvGrpSpPr>
          <p:cNvPr id="212" name="Group 25">
            <a:extLst>
              <a:ext uri="{FF2B5EF4-FFF2-40B4-BE49-F238E27FC236}">
                <a16:creationId xmlns:a16="http://schemas.microsoft.com/office/drawing/2014/main" id="{D2746218-5861-4442-B2E3-36529D1FC044}"/>
              </a:ext>
            </a:extLst>
          </p:cNvPr>
          <p:cNvGrpSpPr/>
          <p:nvPr/>
        </p:nvGrpSpPr>
        <p:grpSpPr>
          <a:xfrm>
            <a:off x="1996500" y="1783449"/>
            <a:ext cx="1180701" cy="443206"/>
            <a:chOff x="4059639" y="1675919"/>
            <a:chExt cx="738376" cy="359661"/>
          </a:xfrm>
        </p:grpSpPr>
        <p:sp>
          <p:nvSpPr>
            <p:cNvPr id="213" name="下箭头 212"/>
            <p:cNvSpPr/>
            <p:nvPr/>
          </p:nvSpPr>
          <p:spPr>
            <a:xfrm>
              <a:off x="4159238" y="1675919"/>
              <a:ext cx="53917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214" name="TextBox 228">
              <a:extLst>
                <a:ext uri="{FF2B5EF4-FFF2-40B4-BE49-F238E27FC236}">
                  <a16:creationId xmlns:a16="http://schemas.microsoft.com/office/drawing/2014/main" id="{87FDC665-AD59-4C76-9EC3-C928D471EC94}"/>
                </a:ext>
              </a:extLst>
            </p:cNvPr>
            <p:cNvSpPr txBox="1"/>
            <p:nvPr/>
          </p:nvSpPr>
          <p:spPr>
            <a:xfrm>
              <a:off x="4059639" y="1759440"/>
              <a:ext cx="738376" cy="276140"/>
            </a:xfrm>
            <a:prstGeom prst="rect">
              <a:avLst/>
            </a:prstGeom>
            <a:noFill/>
          </p:spPr>
          <p:txBody>
            <a:bodyPr wrap="square">
              <a:spAutoFit/>
            </a:bodyPr>
            <a:lstStyle/>
            <a:p>
              <a:pPr algn="ctr" defTabSz="504190" fontAlgn="base">
                <a:lnSpc>
                  <a:spcPct val="150000"/>
                </a:lnSpc>
              </a:pPr>
              <a:r>
                <a:rPr lang="zh-CN" altLang="en-US" sz="700" dirty="0">
                  <a:solidFill>
                    <a:schemeClr val="bg1"/>
                  </a:solidFill>
                  <a:latin typeface="微软雅黑" panose="020B0503020204020204" pitchFamily="34" charset="-122"/>
                  <a:ea typeface="微软雅黑" panose="020B0503020204020204" pitchFamily="34" charset="-122"/>
                </a:rPr>
                <a:t>智能任务</a:t>
              </a:r>
            </a:p>
          </p:txBody>
        </p:sp>
      </p:grpSp>
      <p:grpSp>
        <p:nvGrpSpPr>
          <p:cNvPr id="215" name="Group 153">
            <a:extLst>
              <a:ext uri="{FF2B5EF4-FFF2-40B4-BE49-F238E27FC236}">
                <a16:creationId xmlns:a16="http://schemas.microsoft.com/office/drawing/2014/main" id="{85E19A12-FBA2-43AF-92BB-3E4D807D5681}"/>
              </a:ext>
            </a:extLst>
          </p:cNvPr>
          <p:cNvGrpSpPr/>
          <p:nvPr/>
        </p:nvGrpSpPr>
        <p:grpSpPr>
          <a:xfrm>
            <a:off x="2815875" y="1878772"/>
            <a:ext cx="1180701" cy="406316"/>
            <a:chOff x="4502809" y="1642661"/>
            <a:chExt cx="738376" cy="384078"/>
          </a:xfrm>
        </p:grpSpPr>
        <p:sp>
          <p:nvSpPr>
            <p:cNvPr id="216" name="下箭头 197">
              <a:extLst>
                <a:ext uri="{FF2B5EF4-FFF2-40B4-BE49-F238E27FC236}">
                  <a16:creationId xmlns:a16="http://schemas.microsoft.com/office/drawing/2014/main" id="{17C6D84E-EBEE-4C3B-B9C7-E21D4AC399B8}"/>
                </a:ext>
              </a:extLst>
            </p:cNvPr>
            <p:cNvSpPr/>
            <p:nvPr/>
          </p:nvSpPr>
          <p:spPr>
            <a:xfrm flipV="1">
              <a:off x="4606070" y="1675919"/>
              <a:ext cx="53917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217" name="TextBox 231">
              <a:extLst>
                <a:ext uri="{FF2B5EF4-FFF2-40B4-BE49-F238E27FC236}">
                  <a16:creationId xmlns:a16="http://schemas.microsoft.com/office/drawing/2014/main" id="{BE27C386-750C-48E1-B97F-B1CF551D3D52}"/>
                </a:ext>
              </a:extLst>
            </p:cNvPr>
            <p:cNvSpPr txBox="1"/>
            <p:nvPr/>
          </p:nvSpPr>
          <p:spPr>
            <a:xfrm>
              <a:off x="4502809" y="1642661"/>
              <a:ext cx="738376" cy="276140"/>
            </a:xfrm>
            <a:prstGeom prst="rect">
              <a:avLst/>
            </a:prstGeom>
            <a:noFill/>
          </p:spPr>
          <p:txBody>
            <a:bodyPr wrap="square">
              <a:spAutoFit/>
            </a:bodyPr>
            <a:lstStyle/>
            <a:p>
              <a:pPr algn="ctr" defTabSz="504190" fontAlgn="base">
                <a:lnSpc>
                  <a:spcPct val="150000"/>
                </a:lnSpc>
              </a:pPr>
              <a:r>
                <a:rPr lang="zh-CN" altLang="en-US" sz="700" dirty="0">
                  <a:solidFill>
                    <a:schemeClr val="bg1"/>
                  </a:solidFill>
                  <a:latin typeface="微软雅黑" panose="020B0503020204020204" pitchFamily="34" charset="-122"/>
                  <a:ea typeface="微软雅黑" panose="020B0503020204020204" pitchFamily="34" charset="-122"/>
                </a:rPr>
                <a:t>分析结果</a:t>
              </a:r>
            </a:p>
          </p:txBody>
        </p:sp>
      </p:grpSp>
      <p:grpSp>
        <p:nvGrpSpPr>
          <p:cNvPr id="218" name="Group 185">
            <a:extLst>
              <a:ext uri="{FF2B5EF4-FFF2-40B4-BE49-F238E27FC236}">
                <a16:creationId xmlns:a16="http://schemas.microsoft.com/office/drawing/2014/main" id="{DB49152E-FA73-4228-A1F9-27C8D22CE828}"/>
              </a:ext>
            </a:extLst>
          </p:cNvPr>
          <p:cNvGrpSpPr/>
          <p:nvPr/>
        </p:nvGrpSpPr>
        <p:grpSpPr>
          <a:xfrm>
            <a:off x="3714262" y="1878772"/>
            <a:ext cx="1180701" cy="406316"/>
            <a:chOff x="4054563" y="1698796"/>
            <a:chExt cx="738376" cy="384078"/>
          </a:xfrm>
        </p:grpSpPr>
        <p:sp>
          <p:nvSpPr>
            <p:cNvPr id="219" name="下箭头 197">
              <a:extLst>
                <a:ext uri="{FF2B5EF4-FFF2-40B4-BE49-F238E27FC236}">
                  <a16:creationId xmlns:a16="http://schemas.microsoft.com/office/drawing/2014/main" id="{382450DE-B241-4582-850B-15E13353088A}"/>
                </a:ext>
              </a:extLst>
            </p:cNvPr>
            <p:cNvSpPr/>
            <p:nvPr/>
          </p:nvSpPr>
          <p:spPr>
            <a:xfrm flipV="1">
              <a:off x="4159238" y="1732054"/>
              <a:ext cx="53917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220" name="TextBox 234">
              <a:extLst>
                <a:ext uri="{FF2B5EF4-FFF2-40B4-BE49-F238E27FC236}">
                  <a16:creationId xmlns:a16="http://schemas.microsoft.com/office/drawing/2014/main" id="{65132E83-F39A-43F9-876E-FCE16E2F9D97}"/>
                </a:ext>
              </a:extLst>
            </p:cNvPr>
            <p:cNvSpPr txBox="1"/>
            <p:nvPr/>
          </p:nvSpPr>
          <p:spPr>
            <a:xfrm>
              <a:off x="4054563" y="1698796"/>
              <a:ext cx="738376" cy="276139"/>
            </a:xfrm>
            <a:prstGeom prst="rect">
              <a:avLst/>
            </a:prstGeom>
            <a:noFill/>
          </p:spPr>
          <p:txBody>
            <a:bodyPr wrap="square">
              <a:spAutoFit/>
            </a:bodyPr>
            <a:lstStyle/>
            <a:p>
              <a:pPr algn="ctr" defTabSz="504190" fontAlgn="base">
                <a:lnSpc>
                  <a:spcPct val="150000"/>
                </a:lnSpc>
              </a:pPr>
              <a:r>
                <a:rPr lang="zh-CN" altLang="en-US" sz="700" dirty="0">
                  <a:solidFill>
                    <a:schemeClr val="bg1"/>
                  </a:solidFill>
                  <a:latin typeface="微软雅黑" panose="020B0503020204020204" pitchFamily="34" charset="-122"/>
                  <a:ea typeface="微软雅黑" panose="020B0503020204020204" pitchFamily="34" charset="-122"/>
                </a:rPr>
                <a:t>算法查询</a:t>
              </a:r>
            </a:p>
          </p:txBody>
        </p:sp>
      </p:grpSp>
      <p:grpSp>
        <p:nvGrpSpPr>
          <p:cNvPr id="221" name="组合 220"/>
          <p:cNvGrpSpPr/>
          <p:nvPr/>
        </p:nvGrpSpPr>
        <p:grpSpPr>
          <a:xfrm>
            <a:off x="4521550" y="1754498"/>
            <a:ext cx="1180701" cy="465318"/>
            <a:chOff x="5106142" y="2845272"/>
            <a:chExt cx="1158471" cy="359209"/>
          </a:xfrm>
        </p:grpSpPr>
        <p:sp>
          <p:nvSpPr>
            <p:cNvPr id="222" name="下箭头 197">
              <a:extLst>
                <a:ext uri="{FF2B5EF4-FFF2-40B4-BE49-F238E27FC236}">
                  <a16:creationId xmlns:a16="http://schemas.microsoft.com/office/drawing/2014/main" id="{065115D6-BB96-4E9A-B82F-35322563D96A}"/>
                </a:ext>
              </a:extLst>
            </p:cNvPr>
            <p:cNvSpPr/>
            <p:nvPr/>
          </p:nvSpPr>
          <p:spPr>
            <a:xfrm>
              <a:off x="5264241" y="2845272"/>
              <a:ext cx="845941" cy="333727"/>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223" name="TextBox 236">
              <a:extLst>
                <a:ext uri="{FF2B5EF4-FFF2-40B4-BE49-F238E27FC236}">
                  <a16:creationId xmlns:a16="http://schemas.microsoft.com/office/drawing/2014/main" id="{5740CDB9-970A-49C5-8984-0F9DE159B5CF}"/>
                </a:ext>
              </a:extLst>
            </p:cNvPr>
            <p:cNvSpPr txBox="1"/>
            <p:nvPr/>
          </p:nvSpPr>
          <p:spPr>
            <a:xfrm>
              <a:off x="5106142" y="2950565"/>
              <a:ext cx="1158471" cy="253916"/>
            </a:xfrm>
            <a:prstGeom prst="rect">
              <a:avLst/>
            </a:prstGeom>
            <a:noFill/>
          </p:spPr>
          <p:txBody>
            <a:bodyPr wrap="square">
              <a:spAutoFit/>
            </a:bodyPr>
            <a:lstStyle/>
            <a:p>
              <a:pPr algn="ctr" defTabSz="504190" fontAlgn="base">
                <a:lnSpc>
                  <a:spcPct val="150000"/>
                </a:lnSpc>
              </a:pPr>
              <a:r>
                <a:rPr lang="zh-CN" altLang="en-US" sz="700" dirty="0">
                  <a:solidFill>
                    <a:schemeClr val="bg1"/>
                  </a:solidFill>
                  <a:latin typeface="微软雅黑" panose="020B0503020204020204" pitchFamily="34" charset="-122"/>
                  <a:ea typeface="微软雅黑" panose="020B0503020204020204" pitchFamily="34" charset="-122"/>
                </a:rPr>
                <a:t>算法上传</a:t>
              </a:r>
            </a:p>
          </p:txBody>
        </p:sp>
      </p:grpSp>
      <p:sp>
        <p:nvSpPr>
          <p:cNvPr id="224" name="矩形 187">
            <a:extLst>
              <a:ext uri="{FF2B5EF4-FFF2-40B4-BE49-F238E27FC236}">
                <a16:creationId xmlns:a16="http://schemas.microsoft.com/office/drawing/2014/main" id="{FF887285-1927-4250-951A-CAC40ECDBF8A}"/>
              </a:ext>
            </a:extLst>
          </p:cNvPr>
          <p:cNvSpPr>
            <a:spLocks/>
          </p:cNvSpPr>
          <p:nvPr/>
        </p:nvSpPr>
        <p:spPr>
          <a:xfrm>
            <a:off x="289604" y="3530730"/>
            <a:ext cx="1448400" cy="19794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训练任务管理</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25" name="左箭头 224"/>
          <p:cNvSpPr/>
          <p:nvPr/>
        </p:nvSpPr>
        <p:spPr>
          <a:xfrm>
            <a:off x="1849721" y="1512560"/>
            <a:ext cx="400798" cy="553182"/>
          </a:xfrm>
          <a:prstGeom prst="leftArrow">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ctr"/>
          <a:lstStyle/>
          <a:p>
            <a:pPr algn="ctr" defTabSz="608228" fontAlgn="base">
              <a:lnSpc>
                <a:spcPct val="90000"/>
              </a:lnSpc>
              <a:buClr>
                <a:srgbClr val="CC9900"/>
              </a:buClr>
            </a:pPr>
            <a:r>
              <a:rPr lang="zh-CN" altLang="en-US" sz="700" dirty="0">
                <a:solidFill>
                  <a:schemeClr val="bg1"/>
                </a:solidFill>
                <a:latin typeface="微软雅黑" panose="020B0503020204020204" pitchFamily="34" charset="-122"/>
                <a:ea typeface="微软雅黑" panose="020B0503020204020204" pitchFamily="34" charset="-122"/>
              </a:rPr>
              <a:t>推素材</a:t>
            </a:r>
          </a:p>
        </p:txBody>
      </p:sp>
      <p:sp>
        <p:nvSpPr>
          <p:cNvPr id="226" name="矩形 225"/>
          <p:cNvSpPr/>
          <p:nvPr/>
        </p:nvSpPr>
        <p:spPr>
          <a:xfrm>
            <a:off x="5007798" y="1611410"/>
            <a:ext cx="735564" cy="347477"/>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0"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智能业务中心</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27" name="矩形 187">
            <a:extLst>
              <a:ext uri="{FF2B5EF4-FFF2-40B4-BE49-F238E27FC236}">
                <a16:creationId xmlns:a16="http://schemas.microsoft.com/office/drawing/2014/main" id="{FF887285-1927-4250-951A-CAC40ECDBF8A}"/>
              </a:ext>
            </a:extLst>
          </p:cNvPr>
          <p:cNvSpPr>
            <a:spLocks/>
          </p:cNvSpPr>
          <p:nvPr/>
        </p:nvSpPr>
        <p:spPr>
          <a:xfrm>
            <a:off x="2400774" y="2686147"/>
            <a:ext cx="1020631" cy="27106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算子包</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28" name="矩形 187">
            <a:extLst>
              <a:ext uri="{FF2B5EF4-FFF2-40B4-BE49-F238E27FC236}">
                <a16:creationId xmlns:a16="http://schemas.microsoft.com/office/drawing/2014/main" id="{FF887285-1927-4250-951A-CAC40ECDBF8A}"/>
              </a:ext>
            </a:extLst>
          </p:cNvPr>
          <p:cNvSpPr>
            <a:spLocks/>
          </p:cNvSpPr>
          <p:nvPr/>
        </p:nvSpPr>
        <p:spPr>
          <a:xfrm>
            <a:off x="2400774" y="3108118"/>
            <a:ext cx="1020631" cy="27106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算法</a:t>
            </a:r>
            <a:r>
              <a:rPr lang="zh-CN" altLang="en-US" sz="800" dirty="0" smtClean="0">
                <a:solidFill>
                  <a:schemeClr val="bg1"/>
                </a:solidFill>
                <a:latin typeface="微软雅黑" panose="020B0503020204020204" pitchFamily="34" charset="-122"/>
                <a:ea typeface="微软雅黑" panose="020B0503020204020204" pitchFamily="34" charset="-122"/>
              </a:rPr>
              <a:t>包（子节点</a:t>
            </a:r>
            <a:r>
              <a:rPr lang="en-US" altLang="zh-CN" sz="800" dirty="0" smtClean="0">
                <a:solidFill>
                  <a:schemeClr val="bg1"/>
                </a:solidFill>
                <a:latin typeface="微软雅黑" panose="020B0503020204020204" pitchFamily="34" charset="-122"/>
                <a:ea typeface="微软雅黑" panose="020B0503020204020204" pitchFamily="34" charset="-122"/>
              </a:rPr>
              <a:t>/</a:t>
            </a:r>
            <a:r>
              <a:rPr lang="zh-CN" altLang="en-US" sz="800" dirty="0" smtClean="0">
                <a:solidFill>
                  <a:schemeClr val="bg1"/>
                </a:solidFill>
                <a:latin typeface="微软雅黑" panose="020B0503020204020204" pitchFamily="34" charset="-122"/>
                <a:ea typeface="微软雅黑" panose="020B0503020204020204" pitchFamily="34" charset="-122"/>
              </a:rPr>
              <a:t>端边）</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29" name="矩形 187">
            <a:extLst>
              <a:ext uri="{FF2B5EF4-FFF2-40B4-BE49-F238E27FC236}">
                <a16:creationId xmlns:a16="http://schemas.microsoft.com/office/drawing/2014/main" id="{FF887285-1927-4250-951A-CAC40ECDBF8A}"/>
              </a:ext>
            </a:extLst>
          </p:cNvPr>
          <p:cNvSpPr>
            <a:spLocks/>
          </p:cNvSpPr>
          <p:nvPr/>
        </p:nvSpPr>
        <p:spPr>
          <a:xfrm>
            <a:off x="2400774" y="4333090"/>
            <a:ext cx="1020631" cy="27106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en-US" altLang="zh-CN" sz="800" dirty="0">
                <a:solidFill>
                  <a:schemeClr val="bg1"/>
                </a:solidFill>
                <a:latin typeface="微软雅黑" panose="020B0503020204020204" pitchFamily="34" charset="-122"/>
                <a:ea typeface="微软雅黑" panose="020B0503020204020204" pitchFamily="34" charset="-122"/>
              </a:rPr>
              <a:t>APP(DHOP)</a:t>
            </a:r>
          </a:p>
        </p:txBody>
      </p:sp>
      <p:sp>
        <p:nvSpPr>
          <p:cNvPr id="230" name="矩形 187">
            <a:extLst>
              <a:ext uri="{FF2B5EF4-FFF2-40B4-BE49-F238E27FC236}">
                <a16:creationId xmlns:a16="http://schemas.microsoft.com/office/drawing/2014/main" id="{FF887285-1927-4250-951A-CAC40ECDBF8A}"/>
              </a:ext>
            </a:extLst>
          </p:cNvPr>
          <p:cNvSpPr>
            <a:spLocks/>
          </p:cNvSpPr>
          <p:nvPr/>
        </p:nvSpPr>
        <p:spPr>
          <a:xfrm>
            <a:off x="2400774" y="3516441"/>
            <a:ext cx="1020631" cy="27106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模型包（子节点</a:t>
            </a:r>
            <a:r>
              <a:rPr lang="en-US" altLang="zh-CN" sz="800" dirty="0">
                <a:solidFill>
                  <a:schemeClr val="bg1"/>
                </a:solidFill>
                <a:latin typeface="微软雅黑" panose="020B0503020204020204" pitchFamily="34" charset="-122"/>
                <a:ea typeface="微软雅黑" panose="020B0503020204020204" pitchFamily="34" charset="-122"/>
              </a:rPr>
              <a:t>/</a:t>
            </a:r>
            <a:r>
              <a:rPr lang="zh-CN" altLang="en-US" sz="800" dirty="0">
                <a:solidFill>
                  <a:schemeClr val="bg1"/>
                </a:solidFill>
                <a:latin typeface="微软雅黑" panose="020B0503020204020204" pitchFamily="34" charset="-122"/>
                <a:ea typeface="微软雅黑" panose="020B0503020204020204" pitchFamily="34" charset="-122"/>
              </a:rPr>
              <a:t>端边</a:t>
            </a:r>
            <a:r>
              <a:rPr lang="zh-CN" altLang="en-US" sz="800" dirty="0" smtClean="0">
                <a:solidFill>
                  <a:schemeClr val="bg1"/>
                </a:solidFill>
                <a:latin typeface="微软雅黑" panose="020B0503020204020204" pitchFamily="34" charset="-122"/>
                <a:ea typeface="微软雅黑" panose="020B0503020204020204" pitchFamily="34" charset="-122"/>
              </a:rPr>
              <a:t>）</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31" name="矩形 187">
            <a:extLst>
              <a:ext uri="{FF2B5EF4-FFF2-40B4-BE49-F238E27FC236}">
                <a16:creationId xmlns:a16="http://schemas.microsoft.com/office/drawing/2014/main" id="{FF887285-1927-4250-951A-CAC40ECDBF8A}"/>
              </a:ext>
            </a:extLst>
          </p:cNvPr>
          <p:cNvSpPr>
            <a:spLocks/>
          </p:cNvSpPr>
          <p:nvPr/>
        </p:nvSpPr>
        <p:spPr>
          <a:xfrm>
            <a:off x="2400774" y="3924764"/>
            <a:ext cx="1020631" cy="271067"/>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三</a:t>
            </a:r>
            <a:r>
              <a:rPr lang="zh-CN" altLang="en-US" sz="800" dirty="0" smtClean="0">
                <a:solidFill>
                  <a:schemeClr val="bg1"/>
                </a:solidFill>
                <a:latin typeface="微软雅黑" panose="020B0503020204020204" pitchFamily="34" charset="-122"/>
                <a:ea typeface="微软雅黑" panose="020B0503020204020204" pitchFamily="34" charset="-122"/>
              </a:rPr>
              <a:t>方算法</a:t>
            </a:r>
            <a:r>
              <a:rPr lang="en-US" altLang="zh-CN" sz="800" dirty="0" err="1" smtClean="0">
                <a:solidFill>
                  <a:schemeClr val="bg1"/>
                </a:solidFill>
                <a:latin typeface="微软雅黑" panose="020B0503020204020204" pitchFamily="34" charset="-122"/>
                <a:ea typeface="微软雅黑" panose="020B0503020204020204" pitchFamily="34" charset="-122"/>
              </a:rPr>
              <a:t>docker</a:t>
            </a:r>
            <a:endParaRPr lang="en-US" altLang="zh-CN" sz="800" dirty="0">
              <a:solidFill>
                <a:schemeClr val="bg1"/>
              </a:solidFill>
              <a:latin typeface="微软雅黑" panose="020B0503020204020204" pitchFamily="34" charset="-122"/>
              <a:ea typeface="微软雅黑" panose="020B0503020204020204" pitchFamily="34" charset="-122"/>
            </a:endParaRPr>
          </a:p>
        </p:txBody>
      </p:sp>
      <p:grpSp>
        <p:nvGrpSpPr>
          <p:cNvPr id="236" name="Group 153">
            <a:extLst>
              <a:ext uri="{FF2B5EF4-FFF2-40B4-BE49-F238E27FC236}">
                <a16:creationId xmlns:a16="http://schemas.microsoft.com/office/drawing/2014/main" id="{85E19A12-FBA2-43AF-92BB-3E4D807D5681}"/>
              </a:ext>
            </a:extLst>
          </p:cNvPr>
          <p:cNvGrpSpPr/>
          <p:nvPr/>
        </p:nvGrpSpPr>
        <p:grpSpPr>
          <a:xfrm>
            <a:off x="6702678" y="1934353"/>
            <a:ext cx="1180702" cy="462527"/>
            <a:chOff x="4502800" y="1618088"/>
            <a:chExt cx="738375" cy="408651"/>
          </a:xfrm>
        </p:grpSpPr>
        <p:sp>
          <p:nvSpPr>
            <p:cNvPr id="237" name="下箭头 197">
              <a:extLst>
                <a:ext uri="{FF2B5EF4-FFF2-40B4-BE49-F238E27FC236}">
                  <a16:creationId xmlns:a16="http://schemas.microsoft.com/office/drawing/2014/main" id="{17C6D84E-EBEE-4C3B-B9C7-E21D4AC399B8}"/>
                </a:ext>
              </a:extLst>
            </p:cNvPr>
            <p:cNvSpPr/>
            <p:nvPr/>
          </p:nvSpPr>
          <p:spPr>
            <a:xfrm flipV="1">
              <a:off x="4606070" y="1675919"/>
              <a:ext cx="539179" cy="350820"/>
            </a:xfrm>
            <a:prstGeom prst="downArrow">
              <a:avLst>
                <a:gd name="adj1" fmla="val 50000"/>
                <a:gd name="adj2" fmla="val 4034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t"/>
            <a:lstStyle/>
            <a:p>
              <a:pPr algn="ctr" defTabSz="608228" fontAlgn="base">
                <a:lnSpc>
                  <a:spcPct val="90000"/>
                </a:lnSpc>
                <a:buClr>
                  <a:srgbClr val="CC9900"/>
                </a:buClr>
              </a:pP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238" name="TextBox 266">
              <a:extLst>
                <a:ext uri="{FF2B5EF4-FFF2-40B4-BE49-F238E27FC236}">
                  <a16:creationId xmlns:a16="http://schemas.microsoft.com/office/drawing/2014/main" id="{BE27C386-750C-48E1-B97F-B1CF551D3D52}"/>
                </a:ext>
              </a:extLst>
            </p:cNvPr>
            <p:cNvSpPr txBox="1"/>
            <p:nvPr/>
          </p:nvSpPr>
          <p:spPr>
            <a:xfrm>
              <a:off x="4502800" y="1618088"/>
              <a:ext cx="738375" cy="207514"/>
            </a:xfrm>
            <a:prstGeom prst="rect">
              <a:avLst/>
            </a:prstGeom>
            <a:noFill/>
          </p:spPr>
          <p:txBody>
            <a:bodyPr wrap="square">
              <a:spAutoFit/>
            </a:bodyPr>
            <a:lstStyle/>
            <a:p>
              <a:pPr algn="ctr" defTabSz="504190" fontAlgn="base">
                <a:lnSpc>
                  <a:spcPct val="150000"/>
                </a:lnSpc>
              </a:pPr>
              <a:r>
                <a:rPr lang="zh-CN" altLang="en-US" sz="700" dirty="0" smtClean="0">
                  <a:solidFill>
                    <a:schemeClr val="bg1"/>
                  </a:solidFill>
                  <a:latin typeface="微软雅黑" panose="020B0503020204020204" pitchFamily="34" charset="-122"/>
                  <a:ea typeface="微软雅黑" panose="020B0503020204020204" pitchFamily="34" charset="-122"/>
                </a:rPr>
                <a:t>获取信息</a:t>
              </a:r>
              <a:endParaRPr lang="zh-CN" altLang="en-US" sz="700" dirty="0">
                <a:solidFill>
                  <a:schemeClr val="bg1"/>
                </a:solidFill>
                <a:latin typeface="微软雅黑" panose="020B0503020204020204" pitchFamily="34" charset="-122"/>
                <a:ea typeface="微软雅黑" panose="020B0503020204020204" pitchFamily="34" charset="-122"/>
              </a:endParaRPr>
            </a:p>
          </p:txBody>
        </p:sp>
      </p:grpSp>
      <p:sp>
        <p:nvSpPr>
          <p:cNvPr id="240" name="矩形 187">
            <a:extLst>
              <a:ext uri="{FF2B5EF4-FFF2-40B4-BE49-F238E27FC236}">
                <a16:creationId xmlns:a16="http://schemas.microsoft.com/office/drawing/2014/main" id="{FF887285-1927-4250-951A-CAC40ECDBF8A}"/>
              </a:ext>
            </a:extLst>
          </p:cNvPr>
          <p:cNvSpPr>
            <a:spLocks/>
          </p:cNvSpPr>
          <p:nvPr/>
        </p:nvSpPr>
        <p:spPr>
          <a:xfrm>
            <a:off x="6056371" y="3957572"/>
            <a:ext cx="1331982" cy="705605"/>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t" anchorCtr="1" compatLnSpc="1"/>
          <a:lstStyle/>
          <a:p>
            <a:pPr defTabSz="914246"/>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41" name="矩形 187">
            <a:extLst>
              <a:ext uri="{FF2B5EF4-FFF2-40B4-BE49-F238E27FC236}">
                <a16:creationId xmlns:a16="http://schemas.microsoft.com/office/drawing/2014/main" id="{3F41820B-AC0B-4C0C-8CE8-2B2AB05CF426}"/>
              </a:ext>
            </a:extLst>
          </p:cNvPr>
          <p:cNvSpPr>
            <a:spLocks/>
          </p:cNvSpPr>
          <p:nvPr/>
        </p:nvSpPr>
        <p:spPr>
          <a:xfrm>
            <a:off x="6068442" y="3974260"/>
            <a:ext cx="1321774" cy="111463"/>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en-US" altLang="zh-CN" sz="800" dirty="0" smtClean="0">
                <a:solidFill>
                  <a:srgbClr val="FFC000"/>
                </a:solidFill>
                <a:latin typeface="微软雅黑" panose="020B0503020204020204" pitchFamily="34" charset="-122"/>
                <a:ea typeface="微软雅黑" panose="020B0503020204020204" pitchFamily="34" charset="-122"/>
              </a:rPr>
              <a:t>DHOP</a:t>
            </a:r>
            <a:r>
              <a:rPr lang="zh-CN" altLang="en-US" sz="800" dirty="0" smtClean="0">
                <a:solidFill>
                  <a:srgbClr val="FFC000"/>
                </a:solidFill>
                <a:latin typeface="微软雅黑" panose="020B0503020204020204" pitchFamily="34" charset="-122"/>
                <a:ea typeface="微软雅黑" panose="020B0503020204020204" pitchFamily="34" charset="-122"/>
              </a:rPr>
              <a:t>设备</a:t>
            </a:r>
            <a:endParaRPr lang="en-US" altLang="zh-CN" sz="800" dirty="0">
              <a:solidFill>
                <a:srgbClr val="FFC000"/>
              </a:solidFill>
              <a:latin typeface="微软雅黑" panose="020B0503020204020204" pitchFamily="34" charset="-122"/>
              <a:ea typeface="微软雅黑" panose="020B0503020204020204" pitchFamily="34" charset="-122"/>
            </a:endParaRPr>
          </a:p>
        </p:txBody>
      </p:sp>
      <p:sp>
        <p:nvSpPr>
          <p:cNvPr id="242" name="矩形 187">
            <a:extLst>
              <a:ext uri="{FF2B5EF4-FFF2-40B4-BE49-F238E27FC236}">
                <a16:creationId xmlns:a16="http://schemas.microsoft.com/office/drawing/2014/main" id="{FF887285-1927-4250-951A-CAC40ECDBF8A}"/>
              </a:ext>
            </a:extLst>
          </p:cNvPr>
          <p:cNvSpPr>
            <a:spLocks/>
          </p:cNvSpPr>
          <p:nvPr/>
        </p:nvSpPr>
        <p:spPr>
          <a:xfrm>
            <a:off x="6216863" y="4331786"/>
            <a:ext cx="519049" cy="16464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大</a:t>
            </a:r>
            <a:r>
              <a:rPr lang="zh-CN" altLang="en-US" sz="800" dirty="0" smtClean="0">
                <a:solidFill>
                  <a:schemeClr val="bg1"/>
                </a:solidFill>
                <a:latin typeface="微软雅黑" panose="020B0503020204020204" pitchFamily="34" charset="-122"/>
                <a:ea typeface="微软雅黑" panose="020B0503020204020204" pitchFamily="34" charset="-122"/>
              </a:rPr>
              <a:t>华智能</a:t>
            </a:r>
            <a:endParaRPr lang="en-US" altLang="zh-CN" sz="800" dirty="0" smtClean="0">
              <a:solidFill>
                <a:schemeClr val="bg1"/>
              </a:solidFill>
              <a:latin typeface="微软雅黑" panose="020B0503020204020204" pitchFamily="34" charset="-122"/>
              <a:ea typeface="微软雅黑" panose="020B0503020204020204" pitchFamily="34" charset="-122"/>
            </a:endParaRPr>
          </a:p>
          <a:p>
            <a:pPr algn="ctr" defTabSz="1268653">
              <a:lnSpc>
                <a:spcPct val="90000"/>
              </a:lnSpc>
              <a:spcAft>
                <a:spcPts val="149"/>
              </a:spcAft>
              <a:buClr>
                <a:srgbClr val="CC9900"/>
              </a:buClr>
            </a:pPr>
            <a:r>
              <a:rPr lang="en-US" altLang="zh-CN" sz="800" dirty="0" smtClean="0">
                <a:solidFill>
                  <a:schemeClr val="bg1"/>
                </a:solidFill>
                <a:latin typeface="微软雅黑" panose="020B0503020204020204" pitchFamily="34" charset="-122"/>
                <a:ea typeface="微软雅黑" panose="020B0503020204020204" pitchFamily="34" charset="-122"/>
              </a:rPr>
              <a:t>APP</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243" name="矩形 187">
            <a:extLst>
              <a:ext uri="{FF2B5EF4-FFF2-40B4-BE49-F238E27FC236}">
                <a16:creationId xmlns:a16="http://schemas.microsoft.com/office/drawing/2014/main" id="{FF887285-1927-4250-951A-CAC40ECDBF8A}"/>
              </a:ext>
            </a:extLst>
          </p:cNvPr>
          <p:cNvSpPr>
            <a:spLocks/>
          </p:cNvSpPr>
          <p:nvPr/>
        </p:nvSpPr>
        <p:spPr>
          <a:xfrm>
            <a:off x="6836994" y="4313732"/>
            <a:ext cx="519960" cy="16464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第三</a:t>
            </a:r>
            <a:r>
              <a:rPr lang="zh-CN" altLang="en-US" sz="800" dirty="0" smtClean="0">
                <a:solidFill>
                  <a:schemeClr val="bg1"/>
                </a:solidFill>
                <a:latin typeface="微软雅黑" panose="020B0503020204020204" pitchFamily="34" charset="-122"/>
                <a:ea typeface="微软雅黑" panose="020B0503020204020204" pitchFamily="34" charset="-122"/>
              </a:rPr>
              <a:t>方</a:t>
            </a:r>
            <a:endParaRPr lang="en-US" altLang="zh-CN" sz="800" dirty="0" smtClean="0">
              <a:solidFill>
                <a:schemeClr val="bg1"/>
              </a:solidFill>
              <a:latin typeface="微软雅黑" panose="020B0503020204020204" pitchFamily="34" charset="-122"/>
              <a:ea typeface="微软雅黑" panose="020B0503020204020204" pitchFamily="34" charset="-122"/>
            </a:endParaRPr>
          </a:p>
          <a:p>
            <a:pPr algn="ctr" defTabSz="1268653">
              <a:lnSpc>
                <a:spcPct val="90000"/>
              </a:lnSpc>
              <a:spcAft>
                <a:spcPts val="149"/>
              </a:spcAft>
              <a:buClr>
                <a:srgbClr val="CC9900"/>
              </a:buClr>
            </a:pPr>
            <a:r>
              <a:rPr lang="en-US" altLang="zh-CN" sz="800" dirty="0" smtClean="0">
                <a:solidFill>
                  <a:schemeClr val="bg1"/>
                </a:solidFill>
                <a:latin typeface="微软雅黑" panose="020B0503020204020204" pitchFamily="34" charset="-122"/>
                <a:ea typeface="微软雅黑" panose="020B0503020204020204" pitchFamily="34" charset="-122"/>
              </a:rPr>
              <a:t>APP</a:t>
            </a:r>
            <a:endParaRPr lang="en-US" altLang="zh-CN" sz="800" dirty="0">
              <a:solidFill>
                <a:schemeClr val="bg1"/>
              </a:solidFill>
              <a:latin typeface="微软雅黑" panose="020B0503020204020204" pitchFamily="34" charset="-122"/>
              <a:ea typeface="微软雅黑" panose="020B0503020204020204" pitchFamily="34" charset="-122"/>
            </a:endParaRPr>
          </a:p>
        </p:txBody>
      </p:sp>
      <p:grpSp>
        <p:nvGrpSpPr>
          <p:cNvPr id="247" name="组合 246"/>
          <p:cNvGrpSpPr/>
          <p:nvPr/>
        </p:nvGrpSpPr>
        <p:grpSpPr>
          <a:xfrm>
            <a:off x="7459356" y="3973020"/>
            <a:ext cx="1344782" cy="706462"/>
            <a:chOff x="7380312" y="3841440"/>
            <a:chExt cx="1387300" cy="1086144"/>
          </a:xfrm>
        </p:grpSpPr>
        <p:sp>
          <p:nvSpPr>
            <p:cNvPr id="248" name="矩形 187">
              <a:extLst>
                <a:ext uri="{FF2B5EF4-FFF2-40B4-BE49-F238E27FC236}">
                  <a16:creationId xmlns:a16="http://schemas.microsoft.com/office/drawing/2014/main" id="{FF887285-1927-4250-951A-CAC40ECDBF8A}"/>
                </a:ext>
              </a:extLst>
            </p:cNvPr>
            <p:cNvSpPr>
              <a:spLocks/>
            </p:cNvSpPr>
            <p:nvPr/>
          </p:nvSpPr>
          <p:spPr>
            <a:xfrm>
              <a:off x="7392412" y="3847584"/>
              <a:ext cx="1375200" cy="1080000"/>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t" anchorCtr="1" compatLnSpc="1"/>
            <a:lstStyle/>
            <a:p>
              <a:pPr defTabSz="914246"/>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49" name="矩形 187">
              <a:extLst>
                <a:ext uri="{FF2B5EF4-FFF2-40B4-BE49-F238E27FC236}">
                  <a16:creationId xmlns:a16="http://schemas.microsoft.com/office/drawing/2014/main" id="{3F41820B-AC0B-4C0C-8CE8-2B2AB05CF426}"/>
                </a:ext>
              </a:extLst>
            </p:cNvPr>
            <p:cNvSpPr>
              <a:spLocks/>
            </p:cNvSpPr>
            <p:nvPr/>
          </p:nvSpPr>
          <p:spPr>
            <a:xfrm>
              <a:off x="7380312" y="3841440"/>
              <a:ext cx="1387299" cy="169200"/>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800" dirty="0" smtClean="0">
                  <a:solidFill>
                    <a:srgbClr val="FFC000"/>
                  </a:solidFill>
                  <a:latin typeface="微软雅黑" panose="020B0503020204020204" pitchFamily="34" charset="-122"/>
                  <a:ea typeface="微软雅黑" panose="020B0503020204020204" pitchFamily="34" charset="-122"/>
                </a:rPr>
                <a:t>通用设备：</a:t>
              </a:r>
              <a:r>
                <a:rPr lang="en-US" altLang="zh-CN" sz="800" dirty="0" err="1" smtClean="0">
                  <a:solidFill>
                    <a:srgbClr val="FFC000"/>
                  </a:solidFill>
                  <a:latin typeface="微软雅黑" panose="020B0503020204020204" pitchFamily="34" charset="-122"/>
                  <a:ea typeface="微软雅黑" panose="020B0503020204020204" pitchFamily="34" charset="-122"/>
                </a:rPr>
                <a:t>ivss</a:t>
              </a:r>
              <a:r>
                <a:rPr lang="en-US" altLang="zh-CN" sz="800" dirty="0" smtClean="0">
                  <a:solidFill>
                    <a:srgbClr val="FFC000"/>
                  </a:solidFill>
                  <a:latin typeface="微软雅黑" panose="020B0503020204020204" pitchFamily="34" charset="-122"/>
                  <a:ea typeface="微软雅黑" panose="020B0503020204020204" pitchFamily="34" charset="-122"/>
                </a:rPr>
                <a:t>/</a:t>
              </a:r>
              <a:r>
                <a:rPr lang="en-US" altLang="zh-CN" sz="800" dirty="0" err="1" smtClean="0">
                  <a:solidFill>
                    <a:srgbClr val="FFC000"/>
                  </a:solidFill>
                  <a:latin typeface="微软雅黑" panose="020B0503020204020204" pitchFamily="34" charset="-122"/>
                  <a:ea typeface="微软雅黑" panose="020B0503020204020204" pitchFamily="34" charset="-122"/>
                </a:rPr>
                <a:t>ipc</a:t>
              </a:r>
              <a:endParaRPr lang="en-US" altLang="zh-CN" sz="800" dirty="0">
                <a:solidFill>
                  <a:srgbClr val="FFC000"/>
                </a:solidFill>
                <a:latin typeface="微软雅黑" panose="020B0503020204020204" pitchFamily="34" charset="-122"/>
                <a:ea typeface="微软雅黑" panose="020B0503020204020204" pitchFamily="34" charset="-122"/>
              </a:endParaRPr>
            </a:p>
          </p:txBody>
        </p:sp>
        <p:sp>
          <p:nvSpPr>
            <p:cNvPr id="250" name="矩形 187">
              <a:extLst>
                <a:ext uri="{FF2B5EF4-FFF2-40B4-BE49-F238E27FC236}">
                  <a16:creationId xmlns:a16="http://schemas.microsoft.com/office/drawing/2014/main" id="{FF887285-1927-4250-951A-CAC40ECDBF8A}"/>
                </a:ext>
              </a:extLst>
            </p:cNvPr>
            <p:cNvSpPr>
              <a:spLocks/>
            </p:cNvSpPr>
            <p:nvPr/>
          </p:nvSpPr>
          <p:spPr>
            <a:xfrm>
              <a:off x="7571344" y="4162410"/>
              <a:ext cx="1050438" cy="24120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算法货架</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51" name="矩形 187">
              <a:extLst>
                <a:ext uri="{FF2B5EF4-FFF2-40B4-BE49-F238E27FC236}">
                  <a16:creationId xmlns:a16="http://schemas.microsoft.com/office/drawing/2014/main" id="{FF887285-1927-4250-951A-CAC40ECDBF8A}"/>
                </a:ext>
              </a:extLst>
            </p:cNvPr>
            <p:cNvSpPr>
              <a:spLocks/>
            </p:cNvSpPr>
            <p:nvPr/>
          </p:nvSpPr>
          <p:spPr>
            <a:xfrm>
              <a:off x="7593405" y="4540462"/>
              <a:ext cx="1027221" cy="24120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开放智能</a:t>
              </a:r>
              <a:endParaRPr lang="en-US" altLang="zh-CN" sz="800" dirty="0">
                <a:solidFill>
                  <a:schemeClr val="bg1"/>
                </a:solidFill>
                <a:latin typeface="微软雅黑" panose="020B0503020204020204" pitchFamily="34" charset="-122"/>
                <a:ea typeface="微软雅黑" panose="020B0503020204020204" pitchFamily="34" charset="-122"/>
              </a:endParaRPr>
            </a:p>
          </p:txBody>
        </p:sp>
      </p:grpSp>
      <p:sp>
        <p:nvSpPr>
          <p:cNvPr id="252" name="等腰三角形 300"/>
          <p:cNvSpPr/>
          <p:nvPr/>
        </p:nvSpPr>
        <p:spPr>
          <a:xfrm rot="16200000" flipV="1">
            <a:off x="5084382" y="2638902"/>
            <a:ext cx="1581193" cy="337978"/>
          </a:xfrm>
          <a:prstGeom prst="triangle">
            <a:avLst>
              <a:gd name="adj" fmla="val 49879"/>
            </a:avLst>
          </a:prstGeom>
          <a:gradFill flip="none" rotWithShape="1">
            <a:gsLst>
              <a:gs pos="0">
                <a:srgbClr val="FFC000">
                  <a:alpha val="80000"/>
                </a:srgbClr>
              </a:gs>
              <a:gs pos="100000">
                <a:srgbClr val="FFC000">
                  <a:alpha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2677" tIns="11339" rIns="22677" bIns="11339" rtlCol="0" anchor="ctr"/>
          <a:lstStyle/>
          <a:p>
            <a:pPr algn="ctr"/>
            <a:endParaRPr lang="zh-CN" altLang="en-US" sz="800" dirty="0"/>
          </a:p>
        </p:txBody>
      </p:sp>
      <p:sp>
        <p:nvSpPr>
          <p:cNvPr id="253" name="TextBox 245"/>
          <p:cNvSpPr txBox="1"/>
          <p:nvPr/>
        </p:nvSpPr>
        <p:spPr>
          <a:xfrm>
            <a:off x="5749276" y="2573159"/>
            <a:ext cx="313683" cy="838241"/>
          </a:xfrm>
          <a:prstGeom prst="rect">
            <a:avLst/>
          </a:prstGeom>
          <a:noFill/>
        </p:spPr>
        <p:txBody>
          <a:bodyPr vert="eaVert" wrap="square" rtlCol="0">
            <a:spAutoFit/>
          </a:bodyPr>
          <a:lstStyle/>
          <a:p>
            <a:r>
              <a:rPr lang="zh-CN" altLang="en-US" sz="800" dirty="0" smtClean="0">
                <a:solidFill>
                  <a:schemeClr val="bg1"/>
                </a:solidFill>
                <a:latin typeface="微软雅黑" panose="020B0503020204020204" pitchFamily="34" charset="-122"/>
                <a:ea typeface="微软雅黑" panose="020B0503020204020204" pitchFamily="34" charset="-122"/>
              </a:rPr>
              <a:t>算法</a:t>
            </a:r>
            <a:r>
              <a:rPr lang="zh-CN" altLang="en-US" sz="800" dirty="0">
                <a:solidFill>
                  <a:schemeClr val="bg1"/>
                </a:solidFill>
                <a:latin typeface="微软雅黑" panose="020B0503020204020204" pitchFamily="34" charset="-122"/>
                <a:ea typeface="微软雅黑" panose="020B0503020204020204" pitchFamily="34" charset="-122"/>
              </a:rPr>
              <a:t>调度</a:t>
            </a:r>
          </a:p>
        </p:txBody>
      </p:sp>
      <p:sp>
        <p:nvSpPr>
          <p:cNvPr id="254" name="矩形 187">
            <a:extLst>
              <a:ext uri="{FF2B5EF4-FFF2-40B4-BE49-F238E27FC236}">
                <a16:creationId xmlns:a16="http://schemas.microsoft.com/office/drawing/2014/main" id="{7250736A-9CFF-4934-9F4D-47F8B6E6C7E3}"/>
              </a:ext>
            </a:extLst>
          </p:cNvPr>
          <p:cNvSpPr>
            <a:spLocks/>
          </p:cNvSpPr>
          <p:nvPr/>
        </p:nvSpPr>
        <p:spPr>
          <a:xfrm>
            <a:off x="184437" y="2034323"/>
            <a:ext cx="1662191" cy="333850"/>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800" dirty="0" smtClean="0">
                <a:solidFill>
                  <a:srgbClr val="FFC000"/>
                </a:solidFill>
                <a:latin typeface="微软雅黑" panose="020B0503020204020204" pitchFamily="34" charset="-122"/>
                <a:ea typeface="微软雅黑" panose="020B0503020204020204" pitchFamily="34" charset="-122"/>
              </a:rPr>
              <a:t>私有云</a:t>
            </a:r>
            <a:r>
              <a:rPr lang="en-US" altLang="zh-CN" sz="800" dirty="0" smtClean="0">
                <a:solidFill>
                  <a:srgbClr val="FFC000"/>
                </a:solidFill>
                <a:latin typeface="微软雅黑" panose="020B0503020204020204" pitchFamily="34" charset="-122"/>
                <a:ea typeface="微软雅黑" panose="020B0503020204020204" pitchFamily="34" charset="-122"/>
              </a:rPr>
              <a:t>/</a:t>
            </a:r>
            <a:r>
              <a:rPr lang="zh-CN" altLang="en-US" sz="800" dirty="0">
                <a:solidFill>
                  <a:srgbClr val="FFC000"/>
                </a:solidFill>
                <a:latin typeface="微软雅黑" panose="020B0503020204020204" pitchFamily="34" charset="-122"/>
                <a:ea typeface="微软雅黑" panose="020B0503020204020204" pitchFamily="34" charset="-122"/>
              </a:rPr>
              <a:t>公有云</a:t>
            </a:r>
            <a:r>
              <a:rPr lang="zh-CN" altLang="en-US" sz="800" dirty="0" smtClean="0">
                <a:solidFill>
                  <a:srgbClr val="FFC000"/>
                </a:solidFill>
                <a:latin typeface="微软雅黑" panose="020B0503020204020204" pitchFamily="34" charset="-122"/>
                <a:ea typeface="微软雅黑" panose="020B0503020204020204" pitchFamily="34" charset="-122"/>
              </a:rPr>
              <a:t>训练</a:t>
            </a:r>
            <a:endParaRPr lang="en-US" altLang="zh-CN" sz="800" dirty="0">
              <a:solidFill>
                <a:srgbClr val="FFC000"/>
              </a:solidFill>
              <a:latin typeface="微软雅黑" panose="020B0503020204020204" pitchFamily="34" charset="-122"/>
              <a:ea typeface="微软雅黑" panose="020B0503020204020204" pitchFamily="34" charset="-122"/>
            </a:endParaRPr>
          </a:p>
        </p:txBody>
      </p:sp>
      <p:sp>
        <p:nvSpPr>
          <p:cNvPr id="255" name="矩形 187">
            <a:extLst>
              <a:ext uri="{FF2B5EF4-FFF2-40B4-BE49-F238E27FC236}">
                <a16:creationId xmlns:a16="http://schemas.microsoft.com/office/drawing/2014/main" id="{FF887285-1927-4250-951A-CAC40ECDBF8A}"/>
              </a:ext>
            </a:extLst>
          </p:cNvPr>
          <p:cNvSpPr>
            <a:spLocks/>
          </p:cNvSpPr>
          <p:nvPr/>
        </p:nvSpPr>
        <p:spPr>
          <a:xfrm>
            <a:off x="192168" y="4002382"/>
            <a:ext cx="1673875" cy="715378"/>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t" anchorCtr="1" compatLnSpc="1"/>
          <a:lstStyle/>
          <a:p>
            <a:pPr defTabSz="914246"/>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57" name="矩形 187">
            <a:extLst>
              <a:ext uri="{FF2B5EF4-FFF2-40B4-BE49-F238E27FC236}">
                <a16:creationId xmlns:a16="http://schemas.microsoft.com/office/drawing/2014/main" id="{FF887285-1927-4250-951A-CAC40ECDBF8A}"/>
              </a:ext>
            </a:extLst>
          </p:cNvPr>
          <p:cNvSpPr>
            <a:spLocks/>
          </p:cNvSpPr>
          <p:nvPr/>
        </p:nvSpPr>
        <p:spPr>
          <a:xfrm>
            <a:off x="342938" y="4195831"/>
            <a:ext cx="550263" cy="329146"/>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训练子节点</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58" name="矩形 187">
            <a:extLst>
              <a:ext uri="{FF2B5EF4-FFF2-40B4-BE49-F238E27FC236}">
                <a16:creationId xmlns:a16="http://schemas.microsoft.com/office/drawing/2014/main" id="{FF887285-1927-4250-951A-CAC40ECDBF8A}"/>
              </a:ext>
            </a:extLst>
          </p:cNvPr>
          <p:cNvSpPr>
            <a:spLocks/>
          </p:cNvSpPr>
          <p:nvPr/>
        </p:nvSpPr>
        <p:spPr>
          <a:xfrm>
            <a:off x="1163332" y="4185255"/>
            <a:ext cx="550263" cy="329146"/>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训练子节点</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59" name="等腰三角形 300"/>
          <p:cNvSpPr/>
          <p:nvPr/>
        </p:nvSpPr>
        <p:spPr>
          <a:xfrm rot="16200000" flipV="1">
            <a:off x="1013589" y="3289319"/>
            <a:ext cx="1995156" cy="289192"/>
          </a:xfrm>
          <a:prstGeom prst="triangle">
            <a:avLst>
              <a:gd name="adj" fmla="val 50152"/>
            </a:avLst>
          </a:prstGeom>
          <a:gradFill flip="none" rotWithShape="1">
            <a:gsLst>
              <a:gs pos="0">
                <a:srgbClr val="FFC000">
                  <a:alpha val="80000"/>
                </a:srgbClr>
              </a:gs>
              <a:gs pos="100000">
                <a:srgbClr val="FFC000">
                  <a:alpha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2677" tIns="11339" rIns="22677" bIns="11339" rtlCol="0" anchor="ctr"/>
          <a:lstStyle/>
          <a:p>
            <a:pPr algn="ctr"/>
            <a:endParaRPr lang="zh-CN" altLang="en-US" sz="800" dirty="0"/>
          </a:p>
        </p:txBody>
      </p:sp>
      <p:sp>
        <p:nvSpPr>
          <p:cNvPr id="260" name="TextBox 113"/>
          <p:cNvSpPr txBox="1"/>
          <p:nvPr/>
        </p:nvSpPr>
        <p:spPr>
          <a:xfrm>
            <a:off x="1849721" y="3099738"/>
            <a:ext cx="313683" cy="838241"/>
          </a:xfrm>
          <a:prstGeom prst="rect">
            <a:avLst/>
          </a:prstGeom>
          <a:noFill/>
        </p:spPr>
        <p:txBody>
          <a:bodyPr vert="eaVert" wrap="square" rtlCol="0">
            <a:spAutoFit/>
          </a:bodyPr>
          <a:lstStyle/>
          <a:p>
            <a:r>
              <a:rPr lang="zh-CN" altLang="en-US" sz="800" dirty="0" smtClean="0">
                <a:solidFill>
                  <a:schemeClr val="bg1"/>
                </a:solidFill>
                <a:latin typeface="微软雅黑" panose="020B0503020204020204" pitchFamily="34" charset="-122"/>
                <a:ea typeface="微软雅黑" panose="020B0503020204020204" pitchFamily="34" charset="-122"/>
              </a:rPr>
              <a:t>模型推送</a:t>
            </a:r>
            <a:endParaRPr lang="zh-CN" altLang="en-US" sz="800" dirty="0">
              <a:solidFill>
                <a:schemeClr val="bg1"/>
              </a:solidFill>
              <a:latin typeface="微软雅黑" panose="020B0503020204020204" pitchFamily="34" charset="-122"/>
              <a:ea typeface="微软雅黑" panose="020B0503020204020204" pitchFamily="34" charset="-122"/>
            </a:endParaRPr>
          </a:p>
        </p:txBody>
      </p:sp>
      <p:grpSp>
        <p:nvGrpSpPr>
          <p:cNvPr id="261" name="组合 260"/>
          <p:cNvGrpSpPr/>
          <p:nvPr/>
        </p:nvGrpSpPr>
        <p:grpSpPr>
          <a:xfrm>
            <a:off x="4285243" y="3585424"/>
            <a:ext cx="1417008" cy="1132336"/>
            <a:chOff x="4202500" y="2700964"/>
            <a:chExt cx="1390329" cy="829781"/>
          </a:xfrm>
        </p:grpSpPr>
        <p:sp>
          <p:nvSpPr>
            <p:cNvPr id="262" name="矩形 77">
              <a:extLst>
                <a:ext uri="{FF2B5EF4-FFF2-40B4-BE49-F238E27FC236}">
                  <a16:creationId xmlns:a16="http://schemas.microsoft.com/office/drawing/2014/main" id="{226B9651-E93B-403E-B9A0-CC39C319D7E0}"/>
                </a:ext>
              </a:extLst>
            </p:cNvPr>
            <p:cNvSpPr>
              <a:spLocks/>
            </p:cNvSpPr>
            <p:nvPr/>
          </p:nvSpPr>
          <p:spPr>
            <a:xfrm>
              <a:off x="4202500" y="2700964"/>
              <a:ext cx="1390329" cy="829781"/>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ctr" anchorCtr="1" compatLnSpc="1"/>
            <a:lstStyle/>
            <a:p>
              <a:pPr defTabSz="914246"/>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263" name="矩形 187">
              <a:extLst>
                <a:ext uri="{FF2B5EF4-FFF2-40B4-BE49-F238E27FC236}">
                  <a16:creationId xmlns:a16="http://schemas.microsoft.com/office/drawing/2014/main" id="{3F41820B-AC0B-4C0C-8CE8-2B2AB05CF426}"/>
                </a:ext>
              </a:extLst>
            </p:cNvPr>
            <p:cNvSpPr>
              <a:spLocks/>
            </p:cNvSpPr>
            <p:nvPr/>
          </p:nvSpPr>
          <p:spPr>
            <a:xfrm>
              <a:off x="4210525" y="2710537"/>
              <a:ext cx="1381741" cy="246792"/>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800" dirty="0" smtClean="0">
                  <a:solidFill>
                    <a:srgbClr val="FFC000"/>
                  </a:solidFill>
                  <a:latin typeface="微软雅黑" panose="020B0503020204020204" pitchFamily="34" charset="-122"/>
                  <a:ea typeface="微软雅黑" panose="020B0503020204020204" pitchFamily="34" charset="-122"/>
                </a:rPr>
                <a:t>边端智能引擎</a:t>
              </a:r>
              <a:endParaRPr lang="en-US" altLang="zh-CN" sz="800" dirty="0">
                <a:solidFill>
                  <a:srgbClr val="FFC000"/>
                </a:solidFill>
                <a:latin typeface="微软雅黑" panose="020B0503020204020204" pitchFamily="34" charset="-122"/>
                <a:ea typeface="微软雅黑" panose="020B0503020204020204" pitchFamily="34" charset="-122"/>
              </a:endParaRPr>
            </a:p>
          </p:txBody>
        </p:sp>
        <p:sp>
          <p:nvSpPr>
            <p:cNvPr id="264" name="矩形 187">
              <a:extLst>
                <a:ext uri="{FF2B5EF4-FFF2-40B4-BE49-F238E27FC236}">
                  <a16:creationId xmlns:a16="http://schemas.microsoft.com/office/drawing/2014/main" id="{FF887285-1927-4250-951A-CAC40ECDBF8A}"/>
                </a:ext>
              </a:extLst>
            </p:cNvPr>
            <p:cNvSpPr>
              <a:spLocks/>
            </p:cNvSpPr>
            <p:nvPr/>
          </p:nvSpPr>
          <p:spPr>
            <a:xfrm>
              <a:off x="4284967" y="2997013"/>
              <a:ext cx="1257478" cy="140970"/>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算法包升级</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65" name="矩形 187">
              <a:extLst>
                <a:ext uri="{FF2B5EF4-FFF2-40B4-BE49-F238E27FC236}">
                  <a16:creationId xmlns:a16="http://schemas.microsoft.com/office/drawing/2014/main" id="{FF887285-1927-4250-951A-CAC40ECDBF8A}"/>
                </a:ext>
              </a:extLst>
            </p:cNvPr>
            <p:cNvSpPr>
              <a:spLocks/>
            </p:cNvSpPr>
            <p:nvPr/>
          </p:nvSpPr>
          <p:spPr>
            <a:xfrm>
              <a:off x="4284967" y="3355321"/>
              <a:ext cx="1302085" cy="128735"/>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en-US" altLang="zh-CN" sz="800" dirty="0">
                  <a:solidFill>
                    <a:schemeClr val="bg1"/>
                  </a:solidFill>
                  <a:latin typeface="微软雅黑" panose="020B0503020204020204" pitchFamily="34" charset="-122"/>
                  <a:ea typeface="微软雅黑" panose="020B0503020204020204" pitchFamily="34" charset="-122"/>
                </a:rPr>
                <a:t>DHOP-APP</a:t>
              </a:r>
              <a:r>
                <a:rPr lang="zh-CN" altLang="en-US" sz="800" dirty="0">
                  <a:solidFill>
                    <a:schemeClr val="bg1"/>
                  </a:solidFill>
                  <a:latin typeface="微软雅黑" panose="020B0503020204020204" pitchFamily="34" charset="-122"/>
                  <a:ea typeface="微软雅黑" panose="020B0503020204020204" pitchFamily="34" charset="-122"/>
                </a:rPr>
                <a:t>升级</a:t>
              </a:r>
              <a:endParaRPr lang="en-US" altLang="zh-CN" sz="800" dirty="0">
                <a:solidFill>
                  <a:schemeClr val="bg1"/>
                </a:solidFill>
                <a:latin typeface="微软雅黑" panose="020B0503020204020204" pitchFamily="34" charset="-122"/>
                <a:ea typeface="微软雅黑" panose="020B0503020204020204" pitchFamily="34" charset="-122"/>
              </a:endParaRPr>
            </a:p>
          </p:txBody>
        </p:sp>
      </p:grpSp>
      <p:grpSp>
        <p:nvGrpSpPr>
          <p:cNvPr id="268" name="组合 267"/>
          <p:cNvGrpSpPr/>
          <p:nvPr/>
        </p:nvGrpSpPr>
        <p:grpSpPr>
          <a:xfrm>
            <a:off x="3644648" y="3937938"/>
            <a:ext cx="561753" cy="673649"/>
            <a:chOff x="5023475" y="3734281"/>
            <a:chExt cx="459452" cy="493653"/>
          </a:xfrm>
        </p:grpSpPr>
        <p:sp>
          <p:nvSpPr>
            <p:cNvPr id="269" name="右箭头 268"/>
            <p:cNvSpPr/>
            <p:nvPr/>
          </p:nvSpPr>
          <p:spPr>
            <a:xfrm>
              <a:off x="5106142" y="3777629"/>
              <a:ext cx="294118" cy="450305"/>
            </a:xfrm>
            <a:prstGeom prst="rightArrow">
              <a:avLst>
                <a:gd name="adj1" fmla="val 50000"/>
                <a:gd name="adj2" fmla="val 2743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ctr"/>
            <a:lstStyle/>
            <a:p>
              <a:pPr algn="ctr" defTabSz="608228" fontAlgn="base">
                <a:lnSpc>
                  <a:spcPct val="150000"/>
                </a:lnSpc>
                <a:buClr>
                  <a:srgbClr val="CC9900"/>
                </a:buClr>
              </a:pP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270" name="TextBox 4"/>
            <p:cNvSpPr txBox="1"/>
            <p:nvPr/>
          </p:nvSpPr>
          <p:spPr>
            <a:xfrm>
              <a:off x="5023475" y="3734281"/>
              <a:ext cx="459452" cy="415498"/>
            </a:xfrm>
            <a:prstGeom prst="rect">
              <a:avLst/>
            </a:prstGeom>
            <a:noFill/>
          </p:spPr>
          <p:txBody>
            <a:bodyPr wrap="square" rtlCol="0">
              <a:spAutoFit/>
            </a:bodyPr>
            <a:lstStyle/>
            <a:p>
              <a:pPr algn="ctr" defTabSz="608228" fontAlgn="base">
                <a:lnSpc>
                  <a:spcPct val="150000"/>
                </a:lnSpc>
                <a:buClr>
                  <a:srgbClr val="CC9900"/>
                </a:buClr>
              </a:pPr>
              <a:r>
                <a:rPr lang="zh-CN" altLang="en-US" sz="700" dirty="0">
                  <a:solidFill>
                    <a:schemeClr val="bg1"/>
                  </a:solidFill>
                  <a:latin typeface="微软雅黑" panose="020B0503020204020204" pitchFamily="34" charset="-122"/>
                  <a:ea typeface="微软雅黑" panose="020B0503020204020204" pitchFamily="34" charset="-122"/>
                </a:rPr>
                <a:t>算法</a:t>
              </a:r>
              <a:endParaRPr lang="en-US" altLang="zh-CN" sz="700" dirty="0">
                <a:solidFill>
                  <a:schemeClr val="bg1"/>
                </a:solidFill>
                <a:latin typeface="微软雅黑" panose="020B0503020204020204" pitchFamily="34" charset="-122"/>
                <a:ea typeface="微软雅黑" panose="020B0503020204020204" pitchFamily="34" charset="-122"/>
              </a:endParaRPr>
            </a:p>
            <a:p>
              <a:pPr algn="ctr" defTabSz="608228" fontAlgn="base">
                <a:lnSpc>
                  <a:spcPct val="15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匹配</a:t>
              </a:r>
              <a:endParaRPr lang="zh-CN" altLang="en-US" sz="700" dirty="0">
                <a:solidFill>
                  <a:schemeClr val="bg1"/>
                </a:solidFill>
                <a:latin typeface="微软雅黑" panose="020B0503020204020204" pitchFamily="34" charset="-122"/>
                <a:ea typeface="微软雅黑" panose="020B0503020204020204" pitchFamily="34" charset="-122"/>
              </a:endParaRPr>
            </a:p>
          </p:txBody>
        </p:sp>
      </p:grpSp>
      <p:grpSp>
        <p:nvGrpSpPr>
          <p:cNvPr id="271" name="组合 270"/>
          <p:cNvGrpSpPr/>
          <p:nvPr/>
        </p:nvGrpSpPr>
        <p:grpSpPr>
          <a:xfrm>
            <a:off x="3610857" y="2616159"/>
            <a:ext cx="567703" cy="680473"/>
            <a:chOff x="5023475" y="3729280"/>
            <a:chExt cx="459452" cy="498654"/>
          </a:xfrm>
        </p:grpSpPr>
        <p:sp>
          <p:nvSpPr>
            <p:cNvPr id="272" name="右箭头 271"/>
            <p:cNvSpPr/>
            <p:nvPr/>
          </p:nvSpPr>
          <p:spPr>
            <a:xfrm>
              <a:off x="5106142" y="3777629"/>
              <a:ext cx="294118" cy="450305"/>
            </a:xfrm>
            <a:prstGeom prst="rightArrow">
              <a:avLst>
                <a:gd name="adj1" fmla="val 50000"/>
                <a:gd name="adj2" fmla="val 27437"/>
              </a:avLst>
            </a:prstGeom>
            <a:gradFill flip="none" rotWithShape="1">
              <a:gsLst>
                <a:gs pos="0">
                  <a:schemeClr val="accent1">
                    <a:alpha val="0"/>
                  </a:schemeClr>
                </a:gs>
                <a:gs pos="100000">
                  <a:schemeClr val="accent1">
                    <a:alpha val="41000"/>
                  </a:schemeClr>
                </a:gs>
              </a:gsLst>
              <a:lin ang="5400000" scaled="0"/>
              <a:tileRect/>
            </a:gradFill>
            <a:ln w="6350">
              <a:noFill/>
            </a:ln>
            <a:effectLst/>
          </p:spPr>
          <p:style>
            <a:lnRef idx="1">
              <a:schemeClr val="accent1"/>
            </a:lnRef>
            <a:fillRef idx="3">
              <a:schemeClr val="accent1"/>
            </a:fillRef>
            <a:effectRef idx="2">
              <a:schemeClr val="accent1"/>
            </a:effectRef>
            <a:fontRef idx="minor">
              <a:schemeClr val="lt1"/>
            </a:fontRef>
          </p:style>
          <p:txBody>
            <a:bodyPr lIns="100792" tIns="50396" rIns="100792" bIns="50396" rtlCol="0" anchor="ctr"/>
            <a:lstStyle/>
            <a:p>
              <a:pPr algn="ctr" defTabSz="608228" fontAlgn="base">
                <a:lnSpc>
                  <a:spcPct val="150000"/>
                </a:lnSpc>
                <a:buClr>
                  <a:srgbClr val="CC9900"/>
                </a:buClr>
              </a:pP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273" name="TextBox 127"/>
            <p:cNvSpPr txBox="1"/>
            <p:nvPr/>
          </p:nvSpPr>
          <p:spPr>
            <a:xfrm>
              <a:off x="5023475" y="3729280"/>
              <a:ext cx="459452" cy="415498"/>
            </a:xfrm>
            <a:prstGeom prst="rect">
              <a:avLst/>
            </a:prstGeom>
            <a:noFill/>
          </p:spPr>
          <p:txBody>
            <a:bodyPr wrap="square" rtlCol="0">
              <a:spAutoFit/>
            </a:bodyPr>
            <a:lstStyle/>
            <a:p>
              <a:pPr algn="ctr" defTabSz="608228" fontAlgn="base">
                <a:lnSpc>
                  <a:spcPct val="150000"/>
                </a:lnSpc>
                <a:buClr>
                  <a:srgbClr val="CC9900"/>
                </a:buClr>
              </a:pPr>
              <a:r>
                <a:rPr lang="zh-CN" altLang="en-US" sz="700" dirty="0">
                  <a:solidFill>
                    <a:schemeClr val="bg1"/>
                  </a:solidFill>
                  <a:latin typeface="微软雅黑" panose="020B0503020204020204" pitchFamily="34" charset="-122"/>
                  <a:ea typeface="微软雅黑" panose="020B0503020204020204" pitchFamily="34" charset="-122"/>
                </a:rPr>
                <a:t>算法</a:t>
              </a:r>
              <a:endParaRPr lang="en-US" altLang="zh-CN" sz="700" dirty="0">
                <a:solidFill>
                  <a:schemeClr val="bg1"/>
                </a:solidFill>
                <a:latin typeface="微软雅黑" panose="020B0503020204020204" pitchFamily="34" charset="-122"/>
                <a:ea typeface="微软雅黑" panose="020B0503020204020204" pitchFamily="34" charset="-122"/>
              </a:endParaRPr>
            </a:p>
            <a:p>
              <a:pPr algn="ctr" defTabSz="608228" fontAlgn="base">
                <a:lnSpc>
                  <a:spcPct val="150000"/>
                </a:lnSpc>
                <a:buClr>
                  <a:srgbClr val="CC9900"/>
                </a:buClr>
              </a:pPr>
              <a:r>
                <a:rPr lang="zh-CN" altLang="en-US" sz="700" dirty="0" smtClean="0">
                  <a:solidFill>
                    <a:schemeClr val="bg1"/>
                  </a:solidFill>
                  <a:latin typeface="微软雅黑" panose="020B0503020204020204" pitchFamily="34" charset="-122"/>
                  <a:ea typeface="微软雅黑" panose="020B0503020204020204" pitchFamily="34" charset="-122"/>
                </a:rPr>
                <a:t>匹配</a:t>
              </a:r>
              <a:endParaRPr lang="zh-CN" altLang="en-US" sz="700" dirty="0">
                <a:solidFill>
                  <a:schemeClr val="bg1"/>
                </a:solidFill>
                <a:latin typeface="微软雅黑" panose="020B0503020204020204" pitchFamily="34" charset="-122"/>
                <a:ea typeface="微软雅黑" panose="020B0503020204020204" pitchFamily="34" charset="-122"/>
              </a:endParaRPr>
            </a:p>
          </p:txBody>
        </p:sp>
      </p:grpSp>
      <p:sp>
        <p:nvSpPr>
          <p:cNvPr id="275" name="矩形 187">
            <a:extLst>
              <a:ext uri="{FF2B5EF4-FFF2-40B4-BE49-F238E27FC236}">
                <a16:creationId xmlns:a16="http://schemas.microsoft.com/office/drawing/2014/main" id="{FF887285-1927-4250-951A-CAC40ECDBF8A}"/>
              </a:ext>
            </a:extLst>
          </p:cNvPr>
          <p:cNvSpPr>
            <a:spLocks/>
          </p:cNvSpPr>
          <p:nvPr/>
        </p:nvSpPr>
        <p:spPr>
          <a:xfrm>
            <a:off x="6058318" y="2245830"/>
            <a:ext cx="2745818" cy="1482839"/>
          </a:xfrm>
          <a:prstGeom prst="rect">
            <a:avLst/>
          </a:prstGeom>
          <a:no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03" tIns="45702" rIns="91403" bIns="45702" numCol="1" rtlCol="0" anchor="t" anchorCtr="1" compatLnSpc="1"/>
          <a:lstStyle/>
          <a:p>
            <a:pPr defTabSz="914246"/>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76" name="矩形 187">
            <a:extLst>
              <a:ext uri="{FF2B5EF4-FFF2-40B4-BE49-F238E27FC236}">
                <a16:creationId xmlns:a16="http://schemas.microsoft.com/office/drawing/2014/main" id="{3F41820B-AC0B-4C0C-8CE8-2B2AB05CF426}"/>
              </a:ext>
            </a:extLst>
          </p:cNvPr>
          <p:cNvSpPr>
            <a:spLocks/>
          </p:cNvSpPr>
          <p:nvPr/>
        </p:nvSpPr>
        <p:spPr>
          <a:xfrm>
            <a:off x="6056370" y="2245831"/>
            <a:ext cx="2747765" cy="227668"/>
          </a:xfrm>
          <a:prstGeom prst="rect">
            <a:avLst/>
          </a:prstGeom>
          <a:gradFill flip="none" rotWithShape="1">
            <a:gsLst>
              <a:gs pos="44000">
                <a:srgbClr val="FFC000">
                  <a:alpha val="0"/>
                </a:srgbClr>
              </a:gs>
              <a:gs pos="100000">
                <a:srgbClr val="FFC000">
                  <a:alpha val="69000"/>
                </a:srgbClr>
              </a:gs>
            </a:gsLst>
            <a:path path="circle">
              <a:fillToRect l="50000" t="50000" r="50000" b="50000"/>
            </a:path>
            <a:tileRect/>
          </a:gradFill>
          <a:ln w="9525">
            <a:solidFill>
              <a:srgbClr val="FFC000">
                <a:alpha val="70000"/>
              </a:srgb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Overflow="overflow" horzOverflow="overflow" vert="horz" wrap="none" lIns="22670" tIns="11335" rIns="22670" bIns="11335" numCol="1" spcCol="0" rtlCol="0" fromWordArt="0" anchor="ctr" anchorCtr="1" forceAA="0" compatLnSpc="1">
            <a:noAutofit/>
          </a:bodyPr>
          <a:lstStyle/>
          <a:p>
            <a:pPr algn="ctr" defTabSz="1268653">
              <a:lnSpc>
                <a:spcPct val="90000"/>
              </a:lnSpc>
              <a:spcAft>
                <a:spcPts val="149"/>
              </a:spcAft>
              <a:buClr>
                <a:srgbClr val="CC9900"/>
              </a:buClr>
            </a:pPr>
            <a:r>
              <a:rPr lang="zh-CN" altLang="en-US" sz="800" dirty="0" smtClean="0">
                <a:solidFill>
                  <a:srgbClr val="FFC000"/>
                </a:solidFill>
                <a:latin typeface="微软雅黑" panose="020B0503020204020204" pitchFamily="34" charset="-122"/>
                <a:ea typeface="微软雅黑" panose="020B0503020204020204" pitchFamily="34" charset="-122"/>
              </a:rPr>
              <a:t>子节点</a:t>
            </a:r>
            <a:endParaRPr lang="en-US" altLang="zh-CN" sz="800" dirty="0">
              <a:solidFill>
                <a:srgbClr val="FFC000"/>
              </a:solidFill>
              <a:latin typeface="微软雅黑" panose="020B0503020204020204" pitchFamily="34" charset="-122"/>
              <a:ea typeface="微软雅黑" panose="020B0503020204020204" pitchFamily="34" charset="-122"/>
            </a:endParaRPr>
          </a:p>
        </p:txBody>
      </p:sp>
      <p:sp>
        <p:nvSpPr>
          <p:cNvPr id="277" name="矩形 187">
            <a:extLst>
              <a:ext uri="{FF2B5EF4-FFF2-40B4-BE49-F238E27FC236}">
                <a16:creationId xmlns:a16="http://schemas.microsoft.com/office/drawing/2014/main" id="{FF887285-1927-4250-951A-CAC40ECDBF8A}"/>
              </a:ext>
            </a:extLst>
          </p:cNvPr>
          <p:cNvSpPr>
            <a:spLocks/>
          </p:cNvSpPr>
          <p:nvPr/>
        </p:nvSpPr>
        <p:spPr>
          <a:xfrm>
            <a:off x="6212929" y="3279253"/>
            <a:ext cx="764665" cy="32454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物理机</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78" name="矩形 187">
            <a:extLst>
              <a:ext uri="{FF2B5EF4-FFF2-40B4-BE49-F238E27FC236}">
                <a16:creationId xmlns:a16="http://schemas.microsoft.com/office/drawing/2014/main" id="{FF887285-1927-4250-951A-CAC40ECDBF8A}"/>
              </a:ext>
            </a:extLst>
          </p:cNvPr>
          <p:cNvSpPr>
            <a:spLocks/>
          </p:cNvSpPr>
          <p:nvPr/>
        </p:nvSpPr>
        <p:spPr>
          <a:xfrm>
            <a:off x="7113916" y="3279253"/>
            <a:ext cx="747765" cy="32454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虚拟机</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79" name="矩形 187">
            <a:extLst>
              <a:ext uri="{FF2B5EF4-FFF2-40B4-BE49-F238E27FC236}">
                <a16:creationId xmlns:a16="http://schemas.microsoft.com/office/drawing/2014/main" id="{FF887285-1927-4250-951A-CAC40ECDBF8A}"/>
              </a:ext>
            </a:extLst>
          </p:cNvPr>
          <p:cNvSpPr>
            <a:spLocks/>
          </p:cNvSpPr>
          <p:nvPr/>
        </p:nvSpPr>
        <p:spPr>
          <a:xfrm>
            <a:off x="8006086" y="3278996"/>
            <a:ext cx="747765" cy="324548"/>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容器</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80" name="TextBox 8"/>
          <p:cNvSpPr txBox="1"/>
          <p:nvPr/>
        </p:nvSpPr>
        <p:spPr>
          <a:xfrm>
            <a:off x="3474892" y="1132601"/>
            <a:ext cx="1831779" cy="276999"/>
          </a:xfrm>
          <a:prstGeom prst="rect">
            <a:avLst/>
          </a:prstGeom>
          <a:noFill/>
        </p:spPr>
        <p:txBody>
          <a:bodyPr wrap="square" rtlCol="0">
            <a:spAutoFit/>
          </a:bodyPr>
          <a:lstStyle/>
          <a:p>
            <a:pPr algn="ctr"/>
            <a:r>
              <a:rPr lang="zh-CN" altLang="en-US" sz="1200" dirty="0" smtClean="0">
                <a:solidFill>
                  <a:srgbClr val="FFC000"/>
                </a:solidFill>
                <a:latin typeface="微软雅黑" panose="020B0503020204020204" pitchFamily="34" charset="-122"/>
                <a:ea typeface="微软雅黑" panose="020B0503020204020204" pitchFamily="34" charset="-122"/>
              </a:rPr>
              <a:t>技术体系全景图</a:t>
            </a:r>
            <a:endParaRPr lang="zh-CN" altLang="en-US" sz="1200" dirty="0">
              <a:solidFill>
                <a:srgbClr val="FFC000"/>
              </a:solidFill>
              <a:latin typeface="微软雅黑" panose="020B0503020204020204" pitchFamily="34" charset="-122"/>
              <a:ea typeface="微软雅黑" panose="020B0503020204020204" pitchFamily="34" charset="-122"/>
            </a:endParaRPr>
          </a:p>
        </p:txBody>
      </p:sp>
      <p:sp>
        <p:nvSpPr>
          <p:cNvPr id="281" name="矩形 280"/>
          <p:cNvSpPr/>
          <p:nvPr/>
        </p:nvSpPr>
        <p:spPr>
          <a:xfrm>
            <a:off x="6058318" y="1627165"/>
            <a:ext cx="2745820" cy="346000"/>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0"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算子运</a:t>
            </a:r>
            <a:r>
              <a:rPr lang="zh-CN" altLang="en-US" sz="800" dirty="0">
                <a:solidFill>
                  <a:schemeClr val="bg1"/>
                </a:solidFill>
                <a:latin typeface="微软雅黑" panose="020B0503020204020204" pitchFamily="34" charset="-122"/>
                <a:ea typeface="微软雅黑" panose="020B0503020204020204" pitchFamily="34" charset="-122"/>
              </a:rPr>
              <a:t>维</a:t>
            </a:r>
            <a:r>
              <a:rPr lang="en-US" altLang="zh-CN" sz="800" dirty="0" smtClean="0">
                <a:solidFill>
                  <a:schemeClr val="bg1"/>
                </a:solidFill>
                <a:latin typeface="微软雅黑" panose="020B0503020204020204" pitchFamily="34" charset="-122"/>
                <a:ea typeface="微软雅黑" panose="020B0503020204020204" pitchFamily="34" charset="-122"/>
              </a:rPr>
              <a:t>Web</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20786" y="2006533"/>
            <a:ext cx="330694" cy="285078"/>
          </a:xfrm>
          <a:prstGeom prst="rect">
            <a:avLst/>
          </a:prstGeom>
        </p:spPr>
        <p:txBody>
          <a:bodyPr wrap="square" lIns="0" tIns="0" rIns="0" bIns="0" rtlCol="0">
            <a:spAutoFit/>
          </a:bodyPr>
          <a:lstStyle/>
          <a:p>
            <a:pPr algn="l">
              <a:lnSpc>
                <a:spcPct val="150000"/>
              </a:lnSpc>
            </a:pPr>
            <a:r>
              <a:rPr kumimoji="1" lang="en-US" altLang="zh-CN" sz="1400" dirty="0" smtClean="0">
                <a:solidFill>
                  <a:schemeClr val="bg1"/>
                </a:solidFill>
                <a:latin typeface="微软雅黑" panose="020B0503020204020204" pitchFamily="34" charset="-122"/>
                <a:ea typeface="微软雅黑" panose="020B0503020204020204" pitchFamily="34" charset="-122"/>
              </a:rPr>
              <a:t>cv</a:t>
            </a:r>
            <a:endParaRPr kumimoji="1" lang="zh-CN" altLang="en-US" sz="1400" dirty="0" smtClean="0">
              <a:solidFill>
                <a:schemeClr val="bg1"/>
              </a:solidFill>
              <a:latin typeface="微软雅黑" panose="020B0503020204020204" pitchFamily="34" charset="-122"/>
              <a:ea typeface="微软雅黑" panose="020B0503020204020204" pitchFamily="34" charset="-122"/>
            </a:endParaRPr>
          </a:p>
        </p:txBody>
      </p:sp>
      <p:sp>
        <p:nvSpPr>
          <p:cNvPr id="283" name="等腰三角形 300"/>
          <p:cNvSpPr/>
          <p:nvPr/>
        </p:nvSpPr>
        <p:spPr>
          <a:xfrm rot="16200000" flipV="1">
            <a:off x="5274548" y="4058883"/>
            <a:ext cx="1199543" cy="354525"/>
          </a:xfrm>
          <a:prstGeom prst="triangle">
            <a:avLst>
              <a:gd name="adj" fmla="val 49879"/>
            </a:avLst>
          </a:prstGeom>
          <a:gradFill flip="none" rotWithShape="1">
            <a:gsLst>
              <a:gs pos="0">
                <a:srgbClr val="FFC000">
                  <a:alpha val="80000"/>
                </a:srgbClr>
              </a:gs>
              <a:gs pos="100000">
                <a:srgbClr val="FFC000">
                  <a:alpha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22677" tIns="11339" rIns="22677" bIns="11339" rtlCol="0" anchor="ctr"/>
          <a:lstStyle/>
          <a:p>
            <a:pPr algn="ctr"/>
            <a:endParaRPr lang="zh-CN" altLang="en-US" sz="800" dirty="0"/>
          </a:p>
        </p:txBody>
      </p:sp>
      <p:sp>
        <p:nvSpPr>
          <p:cNvPr id="284" name="TextBox 245"/>
          <p:cNvSpPr txBox="1"/>
          <p:nvPr/>
        </p:nvSpPr>
        <p:spPr>
          <a:xfrm>
            <a:off x="5743806" y="4035737"/>
            <a:ext cx="307777" cy="838241"/>
          </a:xfrm>
          <a:prstGeom prst="rect">
            <a:avLst/>
          </a:prstGeom>
          <a:noFill/>
        </p:spPr>
        <p:txBody>
          <a:bodyPr vert="eaVert" wrap="square" rtlCol="0">
            <a:spAutoFit/>
          </a:bodyPr>
          <a:lstStyle/>
          <a:p>
            <a:r>
              <a:rPr lang="zh-CN" altLang="en-US" sz="800" dirty="0" smtClean="0">
                <a:solidFill>
                  <a:schemeClr val="bg1"/>
                </a:solidFill>
                <a:latin typeface="微软雅黑" panose="020B0503020204020204" pitchFamily="34" charset="-122"/>
                <a:ea typeface="微软雅黑" panose="020B0503020204020204" pitchFamily="34" charset="-122"/>
              </a:rPr>
              <a:t>升级</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285" name="矩形 187">
            <a:extLst>
              <a:ext uri="{FF2B5EF4-FFF2-40B4-BE49-F238E27FC236}">
                <a16:creationId xmlns:a16="http://schemas.microsoft.com/office/drawing/2014/main" id="{FF887285-1927-4250-951A-CAC40ECDBF8A}"/>
              </a:ext>
            </a:extLst>
          </p:cNvPr>
          <p:cNvSpPr>
            <a:spLocks/>
          </p:cNvSpPr>
          <p:nvPr/>
        </p:nvSpPr>
        <p:spPr>
          <a:xfrm>
            <a:off x="6194510" y="2545020"/>
            <a:ext cx="421311" cy="64496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行为算子</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88" name="矩形 187">
            <a:extLst>
              <a:ext uri="{FF2B5EF4-FFF2-40B4-BE49-F238E27FC236}">
                <a16:creationId xmlns:a16="http://schemas.microsoft.com/office/drawing/2014/main" id="{FF887285-1927-4250-951A-CAC40ECDBF8A}"/>
              </a:ext>
            </a:extLst>
          </p:cNvPr>
          <p:cNvSpPr>
            <a:spLocks/>
          </p:cNvSpPr>
          <p:nvPr/>
        </p:nvSpPr>
        <p:spPr>
          <a:xfrm>
            <a:off x="6722362" y="2542002"/>
            <a:ext cx="421311" cy="64496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结构化算子</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89" name="矩形 187">
            <a:extLst>
              <a:ext uri="{FF2B5EF4-FFF2-40B4-BE49-F238E27FC236}">
                <a16:creationId xmlns:a16="http://schemas.microsoft.com/office/drawing/2014/main" id="{FF887285-1927-4250-951A-CAC40ECDBF8A}"/>
              </a:ext>
            </a:extLst>
          </p:cNvPr>
          <p:cNvSpPr>
            <a:spLocks/>
          </p:cNvSpPr>
          <p:nvPr/>
        </p:nvSpPr>
        <p:spPr>
          <a:xfrm>
            <a:off x="7296073" y="2549502"/>
            <a:ext cx="421311" cy="64496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人脸</a:t>
            </a:r>
            <a:r>
              <a:rPr lang="zh-CN" altLang="en-US" sz="800" dirty="0" smtClean="0">
                <a:solidFill>
                  <a:schemeClr val="bg1"/>
                </a:solidFill>
                <a:latin typeface="微软雅黑" panose="020B0503020204020204" pitchFamily="34" charset="-122"/>
                <a:ea typeface="微软雅黑" panose="020B0503020204020204" pitchFamily="34" charset="-122"/>
              </a:rPr>
              <a:t>算子</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90" name="矩形 187">
            <a:extLst>
              <a:ext uri="{FF2B5EF4-FFF2-40B4-BE49-F238E27FC236}">
                <a16:creationId xmlns:a16="http://schemas.microsoft.com/office/drawing/2014/main" id="{FF887285-1927-4250-951A-CAC40ECDBF8A}"/>
              </a:ext>
            </a:extLst>
          </p:cNvPr>
          <p:cNvSpPr>
            <a:spLocks/>
          </p:cNvSpPr>
          <p:nvPr/>
        </p:nvSpPr>
        <p:spPr>
          <a:xfrm>
            <a:off x="7813475" y="2545019"/>
            <a:ext cx="421311" cy="64496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车辆</a:t>
            </a:r>
            <a:r>
              <a:rPr lang="zh-CN" altLang="en-US" sz="800" dirty="0" smtClean="0">
                <a:solidFill>
                  <a:schemeClr val="bg1"/>
                </a:solidFill>
                <a:latin typeface="微软雅黑" panose="020B0503020204020204" pitchFamily="34" charset="-122"/>
                <a:ea typeface="微软雅黑" panose="020B0503020204020204" pitchFamily="34" charset="-122"/>
              </a:rPr>
              <a:t>算子</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91" name="矩形 187">
            <a:extLst>
              <a:ext uri="{FF2B5EF4-FFF2-40B4-BE49-F238E27FC236}">
                <a16:creationId xmlns:a16="http://schemas.microsoft.com/office/drawing/2014/main" id="{FF887285-1927-4250-951A-CAC40ECDBF8A}"/>
              </a:ext>
            </a:extLst>
          </p:cNvPr>
          <p:cNvSpPr>
            <a:spLocks/>
          </p:cNvSpPr>
          <p:nvPr/>
        </p:nvSpPr>
        <p:spPr>
          <a:xfrm>
            <a:off x="8306616" y="2539479"/>
            <a:ext cx="421311" cy="64496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三</a:t>
            </a:r>
            <a:r>
              <a:rPr lang="zh-CN" altLang="en-US" sz="800" dirty="0" smtClean="0">
                <a:solidFill>
                  <a:schemeClr val="bg1"/>
                </a:solidFill>
                <a:latin typeface="微软雅黑" panose="020B0503020204020204" pitchFamily="34" charset="-122"/>
                <a:ea typeface="微软雅黑" panose="020B0503020204020204" pitchFamily="34" charset="-122"/>
              </a:rPr>
              <a:t>方算子</a:t>
            </a:r>
            <a:endParaRPr lang="en-US" altLang="zh-CN" sz="800" dirty="0">
              <a:solidFill>
                <a:schemeClr val="bg1"/>
              </a:solidFill>
              <a:latin typeface="微软雅黑" panose="020B0503020204020204" pitchFamily="34" charset="-122"/>
              <a:ea typeface="微软雅黑" panose="020B0503020204020204" pitchFamily="34" charset="-122"/>
            </a:endParaRPr>
          </a:p>
          <a:p>
            <a:pPr algn="ctr" defTabSz="1268653">
              <a:lnSpc>
                <a:spcPct val="90000"/>
              </a:lnSpc>
              <a:spcAft>
                <a:spcPts val="149"/>
              </a:spcAft>
              <a:buClr>
                <a:srgbClr val="CC9900"/>
              </a:buClr>
            </a:pPr>
            <a:r>
              <a:rPr lang="en-US" altLang="zh-CN" sz="800" dirty="0" err="1" smtClean="0">
                <a:solidFill>
                  <a:schemeClr val="bg1"/>
                </a:solidFill>
                <a:latin typeface="微软雅黑" panose="020B0503020204020204" pitchFamily="34" charset="-122"/>
                <a:ea typeface="微软雅黑" panose="020B0503020204020204" pitchFamily="34" charset="-122"/>
              </a:rPr>
              <a:t>docker</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92" name="矩形 187">
            <a:extLst>
              <a:ext uri="{FF2B5EF4-FFF2-40B4-BE49-F238E27FC236}">
                <a16:creationId xmlns:a16="http://schemas.microsoft.com/office/drawing/2014/main" id="{FF887285-1927-4250-951A-CAC40ECDBF8A}"/>
              </a:ext>
            </a:extLst>
          </p:cNvPr>
          <p:cNvSpPr>
            <a:spLocks/>
          </p:cNvSpPr>
          <p:nvPr/>
        </p:nvSpPr>
        <p:spPr>
          <a:xfrm>
            <a:off x="4364908" y="4217546"/>
            <a:ext cx="1281608" cy="192371"/>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0921" tIns="30462" rIns="60921" bIns="30462" numCol="1" rtlCol="0" anchor="ctr" anchorCtr="1" compatLnSpc="1"/>
          <a:lstStyle/>
          <a:p>
            <a:pPr algn="ctr" defTabSz="608228">
              <a:lnSpc>
                <a:spcPct val="90000"/>
              </a:lnSpc>
              <a:buClr>
                <a:srgbClr val="CC9900"/>
              </a:buClr>
            </a:pPr>
            <a:r>
              <a:rPr lang="zh-CN" altLang="en-US" sz="800" dirty="0" smtClean="0">
                <a:solidFill>
                  <a:schemeClr val="bg1"/>
                </a:solidFill>
                <a:latin typeface="微软雅黑" panose="020B0503020204020204" pitchFamily="34" charset="-122"/>
                <a:ea typeface="微软雅黑" panose="020B0503020204020204" pitchFamily="34" charset="-122"/>
              </a:rPr>
              <a:t>模型包升级</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293" name="矩形 292"/>
          <p:cNvSpPr/>
          <p:nvPr/>
        </p:nvSpPr>
        <p:spPr>
          <a:xfrm>
            <a:off x="3472768" y="1609907"/>
            <a:ext cx="347694" cy="346790"/>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0"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    </a:t>
            </a:r>
            <a:r>
              <a:rPr lang="en-US" altLang="zh-CN" sz="800" dirty="0" err="1" smtClean="0">
                <a:solidFill>
                  <a:schemeClr val="bg1"/>
                </a:solidFill>
                <a:latin typeface="微软雅黑" panose="020B0503020204020204" pitchFamily="34" charset="-122"/>
                <a:ea typeface="微软雅黑" panose="020B0503020204020204" pitchFamily="34" charset="-122"/>
              </a:rPr>
              <a:t>icc</a:t>
            </a:r>
            <a:r>
              <a:rPr lang="zh-CN" altLang="en-US" sz="800" dirty="0" smtClean="0">
                <a:solidFill>
                  <a:schemeClr val="bg1"/>
                </a:solidFill>
                <a:latin typeface="微软雅黑" panose="020B0503020204020204" pitchFamily="34" charset="-122"/>
                <a:ea typeface="微软雅黑" panose="020B0503020204020204" pitchFamily="34" charset="-122"/>
              </a:rPr>
              <a:t> </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294" name="矩形 293"/>
          <p:cNvSpPr/>
          <p:nvPr/>
        </p:nvSpPr>
        <p:spPr>
          <a:xfrm>
            <a:off x="3827097" y="1610240"/>
            <a:ext cx="422428" cy="346790"/>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0"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   </a:t>
            </a:r>
            <a:r>
              <a:rPr lang="zh-CN" altLang="en-US" sz="800" dirty="0" smtClean="0">
                <a:solidFill>
                  <a:schemeClr val="bg1"/>
                </a:solidFill>
                <a:latin typeface="微软雅黑" panose="020B0503020204020204" pitchFamily="34" charset="-122"/>
                <a:ea typeface="微软雅黑" panose="020B0503020204020204" pitchFamily="34" charset="-122"/>
              </a:rPr>
              <a:t>云睿 </a:t>
            </a:r>
            <a:endParaRPr lang="zh-CN" altLang="en-US" sz="800" dirty="0">
              <a:solidFill>
                <a:schemeClr val="bg1"/>
              </a:solidFill>
              <a:latin typeface="微软雅黑" panose="020B0503020204020204" pitchFamily="34" charset="-122"/>
              <a:ea typeface="微软雅黑" panose="020B0503020204020204" pitchFamily="34" charset="-122"/>
            </a:endParaRPr>
          </a:p>
        </p:txBody>
      </p:sp>
      <p:sp>
        <p:nvSpPr>
          <p:cNvPr id="295" name="矩形 294"/>
          <p:cNvSpPr/>
          <p:nvPr/>
        </p:nvSpPr>
        <p:spPr>
          <a:xfrm>
            <a:off x="4253620" y="1614693"/>
            <a:ext cx="750440" cy="346790"/>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0" tIns="30462" rIns="60921" bIns="30462" numCol="1" rtlCol="0" anchor="ctr" anchorCtr="1" compatLnSpc="1"/>
          <a:lstStyle/>
          <a:p>
            <a:pPr algn="ctr" defTabSz="1268653">
              <a:lnSpc>
                <a:spcPct val="90000"/>
              </a:lnSpc>
              <a:spcAft>
                <a:spcPts val="149"/>
              </a:spcAft>
              <a:buClr>
                <a:srgbClr val="CC9900"/>
              </a:buClr>
            </a:pPr>
            <a:r>
              <a:rPr lang="zh-CN" altLang="en-US" sz="800" dirty="0">
                <a:solidFill>
                  <a:schemeClr val="bg1"/>
                </a:solidFill>
                <a:latin typeface="微软雅黑" panose="020B0503020204020204" pitchFamily="34" charset="-122"/>
                <a:ea typeface="微软雅黑" panose="020B0503020204020204" pitchFamily="34" charset="-122"/>
              </a:rPr>
              <a:t>   三</a:t>
            </a:r>
            <a:r>
              <a:rPr lang="zh-CN" altLang="en-US" sz="800" dirty="0" smtClean="0">
                <a:solidFill>
                  <a:schemeClr val="bg1"/>
                </a:solidFill>
                <a:latin typeface="微软雅黑" panose="020B0503020204020204" pitchFamily="34" charset="-122"/>
                <a:ea typeface="微软雅黑" panose="020B0503020204020204" pitchFamily="34" charset="-122"/>
              </a:rPr>
              <a:t>方业务平台 </a:t>
            </a:r>
            <a:endParaRPr lang="zh-CN" altLang="en-US" sz="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5872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smtClean="0">
                <a:solidFill>
                  <a:srgbClr val="FFC000"/>
                </a:solidFill>
                <a:latin typeface="微软雅黑" panose="020B0503020204020204" pitchFamily="34" charset="-122"/>
                <a:ea typeface="微软雅黑" panose="020B0503020204020204" pitchFamily="34" charset="-122"/>
              </a:rPr>
              <a:t>视频云简介</a:t>
            </a:r>
            <a:endParaRPr kumimoji="1" lang="zh-CN" altLang="en-US" sz="28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5846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2"/>
          <p:cNvSpPr>
            <a:spLocks noGrp="1"/>
          </p:cNvSpPr>
          <p:nvPr>
            <p:ph type="title"/>
          </p:nvPr>
        </p:nvSpPr>
        <p:spPr>
          <a:xfrm>
            <a:off x="431800" y="351694"/>
            <a:ext cx="6840000" cy="307777"/>
          </a:xfrm>
        </p:spPr>
        <p:txBody>
          <a:bodyPr/>
          <a:lstStyle/>
          <a:p>
            <a:r>
              <a:rPr kumimoji="1" lang="zh-CN" altLang="en-US" dirty="0" smtClean="0">
                <a:latin typeface="微软雅黑" panose="020B0503020204020204" pitchFamily="34" charset="-122"/>
                <a:ea typeface="微软雅黑" panose="020B0503020204020204" pitchFamily="34" charset="-122"/>
              </a:rPr>
              <a:t>智能</a:t>
            </a:r>
            <a:r>
              <a:rPr kumimoji="1" lang="en-US" altLang="zh-CN" dirty="0" smtClean="0">
                <a:latin typeface="微软雅黑" panose="020B0503020204020204" pitchFamily="34" charset="-122"/>
                <a:ea typeface="微软雅黑" panose="020B0503020204020204" pitchFamily="34" charset="-122"/>
              </a:rPr>
              <a:t>-</a:t>
            </a:r>
            <a:r>
              <a:rPr kumimoji="1" lang="zh-CN" altLang="en-US" dirty="0" smtClean="0">
                <a:latin typeface="微软雅黑" panose="020B0503020204020204" pitchFamily="34" charset="-122"/>
                <a:ea typeface="微软雅黑" panose="020B0503020204020204" pitchFamily="34" charset="-122"/>
              </a:rPr>
              <a:t>视频云架构（</a:t>
            </a:r>
            <a:r>
              <a:rPr kumimoji="1" lang="en-US" altLang="zh-CN" dirty="0" smtClean="0">
                <a:latin typeface="微软雅黑" panose="020B0503020204020204" pitchFamily="34" charset="-122"/>
                <a:ea typeface="微软雅黑" panose="020B0503020204020204" pitchFamily="34" charset="-122"/>
              </a:rPr>
              <a:t>9</a:t>
            </a:r>
            <a:r>
              <a:rPr kumimoji="1" lang="zh-CN" altLang="en-US" dirty="0" smtClean="0">
                <a:latin typeface="微软雅黑" panose="020B0503020204020204" pitchFamily="34" charset="-122"/>
                <a:ea typeface="微软雅黑" panose="020B0503020204020204" pitchFamily="34" charset="-122"/>
              </a:rPr>
              <a:t>系）</a:t>
            </a:r>
            <a:endParaRPr kumimoji="1"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75985" y="940935"/>
            <a:ext cx="6894285" cy="3952194"/>
          </a:xfrm>
          <a:prstGeom prst="rect">
            <a:avLst/>
          </a:prstGeom>
        </p:spPr>
      </p:pic>
      <p:sp>
        <p:nvSpPr>
          <p:cNvPr id="99" name="TextBox 1"/>
          <p:cNvSpPr txBox="1"/>
          <p:nvPr/>
        </p:nvSpPr>
        <p:spPr>
          <a:xfrm>
            <a:off x="7133770" y="950424"/>
            <a:ext cx="1744099" cy="2262158"/>
          </a:xfrm>
          <a:prstGeom prst="rect">
            <a:avLst/>
          </a:prstGeom>
        </p:spPr>
        <p:txBody>
          <a:bodyPr wrap="square" lIns="0" tIns="0" rIns="0" bIns="0" rtlCol="0">
            <a:spAutoFit/>
          </a:bodyPr>
          <a:lstStyle/>
          <a:p>
            <a:pPr>
              <a:lnSpc>
                <a:spcPct val="150000"/>
              </a:lnSpc>
            </a:pPr>
            <a:r>
              <a:rPr kumimoji="1" lang="en-US" altLang="zh-CN" sz="1400" dirty="0" smtClean="0">
                <a:solidFill>
                  <a:schemeClr val="bg1"/>
                </a:solidFill>
                <a:latin typeface="微软雅黑" panose="020B0503020204020204" pitchFamily="34" charset="-122"/>
                <a:ea typeface="微软雅黑" panose="020B0503020204020204" pitchFamily="34" charset="-122"/>
              </a:rPr>
              <a:t>1.cv</a:t>
            </a:r>
            <a:r>
              <a:rPr kumimoji="1" lang="zh-CN" altLang="en-US" sz="1400" dirty="0" smtClean="0">
                <a:solidFill>
                  <a:schemeClr val="bg1"/>
                </a:solidFill>
                <a:latin typeface="微软雅黑" panose="020B0503020204020204" pitchFamily="34" charset="-122"/>
                <a:ea typeface="微软雅黑" panose="020B0503020204020204" pitchFamily="34" charset="-122"/>
              </a:rPr>
              <a:t>对接业务平台有：</a:t>
            </a:r>
            <a:r>
              <a:rPr kumimoji="1" lang="en-US" altLang="zh-CN" sz="1400" dirty="0" smtClean="0">
                <a:solidFill>
                  <a:schemeClr val="bg1"/>
                </a:solidFill>
                <a:latin typeface="微软雅黑" panose="020B0503020204020204" pitchFamily="34" charset="-122"/>
                <a:ea typeface="微软雅黑" panose="020B0503020204020204" pitchFamily="34" charset="-122"/>
              </a:rPr>
              <a:t>9</a:t>
            </a:r>
            <a:r>
              <a:rPr kumimoji="1" lang="zh-CN" altLang="en-US" sz="1400" dirty="0" smtClean="0">
                <a:solidFill>
                  <a:schemeClr val="bg1"/>
                </a:solidFill>
                <a:latin typeface="微软雅黑" panose="020B0503020204020204" pitchFamily="34" charset="-122"/>
                <a:ea typeface="微软雅黑" panose="020B0503020204020204" pitchFamily="34" charset="-122"/>
              </a:rPr>
              <a:t>系视频云、</a:t>
            </a:r>
            <a:r>
              <a:rPr kumimoji="1" lang="en-US" altLang="zh-CN" sz="1400" dirty="0" err="1" smtClean="0">
                <a:solidFill>
                  <a:schemeClr val="bg1"/>
                </a:solidFill>
                <a:latin typeface="微软雅黑" panose="020B0503020204020204" pitchFamily="34" charset="-122"/>
                <a:ea typeface="微软雅黑" panose="020B0503020204020204" pitchFamily="34" charset="-122"/>
              </a:rPr>
              <a:t>icc</a:t>
            </a:r>
            <a:r>
              <a:rPr kumimoji="1" lang="zh-CN" altLang="en-US" sz="1400" dirty="0" smtClean="0">
                <a:solidFill>
                  <a:schemeClr val="bg1"/>
                </a:solidFill>
                <a:latin typeface="微软雅黑" panose="020B0503020204020204" pitchFamily="34" charset="-122"/>
                <a:ea typeface="微软雅黑" panose="020B0503020204020204" pitchFamily="34" charset="-122"/>
              </a:rPr>
              <a:t>、云睿、三方业务平台</a:t>
            </a:r>
            <a:endParaRPr kumimoji="1"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50000"/>
              </a:lnSpc>
            </a:pPr>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kumimoji="1" lang="en-US" altLang="zh-CN" sz="1400" dirty="0" smtClean="0">
                <a:solidFill>
                  <a:schemeClr val="bg1"/>
                </a:solidFill>
                <a:latin typeface="微软雅黑" panose="020B0503020204020204" pitchFamily="34" charset="-122"/>
                <a:ea typeface="微软雅黑" panose="020B0503020204020204" pitchFamily="34" charset="-122"/>
              </a:rPr>
              <a:t>2.</a:t>
            </a:r>
            <a:r>
              <a:rPr kumimoji="1" lang="zh-CN" altLang="en-US" sz="1400" dirty="0" smtClean="0">
                <a:solidFill>
                  <a:schemeClr val="bg1"/>
                </a:solidFill>
                <a:latin typeface="微软雅黑" panose="020B0503020204020204" pitchFamily="34" charset="-122"/>
                <a:ea typeface="微软雅黑" panose="020B0503020204020204" pitchFamily="34" charset="-122"/>
              </a:rPr>
              <a:t>主要介绍</a:t>
            </a:r>
            <a:r>
              <a:rPr kumimoji="1" lang="en-US" altLang="zh-CN" sz="1400" dirty="0" smtClean="0">
                <a:solidFill>
                  <a:schemeClr val="bg1"/>
                </a:solidFill>
                <a:latin typeface="微软雅黑" panose="020B0503020204020204" pitchFamily="34" charset="-122"/>
                <a:ea typeface="微软雅黑" panose="020B0503020204020204" pitchFamily="34" charset="-122"/>
              </a:rPr>
              <a:t>9</a:t>
            </a:r>
            <a:r>
              <a:rPr kumimoji="1" lang="zh-CN" altLang="en-US" sz="1400" dirty="0" smtClean="0">
                <a:solidFill>
                  <a:schemeClr val="bg1"/>
                </a:solidFill>
                <a:latin typeface="微软雅黑" panose="020B0503020204020204" pitchFamily="34" charset="-122"/>
                <a:ea typeface="微软雅黑" panose="020B0503020204020204" pitchFamily="34" charset="-122"/>
              </a:rPr>
              <a:t>系视频云整体架构</a:t>
            </a:r>
            <a:endParaRPr kumimoji="1"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50000"/>
              </a:lnSpc>
            </a:pPr>
            <a:endParaRPr kumimoji="1"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9495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2"/>
          <p:cNvSpPr>
            <a:spLocks noGrp="1"/>
          </p:cNvSpPr>
          <p:nvPr>
            <p:ph type="title"/>
          </p:nvPr>
        </p:nvSpPr>
        <p:spPr>
          <a:xfrm>
            <a:off x="431800" y="351694"/>
            <a:ext cx="6840000" cy="307777"/>
          </a:xfrm>
        </p:spPr>
        <p:txBody>
          <a:bodyPr/>
          <a:lstStyle/>
          <a:p>
            <a:r>
              <a:rPr kumimoji="1" lang="zh-CN" altLang="en-US" dirty="0" smtClean="0">
                <a:latin typeface="微软雅黑" panose="020B0503020204020204" pitchFamily="34" charset="-122"/>
                <a:ea typeface="微软雅黑" panose="020B0503020204020204" pitchFamily="34" charset="-122"/>
              </a:rPr>
              <a:t>智能</a:t>
            </a:r>
            <a:r>
              <a:rPr kumimoji="1" lang="en-US" altLang="zh-CN" dirty="0" smtClean="0">
                <a:latin typeface="微软雅黑" panose="020B0503020204020204" pitchFamily="34" charset="-122"/>
                <a:ea typeface="微软雅黑" panose="020B0503020204020204" pitchFamily="34" charset="-122"/>
              </a:rPr>
              <a:t>-</a:t>
            </a:r>
            <a:r>
              <a:rPr kumimoji="1" lang="zh-CN" altLang="en-US" dirty="0" smtClean="0">
                <a:latin typeface="微软雅黑" panose="020B0503020204020204" pitchFamily="34" charset="-122"/>
                <a:ea typeface="微软雅黑" panose="020B0503020204020204" pitchFamily="34" charset="-122"/>
              </a:rPr>
              <a:t>两大智能底座（视频云）</a:t>
            </a:r>
            <a:endParaRPr kumimoji="1" lang="zh-CN" altLang="en-US" dirty="0">
              <a:latin typeface="微软雅黑" panose="020B0503020204020204" pitchFamily="34" charset="-122"/>
              <a:ea typeface="微软雅黑" panose="020B0503020204020204" pitchFamily="34" charset="-122"/>
            </a:endParaRPr>
          </a:p>
        </p:txBody>
      </p:sp>
      <p:pic>
        <p:nvPicPr>
          <p:cNvPr id="95" name="图片 94">
            <a:extLst>
              <a:ext uri="{FF2B5EF4-FFF2-40B4-BE49-F238E27FC236}">
                <a16:creationId xmlns:a16="http://schemas.microsoft.com/office/drawing/2014/main" id="{13652263-A9A9-4469-A542-82A9748BC5C9}"/>
              </a:ext>
            </a:extLst>
          </p:cNvPr>
          <p:cNvPicPr>
            <a:picLocks noChangeAspect="1"/>
          </p:cNvPicPr>
          <p:nvPr/>
        </p:nvPicPr>
        <p:blipFill>
          <a:blip r:embed="rId3"/>
          <a:stretch>
            <a:fillRect/>
          </a:stretch>
        </p:blipFill>
        <p:spPr>
          <a:xfrm>
            <a:off x="337457" y="950424"/>
            <a:ext cx="6460672" cy="4140192"/>
          </a:xfrm>
          <a:prstGeom prst="rect">
            <a:avLst/>
          </a:prstGeom>
        </p:spPr>
      </p:pic>
      <p:sp>
        <p:nvSpPr>
          <p:cNvPr id="101" name="TextBox 1"/>
          <p:cNvSpPr txBox="1"/>
          <p:nvPr/>
        </p:nvSpPr>
        <p:spPr>
          <a:xfrm>
            <a:off x="6848106" y="950424"/>
            <a:ext cx="2029764" cy="1938992"/>
          </a:xfrm>
          <a:prstGeom prst="rect">
            <a:avLst/>
          </a:prstGeom>
        </p:spPr>
        <p:txBody>
          <a:bodyPr wrap="square" lIns="0" tIns="0" rIns="0" bIns="0" rtlCol="0">
            <a:spAutoFit/>
          </a:bodyPr>
          <a:lstStyle/>
          <a:p>
            <a:pPr>
              <a:lnSpc>
                <a:spcPct val="150000"/>
              </a:lnSpc>
            </a:pPr>
            <a:r>
              <a:rPr kumimoji="1" lang="en-US" altLang="zh-CN" sz="1400" dirty="0" smtClean="0">
                <a:solidFill>
                  <a:schemeClr val="bg1"/>
                </a:solidFill>
                <a:latin typeface="微软雅黑" panose="020B0503020204020204" pitchFamily="34" charset="-122"/>
                <a:ea typeface="微软雅黑" panose="020B0503020204020204" pitchFamily="34" charset="-122"/>
              </a:rPr>
              <a:t>1.</a:t>
            </a:r>
            <a:r>
              <a:rPr kumimoji="1" lang="zh-CN" altLang="en-US" sz="1400" dirty="0" smtClean="0">
                <a:solidFill>
                  <a:schemeClr val="bg1"/>
                </a:solidFill>
                <a:latin typeface="微软雅黑" panose="020B0503020204020204" pitchFamily="34" charset="-122"/>
                <a:ea typeface="微软雅黑" panose="020B0503020204020204" pitchFamily="34" charset="-122"/>
              </a:rPr>
              <a:t>数据智能引擎：人脸聚档、人体聚档等业务</a:t>
            </a:r>
            <a:endParaRPr kumimoji="1"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endParaRPr kumimoji="1" lang="en-US" altLang="zh-CN" sz="1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kumimoji="1" lang="en-US" altLang="zh-CN" sz="1400" dirty="0" smtClean="0">
                <a:solidFill>
                  <a:schemeClr val="bg1"/>
                </a:solidFill>
                <a:latin typeface="微软雅黑" panose="020B0503020204020204" pitchFamily="34" charset="-122"/>
                <a:ea typeface="微软雅黑" panose="020B0503020204020204" pitchFamily="34" charset="-122"/>
              </a:rPr>
              <a:t>2.</a:t>
            </a:r>
            <a:r>
              <a:rPr kumimoji="1" lang="zh-CN" altLang="en-US" sz="1400" dirty="0" smtClean="0">
                <a:solidFill>
                  <a:schemeClr val="bg1"/>
                </a:solidFill>
                <a:latin typeface="微软雅黑" panose="020B0503020204020204" pitchFamily="34" charset="-122"/>
                <a:ea typeface="微软雅黑" panose="020B0503020204020204" pitchFamily="34" charset="-122"/>
              </a:rPr>
              <a:t>视图智能引擎：人、车、结构化分析</a:t>
            </a:r>
            <a:r>
              <a:rPr kumimoji="1" lang="en-US" altLang="zh-CN" sz="1400" dirty="0" smtClean="0">
                <a:solidFill>
                  <a:schemeClr val="bg1"/>
                </a:solidFill>
                <a:latin typeface="微软雅黑" panose="020B0503020204020204" pitchFamily="34" charset="-122"/>
                <a:ea typeface="微软雅黑" panose="020B0503020204020204" pitchFamily="34" charset="-122"/>
              </a:rPr>
              <a:t>&amp;</a:t>
            </a:r>
            <a:r>
              <a:rPr kumimoji="1" lang="zh-CN" altLang="en-US" sz="1400" dirty="0" smtClean="0">
                <a:solidFill>
                  <a:schemeClr val="bg1"/>
                </a:solidFill>
                <a:latin typeface="微软雅黑" panose="020B0503020204020204" pitchFamily="34" charset="-122"/>
                <a:ea typeface="微软雅黑" panose="020B0503020204020204" pitchFamily="34" charset="-122"/>
              </a:rPr>
              <a:t>比对</a:t>
            </a:r>
            <a:r>
              <a:rPr kumimoji="1" lang="en-US" altLang="zh-CN" sz="1400" dirty="0" smtClean="0">
                <a:solidFill>
                  <a:schemeClr val="bg1"/>
                </a:solidFill>
                <a:latin typeface="微软雅黑" panose="020B0503020204020204" pitchFamily="34" charset="-122"/>
                <a:ea typeface="微软雅黑" panose="020B0503020204020204" pitchFamily="34" charset="-122"/>
              </a:rPr>
              <a:t>&amp;</a:t>
            </a:r>
            <a:r>
              <a:rPr kumimoji="1" lang="zh-CN" altLang="en-US" sz="1400" dirty="0" smtClean="0">
                <a:solidFill>
                  <a:schemeClr val="bg1"/>
                </a:solidFill>
                <a:latin typeface="微软雅黑" panose="020B0503020204020204" pitchFamily="34" charset="-122"/>
                <a:ea typeface="微软雅黑" panose="020B0503020204020204" pitchFamily="34" charset="-122"/>
              </a:rPr>
              <a:t>布控、行为事件分析等业务</a:t>
            </a:r>
          </a:p>
        </p:txBody>
      </p:sp>
    </p:spTree>
    <p:extLst>
      <p:ext uri="{BB962C8B-B14F-4D97-AF65-F5344CB8AC3E}">
        <p14:creationId xmlns:p14="http://schemas.microsoft.com/office/powerpoint/2010/main" val="372458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png"/>
          <p:cNvSpPr>
            <a:spLocks noChangeAspect="1" noChangeArrowheads="1"/>
          </p:cNvSpPr>
          <p:nvPr/>
        </p:nvSpPr>
        <p:spPr bwMode="auto">
          <a:xfrm>
            <a:off x="116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3" name="矩形 2"/>
          <p:cNvSpPr/>
          <p:nvPr/>
        </p:nvSpPr>
        <p:spPr>
          <a:xfrm>
            <a:off x="0" y="2082421"/>
            <a:ext cx="9143999" cy="523220"/>
          </a:xfrm>
          <a:prstGeom prst="rect">
            <a:avLst/>
          </a:prstGeom>
        </p:spPr>
        <p:txBody>
          <a:bodyPr wrap="square">
            <a:spAutoFit/>
          </a:bodyPr>
          <a:lstStyle/>
          <a:p>
            <a:pPr algn="ctr"/>
            <a:r>
              <a:rPr kumimoji="1" lang="zh-CN" altLang="en-US" sz="2800" b="1" dirty="0" smtClean="0">
                <a:solidFill>
                  <a:srgbClr val="FFC000"/>
                </a:solidFill>
                <a:latin typeface="微软雅黑" panose="020B0503020204020204" pitchFamily="34" charset="-122"/>
                <a:ea typeface="微软雅黑" panose="020B0503020204020204" pitchFamily="34" charset="-122"/>
              </a:rPr>
              <a:t>视图智能引擎（</a:t>
            </a:r>
            <a:r>
              <a:rPr kumimoji="1" lang="en-US" altLang="zh-CN" sz="2800" b="1" dirty="0" smtClean="0">
                <a:solidFill>
                  <a:srgbClr val="FFC000"/>
                </a:solidFill>
                <a:latin typeface="微软雅黑" panose="020B0503020204020204" pitchFamily="34" charset="-122"/>
                <a:ea typeface="微软雅黑" panose="020B0503020204020204" pitchFamily="34" charset="-122"/>
              </a:rPr>
              <a:t>cv</a:t>
            </a:r>
            <a:r>
              <a:rPr kumimoji="1" lang="zh-CN" altLang="en-US" sz="2800" b="1" dirty="0" smtClean="0">
                <a:solidFill>
                  <a:srgbClr val="FFC000"/>
                </a:solidFill>
                <a:latin typeface="微软雅黑" panose="020B0503020204020204" pitchFamily="34" charset="-122"/>
                <a:ea typeface="微软雅黑" panose="020B0503020204020204" pitchFamily="34" charset="-122"/>
              </a:rPr>
              <a:t>）与算子</a:t>
            </a:r>
            <a:endParaRPr kumimoji="1" lang="zh-CN" altLang="en-US" sz="2800" b="1"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5123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标题 2"/>
          <p:cNvSpPr>
            <a:spLocks noGrp="1"/>
          </p:cNvSpPr>
          <p:nvPr>
            <p:ph type="title"/>
          </p:nvPr>
        </p:nvSpPr>
        <p:spPr>
          <a:xfrm>
            <a:off x="431800" y="351694"/>
            <a:ext cx="6840000" cy="307777"/>
          </a:xfrm>
        </p:spPr>
        <p:txBody>
          <a:bodyPr/>
          <a:lstStyle/>
          <a:p>
            <a:r>
              <a:rPr kumimoji="1" lang="zh-CN" altLang="en-US" dirty="0" smtClean="0">
                <a:latin typeface="微软雅黑" panose="020B0503020204020204" pitchFamily="34" charset="-122"/>
                <a:ea typeface="微软雅黑" panose="020B0503020204020204" pitchFamily="34" charset="-122"/>
              </a:rPr>
              <a:t>智能</a:t>
            </a:r>
            <a:r>
              <a:rPr kumimoji="1" lang="en-US" altLang="zh-CN" dirty="0" smtClean="0">
                <a:latin typeface="微软雅黑" panose="020B0503020204020204" pitchFamily="34" charset="-122"/>
                <a:ea typeface="微软雅黑" panose="020B0503020204020204" pitchFamily="34" charset="-122"/>
              </a:rPr>
              <a:t>-</a:t>
            </a:r>
            <a:r>
              <a:rPr kumimoji="1" lang="zh-CN" altLang="en-US" dirty="0" smtClean="0">
                <a:latin typeface="微软雅黑" panose="020B0503020204020204" pitchFamily="34" charset="-122"/>
                <a:ea typeface="微软雅黑" panose="020B0503020204020204" pitchFamily="34" charset="-122"/>
              </a:rPr>
              <a:t>视图智能引擎（</a:t>
            </a:r>
            <a:r>
              <a:rPr kumimoji="1" lang="en-US" altLang="zh-CN" dirty="0" smtClean="0">
                <a:latin typeface="微软雅黑" panose="020B0503020204020204" pitchFamily="34" charset="-122"/>
                <a:ea typeface="微软雅黑" panose="020B0503020204020204" pitchFamily="34" charset="-122"/>
              </a:rPr>
              <a:t>cv</a:t>
            </a:r>
            <a:r>
              <a:rPr kumimoji="1" lang="zh-CN" altLang="en-US" dirty="0" smtClean="0">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
        <p:nvSpPr>
          <p:cNvPr id="5" name="右箭头 4"/>
          <p:cNvSpPr/>
          <p:nvPr/>
        </p:nvSpPr>
        <p:spPr>
          <a:xfrm rot="10800000">
            <a:off x="5456120" y="3321589"/>
            <a:ext cx="545123" cy="169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9" name="矩形 8"/>
          <p:cNvSpPr/>
          <p:nvPr/>
        </p:nvSpPr>
        <p:spPr>
          <a:xfrm>
            <a:off x="248528" y="987716"/>
            <a:ext cx="471214" cy="397537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统一</a:t>
            </a:r>
            <a:endParaRPr kumimoji="1" lang="en-US" altLang="zh-CN"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ctr" defTabSz="414338"/>
            <a:r>
              <a:rPr kumimoji="1" lang="zh-CN" altLang="en-US"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运</a:t>
            </a:r>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维</a:t>
            </a:r>
            <a:endParaRPr kumimoji="1" lang="en-US" altLang="zh-CN"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p:nvSpPr>
        <p:spPr>
          <a:xfrm>
            <a:off x="761804" y="1026603"/>
            <a:ext cx="7917402" cy="503239"/>
          </a:xfrm>
          <a:prstGeom prst="rect">
            <a:avLst/>
          </a:prstGeom>
          <a:noFill/>
          <a:ln w="9525">
            <a:solidFill>
              <a:srgbClr val="00ADED"/>
            </a:solidFill>
            <a:prstDash val="solid"/>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defTabSz="414338"/>
            <a:r>
              <a:rPr kumimoji="1" lang="zh-CN" altLang="en-US"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业务平台</a:t>
            </a:r>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圆角矩形 11"/>
          <p:cNvSpPr/>
          <p:nvPr/>
        </p:nvSpPr>
        <p:spPr>
          <a:xfrm>
            <a:off x="905611" y="4265564"/>
            <a:ext cx="4336441" cy="277616"/>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中心</a:t>
            </a:r>
            <a:r>
              <a:rPr kumimoji="1" lang="zh-CN" altLang="en-US"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算子</a:t>
            </a:r>
            <a:r>
              <a:rPr kumimoji="1" lang="en-US" altLang="zh-CN"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000" dirty="0">
                <a:solidFill>
                  <a:schemeClr val="bg1"/>
                </a:solidFill>
                <a:latin typeface="微软雅黑" panose="020B0503020204020204" pitchFamily="34" charset="-122"/>
                <a:ea typeface="微软雅黑" panose="020B0503020204020204" pitchFamily="34" charset="-122"/>
              </a:rPr>
              <a:t>人脸算子</a:t>
            </a:r>
            <a:r>
              <a:rPr kumimoji="1" lang="en-US" altLang="zh-CN" sz="1000" dirty="0">
                <a:solidFill>
                  <a:schemeClr val="bg1"/>
                </a:solidFill>
                <a:latin typeface="微软雅黑" panose="020B0503020204020204" pitchFamily="34" charset="-122"/>
                <a:ea typeface="微软雅黑" panose="020B0503020204020204" pitchFamily="34" charset="-122"/>
              </a:rPr>
              <a:t>/</a:t>
            </a:r>
            <a:r>
              <a:rPr kumimoji="1" lang="zh-CN" altLang="en-US" sz="1000" dirty="0">
                <a:solidFill>
                  <a:schemeClr val="bg1"/>
                </a:solidFill>
                <a:latin typeface="微软雅黑" panose="020B0503020204020204" pitchFamily="34" charset="-122"/>
                <a:ea typeface="微软雅黑" panose="020B0503020204020204" pitchFamily="34" charset="-122"/>
              </a:rPr>
              <a:t>车辆算子</a:t>
            </a:r>
            <a:r>
              <a:rPr kumimoji="1" lang="en-US" altLang="zh-CN" sz="1000" dirty="0">
                <a:solidFill>
                  <a:schemeClr val="bg1"/>
                </a:solidFill>
                <a:latin typeface="微软雅黑" panose="020B0503020204020204" pitchFamily="34" charset="-122"/>
                <a:ea typeface="微软雅黑" panose="020B0503020204020204" pitchFamily="34" charset="-122"/>
              </a:rPr>
              <a:t>/</a:t>
            </a:r>
            <a:r>
              <a:rPr kumimoji="1" lang="zh-CN" altLang="en-US" sz="1000" dirty="0">
                <a:solidFill>
                  <a:schemeClr val="bg1"/>
                </a:solidFill>
                <a:latin typeface="微软雅黑" panose="020B0503020204020204" pitchFamily="34" charset="-122"/>
                <a:ea typeface="微软雅黑" panose="020B0503020204020204" pitchFamily="34" charset="-122"/>
              </a:rPr>
              <a:t>行为</a:t>
            </a:r>
            <a:r>
              <a:rPr kumimoji="1" lang="zh-CN" altLang="en-US" sz="1000" dirty="0" smtClean="0">
                <a:solidFill>
                  <a:schemeClr val="bg1"/>
                </a:solidFill>
                <a:latin typeface="微软雅黑" panose="020B0503020204020204" pitchFamily="34" charset="-122"/>
                <a:ea typeface="微软雅黑" panose="020B0503020204020204" pitchFamily="34" charset="-122"/>
              </a:rPr>
              <a:t>算子</a:t>
            </a:r>
            <a:r>
              <a:rPr kumimoji="1" lang="en-US" altLang="zh-CN"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圆角矩形 12"/>
          <p:cNvSpPr/>
          <p:nvPr/>
        </p:nvSpPr>
        <p:spPr>
          <a:xfrm>
            <a:off x="6078975" y="4646801"/>
            <a:ext cx="2680927" cy="288947"/>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en-US" altLang="zh-CN" sz="1000" kern="0" dirty="0" err="1"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ivss</a:t>
            </a:r>
            <a:r>
              <a:rPr kumimoji="1" lang="en-US" altLang="zh-CN"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000" kern="0" dirty="0" err="1"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ipc</a:t>
            </a:r>
            <a:r>
              <a:rPr kumimoji="1" lang="zh-CN" altLang="en-US"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1000" kern="0" dirty="0" err="1"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dhop</a:t>
            </a:r>
            <a:r>
              <a:rPr kumimoji="1" lang="zh-CN" altLang="en-US"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设备</a:t>
            </a:r>
            <a:endParaRPr kumimoji="1" lang="en-US" altLang="zh-CN"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ctr" defTabSz="414338"/>
            <a:r>
              <a:rPr kumimoji="1" lang="zh-CN" altLang="en-US"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端</a:t>
            </a:r>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边设备</a:t>
            </a:r>
          </a:p>
        </p:txBody>
      </p:sp>
      <p:sp>
        <p:nvSpPr>
          <p:cNvPr id="14" name="下箭头 13"/>
          <p:cNvSpPr/>
          <p:nvPr/>
        </p:nvSpPr>
        <p:spPr>
          <a:xfrm>
            <a:off x="2411673" y="1563403"/>
            <a:ext cx="296665" cy="4240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p>
        </p:txBody>
      </p:sp>
      <p:sp>
        <p:nvSpPr>
          <p:cNvPr id="15" name="右箭头 14"/>
          <p:cNvSpPr/>
          <p:nvPr/>
        </p:nvSpPr>
        <p:spPr>
          <a:xfrm>
            <a:off x="5456120" y="2548681"/>
            <a:ext cx="545123" cy="169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t>图片</a:t>
            </a:r>
            <a:endParaRPr lang="en-US" altLang="zh-CN" sz="600" dirty="0" smtClean="0"/>
          </a:p>
          <a:p>
            <a:pPr algn="ctr"/>
            <a:r>
              <a:rPr lang="zh-CN" altLang="en-US" sz="600" dirty="0" smtClean="0"/>
              <a:t>存储</a:t>
            </a:r>
            <a:endParaRPr lang="zh-CN" altLang="en-US" sz="600" dirty="0"/>
          </a:p>
        </p:txBody>
      </p:sp>
      <p:sp>
        <p:nvSpPr>
          <p:cNvPr id="16" name="右箭头 15"/>
          <p:cNvSpPr/>
          <p:nvPr/>
        </p:nvSpPr>
        <p:spPr>
          <a:xfrm>
            <a:off x="5456120" y="2946277"/>
            <a:ext cx="545123" cy="169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t>鉴权</a:t>
            </a:r>
            <a:endParaRPr lang="zh-CN" altLang="en-US" sz="600" dirty="0"/>
          </a:p>
        </p:txBody>
      </p:sp>
      <p:sp>
        <p:nvSpPr>
          <p:cNvPr id="17" name="右箭头 16"/>
          <p:cNvSpPr/>
          <p:nvPr/>
        </p:nvSpPr>
        <p:spPr>
          <a:xfrm rot="19516452" flipV="1">
            <a:off x="5273329" y="4030745"/>
            <a:ext cx="777942" cy="163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t>拉流</a:t>
            </a:r>
            <a:endParaRPr lang="en-US" altLang="zh-CN" sz="600" dirty="0" smtClean="0"/>
          </a:p>
        </p:txBody>
      </p:sp>
      <p:sp>
        <p:nvSpPr>
          <p:cNvPr id="18" name="下箭头 17"/>
          <p:cNvSpPr/>
          <p:nvPr/>
        </p:nvSpPr>
        <p:spPr>
          <a:xfrm>
            <a:off x="1349556" y="1563403"/>
            <a:ext cx="296665" cy="424031"/>
          </a:xfrm>
          <a:prstGeom prst="downArrow">
            <a:avLst>
              <a:gd name="adj1" fmla="val 50000"/>
              <a:gd name="adj2" fmla="val 46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p>
        </p:txBody>
      </p:sp>
      <p:sp>
        <p:nvSpPr>
          <p:cNvPr id="19" name="下箭头 18"/>
          <p:cNvSpPr/>
          <p:nvPr/>
        </p:nvSpPr>
        <p:spPr>
          <a:xfrm rot="10800000">
            <a:off x="3417335" y="1563403"/>
            <a:ext cx="296665" cy="4240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sz="700" dirty="0"/>
          </a:p>
        </p:txBody>
      </p:sp>
      <p:sp>
        <p:nvSpPr>
          <p:cNvPr id="20" name="文本框 19"/>
          <p:cNvSpPr txBox="1"/>
          <p:nvPr/>
        </p:nvSpPr>
        <p:spPr>
          <a:xfrm>
            <a:off x="3312159" y="1687351"/>
            <a:ext cx="478858" cy="125487"/>
          </a:xfrm>
          <a:prstGeom prst="rect">
            <a:avLst/>
          </a:prstGeom>
        </p:spPr>
        <p:txBody>
          <a:bodyPr wrap="none" lIns="0" tIns="0" rIns="0" bIns="0" rtlCol="0">
            <a:spAutoFit/>
          </a:bodyPr>
          <a:lstStyle/>
          <a:p>
            <a:pPr algn="l">
              <a:lnSpc>
                <a:spcPct val="150000"/>
              </a:lnSpc>
            </a:pPr>
            <a:r>
              <a:rPr kumimoji="1" lang="en-US" altLang="zh-CN" sz="600" dirty="0" smtClean="0">
                <a:solidFill>
                  <a:schemeClr val="bg1"/>
                </a:solidFill>
                <a:latin typeface="微软雅黑" panose="020B0503020204020204" pitchFamily="34" charset="-122"/>
                <a:ea typeface="微软雅黑" panose="020B0503020204020204" pitchFamily="34" charset="-122"/>
              </a:rPr>
              <a:t>MQ:</a:t>
            </a:r>
            <a:r>
              <a:rPr kumimoji="1" lang="zh-CN" altLang="en-US" sz="600" dirty="0" smtClean="0">
                <a:solidFill>
                  <a:schemeClr val="bg1"/>
                </a:solidFill>
                <a:latin typeface="微软雅黑" panose="020B0503020204020204" pitchFamily="34" charset="-122"/>
                <a:ea typeface="微软雅黑" panose="020B0503020204020204" pitchFamily="34" charset="-122"/>
              </a:rPr>
              <a:t>分析结果</a:t>
            </a:r>
          </a:p>
        </p:txBody>
      </p:sp>
      <p:sp>
        <p:nvSpPr>
          <p:cNvPr id="21" name="文本框 20"/>
          <p:cNvSpPr txBox="1"/>
          <p:nvPr/>
        </p:nvSpPr>
        <p:spPr>
          <a:xfrm>
            <a:off x="5595447" y="3304602"/>
            <a:ext cx="310983" cy="122149"/>
          </a:xfrm>
          <a:prstGeom prst="rect">
            <a:avLst/>
          </a:prstGeom>
        </p:spPr>
        <p:txBody>
          <a:bodyPr wrap="none" lIns="0" tIns="0" rIns="0" bIns="0" rtlCol="0">
            <a:spAutoFit/>
          </a:bodyPr>
          <a:lstStyle/>
          <a:p>
            <a:pPr>
              <a:lnSpc>
                <a:spcPct val="150000"/>
              </a:lnSpc>
            </a:pPr>
            <a:r>
              <a:rPr kumimoji="1" lang="en-US" altLang="zh-CN" sz="600" dirty="0">
                <a:solidFill>
                  <a:schemeClr val="bg1"/>
                </a:solidFill>
                <a:latin typeface="微软雅黑" panose="020B0503020204020204" pitchFamily="34" charset="-122"/>
                <a:ea typeface="微软雅黑" panose="020B0503020204020204" pitchFamily="34" charset="-122"/>
              </a:rPr>
              <a:t>MQ:</a:t>
            </a:r>
            <a:r>
              <a:rPr kumimoji="1" lang="zh-CN" altLang="en-US" sz="600" dirty="0" smtClean="0">
                <a:solidFill>
                  <a:schemeClr val="bg1"/>
                </a:solidFill>
                <a:latin typeface="微软雅黑" panose="020B0503020204020204" pitchFamily="34" charset="-122"/>
                <a:ea typeface="微软雅黑" panose="020B0503020204020204" pitchFamily="34" charset="-122"/>
              </a:rPr>
              <a:t>图片</a:t>
            </a:r>
            <a:endParaRPr kumimoji="1" lang="en-US" altLang="zh-CN" sz="600" dirty="0" smtClean="0">
              <a:solidFill>
                <a:schemeClr val="bg1"/>
              </a:solidFill>
              <a:latin typeface="微软雅黑" panose="020B0503020204020204" pitchFamily="34" charset="-122"/>
              <a:ea typeface="微软雅黑" panose="020B0503020204020204" pitchFamily="34" charset="-122"/>
            </a:endParaRPr>
          </a:p>
        </p:txBody>
      </p:sp>
      <p:sp>
        <p:nvSpPr>
          <p:cNvPr id="22" name="下箭头 21"/>
          <p:cNvSpPr/>
          <p:nvPr/>
        </p:nvSpPr>
        <p:spPr>
          <a:xfrm>
            <a:off x="4695435" y="1563403"/>
            <a:ext cx="296665" cy="424031"/>
          </a:xfrm>
          <a:prstGeom prst="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p>
        </p:txBody>
      </p:sp>
      <p:sp>
        <p:nvSpPr>
          <p:cNvPr id="23" name="文本框 22"/>
          <p:cNvSpPr txBox="1"/>
          <p:nvPr/>
        </p:nvSpPr>
        <p:spPr>
          <a:xfrm>
            <a:off x="4500305" y="1687351"/>
            <a:ext cx="722356" cy="125487"/>
          </a:xfrm>
          <a:prstGeom prst="rect">
            <a:avLst/>
          </a:prstGeom>
        </p:spPr>
        <p:txBody>
          <a:bodyPr wrap="square" lIns="0" tIns="0" rIns="0" bIns="0" rtlCol="0">
            <a:spAutoFit/>
          </a:bodyPr>
          <a:lstStyle/>
          <a:p>
            <a:pPr algn="ctr">
              <a:lnSpc>
                <a:spcPct val="150000"/>
              </a:lnSpc>
            </a:pPr>
            <a:r>
              <a:rPr kumimoji="1" lang="zh-CN" altLang="en-US" sz="600" dirty="0" smtClean="0">
                <a:solidFill>
                  <a:schemeClr val="bg1"/>
                </a:solidFill>
                <a:latin typeface="微软雅黑" panose="020B0503020204020204" pitchFamily="34" charset="-122"/>
                <a:ea typeface="微软雅黑" panose="020B0503020204020204" pitchFamily="34" charset="-122"/>
              </a:rPr>
              <a:t>获取匹配算法包</a:t>
            </a:r>
          </a:p>
        </p:txBody>
      </p:sp>
      <p:sp>
        <p:nvSpPr>
          <p:cNvPr id="24" name="下箭头 23"/>
          <p:cNvSpPr/>
          <p:nvPr/>
        </p:nvSpPr>
        <p:spPr>
          <a:xfrm>
            <a:off x="6176713" y="1563403"/>
            <a:ext cx="296665" cy="424031"/>
          </a:xfrm>
          <a:prstGeom prst="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p>
        </p:txBody>
      </p:sp>
      <p:sp>
        <p:nvSpPr>
          <p:cNvPr id="25" name="文本框 24"/>
          <p:cNvSpPr txBox="1"/>
          <p:nvPr/>
        </p:nvSpPr>
        <p:spPr>
          <a:xfrm>
            <a:off x="6162051" y="1687351"/>
            <a:ext cx="317037" cy="125487"/>
          </a:xfrm>
          <a:prstGeom prst="rect">
            <a:avLst/>
          </a:prstGeom>
        </p:spPr>
        <p:txBody>
          <a:bodyPr wrap="none" lIns="0" tIns="0" rIns="0" bIns="0" rtlCol="0">
            <a:spAutoFit/>
          </a:bodyPr>
          <a:lstStyle/>
          <a:p>
            <a:pPr algn="l">
              <a:lnSpc>
                <a:spcPct val="150000"/>
              </a:lnSpc>
            </a:pPr>
            <a:r>
              <a:rPr kumimoji="1" lang="zh-CN" altLang="en-US" sz="600" dirty="0" smtClean="0">
                <a:solidFill>
                  <a:schemeClr val="bg1"/>
                </a:solidFill>
                <a:latin typeface="微软雅黑" panose="020B0503020204020204" pitchFamily="34" charset="-122"/>
                <a:ea typeface="微软雅黑" panose="020B0503020204020204" pitchFamily="34" charset="-122"/>
              </a:rPr>
              <a:t>端边升级</a:t>
            </a:r>
          </a:p>
        </p:txBody>
      </p:sp>
      <p:sp>
        <p:nvSpPr>
          <p:cNvPr id="26" name="下箭头 25"/>
          <p:cNvSpPr/>
          <p:nvPr/>
        </p:nvSpPr>
        <p:spPr>
          <a:xfrm rot="10800000">
            <a:off x="7631633" y="1563403"/>
            <a:ext cx="296665" cy="4240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27" name="文本框 26"/>
          <p:cNvSpPr txBox="1"/>
          <p:nvPr/>
        </p:nvSpPr>
        <p:spPr>
          <a:xfrm>
            <a:off x="7519196" y="1687351"/>
            <a:ext cx="478858" cy="125487"/>
          </a:xfrm>
          <a:prstGeom prst="rect">
            <a:avLst/>
          </a:prstGeom>
        </p:spPr>
        <p:txBody>
          <a:bodyPr wrap="none" lIns="0" tIns="0" rIns="0" bIns="0" rtlCol="0">
            <a:spAutoFit/>
          </a:bodyPr>
          <a:lstStyle/>
          <a:p>
            <a:pPr algn="l">
              <a:lnSpc>
                <a:spcPct val="150000"/>
              </a:lnSpc>
            </a:pPr>
            <a:r>
              <a:rPr kumimoji="1" lang="en-US" altLang="zh-CN" sz="600" dirty="0" smtClean="0">
                <a:solidFill>
                  <a:schemeClr val="bg1"/>
                </a:solidFill>
                <a:latin typeface="微软雅黑" panose="020B0503020204020204" pitchFamily="34" charset="-122"/>
                <a:ea typeface="微软雅黑" panose="020B0503020204020204" pitchFamily="34" charset="-122"/>
              </a:rPr>
              <a:t>MQ:</a:t>
            </a:r>
            <a:r>
              <a:rPr kumimoji="1" lang="zh-CN" altLang="en-US" sz="600" dirty="0">
                <a:solidFill>
                  <a:schemeClr val="bg1"/>
                </a:solidFill>
                <a:latin typeface="微软雅黑" panose="020B0503020204020204" pitchFamily="34" charset="-122"/>
                <a:ea typeface="微软雅黑" panose="020B0503020204020204" pitchFamily="34" charset="-122"/>
              </a:rPr>
              <a:t>报</a:t>
            </a:r>
            <a:r>
              <a:rPr kumimoji="1" lang="zh-CN" altLang="en-US" sz="600" dirty="0" smtClean="0">
                <a:solidFill>
                  <a:schemeClr val="bg1"/>
                </a:solidFill>
                <a:latin typeface="微软雅黑" panose="020B0503020204020204" pitchFamily="34" charset="-122"/>
                <a:ea typeface="微软雅黑" panose="020B0503020204020204" pitchFamily="34" charset="-122"/>
              </a:rPr>
              <a:t>警推送</a:t>
            </a:r>
          </a:p>
        </p:txBody>
      </p:sp>
      <p:sp>
        <p:nvSpPr>
          <p:cNvPr id="28" name="下箭头 27"/>
          <p:cNvSpPr/>
          <p:nvPr/>
        </p:nvSpPr>
        <p:spPr>
          <a:xfrm>
            <a:off x="6179254" y="4228824"/>
            <a:ext cx="296665" cy="344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29" name="文本框 28"/>
          <p:cNvSpPr txBox="1"/>
          <p:nvPr/>
        </p:nvSpPr>
        <p:spPr>
          <a:xfrm>
            <a:off x="6171712" y="4280718"/>
            <a:ext cx="317037" cy="125487"/>
          </a:xfrm>
          <a:prstGeom prst="rect">
            <a:avLst/>
          </a:prstGeom>
        </p:spPr>
        <p:txBody>
          <a:bodyPr wrap="none" lIns="0" tIns="0" rIns="0" bIns="0" rtlCol="0">
            <a:spAutoFit/>
          </a:bodyPr>
          <a:lstStyle/>
          <a:p>
            <a:pPr algn="l">
              <a:lnSpc>
                <a:spcPct val="150000"/>
              </a:lnSpc>
            </a:pPr>
            <a:r>
              <a:rPr kumimoji="1" lang="zh-CN" altLang="en-US" sz="600" dirty="0">
                <a:solidFill>
                  <a:schemeClr val="bg1"/>
                </a:solidFill>
                <a:latin typeface="微软雅黑" panose="020B0503020204020204" pitchFamily="34" charset="-122"/>
                <a:ea typeface="微软雅黑" panose="020B0503020204020204" pitchFamily="34" charset="-122"/>
              </a:rPr>
              <a:t>设备接入</a:t>
            </a:r>
          </a:p>
        </p:txBody>
      </p:sp>
      <p:sp>
        <p:nvSpPr>
          <p:cNvPr id="30" name="下箭头 29"/>
          <p:cNvSpPr/>
          <p:nvPr/>
        </p:nvSpPr>
        <p:spPr>
          <a:xfrm rot="10800000">
            <a:off x="7823131" y="4197374"/>
            <a:ext cx="296665" cy="344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31" name="文本框 30"/>
          <p:cNvSpPr txBox="1"/>
          <p:nvPr/>
        </p:nvSpPr>
        <p:spPr>
          <a:xfrm>
            <a:off x="7853127" y="4340307"/>
            <a:ext cx="317037" cy="125487"/>
          </a:xfrm>
          <a:prstGeom prst="rect">
            <a:avLst/>
          </a:prstGeom>
        </p:spPr>
        <p:txBody>
          <a:bodyPr wrap="none" lIns="0" tIns="0" rIns="0" bIns="0" rtlCol="0">
            <a:spAutoFit/>
          </a:bodyPr>
          <a:lstStyle/>
          <a:p>
            <a:pPr>
              <a:lnSpc>
                <a:spcPct val="150000"/>
              </a:lnSpc>
            </a:pPr>
            <a:r>
              <a:rPr kumimoji="1" lang="zh-CN" altLang="en-US" sz="600" dirty="0">
                <a:solidFill>
                  <a:schemeClr val="bg1"/>
                </a:solidFill>
                <a:latin typeface="微软雅黑" panose="020B0503020204020204" pitchFamily="34" charset="-122"/>
                <a:ea typeface="微软雅黑" panose="020B0503020204020204" pitchFamily="34" charset="-122"/>
              </a:rPr>
              <a:t>图片推送</a:t>
            </a:r>
          </a:p>
        </p:txBody>
      </p:sp>
      <p:sp>
        <p:nvSpPr>
          <p:cNvPr id="32" name="下箭头 31"/>
          <p:cNvSpPr/>
          <p:nvPr/>
        </p:nvSpPr>
        <p:spPr>
          <a:xfrm>
            <a:off x="7205551" y="4234512"/>
            <a:ext cx="296665" cy="344486"/>
          </a:xfrm>
          <a:prstGeom prst="down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33" name="文本框 32"/>
          <p:cNvSpPr txBox="1"/>
          <p:nvPr/>
        </p:nvSpPr>
        <p:spPr>
          <a:xfrm>
            <a:off x="7203087" y="4293268"/>
            <a:ext cx="317037" cy="125487"/>
          </a:xfrm>
          <a:prstGeom prst="rect">
            <a:avLst/>
          </a:prstGeom>
          <a:noFill/>
        </p:spPr>
        <p:txBody>
          <a:bodyPr wrap="none" lIns="0" tIns="0" rIns="0" bIns="0" rtlCol="0">
            <a:spAutoFit/>
          </a:bodyPr>
          <a:lstStyle/>
          <a:p>
            <a:pPr>
              <a:lnSpc>
                <a:spcPct val="150000"/>
              </a:lnSpc>
            </a:pPr>
            <a:r>
              <a:rPr kumimoji="1" lang="zh-CN" altLang="en-US" sz="600" dirty="0">
                <a:solidFill>
                  <a:schemeClr val="bg1"/>
                </a:solidFill>
                <a:latin typeface="微软雅黑" panose="020B0503020204020204" pitchFamily="34" charset="-122"/>
                <a:ea typeface="微软雅黑" panose="020B0503020204020204" pitchFamily="34" charset="-122"/>
              </a:rPr>
              <a:t>端边升级</a:t>
            </a:r>
          </a:p>
        </p:txBody>
      </p:sp>
      <p:sp>
        <p:nvSpPr>
          <p:cNvPr id="34" name="下箭头 33"/>
          <p:cNvSpPr/>
          <p:nvPr/>
        </p:nvSpPr>
        <p:spPr>
          <a:xfrm rot="10800000">
            <a:off x="8346056" y="4196792"/>
            <a:ext cx="296665" cy="344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35" name="文本框 34"/>
          <p:cNvSpPr txBox="1"/>
          <p:nvPr/>
        </p:nvSpPr>
        <p:spPr>
          <a:xfrm>
            <a:off x="8360827" y="4326975"/>
            <a:ext cx="317037" cy="125487"/>
          </a:xfrm>
          <a:prstGeom prst="rect">
            <a:avLst/>
          </a:prstGeom>
        </p:spPr>
        <p:txBody>
          <a:bodyPr wrap="none" lIns="0" tIns="0" rIns="0" bIns="0" rtlCol="0">
            <a:spAutoFit/>
          </a:bodyPr>
          <a:lstStyle/>
          <a:p>
            <a:pPr>
              <a:lnSpc>
                <a:spcPct val="150000"/>
              </a:lnSpc>
            </a:pPr>
            <a:r>
              <a:rPr kumimoji="1" lang="zh-CN" altLang="en-US" sz="600" dirty="0">
                <a:solidFill>
                  <a:schemeClr val="bg1"/>
                </a:solidFill>
                <a:latin typeface="微软雅黑" panose="020B0503020204020204" pitchFamily="34" charset="-122"/>
                <a:ea typeface="微软雅黑" panose="020B0503020204020204" pitchFamily="34" charset="-122"/>
              </a:rPr>
              <a:t>报警推送</a:t>
            </a:r>
          </a:p>
        </p:txBody>
      </p:sp>
      <p:sp>
        <p:nvSpPr>
          <p:cNvPr id="36" name="文本框 35"/>
          <p:cNvSpPr txBox="1"/>
          <p:nvPr/>
        </p:nvSpPr>
        <p:spPr>
          <a:xfrm>
            <a:off x="2144648" y="1687351"/>
            <a:ext cx="868550" cy="125487"/>
          </a:xfrm>
          <a:prstGeom prst="rect">
            <a:avLst/>
          </a:prstGeom>
        </p:spPr>
        <p:txBody>
          <a:bodyPr wrap="none" lIns="0" tIns="0" rIns="0" bIns="0" rtlCol="0">
            <a:spAutoFit/>
          </a:bodyPr>
          <a:lstStyle/>
          <a:p>
            <a:pPr algn="ctr">
              <a:lnSpc>
                <a:spcPct val="150000"/>
              </a:lnSpc>
            </a:pPr>
            <a:r>
              <a:rPr kumimoji="1" lang="zh-CN" altLang="en-US" sz="600" dirty="0" smtClean="0">
                <a:solidFill>
                  <a:schemeClr val="bg1"/>
                </a:solidFill>
                <a:latin typeface="微软雅黑" panose="020B0503020204020204" pitchFamily="34" charset="-122"/>
                <a:ea typeface="微软雅黑" panose="020B0503020204020204" pitchFamily="34" charset="-122"/>
              </a:rPr>
              <a:t>任务</a:t>
            </a:r>
            <a:r>
              <a:rPr kumimoji="1" lang="en-US" altLang="zh-CN" sz="600" dirty="0" smtClean="0">
                <a:solidFill>
                  <a:schemeClr val="bg1"/>
                </a:solidFill>
                <a:latin typeface="微软雅黑" panose="020B0503020204020204" pitchFamily="34" charset="-122"/>
                <a:ea typeface="微软雅黑" panose="020B0503020204020204" pitchFamily="34" charset="-122"/>
              </a:rPr>
              <a:t>: (</a:t>
            </a:r>
            <a:r>
              <a:rPr kumimoji="1" lang="zh-CN" altLang="en-US" sz="600" dirty="0" smtClean="0">
                <a:solidFill>
                  <a:schemeClr val="bg1"/>
                </a:solidFill>
                <a:latin typeface="微软雅黑" panose="020B0503020204020204" pitchFamily="34" charset="-122"/>
                <a:ea typeface="微软雅黑" panose="020B0503020204020204" pitchFamily="34" charset="-122"/>
              </a:rPr>
              <a:t>数据源</a:t>
            </a:r>
            <a:r>
              <a:rPr kumimoji="1" lang="en-US" altLang="zh-CN" sz="600" dirty="0" smtClean="0">
                <a:solidFill>
                  <a:schemeClr val="bg1"/>
                </a:solidFill>
                <a:latin typeface="微软雅黑" panose="020B0503020204020204" pitchFamily="34" charset="-122"/>
                <a:ea typeface="微软雅黑" panose="020B0503020204020204" pitchFamily="34" charset="-122"/>
              </a:rPr>
              <a:t>+</a:t>
            </a:r>
            <a:r>
              <a:rPr kumimoji="1" lang="zh-CN" altLang="en-US" sz="600" dirty="0" smtClean="0">
                <a:solidFill>
                  <a:schemeClr val="bg1"/>
                </a:solidFill>
                <a:latin typeface="微软雅黑" panose="020B0503020204020204" pitchFamily="34" charset="-122"/>
                <a:ea typeface="微软雅黑" panose="020B0503020204020204" pitchFamily="34" charset="-122"/>
              </a:rPr>
              <a:t>算法信息</a:t>
            </a:r>
            <a:r>
              <a:rPr kumimoji="1" lang="en-US" altLang="zh-CN" sz="600" dirty="0" smtClean="0">
                <a:solidFill>
                  <a:schemeClr val="bg1"/>
                </a:solidFill>
                <a:latin typeface="微软雅黑" panose="020B0503020204020204" pitchFamily="34" charset="-122"/>
                <a:ea typeface="微软雅黑" panose="020B0503020204020204" pitchFamily="34" charset="-122"/>
              </a:rPr>
              <a:t>)</a:t>
            </a:r>
            <a:endParaRPr kumimoji="1"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79143" y="1687351"/>
            <a:ext cx="475556" cy="125487"/>
          </a:xfrm>
          <a:prstGeom prst="rect">
            <a:avLst/>
          </a:prstGeom>
        </p:spPr>
        <p:txBody>
          <a:bodyPr wrap="none" lIns="0" tIns="0" rIns="0" bIns="0" rtlCol="0">
            <a:spAutoFit/>
          </a:bodyPr>
          <a:lstStyle/>
          <a:p>
            <a:pPr>
              <a:lnSpc>
                <a:spcPct val="150000"/>
              </a:lnSpc>
            </a:pPr>
            <a:r>
              <a:rPr kumimoji="1" lang="zh-CN" altLang="en-US" sz="600" dirty="0">
                <a:solidFill>
                  <a:schemeClr val="bg1"/>
                </a:solidFill>
                <a:latin typeface="微软雅黑" panose="020B0503020204020204" pitchFamily="34" charset="-122"/>
                <a:ea typeface="微软雅黑" panose="020B0503020204020204" pitchFamily="34" charset="-122"/>
              </a:rPr>
              <a:t>获取算法信息</a:t>
            </a:r>
          </a:p>
        </p:txBody>
      </p:sp>
      <p:sp>
        <p:nvSpPr>
          <p:cNvPr id="38" name="下箭头 37"/>
          <p:cNvSpPr/>
          <p:nvPr/>
        </p:nvSpPr>
        <p:spPr>
          <a:xfrm>
            <a:off x="6698902" y="4228824"/>
            <a:ext cx="296665" cy="344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39" name="文本框 38"/>
          <p:cNvSpPr txBox="1"/>
          <p:nvPr/>
        </p:nvSpPr>
        <p:spPr>
          <a:xfrm>
            <a:off x="6760975" y="4280718"/>
            <a:ext cx="158518" cy="125487"/>
          </a:xfrm>
          <a:prstGeom prst="rect">
            <a:avLst/>
          </a:prstGeom>
        </p:spPr>
        <p:txBody>
          <a:bodyPr wrap="none" lIns="0" tIns="0" rIns="0" bIns="0" rtlCol="0">
            <a:spAutoFit/>
          </a:bodyPr>
          <a:lstStyle/>
          <a:p>
            <a:pPr>
              <a:lnSpc>
                <a:spcPct val="150000"/>
              </a:lnSpc>
            </a:pPr>
            <a:r>
              <a:rPr kumimoji="1" lang="zh-CN" altLang="en-US" sz="600" dirty="0" smtClean="0">
                <a:solidFill>
                  <a:schemeClr val="bg1"/>
                </a:solidFill>
                <a:latin typeface="微软雅黑" panose="020B0503020204020204" pitchFamily="34" charset="-122"/>
                <a:ea typeface="微软雅黑" panose="020B0503020204020204" pitchFamily="34" charset="-122"/>
              </a:rPr>
              <a:t>拉</a:t>
            </a:r>
            <a:r>
              <a:rPr kumimoji="1" lang="zh-CN" altLang="en-US" sz="600" dirty="0">
                <a:solidFill>
                  <a:schemeClr val="bg1"/>
                </a:solidFill>
                <a:latin typeface="微软雅黑" panose="020B0503020204020204" pitchFamily="34" charset="-122"/>
                <a:ea typeface="微软雅黑" panose="020B0503020204020204" pitchFamily="34" charset="-122"/>
              </a:rPr>
              <a:t>流</a:t>
            </a:r>
          </a:p>
        </p:txBody>
      </p:sp>
      <p:grpSp>
        <p:nvGrpSpPr>
          <p:cNvPr id="61" name="组合 60"/>
          <p:cNvGrpSpPr/>
          <p:nvPr/>
        </p:nvGrpSpPr>
        <p:grpSpPr>
          <a:xfrm>
            <a:off x="2357412" y="2319240"/>
            <a:ext cx="1372077" cy="472958"/>
            <a:chOff x="1133402" y="1007960"/>
            <a:chExt cx="2271697" cy="554324"/>
          </a:xfrm>
        </p:grpSpPr>
        <p:sp>
          <p:nvSpPr>
            <p:cNvPr id="62" name="矩形 61"/>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3" name="圆角矩形 62"/>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智能调度</a:t>
              </a:r>
            </a:p>
          </p:txBody>
        </p:sp>
      </p:grpSp>
      <p:sp>
        <p:nvSpPr>
          <p:cNvPr id="64" name="矩形 63"/>
          <p:cNvSpPr/>
          <p:nvPr/>
        </p:nvSpPr>
        <p:spPr>
          <a:xfrm>
            <a:off x="905611" y="2104949"/>
            <a:ext cx="4369983" cy="2034277"/>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视图智能引擎</a:t>
            </a:r>
          </a:p>
        </p:txBody>
      </p:sp>
      <p:sp>
        <p:nvSpPr>
          <p:cNvPr id="65" name="矩形 64"/>
          <p:cNvSpPr/>
          <p:nvPr/>
        </p:nvSpPr>
        <p:spPr>
          <a:xfrm>
            <a:off x="950258" y="2303991"/>
            <a:ext cx="1340472" cy="1681794"/>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视图智能配套</a:t>
            </a:r>
          </a:p>
        </p:txBody>
      </p:sp>
      <p:grpSp>
        <p:nvGrpSpPr>
          <p:cNvPr id="66" name="组合 65"/>
          <p:cNvGrpSpPr/>
          <p:nvPr/>
        </p:nvGrpSpPr>
        <p:grpSpPr>
          <a:xfrm>
            <a:off x="3796002" y="2319467"/>
            <a:ext cx="1372077" cy="472958"/>
            <a:chOff x="1133402" y="1007960"/>
            <a:chExt cx="2271697" cy="554324"/>
          </a:xfrm>
        </p:grpSpPr>
        <p:sp>
          <p:nvSpPr>
            <p:cNvPr id="67" name="矩形 66"/>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9" name="圆角矩形 68"/>
            <p:cNvSpPr/>
            <p:nvPr/>
          </p:nvSpPr>
          <p:spPr>
            <a:xfrm>
              <a:off x="1133402" y="1015521"/>
              <a:ext cx="2270198" cy="203738"/>
            </a:xfrm>
            <a:prstGeom prst="roundRect">
              <a:avLst/>
            </a:prstGeom>
            <a:gradFill flip="none" rotWithShape="1">
              <a:gsLst>
                <a:gs pos="70000">
                  <a:schemeClr val="accent2">
                    <a:lumMod val="60000"/>
                    <a:lumOff val="40000"/>
                  </a:schemeClr>
                </a:gs>
                <a:gs pos="100000">
                  <a:schemeClr val="accent2">
                    <a:lumMod val="60000"/>
                    <a:lumOff val="40000"/>
                  </a:scheme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算法匹配</a:t>
              </a:r>
            </a:p>
          </p:txBody>
        </p:sp>
      </p:grpSp>
      <p:grpSp>
        <p:nvGrpSpPr>
          <p:cNvPr id="70" name="组合 69"/>
          <p:cNvGrpSpPr/>
          <p:nvPr/>
        </p:nvGrpSpPr>
        <p:grpSpPr>
          <a:xfrm>
            <a:off x="2348097" y="2947781"/>
            <a:ext cx="1372077" cy="472958"/>
            <a:chOff x="1133402" y="1007960"/>
            <a:chExt cx="2271697" cy="554324"/>
          </a:xfrm>
        </p:grpSpPr>
        <p:sp>
          <p:nvSpPr>
            <p:cNvPr id="71" name="矩形 70"/>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2" name="圆角矩形 71"/>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资源管理</a:t>
              </a:r>
            </a:p>
          </p:txBody>
        </p:sp>
      </p:grpSp>
      <p:grpSp>
        <p:nvGrpSpPr>
          <p:cNvPr id="73" name="组合 72"/>
          <p:cNvGrpSpPr/>
          <p:nvPr/>
        </p:nvGrpSpPr>
        <p:grpSpPr>
          <a:xfrm>
            <a:off x="3786687" y="2948009"/>
            <a:ext cx="1372077" cy="472958"/>
            <a:chOff x="1133402" y="1007960"/>
            <a:chExt cx="2271697" cy="554324"/>
          </a:xfrm>
        </p:grpSpPr>
        <p:sp>
          <p:nvSpPr>
            <p:cNvPr id="74" name="矩形 73"/>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5" name="圆角矩形 74"/>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算法仓库</a:t>
              </a:r>
            </a:p>
          </p:txBody>
        </p:sp>
      </p:grpSp>
      <p:grpSp>
        <p:nvGrpSpPr>
          <p:cNvPr id="76" name="组合 75"/>
          <p:cNvGrpSpPr/>
          <p:nvPr/>
        </p:nvGrpSpPr>
        <p:grpSpPr>
          <a:xfrm>
            <a:off x="2356418" y="3512827"/>
            <a:ext cx="1372077" cy="472958"/>
            <a:chOff x="1133402" y="1007960"/>
            <a:chExt cx="2271697" cy="554324"/>
          </a:xfrm>
        </p:grpSpPr>
        <p:sp>
          <p:nvSpPr>
            <p:cNvPr id="77" name="矩形 76"/>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8" name="圆角矩形 77"/>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特征存储</a:t>
              </a:r>
            </a:p>
          </p:txBody>
        </p:sp>
      </p:grpSp>
      <p:grpSp>
        <p:nvGrpSpPr>
          <p:cNvPr id="79" name="组合 78"/>
          <p:cNvGrpSpPr/>
          <p:nvPr/>
        </p:nvGrpSpPr>
        <p:grpSpPr>
          <a:xfrm>
            <a:off x="3795008" y="3513055"/>
            <a:ext cx="1372077" cy="472958"/>
            <a:chOff x="1133402" y="1007960"/>
            <a:chExt cx="2271697" cy="554324"/>
          </a:xfrm>
        </p:grpSpPr>
        <p:sp>
          <p:nvSpPr>
            <p:cNvPr id="80" name="矩形 79"/>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1" name="圆角矩形 80"/>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数据库</a:t>
              </a:r>
            </a:p>
          </p:txBody>
        </p:sp>
      </p:grpSp>
      <p:sp>
        <p:nvSpPr>
          <p:cNvPr id="82" name="矩形 81"/>
          <p:cNvSpPr/>
          <p:nvPr/>
        </p:nvSpPr>
        <p:spPr>
          <a:xfrm>
            <a:off x="2363075" y="2503664"/>
            <a:ext cx="1372077" cy="278861"/>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按照调度策略选择资源，选择算法，下发任务</a:t>
            </a:r>
          </a:p>
        </p:txBody>
      </p:sp>
      <p:sp>
        <p:nvSpPr>
          <p:cNvPr id="83" name="矩形 82"/>
          <p:cNvSpPr/>
          <p:nvPr/>
        </p:nvSpPr>
        <p:spPr>
          <a:xfrm>
            <a:off x="3821360" y="2524006"/>
            <a:ext cx="1372077" cy="278861"/>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算法与设备的匹配，提供匹配结果</a:t>
            </a:r>
          </a:p>
        </p:txBody>
      </p:sp>
      <p:sp>
        <p:nvSpPr>
          <p:cNvPr id="84" name="矩形 83"/>
          <p:cNvSpPr/>
          <p:nvPr/>
        </p:nvSpPr>
        <p:spPr>
          <a:xfrm>
            <a:off x="3798299" y="3131000"/>
            <a:ext cx="1372077" cy="307777"/>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专业算法</a:t>
            </a:r>
            <a:r>
              <a:rPr kumimoji="1" lang="zh-CN" altLang="en-US" sz="7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7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app</a:t>
            </a:r>
            <a:r>
              <a:rPr kumimoji="1" lang="zh-CN" altLang="en-US" sz="7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管理、模型管理、三方算法</a:t>
            </a:r>
            <a:r>
              <a:rPr kumimoji="1" lang="en-US" altLang="zh-CN" sz="700" kern="0" dirty="0" err="1"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docker</a:t>
            </a:r>
            <a:endPar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5" name="矩形 84"/>
          <p:cNvSpPr/>
          <p:nvPr/>
        </p:nvSpPr>
        <p:spPr>
          <a:xfrm>
            <a:off x="2355535" y="3131003"/>
            <a:ext cx="1372077" cy="278861"/>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算力资源的管理，启动停止算子等</a:t>
            </a:r>
          </a:p>
        </p:txBody>
      </p:sp>
      <p:sp>
        <p:nvSpPr>
          <p:cNvPr id="86" name="矩形 85"/>
          <p:cNvSpPr/>
          <p:nvPr/>
        </p:nvSpPr>
        <p:spPr>
          <a:xfrm>
            <a:off x="2363013" y="3682206"/>
            <a:ext cx="1372077" cy="181260"/>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存储人车结构化的特征</a:t>
            </a:r>
          </a:p>
        </p:txBody>
      </p:sp>
      <p:sp>
        <p:nvSpPr>
          <p:cNvPr id="87" name="矩形 86"/>
          <p:cNvSpPr/>
          <p:nvPr/>
        </p:nvSpPr>
        <p:spPr>
          <a:xfrm>
            <a:off x="3805782" y="3701934"/>
            <a:ext cx="1372077" cy="278861"/>
          </a:xfrm>
          <a:prstGeom prst="rect">
            <a:avLst/>
          </a:prstGeom>
        </p:spPr>
        <p:txBody>
          <a:bodyPr wrap="square">
            <a:spAutoFit/>
          </a:bodyPr>
          <a:lstStyle/>
          <a:p>
            <a:pPr defTabSz="414338"/>
            <a:r>
              <a:rPr kumimoji="1" lang="en-US" altLang="zh-CN" sz="700" kern="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rPr>
              <a:t>mysql</a:t>
            </a:r>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700" kern="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rPr>
              <a:t>redis</a:t>
            </a:r>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等，保存业务数据</a:t>
            </a:r>
          </a:p>
        </p:txBody>
      </p:sp>
      <p:grpSp>
        <p:nvGrpSpPr>
          <p:cNvPr id="88" name="组合 87"/>
          <p:cNvGrpSpPr/>
          <p:nvPr/>
        </p:nvGrpSpPr>
        <p:grpSpPr>
          <a:xfrm>
            <a:off x="1006044" y="2666662"/>
            <a:ext cx="1225222" cy="472958"/>
            <a:chOff x="1133402" y="1007960"/>
            <a:chExt cx="2271697" cy="554324"/>
          </a:xfrm>
        </p:grpSpPr>
        <p:sp>
          <p:nvSpPr>
            <p:cNvPr id="89" name="矩形 88"/>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0" name="圆角矩形 89"/>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运维监控</a:t>
              </a:r>
            </a:p>
          </p:txBody>
        </p:sp>
      </p:grpSp>
      <p:grpSp>
        <p:nvGrpSpPr>
          <p:cNvPr id="91" name="组合 90"/>
          <p:cNvGrpSpPr/>
          <p:nvPr/>
        </p:nvGrpSpPr>
        <p:grpSpPr>
          <a:xfrm>
            <a:off x="995848" y="3189059"/>
            <a:ext cx="1242857" cy="698374"/>
            <a:chOff x="1133402" y="1007960"/>
            <a:chExt cx="2271697" cy="554324"/>
          </a:xfrm>
        </p:grpSpPr>
        <p:sp>
          <p:nvSpPr>
            <p:cNvPr id="92" name="矩形 91"/>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3" name="圆角矩形 92"/>
            <p:cNvSpPr/>
            <p:nvPr/>
          </p:nvSpPr>
          <p:spPr>
            <a:xfrm>
              <a:off x="1133402" y="1015521"/>
              <a:ext cx="2270196" cy="170482"/>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工具集</a:t>
              </a:r>
            </a:p>
          </p:txBody>
        </p:sp>
      </p:grpSp>
      <p:sp>
        <p:nvSpPr>
          <p:cNvPr id="94" name="矩形 93"/>
          <p:cNvSpPr/>
          <p:nvPr/>
        </p:nvSpPr>
        <p:spPr>
          <a:xfrm>
            <a:off x="1008574" y="2859961"/>
            <a:ext cx="1230130" cy="278861"/>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业务运维，汇总各服务运维数据</a:t>
            </a:r>
          </a:p>
        </p:txBody>
      </p:sp>
      <p:sp>
        <p:nvSpPr>
          <p:cNvPr id="96" name="矩形 95"/>
          <p:cNvSpPr/>
          <p:nvPr/>
        </p:nvSpPr>
        <p:spPr>
          <a:xfrm>
            <a:off x="991056" y="3413369"/>
            <a:ext cx="1239402" cy="474063"/>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内部调试；排查问题</a:t>
            </a:r>
            <a:r>
              <a:rPr kumimoji="1" lang="zh-CN" altLang="en-US" sz="7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；用户</a:t>
            </a:r>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演示；项目升级维护等</a:t>
            </a:r>
            <a:r>
              <a:rPr kumimoji="1" lang="zh-CN" altLang="en-US" sz="7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endParaRPr kumimoji="1" lang="en-US" altLang="zh-CN" sz="7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defTabSz="414338"/>
            <a:r>
              <a:rPr kumimoji="1" lang="zh-CN" altLang="en-US" sz="7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如</a:t>
            </a:r>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：特征重提工具，业务中心，</a:t>
            </a:r>
            <a:r>
              <a:rPr kumimoji="1" lang="en-US" altLang="zh-CN"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PF</a:t>
            </a:r>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分表</a:t>
            </a:r>
          </a:p>
        </p:txBody>
      </p:sp>
      <p:grpSp>
        <p:nvGrpSpPr>
          <p:cNvPr id="97" name="组合 96"/>
          <p:cNvGrpSpPr/>
          <p:nvPr/>
        </p:nvGrpSpPr>
        <p:grpSpPr>
          <a:xfrm>
            <a:off x="6162413" y="2358494"/>
            <a:ext cx="1223745" cy="424708"/>
            <a:chOff x="5753266" y="986503"/>
            <a:chExt cx="1337498" cy="522833"/>
          </a:xfrm>
        </p:grpSpPr>
        <p:grpSp>
          <p:nvGrpSpPr>
            <p:cNvPr id="98" name="组合 97"/>
            <p:cNvGrpSpPr/>
            <p:nvPr/>
          </p:nvGrpSpPr>
          <p:grpSpPr>
            <a:xfrm>
              <a:off x="5753266" y="986503"/>
              <a:ext cx="1332000" cy="522000"/>
              <a:chOff x="1133402" y="1007960"/>
              <a:chExt cx="2271697" cy="554324"/>
            </a:xfrm>
          </p:grpSpPr>
          <p:sp>
            <p:nvSpPr>
              <p:cNvPr id="100" name="矩形 99"/>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2" name="圆角矩形 101"/>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转发服务</a:t>
                </a:r>
              </a:p>
            </p:txBody>
          </p:sp>
        </p:grpSp>
        <p:sp>
          <p:nvSpPr>
            <p:cNvPr id="99" name="矩形 98"/>
            <p:cNvSpPr/>
            <p:nvPr/>
          </p:nvSpPr>
          <p:spPr>
            <a:xfrm>
              <a:off x="5758763" y="1166046"/>
              <a:ext cx="1332001" cy="343290"/>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流媒体从一路到多路的分发</a:t>
              </a:r>
            </a:p>
          </p:txBody>
        </p:sp>
      </p:grpSp>
      <p:sp>
        <p:nvSpPr>
          <p:cNvPr id="103" name="矩形 102"/>
          <p:cNvSpPr/>
          <p:nvPr/>
        </p:nvSpPr>
        <p:spPr>
          <a:xfrm>
            <a:off x="6078976" y="2130367"/>
            <a:ext cx="2680927" cy="2028933"/>
          </a:xfrm>
          <a:prstGeom prst="rect">
            <a:avLst/>
          </a:prstGeom>
          <a:noFill/>
          <a:ln w="9525">
            <a:solidFill>
              <a:srgbClr val="00ADED"/>
            </a:solidFill>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5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公共</a:t>
            </a:r>
            <a:r>
              <a:rPr kumimoji="1" lang="en-US" altLang="zh-CN" sz="105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PAAS</a:t>
            </a:r>
            <a:endParaRPr kumimoji="1" lang="zh-CN" altLang="en-US" sz="105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4" name="组合 103"/>
          <p:cNvGrpSpPr/>
          <p:nvPr/>
        </p:nvGrpSpPr>
        <p:grpSpPr>
          <a:xfrm>
            <a:off x="7455090" y="2358494"/>
            <a:ext cx="1223745" cy="424031"/>
            <a:chOff x="5753266" y="986503"/>
            <a:chExt cx="1337498" cy="522000"/>
          </a:xfrm>
        </p:grpSpPr>
        <p:grpSp>
          <p:nvGrpSpPr>
            <p:cNvPr id="105" name="组合 104"/>
            <p:cNvGrpSpPr/>
            <p:nvPr/>
          </p:nvGrpSpPr>
          <p:grpSpPr>
            <a:xfrm>
              <a:off x="5753266" y="986503"/>
              <a:ext cx="1332000" cy="522000"/>
              <a:chOff x="1133402" y="1007960"/>
              <a:chExt cx="2271697" cy="554324"/>
            </a:xfrm>
          </p:grpSpPr>
          <p:sp>
            <p:nvSpPr>
              <p:cNvPr id="107" name="矩形 106"/>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8" name="圆角矩形 107"/>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图片网关</a:t>
                </a:r>
              </a:p>
            </p:txBody>
          </p:sp>
        </p:grpSp>
        <p:sp>
          <p:nvSpPr>
            <p:cNvPr id="106" name="矩形 105"/>
            <p:cNvSpPr/>
            <p:nvPr/>
          </p:nvSpPr>
          <p:spPr>
            <a:xfrm>
              <a:off x="5758763" y="1166046"/>
              <a:ext cx="1332001" cy="223138"/>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拉图请求转发</a:t>
              </a:r>
            </a:p>
          </p:txBody>
        </p:sp>
      </p:grpSp>
      <p:grpSp>
        <p:nvGrpSpPr>
          <p:cNvPr id="109" name="组合 108"/>
          <p:cNvGrpSpPr/>
          <p:nvPr/>
        </p:nvGrpSpPr>
        <p:grpSpPr>
          <a:xfrm>
            <a:off x="6162413" y="3061851"/>
            <a:ext cx="1223745" cy="424031"/>
            <a:chOff x="5753266" y="986503"/>
            <a:chExt cx="1337498" cy="522000"/>
          </a:xfrm>
        </p:grpSpPr>
        <p:grpSp>
          <p:nvGrpSpPr>
            <p:cNvPr id="110" name="组合 109"/>
            <p:cNvGrpSpPr/>
            <p:nvPr/>
          </p:nvGrpSpPr>
          <p:grpSpPr>
            <a:xfrm>
              <a:off x="5753266" y="986503"/>
              <a:ext cx="1332000" cy="522000"/>
              <a:chOff x="1133402" y="1007960"/>
              <a:chExt cx="2271697" cy="554324"/>
            </a:xfrm>
          </p:grpSpPr>
          <p:sp>
            <p:nvSpPr>
              <p:cNvPr id="112" name="矩形 111"/>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3" name="圆角矩形 112"/>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鉴权服务</a:t>
                </a:r>
              </a:p>
            </p:txBody>
          </p:sp>
        </p:grpSp>
        <p:sp>
          <p:nvSpPr>
            <p:cNvPr id="111" name="矩形 110"/>
            <p:cNvSpPr/>
            <p:nvPr/>
          </p:nvSpPr>
          <p:spPr>
            <a:xfrm>
              <a:off x="5758763" y="1166046"/>
              <a:ext cx="1332001" cy="223138"/>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服务间鉴权</a:t>
              </a:r>
            </a:p>
          </p:txBody>
        </p:sp>
      </p:grpSp>
      <p:grpSp>
        <p:nvGrpSpPr>
          <p:cNvPr id="114" name="组合 113"/>
          <p:cNvGrpSpPr/>
          <p:nvPr/>
        </p:nvGrpSpPr>
        <p:grpSpPr>
          <a:xfrm>
            <a:off x="7455461" y="3061851"/>
            <a:ext cx="1223745" cy="424031"/>
            <a:chOff x="5753266" y="986503"/>
            <a:chExt cx="1337498" cy="522000"/>
          </a:xfrm>
        </p:grpSpPr>
        <p:grpSp>
          <p:nvGrpSpPr>
            <p:cNvPr id="115" name="组合 114"/>
            <p:cNvGrpSpPr/>
            <p:nvPr/>
          </p:nvGrpSpPr>
          <p:grpSpPr>
            <a:xfrm>
              <a:off x="5753266" y="986503"/>
              <a:ext cx="1332000" cy="522000"/>
              <a:chOff x="1133402" y="1007960"/>
              <a:chExt cx="2271697" cy="554324"/>
            </a:xfrm>
          </p:grpSpPr>
          <p:sp>
            <p:nvSpPr>
              <p:cNvPr id="117" name="矩形 116"/>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8" name="圆角矩形 117"/>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存储</a:t>
                </a:r>
              </a:p>
            </p:txBody>
          </p:sp>
        </p:grpSp>
        <p:sp>
          <p:nvSpPr>
            <p:cNvPr id="116" name="矩形 115"/>
            <p:cNvSpPr/>
            <p:nvPr/>
          </p:nvSpPr>
          <p:spPr>
            <a:xfrm>
              <a:off x="5758763" y="1166046"/>
              <a:ext cx="1332001" cy="223138"/>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媒体数据存储</a:t>
              </a:r>
            </a:p>
          </p:txBody>
        </p:sp>
      </p:grpSp>
      <p:grpSp>
        <p:nvGrpSpPr>
          <p:cNvPr id="119" name="组合 118"/>
          <p:cNvGrpSpPr/>
          <p:nvPr/>
        </p:nvGrpSpPr>
        <p:grpSpPr>
          <a:xfrm>
            <a:off x="6162413" y="3707623"/>
            <a:ext cx="2597489" cy="424031"/>
            <a:chOff x="5753266" y="986503"/>
            <a:chExt cx="1337498" cy="522000"/>
          </a:xfrm>
        </p:grpSpPr>
        <p:grpSp>
          <p:nvGrpSpPr>
            <p:cNvPr id="120" name="组合 119"/>
            <p:cNvGrpSpPr/>
            <p:nvPr/>
          </p:nvGrpSpPr>
          <p:grpSpPr>
            <a:xfrm>
              <a:off x="5753266" y="986503"/>
              <a:ext cx="1332000" cy="522000"/>
              <a:chOff x="1133402" y="1007960"/>
              <a:chExt cx="2271697" cy="554324"/>
            </a:xfrm>
          </p:grpSpPr>
          <p:sp>
            <p:nvSpPr>
              <p:cNvPr id="122" name="矩形 121"/>
              <p:cNvSpPr/>
              <p:nvPr/>
            </p:nvSpPr>
            <p:spPr>
              <a:xfrm>
                <a:off x="1138567" y="1007960"/>
                <a:ext cx="2266532" cy="554324"/>
              </a:xfrm>
              <a:prstGeom prst="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3" name="圆角矩形 122"/>
              <p:cNvSpPr/>
              <p:nvPr/>
            </p:nvSpPr>
            <p:spPr>
              <a:xfrm>
                <a:off x="1133402" y="1015521"/>
                <a:ext cx="2270198" cy="203738"/>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t"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接入</a:t>
                </a:r>
              </a:p>
            </p:txBody>
          </p:sp>
        </p:grpSp>
        <p:sp>
          <p:nvSpPr>
            <p:cNvPr id="121" name="矩形 120"/>
            <p:cNvSpPr/>
            <p:nvPr/>
          </p:nvSpPr>
          <p:spPr>
            <a:xfrm>
              <a:off x="5758763" y="1166046"/>
              <a:ext cx="1332001" cy="223138"/>
            </a:xfrm>
            <a:prstGeom prst="rect">
              <a:avLst/>
            </a:prstGeom>
          </p:spPr>
          <p:txBody>
            <a:bodyPr wrap="square">
              <a:spAutoFit/>
            </a:bodyPr>
            <a:lstStyle/>
            <a:p>
              <a:pPr defTabSz="414338"/>
              <a:r>
                <a:rPr kumimoji="1" lang="zh-CN" altLang="en-US" sz="7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各种前端设备的接入</a:t>
              </a:r>
            </a:p>
          </p:txBody>
        </p:sp>
      </p:grpSp>
      <p:sp>
        <p:nvSpPr>
          <p:cNvPr id="124" name="圆角矩形 123"/>
          <p:cNvSpPr/>
          <p:nvPr/>
        </p:nvSpPr>
        <p:spPr>
          <a:xfrm>
            <a:off x="886220" y="4658133"/>
            <a:ext cx="4336441" cy="277616"/>
          </a:xfrm>
          <a:prstGeom prst="roundRect">
            <a:avLst/>
          </a:prstGeom>
          <a:gradFill flip="none" rotWithShape="1">
            <a:gsLst>
              <a:gs pos="70000">
                <a:srgbClr val="00ADED">
                  <a:alpha val="0"/>
                </a:srgbClr>
              </a:gs>
              <a:gs pos="100000">
                <a:srgbClr val="00B0F0">
                  <a:alpha val="41000"/>
                </a:srgbClr>
              </a:gs>
            </a:gsLst>
            <a:path path="shape">
              <a:fillToRect l="50000" t="50000" r="50000" b="50000"/>
            </a:path>
            <a:tileRect/>
          </a:gradFill>
          <a:ln w="9525">
            <a:solidFill>
              <a:srgbClr val="00ADED"/>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691" tIns="22847" rIns="45691" bIns="22847" numCol="1" rtlCol="0" anchor="ctr" anchorCtr="1" compatLnSpc="1"/>
          <a:lstStyle/>
          <a:p>
            <a:pPr algn="ctr" defTabSz="414338"/>
            <a:r>
              <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物理</a:t>
            </a:r>
            <a:r>
              <a:rPr kumimoji="1" lang="zh-CN" altLang="en-US" sz="1000" kern="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机、虚拟机、容器</a:t>
            </a:r>
            <a:endParaRPr kumimoji="1" lang="zh-CN" altLang="en-US" sz="1000" kern="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4230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wrap="square" lIns="0" tIns="0" rIns="0" bIns="0" rtlCol="0">
        <a:spAutoFit/>
      </a:bodyPr>
      <a:lstStyle>
        <a:defPPr algn="l">
          <a:lnSpc>
            <a:spcPct val="150000"/>
          </a:lnSpc>
          <a:defRPr kumimoji="1" sz="1400" dirty="0" smtClean="0">
            <a:solidFill>
              <a:schemeClr val="bg1"/>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DLCPolicyLabelLock xmlns="ab9b7804-4cfa-4f17-b5c8-9b93398e6fb3" xsi:nil="true"/>
    <PublishingExpirationDate xmlns="http://schemas.microsoft.com/sharepoint/v3" xsi:nil="true"/>
    <PublishingStartDate xmlns="http://schemas.microsoft.com/sharepoint/v3" xsi:nil="true"/>
    <DLCPolicyLabelClientValue xmlns="ab9b7804-4cfa-4f17-b5c8-9b93398e6fb3">机密</DLCPolicyLabelClientValue>
    <_dlc_DocId xmlns="07d902fd-e8f4-4567-8d16-441992dda9d4">RRYSSSRXMWAY-923012291-159</_dlc_DocId>
    <_dlc_DocIdUrl xmlns="07d902fd-e8f4-4567-8d16-441992dda9d4">
      <Url>https://js.dahuatech.com/sites/Brand/_layouts/15/DocIdRedir.aspx?ID=RRYSSSRXMWAY-923012291-159</Url>
      <Description>RRYSSSRXMWAY-923012291-159</Description>
    </_dlc_DocIdUrl>
    <DLCPolicyLabelValue xmlns="ab9b7804-4cfa-4f17-b5c8-9b93398e6fb3">机密</DLCPolicyLabelValue>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B3FA16E201F0244DA0562A286120C032" ma:contentTypeVersion="13" ma:contentTypeDescription="新建文档。" ma:contentTypeScope="" ma:versionID="8a9901ee913ae2fb614318aff6f9ae17">
  <xsd:schema xmlns:xsd="http://www.w3.org/2001/XMLSchema" xmlns:xs="http://www.w3.org/2001/XMLSchema" xmlns:p="http://schemas.microsoft.com/office/2006/metadata/properties" xmlns:ns1="http://schemas.microsoft.com/sharepoint/v3" xmlns:ns2="07d902fd-e8f4-4567-8d16-441992dda9d4" xmlns:ns3="ab9b7804-4cfa-4f17-b5c8-9b93398e6fb3" targetNamespace="http://schemas.microsoft.com/office/2006/metadata/properties" ma:root="true" ma:fieldsID="a356339faaf72bcf276066ce19711ade" ns1:_="" ns2:_="" ns3:_="">
    <xsd:import namespace="http://schemas.microsoft.com/sharepoint/v3"/>
    <xsd:import namespace="07d902fd-e8f4-4567-8d16-441992dda9d4"/>
    <xsd:import namespace="ab9b7804-4cfa-4f17-b5c8-9b93398e6fb3"/>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1:_dlc_Exempt" minOccurs="0"/>
                <xsd:element ref="ns3:DLCPolicyLabelValue" minOccurs="0"/>
                <xsd:element ref="ns3:DLCPolicyLabelClientValue" minOccurs="0"/>
                <xsd:element ref="ns3:DLCPolicyLabelLock" minOccurs="0"/>
                <xsd:element ref="ns1:_dlc_ExpireDateSaved" minOccurs="0"/>
                <xsd:element ref="ns1:_dlc_ExpireDate"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2" nillable="true" ma:displayName="策略例外" ma:description="" ma:hidden="true" ma:internalName="_dlc_Exempt" ma:readOnly="true">
      <xsd:simpleType>
        <xsd:restriction base="dms:Unknown"/>
      </xsd:simpleType>
    </xsd:element>
    <xsd:element name="_dlc_ExpireDateSaved" ma:index="16" nillable="true" ma:displayName="原始过期日期" ma:description="" ma:hidden="true" ma:internalName="_dlc_ExpireDateSaved" ma:readOnly="true">
      <xsd:simpleType>
        <xsd:restriction base="dms:DateTime"/>
      </xsd:simpleType>
    </xsd:element>
    <xsd:element name="_dlc_ExpireDate" ma:index="17" nillable="true" ma:displayName="到期日期" ma:description="" ma:hidden="true" ma:internalName="_dlc_ExpireDate" ma:readOnly="true">
      <xsd:simpleType>
        <xsd:restriction base="dms:DateTime"/>
      </xsd:simpleType>
    </xsd:element>
    <xsd:element name="PublishingStartDate" ma:index="18" nillable="true" ma:displayName="计划开始日期" ma:description="“计划开始日期”是由“发布”功能创建的网站栏。它用于指定第一次向网站访问者显示此页面的日期和时间。" ma:internalName="PublishingStartDate">
      <xsd:simpleType>
        <xsd:restriction base="dms:Unknown"/>
      </xsd:simpleType>
    </xsd:element>
    <xsd:element name="PublishingExpirationDate" ma:index="19" nillable="true" ma:displayName="计划结束日期" ma:description="“计划结束日期”是由“发布”功能创建的网站栏。它用于指定不再向网站访问者显示此页面的日期和时间。"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d902fd-e8f4-4567-8d16-441992dda9d4" elementFormDefault="qualified">
    <xsd:import namespace="http://schemas.microsoft.com/office/2006/documentManagement/types"/>
    <xsd:import namespace="http://schemas.microsoft.com/office/infopath/2007/PartnerControls"/>
    <xsd:element name="_dlc_DocId" ma:index="8" nillable="true" ma:displayName="文档 ID 值" ma:description="分配至此项的文档 ID 值。" ma:internalName="_dlc_DocId" ma:readOnly="true">
      <xsd:simpleType>
        <xsd:restriction base="dms:Text"/>
      </xsd:simpleType>
    </xsd:element>
    <xsd:element name="_dlc_DocIdUrl" ma:index="9" nillable="true" ma:displayName="文档 ID" ma:description="此文档的永久链接。"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永久 ID" ma:description="在添加过程中保留 ID。" ma:hidden="true" ma:internalName="_dlc_DocIdPersistId" ma:readOnly="true">
      <xsd:simpleType>
        <xsd:restriction base="dms:Boolean"/>
      </xsd:simpleType>
    </xsd:element>
    <xsd:element name="SharedWithUsers" ma:index="11" nillable="true" ma:displayName="共享对象:"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b9b7804-4cfa-4f17-b5c8-9b93398e6fb3" elementFormDefault="qualified">
    <xsd:import namespace="http://schemas.microsoft.com/office/2006/documentManagement/types"/>
    <xsd:import namespace="http://schemas.microsoft.com/office/infopath/2007/PartnerControls"/>
    <xsd:element name="DLCPolicyLabelValue" ma:index="13" nillable="true" ma:displayName="标签" ma:description="存储标签的当前值。" ma:internalName="DLCPolicyLabelValue" ma:readOnly="true">
      <xsd:simpleType>
        <xsd:restriction base="dms:Note">
          <xsd:maxLength value="255"/>
        </xsd:restriction>
      </xsd:simpleType>
    </xsd:element>
    <xsd:element name="DLCPolicyLabelClientValue" ma:index="14" nillable="true" ma:displayName="客户端标签值" ma:description="存储客户端上计算的最后一个标签值。" ma:hidden="true" ma:internalName="DLCPolicyLabelClientValue" ma:readOnly="false">
      <xsd:simpleType>
        <xsd:restriction base="dms:Note"/>
      </xsd:simpleType>
    </xsd:element>
    <xsd:element name="DLCPolicyLabelLock" ma:index="15" nillable="true" ma:displayName="锁定的标签" ma:description="指示修改项目属性时是否应更新标签。" ma:hidden="true" ma:internalName="DLCPolicyLabelLock"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p:Policy xmlns:p="office.server.policy" id="" local="true">
  <p:Name>文档</p:Name>
  <p:Description/>
  <p:Statement/>
  <p:PolicyItems>
    <p:PolicyItem featureId="Microsoft.Office.RecordsManagement.PolicyFeatures.PolicyAudit" staticId="0x010100B3FA16E201F0244DA0562A286120C032|-1228385370" UniqueId="3624c48f-ab5d-450f-97f9-23355a9d7a9e">
      <p:Name>审核</p:Name>
      <p:Description>审核用户对文档和列表项所做的操作，并将审核结果写入审核日志。</p:Description>
      <p:CustomData>
        <Audit>
          <Update/>
          <View/>
          <CheckInOut/>
          <MoveCopy/>
          <DeleteRestore/>
        </Audit>
      </p:CustomData>
    </p:PolicyItem>
    <p:PolicyItem featureId="Microsoft.Office.RecordsManagement.PolicyFeatures.PolicyLabel" staticId="0x010100B3FA16E201F0244DA0562A286120C032|-1139221640" UniqueId="d6ab4173-8006-42e9-b83b-50e7a4b76667">
      <p:Name>标签</p:Name>
      <p:Description>生成可插入 Microsoft Office 文档的标签，以确保打印文档时包含文档属性或其他重要信息。也可使用标签来搜索文档。</p:Description>
      <p:CustomData>
        <label>
          <segment type="literal">机密</segment>
        </label>
      </p:CustomData>
    </p:PolicyItem>
  </p:PolicyItems>
</p:Policy>
</file>

<file path=customXml/itemProps1.xml><?xml version="1.0" encoding="utf-8"?>
<ds:datastoreItem xmlns:ds="http://schemas.openxmlformats.org/officeDocument/2006/customXml" ds:itemID="{A1773409-A4EF-4479-99F3-8213073F5512}">
  <ds:schemaRefs>
    <ds:schemaRef ds:uri="http://schemas.microsoft.com/sharepoint/events"/>
  </ds:schemaRefs>
</ds:datastoreItem>
</file>

<file path=customXml/itemProps2.xml><?xml version="1.0" encoding="utf-8"?>
<ds:datastoreItem xmlns:ds="http://schemas.openxmlformats.org/officeDocument/2006/customXml" ds:itemID="{F714A8EB-7522-4F89-99E8-EABEDD453C6F}">
  <ds:schemaRefs>
    <ds:schemaRef ds:uri="http://schemas.microsoft.com/sharepoint/v3"/>
    <ds:schemaRef ds:uri="http://purl.org/dc/term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ab9b7804-4cfa-4f17-b5c8-9b93398e6fb3"/>
    <ds:schemaRef ds:uri="07d902fd-e8f4-4567-8d16-441992dda9d4"/>
    <ds:schemaRef ds:uri="http://schemas.microsoft.com/office/2006/metadata/properties"/>
  </ds:schemaRefs>
</ds:datastoreItem>
</file>

<file path=customXml/itemProps3.xml><?xml version="1.0" encoding="utf-8"?>
<ds:datastoreItem xmlns:ds="http://schemas.openxmlformats.org/officeDocument/2006/customXml" ds:itemID="{C15DA839-8B8F-47DB-A22A-C54CA423BE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7d902fd-e8f4-4567-8d16-441992dda9d4"/>
    <ds:schemaRef ds:uri="ab9b7804-4cfa-4f17-b5c8-9b93398e6f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E3C4DE6-8985-4F61-AB11-9E42CF34A7B4}">
  <ds:schemaRefs>
    <ds:schemaRef ds:uri="http://schemas.microsoft.com/sharepoint/v3/contenttype/forms"/>
  </ds:schemaRefs>
</ds:datastoreItem>
</file>

<file path=customXml/itemProps5.xml><?xml version="1.0" encoding="utf-8"?>
<ds:datastoreItem xmlns:ds="http://schemas.openxmlformats.org/officeDocument/2006/customXml" ds:itemID="{8A904117-9C5F-4B98-8511-6F974802D64A}">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Office Theme</Template>
  <TotalTime>19782</TotalTime>
  <Words>1839</Words>
  <Application>Microsoft Office PowerPoint</Application>
  <PresentationFormat>全屏显示(16:9)</PresentationFormat>
  <Paragraphs>420</Paragraphs>
  <Slides>19</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DengXian</vt:lpstr>
      <vt:lpstr>DengXian</vt:lpstr>
      <vt:lpstr>等线 Light</vt:lpstr>
      <vt:lpstr>宋体</vt:lpstr>
      <vt:lpstr>Microsoft YaHei</vt:lpstr>
      <vt:lpstr>Microsoft YaHei</vt:lpstr>
      <vt:lpstr>Arial</vt:lpstr>
      <vt:lpstr>Calibri</vt:lpstr>
      <vt:lpstr>Calibri Light</vt:lpstr>
      <vt:lpstr>Impact</vt:lpstr>
      <vt:lpstr>Office 主题​​</vt:lpstr>
      <vt:lpstr>PowerPoint 演示文稿</vt:lpstr>
      <vt:lpstr>PowerPoint 演示文稿</vt:lpstr>
      <vt:lpstr>PowerPoint 演示文稿</vt:lpstr>
      <vt:lpstr>智能-技术体系全景图</vt:lpstr>
      <vt:lpstr>PowerPoint 演示文稿</vt:lpstr>
      <vt:lpstr>智能-视频云架构（9系）</vt:lpstr>
      <vt:lpstr>智能-两大智能底座（视频云）</vt:lpstr>
      <vt:lpstr>PowerPoint 演示文稿</vt:lpstr>
      <vt:lpstr>智能-视图智能引擎（cv）</vt:lpstr>
      <vt:lpstr>PowerPoint 演示文稿</vt:lpstr>
      <vt:lpstr>PowerPoint 演示文稿</vt:lpstr>
      <vt:lpstr>PowerPoint 演示文稿</vt:lpstr>
      <vt:lpstr>PowerPoint 演示文稿</vt:lpstr>
      <vt:lpstr>PowerPoint 演示文稿</vt:lpstr>
      <vt:lpstr>智能-训练平台</vt:lpstr>
      <vt:lpstr>PowerPoint 演示文稿</vt:lpstr>
      <vt:lpstr>智能-算法仓南北生态</vt:lpstr>
      <vt:lpstr>智能-算子对接三方算法仓（卖算法）</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dc:creator>
  <cp:lastModifiedBy>敬太洋</cp:lastModifiedBy>
  <cp:revision>985</cp:revision>
  <dcterms:created xsi:type="dcterms:W3CDTF">2019-11-18T07:26:02Z</dcterms:created>
  <dcterms:modified xsi:type="dcterms:W3CDTF">2023-02-23T06:00:21Z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0x010100B3FA16E201F0244DA0562A286120C032</vt:lpwstr>
  </property>
  <property fmtid="{D5CDD505-2E9C-101B-9397-08002B2CF9AE}" pid="3" name="_dlc_policyId">
    <vt:lpwstr/>
  </property>
  <property fmtid="{D5CDD505-2E9C-101B-9397-08002B2CF9AE}" pid="4" name="ItemRetentionFormula">
    <vt:lpwstr/>
  </property>
  <property fmtid="{D5CDD505-2E9C-101B-9397-08002B2CF9AE}" pid="5" name="_dlc_DocIdItemGuid">
    <vt:lpwstr>00deb735-05e8-4abd-aa05-32c628653a6f</vt:lpwstr>
  </property>
  <property fmtid="{D5CDD505-2E9C-101B-9397-08002B2CF9AE}" pid="6" name="GSEDS_TWMT">
    <vt:lpwstr>d46a6755_b77b54e0_eeca8bac4389b68296dcf10f7842d83c83f0eedb37a37ef6d4ad5c03bdce03f3</vt:lpwstr>
  </property>
  <property fmtid="{D5CDD505-2E9C-101B-9397-08002B2CF9AE}" pid="7" name="GSEDS_HWMT_d46a6755">
    <vt:lpwstr>f2456103_mFV3wT84ICk0PcpOlXv9ri0ZPJk=_8QYrr2J+YTU+P95PkHb8rVA+KVpSHgGbCmIuLs79DuRzv63DrGk0+dZae+eCnvm02FWzsrwG6maV0FKuERN/LANgBw==_3609f0c8</vt:lpwstr>
  </property>
</Properties>
</file>