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visual-markdown-edit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71-019-0222-4" TargetMode="External"/><Relationship Id="rId2" Type="http://schemas.openxmlformats.org/officeDocument/2006/relationships/hyperlink" Target="http://ggplot2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3390/ijms21103457" TargetMode="External"/><Relationship Id="rId4" Type="http://schemas.openxmlformats.org/officeDocument/2006/relationships/hyperlink" Target="https://doi.org/10.1016/j.amjsurg.2017.08.00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zotero.org/styl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marL="0" lvl="0" indent="0">
              <a:buNone/>
            </a:pPr>
            <a:r>
              <a:t>05.参考文献和引用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 err="1"/>
              <a:t>梁昊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t>18 四月,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交叉引用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交叉引用的方法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如果想引用文档内的图、表、章节等，可以采用交叉引用（Cross-referencing）</a:t>
            </a:r>
          </a:p>
          <a:p>
            <a:pPr marL="0" lvl="0" indent="0">
              <a:buNone/>
            </a:pPr>
            <a:r>
              <a:t>引用方法：</a:t>
            </a:r>
          </a:p>
          <a:p>
            <a:pPr lvl="1"/>
            <a:r>
              <a:rPr>
                <a:latin typeface="Courier"/>
              </a:rPr>
              <a:t>\@ref(fig:chunk-name)</a:t>
            </a:r>
            <a:r>
              <a:t> #引用图片</a:t>
            </a:r>
          </a:p>
          <a:p>
            <a:pPr lvl="1"/>
            <a:r>
              <a:rPr>
                <a:latin typeface="Courier"/>
              </a:rPr>
              <a:t>\@ref(tab:chunk-name)</a:t>
            </a:r>
            <a:r>
              <a:t> #引用表格</a:t>
            </a:r>
          </a:p>
          <a:p>
            <a:pPr lvl="1"/>
            <a:r>
              <a:rPr>
                <a:latin typeface="Courier"/>
              </a:rPr>
              <a:t>\@ref(label)</a:t>
            </a:r>
            <a:r>
              <a:t> #引用章节</a:t>
            </a:r>
          </a:p>
          <a:p>
            <a:pPr marL="1270000" lvl="0" indent="0">
              <a:buNone/>
            </a:pPr>
            <a:r>
              <a:rPr sz="2000"/>
              <a:t>该方法只适用于bookdown输出（图表引用），在应用前，请安装bookdown包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交叉引用举例-图表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YAML设定</a:t>
            </a:r>
            <a:endParaRPr dirty="0"/>
          </a:p>
          <a:p>
            <a:pPr lvl="0" indent="0">
              <a:buNone/>
            </a:pPr>
            <a:r>
              <a:rPr sz="2400" dirty="0" err="1">
                <a:solidFill>
                  <a:srgbClr val="7D9029"/>
                </a:solidFill>
                <a:latin typeface="Courier"/>
              </a:rPr>
              <a:t>bookdown</a:t>
            </a:r>
            <a:r>
              <a:rPr sz="2400" dirty="0">
                <a:solidFill>
                  <a:srgbClr val="7D9029"/>
                </a:solidFill>
                <a:latin typeface="Courier"/>
              </a:rPr>
              <a:t>:</a:t>
            </a:r>
            <a:r>
              <a:rPr sz="2400" dirty="0">
                <a:solidFill>
                  <a:srgbClr val="06287E"/>
                </a:solidFill>
                <a:latin typeface="Courier"/>
              </a:rPr>
              <a:t>:pdf_document2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400" dirty="0">
                <a:solidFill>
                  <a:srgbClr val="7D9029"/>
                </a:solidFill>
                <a:latin typeface="Courier"/>
              </a:rPr>
              <a:t> default</a:t>
            </a:r>
          </a:p>
          <a:p>
            <a:pPr marL="0" lvl="0" indent="0">
              <a:buNone/>
            </a:pPr>
            <a:r>
              <a:rPr dirty="0" err="1"/>
              <a:t>cars数据集散点图</a:t>
            </a:r>
            <a:r>
              <a:rPr dirty="0"/>
              <a:t> @ref(fig:cars-plot)</a:t>
            </a:r>
          </a:p>
          <a:p>
            <a:pPr marL="0" lvl="0" indent="0">
              <a:buNone/>
            </a:pPr>
            <a:r>
              <a:rPr sz="2400" dirty="0">
                <a:latin typeface="Courier"/>
              </a:rPr>
              <a:t>{r cars-plot, </a:t>
            </a:r>
            <a:r>
              <a:rPr sz="2400" dirty="0" err="1">
                <a:latin typeface="Courier"/>
              </a:rPr>
              <a:t>fig.cap</a:t>
            </a:r>
            <a:r>
              <a:rPr sz="2400" dirty="0">
                <a:latin typeface="Courier"/>
              </a:rPr>
              <a:t>="The cars data."}</a:t>
            </a:r>
          </a:p>
        </p:txBody>
      </p:sp>
      <p:pic>
        <p:nvPicPr>
          <p:cNvPr id="4" name="Picture 1" descr="05.ref_files/figure-pptx/cars-plot-1.png">
            <a:extLst>
              <a:ext uri="{FF2B5EF4-FFF2-40B4-BE49-F238E27FC236}">
                <a16:creationId xmlns:a16="http://schemas.microsoft.com/office/drawing/2014/main" id="{5EFA9530-769B-4774-B1A3-95EF05E605DA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12440"/>
          <a:stretch/>
        </p:blipFill>
        <p:spPr bwMode="auto">
          <a:xfrm>
            <a:off x="1000539" y="3617842"/>
            <a:ext cx="4545496" cy="31840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交叉引用具体-章节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方法一</a:t>
            </a:r>
            <a:r>
              <a:rPr dirty="0"/>
              <a:t>：</a:t>
            </a:r>
            <a:r>
              <a:rPr dirty="0">
                <a:latin typeface="Courier"/>
              </a:rPr>
              <a:t>[</a:t>
            </a:r>
            <a:r>
              <a:rPr dirty="0" err="1">
                <a:latin typeface="Courier"/>
              </a:rPr>
              <a:t>文字</a:t>
            </a:r>
            <a:r>
              <a:rPr dirty="0">
                <a:latin typeface="Courier"/>
              </a:rPr>
              <a:t>][</a:t>
            </a:r>
            <a:r>
              <a:rPr dirty="0" err="1">
                <a:latin typeface="Courier"/>
              </a:rPr>
              <a:t>章节名称</a:t>
            </a:r>
            <a:r>
              <a:rPr dirty="0">
                <a:latin typeface="Courier"/>
              </a:rPr>
              <a:t>]</a:t>
            </a:r>
            <a:r>
              <a:rPr dirty="0"/>
              <a:t> — </a:t>
            </a:r>
            <a:r>
              <a:rPr dirty="0" err="1">
                <a:hlinkClick r:id="rId2" action="ppaction://hlinksldjump"/>
              </a:rPr>
              <a:t>参考文献放置位置</a:t>
            </a:r>
            <a:endParaRPr dirty="0">
              <a:hlinkClick r:id="rId2" action="ppaction://hlinksldjump"/>
            </a:endParaRPr>
          </a:p>
          <a:p>
            <a:pPr marL="0" lvl="0" indent="0">
              <a:buNone/>
            </a:pPr>
            <a:r>
              <a:rPr dirty="0" err="1"/>
              <a:t>方法二：引用章节（位置</a:t>
            </a:r>
            <a:r>
              <a:rPr dirty="0"/>
              <a:t>），</a:t>
            </a:r>
            <a:r>
              <a:rPr dirty="0" err="1"/>
              <a:t>后面加入ID，即</a:t>
            </a:r>
            <a:r>
              <a:rPr dirty="0">
                <a:latin typeface="Courier"/>
              </a:rPr>
              <a:t>{#id}</a:t>
            </a:r>
            <a:r>
              <a:rPr dirty="0"/>
              <a:t> — </a:t>
            </a:r>
            <a:r>
              <a:rPr dirty="0">
                <a:latin typeface="Courier"/>
              </a:rPr>
              <a:t>[link text](#ID)</a:t>
            </a:r>
          </a:p>
          <a:p>
            <a:pPr marL="0" lvl="0" indent="0">
              <a:buNone/>
            </a:pPr>
            <a:r>
              <a:rPr dirty="0" err="1"/>
              <a:t>我们在</a:t>
            </a:r>
            <a:r>
              <a:rPr b="1" dirty="0"/>
              <a:t># </a:t>
            </a:r>
            <a:r>
              <a:rPr b="1" dirty="0" err="1"/>
              <a:t>交叉引用</a:t>
            </a:r>
            <a:r>
              <a:rPr dirty="0"/>
              <a:t> </a:t>
            </a:r>
            <a:r>
              <a:rPr dirty="0" err="1"/>
              <a:t>这章后面加ID</a:t>
            </a:r>
            <a:r>
              <a:rPr dirty="0">
                <a:latin typeface="Courier"/>
              </a:rPr>
              <a:t>{#example-section}</a:t>
            </a:r>
          </a:p>
          <a:p>
            <a:pPr lvl="1"/>
            <a:r>
              <a:rPr dirty="0">
                <a:latin typeface="Courier"/>
              </a:rPr>
              <a:t># </a:t>
            </a:r>
            <a:r>
              <a:rPr dirty="0" err="1">
                <a:latin typeface="Courier"/>
              </a:rPr>
              <a:t>交叉引用</a:t>
            </a:r>
            <a:r>
              <a:rPr dirty="0">
                <a:latin typeface="Courier"/>
              </a:rPr>
              <a:t> {#example-section}</a:t>
            </a:r>
          </a:p>
          <a:p>
            <a:pPr lvl="1"/>
            <a:r>
              <a:rPr dirty="0" err="1">
                <a:hlinkClick r:id="rId3" action="ppaction://hlinksldjump"/>
              </a:rPr>
              <a:t>交叉引用</a:t>
            </a:r>
            <a:endParaRPr dirty="0">
              <a:hlinkClick r:id="rId3" action="ppaction://hlinksldjump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Rstudio 1.4新特性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Rstudio 1.4升级可视化编辑</a:t>
            </a:r>
          </a:p>
        </p:txBody>
      </p:sp>
      <p:pic>
        <p:nvPicPr>
          <p:cNvPr id="2" name="Picture 1" descr="images/visual-editing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897" y="4545495"/>
            <a:ext cx="10858500" cy="102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50897" y="5750891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>
                <a:solidFill>
                  <a:srgbClr val="FF0000"/>
                </a:solidFill>
              </a:rPr>
              <a:t>点击红色按钮即可进入可视化编辑模式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B87BD9-9B13-4141-93BA-EAC6DD32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2456"/>
            <a:ext cx="10871199" cy="2092343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这样即使你不懂Markdown，不懂基本的语法，也能像普通编辑器一样编辑.Rmd文件了</a:t>
            </a:r>
            <a:endParaRPr dirty="0"/>
          </a:p>
          <a:p>
            <a:pPr marL="0" lvl="0" indent="0">
              <a:buNone/>
            </a:pPr>
            <a:r>
              <a:rPr dirty="0" err="1"/>
              <a:t>参考：</a:t>
            </a:r>
            <a:r>
              <a:rPr dirty="0" err="1">
                <a:hlinkClick r:id="rId3"/>
              </a:rPr>
              <a:t>https</a:t>
            </a:r>
            <a:r>
              <a:rPr dirty="0">
                <a:hlinkClick r:id="rId3"/>
              </a:rPr>
              <a:t>://rstudio.github.io/visual-markdown-editing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强大的参考文献管理</a:t>
            </a:r>
          </a:p>
        </p:txBody>
      </p:sp>
      <p:pic>
        <p:nvPicPr>
          <p:cNvPr id="2" name="Picture 1" descr="images/citation-ad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7343" y="1181769"/>
            <a:ext cx="7229613" cy="47237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38198" y="5987740"/>
            <a:ext cx="710592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>
                <a:solidFill>
                  <a:srgbClr val="FF0000"/>
                </a:solidFill>
              </a:rPr>
              <a:t>Rstudio</a:t>
            </a:r>
            <a:r>
              <a:rPr dirty="0">
                <a:solidFill>
                  <a:srgbClr val="FF0000"/>
                </a:solidFill>
              </a:rPr>
              <a:t> 1.4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dirty="0" err="1">
                <a:solidFill>
                  <a:srgbClr val="FF0000"/>
                </a:solidFill>
              </a:rPr>
              <a:t>对参考文献管理得到了加强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634393-A20D-4912-BD56-5332208B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7834" y="1181769"/>
            <a:ext cx="3124201" cy="4272119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除管理.bib外，还可以和Zotero配合，甚至直接从pubmed导入文献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参考列表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参考文献列表放这里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1. Wickham, H. </a:t>
            </a:r>
            <a:r>
              <a:rPr sz="2400" i="1" dirty="0"/>
              <a:t>ggplot2: Elegant graphics for data analysis</a:t>
            </a:r>
            <a:r>
              <a:rPr sz="2400" dirty="0"/>
              <a:t>. (Springer-Verlag New York, 2016). </a:t>
            </a:r>
            <a:r>
              <a:rPr sz="2400" dirty="0">
                <a:hlinkClick r:id="rId2"/>
              </a:rPr>
              <a:t>http://ggplot2.org</a:t>
            </a:r>
          </a:p>
          <a:p>
            <a:pPr marL="0" lvl="0" indent="0">
              <a:buNone/>
            </a:pPr>
            <a:r>
              <a:rPr sz="2400" dirty="0"/>
              <a:t>2. </a:t>
            </a:r>
            <a:r>
              <a:rPr sz="2400" dirty="0" err="1"/>
              <a:t>Shaul</a:t>
            </a:r>
            <a:r>
              <a:rPr sz="2400" dirty="0"/>
              <a:t>, M. E. &amp; </a:t>
            </a:r>
            <a:r>
              <a:rPr sz="2400" dirty="0" err="1"/>
              <a:t>Fridlender</a:t>
            </a:r>
            <a:r>
              <a:rPr sz="2400" dirty="0"/>
              <a:t>, Z. G. </a:t>
            </a:r>
            <a:r>
              <a:rPr sz="2400" dirty="0" err="1"/>
              <a:t>Tumour</a:t>
            </a:r>
            <a:r>
              <a:rPr sz="2400" dirty="0"/>
              <a:t>-associated neutrophils in patients with cancer. </a:t>
            </a:r>
            <a:r>
              <a:rPr sz="2400" i="1" dirty="0"/>
              <a:t>Nature Reviews Clinical Oncology</a:t>
            </a:r>
            <a:r>
              <a:rPr sz="2400" dirty="0"/>
              <a:t> </a:t>
            </a:r>
            <a:r>
              <a:rPr sz="2400" b="1" dirty="0"/>
              <a:t>16</a:t>
            </a:r>
            <a:r>
              <a:rPr sz="2400" dirty="0"/>
              <a:t>, 601–620 (2019). </a:t>
            </a:r>
            <a:r>
              <a:rPr sz="2400" dirty="0">
                <a:hlinkClick r:id="rId3"/>
              </a:rPr>
              <a:t>https://doi.org/10.1038/s41571-019-0222-4</a:t>
            </a:r>
          </a:p>
          <a:p>
            <a:pPr marL="0" lvl="0" indent="0">
              <a:buNone/>
            </a:pPr>
            <a:r>
              <a:rPr sz="2400" dirty="0"/>
              <a:t>3. Hurt, B., </a:t>
            </a:r>
            <a:r>
              <a:rPr sz="2400" dirty="0" err="1"/>
              <a:t>Schulick</a:t>
            </a:r>
            <a:r>
              <a:rPr sz="2400" dirty="0"/>
              <a:t>, R., </a:t>
            </a:r>
            <a:r>
              <a:rPr sz="2400" dirty="0" err="1"/>
              <a:t>Edil</a:t>
            </a:r>
            <a:r>
              <a:rPr sz="2400" dirty="0"/>
              <a:t>, B., </a:t>
            </a:r>
            <a:r>
              <a:rPr sz="2400" dirty="0" err="1"/>
              <a:t>Kasmi</a:t>
            </a:r>
            <a:r>
              <a:rPr sz="2400" dirty="0"/>
              <a:t>, K. C. E. &amp; Barnett, C. Cancer-promoting mechanisms of tumor-associated neutrophils. </a:t>
            </a:r>
            <a:r>
              <a:rPr sz="2400" i="1" dirty="0"/>
              <a:t>The American Journal of Surgery</a:t>
            </a:r>
            <a:r>
              <a:rPr sz="2400" dirty="0"/>
              <a:t> </a:t>
            </a:r>
            <a:r>
              <a:rPr sz="2400" b="1" dirty="0"/>
              <a:t>214</a:t>
            </a:r>
            <a:r>
              <a:rPr sz="2400" dirty="0"/>
              <a:t>, 938–944 (2017). </a:t>
            </a:r>
            <a:r>
              <a:rPr sz="2400" dirty="0">
                <a:hlinkClick r:id="rId4"/>
              </a:rPr>
              <a:t>https://doi.org/10.1016/j.amjsurg.2017.08.003</a:t>
            </a:r>
          </a:p>
          <a:p>
            <a:pPr marL="0" lvl="0" indent="0">
              <a:buNone/>
            </a:pPr>
            <a:r>
              <a:rPr sz="2400" dirty="0"/>
              <a:t>4. </a:t>
            </a:r>
            <a:r>
              <a:rPr sz="2400" dirty="0" err="1"/>
              <a:t>Mukaida</a:t>
            </a:r>
            <a:r>
              <a:rPr sz="2400" dirty="0"/>
              <a:t>, N., Sasaki, S. &amp; Baba, T. Two-faced roles of tumor-associated neutrophils in cancer development and progression. </a:t>
            </a:r>
            <a:r>
              <a:rPr sz="2400" i="1" dirty="0"/>
              <a:t>International Journal of Molecular Sciences</a:t>
            </a:r>
            <a:r>
              <a:rPr sz="2400" dirty="0"/>
              <a:t> </a:t>
            </a:r>
            <a:r>
              <a:rPr sz="2400" b="1" dirty="0"/>
              <a:t>21</a:t>
            </a:r>
            <a:r>
              <a:rPr sz="2400" dirty="0"/>
              <a:t>, 3457 (2020). </a:t>
            </a:r>
            <a:r>
              <a:rPr sz="2400" dirty="0">
                <a:hlinkClick r:id="rId5"/>
              </a:rPr>
              <a:t>https://doi.org/10.3390/ijms21103457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参考文献</a:t>
            </a:r>
          </a:p>
          <a:p>
            <a:pPr lvl="1"/>
            <a:r>
              <a:rPr>
                <a:hlinkClick r:id="rId3" action="ppaction://hlinksldjump"/>
              </a:rPr>
              <a:t>交叉引用</a:t>
            </a:r>
          </a:p>
          <a:p>
            <a:pPr lvl="1"/>
            <a:r>
              <a:rPr>
                <a:hlinkClick r:id="rId4" action="ppaction://hlinksldjump"/>
              </a:rPr>
              <a:t>Rstudio 1.4新特性</a:t>
            </a:r>
          </a:p>
          <a:p>
            <a:pPr lvl="1"/>
            <a:r>
              <a:rPr>
                <a:hlinkClick r:id="rId5" action="ppaction://hlinksldjump"/>
              </a:rPr>
              <a:t>参考列表</a:t>
            </a:r>
          </a:p>
          <a:p>
            <a:pPr lvl="1"/>
            <a:r>
              <a:rPr>
                <a:hlinkClick r:id="rId6" action="ppaction://hlinksldjump"/>
              </a:rPr>
              <a:t>课后作业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新建一个R Markdown文档</a:t>
            </a:r>
          </a:p>
          <a:p>
            <a:pPr lvl="1"/>
            <a:r>
              <a:t>创建一个.bib文件,加入一些文献</a:t>
            </a:r>
          </a:p>
          <a:p>
            <a:pPr lvl="1"/>
            <a:r>
              <a:t>设置style为lancet</a:t>
            </a:r>
          </a:p>
          <a:p>
            <a:pPr lvl="1"/>
            <a:r>
              <a:t>在正文中插入引文</a:t>
            </a:r>
          </a:p>
          <a:p>
            <a:pPr lvl="1"/>
            <a:r>
              <a:t>输出为word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参考文献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基本设定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参考文献是学术写作必备的模块</a:t>
            </a:r>
          </a:p>
          <a:p>
            <a:pPr marL="0" lvl="0" indent="0">
              <a:buNone/>
            </a:pPr>
            <a:r>
              <a:t>任何参考文献管理工具，操作流程都是四个步骤</a:t>
            </a:r>
          </a:p>
          <a:p>
            <a:pPr lvl="1"/>
            <a:r>
              <a:rPr b="1"/>
              <a:t>建库-导入文献-插入文献-设定style</a:t>
            </a:r>
          </a:p>
          <a:p>
            <a:pPr marL="0" lvl="0" indent="0">
              <a:buNone/>
            </a:pPr>
            <a:r>
              <a:t>YAML header首先要设定好库和style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bibliography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ref.bib</a:t>
            </a:r>
            <a:r>
              <a:rPr i="1">
                <a:solidFill>
                  <a:srgbClr val="60A0B0"/>
                </a:solidFill>
                <a:latin typeface="Courier"/>
              </a:rPr>
              <a:t> #设定库</a:t>
            </a:r>
            <a:br/>
            <a:r>
              <a:rPr>
                <a:solidFill>
                  <a:srgbClr val="06287E"/>
                </a:solidFill>
                <a:latin typeface="Courier"/>
              </a:rPr>
              <a:t>bibliography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[</a:t>
            </a:r>
            <a:r>
              <a:rPr>
                <a:solidFill>
                  <a:srgbClr val="7D9029"/>
                </a:solidFill>
                <a:latin typeface="Courier"/>
              </a:rPr>
              <a:t>book.bib</a:t>
            </a:r>
            <a:r>
              <a:rPr b="1">
                <a:solidFill>
                  <a:srgbClr val="007020"/>
                </a:solidFill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 journal.bib</a:t>
            </a:r>
            <a:r>
              <a:rPr b="1">
                <a:solidFill>
                  <a:srgbClr val="007020"/>
                </a:solidFill>
                <a:latin typeface="Courier"/>
              </a:rPr>
              <a:t>]</a:t>
            </a:r>
            <a:r>
              <a:rPr i="1">
                <a:solidFill>
                  <a:srgbClr val="60A0B0"/>
                </a:solidFill>
                <a:latin typeface="Courier"/>
              </a:rPr>
              <a:t> #库也可以设置多个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csl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nature.csl</a:t>
            </a:r>
            <a:r>
              <a:rPr i="1">
                <a:solidFill>
                  <a:srgbClr val="60A0B0"/>
                </a:solidFill>
                <a:latin typeface="Courier"/>
              </a:rPr>
              <a:t> #设定style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.bib文件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.bib是用来存储文献的标准库文件，依照LaTeX格式（BibTeX）存储了文献的信息，如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@Book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007020"/>
                </a:solidFill>
                <a:latin typeface="Courier"/>
              </a:rPr>
              <a:t>ggplot2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author</a:t>
            </a:r>
            <a:r>
              <a:rPr>
                <a:latin typeface="Courier"/>
              </a:rPr>
              <a:t> = {Hadley Wickham},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title</a:t>
            </a:r>
            <a:r>
              <a:rPr>
                <a:latin typeface="Courier"/>
              </a:rPr>
              <a:t> = {ggplot2: Elegant Graphics for Data Analysis},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publisher</a:t>
            </a:r>
            <a:r>
              <a:rPr>
                <a:latin typeface="Courier"/>
              </a:rPr>
              <a:t> = {Springer-Verlag New York},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year</a:t>
            </a:r>
            <a:r>
              <a:rPr>
                <a:latin typeface="Courier"/>
              </a:rPr>
              <a:t> = {2016},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isbn</a:t>
            </a:r>
            <a:r>
              <a:rPr>
                <a:latin typeface="Courier"/>
              </a:rPr>
              <a:t> = {978-3-319-24277-4},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url</a:t>
            </a:r>
            <a:r>
              <a:rPr>
                <a:latin typeface="Courier"/>
              </a:rPr>
              <a:t> = {http://ggplot2.org},</a:t>
            </a:r>
            <a:br/>
            <a:r>
              <a:rPr>
                <a:latin typeface="Courier"/>
              </a:rPr>
              <a:t>  }</a:t>
            </a:r>
          </a:p>
          <a:p>
            <a:pPr marL="0" lvl="0" indent="0">
              <a:buNone/>
            </a:pPr>
            <a:r>
              <a:t>几乎所有的学术期刊和学术搜索引擎（谷歌学术/百度学术）都支持.bib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如何管理.bib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很显然，直接查看.bib文件是很不明智的，需要有文献管理软件来对.bib进行管理</a:t>
            </a:r>
          </a:p>
          <a:p>
            <a:pPr marL="0" lvl="0" indent="0">
              <a:buNone/>
            </a:pPr>
            <a:r>
              <a:t>主流的参考文献管理软件都支持.bib</a:t>
            </a:r>
          </a:p>
          <a:p>
            <a:pPr lvl="1"/>
            <a:r>
              <a:rPr b="1"/>
              <a:t>Zotero</a:t>
            </a:r>
          </a:p>
          <a:p>
            <a:pPr lvl="1"/>
            <a:r>
              <a:rPr b="1"/>
              <a:t>Jabref</a:t>
            </a:r>
          </a:p>
          <a:p>
            <a:pPr lvl="1"/>
            <a:r>
              <a:t>Paperpile</a:t>
            </a:r>
          </a:p>
          <a:p>
            <a:pPr lvl="1"/>
            <a:r>
              <a:t>Mendeley</a:t>
            </a:r>
          </a:p>
          <a:p>
            <a:pPr lvl="1"/>
            <a:r>
              <a:t>EndNote</a:t>
            </a:r>
          </a:p>
          <a:p>
            <a:pPr marL="0" lvl="0" indent="0">
              <a:buNone/>
            </a:pPr>
            <a:r>
              <a:t>我更加推崇</a:t>
            </a:r>
            <a:r>
              <a:rPr>
                <a:latin typeface="Courier"/>
              </a:rPr>
              <a:t>Zotero</a:t>
            </a:r>
            <a:r>
              <a:t>和</a:t>
            </a:r>
            <a:r>
              <a:rPr>
                <a:latin typeface="Courier"/>
              </a:rPr>
              <a:t>Jabref</a:t>
            </a:r>
            <a:r>
              <a:t>，开源、免费，支持多平台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style设定（CSL）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CSL (Citation Style Language)是一种通用的设定style的语言</a:t>
            </a:r>
          </a:p>
          <a:p>
            <a:pPr marL="0" lvl="0" indent="0">
              <a:buNone/>
            </a:pPr>
            <a:r>
              <a:t>我们可以在</a:t>
            </a:r>
            <a:r>
              <a:rPr>
                <a:hlinkClick r:id="rId2"/>
              </a:rPr>
              <a:t>Zotero Style Repository</a:t>
            </a:r>
            <a:r>
              <a:t>找到自己需要的style</a:t>
            </a:r>
          </a:p>
          <a:p>
            <a:pPr marL="0" lvl="0" indent="0">
              <a:buNone/>
            </a:pPr>
            <a:r>
              <a:t>这个库拥有最全的style（截止目前10057）</a:t>
            </a:r>
          </a:p>
          <a:p>
            <a:pPr marL="0" lvl="0" indent="0">
              <a:buNone/>
            </a:pPr>
            <a:r>
              <a:t>如果找不到自己需要的，还可以https://editor.citationstyles.org自己编辑</a:t>
            </a:r>
          </a:p>
        </p:txBody>
      </p:sp>
      <p:pic>
        <p:nvPicPr>
          <p:cNvPr id="1026" name="Picture 2" descr="About Zotero - Zotero User's LibGuide - Research Guides at The Florida  State University">
            <a:extLst>
              <a:ext uri="{FF2B5EF4-FFF2-40B4-BE49-F238E27FC236}">
                <a16:creationId xmlns:a16="http://schemas.microsoft.com/office/drawing/2014/main" id="{994B89D1-A13F-4649-9655-C27FA83B7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2" y="4271755"/>
            <a:ext cx="5550176" cy="12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插入引用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每个参考文献在.bib库中都有一个BibTex key，这个key是唯一的，用来插入引用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@Book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007020"/>
                </a:solidFill>
                <a:latin typeface="Courier"/>
              </a:rPr>
              <a:t>ggplot2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author</a:t>
            </a:r>
            <a:r>
              <a:rPr>
                <a:latin typeface="Courier"/>
              </a:rPr>
              <a:t> = {Hadley Wickham},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title</a:t>
            </a:r>
            <a:r>
              <a:rPr>
                <a:latin typeface="Courier"/>
              </a:rPr>
              <a:t> = {ggplot2: Elegant Graphics for Data Analysis},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publisher</a:t>
            </a:r>
            <a:r>
              <a:rPr>
                <a:latin typeface="Courier"/>
              </a:rPr>
              <a:t> = {Springer-Verlag New York},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year</a:t>
            </a:r>
            <a:r>
              <a:rPr>
                <a:latin typeface="Courier"/>
              </a:rPr>
              <a:t> = {2016},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isbn</a:t>
            </a:r>
            <a:r>
              <a:rPr>
                <a:latin typeface="Courier"/>
              </a:rPr>
              <a:t> = {978-3-319-24277-4},</a:t>
            </a:r>
            <a:br/>
            <a:r>
              <a:rPr>
                <a:latin typeface="Courier"/>
              </a:rPr>
              <a:t>  }</a:t>
            </a:r>
          </a:p>
          <a:p>
            <a:pPr marL="0" lvl="0" indent="0">
              <a:buNone/>
            </a:pPr>
            <a:r>
              <a:t>ggplot2为BibTex key，想要插入这条文献，只需输入</a:t>
            </a:r>
            <a:r>
              <a:rPr>
                <a:latin typeface="Courier"/>
              </a:rPr>
              <a:t>[@ggplot2]</a:t>
            </a:r>
            <a:r>
              <a:t>，</a:t>
            </a:r>
            <a:r>
              <a:rPr baseline="30000"/>
              <a:t>1</a:t>
            </a:r>
          </a:p>
          <a:p>
            <a:pPr marL="0" lvl="0" indent="0">
              <a:buNone/>
            </a:pPr>
            <a:r>
              <a:t>多条文献，输入</a:t>
            </a:r>
            <a:r>
              <a:rPr>
                <a:latin typeface="Courier"/>
              </a:rPr>
              <a:t>[@Shaul2019; @Hurt2017; @Mukaida2020]</a:t>
            </a:r>
            <a:r>
              <a:t>，</a:t>
            </a:r>
            <a:r>
              <a:rPr baseline="30000"/>
              <a:t>2–4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参考文献放置位置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我们引用的参考文献，肯定要放在文档中</a:t>
            </a:r>
          </a:p>
          <a:p>
            <a:pPr lvl="1"/>
            <a:r>
              <a:t>默认情况下，R Markdown的参考文献放于最后</a:t>
            </a:r>
          </a:p>
          <a:p>
            <a:pPr marL="0" lvl="0" indent="0">
              <a:buNone/>
            </a:pPr>
            <a:r>
              <a:t>如果你想把参考文献放置在其他地方，就需要单独声明</a:t>
            </a:r>
          </a:p>
          <a:p>
            <a:pPr lvl="1"/>
            <a:r>
              <a:rPr>
                <a:latin typeface="Courier"/>
              </a:rPr>
              <a:t>&lt;div id="refs"&gt;&lt;/div&gt;</a:t>
            </a:r>
          </a:p>
          <a:p>
            <a:pPr marL="0" lvl="0" indent="0">
              <a:buNone/>
            </a:pPr>
            <a:r>
              <a:rPr>
                <a:hlinkClick r:id="rId2" action="ppaction://hlinksldjump"/>
              </a:rPr>
              <a:t>参考文献位置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FFFFF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宽屏</PresentationFormat>
  <Paragraphs>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Courier</vt:lpstr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05.参考文献和引用</vt:lpstr>
      <vt:lpstr>Table of Contents</vt:lpstr>
      <vt:lpstr>参考文献</vt:lpstr>
      <vt:lpstr>基本设定</vt:lpstr>
      <vt:lpstr>.bib文件</vt:lpstr>
      <vt:lpstr>如何管理.bib</vt:lpstr>
      <vt:lpstr>style设定（CSL）</vt:lpstr>
      <vt:lpstr>插入引用</vt:lpstr>
      <vt:lpstr>参考文献放置位置</vt:lpstr>
      <vt:lpstr>交叉引用</vt:lpstr>
      <vt:lpstr>交叉引用的方法</vt:lpstr>
      <vt:lpstr>交叉引用举例-图表</vt:lpstr>
      <vt:lpstr>交叉引用具体-章节</vt:lpstr>
      <vt:lpstr>Rstudio 1.4新特性</vt:lpstr>
      <vt:lpstr>Rstudio 1.4升级可视化编辑</vt:lpstr>
      <vt:lpstr>强大的参考文献管理</vt:lpstr>
      <vt:lpstr>参考列表</vt:lpstr>
      <vt:lpstr>参考文献列表放这里</vt:lpstr>
      <vt:lpstr>课后作业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TM04033923[[fn=Depth]]</Template>
  <TotalTime>82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05.参考文献和引用</dc:title>
  <dc:creator>梁昊</dc:creator>
  <cp:keywords/>
  <cp:lastModifiedBy>Mike Ray</cp:lastModifiedBy>
  <cp:revision>2</cp:revision>
  <dcterms:created xsi:type="dcterms:W3CDTF">2021-04-18T09:12:19Z</dcterms:created>
  <dcterms:modified xsi:type="dcterms:W3CDTF">2021-04-18T09:18:36Z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ref.bib</vt:lpwstr>
  </property>
  <property fmtid="{D5CDD505-2E9C-101B-9397-08002B2CF9AE}" pid="3" name="csl">
    <vt:lpwstr>nature.csl</vt:lpwstr>
  </property>
  <property fmtid="{D5CDD505-2E9C-101B-9397-08002B2CF9AE}" pid="4" name="date">
    <vt:lpwstr>18 四月, 2021</vt:lpwstr>
  </property>
  <property fmtid="{D5CDD505-2E9C-101B-9397-08002B2CF9AE}" pid="5" name="header-includes">
    <vt:lpwstr/>
  </property>
  <property fmtid="{D5CDD505-2E9C-101B-9397-08002B2CF9AE}" pid="6" name="link-citations">
    <vt:lpwstr>yes</vt:lpwstr>
  </property>
  <property fmtid="{D5CDD505-2E9C-101B-9397-08002B2CF9AE}" pid="7" name="output">
    <vt:lpwstr/>
  </property>
</Properties>
</file>