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2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9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296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ECD19FB2-3AAB-4D03-B13A-2960828C78E3}" type="datetimeFigureOut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1" y="618432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白色LOGO.png" descr="白色LOGO.png">
            <a:extLst>
              <a:ext uri="{FF2B5EF4-FFF2-40B4-BE49-F238E27FC236}">
                <a16:creationId xmlns:a16="http://schemas.microsoft.com/office/drawing/2014/main" id="{F3920BFD-00AE-480A-AD39-2849750A11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58719" y="1685579"/>
            <a:ext cx="2147681" cy="6391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2017年1月">
            <a:extLst>
              <a:ext uri="{FF2B5EF4-FFF2-40B4-BE49-F238E27FC236}">
                <a16:creationId xmlns:a16="http://schemas.microsoft.com/office/drawing/2014/main" id="{55C41809-7C7F-4A1C-AAF3-E9979D982DD6}"/>
              </a:ext>
            </a:extLst>
          </p:cNvPr>
          <p:cNvSpPr txBox="1"/>
          <p:nvPr userDrawn="1"/>
        </p:nvSpPr>
        <p:spPr>
          <a:xfrm>
            <a:off x="5172076" y="6162515"/>
            <a:ext cx="2928937" cy="38767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2700">
                <a:solidFill>
                  <a:srgbClr val="FFFFFF">
                    <a:alpha val="45373"/>
                  </a:srgbClr>
                </a:solidFill>
                <a:latin typeface="方正兰亭细黑_GBK_M" panose="02010600010101010101" charset="-122"/>
                <a:ea typeface="方正兰亭细黑_GBK_M" panose="02010600010101010101" charset="-122"/>
                <a:cs typeface="方正兰亭细黑_GBK_M" panose="02010600010101010101" charset="-122"/>
                <a:sym typeface="方正兰亭细黑_GBK_M" panose="02010600010101010101" charset="-122"/>
              </a:defRPr>
            </a:lvl1pPr>
          </a:lstStyle>
          <a:p>
            <a:r>
              <a:rPr sz="1400" dirty="0"/>
              <a:t>www.mediecogroup.com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 wrap="none" anchor="t">
            <a:normAutofit/>
          </a:bodyPr>
          <a:lstStyle>
            <a:lvl1pPr algn="ctr">
              <a:defRPr sz="4800" b="0" spc="-30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b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66304A52-CD30-44A3-A689-5D9A1FC53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99916976-5D93-46E4-A98A-FAD63E4D0EA8}" type="datetimeFigureOut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>
            <a:normAutofit/>
          </a:bodyPr>
          <a:lstStyle>
            <a:lvl1pPr>
              <a:defRPr sz="3200">
                <a:latin typeface="Univers" panose="020B0503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2370"/>
            <a:ext cx="10871199" cy="4684593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60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image1.png" descr="image1.png">
            <a:extLst>
              <a:ext uri="{FF2B5EF4-FFF2-40B4-BE49-F238E27FC236}">
                <a16:creationId xmlns:a16="http://schemas.microsoft.com/office/drawing/2014/main" id="{2117813C-A2BA-4952-A6B0-150B679AD1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" name="www.mediecogroup.com">
            <a:extLst>
              <a:ext uri="{FF2B5EF4-FFF2-40B4-BE49-F238E27FC236}">
                <a16:creationId xmlns:a16="http://schemas.microsoft.com/office/drawing/2014/main" id="{CD0BD05C-87A8-4084-9F3E-DC7A4980FFD0}"/>
              </a:ext>
            </a:extLst>
          </p:cNvPr>
          <p:cNvSpPr txBox="1"/>
          <p:nvPr userDrawn="1"/>
        </p:nvSpPr>
        <p:spPr>
          <a:xfrm>
            <a:off x="9753436" y="6356350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>
            <a:extLst>
              <a:ext uri="{FF2B5EF4-FFF2-40B4-BE49-F238E27FC236}">
                <a16:creationId xmlns:a16="http://schemas.microsoft.com/office/drawing/2014/main" id="{6F6D58B7-204C-4F98-9413-1EF93E63A07F}"/>
              </a:ext>
            </a:extLst>
          </p:cNvPr>
          <p:cNvSpPr/>
          <p:nvPr userDrawn="1"/>
        </p:nvSpPr>
        <p:spPr>
          <a:xfrm>
            <a:off x="0" y="2979174"/>
            <a:ext cx="12192000" cy="3878827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 dirty="0">
              <a:latin typeface="Univers" panose="020B05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 wrap="none" anchor="t">
            <a:normAutofit/>
          </a:bodyPr>
          <a:lstStyle>
            <a:lvl1pPr algn="ctr">
              <a:defRPr sz="4400" b="0" spc="-300">
                <a:ln>
                  <a:noFill/>
                </a:ln>
                <a:solidFill>
                  <a:schemeClr val="tx1"/>
                </a:solidFill>
                <a:effectLst/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ACFD8956-5C53-44FF-8C6D-54AC5346FA18}"/>
              </a:ext>
            </a:extLst>
          </p:cNvPr>
          <p:cNvSpPr/>
          <p:nvPr userDrawn="1"/>
        </p:nvSpPr>
        <p:spPr>
          <a:xfrm>
            <a:off x="1" y="0"/>
            <a:ext cx="12192000" cy="136525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3815A54F-9F89-4A0A-82B6-B98F13F378D5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5234203" y="1719248"/>
            <a:ext cx="1723594" cy="1723594"/>
          </a:xfrm>
          <a:prstGeom prst="round2DiagRect">
            <a:avLst/>
          </a:prstGeom>
          <a:solidFill>
            <a:srgbClr val="329BDC"/>
          </a:solidFill>
          <a:ln w="41275" cmpd="sng">
            <a:solidFill>
              <a:srgbClr val="FFFFFF"/>
            </a:solidFill>
            <a:prstDash val="solid"/>
          </a:ln>
        </p:spPr>
        <p:txBody>
          <a:bodyPr wrap="none" rtlCol="0" anchor="ctr" anchorCtr="1">
            <a:noAutofit/>
          </a:bodyPr>
          <a:lstStyle/>
          <a:p>
            <a:pPr marL="0" marR="0" lvl="0" indent="0" algn="ctr" defTabSz="82548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995" b="0" i="0" u="none" strike="noStrike" kern="0" cap="none" spc="0" normalizeH="0" baseline="0" noProof="0" dirty="0">
              <a:ln w="12700">
                <a:solidFill>
                  <a:srgbClr val="000000"/>
                </a:solidFill>
              </a:ln>
              <a:solidFill>
                <a:srgbClr val="FFFFFF"/>
              </a:solidFill>
              <a:effectLst/>
              <a:uLnTx/>
              <a:uFillTx/>
              <a:latin typeface="Helvetica Neue"/>
              <a:cs typeface="Helvetica"/>
              <a:sym typeface="Helvetica"/>
            </a:endParaRPr>
          </a:p>
        </p:txBody>
      </p:sp>
      <p:pic>
        <p:nvPicPr>
          <p:cNvPr id="14" name="白色LOGO.png" descr="白色LOGO.png">
            <a:extLst>
              <a:ext uri="{FF2B5EF4-FFF2-40B4-BE49-F238E27FC236}">
                <a16:creationId xmlns:a16="http://schemas.microsoft.com/office/drawing/2014/main" id="{3D26DA07-E9A3-492A-B593-3BA4F59563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72997"/>
          <a:stretch>
            <a:fillRect/>
          </a:stretch>
        </p:blipFill>
        <p:spPr>
          <a:xfrm>
            <a:off x="5644016" y="2116399"/>
            <a:ext cx="1107168" cy="122002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3B2637BC-C787-4299-AEBB-1CAAC88866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057" y="1526876"/>
            <a:ext cx="4805129" cy="4690456"/>
          </a:xfr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>
                <a:latin typeface="Cambria" panose="02040503050406030204" pitchFamily="18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48709" y="1526874"/>
            <a:ext cx="5860690" cy="4690456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9" name="image1.png" descr="image1.png">
            <a:extLst>
              <a:ext uri="{FF2B5EF4-FFF2-40B4-BE49-F238E27FC236}">
                <a16:creationId xmlns:a16="http://schemas.microsoft.com/office/drawing/2014/main" id="{E5D34F13-DB70-49D7-AE3D-2943AA4E88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>
            <a:normAutofit/>
          </a:bodyPr>
          <a:lstStyle>
            <a:lvl1pPr algn="l">
              <a:defRPr sz="3200"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F0AC0D68-CC4F-4427-96F0-834AF55AAAFF}"/>
              </a:ext>
            </a:extLst>
          </p:cNvPr>
          <p:cNvSpPr/>
          <p:nvPr userDrawn="1"/>
        </p:nvSpPr>
        <p:spPr>
          <a:xfrm rot="5400000">
            <a:off x="3309221" y="3849243"/>
            <a:ext cx="4690456" cy="45719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2" name="www.mediecogroup.com">
            <a:extLst>
              <a:ext uri="{FF2B5EF4-FFF2-40B4-BE49-F238E27FC236}">
                <a16:creationId xmlns:a16="http://schemas.microsoft.com/office/drawing/2014/main" id="{FA4663FB-1316-458A-9761-BB7FF7987F4C}"/>
              </a:ext>
            </a:extLst>
          </p:cNvPr>
          <p:cNvSpPr txBox="1"/>
          <p:nvPr userDrawn="1"/>
        </p:nvSpPr>
        <p:spPr>
          <a:xfrm>
            <a:off x="9726933" y="6346404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ln>
            <a:noFill/>
          </a:ln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lexd106.github.io/intro2R/Rmarkdown_intro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ianshu.com/p/0733946efae9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2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4.xml"/><Relationship Id="rId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markdown.rstudio.com/gallery.html" TargetMode="External"/><Relationship Id="rId2" Type="http://schemas.openxmlformats.org/officeDocument/2006/relationships/hyperlink" Target="https://rstudio.com/resources/rstudioconf-2020/one-r-markdown-document-fourteen-demo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sx.org/2016/01/interview-of-xieyihui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hadley.nz/" TargetMode="Externa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7" Type="http://schemas.openxmlformats.org/officeDocument/2006/relationships/hyperlink" Target="NUL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hyperlink" Target="NULL" TargetMode="External"/><Relationship Id="rId5" Type="http://schemas.openxmlformats.org/officeDocument/2006/relationships/hyperlink" Target="NULL" TargetMode="External"/><Relationship Id="rId4" Type="http://schemas.openxmlformats.org/officeDocument/2006/relationships/hyperlink" Target="NUL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yihui.org/tinytex/pai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/>
          <a:lstStyle/>
          <a:p>
            <a:pPr marL="0" lvl="0" indent="0">
              <a:buNone/>
            </a:pPr>
            <a:r>
              <a:t>01-R Markdown历史和工作原理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br/>
            <a:br/>
            <a:r>
              <a:t>梁昊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/>
          <a:p>
            <a:pPr marL="0" lvl="0" indent="0">
              <a:buNone/>
            </a:pPr>
            <a:r>
              <a:t>02/04/2021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点击knit按钮时发生了什么-2</a:t>
            </a:r>
          </a:p>
        </p:txBody>
      </p:sp>
      <p:pic>
        <p:nvPicPr>
          <p:cNvPr id="2" name="Picture 1" descr="images/htmlvpdf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25500" y="2159000"/>
            <a:ext cx="108585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825500" y="5651500"/>
            <a:ext cx="108585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>
                <a:hlinkClick r:id="rId3" invalidUrl="http://"/>
              </a:rPr>
              <a:t>点击按钮时执行了rmarkdown::render()命令，pdf生成需要TeX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R Markdown 文档的结构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R Markdown主要由三个部分组成</a:t>
            </a:r>
          </a:p>
        </p:txBody>
      </p:sp>
      <p:pic>
        <p:nvPicPr>
          <p:cNvPr id="2" name="Picture 1" descr="images/rm_anatomy.png"/>
          <p:cNvPicPr>
            <a:picLocks noGrp="1" noChangeAspect="1"/>
          </p:cNvPicPr>
          <p:nvPr/>
        </p:nvPicPr>
        <p:blipFill rotWithShape="1">
          <a:blip r:embed="rId2"/>
          <a:srcRect l="6301"/>
          <a:stretch/>
        </p:blipFill>
        <p:spPr bwMode="auto">
          <a:xfrm>
            <a:off x="838198" y="999812"/>
            <a:ext cx="8018077" cy="481439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661599" y="6121532"/>
            <a:ext cx="6817504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 err="1">
                <a:hlinkClick r:id="rId3"/>
              </a:rPr>
              <a:t>来源:https</a:t>
            </a:r>
            <a:r>
              <a:rPr dirty="0">
                <a:hlinkClick r:id="rId3"/>
              </a:rPr>
              <a:t>://alexd106.github.io/intro2R/Rmarkdown_intro.html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R </a:t>
            </a:r>
            <a:r>
              <a:rPr dirty="0" err="1"/>
              <a:t>Markdown三个部分</a:t>
            </a:r>
            <a:r>
              <a:rPr lang="zh-CN" altLang="en-US" dirty="0"/>
              <a:t>说明</a:t>
            </a:r>
            <a:endParaRPr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10E340A-C0A9-45CC-84E8-23966CDBCB3A}"/>
              </a:ext>
            </a:extLst>
          </p:cNvPr>
          <p:cNvSpPr/>
          <p:nvPr/>
        </p:nvSpPr>
        <p:spPr>
          <a:xfrm>
            <a:off x="4491486" y="1467292"/>
            <a:ext cx="3209027" cy="792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Corbel" panose="020B0503020204020204" pitchFamily="34" charset="0"/>
              </a:rPr>
              <a:t>R Markdown (.</a:t>
            </a:r>
            <a:r>
              <a:rPr lang="en-US" altLang="zh-CN" sz="2400" b="1" dirty="0" err="1">
                <a:latin typeface="Corbel" panose="020B0503020204020204" pitchFamily="34" charset="0"/>
              </a:rPr>
              <a:t>Rmd</a:t>
            </a:r>
            <a:r>
              <a:rPr lang="en-US" altLang="zh-CN" sz="2400" b="1" dirty="0">
                <a:latin typeface="Corbel" panose="020B0503020204020204" pitchFamily="34" charset="0"/>
              </a:rPr>
              <a:t>)</a:t>
            </a:r>
            <a:endParaRPr lang="zh-CN" altLang="en-US" sz="2400" b="1" dirty="0">
              <a:latin typeface="Corbel" panose="020B0503020204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80C7F6A-BF38-4C83-AECD-FB8824F1BCFF}"/>
              </a:ext>
            </a:extLst>
          </p:cNvPr>
          <p:cNvSpPr/>
          <p:nvPr/>
        </p:nvSpPr>
        <p:spPr>
          <a:xfrm>
            <a:off x="1351471" y="3429000"/>
            <a:ext cx="2547669" cy="792829"/>
          </a:xfrm>
          <a:prstGeom prst="roundRect">
            <a:avLst/>
          </a:prstGeom>
          <a:noFill/>
          <a:ln w="19050">
            <a:solidFill>
              <a:srgbClr val="129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Corbel" panose="020B0503020204020204" pitchFamily="34" charset="0"/>
              </a:rPr>
              <a:t>YAML header</a:t>
            </a:r>
            <a:endParaRPr lang="zh-CN" altLang="en-US" sz="24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487395E-6682-4976-B192-305D0E6D027F}"/>
              </a:ext>
            </a:extLst>
          </p:cNvPr>
          <p:cNvSpPr/>
          <p:nvPr/>
        </p:nvSpPr>
        <p:spPr>
          <a:xfrm>
            <a:off x="4822164" y="3428999"/>
            <a:ext cx="2547669" cy="792829"/>
          </a:xfrm>
          <a:prstGeom prst="roundRect">
            <a:avLst/>
          </a:prstGeom>
          <a:noFill/>
          <a:ln w="19050">
            <a:solidFill>
              <a:srgbClr val="129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Corbel" panose="020B0503020204020204" pitchFamily="34" charset="0"/>
              </a:rPr>
              <a:t>Formatted text</a:t>
            </a:r>
            <a:endParaRPr lang="zh-CN" altLang="en-US" sz="24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ABBE48F-8B48-4D8A-8E9C-8C0AA6CF3384}"/>
              </a:ext>
            </a:extLst>
          </p:cNvPr>
          <p:cNvSpPr/>
          <p:nvPr/>
        </p:nvSpPr>
        <p:spPr>
          <a:xfrm>
            <a:off x="8226724" y="3429000"/>
            <a:ext cx="2547669" cy="792829"/>
          </a:xfrm>
          <a:prstGeom prst="roundRect">
            <a:avLst/>
          </a:prstGeom>
          <a:noFill/>
          <a:ln w="19050">
            <a:solidFill>
              <a:srgbClr val="129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Corbel" panose="020B0503020204020204" pitchFamily="34" charset="0"/>
              </a:rPr>
              <a:t>Code Chunks</a:t>
            </a:r>
            <a:endParaRPr lang="zh-CN" altLang="en-US" sz="24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4482AB45-7609-460D-8718-525C597B0E80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7213840" y="1142280"/>
            <a:ext cx="1168879" cy="3404559"/>
          </a:xfrm>
          <a:prstGeom prst="bentConnector3">
            <a:avLst/>
          </a:prstGeom>
          <a:ln w="381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E22580E2-E917-41FB-8742-B86053B0F6B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3776214" y="1109213"/>
            <a:ext cx="1168879" cy="3470694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684D45DE-2EF1-4D00-BC6E-6BBAB827DB2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5511561" y="2844560"/>
            <a:ext cx="1168878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6568267-8E65-4991-B14B-215E1C056208}"/>
              </a:ext>
            </a:extLst>
          </p:cNvPr>
          <p:cNvSpPr/>
          <p:nvPr/>
        </p:nvSpPr>
        <p:spPr>
          <a:xfrm>
            <a:off x="669981" y="4843732"/>
            <a:ext cx="2021457" cy="637553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格式、外观等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43B8498-6BFF-462B-9278-26D7446AA87A}"/>
              </a:ext>
            </a:extLst>
          </p:cNvPr>
          <p:cNvSpPr/>
          <p:nvPr/>
        </p:nvSpPr>
        <p:spPr>
          <a:xfrm>
            <a:off x="2530416" y="4843732"/>
            <a:ext cx="2021457" cy="637553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输出格式</a:t>
            </a:r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4B3AD8DF-5CD2-4F86-B259-32903662CE8B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 rot="5400000">
            <a:off x="1842057" y="4060482"/>
            <a:ext cx="621903" cy="944596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2ED685EB-B6C3-495D-BB6D-A2073320A321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rot="16200000" flipH="1">
            <a:off x="2772274" y="4074860"/>
            <a:ext cx="621903" cy="915839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A039AB0C-7BC6-42F9-96CB-CFA78A86B737}"/>
              </a:ext>
            </a:extLst>
          </p:cNvPr>
          <p:cNvSpPr/>
          <p:nvPr/>
        </p:nvSpPr>
        <p:spPr>
          <a:xfrm>
            <a:off x="3899140" y="4848043"/>
            <a:ext cx="2021457" cy="637553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Corbel" panose="020B0503020204020204" pitchFamily="34" charset="0"/>
              </a:rPr>
              <a:t>Markdown</a:t>
            </a:r>
            <a:endParaRPr lang="zh-CN" alt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5EBF5B45-FD4F-4ECD-806C-FB934E99F043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 rot="5400000">
            <a:off x="5189827" y="3941870"/>
            <a:ext cx="626215" cy="1186130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47008B8-1DB0-40A2-993B-350CE413917A}"/>
              </a:ext>
            </a:extLst>
          </p:cNvPr>
          <p:cNvSpPr/>
          <p:nvPr/>
        </p:nvSpPr>
        <p:spPr>
          <a:xfrm>
            <a:off x="5591352" y="4852354"/>
            <a:ext cx="1009292" cy="637553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TeX</a:t>
            </a:r>
            <a:endParaRPr lang="zh-CN" altLang="en-US" sz="2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B52D2B66-EA81-4D67-84B0-D08CA4F22E38}"/>
              </a:ext>
            </a:extLst>
          </p:cNvPr>
          <p:cNvCxnSpPr>
            <a:cxnSpLocks/>
            <a:stCxn id="7" idx="2"/>
            <a:endCxn id="36" idx="0"/>
          </p:cNvCxnSpPr>
          <p:nvPr/>
        </p:nvCxnSpPr>
        <p:spPr>
          <a:xfrm rot="5400000">
            <a:off x="5780736" y="4537091"/>
            <a:ext cx="630526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2514D28B-0759-4867-BC9B-56FD05373065}"/>
              </a:ext>
            </a:extLst>
          </p:cNvPr>
          <p:cNvSpPr/>
          <p:nvPr/>
        </p:nvSpPr>
        <p:spPr>
          <a:xfrm>
            <a:off x="6292974" y="4843732"/>
            <a:ext cx="2021457" cy="637553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Corbel" panose="020B0503020204020204" pitchFamily="34" charset="0"/>
              </a:rPr>
              <a:t>html</a:t>
            </a:r>
            <a:endParaRPr lang="zh-CN" altLang="en-US" sz="2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A9F7D814-0C67-42FB-91C4-ED807322224B}"/>
              </a:ext>
            </a:extLst>
          </p:cNvPr>
          <p:cNvCxnSpPr>
            <a:cxnSpLocks/>
            <a:stCxn id="7" idx="2"/>
            <a:endCxn id="42" idx="0"/>
          </p:cNvCxnSpPr>
          <p:nvPr/>
        </p:nvCxnSpPr>
        <p:spPr>
          <a:xfrm rot="16200000" flipH="1">
            <a:off x="6388899" y="3928928"/>
            <a:ext cx="621904" cy="1207704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18C32A27-05E2-4392-A5E7-8DC9BF934295}"/>
              </a:ext>
            </a:extLst>
          </p:cNvPr>
          <p:cNvSpPr/>
          <p:nvPr/>
        </p:nvSpPr>
        <p:spPr>
          <a:xfrm>
            <a:off x="7500677" y="4843732"/>
            <a:ext cx="2021457" cy="637553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Corbel" panose="020B0503020204020204" pitchFamily="34" charset="0"/>
              </a:rPr>
              <a:t>R &amp; Python</a:t>
            </a:r>
            <a:endParaRPr lang="zh-CN" altLang="en-US" sz="2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2771C044-17BC-4C14-B28B-DF197CDAA3FC}"/>
              </a:ext>
            </a:extLst>
          </p:cNvPr>
          <p:cNvCxnSpPr>
            <a:cxnSpLocks/>
            <a:stCxn id="8" idx="2"/>
            <a:endCxn id="50" idx="0"/>
          </p:cNvCxnSpPr>
          <p:nvPr/>
        </p:nvCxnSpPr>
        <p:spPr>
          <a:xfrm rot="5400000">
            <a:off x="8695032" y="4038204"/>
            <a:ext cx="621903" cy="989153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6241DC84-AA42-407E-8E5B-CED3FBABEAD2}"/>
              </a:ext>
            </a:extLst>
          </p:cNvPr>
          <p:cNvSpPr/>
          <p:nvPr/>
        </p:nvSpPr>
        <p:spPr>
          <a:xfrm>
            <a:off x="9214464" y="4843728"/>
            <a:ext cx="2547668" cy="637553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其他</a:t>
            </a:r>
            <a:r>
              <a:rPr lang="en-US" altLang="zh-CN" sz="2000" dirty="0">
                <a:solidFill>
                  <a:schemeClr val="bg1"/>
                </a:solidFill>
                <a:latin typeface="Corbel" panose="020B0503020204020204" pitchFamily="34" charset="0"/>
              </a:rPr>
              <a:t>(JS&amp;CSS</a:t>
            </a:r>
            <a:r>
              <a:rPr lang="zh-CN" alt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等</a:t>
            </a:r>
            <a:r>
              <a:rPr lang="en-US" altLang="zh-CN" sz="2000" dirty="0">
                <a:solidFill>
                  <a:schemeClr val="bg1"/>
                </a:solidFill>
                <a:latin typeface="Corbel" panose="020B0503020204020204" pitchFamily="34" charset="0"/>
              </a:rPr>
              <a:t>)</a:t>
            </a:r>
            <a:endParaRPr lang="zh-CN" altLang="en-US" sz="2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B463959D-ED93-48CB-898E-E5554243A1D7}"/>
              </a:ext>
            </a:extLst>
          </p:cNvPr>
          <p:cNvCxnSpPr>
            <a:cxnSpLocks/>
            <a:stCxn id="8" idx="2"/>
            <a:endCxn id="56" idx="0"/>
          </p:cNvCxnSpPr>
          <p:nvPr/>
        </p:nvCxnSpPr>
        <p:spPr>
          <a:xfrm rot="16200000" flipH="1">
            <a:off x="9683479" y="4038908"/>
            <a:ext cx="621899" cy="987739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009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R Markdown学术应用场景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主要应用场景及对应的R包</a:t>
            </a:r>
            <a:endParaRPr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0">
              <a:buNone/>
            </a:pPr>
            <a:r>
              <a:rPr dirty="0" err="1">
                <a:latin typeface="Courier"/>
              </a:rPr>
              <a:t>写论文</a:t>
            </a:r>
            <a:r>
              <a:rPr dirty="0">
                <a:latin typeface="Courier"/>
              </a:rPr>
              <a:t> - </a:t>
            </a:r>
            <a:r>
              <a:rPr dirty="0" err="1">
                <a:latin typeface="Courier"/>
              </a:rPr>
              <a:t>rmarkdown</a:t>
            </a:r>
            <a:r>
              <a:rPr dirty="0">
                <a:latin typeface="Courier"/>
              </a:rPr>
              <a:t>/</a:t>
            </a:r>
            <a:r>
              <a:rPr dirty="0" err="1">
                <a:latin typeface="Courier"/>
              </a:rPr>
              <a:t>rticles</a:t>
            </a:r>
            <a:r>
              <a:rPr dirty="0">
                <a:latin typeface="Courier"/>
              </a:rPr>
              <a:t>/</a:t>
            </a:r>
            <a:r>
              <a:rPr dirty="0" err="1">
                <a:latin typeface="Courier"/>
              </a:rPr>
              <a:t>pagedown</a:t>
            </a:r>
            <a:endParaRPr dirty="0">
              <a:latin typeface="Courier"/>
            </a:endParaRPr>
          </a:p>
          <a:p>
            <a:pPr lvl="1" indent="0">
              <a:buNone/>
            </a:pPr>
            <a:r>
              <a:rPr dirty="0" err="1">
                <a:latin typeface="Courier"/>
              </a:rPr>
              <a:t>写书</a:t>
            </a:r>
            <a:r>
              <a:rPr dirty="0">
                <a:latin typeface="Courier"/>
              </a:rPr>
              <a:t> - </a:t>
            </a:r>
            <a:r>
              <a:rPr dirty="0" err="1">
                <a:latin typeface="Courier"/>
              </a:rPr>
              <a:t>bookdown</a:t>
            </a:r>
            <a:endParaRPr dirty="0">
              <a:latin typeface="Courier"/>
            </a:endParaRPr>
          </a:p>
          <a:p>
            <a:pPr lvl="1" indent="0">
              <a:buNone/>
            </a:pPr>
            <a:r>
              <a:rPr dirty="0" err="1">
                <a:latin typeface="Courier"/>
              </a:rPr>
              <a:t>写毕业论文</a:t>
            </a:r>
            <a:r>
              <a:rPr dirty="0">
                <a:latin typeface="Courier"/>
              </a:rPr>
              <a:t> - </a:t>
            </a:r>
            <a:r>
              <a:rPr dirty="0" err="1">
                <a:latin typeface="Courier"/>
              </a:rPr>
              <a:t>thesisdown</a:t>
            </a:r>
            <a:endParaRPr dirty="0">
              <a:latin typeface="Courier"/>
            </a:endParaRPr>
          </a:p>
          <a:p>
            <a:pPr lvl="1" indent="0">
              <a:buNone/>
            </a:pPr>
            <a:r>
              <a:rPr dirty="0" err="1">
                <a:latin typeface="Courier"/>
              </a:rPr>
              <a:t>写学术墙报</a:t>
            </a:r>
            <a:r>
              <a:rPr dirty="0">
                <a:latin typeface="Courier"/>
              </a:rPr>
              <a:t> - </a:t>
            </a:r>
            <a:r>
              <a:rPr dirty="0" err="1">
                <a:latin typeface="Courier"/>
              </a:rPr>
              <a:t>posterdown</a:t>
            </a:r>
            <a:endParaRPr dirty="0">
              <a:latin typeface="Courier"/>
            </a:endParaRPr>
          </a:p>
          <a:p>
            <a:pPr lvl="1" indent="0">
              <a:buNone/>
            </a:pPr>
            <a:r>
              <a:rPr dirty="0" err="1">
                <a:latin typeface="Courier"/>
              </a:rPr>
              <a:t>写简历</a:t>
            </a:r>
            <a:r>
              <a:rPr dirty="0">
                <a:latin typeface="Courier"/>
              </a:rPr>
              <a:t> - vitae</a:t>
            </a:r>
          </a:p>
          <a:p>
            <a:pPr lvl="1" indent="0">
              <a:buNone/>
            </a:pPr>
            <a:r>
              <a:rPr dirty="0" err="1">
                <a:latin typeface="Courier"/>
              </a:rPr>
              <a:t>学术网站</a:t>
            </a:r>
            <a:r>
              <a:rPr dirty="0">
                <a:latin typeface="Courier"/>
              </a:rPr>
              <a:t> ... - </a:t>
            </a:r>
            <a:r>
              <a:rPr dirty="0" err="1">
                <a:latin typeface="Courier"/>
              </a:rPr>
              <a:t>blogdown</a:t>
            </a:r>
            <a:r>
              <a:rPr dirty="0">
                <a:latin typeface="Courier"/>
              </a:rPr>
              <a:t>/distill ...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Rstudio的安装、设置和包管理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Rstudio的安装和设置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本教程Rstudio版本必须为1.4，R的版本必须为4.0+，建议都安装最新版本</a:t>
            </a:r>
          </a:p>
          <a:p>
            <a:pPr marL="0" lvl="0" indent="0">
              <a:buNone/>
            </a:pPr>
            <a:r>
              <a:t>建议安装时，错误提示等均选择英文，不安装中文提示包</a:t>
            </a:r>
          </a:p>
          <a:p>
            <a:pPr marL="0" lvl="0" indent="0">
              <a:buNone/>
            </a:pPr>
            <a:r>
              <a:t>Rstudio CRAN镜像选为国内，速度快</a:t>
            </a:r>
          </a:p>
          <a:p>
            <a:pPr marL="0" lvl="0" indent="0">
              <a:buNone/>
            </a:pPr>
            <a:r>
              <a:t>Rstudio Python引擎设定</a:t>
            </a:r>
          </a:p>
          <a:p>
            <a:pPr marL="0" lvl="0" indent="0">
              <a:buNone/>
            </a:pPr>
            <a:r>
              <a:t>Rstudio pdf 输出引擎设定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包管理和需要安装的包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关于包管理，建议采用命令行</a:t>
            </a:r>
          </a:p>
          <a:p>
            <a:pPr lvl="1"/>
            <a:r>
              <a:t>详见我的</a:t>
            </a:r>
            <a:r>
              <a:rPr>
                <a:hlinkClick r:id="rId2"/>
              </a:rPr>
              <a:t>R包管理终极教程</a:t>
            </a:r>
          </a:p>
          <a:p>
            <a:pPr marL="0" lvl="0" indent="0">
              <a:buNone/>
            </a:pPr>
            <a:r>
              <a:t>必须要安装的包(之前已安装了rmarkdown和tinytex)：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"tidyverse"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"pacman"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"rticles"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"pagedown"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"bookdown"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"reticulate"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"kableExtra"</a:t>
            </a:r>
            <a:r>
              <a:rPr>
                <a:latin typeface="Courier"/>
              </a:rPr>
              <a:t>) 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加载包（library）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t>library为默认加载命令，只能加载一个包</a:t>
            </a:r>
          </a:p>
          <a:p>
            <a:pPr marL="0" lvl="0" indent="0">
              <a:buNone/>
            </a:pPr>
            <a:r>
              <a:t>pacman安装好以后，可以一次加载多个包，强烈推荐</a:t>
            </a:r>
          </a:p>
          <a:p>
            <a:pPr marL="0" lvl="0" indent="0">
              <a:buNone/>
            </a:pPr>
            <a:r>
              <a:t>关于“::”，该命令为在需要用某个函数时临时直接加载包，不用事先library，这样可以减轻系统负担。比如</a:t>
            </a:r>
            <a:r>
              <a:rPr>
                <a:latin typeface="Courier"/>
              </a:rPr>
              <a:t>pacman::p_load</a:t>
            </a:r>
            <a:r>
              <a:t>命令就是在未加载pacman这个包时，使用了其p_load命令。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(reticulate)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(kableExtra)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OR</a:t>
            </a:r>
            <a:br/>
            <a:r>
              <a:rPr>
                <a:latin typeface="Courier"/>
              </a:rPr>
              <a:t>pacman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p_load</a:t>
            </a:r>
            <a:r>
              <a:rPr>
                <a:latin typeface="Courier"/>
              </a:rPr>
              <a:t>(tidyverse, reticulate, kableExtra) </a:t>
            </a:r>
            <a:r>
              <a:rPr i="1">
                <a:solidFill>
                  <a:srgbClr val="60A0B0"/>
                </a:solidFill>
                <a:latin typeface="Courier"/>
              </a:rPr>
              <a:t># 如果其中有包未安装，则该条命令会安装并加载它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Table of Contents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R Markdown 的历史</a:t>
            </a:r>
          </a:p>
          <a:p>
            <a:pPr lvl="1"/>
            <a:r>
              <a:rPr>
                <a:hlinkClick r:id="rId3" action="ppaction://hlinksldjump"/>
              </a:rPr>
              <a:t>R Markdown的工作原理</a:t>
            </a:r>
          </a:p>
          <a:p>
            <a:pPr lvl="1"/>
            <a:r>
              <a:rPr>
                <a:hlinkClick r:id="rId4" action="ppaction://hlinksldjump"/>
              </a:rPr>
              <a:t>R Markdown 文档的结构</a:t>
            </a:r>
          </a:p>
          <a:p>
            <a:pPr lvl="1"/>
            <a:r>
              <a:rPr>
                <a:hlinkClick r:id="rId5" action="ppaction://hlinksldjump"/>
              </a:rPr>
              <a:t>R Markdown学术应用场景</a:t>
            </a:r>
          </a:p>
          <a:p>
            <a:pPr lvl="1"/>
            <a:r>
              <a:rPr>
                <a:hlinkClick r:id="rId6" action="ppaction://hlinksldjump"/>
              </a:rPr>
              <a:t>Rstudio的安装、设置和包管理</a:t>
            </a:r>
          </a:p>
          <a:p>
            <a:pPr lvl="1"/>
            <a:r>
              <a:rPr>
                <a:hlinkClick r:id="rId7" action="ppaction://hlinksldjump"/>
              </a:rPr>
              <a:t>课后作业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课后作业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课后作业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安装好rmarkdown和tinytex包</a:t>
            </a:r>
          </a:p>
          <a:p>
            <a:pPr lvl="1"/>
            <a:r>
              <a:t>新建一个R Markdown notebook文档，只输入英文</a:t>
            </a:r>
          </a:p>
          <a:p>
            <a:pPr lvl="1"/>
            <a:r>
              <a:t>分别生成html和pdf文件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1280 x 1280.jpg" descr="1280 x 1280.jpg">
            <a:extLst>
              <a:ext uri="{FF2B5EF4-FFF2-40B4-BE49-F238E27FC236}">
                <a16:creationId xmlns:a16="http://schemas.microsoft.com/office/drawing/2014/main" id="{800EAE9D-C970-4B5C-9EF9-1113CCB85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01" y="1647396"/>
            <a:ext cx="1781604" cy="1781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2017年1月">
            <a:extLst>
              <a:ext uri="{FF2B5EF4-FFF2-40B4-BE49-F238E27FC236}">
                <a16:creationId xmlns:a16="http://schemas.microsoft.com/office/drawing/2014/main" id="{4573B8D9-EDD0-4965-9853-7F5A4E7B6F06}"/>
              </a:ext>
            </a:extLst>
          </p:cNvPr>
          <p:cNvSpPr txBox="1"/>
          <p:nvPr/>
        </p:nvSpPr>
        <p:spPr>
          <a:xfrm>
            <a:off x="1208816" y="3890688"/>
            <a:ext cx="2224497" cy="59503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8000" b="1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lvl1pPr>
          </a:lstStyle>
          <a:p>
            <a:pPr algn="just"/>
            <a:r>
              <a:rPr sz="3200" b="0" dirty="0" err="1"/>
              <a:t>感谢观看</a:t>
            </a:r>
            <a:r>
              <a:rPr sz="3200" b="0" dirty="0"/>
              <a:t>！</a:t>
            </a:r>
          </a:p>
        </p:txBody>
      </p:sp>
      <p:sp>
        <p:nvSpPr>
          <p:cNvPr id="8" name="2017年1月">
            <a:extLst>
              <a:ext uri="{FF2B5EF4-FFF2-40B4-BE49-F238E27FC236}">
                <a16:creationId xmlns:a16="http://schemas.microsoft.com/office/drawing/2014/main" id="{55B04181-C5F9-43EF-B1EB-5120F7E77937}"/>
              </a:ext>
            </a:extLst>
          </p:cNvPr>
          <p:cNvSpPr txBox="1"/>
          <p:nvPr/>
        </p:nvSpPr>
        <p:spPr>
          <a:xfrm>
            <a:off x="3956291" y="2786412"/>
            <a:ext cx="7026893" cy="169931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marL="360680" indent="-360680" algn="l">
              <a:lnSpc>
                <a:spcPct val="150000"/>
              </a:lnSpc>
              <a:buSzPct val="100000"/>
              <a:buChar char="•"/>
              <a:defRPr sz="3600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pPr>
            <a:r>
              <a:rPr sz="2400" dirty="0" err="1"/>
              <a:t>扫描左边二维码关注医咖会</a:t>
            </a:r>
            <a:endParaRPr sz="2400" dirty="0"/>
          </a:p>
          <a:p>
            <a:pPr marL="360680" indent="-360680" algn="l">
              <a:lnSpc>
                <a:spcPct val="150000"/>
              </a:lnSpc>
              <a:buSzPct val="100000"/>
              <a:buChar char="•"/>
              <a:defRPr sz="3600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pPr>
            <a:r>
              <a:rPr sz="2400" dirty="0" err="1"/>
              <a:t>如有问题请在课程下方评论区留言</a:t>
            </a:r>
            <a:endParaRPr sz="2400" dirty="0"/>
          </a:p>
          <a:p>
            <a:pPr marL="360680" indent="-360680" algn="l">
              <a:lnSpc>
                <a:spcPct val="150000"/>
              </a:lnSpc>
              <a:buSzPct val="100000"/>
              <a:buChar char="•"/>
              <a:defRPr sz="3600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pPr>
            <a:r>
              <a:rPr sz="2400" dirty="0"/>
              <a:t>有好的想法也可以添加小咖微信：xys2019ykh</a:t>
            </a:r>
          </a:p>
        </p:txBody>
      </p:sp>
      <p:sp>
        <p:nvSpPr>
          <p:cNvPr id="5" name="2017年1月">
            <a:extLst>
              <a:ext uri="{FF2B5EF4-FFF2-40B4-BE49-F238E27FC236}">
                <a16:creationId xmlns:a16="http://schemas.microsoft.com/office/drawing/2014/main" id="{BB97CAE6-7480-4CCE-BE19-AFE20F340032}"/>
              </a:ext>
            </a:extLst>
          </p:cNvPr>
          <p:cNvSpPr txBox="1"/>
          <p:nvPr/>
        </p:nvSpPr>
        <p:spPr>
          <a:xfrm>
            <a:off x="1208817" y="6096338"/>
            <a:ext cx="3641480" cy="41036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buSzPct val="100000"/>
              <a:defRPr sz="3600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pPr>
            <a:endParaRPr lang="en-US" altLang="zh-CN" sz="1000" dirty="0"/>
          </a:p>
          <a:p>
            <a:pPr algn="l">
              <a:buSzPct val="100000"/>
              <a:defRPr sz="3600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pPr>
            <a:r>
              <a:rPr lang="en-US" altLang="zh-CN" sz="1000" dirty="0"/>
              <a:t>——The slides proudly supported by </a:t>
            </a:r>
            <a:r>
              <a:rPr lang="en-US" altLang="zh-CN" sz="1000" dirty="0" err="1"/>
              <a:t>Rstudio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2097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R Markdown 的历史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时间节点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R Markdown始于2012年，配合</a:t>
            </a:r>
            <a:r>
              <a:rPr dirty="0">
                <a:latin typeface="Courier"/>
              </a:rPr>
              <a:t>knitr</a:t>
            </a:r>
            <a:r>
              <a:rPr dirty="0"/>
              <a:t> </a:t>
            </a:r>
            <a:r>
              <a:rPr dirty="0" err="1"/>
              <a:t>package进行格式转化</a:t>
            </a:r>
            <a:endParaRPr dirty="0"/>
          </a:p>
          <a:p>
            <a:pPr lvl="1"/>
            <a:r>
              <a:rPr dirty="0" err="1"/>
              <a:t>但那时候功能非常有限，尤其表格、数学公式、引用等都不完善</a:t>
            </a:r>
            <a:endParaRPr dirty="0"/>
          </a:p>
          <a:p>
            <a:pPr marL="0" lvl="0" indent="0">
              <a:buNone/>
            </a:pPr>
            <a:r>
              <a:rPr dirty="0"/>
              <a:t>2014年</a:t>
            </a:r>
            <a:r>
              <a:rPr dirty="0">
                <a:latin typeface="Courier"/>
              </a:rPr>
              <a:t>rmarkdown</a:t>
            </a:r>
            <a:r>
              <a:rPr dirty="0"/>
              <a:t> package </a:t>
            </a:r>
            <a:r>
              <a:rPr dirty="0" err="1"/>
              <a:t>诞生了</a:t>
            </a:r>
            <a:endParaRPr dirty="0"/>
          </a:p>
          <a:p>
            <a:pPr marL="0" lvl="0" indent="0">
              <a:buNone/>
            </a:pPr>
            <a:r>
              <a:rPr dirty="0"/>
              <a:t>经过6年多的发展，R </a:t>
            </a:r>
            <a:r>
              <a:rPr dirty="0" err="1"/>
              <a:t>Markdown已经形成完整生态，功能越发强大</a:t>
            </a:r>
            <a:endParaRPr dirty="0"/>
          </a:p>
          <a:p>
            <a:pPr lvl="1"/>
            <a:r>
              <a:rPr dirty="0">
                <a:hlinkClick r:id="rId2"/>
              </a:rPr>
              <a:t>Demo</a:t>
            </a:r>
          </a:p>
          <a:p>
            <a:pPr lvl="1"/>
            <a:r>
              <a:rPr dirty="0">
                <a:hlinkClick r:id="rId3"/>
              </a:rPr>
              <a:t>gallery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/>
          <a:lstStyle/>
          <a:p>
            <a:pPr marL="0" lvl="0" indent="0">
              <a:buNone/>
            </a:pPr>
            <a:r>
              <a:t>R Markdown 关键人物</a:t>
            </a:r>
          </a:p>
        </p:txBody>
      </p:sp>
      <p:pic>
        <p:nvPicPr>
          <p:cNvPr id="2" name="Picture 1" descr="images/xi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93750" y="1524000"/>
            <a:ext cx="3238500" cy="417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660400" y="5702300"/>
            <a:ext cx="3609675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 err="1">
                <a:hlinkClick r:id="rId3"/>
              </a:rPr>
              <a:t>Yihui</a:t>
            </a:r>
            <a:r>
              <a:rPr dirty="0">
                <a:hlinkClick r:id="rId3"/>
              </a:rPr>
              <a:t> </a:t>
            </a:r>
            <a:r>
              <a:rPr dirty="0" err="1">
                <a:hlinkClick r:id="rId3"/>
              </a:rPr>
              <a:t>Xie</a:t>
            </a:r>
            <a:r>
              <a:rPr dirty="0">
                <a:hlinkClick r:id="rId3"/>
              </a:rPr>
              <a:t> </a:t>
            </a:r>
            <a:r>
              <a:rPr dirty="0" err="1">
                <a:hlinkClick r:id="rId3"/>
              </a:rPr>
              <a:t>谢益辉</a:t>
            </a:r>
            <a:endParaRPr dirty="0">
              <a:hlinkClick r:id="rId3"/>
            </a:endParaRPr>
          </a:p>
        </p:txBody>
      </p:sp>
      <p:pic>
        <p:nvPicPr>
          <p:cNvPr id="4" name="Picture 1" descr="images/HadleyWickham.jpg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13600" y="1524000"/>
            <a:ext cx="3111500" cy="417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842000" y="5702300"/>
            <a:ext cx="58547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>
                <a:hlinkClick r:id="rId5"/>
              </a:rPr>
              <a:t>Hadley Wickham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R Markdown的工作原理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/>
          <a:lstStyle/>
          <a:p>
            <a:pPr marL="0" lvl="0" indent="0">
              <a:buNone/>
            </a:pPr>
            <a:r>
              <a:t>R Markdown站在巨人的肩膀上</a:t>
            </a:r>
          </a:p>
        </p:txBody>
      </p:sp>
      <p:pic>
        <p:nvPicPr>
          <p:cNvPr id="2" name="Picture 1" descr="images/rmd_flow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0056" y="1339850"/>
            <a:ext cx="3175000" cy="417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548257" y="5709330"/>
            <a:ext cx="3546965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>
                <a:hlinkClick r:id="rId3" invalidUrl="https://"/>
              </a:rPr>
              <a:t>R</a:t>
            </a:r>
            <a:r>
              <a:rPr dirty="0">
                <a:hlinkClick r:id="rId4" invalidUrl="https://"/>
              </a:rPr>
              <a:t> </a:t>
            </a:r>
            <a:r>
              <a:rPr dirty="0">
                <a:hlinkClick r:id="rId5" invalidUrl="https://"/>
              </a:rPr>
              <a:t>Markdown</a:t>
            </a:r>
            <a:r>
              <a:rPr dirty="0">
                <a:hlinkClick r:id="rId6" invalidUrl="https://"/>
              </a:rPr>
              <a:t> </a:t>
            </a:r>
            <a:r>
              <a:rPr dirty="0">
                <a:hlinkClick r:id="rId7" invalidUrl="https://"/>
              </a:rPr>
              <a:t>Workflow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R Markdown 主要依赖两个包来运行和输出（knitr and Pandoc）</a:t>
            </a:r>
          </a:p>
          <a:p>
            <a:pPr lvl="1"/>
            <a:r>
              <a:t>R Markdown stands on the shoulders of knitr and Pandoc.</a:t>
            </a:r>
          </a:p>
          <a:p>
            <a:pPr marL="0" lvl="0" indent="0">
              <a:buNone/>
            </a:pPr>
            <a:r>
              <a:t>安装</a:t>
            </a:r>
            <a:r>
              <a:rPr>
                <a:latin typeface="Courier"/>
              </a:rPr>
              <a:t>rmarkdown</a:t>
            </a:r>
            <a:r>
              <a:t>以后，会自动集成knitr 和 Pandoc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R Markdown基础包安装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html和pdf是R</a:t>
            </a:r>
            <a:r>
              <a:rPr dirty="0"/>
              <a:t> </a:t>
            </a:r>
            <a:r>
              <a:rPr dirty="0" err="1"/>
              <a:t>Markdown输出最基础的格式，html相对简单</a:t>
            </a:r>
            <a:endParaRPr dirty="0"/>
          </a:p>
          <a:p>
            <a:pPr marL="0" lvl="0" indent="0">
              <a:buNone/>
            </a:pPr>
            <a:r>
              <a:rPr dirty="0" err="1"/>
              <a:t>pdf格式的输出需要TeX，TeX</a:t>
            </a:r>
            <a:r>
              <a:rPr dirty="0"/>
              <a:t> </a:t>
            </a:r>
            <a:r>
              <a:rPr dirty="0" err="1"/>
              <a:t>Live、MiKTeX等</a:t>
            </a:r>
            <a:r>
              <a:rPr dirty="0"/>
              <a:t>(~5Gb大小)</a:t>
            </a:r>
            <a:r>
              <a:rPr dirty="0" err="1"/>
              <a:t>TeX工具包的安装是繁重而</a:t>
            </a:r>
            <a:r>
              <a:rPr dirty="0" err="1">
                <a:hlinkClick r:id="rId2"/>
              </a:rPr>
              <a:t>痛苦</a:t>
            </a:r>
            <a:endParaRPr dirty="0">
              <a:hlinkClick r:id="rId2"/>
            </a:endParaRPr>
          </a:p>
          <a:p>
            <a:pPr marL="0" lvl="0" indent="0">
              <a:buNone/>
            </a:pPr>
            <a:r>
              <a:rPr b="1" dirty="0" err="1"/>
              <a:t>tinytex告别了繁琐的安装</a:t>
            </a:r>
            <a:endParaRPr b="1" dirty="0"/>
          </a:p>
          <a:p>
            <a:pPr lvl="0" indent="0">
              <a:buNone/>
            </a:pPr>
            <a:r>
              <a:rPr dirty="0" err="1">
                <a:solidFill>
                  <a:srgbClr val="06287E"/>
                </a:solidFill>
                <a:latin typeface="Courier"/>
              </a:rPr>
              <a:t>install.packages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 err="1">
                <a:solidFill>
                  <a:srgbClr val="4070A0"/>
                </a:solidFill>
                <a:latin typeface="Courier"/>
              </a:rPr>
              <a:t>rmarkdown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solidFill>
                  <a:srgbClr val="06287E"/>
                </a:solidFill>
                <a:latin typeface="Courier"/>
              </a:rPr>
              <a:t>install.packages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 err="1">
                <a:solidFill>
                  <a:srgbClr val="4070A0"/>
                </a:solidFill>
                <a:latin typeface="Courier"/>
              </a:rPr>
              <a:t>tinytex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latin typeface="Courier"/>
              </a:rPr>
              <a:t>tinytex</a:t>
            </a:r>
            <a:r>
              <a:rPr dirty="0">
                <a:solidFill>
                  <a:srgbClr val="4070A0"/>
                </a:solidFill>
                <a:latin typeface="Courier"/>
              </a:rPr>
              <a:t>::</a:t>
            </a:r>
            <a:r>
              <a:rPr dirty="0" err="1">
                <a:solidFill>
                  <a:srgbClr val="06287E"/>
                </a:solidFill>
                <a:latin typeface="Courier"/>
              </a:rPr>
              <a:t>tlmgr_repo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'https://mirrors.tuna.tsinghua.edu.cn/CTAN/'</a:t>
            </a:r>
            <a:r>
              <a:rPr dirty="0">
                <a:latin typeface="Courier"/>
              </a:rPr>
              <a:t>) </a:t>
            </a:r>
            <a:r>
              <a:rPr i="1" dirty="0">
                <a:solidFill>
                  <a:srgbClr val="60A0B0"/>
                </a:solidFill>
                <a:latin typeface="Courier"/>
              </a:rPr>
              <a:t>#国内镜像</a:t>
            </a:r>
            <a:br>
              <a:rPr dirty="0"/>
            </a:br>
            <a:r>
              <a:rPr dirty="0" err="1">
                <a:latin typeface="Courier"/>
              </a:rPr>
              <a:t>tinytex</a:t>
            </a:r>
            <a:r>
              <a:rPr dirty="0">
                <a:solidFill>
                  <a:srgbClr val="4070A0"/>
                </a:solidFill>
                <a:latin typeface="Courier"/>
              </a:rPr>
              <a:t>::</a:t>
            </a:r>
            <a:r>
              <a:rPr dirty="0" err="1">
                <a:solidFill>
                  <a:srgbClr val="06287E"/>
                </a:solidFill>
                <a:latin typeface="Courier"/>
              </a:rPr>
              <a:t>install_tinytex</a:t>
            </a:r>
            <a:r>
              <a:rPr dirty="0">
                <a:latin typeface="Courier"/>
              </a:rPr>
              <a:t>()  </a:t>
            </a:r>
            <a:r>
              <a:rPr i="1" dirty="0">
                <a:solidFill>
                  <a:srgbClr val="60A0B0"/>
                </a:solidFill>
                <a:latin typeface="Courier"/>
              </a:rPr>
              <a:t># install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TinyTeX</a:t>
            </a:r>
            <a:br>
              <a:rPr dirty="0"/>
            </a:br>
            <a:r>
              <a:rPr dirty="0" err="1">
                <a:latin typeface="Courier"/>
              </a:rPr>
              <a:t>tinytex</a:t>
            </a:r>
            <a:r>
              <a:rPr dirty="0">
                <a:solidFill>
                  <a:srgbClr val="4070A0"/>
                </a:solidFill>
                <a:latin typeface="Courier"/>
              </a:rPr>
              <a:t>::</a:t>
            </a:r>
            <a:r>
              <a:rPr dirty="0" err="1">
                <a:solidFill>
                  <a:srgbClr val="06287E"/>
                </a:solidFill>
                <a:latin typeface="Courier"/>
              </a:rPr>
              <a:t>is_tinytex</a:t>
            </a:r>
            <a:r>
              <a:rPr dirty="0">
                <a:latin typeface="Courier"/>
              </a:rPr>
              <a:t>() </a:t>
            </a: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安装成功返回TURE，必须检测</a:t>
            </a:r>
            <a:endParaRPr i="1" dirty="0">
              <a:solidFill>
                <a:srgbClr val="60A0B0"/>
              </a:solidFill>
              <a:latin typeface="Couri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点击knit按钮时发生了什么-1</a:t>
            </a:r>
          </a:p>
        </p:txBody>
      </p:sp>
      <p:pic>
        <p:nvPicPr>
          <p:cNvPr id="2" name="Picture 1" descr="images/knit_rm.png"/>
          <p:cNvPicPr>
            <a:picLocks noGrp="1" noChangeAspect="1"/>
          </p:cNvPicPr>
          <p:nvPr/>
        </p:nvPicPr>
        <p:blipFill rotWithShape="1">
          <a:blip r:embed="rId2"/>
          <a:srcRect l="6604" r="8507" b="3477"/>
          <a:stretch/>
        </p:blipFill>
        <p:spPr bwMode="auto">
          <a:xfrm>
            <a:off x="707366" y="947888"/>
            <a:ext cx="7755289" cy="496120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983411" y="5815560"/>
            <a:ext cx="5952227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>
                <a:hlinkClick r:id="rId3" invalidUrl="http://"/>
              </a:rPr>
              <a:t>Rmd文档点击knit按钮时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自定义 3">
      <a:dk1>
        <a:sysClr val="windowText" lastClr="000000"/>
      </a:dk1>
      <a:lt1>
        <a:sysClr val="window" lastClr="CCE8CF"/>
      </a:lt1>
      <a:dk2>
        <a:srgbClr val="1296DB"/>
      </a:dk2>
      <a:lt2>
        <a:srgbClr val="DBEFF9"/>
      </a:lt2>
      <a:accent1>
        <a:srgbClr val="1296DB"/>
      </a:accent1>
      <a:accent2>
        <a:srgbClr val="9BCBF7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B76C00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488</Words>
  <Application>Microsoft Office PowerPoint</Application>
  <PresentationFormat>宽屏</PresentationFormat>
  <Paragraphs>87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Courier</vt:lpstr>
      <vt:lpstr>Helvetica Neue</vt:lpstr>
      <vt:lpstr>等线</vt:lpstr>
      <vt:lpstr>方正兰亭粗黑_GBK</vt:lpstr>
      <vt:lpstr>方正兰亭细黑_GBK_M</vt:lpstr>
      <vt:lpstr>微软雅黑</vt:lpstr>
      <vt:lpstr>Arial</vt:lpstr>
      <vt:lpstr>Cambria</vt:lpstr>
      <vt:lpstr>Corbel</vt:lpstr>
      <vt:lpstr>Univers</vt:lpstr>
      <vt:lpstr>Depth</vt:lpstr>
      <vt:lpstr>01-R Markdown历史和工作原理</vt:lpstr>
      <vt:lpstr>Table of Contents</vt:lpstr>
      <vt:lpstr>R Markdown 的历史</vt:lpstr>
      <vt:lpstr>时间节点</vt:lpstr>
      <vt:lpstr>R Markdown 关键人物</vt:lpstr>
      <vt:lpstr>R Markdown的工作原理</vt:lpstr>
      <vt:lpstr>R Markdown站在巨人的肩膀上</vt:lpstr>
      <vt:lpstr>R Markdown基础包安装</vt:lpstr>
      <vt:lpstr>点击knit按钮时发生了什么-1</vt:lpstr>
      <vt:lpstr>点击knit按钮时发生了什么-2</vt:lpstr>
      <vt:lpstr>R Markdown 文档的结构</vt:lpstr>
      <vt:lpstr>R Markdown主要由三个部分组成</vt:lpstr>
      <vt:lpstr>R Markdown三个部分说明</vt:lpstr>
      <vt:lpstr>R Markdown学术应用场景</vt:lpstr>
      <vt:lpstr>主要应用场景及对应的R包</vt:lpstr>
      <vt:lpstr>Rstudio的安装、设置和包管理</vt:lpstr>
      <vt:lpstr>Rstudio的安装和设置</vt:lpstr>
      <vt:lpstr>包管理和需要安装的包</vt:lpstr>
      <vt:lpstr>加载包（library）</vt:lpstr>
      <vt:lpstr>课后作业</vt:lpstr>
      <vt:lpstr>课后作业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TM04033923[[fn=Depth]]</Template>
  <TotalTime>80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Helvetica Neue</vt:lpstr>
      <vt:lpstr>等线</vt:lpstr>
      <vt:lpstr>方正兰亭细黑_GBK_M</vt:lpstr>
      <vt:lpstr>微软雅黑</vt:lpstr>
      <vt:lpstr>Arial</vt:lpstr>
      <vt:lpstr>Cambria</vt:lpstr>
      <vt:lpstr>Corbel</vt:lpstr>
      <vt:lpstr>Univers</vt:lpstr>
      <vt:lpstr>Depth</vt:lpstr>
      <vt:lpstr>PowerPoint 演示文稿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01-R Markdown历史和工作原理</dc:title>
  <dc:creator>梁昊</dc:creator>
  <cp:keywords/>
  <cp:lastModifiedBy>Mike Ray</cp:lastModifiedBy>
  <cp:revision>8</cp:revision>
  <dcterms:created xsi:type="dcterms:W3CDTF">2021-04-05T12:40:54Z</dcterms:created>
  <dcterms:modified xsi:type="dcterms:W3CDTF">2021-04-05T14:15:43Z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02/04/2021</vt:lpwstr>
  </property>
  <property fmtid="{D5CDD505-2E9C-101B-9397-08002B2CF9AE}" pid="3" name="header-includes">
    <vt:lpwstr/>
  </property>
  <property fmtid="{D5CDD505-2E9C-101B-9397-08002B2CF9AE}" pid="4" name="output">
    <vt:lpwstr/>
  </property>
</Properties>
</file>