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7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1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R 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574" y="1272761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8A61CB-EA61-4FF8-8693-DF232688C43D}"/>
              </a:ext>
            </a:extLst>
          </p:cNvPr>
          <p:cNvSpPr/>
          <p:nvPr/>
        </p:nvSpPr>
        <p:spPr>
          <a:xfrm>
            <a:off x="984285" y="515020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FBFA6-205C-4AC2-BA30-6F3F8ADDA703}"/>
              </a:ext>
            </a:extLst>
          </p:cNvPr>
          <p:cNvSpPr/>
          <p:nvPr/>
        </p:nvSpPr>
        <p:spPr>
          <a:xfrm>
            <a:off x="3467447" y="5146136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1C772-3043-4216-8B57-3FBAA1323DE9}"/>
              </a:ext>
            </a:extLst>
          </p:cNvPr>
          <p:cNvSpPr/>
          <p:nvPr/>
        </p:nvSpPr>
        <p:spPr>
          <a:xfrm>
            <a:off x="6096000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103B1-EEA7-44CA-99F1-124E0DE3020C}"/>
              </a:ext>
            </a:extLst>
          </p:cNvPr>
          <p:cNvSpPr/>
          <p:nvPr/>
        </p:nvSpPr>
        <p:spPr>
          <a:xfrm>
            <a:off x="9058965" y="5150088"/>
            <a:ext cx="1424609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3308EA-7841-4DB1-A240-F310B7BF776A}"/>
              </a:ext>
            </a:extLst>
          </p:cNvPr>
          <p:cNvSpPr txBox="1"/>
          <p:nvPr/>
        </p:nvSpPr>
        <p:spPr>
          <a:xfrm>
            <a:off x="1085574" y="5840886"/>
            <a:ext cx="60945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/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支持开源和学术透明、推动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73E171-9720-48FC-A23B-38E079411025}"/>
              </a:ext>
            </a:extLst>
          </p:cNvPr>
          <p:cNvCxnSpPr>
            <a:stCxn id="4" idx="3"/>
          </p:cNvCxnSpPr>
          <p:nvPr/>
        </p:nvCxnSpPr>
        <p:spPr>
          <a:xfrm flipV="1">
            <a:off x="2408894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DFD8AD-D118-44B2-87DB-A9625F4AF9AE}"/>
              </a:ext>
            </a:extLst>
          </p:cNvPr>
          <p:cNvCxnSpPr>
            <a:cxnSpLocks/>
          </p:cNvCxnSpPr>
          <p:nvPr/>
        </p:nvCxnSpPr>
        <p:spPr>
          <a:xfrm flipV="1">
            <a:off x="4892056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F9F40A-AC3F-4290-8D88-70B58019DD2D}"/>
              </a:ext>
            </a:extLst>
          </p:cNvPr>
          <p:cNvCxnSpPr>
            <a:cxnSpLocks/>
          </p:cNvCxnSpPr>
          <p:nvPr/>
        </p:nvCxnSpPr>
        <p:spPr>
          <a:xfrm flipV="1">
            <a:off x="7665628" y="5400136"/>
            <a:ext cx="1058925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事半功倍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简单易学：</a:t>
            </a:r>
            <a:r>
              <a:rPr dirty="0" err="1"/>
              <a:t>R很简单，配合tidyverse等系列包，代码可读性强</a:t>
            </a:r>
            <a:endParaRPr dirty="0"/>
          </a:p>
          <a:p>
            <a:r>
              <a:rPr dirty="0"/>
              <a:t>All in one （</a:t>
            </a:r>
            <a:r>
              <a:rPr dirty="0" err="1"/>
              <a:t>鱼与熊掌，我全都要</a:t>
            </a:r>
            <a:r>
              <a:rPr dirty="0"/>
              <a:t>）：</a:t>
            </a:r>
            <a:r>
              <a:rPr dirty="0" err="1"/>
              <a:t>一个软件全都有，数据-分析-可视化-写作-展示（类似于家装全包</a:t>
            </a:r>
            <a:r>
              <a:rPr dirty="0"/>
              <a:t>）</a:t>
            </a:r>
            <a:endParaRPr lang="en-US" altLang="zh-CN" dirty="0"/>
          </a:p>
          <a:p>
            <a:r>
              <a:rPr lang="zh-CN" altLang="en-US" dirty="0"/>
              <a:t>一个残酷的现实：用统计的，往往不是学统计的。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语言做统计分析，是它的看家本领，非常好用！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的表格和可视化，是颜值担当，高大上，无出其右！</a:t>
            </a:r>
          </a:p>
          <a:p>
            <a:r>
              <a:rPr lang="zh-CN" altLang="en-US" dirty="0"/>
              <a:t>不论写论文、写书、写报告、</a:t>
            </a:r>
            <a:r>
              <a:rPr lang="en-US" altLang="zh-CN" dirty="0"/>
              <a:t>PPT</a:t>
            </a:r>
            <a:r>
              <a:rPr lang="zh-CN" altLang="en-US" dirty="0"/>
              <a:t>，它都是让你脱颖而出的好工具！</a:t>
            </a:r>
          </a:p>
          <a:p>
            <a:pPr lvl="1"/>
            <a:r>
              <a:rPr lang="zh-CN" altLang="en-US" dirty="0"/>
              <a:t>更多期刊和作者都在使用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，学习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</a:t>
            </a:r>
            <a:r>
              <a:rPr lang="zh-CN" altLang="en-US" dirty="0"/>
              <a:t>就是拥抱未来！</a:t>
            </a:r>
          </a:p>
          <a:p>
            <a:pPr marL="1270000" lvl="0" indent="0" algn="r">
              <a:buNone/>
            </a:pPr>
            <a:r>
              <a:rPr lang="en-US" altLang="zh-CN" sz="2000" dirty="0"/>
              <a:t>——</a:t>
            </a:r>
            <a:r>
              <a:rPr lang="zh-CN" altLang="en-US" sz="2000" dirty="0"/>
              <a:t>参考王敏杰</a:t>
            </a:r>
            <a:r>
              <a:rPr lang="en-US" altLang="zh-CN" sz="2000" dirty="0">
                <a:hlinkClick r:id="rId2"/>
              </a:rPr>
              <a:t>《</a:t>
            </a:r>
            <a:r>
              <a:rPr lang="zh-CN" altLang="en-US" sz="2000" dirty="0">
                <a:hlinkClick r:id="rId2"/>
              </a:rPr>
              <a:t>数据科学中的 </a:t>
            </a:r>
            <a:r>
              <a:rPr lang="en-US" altLang="zh-CN" sz="2000" dirty="0">
                <a:hlinkClick r:id="rId2"/>
              </a:rPr>
              <a:t>R </a:t>
            </a:r>
            <a:r>
              <a:rPr lang="zh-CN" altLang="en-US" sz="2000" dirty="0">
                <a:hlinkClick r:id="rId2"/>
              </a:rPr>
              <a:t>语言</a:t>
            </a:r>
            <a:r>
              <a:rPr lang="en-US" altLang="zh-CN" sz="2000" dirty="0">
                <a:hlinkClick r:id="rId2"/>
              </a:rPr>
              <a:t>》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适合谁</a:t>
            </a:r>
            <a:r>
              <a:rPr dirty="0"/>
              <a:t>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8901"/>
            <a:ext cx="10871199" cy="4351338"/>
          </a:xfrm>
        </p:spPr>
        <p:txBody>
          <a:bodyPr/>
          <a:lstStyle/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科研工作者（拯救科研狗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理工农</a:t>
            </a:r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社科</a:t>
            </a: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心理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同理，各学科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4C7B600-59C5-4658-BCD1-7BA716D3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33" y="1445559"/>
            <a:ext cx="4586965" cy="45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基础</a:t>
            </a:r>
            <a:r>
              <a:rPr lang="zh-CN" altLang="en-US" dirty="0"/>
              <a:t>要求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260"/>
            <a:ext cx="10871199" cy="4589703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有点英语基础，能看懂基本单词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最佳，没有编程基础，也可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markdown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upyter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是亲兄弟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统计学基础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懂基本的统计学原理，和统计学方法的适用对象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会看统计图表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本科程没有复杂的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296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尝试用</a:t>
            </a:r>
            <a:r>
              <a:rPr lang="zh-CN" altLang="en-US" dirty="0"/>
              <a:t>我提供的</a:t>
            </a:r>
            <a:r>
              <a:rPr dirty="0" err="1"/>
              <a:t>ppt模板生成pptx</a:t>
            </a:r>
            <a:r>
              <a:rPr lang="zh-CN" altLang="en-US" dirty="0"/>
              <a:t>，可以替换头像，修改名字</a:t>
            </a:r>
            <a:endParaRPr dirty="0"/>
          </a:p>
          <a:p>
            <a:pPr marL="0" lvl="0" indent="0">
              <a:buNone/>
            </a:pPr>
            <a:r>
              <a:rPr dirty="0" err="1"/>
              <a:t>参考：</a:t>
            </a:r>
            <a:r>
              <a:rPr dirty="0" err="1">
                <a:hlinkClick r:id="rId2"/>
              </a:rPr>
              <a:t>Rendering</a:t>
            </a:r>
            <a:r>
              <a:rPr dirty="0">
                <a:hlinkClick r:id="rId2"/>
              </a:rPr>
              <a:t> PowerPoint Presentations with RStudio</a:t>
            </a:r>
          </a:p>
          <a:p>
            <a:pPr marL="0" lvl="0" indent="0">
              <a:buNone/>
            </a:pPr>
            <a:r>
              <a:rPr dirty="0"/>
              <a:t>R Markdown </a:t>
            </a:r>
            <a:r>
              <a:rPr dirty="0" err="1"/>
              <a:t>推荐书籍</a:t>
            </a:r>
            <a:r>
              <a:rPr dirty="0"/>
              <a:t>(</a:t>
            </a:r>
            <a:r>
              <a:rPr dirty="0" err="1"/>
              <a:t>全部开源免费,也是本课程主要参考书</a:t>
            </a:r>
            <a:r>
              <a:rPr dirty="0"/>
              <a:t>)</a:t>
            </a:r>
          </a:p>
          <a:p>
            <a:pPr lvl="1"/>
            <a:r>
              <a:rPr dirty="0">
                <a:hlinkClick r:id="rId3"/>
              </a:rPr>
              <a:t>R </a:t>
            </a:r>
            <a:r>
              <a:rPr dirty="0" err="1">
                <a:hlinkClick r:id="rId3"/>
              </a:rPr>
              <a:t>数据分析指南与速查手册</a:t>
            </a:r>
            <a:endParaRPr dirty="0">
              <a:hlinkClick r:id="rId3"/>
            </a:endParaRPr>
          </a:p>
          <a:p>
            <a:pPr lvl="1"/>
            <a:r>
              <a:rPr dirty="0" err="1">
                <a:hlinkClick r:id="rId4"/>
              </a:rPr>
              <a:t>数据科学中的</a:t>
            </a:r>
            <a:r>
              <a:rPr dirty="0">
                <a:hlinkClick r:id="rId4"/>
              </a:rPr>
              <a:t> R </a:t>
            </a:r>
            <a:r>
              <a:rPr dirty="0" err="1">
                <a:hlinkClick r:id="rId4"/>
              </a:rPr>
              <a:t>语言</a:t>
            </a:r>
            <a:endParaRPr dirty="0">
              <a:hlinkClick r:id="rId4"/>
            </a:endParaRPr>
          </a:p>
          <a:p>
            <a:pPr lvl="1"/>
            <a:r>
              <a:rPr dirty="0">
                <a:hlinkClick r:id="rId5"/>
              </a:rPr>
              <a:t>R Markdown: The Definitive Guide</a:t>
            </a:r>
          </a:p>
          <a:p>
            <a:pPr lvl="1"/>
            <a:r>
              <a:rPr dirty="0"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08817" y="6096338"/>
            <a:ext cx="3641480" cy="41036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lang="zh-CN" altLang="en-US" dirty="0"/>
              <a:t>毕业院校：湖南中医药大学</a:t>
            </a:r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学术兼职及成果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学术兼职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中国中西医结合学会诊断专业委员会青年委员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中国中医药信息学会中医诊断信息分会理事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湘雅医学期刊社青年编委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湖南中医药大学学报》编委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Markdown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1"/>
            <a:ext cx="10871199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Markdown是利用Rstudio</a:t>
            </a:r>
            <a:r>
              <a:rPr lang="zh-CN" altLang="en-US" dirty="0"/>
              <a:t>进行科技写作</a:t>
            </a:r>
            <a:r>
              <a:rPr dirty="0" err="1"/>
              <a:t>的全能选手</a:t>
            </a:r>
            <a:endParaRPr dirty="0"/>
          </a:p>
          <a:p>
            <a:pPr lvl="1"/>
            <a:r>
              <a:rPr dirty="0" err="1"/>
              <a:t>本课程专注于学术写作</a:t>
            </a:r>
            <a:endParaRPr dirty="0"/>
          </a:p>
          <a:p>
            <a:pPr marL="0" lvl="0" indent="0">
              <a:buNone/>
            </a:pPr>
            <a:r>
              <a:rPr lang="en-US" altLang="zh-CN" dirty="0"/>
              <a:t>R Markdown</a:t>
            </a:r>
            <a:r>
              <a:rPr lang="zh-CN" altLang="en-US" dirty="0"/>
              <a:t>的文档能够完全重现</a:t>
            </a:r>
            <a:endParaRPr lang="en-US" dirty="0"/>
          </a:p>
          <a:p>
            <a:pPr lvl="1"/>
            <a:r>
              <a:rPr dirty="0"/>
              <a:t>R Markdown documents are fully </a:t>
            </a:r>
            <a:r>
              <a:rPr b="1" dirty="0">
                <a:solidFill>
                  <a:srgbClr val="FF0000"/>
                </a:solidFill>
              </a:rPr>
              <a:t>reproducible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lang="zh-CN" altLang="en-US" dirty="0"/>
              <a:t>可以把文本</a:t>
            </a:r>
            <a:r>
              <a:rPr lang="en-US" altLang="zh-CN" dirty="0"/>
              <a:t>+</a:t>
            </a:r>
            <a:r>
              <a:rPr lang="zh-CN" altLang="en-US" dirty="0"/>
              <a:t>代码优雅的输出成你需要的格式</a:t>
            </a:r>
            <a:endParaRPr lang="en-US" dirty="0"/>
          </a:p>
          <a:p>
            <a:pPr lvl="1"/>
            <a:r>
              <a:rPr dirty="0"/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rPr lang="zh-CN" altLang="en-US" dirty="0"/>
              <a:t>支持多种程序语言，包括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等</a:t>
            </a:r>
            <a:endParaRPr lang="en-US" dirty="0"/>
          </a:p>
          <a:p>
            <a:pPr lvl="1"/>
            <a:r>
              <a:rPr dirty="0"/>
              <a:t>Use multiple languages including R, Python, and 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输出格式</a:t>
            </a:r>
            <a:endParaRPr dirty="0">
              <a:ea typeface="微软雅黑" panose="020B0503020204020204" pitchFamily="34" charset="-122"/>
            </a:endParaRP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301" y="2100840"/>
            <a:ext cx="6050471" cy="313892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See the </a:t>
            </a:r>
            <a:r>
              <a:rPr dirty="0">
                <a:latin typeface="Univers" panose="020B0503020202020204" pitchFamily="34" charset="0"/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673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R Markdown学术写作教程</vt:lpstr>
      <vt:lpstr>PowerPoint 演示文稿</vt:lpstr>
      <vt:lpstr>个人介绍</vt:lpstr>
      <vt:lpstr>基本情况</vt:lpstr>
      <vt:lpstr>学术兼职及成果</vt:lpstr>
      <vt:lpstr>R Markdown是什么?</vt:lpstr>
      <vt:lpstr>R Markdown简介</vt:lpstr>
      <vt:lpstr>输出格式</vt:lpstr>
      <vt:lpstr>学这门课的价值?</vt:lpstr>
      <vt:lpstr>R Markdown workflow</vt:lpstr>
      <vt:lpstr>事半功倍</vt:lpstr>
      <vt:lpstr>这门课适合谁?</vt:lpstr>
      <vt:lpstr>适合谁？</vt:lpstr>
      <vt:lpstr>需要哪些基础?</vt:lpstr>
      <vt:lpstr>基础要求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31</cp:revision>
  <dcterms:created xsi:type="dcterms:W3CDTF">2021-03-08T01:18:51Z</dcterms:created>
  <dcterms:modified xsi:type="dcterms:W3CDTF">2021-04-01T03:18:36Z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