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2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3/8/2021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1199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640114"/>
            <a:ext cx="4773211" cy="4577217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8928" y="1640114"/>
            <a:ext cx="6050471" cy="4536849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196568" y="3963000"/>
            <a:ext cx="4716235" cy="70463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wangminjie/R4DS/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6.xml" /><Relationship Id="rId4" Type="http://schemas.openxmlformats.org/officeDocument/2006/relationships/slide" Target="slide10.xml" /><Relationship Id="rId5" Type="http://schemas.openxmlformats.org/officeDocument/2006/relationships/slide" Target="slide13.xml" /><Relationship Id="rId6" Type="http://schemas.openxmlformats.org/officeDocument/2006/relationships/slide" Target="slide16.xml" /><Relationship Id="rId7" Type="http://schemas.openxmlformats.org/officeDocument/2006/relationships/slide" Target="slide19.xml" /><Relationship Id="rId8" Type="http://schemas.openxmlformats.org/officeDocument/2006/relationships/slide" Target="slide24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port.rstudio.com/hc/en-us/articles/360004672913-Rendering-PowerPoint-presentations-with-RStudio" TargetMode="External" /><Relationship Id="rId3" Type="http://schemas.openxmlformats.org/officeDocument/2006/relationships/hyperlink" Target="https://bookdown.org/xiao/RAnalysisBook/" TargetMode="External" /><Relationship Id="rId4" Type="http://schemas.openxmlformats.org/officeDocument/2006/relationships/hyperlink" Target="https://bookdown.org/wangminjie/R4DS/" TargetMode="External" /><Relationship Id="rId5" Type="http://schemas.openxmlformats.org/officeDocument/2006/relationships/hyperlink" Target="https://bookdown.org/yihui/rmarkdown/" TargetMode="External" /><Relationship Id="rId6" Type="http://schemas.openxmlformats.org/officeDocument/2006/relationships/hyperlink" Target="https://bookdown.org/yihui/rmarkdown-cookbook/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gitee.com/hao203" TargetMode="External" /><Relationship Id="rId2" Type="http://schemas.openxmlformats.org/officeDocument/2006/relationships/image" Target="../media/image4.jp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rmarkdown.rstudio.com/gallery.html" TargetMode="Externa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Markdown学术写作教程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06/03/2021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这门课适合谁?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我的初衷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支持开源，支持R的学习</a:t>
            </a:r>
          </a:p>
          <a:p>
            <a:pPr lvl="1"/>
            <a:r>
              <a:rPr/>
              <a:t>推动R Markdown中国化</a:t>
            </a:r>
          </a:p>
          <a:p>
            <a:pPr lvl="1"/>
            <a:r>
              <a:rPr/>
              <a:t>开拓思维、提高效率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适合谁来学？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科研工作者（拯救科研狗）</a:t>
            </a:r>
          </a:p>
          <a:p>
            <a:pPr lvl="2"/>
            <a:r>
              <a:rPr/>
              <a:t>理工农</a:t>
            </a:r>
            <a:r>
              <a:rPr b="1"/>
              <a:t>医</a:t>
            </a:r>
            <a:r>
              <a:rPr/>
              <a:t>（别笑，是真的）</a:t>
            </a:r>
          </a:p>
          <a:p>
            <a:pPr lvl="2"/>
            <a:r>
              <a:rPr/>
              <a:t>社科</a:t>
            </a:r>
          </a:p>
          <a:p>
            <a:pPr lvl="2"/>
            <a:r>
              <a:rPr/>
              <a:t>心理</a:t>
            </a:r>
          </a:p>
          <a:p>
            <a:pPr lvl="2"/>
            <a:r>
              <a:rPr/>
              <a:t>商业</a:t>
            </a:r>
          </a:p>
          <a:p>
            <a:pPr lvl="2"/>
            <a:r>
              <a:rPr/>
              <a:t>经济</a:t>
            </a:r>
          </a:p>
          <a:p>
            <a:pPr lvl="1"/>
            <a:r>
              <a:rPr/>
              <a:t>研究生(同理，各学科)</a:t>
            </a:r>
          </a:p>
          <a:p>
            <a:pPr lvl="1"/>
            <a:r>
              <a:rPr/>
              <a:t>数据科学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学这门课的价值?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提高效率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R很简单，配合tidyverse等系列包，代码可读性强，用的是人类语言， 非常好学</a:t>
            </a:r>
          </a:p>
          <a:p>
            <a:pPr lvl="0" marL="0" indent="0">
              <a:buNone/>
            </a:pPr>
            <a:r>
              <a:rPr/>
              <a:t>All in one （鱼与熊掌，我全都要）：一个软件全都有，数据-分析-可视化-写作-展示（类似于家装全包）</a:t>
            </a:r>
          </a:p>
          <a:p>
            <a:pPr lvl="0" marL="0" indent="0">
              <a:buNone/>
            </a:pPr>
            <a:r>
              <a:rPr/>
              <a:t>强大的兼容性</a:t>
            </a:r>
          </a:p>
          <a:p>
            <a:pPr lvl="1"/>
            <a:r>
              <a:rPr/>
              <a:t>所有平台都可用（win,ios,linux,云端）</a:t>
            </a:r>
          </a:p>
          <a:p>
            <a:pPr lvl="1"/>
            <a:r>
              <a:rPr/>
              <a:t>各种格式输出</a:t>
            </a:r>
          </a:p>
          <a:p>
            <a:pPr lvl="1"/>
            <a:r>
              <a:rPr/>
              <a:t>兼容python, SQL, bash、Rcpp(C++)等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立于不败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我们不是学统计的，但需要用统计。一个更残酷的现实，用统计的，往往不是学统计的。</a:t>
            </a:r>
          </a:p>
          <a:p>
            <a:pPr lvl="1"/>
            <a:r>
              <a:rPr/>
              <a:t>R语言做统计分析，是它的看家本领，非常好用！</a:t>
            </a:r>
          </a:p>
          <a:p>
            <a:pPr lvl="0" marL="0" indent="0">
              <a:buNone/>
            </a:pPr>
            <a:r>
              <a:rPr/>
              <a:t>R的表格和可视化，是颜值担当，高大上，无出其右！</a:t>
            </a:r>
          </a:p>
          <a:p>
            <a:pPr lvl="0" marL="0" indent="0">
              <a:buNone/>
            </a:pPr>
            <a:r>
              <a:rPr/>
              <a:t>不论写论文、写书、写报告、PPT，它都是让你脱颖而出的好工具！</a:t>
            </a:r>
          </a:p>
          <a:p>
            <a:pPr lvl="1"/>
            <a:r>
              <a:rPr/>
              <a:t>更多期刊和作者都在使用R Markdown，学习R Markdown就是拥抱未来！</a:t>
            </a:r>
          </a:p>
          <a:p>
            <a:pPr lvl="0" marL="1270000" indent="0">
              <a:buNone/>
            </a:pPr>
            <a:r>
              <a:rPr sz="2000"/>
              <a:t>参考王敏杰</a:t>
            </a:r>
            <a:r>
              <a:rPr sz="2000">
                <a:hlinkClick r:id="rId2"/>
              </a:rPr>
              <a:t>《数据科学中的 R 语言》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需要哪些基础?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编程基础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今年两会有代表提出取消英语主科地位，您同意吗？</a:t>
            </a:r>
          </a:p>
          <a:p>
            <a:pPr lvl="1"/>
            <a:r>
              <a:rPr/>
              <a:t>有点英语基础就行，看得懂基本单词</a:t>
            </a:r>
          </a:p>
          <a:p>
            <a:pPr lvl="0" marL="0" indent="0">
              <a:buNone/>
            </a:pPr>
            <a:r>
              <a:rPr/>
              <a:t>具备其他编程语言基础最好，python编程基础，上手R最容易。这个就是加强版的jupyter notebook！</a:t>
            </a:r>
          </a:p>
          <a:p>
            <a:pPr lvl="0" marL="0" indent="0">
              <a:buNone/>
            </a:pPr>
            <a:r>
              <a:rPr/>
              <a:t>没有编程基础，no关系，这门课你也能听懂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统计学基础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确实要懂点……</a:t>
            </a:r>
          </a:p>
          <a:p>
            <a:pPr lvl="1"/>
            <a:r>
              <a:rPr/>
              <a:t>懂基本的统计学原理，和统计学方法的适用对象</a:t>
            </a:r>
          </a:p>
          <a:p>
            <a:pPr lvl="1"/>
            <a:r>
              <a:rPr/>
              <a:t>No 公式！</a:t>
            </a:r>
          </a:p>
          <a:p>
            <a:pPr lvl="1"/>
            <a:r>
              <a:rPr/>
              <a:t>懂统计图</a:t>
            </a:r>
          </a:p>
          <a:p>
            <a:pPr lvl="1"/>
            <a:r>
              <a:rPr/>
              <a:t>会spss就行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个人介绍</a:t>
            </a:r>
          </a:p>
          <a:p>
            <a:pPr lvl="1"/>
            <a:r>
              <a:rPr>
                <a:hlinkClick r:id="rId3" action="ppaction://hlinksldjump"/>
              </a:rPr>
              <a:t>R Markdown是什么?</a:t>
            </a:r>
          </a:p>
          <a:p>
            <a:pPr lvl="1"/>
            <a:r>
              <a:rPr>
                <a:hlinkClick r:id="rId4" action="ppaction://hlinksldjump"/>
              </a:rPr>
              <a:t>这门课适合谁?</a:t>
            </a:r>
          </a:p>
          <a:p>
            <a:pPr lvl="1"/>
            <a:r>
              <a:rPr>
                <a:hlinkClick r:id="rId5" action="ppaction://hlinksldjump"/>
              </a:rPr>
              <a:t>学这门课的价值?</a:t>
            </a:r>
          </a:p>
          <a:p>
            <a:pPr lvl="1"/>
            <a:r>
              <a:rPr>
                <a:hlinkClick r:id="rId6" action="ppaction://hlinksldjump"/>
              </a:rPr>
              <a:t>需要哪些基础?</a:t>
            </a:r>
          </a:p>
          <a:p>
            <a:pPr lvl="1"/>
            <a:r>
              <a:rPr>
                <a:hlinkClick r:id="rId7" action="ppaction://hlinksldjump"/>
              </a:rPr>
              <a:t>Examples</a:t>
            </a:r>
          </a:p>
          <a:p>
            <a:pPr lvl="1"/>
            <a:r>
              <a:rPr>
                <a:hlinkClick r:id="rId8" action="ppaction://hlinksldjump"/>
              </a:rPr>
              <a:t>课后作业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(women)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height         weight     
##  Min.   :58.0   Min.   :115.0  
##  1st Qu.:61.5   1st Qu.:124.5  
##  Median :65.0   Median :135.0  
##  Mean   :65.0   Mean   :136.7  
##  3rd Qu.:68.5   3rd Qu.:148.0  
##  Max.   :72.0   Max.   :164.0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00-Intro_files/figure-pptx/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433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25500" y="1816100"/>
          <a:ext cx="108585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  <a:gridCol w="2171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00-Intro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43300" y="18161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课后作业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课后作业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尝试用你自己的ppt模板生成pptx</a:t>
            </a:r>
          </a:p>
          <a:p>
            <a:pPr lvl="0" marL="0" indent="0">
              <a:buNone/>
            </a:pPr>
            <a:r>
              <a:rPr/>
              <a:t>参考：</a:t>
            </a:r>
            <a:r>
              <a:rPr>
                <a:hlinkClick r:id="rId2"/>
              </a:rPr>
              <a:t>Rendering PowerPoint Presentations with RStudio</a:t>
            </a:r>
          </a:p>
          <a:p>
            <a:pPr lvl="0" marL="0" indent="0">
              <a:buNone/>
            </a:pPr>
            <a:r>
              <a:rPr/>
              <a:t>R Markdown 推荐书籍(全部开源免费,也是本课程主要参考书)</a:t>
            </a:r>
          </a:p>
          <a:p>
            <a:pPr lvl="1"/>
            <a:r>
              <a:rPr>
                <a:hlinkClick r:id="rId3"/>
              </a:rPr>
              <a:t>R 数据分析指南与速查手册</a:t>
            </a:r>
          </a:p>
          <a:p>
            <a:pPr lvl="1"/>
            <a:r>
              <a:rPr>
                <a:hlinkClick r:id="rId4"/>
              </a:rPr>
              <a:t>数据科学中的 R 语言</a:t>
            </a:r>
          </a:p>
          <a:p>
            <a:pPr lvl="1"/>
            <a:r>
              <a:rPr>
                <a:hlinkClick r:id="rId5"/>
              </a:rPr>
              <a:t>R Markdown: The Definitive Guide</a:t>
            </a:r>
          </a:p>
          <a:p>
            <a:pPr lvl="1"/>
            <a:r>
              <a:rPr>
                <a:hlinkClick r:id="rId6"/>
              </a:rPr>
              <a:t>R Markdown Cookbook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个人介绍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lvl="0" marL="0" indent="0">
              <a:buNone/>
            </a:pPr>
            <a:r>
              <a:rPr/>
              <a:t>基本情况</a:t>
            </a:r>
          </a:p>
        </p:txBody>
      </p:sp>
      <p:pic>
        <p:nvPicPr>
          <p:cNvPr descr="avata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638300"/>
            <a:ext cx="29083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60400" y="5702300"/>
            <a:ext cx="4762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个人头像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梁昊</a:t>
            </a:r>
          </a:p>
          <a:p>
            <a:pPr lvl="2"/>
            <a:r>
              <a:rPr/>
              <a:t>出生年月：1986.12</a:t>
            </a:r>
          </a:p>
          <a:p>
            <a:pPr lvl="2"/>
            <a:r>
              <a:rPr/>
              <a:t>职称：讲师/主治医师</a:t>
            </a:r>
          </a:p>
          <a:p>
            <a:pPr lvl="2"/>
            <a:r>
              <a:rPr/>
              <a:t>学位：医学博士</a:t>
            </a:r>
          </a:p>
          <a:p>
            <a:pPr lvl="2"/>
            <a:r>
              <a:rPr/>
              <a:t>毕业院校：湖南中医药大学</a:t>
            </a:r>
          </a:p>
          <a:p>
            <a:pPr lvl="2"/>
            <a:r>
              <a:rPr/>
              <a:t>工作单位：湖南中医药大学</a:t>
            </a:r>
          </a:p>
          <a:p>
            <a:pPr lvl="2"/>
            <a:r>
              <a:rPr/>
              <a:t>研究方向：中医诊断学/医学AI</a:t>
            </a:r>
          </a:p>
          <a:p>
            <a:pPr lvl="2"/>
            <a:r>
              <a:rPr/>
              <a:t>项目主页：</a:t>
            </a:r>
            <a:r>
              <a:rPr>
                <a:hlinkClick r:id="rId3"/>
              </a:rPr>
              <a:t>https://gitee.com/hao203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学术兼职及成果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学术兼职</a:t>
            </a:r>
          </a:p>
          <a:p>
            <a:pPr lvl="2"/>
            <a:r>
              <a:rPr/>
              <a:t>中国中西医结合学会诊断专业委员会青年委员</a:t>
            </a:r>
          </a:p>
          <a:p>
            <a:pPr lvl="2"/>
            <a:r>
              <a:rPr/>
              <a:t>中国中医药信息学会中医诊断信息分会理事</a:t>
            </a:r>
          </a:p>
          <a:p>
            <a:pPr lvl="2"/>
            <a:r>
              <a:rPr/>
              <a:t>湘雅医学期刊社青年编委</a:t>
            </a:r>
          </a:p>
          <a:p>
            <a:pPr lvl="2"/>
            <a:r>
              <a:rPr/>
              <a:t>《湖南中医药大学学报》编委</a:t>
            </a:r>
          </a:p>
          <a:p>
            <a:pPr lvl="1"/>
            <a:r>
              <a:rPr/>
              <a:t>主持国家级课题1项、省部级课题2项、厅级课题2项；以第一作者及通讯作者发表论文20余篇，其中SCI 4篇，CSCD 10篇，总被引200余次。</a:t>
            </a:r>
          </a:p>
          <a:p>
            <a:pPr lvl="1"/>
            <a:r>
              <a:rPr/>
              <a:t>获省级教学成果奖1项，湖南省中医药科技一等奖2项。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Markdown是什么?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Markdown是利用Rstudio将文字和数据进行展示的全能选手。</a:t>
            </a:r>
          </a:p>
          <a:p>
            <a:pPr lvl="0" marL="0" indent="0">
              <a:buNone/>
            </a:pPr>
            <a:r>
              <a:rPr/>
              <a:t>本课程专注于学术写作。</a:t>
            </a:r>
          </a:p>
          <a:p>
            <a:pPr lvl="0" marL="0" indent="0">
              <a:buNone/>
            </a:pPr>
            <a:r>
              <a:rPr/>
              <a:t>R Markdown documents are fully reproducible.</a:t>
            </a:r>
          </a:p>
          <a:p>
            <a:pPr lvl="0" marL="0" indent="0">
              <a:buNone/>
            </a:pPr>
            <a:r>
              <a:rPr/>
              <a:t>Use a productive notebook interface to weave together narrative text and code to produce elegantly formatted output.</a:t>
            </a:r>
          </a:p>
          <a:p>
            <a:pPr lvl="0" marL="0" indent="0">
              <a:buNone/>
            </a:pPr>
            <a:r>
              <a:rPr/>
              <a:t>Use multiple languages including R, Python, and SQL.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https://rmarkdown.rstudio.com/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format</a:t>
            </a:r>
          </a:p>
        </p:txBody>
      </p:sp>
      <p:pic>
        <p:nvPicPr>
          <p:cNvPr descr="outputform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8700" y="1638300"/>
            <a:ext cx="40386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60400" y="5702300"/>
            <a:ext cx="4762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Markdown supports dozens of static and dynamic output formats including HTML, PDF, MS Word, Beamer, HTML5 slides, Tufte-style handouts, books, dashboards, shiny applications, scientific articles, websites, and more.</a:t>
            </a:r>
          </a:p>
          <a:p>
            <a:pPr lvl="0" marL="0" indent="0">
              <a:buNone/>
            </a:pPr>
            <a:r>
              <a:rPr/>
              <a:t>See the </a:t>
            </a:r>
            <a:r>
              <a:rPr>
                <a:hlinkClick r:id="rId3"/>
              </a:rPr>
              <a:t>gallery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260"/>
            <a:ext cx="6304722" cy="637553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workflow</a:t>
            </a:r>
          </a:p>
        </p:txBody>
      </p:sp>
      <p:pic>
        <p:nvPicPr>
          <p:cNvPr descr="workflo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816100"/>
            <a:ext cx="93980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workflow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CCE8C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Markdown学术写作教程</dc:title>
  <dc:creator>梁昊</dc:creator>
  <cp:keywords/>
  <dcterms:created xsi:type="dcterms:W3CDTF">2021-03-08T12:24:09Z</dcterms:created>
  <dcterms:modified xsi:type="dcterms:W3CDTF">2021-03-08T12:24:09Z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06/03/2021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