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199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640114"/>
            <a:ext cx="4773211" cy="4577217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928" y="1640114"/>
            <a:ext cx="6050471" cy="453684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wangminjie/R4D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xiao/RAnalysisBook/" TargetMode="External"/><Relationship Id="rId2" Type="http://schemas.openxmlformats.org/officeDocument/2006/relationships/hyperlink" Target="https://support.rstudio.com/hc/en-us/articles/360004672913-Rendering-PowerPoint-presentations-with-R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down.org/yihui/rmarkdown-cookbook/" TargetMode="External"/><Relationship Id="rId5" Type="http://schemas.openxmlformats.org/officeDocument/2006/relationships/hyperlink" Target="https://bookdown.org/yihui/rmarkdown/" TargetMode="External"/><Relationship Id="rId4" Type="http://schemas.openxmlformats.org/officeDocument/2006/relationships/hyperlink" Target="https://bookdown.org/wangminjie/R4DS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hao203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markdown.r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galler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marL="0" lvl="0" indent="0">
              <a:buNone/>
            </a:pPr>
            <a:r>
              <a:t>R Markdown学术写作教程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br/>
            <a:br/>
            <a:r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t>06/03/2021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这门课适合谁?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我的初衷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支持开源，支持R的学习</a:t>
            </a:r>
          </a:p>
          <a:p>
            <a:pPr lvl="1"/>
            <a:r>
              <a:t>推动R Markdown中国化</a:t>
            </a:r>
          </a:p>
          <a:p>
            <a:pPr lvl="1"/>
            <a:r>
              <a:t>开拓思维、提高效率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适合谁来学？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科研工作者（拯救科研狗）</a:t>
            </a:r>
          </a:p>
          <a:p>
            <a:pPr lvl="2"/>
            <a:r>
              <a:t>理工农</a:t>
            </a:r>
            <a:r>
              <a:rPr b="1"/>
              <a:t>医</a:t>
            </a:r>
            <a:r>
              <a:t>（别笑，是真的）</a:t>
            </a:r>
          </a:p>
          <a:p>
            <a:pPr lvl="2"/>
            <a:r>
              <a:t>社科</a:t>
            </a:r>
          </a:p>
          <a:p>
            <a:pPr lvl="2"/>
            <a:r>
              <a:t>心理</a:t>
            </a:r>
          </a:p>
          <a:p>
            <a:pPr lvl="2"/>
            <a:r>
              <a:t>商业</a:t>
            </a:r>
          </a:p>
          <a:p>
            <a:pPr lvl="2"/>
            <a:r>
              <a:t>经济</a:t>
            </a:r>
          </a:p>
          <a:p>
            <a:pPr lvl="1"/>
            <a:r>
              <a:t>研究生(同理，各学科)</a:t>
            </a:r>
          </a:p>
          <a:p>
            <a:pPr lvl="1"/>
            <a:r>
              <a:t>数据科学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学这门课的价值?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提高效率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R很简单，配合tidyverse等系列包，代码可读性强，用的是人类语言， 非常好学</a:t>
            </a:r>
          </a:p>
          <a:p>
            <a:pPr marL="0" lvl="0" indent="0">
              <a:buNone/>
            </a:pPr>
            <a:r>
              <a:t>All in one （鱼与熊掌，我全都要）：一个软件全都有，数据-分析-可视化-写作-展示（类似于家装全包）</a:t>
            </a:r>
          </a:p>
          <a:p>
            <a:pPr marL="0" lvl="0" indent="0">
              <a:buNone/>
            </a:pPr>
            <a:r>
              <a:t>强大的兼容性</a:t>
            </a:r>
          </a:p>
          <a:p>
            <a:pPr lvl="1"/>
            <a:r>
              <a:t>所有平台都可用（win,ios,linux,云端）</a:t>
            </a:r>
          </a:p>
          <a:p>
            <a:pPr lvl="1"/>
            <a:r>
              <a:t>各种格式输出</a:t>
            </a:r>
          </a:p>
          <a:p>
            <a:pPr lvl="1"/>
            <a:r>
              <a:t>兼容python, SQL, bash、Rcpp(C++)等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立于不败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我们不是学统计的，但需要用统计。一个更残酷的现实，用统计的，往往不是学统计的。</a:t>
            </a:r>
          </a:p>
          <a:p>
            <a:pPr lvl="1"/>
            <a:r>
              <a:t>R语言做统计分析，是它的看家本领，非常好用！</a:t>
            </a:r>
          </a:p>
          <a:p>
            <a:pPr marL="0" lvl="0" indent="0">
              <a:buNone/>
            </a:pPr>
            <a:r>
              <a:t>R的表格和可视化，是颜值担当，高大上，无出其右！</a:t>
            </a:r>
          </a:p>
          <a:p>
            <a:pPr marL="0" lvl="0" indent="0">
              <a:buNone/>
            </a:pPr>
            <a:r>
              <a:t>不论写论文、写书、写报告、PPT，它都是让你脱颖而出的好工具！</a:t>
            </a:r>
          </a:p>
          <a:p>
            <a:pPr lvl="1"/>
            <a:r>
              <a:t>更多期刊和作者都在使用R Markdown，学习R Markdown就是拥抱未来！</a:t>
            </a:r>
          </a:p>
          <a:p>
            <a:pPr marL="1270000" lvl="0" indent="0">
              <a:buNone/>
            </a:pPr>
            <a:r>
              <a:rPr sz="2000"/>
              <a:t>参考王敏杰</a:t>
            </a:r>
            <a:r>
              <a:rPr sz="2000">
                <a:hlinkClick r:id="rId2"/>
              </a:rPr>
              <a:t>《数据科学中的 R 语言》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需要哪些基础?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编程基础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今年两会有代表提出取消英语主科地位，您同意吗？</a:t>
            </a:r>
          </a:p>
          <a:p>
            <a:pPr lvl="1"/>
            <a:r>
              <a:t>有点英语基础就行，看得懂基本单词</a:t>
            </a:r>
          </a:p>
          <a:p>
            <a:pPr marL="0" lvl="0" indent="0">
              <a:buNone/>
            </a:pPr>
            <a:r>
              <a:t>具备其他编程语言基础最好，python编程基础，上手R最容易。这个就是加强版的jupyter notebook！</a:t>
            </a:r>
          </a:p>
          <a:p>
            <a:pPr marL="0" lvl="0" indent="0">
              <a:buNone/>
            </a:pPr>
            <a:r>
              <a:t>没有编程基础，no关系，这门课你也能听懂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统计学基础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确实要懂点……</a:t>
            </a:r>
          </a:p>
          <a:p>
            <a:pPr lvl="1"/>
            <a:r>
              <a:t>懂基本的统计学原理，和统计学方法的适用对象</a:t>
            </a:r>
          </a:p>
          <a:p>
            <a:pPr lvl="1"/>
            <a:r>
              <a:t>No 公式！</a:t>
            </a:r>
          </a:p>
          <a:p>
            <a:pPr lvl="1"/>
            <a:r>
              <a:t>懂统计图</a:t>
            </a:r>
          </a:p>
          <a:p>
            <a:pPr lvl="1"/>
            <a:r>
              <a:t>会spss就行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>
            <a:extLst>
              <a:ext uri="{FF2B5EF4-FFF2-40B4-BE49-F238E27FC236}">
                <a16:creationId xmlns:a16="http://schemas.microsoft.com/office/drawing/2014/main" id="{7EDF4FFE-FAE8-4070-A83B-3DAE818E4BBA}"/>
              </a:ext>
            </a:extLst>
          </p:cNvPr>
          <p:cNvSpPr/>
          <p:nvPr/>
        </p:nvSpPr>
        <p:spPr>
          <a:xfrm>
            <a:off x="0" y="-12940"/>
            <a:ext cx="5446983" cy="6870940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/>
          </a:p>
        </p:txBody>
      </p:sp>
      <p:sp>
        <p:nvSpPr>
          <p:cNvPr id="5" name="MH_Others_1">
            <a:extLst>
              <a:ext uri="{FF2B5EF4-FFF2-40B4-BE49-F238E27FC236}">
                <a16:creationId xmlns:a16="http://schemas.microsoft.com/office/drawing/2014/main" id="{759FE25C-77CC-423D-8C80-15586A59B0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74306" y="2547446"/>
            <a:ext cx="2098359" cy="1107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defTabSz="173355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kern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604030504040204" charset="-122"/>
                <a:cs typeface="+mn-cs"/>
                <a:sym typeface="Arial" panose="020B0604020202090204" pitchFamily="34" charset="0"/>
              </a:rPr>
              <a:t>目录</a:t>
            </a:r>
          </a:p>
        </p:txBody>
      </p:sp>
      <p:sp>
        <p:nvSpPr>
          <p:cNvPr id="6" name="MH_Others_2">
            <a:extLst>
              <a:ext uri="{FF2B5EF4-FFF2-40B4-BE49-F238E27FC236}">
                <a16:creationId xmlns:a16="http://schemas.microsoft.com/office/drawing/2014/main" id="{0EDF70D2-5CC9-48F9-AC96-C1B29B7FF68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52013" y="3868386"/>
            <a:ext cx="1942947" cy="369332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defTabSz="173355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604030504040204" charset="-122"/>
                <a:cs typeface="+mn-cs"/>
                <a:sym typeface="Arial" panose="020B0604020202090204" pitchFamily="34" charset="0"/>
              </a:rPr>
              <a:t>CONTENTS</a:t>
            </a:r>
            <a:endParaRPr lang="zh-CN" altLang="en-US" sz="2400" kern="1200" dirty="0">
              <a:solidFill>
                <a:prstClr val="white"/>
              </a:solidFill>
              <a:latin typeface="Arial" panose="020B0604020202090204" pitchFamily="34" charset="0"/>
              <a:ea typeface="微软雅黑" panose="020B0604030504040204" charset="-122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0D19908-4C5C-4010-90D6-62365A23B851}"/>
              </a:ext>
            </a:extLst>
          </p:cNvPr>
          <p:cNvGrpSpPr/>
          <p:nvPr/>
        </p:nvGrpSpPr>
        <p:grpSpPr>
          <a:xfrm>
            <a:off x="6095999" y="1093172"/>
            <a:ext cx="4962749" cy="637553"/>
            <a:chOff x="6095999" y="1279604"/>
            <a:chExt cx="4962749" cy="637553"/>
          </a:xfrm>
        </p:grpSpPr>
        <p:sp>
          <p:nvSpPr>
            <p:cNvPr id="7" name="MH_Number_2">
              <a:extLst>
                <a:ext uri="{FF2B5EF4-FFF2-40B4-BE49-F238E27FC236}">
                  <a16:creationId xmlns:a16="http://schemas.microsoft.com/office/drawing/2014/main" id="{246987A0-645A-4CF1-BDD7-6EBE7FF7B60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01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8" name="MH_Entry_1">
              <a:extLst>
                <a:ext uri="{FF2B5EF4-FFF2-40B4-BE49-F238E27FC236}">
                  <a16:creationId xmlns:a16="http://schemas.microsoft.com/office/drawing/2014/main" id="{2724C909-2337-496D-AFBB-31A96BBEC5E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个人介绍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C55A02-91C9-48F7-81EC-31EFB633F44D}"/>
              </a:ext>
            </a:extLst>
          </p:cNvPr>
          <p:cNvGrpSpPr/>
          <p:nvPr/>
        </p:nvGrpSpPr>
        <p:grpSpPr>
          <a:xfrm>
            <a:off x="6095999" y="1987565"/>
            <a:ext cx="4962749" cy="637553"/>
            <a:chOff x="6095999" y="1279604"/>
            <a:chExt cx="4962749" cy="637553"/>
          </a:xfrm>
        </p:grpSpPr>
        <p:sp>
          <p:nvSpPr>
            <p:cNvPr id="13" name="MH_Number_2">
              <a:extLst>
                <a:ext uri="{FF2B5EF4-FFF2-40B4-BE49-F238E27FC236}">
                  <a16:creationId xmlns:a16="http://schemas.microsoft.com/office/drawing/2014/main" id="{ADAC8B10-6AB8-41E5-B1AB-1935B30FF55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02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4" name="MH_Entry_1">
              <a:extLst>
                <a:ext uri="{FF2B5EF4-FFF2-40B4-BE49-F238E27FC236}">
                  <a16:creationId xmlns:a16="http://schemas.microsoft.com/office/drawing/2014/main" id="{B1F6493C-0CBD-4752-82BE-2B0377375AA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R Markdown</a:t>
              </a: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是什么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96D9D4-CB64-4C10-B7A6-3C8D3CF663EA}"/>
              </a:ext>
            </a:extLst>
          </p:cNvPr>
          <p:cNvGrpSpPr/>
          <p:nvPr/>
        </p:nvGrpSpPr>
        <p:grpSpPr>
          <a:xfrm>
            <a:off x="6095999" y="2881958"/>
            <a:ext cx="4962749" cy="637553"/>
            <a:chOff x="6095999" y="1279604"/>
            <a:chExt cx="4962749" cy="637553"/>
          </a:xfrm>
        </p:grpSpPr>
        <p:sp>
          <p:nvSpPr>
            <p:cNvPr id="16" name="MH_Number_2">
              <a:extLst>
                <a:ext uri="{FF2B5EF4-FFF2-40B4-BE49-F238E27FC236}">
                  <a16:creationId xmlns:a16="http://schemas.microsoft.com/office/drawing/2014/main" id="{DD18B3A4-CEC3-4D37-AC77-4C7BEE5BC2C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03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id="{537EEA57-718F-4D4A-95C5-F7378D94E96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这门课适合谁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60E6923-D9B1-4867-BD6C-09B18E043262}"/>
              </a:ext>
            </a:extLst>
          </p:cNvPr>
          <p:cNvGrpSpPr/>
          <p:nvPr/>
        </p:nvGrpSpPr>
        <p:grpSpPr>
          <a:xfrm>
            <a:off x="6095999" y="3776351"/>
            <a:ext cx="4962749" cy="637553"/>
            <a:chOff x="6095999" y="1279604"/>
            <a:chExt cx="4962749" cy="637553"/>
          </a:xfrm>
        </p:grpSpPr>
        <p:sp>
          <p:nvSpPr>
            <p:cNvPr id="19" name="MH_Number_2">
              <a:extLst>
                <a:ext uri="{FF2B5EF4-FFF2-40B4-BE49-F238E27FC236}">
                  <a16:creationId xmlns:a16="http://schemas.microsoft.com/office/drawing/2014/main" id="{E440160C-9D3E-4BA0-98C0-3E256266F21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04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0" name="MH_Entry_1">
              <a:extLst>
                <a:ext uri="{FF2B5EF4-FFF2-40B4-BE49-F238E27FC236}">
                  <a16:creationId xmlns:a16="http://schemas.microsoft.com/office/drawing/2014/main" id="{61CD3207-7FC5-45DC-9C61-D85F3C0DF5B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学这门课的价值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CB8AAC-6151-49C6-843A-E40DAE0759F8}"/>
              </a:ext>
            </a:extLst>
          </p:cNvPr>
          <p:cNvGrpSpPr/>
          <p:nvPr/>
        </p:nvGrpSpPr>
        <p:grpSpPr>
          <a:xfrm>
            <a:off x="6095999" y="4670744"/>
            <a:ext cx="4962749" cy="637553"/>
            <a:chOff x="6095999" y="1279604"/>
            <a:chExt cx="4962749" cy="637553"/>
          </a:xfrm>
        </p:grpSpPr>
        <p:sp>
          <p:nvSpPr>
            <p:cNvPr id="22" name="MH_Number_2">
              <a:extLst>
                <a:ext uri="{FF2B5EF4-FFF2-40B4-BE49-F238E27FC236}">
                  <a16:creationId xmlns:a16="http://schemas.microsoft.com/office/drawing/2014/main" id="{FE39E607-91C2-4612-AD00-58F7DC6DDD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05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3" name="MH_Entry_1">
              <a:extLst>
                <a:ext uri="{FF2B5EF4-FFF2-40B4-BE49-F238E27FC236}">
                  <a16:creationId xmlns:a16="http://schemas.microsoft.com/office/drawing/2014/main" id="{8D7AFA8E-7C28-4386-9F31-4AA61C08419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需要哪些基础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2D36F6F-39D0-4F4D-9D64-654D51BD0C32}"/>
              </a:ext>
            </a:extLst>
          </p:cNvPr>
          <p:cNvGrpSpPr/>
          <p:nvPr/>
        </p:nvGrpSpPr>
        <p:grpSpPr>
          <a:xfrm>
            <a:off x="6095999" y="5565139"/>
            <a:ext cx="4962749" cy="637553"/>
            <a:chOff x="6095999" y="1279604"/>
            <a:chExt cx="4962749" cy="637553"/>
          </a:xfrm>
        </p:grpSpPr>
        <p:sp>
          <p:nvSpPr>
            <p:cNvPr id="25" name="MH_Number_2">
              <a:extLst>
                <a:ext uri="{FF2B5EF4-FFF2-40B4-BE49-F238E27FC236}">
                  <a16:creationId xmlns:a16="http://schemas.microsoft.com/office/drawing/2014/main" id="{40B77E8A-E325-4F0F-A14E-83B8AF57CBF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06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6" name="MH_Entry_1">
              <a:extLst>
                <a:ext uri="{FF2B5EF4-FFF2-40B4-BE49-F238E27FC236}">
                  <a16:creationId xmlns:a16="http://schemas.microsoft.com/office/drawing/2014/main" id="{66B37FAF-1B60-4213-8B5A-5748B39C453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Examples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(women)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height         weight     
##  Min.   :58.0   Min.   :115.0  
##  1st Qu.:61.5   1st Qu.:124.5  
##  Median :65.0   Median :135.0  
##  Mean   :65.0   Mean   :136.7  
##  3rd Qu.:68.5   3rd Qu.:148.0  
##  Max.   :72.0   Max.   :164.0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2" name="Picture 1" descr="test_files/figure-pptx/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816100"/>
          <a:ext cx="10858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python code</a:t>
            </a:r>
          </a:p>
        </p:txBody>
      </p:sp>
      <p:pic>
        <p:nvPicPr>
          <p:cNvPr id="2" name="Picture 1" descr="test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尝试用你自己的ppt模板生成pptx</a:t>
            </a:r>
          </a:p>
          <a:p>
            <a:pPr marL="0" lvl="0" indent="0">
              <a:buNone/>
            </a:pPr>
            <a:r>
              <a:t>参考：</a:t>
            </a:r>
            <a:r>
              <a:rPr>
                <a:hlinkClick r:id="rId2"/>
              </a:rPr>
              <a:t>Rendering PowerPoint Presentations with RStudio</a:t>
            </a:r>
          </a:p>
          <a:p>
            <a:pPr marL="0" lvl="0" indent="0">
              <a:buNone/>
            </a:pPr>
            <a:r>
              <a:t>R Markdown 推荐书籍(全部开源免费,也是本课程主要参考书)</a:t>
            </a:r>
          </a:p>
          <a:p>
            <a:pPr lvl="1"/>
            <a:r>
              <a:rPr>
                <a:hlinkClick r:id="rId3"/>
              </a:rPr>
              <a:t>R 数据分析指南与速查手册</a:t>
            </a:r>
          </a:p>
          <a:p>
            <a:pPr lvl="1"/>
            <a:r>
              <a:rPr>
                <a:hlinkClick r:id="rId4"/>
              </a:rPr>
              <a:t>数据科学中的 R 语言</a:t>
            </a:r>
          </a:p>
          <a:p>
            <a:pPr lvl="1"/>
            <a:r>
              <a:rPr>
                <a:hlinkClick r:id="rId5"/>
              </a:rPr>
              <a:t>R Markdown: The Definitive Guide</a:t>
            </a:r>
          </a:p>
          <a:p>
            <a:pPr lvl="1"/>
            <a:r>
              <a:rPr>
                <a:hlinkClick r:id="rId6"/>
              </a:rPr>
              <a:t>R Markdown Cookbook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1280 x 1280.jpg" descr="1280 x 1280.jpg">
            <a:extLst>
              <a:ext uri="{FF2B5EF4-FFF2-40B4-BE49-F238E27FC236}">
                <a16:creationId xmlns:a16="http://schemas.microsoft.com/office/drawing/2014/main" id="{800EAE9D-C970-4B5C-9EF9-1113CCB8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1" y="1647396"/>
            <a:ext cx="1781604" cy="1781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2017年1月">
            <a:extLst>
              <a:ext uri="{FF2B5EF4-FFF2-40B4-BE49-F238E27FC236}">
                <a16:creationId xmlns:a16="http://schemas.microsoft.com/office/drawing/2014/main" id="{4573B8D9-EDD0-4965-9853-7F5A4E7B6F06}"/>
              </a:ext>
            </a:extLst>
          </p:cNvPr>
          <p:cNvSpPr txBox="1"/>
          <p:nvPr/>
        </p:nvSpPr>
        <p:spPr>
          <a:xfrm>
            <a:off x="1208816" y="3890688"/>
            <a:ext cx="222449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lvl1pPr>
          </a:lstStyle>
          <a:p>
            <a:pPr algn="just"/>
            <a:r>
              <a:rPr sz="3200" b="0" dirty="0" err="1"/>
              <a:t>感谢观看</a:t>
            </a:r>
            <a:r>
              <a:rPr sz="3200" b="0" dirty="0"/>
              <a:t>！</a:t>
            </a:r>
          </a:p>
        </p:txBody>
      </p:sp>
      <p:sp>
        <p:nvSpPr>
          <p:cNvPr id="8" name="2017年1月">
            <a:extLst>
              <a:ext uri="{FF2B5EF4-FFF2-40B4-BE49-F238E27FC236}">
                <a16:creationId xmlns:a16="http://schemas.microsoft.com/office/drawing/2014/main" id="{55B04181-C5F9-43EF-B1EB-5120F7E77937}"/>
              </a:ext>
            </a:extLst>
          </p:cNvPr>
          <p:cNvSpPr txBox="1"/>
          <p:nvPr/>
        </p:nvSpPr>
        <p:spPr>
          <a:xfrm>
            <a:off x="3956291" y="2786412"/>
            <a:ext cx="7026893" cy="16993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 err="1"/>
              <a:t>扫描左边二维码关注医咖会</a:t>
            </a:r>
            <a:endParaRPr sz="2400" dirty="0"/>
          </a:p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 err="1"/>
              <a:t>如有问题请在课程下方评论区留言</a:t>
            </a:r>
            <a:endParaRPr sz="2400" dirty="0"/>
          </a:p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/>
              <a:t>有好的想法也可以添加小咖微信：xys2019ykh</a:t>
            </a:r>
          </a:p>
        </p:txBody>
      </p:sp>
      <p:sp>
        <p:nvSpPr>
          <p:cNvPr id="5" name="2017年1月">
            <a:extLst>
              <a:ext uri="{FF2B5EF4-FFF2-40B4-BE49-F238E27FC236}">
                <a16:creationId xmlns:a16="http://schemas.microsoft.com/office/drawing/2014/main" id="{BB97CAE6-7480-4CCE-BE19-AFE20F340032}"/>
              </a:ext>
            </a:extLst>
          </p:cNvPr>
          <p:cNvSpPr txBox="1"/>
          <p:nvPr/>
        </p:nvSpPr>
        <p:spPr>
          <a:xfrm>
            <a:off x="1269201" y="5210604"/>
            <a:ext cx="7026893" cy="133369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zh-CN" altLang="en-US" sz="1000" dirty="0"/>
              <a:t>版权声明</a:t>
            </a:r>
            <a:endParaRPr lang="en-US" sz="1000" dirty="0"/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sz="1000" dirty="0"/>
              <a:t>Music by Vincent </a:t>
            </a:r>
            <a:r>
              <a:rPr lang="en-US" sz="1000" dirty="0" err="1"/>
              <a:t>Rubinetti</a:t>
            </a:r>
            <a:endParaRPr lang="en-US" sz="1000" dirty="0"/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sz="1000" dirty="0"/>
              <a:t>Download the music on Bandcamp:</a:t>
            </a:r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sz="1000" dirty="0"/>
              <a:t>https://vincerubinetti.bandcamp.com/album/the-music-of-3blue1brown</a:t>
            </a:r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sz="1000" dirty="0"/>
              <a:t>Stream the music on Spotify:</a:t>
            </a:r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sz="1000" dirty="0"/>
              <a:t>https://open.spotify.com/album/1dVyjwS8FBqXhRunaG5W5u</a:t>
            </a:r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endParaRPr lang="en-US" altLang="zh-CN" sz="1000" dirty="0"/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altLang="zh-CN" sz="1000" dirty="0"/>
              <a:t>——The slides proudly supported by </a:t>
            </a:r>
            <a:r>
              <a:rPr lang="en-US" altLang="zh-CN" sz="1000" dirty="0" err="1"/>
              <a:t>Rstudio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097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个人介绍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基本情况</a:t>
            </a:r>
            <a:endParaRPr dirty="0"/>
          </a:p>
        </p:txBody>
      </p:sp>
      <p:pic>
        <p:nvPicPr>
          <p:cNvPr id="2" name="Picture 1" descr="avata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3870" y="1526157"/>
            <a:ext cx="29083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个人头像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671" y="1526157"/>
            <a:ext cx="6050471" cy="4536849"/>
          </a:xfrm>
        </p:spPr>
        <p:txBody>
          <a:bodyPr/>
          <a:lstStyle/>
          <a:p>
            <a:pPr marL="457200" lvl="1" indent="0">
              <a:buNone/>
            </a:pPr>
            <a:r>
              <a:rPr sz="2400" b="1" dirty="0" err="1"/>
              <a:t>梁昊</a:t>
            </a:r>
            <a:endParaRPr sz="2400" b="1" dirty="0"/>
          </a:p>
          <a:p>
            <a:pPr lvl="2"/>
            <a:endParaRPr lang="en-US" dirty="0"/>
          </a:p>
          <a:p>
            <a:pPr lvl="2"/>
            <a:r>
              <a:rPr dirty="0"/>
              <a:t>出生年月：1986.12</a:t>
            </a:r>
          </a:p>
          <a:p>
            <a:pPr lvl="2"/>
            <a:r>
              <a:rPr dirty="0" err="1"/>
              <a:t>职称：讲师</a:t>
            </a:r>
            <a:r>
              <a:rPr dirty="0"/>
              <a:t>/</a:t>
            </a:r>
            <a:r>
              <a:rPr dirty="0" err="1"/>
              <a:t>主治医师</a:t>
            </a:r>
            <a:endParaRPr dirty="0"/>
          </a:p>
          <a:p>
            <a:pPr lvl="2"/>
            <a:r>
              <a:rPr dirty="0" err="1"/>
              <a:t>学位：医学博士</a:t>
            </a:r>
            <a:endParaRPr dirty="0"/>
          </a:p>
          <a:p>
            <a:pPr lvl="2"/>
            <a:r>
              <a:rPr dirty="0" err="1"/>
              <a:t>毕业院校：湖南中医药大学</a:t>
            </a:r>
            <a:endParaRPr dirty="0"/>
          </a:p>
          <a:p>
            <a:pPr lvl="2"/>
            <a:r>
              <a:rPr dirty="0" err="1"/>
              <a:t>工作单位：湖南中医药大学</a:t>
            </a:r>
            <a:endParaRPr dirty="0"/>
          </a:p>
          <a:p>
            <a:pPr lvl="2"/>
            <a:r>
              <a:rPr dirty="0" err="1"/>
              <a:t>研究方向：中医诊断学</a:t>
            </a:r>
            <a:r>
              <a:rPr dirty="0"/>
              <a:t>/</a:t>
            </a:r>
            <a:r>
              <a:rPr dirty="0" err="1"/>
              <a:t>医学AI</a:t>
            </a:r>
            <a:endParaRPr dirty="0"/>
          </a:p>
          <a:p>
            <a:pPr lvl="2"/>
            <a:r>
              <a:rPr dirty="0" err="1"/>
              <a:t>项目主页：</a:t>
            </a:r>
            <a:r>
              <a:rPr dirty="0" err="1">
                <a:hlinkClick r:id="rId3"/>
              </a:rPr>
              <a:t>https</a:t>
            </a:r>
            <a:r>
              <a:rPr dirty="0">
                <a:hlinkClick r:id="rId3"/>
              </a:rPr>
              <a:t>://gitee.com/hao203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0EFE90-3384-4A86-82B8-98EF907F3657}"/>
              </a:ext>
            </a:extLst>
          </p:cNvPr>
          <p:cNvSpPr/>
          <p:nvPr/>
        </p:nvSpPr>
        <p:spPr>
          <a:xfrm flipH="1">
            <a:off x="5158596" y="1595887"/>
            <a:ext cx="45719" cy="353683"/>
          </a:xfrm>
          <a:prstGeom prst="rect">
            <a:avLst/>
          </a:prstGeom>
          <a:solidFill>
            <a:srgbClr val="329BDC"/>
          </a:solidFill>
          <a:ln w="25400" cap="flat">
            <a:noFill/>
            <a:prstDash val="solid"/>
            <a:round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学术兼职及成果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学术兼职</a:t>
            </a:r>
          </a:p>
          <a:p>
            <a:pPr lvl="2"/>
            <a:r>
              <a:t>中国中西医结合学会诊断专业委员会青年委员</a:t>
            </a:r>
          </a:p>
          <a:p>
            <a:pPr lvl="2"/>
            <a:r>
              <a:t>中国中医药信息学会中医诊断信息分会理事</a:t>
            </a:r>
          </a:p>
          <a:p>
            <a:pPr lvl="2"/>
            <a:r>
              <a:t>湘雅医学期刊社青年编委</a:t>
            </a:r>
          </a:p>
          <a:p>
            <a:pPr lvl="2"/>
            <a:r>
              <a:t>《湖南中医药大学学报》编委</a:t>
            </a:r>
          </a:p>
          <a:p>
            <a:pPr lvl="1"/>
            <a:r>
              <a:t>主持国家级课题1项、省部级课题2项、厅级课题2项；以第一作者及通讯作者发表论文20余篇，其中SCI 4篇，CSCD 10篇，总被引200余次。</a:t>
            </a:r>
          </a:p>
          <a:p>
            <a:pPr lvl="1"/>
            <a:r>
              <a:t>获省级教学成果奖1项，湖南省中医药科技一等奖2项。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R Markdown是什么?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Markdown是利用Rstudio将文字和数据进行展示的全能选手。</a:t>
            </a:r>
          </a:p>
          <a:p>
            <a:pPr marL="0" lvl="0" indent="0">
              <a:buNone/>
            </a:pPr>
            <a:r>
              <a:t>本课程专注于学术写作。</a:t>
            </a:r>
          </a:p>
          <a:p>
            <a:pPr marL="0" lvl="0" indent="0">
              <a:buNone/>
            </a:pPr>
            <a:r>
              <a:t>R Markdown documents are fully reproducible.</a:t>
            </a:r>
          </a:p>
          <a:p>
            <a:pPr marL="0" lvl="0" indent="0">
              <a:buNone/>
            </a:pPr>
            <a:r>
              <a:t>Use a productive notebook interface to weave together narrative text and code to produce elegantly formatted output.</a:t>
            </a:r>
          </a:p>
          <a:p>
            <a:pPr marL="0" lvl="0" indent="0">
              <a:buNone/>
            </a:pPr>
            <a:r>
              <a:t>Use multiple languages including R, Python, and SQL.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https://rmarkdown.rstudio.com/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t>Output any format</a:t>
            </a:r>
          </a:p>
        </p:txBody>
      </p:sp>
      <p:pic>
        <p:nvPicPr>
          <p:cNvPr id="2" name="Picture 1" descr="outputforma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38300"/>
            <a:ext cx="40386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 supports dozens of static and dynamic output formats including HTML, PDF, MS Word, Beamer, HTML5 slides, Tufte-style handouts, books, dashboards, shiny applications, scientific articles, websites, and more.</a:t>
            </a:r>
          </a:p>
          <a:p>
            <a:pPr marL="0" lvl="0" indent="0">
              <a:buNone/>
            </a:pPr>
            <a:r>
              <a:t>See the </a:t>
            </a:r>
            <a:r>
              <a:rPr>
                <a:hlinkClick r:id="rId3"/>
              </a:rPr>
              <a:t>gallery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R Markdown workflow</a:t>
            </a:r>
          </a:p>
        </p:txBody>
      </p:sp>
      <p:pic>
        <p:nvPicPr>
          <p:cNvPr id="2" name="Picture 1" descr="workflo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816100"/>
            <a:ext cx="9398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workflow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633</Words>
  <Application>Microsoft Office PowerPoint</Application>
  <PresentationFormat>宽屏</PresentationFormat>
  <Paragraphs>155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Courier</vt:lpstr>
      <vt:lpstr>Helvetica Neue</vt:lpstr>
      <vt:lpstr>等线</vt:lpstr>
      <vt:lpstr>方正兰亭粗黑_GBK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R Markdown学术写作教程</vt:lpstr>
      <vt:lpstr>PowerPoint 演示文稿</vt:lpstr>
      <vt:lpstr>个人介绍</vt:lpstr>
      <vt:lpstr>基本情况</vt:lpstr>
      <vt:lpstr>学术兼职及成果</vt:lpstr>
      <vt:lpstr>R Markdown是什么?</vt:lpstr>
      <vt:lpstr>R Markdown</vt:lpstr>
      <vt:lpstr>Output any format</vt:lpstr>
      <vt:lpstr>R Markdown workflow</vt:lpstr>
      <vt:lpstr>这门课适合谁?</vt:lpstr>
      <vt:lpstr>我的初衷</vt:lpstr>
      <vt:lpstr>适合谁来学？</vt:lpstr>
      <vt:lpstr>学这门课的价值?</vt:lpstr>
      <vt:lpstr>提高效率</vt:lpstr>
      <vt:lpstr>立于不败</vt:lpstr>
      <vt:lpstr>需要哪些基础?</vt:lpstr>
      <vt:lpstr>编程基础</vt:lpstr>
      <vt:lpstr>统计学基础</vt:lpstr>
      <vt:lpstr>Examples</vt:lpstr>
      <vt:lpstr>Slide with R Output</vt:lpstr>
      <vt:lpstr>Slide with Plot</vt:lpstr>
      <vt:lpstr>Slide with Table</vt:lpstr>
      <vt:lpstr>python code</vt:lpstr>
      <vt:lpstr>课后作业</vt:lpstr>
      <vt:lpstr>课后作业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Markdown学术写作教程</dc:title>
  <dc:creator>梁昊</dc:creator>
  <cp:keywords/>
  <cp:lastModifiedBy>Mike Ray</cp:lastModifiedBy>
  <cp:revision>9</cp:revision>
  <dcterms:created xsi:type="dcterms:W3CDTF">2021-03-08T01:18:51Z</dcterms:created>
  <dcterms:modified xsi:type="dcterms:W3CDTF">2021-03-08T02:26:11Z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06/03/2021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